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0"/>
  </p:notesMasterIdLst>
  <p:sldIdLst>
    <p:sldId id="391" r:id="rId2"/>
    <p:sldId id="392" r:id="rId3"/>
    <p:sldId id="393" r:id="rId4"/>
    <p:sldId id="405" r:id="rId5"/>
    <p:sldId id="394" r:id="rId6"/>
    <p:sldId id="258" r:id="rId7"/>
    <p:sldId id="389" r:id="rId8"/>
    <p:sldId id="402" r:id="rId9"/>
    <p:sldId id="377" r:id="rId10"/>
    <p:sldId id="398" r:id="rId11"/>
    <p:sldId id="439" r:id="rId12"/>
    <p:sldId id="440" r:id="rId13"/>
    <p:sldId id="395" r:id="rId14"/>
    <p:sldId id="390" r:id="rId15"/>
    <p:sldId id="401" r:id="rId16"/>
    <p:sldId id="443" r:id="rId17"/>
    <p:sldId id="404" r:id="rId18"/>
    <p:sldId id="403" r:id="rId19"/>
    <p:sldId id="400" r:id="rId20"/>
    <p:sldId id="356" r:id="rId21"/>
    <p:sldId id="372" r:id="rId22"/>
    <p:sldId id="396" r:id="rId23"/>
    <p:sldId id="358" r:id="rId24"/>
    <p:sldId id="438" r:id="rId25"/>
    <p:sldId id="437" r:id="rId26"/>
    <p:sldId id="360" r:id="rId27"/>
    <p:sldId id="378" r:id="rId28"/>
    <p:sldId id="399" r:id="rId29"/>
    <p:sldId id="424" r:id="rId30"/>
    <p:sldId id="362" r:id="rId31"/>
    <p:sldId id="436" r:id="rId32"/>
    <p:sldId id="379" r:id="rId33"/>
    <p:sldId id="380" r:id="rId34"/>
    <p:sldId id="381" r:id="rId35"/>
    <p:sldId id="430" r:id="rId36"/>
    <p:sldId id="431" r:id="rId37"/>
    <p:sldId id="432" r:id="rId38"/>
    <p:sldId id="433" r:id="rId39"/>
    <p:sldId id="441" r:id="rId40"/>
    <p:sldId id="434" r:id="rId41"/>
    <p:sldId id="416" r:id="rId42"/>
    <p:sldId id="422" r:id="rId43"/>
    <p:sldId id="421" r:id="rId44"/>
    <p:sldId id="417" r:id="rId45"/>
    <p:sldId id="419" r:id="rId46"/>
    <p:sldId id="420" r:id="rId47"/>
    <p:sldId id="423" r:id="rId48"/>
    <p:sldId id="418" r:id="rId49"/>
    <p:sldId id="409" r:id="rId50"/>
    <p:sldId id="410" r:id="rId51"/>
    <p:sldId id="411" r:id="rId52"/>
    <p:sldId id="412" r:id="rId53"/>
    <p:sldId id="413" r:id="rId54"/>
    <p:sldId id="414" r:id="rId55"/>
    <p:sldId id="444" r:id="rId56"/>
    <p:sldId id="407" r:id="rId57"/>
    <p:sldId id="408" r:id="rId58"/>
    <p:sldId id="397" r:id="rId59"/>
    <p:sldId id="314" r:id="rId60"/>
    <p:sldId id="359" r:id="rId61"/>
    <p:sldId id="435" r:id="rId62"/>
    <p:sldId id="382" r:id="rId63"/>
    <p:sldId id="383" r:id="rId64"/>
    <p:sldId id="429" r:id="rId65"/>
    <p:sldId id="386" r:id="rId66"/>
    <p:sldId id="442" r:id="rId67"/>
    <p:sldId id="427" r:id="rId68"/>
    <p:sldId id="406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CC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>
      <p:cViewPr varScale="1">
        <p:scale>
          <a:sx n="103" d="100"/>
          <a:sy n="103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81D0-E514-47AE-8CC5-C70179DD71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9D004-0297-444A-9403-32D94099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84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51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8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16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48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72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26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59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4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63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9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03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96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00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07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90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94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26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19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29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98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84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06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93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70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56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362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8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37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687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66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68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782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071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458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37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434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572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938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078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5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554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439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79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242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683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79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942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65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6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5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1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17B25-7195-43FF-8151-53849D6930D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58" y="281654"/>
            <a:ext cx="8712968" cy="3824598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МДК </a:t>
            </a:r>
            <a:r>
              <a:rPr lang="ru-RU" sz="5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03.01 </a:t>
            </a:r>
            <a:r>
              <a:rPr lang="ru-RU" sz="5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3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Слесарное дело и </a:t>
            </a:r>
            <a:br>
              <a:rPr lang="ru-RU" sz="53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53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технические </a:t>
            </a:r>
            <a:r>
              <a:rPr lang="ru-RU" sz="5300" dirty="0" smtClean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измерения</a:t>
            </a:r>
            <a:r>
              <a:rPr lang="ru-RU" sz="36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Раздел 1</a:t>
            </a:r>
            <a:r>
              <a:rPr lang="ru-RU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000" b="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Слесарное </a:t>
            </a:r>
            <a:r>
              <a:rPr lang="ru-RU" sz="5000" b="1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дело</a:t>
            </a:r>
            <a:r>
              <a:rPr lang="ru-RU" sz="2700" b="1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b="1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7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09" y="5733256"/>
            <a:ext cx="8712967" cy="901676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ТЕМА: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Притирка и доводка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158" y="4257680"/>
            <a:ext cx="8722585" cy="1323439"/>
          </a:xfrm>
          <a:prstGeom prst="rect">
            <a:avLst/>
          </a:prstGeom>
          <a:solidFill>
            <a:srgbClr val="0066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Пригонные операции слесарной обработки: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1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1412776"/>
            <a:ext cx="8424936" cy="38164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47675" indent="-447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Путём доводки обрабатываются режущие и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измерительные и поверочные инструменты, матрицы и пуансоны штампов и другие очень точные детали,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 которым предъявляются высокие требования по параметрам точности размеров и геометрической формы, а также шероховатости обработанных поверхностей.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Подготовка поверхностей под доводку осуществляется теми же методами и с теми же требованиями, что и подготовка поверхностей под притирку. </a:t>
            </a:r>
            <a:endParaRPr lang="ru-RU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710458" y="108359"/>
            <a:ext cx="3723084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>
            <a:normAutofit fontScale="25000" lnSpcReduction="20000"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9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Доводка</a:t>
            </a:r>
            <a:r>
              <a:rPr lang="ru-RU" sz="2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35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710458" y="108359"/>
            <a:ext cx="3723084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>
            <a:normAutofit fontScale="25000" lnSpcReduction="20000"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9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Доводка</a:t>
            </a:r>
            <a:r>
              <a:rPr lang="ru-RU" sz="2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 descr="https://stankiexpert.ru/wp-content/uploads/2019/03/dovodka-i-pritirk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2" y="1052736"/>
            <a:ext cx="8328275" cy="508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6285274"/>
            <a:ext cx="4279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Ubuntu"/>
              </a:rPr>
              <a:t>Доводка режущего инструмента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786408" y="260648"/>
            <a:ext cx="7344816" cy="512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>
            <a:normAutofit fontScale="25000" lnSpcReduction="20000"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ПРИТИРОЧНЫХ ОПЕРАЦИЙ</a:t>
            </a: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4785"/>
            <a:ext cx="876651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FF"/>
                </a:solidFill>
                <a:latin typeface="Ubuntu"/>
              </a:rPr>
              <a:t>Выбор технологии обработки и необходимого оборудования зависит от количества изделий в серии. </a:t>
            </a:r>
            <a:endParaRPr lang="ru-RU" sz="2000" b="1" dirty="0" smtClean="0">
              <a:solidFill>
                <a:srgbClr val="0000FF"/>
              </a:solidFill>
              <a:latin typeface="Ubuntu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Ubuntu"/>
              </a:rPr>
              <a:t>Различают </a:t>
            </a:r>
            <a:r>
              <a:rPr lang="ru-RU" sz="2000" b="1" dirty="0">
                <a:solidFill>
                  <a:srgbClr val="0000FF"/>
                </a:solidFill>
                <a:latin typeface="Ubuntu"/>
              </a:rPr>
              <a:t>следующие </a:t>
            </a:r>
            <a:r>
              <a:rPr lang="ru-RU" sz="2000" b="1" dirty="0">
                <a:solidFill>
                  <a:srgbClr val="FF0000"/>
                </a:solidFill>
                <a:latin typeface="Ubuntu"/>
              </a:rPr>
              <a:t>виды притирочных операций: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000" b="1" i="1" u="sng" dirty="0">
                <a:solidFill>
                  <a:srgbClr val="FF0000"/>
                </a:solidFill>
                <a:latin typeface="Ubuntu"/>
              </a:rPr>
              <a:t>Ручная притирка</a:t>
            </a:r>
            <a:r>
              <a:rPr lang="ru-RU" sz="2000" b="1" i="1" dirty="0">
                <a:solidFill>
                  <a:srgbClr val="FF0000"/>
                </a:solidFill>
                <a:latin typeface="Ubuntu"/>
              </a:rPr>
              <a:t>. </a:t>
            </a:r>
            <a:r>
              <a:rPr lang="ru-RU" sz="2000" b="1" dirty="0">
                <a:solidFill>
                  <a:srgbClr val="006600"/>
                </a:solidFill>
                <a:latin typeface="Ubuntu"/>
              </a:rPr>
              <a:t>Технология обработки единичных деталей, когда нецелесообразно настраивать сложное оборудование, либо оно отсутствует.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000" b="1" i="1" u="sng" dirty="0">
                <a:solidFill>
                  <a:srgbClr val="FF0000"/>
                </a:solidFill>
                <a:latin typeface="Ubuntu"/>
              </a:rPr>
              <a:t>Полумеханическая (механизированная) притирка</a:t>
            </a:r>
            <a:r>
              <a:rPr lang="ru-RU" sz="2000" b="1" i="1" dirty="0">
                <a:solidFill>
                  <a:srgbClr val="FF0000"/>
                </a:solidFill>
                <a:latin typeface="Ubuntu"/>
              </a:rPr>
              <a:t>. </a:t>
            </a:r>
            <a:r>
              <a:rPr lang="ru-RU" sz="2000" b="1" dirty="0">
                <a:solidFill>
                  <a:srgbClr val="006600"/>
                </a:solidFill>
                <a:latin typeface="Ubuntu"/>
              </a:rPr>
              <a:t>Используется специальный инструмент. Например, притирочный станок. Активно применяется при мелкосерийном производстве. Часть процесса выполняется вручную (подача абразивного состава, обработка сложных частей детали).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000" b="1" i="1" u="sng" dirty="0" smtClean="0">
                <a:solidFill>
                  <a:srgbClr val="FF0000"/>
                </a:solidFill>
                <a:latin typeface="Ubuntu"/>
              </a:rPr>
              <a:t>Механическая притирка</a:t>
            </a:r>
            <a:r>
              <a:rPr lang="ru-RU" sz="2000" b="1" i="1" dirty="0" smtClean="0">
                <a:solidFill>
                  <a:srgbClr val="FF0000"/>
                </a:solidFill>
                <a:latin typeface="Ubuntu"/>
              </a:rPr>
              <a:t>. </a:t>
            </a:r>
            <a:r>
              <a:rPr lang="ru-RU" sz="2000" b="1" dirty="0">
                <a:solidFill>
                  <a:srgbClr val="006600"/>
                </a:solidFill>
                <a:latin typeface="Ubuntu"/>
              </a:rPr>
              <a:t>Полностью автоматизированный процесс. Оборудование высокой точности и системой контроля качества. Сложные, дорогие станки, поэтому применяются на крупных предприятиях при выпуске серийных изделий.</a:t>
            </a:r>
            <a:endParaRPr lang="ru-RU" sz="2000" b="1" i="0" dirty="0">
              <a:solidFill>
                <a:srgbClr val="006600"/>
              </a:solidFill>
              <a:effectLst/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1733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347864" y="1340768"/>
            <a:ext cx="5112568" cy="4376083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Материалы, используемые при притирке и доводке 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6770" y="-27384"/>
            <a:ext cx="9144000" cy="504056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Материалы, используемые при притирке и доводке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623" y="602684"/>
            <a:ext cx="9044881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46088" indent="-361950">
              <a:spcBef>
                <a:spcPts val="600"/>
              </a:spcBef>
              <a:spcAft>
                <a:spcPts val="600"/>
              </a:spcAft>
            </a:pPr>
            <a:r>
              <a:rPr lang="ru-RU" sz="1900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притирке и доводки используют </a:t>
            </a:r>
            <a:r>
              <a:rPr lang="ru-RU" sz="1900" b="1" i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следущие</a:t>
            </a:r>
            <a:r>
              <a:rPr lang="ru-RU" sz="1900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материалы:</a:t>
            </a:r>
          </a:p>
          <a:p>
            <a:pPr marL="361950" indent="-2762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AutoNum type="arabicPeriod"/>
            </a:pPr>
            <a:r>
              <a:rPr lang="ru-RU" sz="185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Притирочные (абразивные) материалы;</a:t>
            </a:r>
          </a:p>
          <a:p>
            <a:pPr marL="361950" indent="-2762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AutoNum type="arabicPeriod"/>
            </a:pPr>
            <a:r>
              <a:rPr lang="ru-RU" sz="185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Смазочные вещества (</a:t>
            </a:r>
            <a:r>
              <a:rPr lang="ru-RU" sz="1850" b="1" dirty="0">
                <a:solidFill>
                  <a:srgbClr val="006600"/>
                </a:solidFill>
                <a:latin typeface="Arial" pitchFamily="34" charset="0"/>
              </a:rPr>
              <a:t>смазочно-охлаждающие технологические среды</a:t>
            </a:r>
            <a:r>
              <a:rPr lang="ru-RU" sz="185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85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770" y="1990580"/>
            <a:ext cx="9053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0000FF"/>
                </a:solidFill>
                <a:latin typeface="Arial" pitchFamily="34" charset="0"/>
              </a:rPr>
              <a:t>Притирочные материалы </a:t>
            </a:r>
            <a:r>
              <a:rPr lang="ru-RU" sz="2000" b="1" dirty="0">
                <a:solidFill>
                  <a:srgbClr val="FF00FF"/>
                </a:solidFill>
                <a:latin typeface="Arial" pitchFamily="34" charset="0"/>
              </a:rPr>
              <a:t>и </a:t>
            </a:r>
            <a:r>
              <a:rPr lang="ru-RU" sz="2000" b="1" u="sng" dirty="0">
                <a:solidFill>
                  <a:srgbClr val="0000FF"/>
                </a:solidFill>
                <a:latin typeface="Arial" pitchFamily="34" charset="0"/>
              </a:rPr>
              <a:t>смазочно-охлаждающие технологические среды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ru-RU" sz="2000" b="1" dirty="0">
                <a:solidFill>
                  <a:srgbClr val="FF00FF"/>
                </a:solidFill>
                <a:latin typeface="Arial" pitchFamily="34" charset="0"/>
              </a:rPr>
              <a:t>выбирают в зависимости от </a:t>
            </a:r>
            <a:r>
              <a:rPr lang="ru-RU" sz="2000" b="1" u="sng" dirty="0">
                <a:solidFill>
                  <a:srgbClr val="FF00FF"/>
                </a:solidFill>
                <a:latin typeface="Arial" pitchFamily="34" charset="0"/>
              </a:rPr>
              <a:t>материала обрабатываемых заготовок</a:t>
            </a:r>
            <a:r>
              <a:rPr lang="ru-RU" sz="2000" b="1" dirty="0">
                <a:solidFill>
                  <a:srgbClr val="FF00FF"/>
                </a:solidFill>
                <a:latin typeface="Arial" pitchFamily="34" charset="0"/>
              </a:rPr>
              <a:t>.</a:t>
            </a:r>
            <a:endParaRPr lang="ru-RU" sz="2000" b="1" u="sng" dirty="0">
              <a:solidFill>
                <a:srgbClr val="FF00FF"/>
              </a:solidFill>
              <a:latin typeface="Arial" pitchFamily="34" charset="0"/>
            </a:endParaRPr>
          </a:p>
        </p:txBody>
      </p:sp>
      <p:pic>
        <p:nvPicPr>
          <p:cNvPr id="6" name="Рисунок 5" descr="https://wikimetall.ru/wp-content/uploads/tehnologiy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32255"/>
            <a:ext cx="6984776" cy="347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5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6770" y="-27384"/>
            <a:ext cx="9144000" cy="504056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Притирочные (абразивные) материалы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493" y="545076"/>
            <a:ext cx="8794217" cy="28315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0488"/>
            <a:r>
              <a:rPr lang="ru-RU" sz="2000" b="1" u="sng" dirty="0">
                <a:solidFill>
                  <a:srgbClr val="FF0000"/>
                </a:solidFill>
              </a:rPr>
              <a:t>Абразивные </a:t>
            </a:r>
            <a:r>
              <a:rPr lang="ru-RU" sz="2000" b="1" u="sng" dirty="0" smtClean="0">
                <a:solidFill>
                  <a:srgbClr val="FF0000"/>
                </a:solidFill>
              </a:rPr>
              <a:t>(шлифовальные) материалы </a:t>
            </a:r>
            <a:r>
              <a:rPr lang="ru-RU" sz="2000" b="1" u="sng" dirty="0">
                <a:solidFill>
                  <a:srgbClr val="FF0000"/>
                </a:solidFill>
              </a:rPr>
              <a:t>(абразивы</a:t>
            </a:r>
            <a:r>
              <a:rPr lang="ru-RU" sz="2000" b="1" dirty="0">
                <a:solidFill>
                  <a:srgbClr val="FF0000"/>
                </a:solidFill>
              </a:rPr>
              <a:t>) </a:t>
            </a:r>
            <a:r>
              <a:rPr lang="ru-RU" sz="2000" b="1" dirty="0" smtClean="0">
                <a:solidFill>
                  <a:srgbClr val="006600"/>
                </a:solidFill>
              </a:rPr>
              <a:t>– мелкозернистые </a:t>
            </a:r>
            <a:r>
              <a:rPr lang="ru-RU" sz="2000" b="1" dirty="0">
                <a:solidFill>
                  <a:srgbClr val="006600"/>
                </a:solidFill>
              </a:rPr>
              <a:t>кристаллические вещества, различающиеся размером </a:t>
            </a:r>
            <a:r>
              <a:rPr lang="ru-RU" sz="2000" b="1" dirty="0" smtClean="0">
                <a:solidFill>
                  <a:srgbClr val="006600"/>
                </a:solidFill>
              </a:rPr>
              <a:t>зёрен </a:t>
            </a:r>
            <a:r>
              <a:rPr lang="ru-RU" sz="2000" b="1" dirty="0">
                <a:solidFill>
                  <a:srgbClr val="006600"/>
                </a:solidFill>
              </a:rPr>
              <a:t>(зернистостью) и </a:t>
            </a:r>
            <a:r>
              <a:rPr lang="ru-RU" sz="2000" b="1" dirty="0" smtClean="0">
                <a:solidFill>
                  <a:srgbClr val="006600"/>
                </a:solidFill>
              </a:rPr>
              <a:t>твёрдостью</a:t>
            </a:r>
            <a:r>
              <a:rPr lang="ru-RU" sz="2000" b="1" dirty="0">
                <a:solidFill>
                  <a:srgbClr val="006600"/>
                </a:solidFill>
              </a:rPr>
              <a:t>. </a:t>
            </a:r>
          </a:p>
          <a:p>
            <a:endParaRPr lang="ru-RU" sz="1000" b="1" i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Зернистость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абразива</a:t>
            </a:r>
          </a:p>
          <a:p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величине зёрен абразивные материалы делятся условно на группы: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шлифзёрна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(размеры зёрен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2500-160 мкм</a:t>
            </a:r>
            <a:r>
              <a:rPr lang="ru-RU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шлифпорошки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(размеры зёрен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160-40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мкм</a:t>
            </a:r>
            <a:r>
              <a:rPr lang="ru-RU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микропорошки </a:t>
            </a:r>
            <a:r>
              <a:rPr lang="ru-RU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(размеры зёрен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40-10 мкм</a:t>
            </a:r>
            <a:r>
              <a:rPr lang="ru-RU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тонкие микропорошки </a:t>
            </a:r>
            <a:r>
              <a:rPr lang="ru-RU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(размеры зёрен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 мкм</a:t>
            </a:r>
            <a:r>
              <a:rPr lang="ru-RU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750" y="3445024"/>
            <a:ext cx="86409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пределах каждой группы абразивы различаются по </a:t>
            </a:r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номерам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Номер зернистости для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шлифзерна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шлифпорошков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указывает величину зерна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сотых долях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миллиметра (0,01 мм). 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Номер зернистости для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микропорошков 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показывает </a:t>
            </a: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размер зерна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микрометрах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(0,001 мм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i="1" u="sng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грубой притирки</a:t>
            </a:r>
            <a:r>
              <a:rPr lang="ru-RU" b="1" i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применяют </a:t>
            </a:r>
            <a:r>
              <a:rPr lang="ru-RU" b="1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шлифпорошки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номерами зернистости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i="1" u="sng" dirty="0" smtClean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b="1" i="1" u="sng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чистовой притирки</a:t>
            </a: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микропорошки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М28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М20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i="1" u="sng" dirty="0" smtClean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отделочной</a:t>
            </a:r>
            <a:r>
              <a:rPr lang="ru-RU" b="1" i="1" dirty="0" smtClean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микропорошки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М14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М10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М7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7439" y="-27384"/>
            <a:ext cx="9144000" cy="576064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Притирочные (абразивные) материалы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08720"/>
            <a:ext cx="8170282" cy="470898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Природные абразивные материалы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ru-RU" sz="2000" b="1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корунд;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наждак; 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кварцевый песок;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гранат;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кремень;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мелкозернистый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</a:rPr>
              <a:t>кварцит (</a:t>
            </a:r>
            <a:r>
              <a:rPr lang="ru-RU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байколит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</a:rPr>
              <a:t>) и др.</a:t>
            </a:r>
            <a:endParaRPr lang="ru-RU" sz="2000" b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Искусственные 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абразивные </a:t>
            </a: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материалы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карбид бора;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карбид кремния (карборунд);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электрокорунд; 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известь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(венская известь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обжига </a:t>
            </a: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известняка или 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доломита;</a:t>
            </a: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техническое стекло и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</a:rPr>
              <a:t>др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6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6770" y="-27384"/>
            <a:ext cx="9144000" cy="504056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Притирочные (абразивные) материалы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расный корунд. Россия, Средний Урал. Размер образца 17х19х22 мм. Благодаря примесям хрома минерал в лучах ультрафиолета светится ярко красным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" y="1037001"/>
            <a:ext cx="2098618" cy="10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801" y="2139083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Корунд</a:t>
            </a:r>
            <a:r>
              <a:rPr lang="ru-RU" sz="1400" dirty="0" smtClean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en-US" sz="1400" b="1" dirty="0" smtClean="0">
                <a:solidFill>
                  <a:srgbClr val="FF0000"/>
                </a:solidFill>
              </a:rPr>
              <a:t>Al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</a:rPr>
              <a:t>O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3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202122"/>
                </a:solidFill>
                <a:latin typeface="Arial" panose="020B0604020202020204" pitchFamily="34" charset="0"/>
              </a:rPr>
              <a:t>– </a:t>
            </a:r>
          </a:p>
          <a:p>
            <a:pPr algn="ctr"/>
            <a:r>
              <a:rPr lang="ru-RU" sz="1400" dirty="0" smtClean="0">
                <a:solidFill>
                  <a:srgbClr val="202122"/>
                </a:solidFill>
                <a:latin typeface="Arial" panose="020B0604020202020204" pitchFamily="34" charset="0"/>
              </a:rPr>
              <a:t>оксид алюминия)</a:t>
            </a:r>
            <a:endParaRPr lang="ru-RU" sz="1400" dirty="0"/>
          </a:p>
        </p:txBody>
      </p:sp>
      <p:pic>
        <p:nvPicPr>
          <p:cNvPr id="1028" name="Picture 4" descr="https://upload.wikimedia.org/wikipedia/commons/thumb/1/1b/Corundite_%28emery_rock%29_slabbed_Naxos_Emery_Deposits.jpg/170px-Corundite_%28emery_rock%29_slabbed_Naxos_Emery_Depos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10" y="1005134"/>
            <a:ext cx="1914222" cy="9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27820" y="1970845"/>
            <a:ext cx="172034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Наждак</a:t>
            </a:r>
            <a:r>
              <a:rPr lang="ru-RU" sz="1400" dirty="0" smtClean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ru-RU" sz="1400" dirty="0" smtClean="0"/>
              <a:t>смесь </a:t>
            </a:r>
          </a:p>
          <a:p>
            <a:pPr algn="ctr"/>
            <a:r>
              <a:rPr lang="ru-RU" sz="1400" dirty="0" smtClean="0"/>
              <a:t>корунда </a:t>
            </a:r>
            <a:r>
              <a:rPr lang="en-US" sz="1400" b="1" dirty="0">
                <a:solidFill>
                  <a:srgbClr val="FF0000"/>
                </a:solidFill>
              </a:rPr>
              <a:t>Al</a:t>
            </a:r>
            <a:r>
              <a:rPr lang="en-US" sz="1400" b="1" baseline="-25000" dirty="0">
                <a:solidFill>
                  <a:srgbClr val="FF0000"/>
                </a:solidFill>
              </a:rPr>
              <a:t>2</a:t>
            </a:r>
            <a:r>
              <a:rPr lang="en-US" sz="1400" b="1" dirty="0">
                <a:solidFill>
                  <a:srgbClr val="FF0000"/>
                </a:solidFill>
              </a:rPr>
              <a:t>O</a:t>
            </a:r>
            <a:r>
              <a:rPr lang="en-US" sz="1400" b="1" baseline="-25000" dirty="0">
                <a:solidFill>
                  <a:srgbClr val="FF0000"/>
                </a:solidFill>
              </a:rPr>
              <a:t>3</a:t>
            </a:r>
            <a:r>
              <a:rPr lang="ru-RU" sz="1400" b="1" baseline="-25000" dirty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и </a:t>
            </a:r>
          </a:p>
          <a:p>
            <a:pPr algn="ctr"/>
            <a:r>
              <a:rPr lang="ru-RU" sz="1400" dirty="0"/>
              <a:t>м</a:t>
            </a:r>
            <a:r>
              <a:rPr lang="ru-RU" sz="1400" dirty="0" smtClean="0"/>
              <a:t>агнетита</a:t>
            </a:r>
            <a:r>
              <a:rPr lang="en-US" sz="1400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Fe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  <a:r>
              <a:rPr lang="ru-RU" sz="1400" dirty="0" smtClean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RU" sz="1400" dirty="0"/>
          </a:p>
        </p:txBody>
      </p:sp>
      <p:pic>
        <p:nvPicPr>
          <p:cNvPr id="1030" name="Picture 6" descr="https://upload.wikimedia.org/wikipedia/commons/thumb/8/82/Quarzsandk%C3%B6rner.jpg/220px-Quarzsandk%C3%B6r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55" y="947505"/>
            <a:ext cx="1147981" cy="11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23239" y="2057735"/>
            <a:ext cx="1214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</a:rPr>
              <a:t>Кварцевый </a:t>
            </a:r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песок </a:t>
            </a:r>
            <a:r>
              <a:rPr lang="en-US" sz="1400" b="1" dirty="0" smtClean="0">
                <a:solidFill>
                  <a:srgbClr val="FF0000"/>
                </a:solidFill>
              </a:rPr>
              <a:t>SiO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2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6507" y="2141434"/>
            <a:ext cx="22261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Linux Libertine"/>
              </a:rPr>
              <a:t>Гранат (минерал</a:t>
            </a:r>
            <a:r>
              <a:rPr lang="ru-RU" sz="1400" b="1" dirty="0" smtClean="0">
                <a:solidFill>
                  <a:srgbClr val="0000FF"/>
                </a:solidFill>
                <a:latin typeface="Linux Libertine"/>
              </a:rPr>
              <a:t>)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R</a:t>
            </a:r>
            <a:r>
              <a:rPr lang="en-US" sz="1400" b="1" baseline="30000" dirty="0">
                <a:solidFill>
                  <a:srgbClr val="FF0000"/>
                </a:solidFill>
              </a:rPr>
              <a:t>2+</a:t>
            </a:r>
            <a:r>
              <a:rPr lang="en-US" sz="1400" b="1" baseline="-25000" dirty="0">
                <a:solidFill>
                  <a:srgbClr val="FF0000"/>
                </a:solidFill>
              </a:rPr>
              <a:t>3</a:t>
            </a:r>
            <a:r>
              <a:rPr lang="en-US" sz="1400" b="1" dirty="0">
                <a:solidFill>
                  <a:srgbClr val="FF0000"/>
                </a:solidFill>
              </a:rPr>
              <a:t> R</a:t>
            </a:r>
            <a:r>
              <a:rPr lang="en-US" sz="1400" b="1" baseline="30000" dirty="0">
                <a:solidFill>
                  <a:srgbClr val="FF0000"/>
                </a:solidFill>
              </a:rPr>
              <a:t>3+</a:t>
            </a:r>
            <a:r>
              <a:rPr lang="en-US" sz="1400" b="1" baseline="-25000" dirty="0">
                <a:solidFill>
                  <a:srgbClr val="FF0000"/>
                </a:solidFill>
              </a:rPr>
              <a:t>2</a:t>
            </a:r>
            <a:r>
              <a:rPr lang="en-US" sz="1400" b="1" dirty="0">
                <a:solidFill>
                  <a:srgbClr val="FF0000"/>
                </a:solidFill>
              </a:rPr>
              <a:t> [</a:t>
            </a:r>
            <a:r>
              <a:rPr lang="en-US" sz="1400" b="1" dirty="0" smtClean="0">
                <a:solidFill>
                  <a:srgbClr val="FF0000"/>
                </a:solidFill>
              </a:rPr>
              <a:t>SiO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]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3</a:t>
            </a:r>
            <a:endParaRPr lang="ru-RU" sz="1400" b="1" baseline="-25000" dirty="0" smtClean="0">
              <a:solidFill>
                <a:srgbClr val="FF0000"/>
              </a:solidFill>
            </a:endParaRPr>
          </a:p>
          <a:p>
            <a:pPr algn="ctr"/>
            <a:r>
              <a:rPr lang="pt-BR" sz="1400" dirty="0"/>
              <a:t>где </a:t>
            </a:r>
            <a:r>
              <a:rPr lang="pt-BR" sz="1400" b="1" dirty="0">
                <a:solidFill>
                  <a:srgbClr val="FF0000"/>
                </a:solidFill>
              </a:rPr>
              <a:t>R</a:t>
            </a:r>
            <a:r>
              <a:rPr lang="pt-BR" sz="1400" b="1" baseline="30000" dirty="0">
                <a:solidFill>
                  <a:srgbClr val="FF0000"/>
                </a:solidFill>
              </a:rPr>
              <a:t>2+</a:t>
            </a:r>
            <a:r>
              <a:rPr lang="pt-BR" sz="1400" b="1" dirty="0">
                <a:solidFill>
                  <a:srgbClr val="FF0000"/>
                </a:solidFill>
              </a:rPr>
              <a:t> </a:t>
            </a:r>
            <a:r>
              <a:rPr lang="ru-RU" sz="1400" b="1" dirty="0" smtClean="0">
                <a:solidFill>
                  <a:srgbClr val="FF0000"/>
                </a:solidFill>
              </a:rPr>
              <a:t>-</a:t>
            </a:r>
            <a:r>
              <a:rPr lang="pt-BR" sz="1400" b="1" dirty="0" smtClean="0">
                <a:solidFill>
                  <a:srgbClr val="FF0000"/>
                </a:solidFill>
              </a:rPr>
              <a:t> </a:t>
            </a:r>
            <a:r>
              <a:rPr lang="pt-BR" sz="1400" b="1" dirty="0">
                <a:solidFill>
                  <a:srgbClr val="FF0000"/>
                </a:solidFill>
              </a:rPr>
              <a:t>Mg, Fe, Mn, Ca;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FF0000"/>
                </a:solidFill>
              </a:rPr>
              <a:t>R</a:t>
            </a:r>
            <a:r>
              <a:rPr lang="pt-BR" sz="1400" b="1" baseline="30000" dirty="0" smtClean="0">
                <a:solidFill>
                  <a:srgbClr val="FF0000"/>
                </a:solidFill>
              </a:rPr>
              <a:t>3</a:t>
            </a:r>
            <a:r>
              <a:rPr lang="pt-BR" sz="1400" b="1" baseline="30000" dirty="0">
                <a:solidFill>
                  <a:srgbClr val="FF0000"/>
                </a:solidFill>
              </a:rPr>
              <a:t>+</a:t>
            </a:r>
            <a:r>
              <a:rPr lang="pt-BR" sz="1400" b="1" dirty="0">
                <a:solidFill>
                  <a:srgbClr val="FF0000"/>
                </a:solidFill>
              </a:rPr>
              <a:t> </a:t>
            </a:r>
            <a:r>
              <a:rPr lang="ru-RU" sz="1400" b="1" dirty="0" smtClean="0">
                <a:solidFill>
                  <a:srgbClr val="FF0000"/>
                </a:solidFill>
              </a:rPr>
              <a:t>-</a:t>
            </a:r>
            <a:r>
              <a:rPr lang="pt-BR" sz="1400" b="1" dirty="0" smtClean="0">
                <a:solidFill>
                  <a:srgbClr val="FF0000"/>
                </a:solidFill>
              </a:rPr>
              <a:t> </a:t>
            </a:r>
            <a:r>
              <a:rPr lang="pt-BR" sz="1400" b="1" dirty="0">
                <a:solidFill>
                  <a:srgbClr val="FF0000"/>
                </a:solidFill>
              </a:rPr>
              <a:t>Al, Fe, Cr</a:t>
            </a:r>
            <a:endParaRPr lang="ru-RU" sz="1400" b="1" i="0" dirty="0">
              <a:solidFill>
                <a:srgbClr val="FF0000"/>
              </a:solidFill>
              <a:effectLst/>
              <a:latin typeface="Linux Libertine"/>
            </a:endParaRPr>
          </a:p>
        </p:txBody>
      </p:sp>
      <p:pic>
        <p:nvPicPr>
          <p:cNvPr id="1034" name="Picture 10" descr="https://upload.wikimedia.org/wikipedia/commons/thumb/d/d2/Flintstone.jpg/220px-Flintst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64" y="913653"/>
            <a:ext cx="1499156" cy="111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372864" y="2086311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Кремень </a:t>
            </a:r>
            <a:r>
              <a:rPr lang="ru-RU" sz="1400" dirty="0" smtClean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</a:rPr>
              <a:t>SiO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2</a:t>
            </a:r>
            <a:endParaRPr lang="ru-RU" sz="1400" dirty="0"/>
          </a:p>
          <a:p>
            <a:pPr algn="ctr"/>
            <a:r>
              <a:rPr lang="ru-RU" sz="1400" dirty="0" smtClean="0"/>
              <a:t>+ горные породы)</a:t>
            </a:r>
            <a:endParaRPr lang="ru-RU" sz="1400" dirty="0"/>
          </a:p>
        </p:txBody>
      </p:sp>
      <p:pic>
        <p:nvPicPr>
          <p:cNvPr id="1032" name="Picture 8" descr="Меланит из Казахста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98" y="964701"/>
            <a:ext cx="1488407" cy="11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26110" y="545407"/>
            <a:ext cx="4419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Природные абразивные материалы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231" y="5816483"/>
            <a:ext cx="8779471" cy="101566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</a:rPr>
              <a:t>Основные свойства абразивов </a:t>
            </a:r>
            <a:r>
              <a:rPr lang="ru-RU" sz="15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– это твёрдость</a:t>
            </a:r>
            <a:r>
              <a:rPr lang="ru-RU" sz="1500" b="1" dirty="0">
                <a:solidFill>
                  <a:srgbClr val="0000FF"/>
                </a:solidFill>
                <a:latin typeface="Arial" panose="020B0604020202020204" pitchFamily="34" charset="0"/>
              </a:rPr>
              <a:t>, прочность и способность к самозатачиванию или наличие острых </a:t>
            </a:r>
            <a:r>
              <a:rPr lang="ru-RU" sz="15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кромок. </a:t>
            </a:r>
          </a:p>
          <a:p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Главный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</a:rPr>
              <a:t>показатель качества абразива </a:t>
            </a:r>
            <a:r>
              <a:rPr lang="ru-RU" sz="15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– его режущая </a:t>
            </a:r>
            <a:r>
              <a:rPr lang="ru-RU" sz="1500" b="1" dirty="0">
                <a:solidFill>
                  <a:srgbClr val="0000FF"/>
                </a:solidFill>
                <a:latin typeface="Arial" panose="020B0604020202020204" pitchFamily="34" charset="0"/>
              </a:rPr>
              <a:t>способность. </a:t>
            </a:r>
            <a:endParaRPr lang="ru-RU" sz="1500" b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ru-RU" sz="1500" b="1" dirty="0" smtClean="0">
                <a:latin typeface="Arial" panose="020B0604020202020204" pitchFamily="34" charset="0"/>
              </a:rPr>
              <a:t>Она </a:t>
            </a:r>
            <a:r>
              <a:rPr lang="ru-RU" sz="1500" b="1" dirty="0">
                <a:latin typeface="Arial" panose="020B0604020202020204" pitchFamily="34" charset="0"/>
              </a:rPr>
              <a:t>определяется массой снимаемого при шлифовании материала до </a:t>
            </a:r>
            <a:r>
              <a:rPr lang="ru-RU" sz="1500" b="1" dirty="0" err="1">
                <a:latin typeface="Arial" panose="020B0604020202020204" pitchFamily="34" charset="0"/>
              </a:rPr>
              <a:t>затупления</a:t>
            </a:r>
            <a:r>
              <a:rPr lang="ru-RU" sz="1500" b="1" dirty="0">
                <a:latin typeface="Arial" panose="020B0604020202020204" pitchFamily="34" charset="0"/>
              </a:rPr>
              <a:t> </a:t>
            </a:r>
            <a:r>
              <a:rPr lang="ru-RU" sz="1500" b="1" dirty="0" smtClean="0">
                <a:latin typeface="Arial" panose="020B0604020202020204" pitchFamily="34" charset="0"/>
              </a:rPr>
              <a:t>зёрен</a:t>
            </a:r>
            <a:r>
              <a:rPr lang="ru-RU" sz="1500" b="1" dirty="0">
                <a:latin typeface="Arial" panose="020B0604020202020204" pitchFamily="34" charset="0"/>
              </a:rPr>
              <a:t>.</a:t>
            </a:r>
            <a:endParaRPr lang="ru-RU" sz="1500" b="1" dirty="0"/>
          </a:p>
        </p:txBody>
      </p:sp>
      <p:pic>
        <p:nvPicPr>
          <p:cNvPr id="2" name="Picture 2" descr="https://kamne-obrabotka.ru/upload/iblock/a21/a216eac9458446d0ed6e4a0caf0807d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43" y="3095541"/>
            <a:ext cx="2252460" cy="14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t33.stpulscen.ru/images/product/346/510/412_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3100370"/>
            <a:ext cx="2190333" cy="14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zavod-abraziv.ru/upload/medialibrary/6cd/6cd5ee03c3f70cce219489c44cfba2d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12" y="3191445"/>
            <a:ext cx="2204642" cy="14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69828" y="4223633"/>
            <a:ext cx="51241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Электрокорунд </a:t>
            </a:r>
            <a:r>
              <a:rPr lang="en-US" sz="1600" dirty="0"/>
              <a:t>(</a:t>
            </a:r>
            <a:r>
              <a:rPr lang="en-US" sz="1600" b="1" dirty="0">
                <a:solidFill>
                  <a:srgbClr val="FF0000"/>
                </a:solidFill>
              </a:rPr>
              <a:t>Al</a:t>
            </a:r>
            <a:r>
              <a:rPr 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sz="1600" b="1" dirty="0">
                <a:solidFill>
                  <a:srgbClr val="FF0000"/>
                </a:solidFill>
              </a:rPr>
              <a:t>O</a:t>
            </a:r>
            <a:r>
              <a:rPr lang="en-US" sz="1600" b="1" baseline="-25000" dirty="0">
                <a:solidFill>
                  <a:srgbClr val="FF0000"/>
                </a:solidFill>
              </a:rPr>
              <a:t>3</a:t>
            </a:r>
            <a:r>
              <a:rPr lang="en-US" sz="1600" dirty="0" smtClean="0"/>
              <a:t>)</a:t>
            </a:r>
            <a:r>
              <a:rPr lang="ru-RU" sz="1600" dirty="0" smtClean="0"/>
              <a:t>:</a:t>
            </a:r>
          </a:p>
          <a:p>
            <a:pPr marL="180975" indent="-18097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Нормальный электрокорунд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(марки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16А, 15А, 14А,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Белый электрокорунд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(марки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25А, 24А,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0975" indent="-18097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Хромистый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электрокорунд</a:t>
            </a:r>
          </a:p>
          <a:p>
            <a:pPr marL="180975" indent="-18097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Титанистый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электрокорунд</a:t>
            </a:r>
          </a:p>
          <a:p>
            <a:pPr marL="180975" indent="-18097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Хромотитанистый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электрокорунд (марки: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95А, 94А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Циркониевый электрокорунд (марка: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30325" y="4372504"/>
            <a:ext cx="16416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Arial" panose="020B0604020202020204" pitchFamily="34" charset="0"/>
              </a:rPr>
              <a:t>Карбид </a:t>
            </a:r>
            <a:r>
              <a:rPr lang="ru-RU" sz="1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кремния</a:t>
            </a:r>
          </a:p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(карборунд) </a:t>
            </a:r>
            <a:r>
              <a:rPr lang="en-US" sz="1600" b="1" dirty="0" err="1">
                <a:solidFill>
                  <a:srgbClr val="FF0000"/>
                </a:solidFill>
              </a:rPr>
              <a:t>SiC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278" y="4414462"/>
            <a:ext cx="17481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Arial" panose="020B0604020202020204" pitchFamily="34" charset="0"/>
              </a:rPr>
              <a:t>Карбид </a:t>
            </a:r>
            <a:r>
              <a:rPr lang="ru-RU" sz="1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бора</a:t>
            </a:r>
            <a:r>
              <a:rPr lang="ru-RU" sz="1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B</a:t>
            </a:r>
            <a:r>
              <a:rPr lang="en-US" sz="1600" b="1" baseline="-25000" dirty="0">
                <a:solidFill>
                  <a:srgbClr val="FF0000"/>
                </a:solidFill>
              </a:rPr>
              <a:t>4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40" name="Picture 16" descr="https://st39.stpulscen.ru/images/product/388/637/653_b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62" y="3237147"/>
            <a:ext cx="1525804" cy="9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77424" y="3032570"/>
            <a:ext cx="6085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Искусственные абразивные материалы (порошки) </a:t>
            </a: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507305"/>
            <a:ext cx="9144000" cy="6453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4237" y="247405"/>
            <a:ext cx="9065093" cy="66787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9875" lvl="0" indent="-269875" fontAlgn="base">
              <a:buClr>
                <a:srgbClr val="FF0000"/>
              </a:buClr>
              <a:buFont typeface="+mj-lt"/>
              <a:buAutoNum type="arabicParenR"/>
            </a:pPr>
            <a:r>
              <a:rPr lang="ru-RU" sz="1700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Твёрдые абразивные материалы</a:t>
            </a:r>
            <a:r>
              <a:rPr lang="ru-RU" sz="17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выше</a:t>
            </a:r>
            <a:r>
              <a:rPr lang="ru-RU" sz="17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твёрдости закалённой стали)</a:t>
            </a:r>
            <a:r>
              <a:rPr lang="ru-RU" sz="17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41338" lvl="0" indent="-271463" fontAlgn="base">
              <a:buFont typeface="Wingdings" panose="05000000000000000000" pitchFamily="2" charset="2"/>
              <a:buChar char="Ø"/>
            </a:pPr>
            <a:r>
              <a:rPr lang="ru-RU" sz="17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шлифпорошки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микропорошки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зернистостью 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12, 10, 8, 6,</a:t>
            </a:r>
            <a:r>
              <a:rPr lang="en-US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корунда, нормального электрокорунда (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12А…16А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белого электрокорунда (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22А…25А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легированного </a:t>
            </a:r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электрокорунда 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33А…37А</a:t>
            </a:r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зелёного карбида кремния (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63С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64С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карбида бора (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ЛМ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наждака и синтетических алмазов (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АСМ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АСН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69875" lvl="0" indent="-269875" fontAlgn="base">
              <a:buClr>
                <a:srgbClr val="FF0000"/>
              </a:buClr>
              <a:buFont typeface="+mj-lt"/>
              <a:buAutoNum type="arabicParenR" startAt="2"/>
            </a:pPr>
            <a:r>
              <a:rPr lang="ru-RU" sz="1700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Мягкие абразивные материалы</a:t>
            </a:r>
            <a:r>
              <a:rPr lang="ru-RU" sz="17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ниже</a:t>
            </a:r>
            <a:r>
              <a:rPr lang="ru-RU" sz="17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твёрдости закалённой </a:t>
            </a:r>
            <a:r>
              <a:rPr lang="ru-RU" sz="17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стали)</a:t>
            </a:r>
            <a:r>
              <a:rPr lang="ru-RU" sz="17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41338" lvl="0" indent="-271463" fontAlgn="base">
              <a:buFont typeface="Wingdings" panose="05000000000000000000" pitchFamily="2" charset="2"/>
              <a:buChar char="Ø"/>
            </a:pPr>
            <a:r>
              <a:rPr lang="ru-RU" sz="17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шлифпорошки</a:t>
            </a:r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микропорошки и абразивные пасты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из 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оксида хрома, оксида железа (крокус), оксида алюминия, венской извести, </a:t>
            </a:r>
            <a:r>
              <a:rPr lang="ru-RU" sz="1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маршалита</a:t>
            </a:r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(пылевидного кварца) и др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fontAlgn="base">
              <a:buClr>
                <a:srgbClr val="FF0000"/>
              </a:buClr>
            </a:pPr>
            <a:endParaRPr lang="ru-RU" sz="300" b="1" i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fontAlgn="base">
              <a:buClr>
                <a:srgbClr val="FF0000"/>
              </a:buClr>
            </a:pPr>
            <a:r>
              <a:rPr lang="ru-RU" sz="1700" b="1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Алмазные </a:t>
            </a:r>
            <a:r>
              <a:rPr lang="ru-RU" sz="17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пасты</a:t>
            </a:r>
            <a:r>
              <a:rPr lang="ru-RU" sz="17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Различают</a:t>
            </a:r>
            <a:r>
              <a:rPr lang="ru-RU" sz="17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 по размеру абразивного зерна. Маркируются аббревиатурой </a:t>
            </a: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</a:t>
            </a:r>
            <a:r>
              <a:rPr lang="ru-RU" sz="1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цветами</a:t>
            </a:r>
            <a:r>
              <a:rPr lang="ru-RU" sz="1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7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365125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  <a:r>
              <a:rPr lang="ru-RU" sz="17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(крупнозернистая </a:t>
            </a: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АП60/80/100</a:t>
            </a:r>
            <a:r>
              <a:rPr lang="ru-RU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719138" indent="-365125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зеленый </a:t>
            </a:r>
            <a:r>
              <a:rPr lang="ru-RU" sz="1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(среднезернистая </a:t>
            </a: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АП20/28/40</a:t>
            </a:r>
            <a:r>
              <a:rPr lang="ru-RU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719138" indent="-365125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голубой </a:t>
            </a:r>
            <a:r>
              <a:rPr lang="ru-RU" sz="1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(мелкозернистая </a:t>
            </a: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АП7/10/14</a:t>
            </a:r>
            <a:r>
              <a:rPr lang="ru-RU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19138" indent="-365125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жёлтый</a:t>
            </a:r>
            <a:r>
              <a:rPr lang="ru-RU" sz="17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(тонкозернистая </a:t>
            </a: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АП1/3/5</a:t>
            </a:r>
            <a:r>
              <a:rPr lang="ru-RU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 indent="174625" fontAlgn="base">
              <a:spcBef>
                <a:spcPct val="0"/>
              </a:spcBef>
              <a:spcAft>
                <a:spcPct val="0"/>
              </a:spcAft>
            </a:pPr>
            <a:endParaRPr kumimoji="0" lang="ru-RU" sz="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93663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эффективности работы можно пользоваться несколькими составами. </a:t>
            </a:r>
            <a:r>
              <a:rPr lang="ru-RU" sz="15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Сначала обработать поверхность </a:t>
            </a:r>
            <a:r>
              <a:rPr lang="ru-RU" sz="15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твёрдыми </a:t>
            </a:r>
            <a:r>
              <a:rPr lang="ru-RU" sz="15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абразивами, а затем мягкими. </a:t>
            </a:r>
            <a:endParaRPr lang="ru-RU" sz="15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Алмазные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пасты </a:t>
            </a:r>
            <a:r>
              <a:rPr lang="ru-RU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дороги, поэтому применяют их только для доводки деталей из </a:t>
            </a:r>
            <a:r>
              <a:rPr lang="ru-RU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твёрдых </a:t>
            </a:r>
            <a:r>
              <a:rPr lang="ru-RU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сплавов, стекла, керамики. </a:t>
            </a:r>
            <a:endParaRPr lang="ru-RU" sz="15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Мягкими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абразивами </a:t>
            </a:r>
            <a:r>
              <a:rPr lang="ru-RU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обрабатывают </a:t>
            </a:r>
            <a:r>
              <a:rPr lang="ru-RU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чёрные </a:t>
            </a:r>
            <a:r>
              <a:rPr lang="ru-RU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цветные металлы. Ими же делают полировку, например, паста ГОИ изначально разрабатывалась для производства оптики различного назначения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1600" b="1" dirty="0" smtClean="0">
              <a:solidFill>
                <a:srgbClr val="006600"/>
              </a:solidFill>
              <a:latin typeface="Arial" pitchFamily="34" charset="0"/>
              <a:ea typeface="Times New Roman" pitchFamily="18" charset="0"/>
            </a:endParaRPr>
          </a:p>
          <a:p>
            <a:pPr marL="93663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В </a:t>
            </a:r>
            <a:r>
              <a:rPr lang="ru-RU" sz="1500" b="1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состав многих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абразивных паст </a:t>
            </a:r>
            <a:r>
              <a:rPr lang="ru-RU" sz="1500" b="1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входят такие компоненты, как олеиновая и стеариновая кислоты, которые разрушают окисные плёнки на поверхности обрабатываемых заготовок, ускоряя тем самым процессы притирки и доводки</a:t>
            </a:r>
            <a:r>
              <a:rPr lang="ru-RU" sz="15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92" y="609"/>
            <a:ext cx="9144000" cy="418254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Притирочные (абразивные) материалы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1892" y="449375"/>
            <a:ext cx="9127397" cy="32470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</a:rPr>
              <a:t>Смазочно-охлаждающие технологические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</a:rPr>
              <a:t>среды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(смазывающие вещества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служат для:</a:t>
            </a:r>
          </a:p>
          <a:p>
            <a:pPr marL="714375" marR="0" lvl="0" indent="-430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удерживания зёрен абразивных материалов, </a:t>
            </a:r>
          </a:p>
          <a:p>
            <a:pPr marL="714375" marR="0" lvl="0" indent="-430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уменьшения трения и </a:t>
            </a:r>
          </a:p>
          <a:p>
            <a:pPr marL="714375" marR="0" lvl="0" indent="-430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снижения нагрева (охлаждения) детали в процессе обработки.</a:t>
            </a:r>
          </a:p>
          <a:p>
            <a:pPr marL="2841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endParaRPr lang="ru-RU" sz="500" b="1" dirty="0" smtClean="0">
              <a:solidFill>
                <a:srgbClr val="006600"/>
              </a:solidFill>
              <a:latin typeface="Arial" pitchFamily="34" charset="0"/>
              <a:ea typeface="Times New Roman" pitchFamily="18" charset="0"/>
            </a:endParaRPr>
          </a:p>
          <a:p>
            <a:pPr marL="2841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Виды смазывающих веществ: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714375" indent="-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технические (машинные) масла; </a:t>
            </a:r>
            <a:endParaRPr lang="ru-RU" sz="1600" b="1" dirty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pPr marL="714375" indent="-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животные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жиры (сало); </a:t>
            </a:r>
            <a:endParaRPr lang="ru-RU" sz="1600" b="1" dirty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pPr marL="714375" lvl="0" indent="-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нефтепродукты (керосин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бензин, парафин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); </a:t>
            </a:r>
          </a:p>
          <a:p>
            <a:pPr marL="714375" lvl="0" indent="-450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скипидар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873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873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Для притирки (доводки) стали и чугуна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</a:rPr>
              <a:t>чаще всего применяют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керосин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</a:rPr>
              <a:t> с добавкой                    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2,5 % олеиновой кислоты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</a:rPr>
              <a:t>и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7 % канифоли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</a:rPr>
              <a:t>, что значительно повышает производительность процесса.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92" y="-7304"/>
            <a:ext cx="9144000" cy="456679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Смазывающие вещества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560" y="3588997"/>
            <a:ext cx="89204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СМАЗКА ПРИ ПРИТИРКЕ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Притирку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сухую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вести не рекомендуется,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т.к.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как при сухой притирке порошки распределяются неравномерно, кроме того, притираемая деталь нагревается, а иногда и коробится. </a:t>
            </a:r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При </a:t>
            </a:r>
            <a:r>
              <a:rPr lang="ru-RU" sz="1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сухой притирке зерна шлифующих порошков быстро тупятся, процесс замедляется и поверхность получается недостаточно чистой.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Поэтому применение смазки при притирке обязательно.</a:t>
            </a:r>
          </a:p>
          <a:p>
            <a:pPr algn="just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В зависимости от материала притира применяется та или иная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смазка: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для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чугунных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притиров применяется </a:t>
            </a:r>
            <a:r>
              <a:rPr lang="ru-RU" sz="1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бензин или </a:t>
            </a:r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керосин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стальных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притиров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машинное масло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для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медных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винный </a:t>
            </a:r>
            <a:r>
              <a:rPr lang="ru-RU" sz="1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спирт, содовый раствор или машинное </a:t>
            </a:r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масло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при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притирке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медных сплавов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применяют также </a:t>
            </a:r>
            <a:r>
              <a:rPr lang="ru-RU" sz="1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смесь машинного масла с животным жиром. </a:t>
            </a:r>
            <a:endParaRPr lang="ru-RU" sz="1600" b="1" dirty="0" smtClean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Выбранная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смазка смешивается с абразивными порошками и тщательно растирается.</a:t>
            </a:r>
            <a:endParaRPr lang="ru-RU" sz="1600" b="1" i="0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467544" y="476672"/>
            <a:ext cx="8280920" cy="6120680"/>
          </a:xfrm>
          <a:prstGeom prst="flowChartMultidocument">
            <a:avLst/>
          </a:prstGeom>
          <a:solidFill>
            <a:srgbClr val="00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1.4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Пригонные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операции слесарной обработки: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066925" indent="-18843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1.4.1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Распиливание и припасовка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1.4.2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Шабрение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1.4.3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Притирка и доводка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908720"/>
            <a:ext cx="9144000" cy="5949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98758"/>
              </p:ext>
            </p:extLst>
          </p:nvPr>
        </p:nvGraphicFramePr>
        <p:xfrm>
          <a:off x="220002" y="908720"/>
          <a:ext cx="8670451" cy="5457609"/>
        </p:xfrm>
        <a:graphic>
          <a:graphicData uri="http://schemas.openxmlformats.org/drawingml/2006/table">
            <a:tbl>
              <a:tblPr/>
              <a:tblGrid>
                <a:gridCol w="2594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5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0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0256"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Материал</a:t>
                      </a: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Цвет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Назначение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7186">
                <a:tc>
                  <a:txBody>
                    <a:bodyPr/>
                    <a:lstStyle/>
                    <a:p>
                      <a:pPr marL="88900" marR="130810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Шлифовальные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порошки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зерни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стостью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...4;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наждак, корунд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2065" indent="-2540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коричнево-серый;</a:t>
                      </a:r>
                    </a:p>
                    <a:p>
                      <a:pPr marL="342900" marR="12065" indent="-2540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серого до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коричневого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745" lvl="0"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Притирка деталей из бронзы и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мягких сталей, а также хрупких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материалов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6567"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Электрокорунд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60960" indent="-2540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 темно-корич</a:t>
                      </a: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невого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 </a:t>
                      </a: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серо-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коричневого;</a:t>
                      </a:r>
                    </a:p>
                    <a:p>
                      <a:pPr marL="342900" marR="60960" indent="-2540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</a:t>
                      </a:r>
                      <a:r>
                        <a:rPr lang="en-US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розового</a:t>
                      </a:r>
                      <a:r>
                        <a:rPr lang="en-US" sz="20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белого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94945" lvl="0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Для притирки деталей из всех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сталей и твердых сплавов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7416">
                <a:tc>
                  <a:txBody>
                    <a:bodyPr/>
                    <a:lstStyle/>
                    <a:p>
                      <a:pPr marL="88900" marR="698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Карборунд, </a:t>
                      </a:r>
                      <a:r>
                        <a:rPr lang="ru-RU" sz="2000" b="1" spc="-1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экстракарборунд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2540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черный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0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Для притирки деталей из твердых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сплавов и азотированных сталей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3150">
                <a:tc>
                  <a:txBody>
                    <a:bodyPr/>
                    <a:lstStyle/>
                    <a:p>
                      <a:pPr marL="88900" marR="24701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Карбид бора,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пасты ГОИ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1590" indent="-2540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черный; </a:t>
                      </a:r>
                    </a:p>
                    <a:p>
                      <a:pPr marL="342900" marR="21590" indent="-2540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темно-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зеленый; </a:t>
                      </a:r>
                    </a:p>
                    <a:p>
                      <a:pPr marL="342900" marR="21590" indent="-2540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зеленый;</a:t>
                      </a:r>
                    </a:p>
                    <a:p>
                      <a:pPr marL="342900" marR="21590" indent="-2540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светло-зеленый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Грубая, средняя и окончательная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доводка и притирка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соответственно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20003" y="144215"/>
            <a:ext cx="8670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Абразивные материалы, используемые при притирке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799485"/>
              </p:ext>
            </p:extLst>
          </p:nvPr>
        </p:nvGraphicFramePr>
        <p:xfrm>
          <a:off x="179512" y="1340768"/>
          <a:ext cx="8784976" cy="4572604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1546">
                <a:tc>
                  <a:txBody>
                    <a:bodyPr/>
                    <a:lstStyle/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Материал </a:t>
                      </a:r>
                      <a:r>
                        <a:rPr lang="ru-RU" sz="1800" b="1" spc="-1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обраба</a:t>
                      </a:r>
                      <a:r>
                        <a:rPr lang="ru-RU" sz="1800" b="1" spc="-2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тываемых </a:t>
                      </a:r>
                      <a:r>
                        <a:rPr lang="ru-RU" sz="1800" b="1" spc="-2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деталей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5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Грубая обработка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98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Окончательная </a:t>
                      </a:r>
                      <a:r>
                        <a:rPr lang="ru-RU" sz="1800" b="1" spc="-5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обработка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550"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Сталь </a:t>
                      </a:r>
                      <a:r>
                        <a:rPr lang="ru-RU" sz="1800" b="1" spc="-3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20X13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968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корунд М14; </a:t>
                      </a:r>
                    </a:p>
                    <a:p>
                      <a:pPr marL="285750" indent="-1968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абразивная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лента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М14 или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М20; </a:t>
                      </a:r>
                    </a:p>
                    <a:p>
                      <a:pPr marL="285750" indent="-1968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паста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ГОИ грубая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170815" indent="-1936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абразивная лента </a:t>
                      </a:r>
                      <a:r>
                        <a:rPr lang="ru-RU" sz="1800" b="1" spc="-8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М10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6550">
                <a:tc>
                  <a:txBody>
                    <a:bodyPr/>
                    <a:lstStyle/>
                    <a:p>
                      <a:pPr marL="92075" marR="52070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Азотированная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сталь </a:t>
                      </a:r>
                      <a:r>
                        <a:rPr lang="ru-RU" sz="18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ХМЮА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265430" indent="-1936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электрокорунд М20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М14; </a:t>
                      </a:r>
                    </a:p>
                    <a:p>
                      <a:pPr marL="282575" marR="265430" indent="-1936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паста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ГОИ грубая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42545" indent="-1936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электрокорунд М10; </a:t>
                      </a:r>
                    </a:p>
                    <a:p>
                      <a:pPr marL="282575" marR="42545" indent="-1936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паста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ГОИ средняя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6550">
                <a:tc>
                  <a:txBody>
                    <a:bodyPr/>
                    <a:lstStyle/>
                    <a:p>
                      <a:pPr marL="88900" marR="8826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Серый чугун и </a:t>
                      </a:r>
                      <a:r>
                        <a:rPr lang="ru-RU" sz="18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сталь </a:t>
                      </a:r>
                      <a:r>
                        <a:rPr lang="ru-RU" sz="1800" b="1" spc="-3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30X13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57785" indent="-1968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корунд М14; </a:t>
                      </a:r>
                    </a:p>
                    <a:p>
                      <a:pPr marL="285750" marR="57785" indent="-1968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абразивная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лента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М14; </a:t>
                      </a:r>
                    </a:p>
                    <a:p>
                      <a:pPr marL="285750" marR="57785" indent="-1968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паста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ГОИ грубая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100330" indent="-1968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корунд М10; </a:t>
                      </a:r>
                    </a:p>
                    <a:p>
                      <a:pPr marL="285750" marR="100330" indent="-1968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абра­зивная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лента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М10;</a:t>
                      </a:r>
                    </a:p>
                    <a:p>
                      <a:pPr marL="285750" marR="100330" indent="-1968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паста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ГОИ средняя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6550"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Бронза и медно-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никелевый сплав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94615" indent="-1936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толчёное стекло; </a:t>
                      </a:r>
                    </a:p>
                    <a:p>
                      <a:pPr marL="282575" marR="94615" indent="-1936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паста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ГОИ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грубая; </a:t>
                      </a:r>
                    </a:p>
                    <a:p>
                      <a:pPr marL="282575" marR="94615" indent="-1936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абразивная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лента М14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42545" indent="-1936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паста ГОИ средняя; </a:t>
                      </a:r>
                    </a:p>
                    <a:p>
                      <a:pPr marL="282575" marR="42545" indent="-1936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абразивная </a:t>
                      </a:r>
                      <a:r>
                        <a:rPr lang="ru-RU" sz="1800" b="1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лента </a:t>
                      </a:r>
                      <a:r>
                        <a:rPr lang="ru-RU" sz="1800" b="1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М10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795" y="26064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Состав притирочных порошков в зависимости от материала заготовок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275856" y="1340768"/>
            <a:ext cx="5256584" cy="4376083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и приспособления для притирки </a:t>
            </a: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доводки 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3204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3. </a:t>
            </a:r>
            <a:r>
              <a:rPr lang="ru-RU" sz="2800" b="1" dirty="0" smtClean="0">
                <a:solidFill>
                  <a:srgbClr val="C00000"/>
                </a:solidFill>
              </a:rPr>
              <a:t>Инструменты и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60394" y="1931507"/>
            <a:ext cx="8694966" cy="490844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Притиры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применяются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для:</a:t>
            </a:r>
          </a:p>
          <a:p>
            <a:pPr marL="541338" lvl="1" indent="-436563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притирки несопрягаемых поверхностей;</a:t>
            </a:r>
          </a:p>
          <a:p>
            <a:pPr marL="541338" lvl="1" indent="-436563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доводки и отделки отверстий, внутренних и наружных резьб, калибров, шаблонов.</a:t>
            </a:r>
          </a:p>
          <a:p>
            <a:pPr>
              <a:lnSpc>
                <a:spcPct val="120000"/>
              </a:lnSpc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Притиры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должны </a:t>
            </a:r>
            <a:r>
              <a:rPr lang="ru-RU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иметь меньшую твёрдость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чем материал обрабатываемой заготовки. </a:t>
            </a:r>
          </a:p>
          <a:p>
            <a:pPr>
              <a:lnSpc>
                <a:spcPct val="120000"/>
              </a:lnSpc>
            </a:pPr>
            <a:endParaRPr lang="ru-RU" sz="9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Материалом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для притиров служат:</a:t>
            </a:r>
          </a:p>
          <a:p>
            <a:pPr marL="541338" lvl="1" indent="-447675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чугуны с перлитной структурой, </a:t>
            </a:r>
          </a:p>
          <a:p>
            <a:pPr marL="541338" lvl="1" indent="-447675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бронза, </a:t>
            </a:r>
          </a:p>
          <a:p>
            <a:pPr marL="541338" lvl="1" indent="-447675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медь, </a:t>
            </a:r>
          </a:p>
          <a:p>
            <a:pPr marL="541338" lvl="1" indent="-447675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стекло, </a:t>
            </a:r>
          </a:p>
          <a:p>
            <a:pPr marL="541338" lvl="1" indent="-447675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фибра и </a:t>
            </a:r>
          </a:p>
          <a:p>
            <a:pPr marL="541338" lvl="1" indent="-447675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твёрдые породы дерева.</a:t>
            </a:r>
            <a:endParaRPr lang="ru-RU" sz="1500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548680"/>
            <a:ext cx="2664296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ПРИТИРЫ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522" y="1063385"/>
            <a:ext cx="8604956" cy="76944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200" b="1" i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Притиры</a:t>
            </a:r>
            <a:r>
              <a:rPr lang="ru-RU" sz="2200" b="1" dirty="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инструменты, которыми производят притирку деталей. </a:t>
            </a:r>
            <a:endParaRPr lang="ru-RU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3204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3. </a:t>
            </a:r>
            <a:r>
              <a:rPr lang="ru-RU" sz="2800" b="1" dirty="0" smtClean="0">
                <a:solidFill>
                  <a:srgbClr val="C00000"/>
                </a:solidFill>
              </a:rPr>
              <a:t>Инструменты и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7504" y="961748"/>
            <a:ext cx="9036496" cy="57076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54013" indent="-354013">
              <a:lnSpc>
                <a:spcPct val="120000"/>
              </a:lnSpc>
              <a:buClr>
                <a:srgbClr val="FF0000"/>
              </a:buClr>
              <a:buFont typeface="+mj-lt"/>
              <a:buAutoNum type="arabicParenR"/>
            </a:pPr>
            <a:r>
              <a:rPr lang="ru-RU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зависимости от взаимного перемещения притира и обрабатываемой заготовки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различаются:</a:t>
            </a:r>
          </a:p>
          <a:p>
            <a:pPr marL="800100" lvl="1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подвижные </a:t>
            </a: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(подвижный 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притир при доводке перемещается, а деталь остается неподвижной или перемещается относительно притира. Такими притирами являются цилиндры, диски, конусы и др</a:t>
            </a: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 </a:t>
            </a:r>
          </a:p>
          <a:p>
            <a:pPr marL="800100" lvl="1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неподвижные притиры.</a:t>
            </a:r>
          </a:p>
          <a:p>
            <a:pPr>
              <a:lnSpc>
                <a:spcPct val="120000"/>
              </a:lnSpc>
            </a:pPr>
            <a:endParaRPr lang="ru-RU" sz="1600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FF0000"/>
              </a:buClr>
              <a:buFont typeface="+mj-lt"/>
              <a:buAutoNum type="arabicParenR" startAt="2"/>
            </a:pPr>
            <a:r>
              <a:rPr lang="ru-RU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 форме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притиры подразделяются на:</a:t>
            </a:r>
          </a:p>
          <a:p>
            <a:pPr marL="800100" lvl="1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плоские </a:t>
            </a: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(плиты с насечкой и гладкие, бруски, диски); </a:t>
            </a:r>
          </a:p>
          <a:p>
            <a:pPr marL="800100" lvl="1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цилиндрические </a:t>
            </a: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(стержни, разрезные втулки, гладкие и с канавками); </a:t>
            </a:r>
          </a:p>
          <a:p>
            <a:pPr marL="800100" lvl="1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конические; </a:t>
            </a:r>
          </a:p>
          <a:p>
            <a:pPr marL="800100" lvl="1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специальные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(фасонные – шаровые асимметрические и неправильной формы).</a:t>
            </a:r>
          </a:p>
          <a:p>
            <a:pPr marL="800100" lvl="1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4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177800" lvl="1">
              <a:lnSpc>
                <a:spcPct val="120000"/>
              </a:lnSpc>
              <a:buClr>
                <a:srgbClr val="FF0000"/>
              </a:buClr>
            </a:pP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Форма притира должна соответствовать форме обрабатываемой поверхности. </a:t>
            </a:r>
          </a:p>
          <a:p>
            <a:pPr marL="800100" lvl="1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9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518703"/>
            <a:ext cx="504056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КЛАССИФИКАЦИЯ ПРИТИРОВ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687422"/>
            <a:ext cx="8784976" cy="238153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6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Плоские притиры</a:t>
            </a:r>
            <a:r>
              <a:rPr lang="ru-RU" sz="4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600" b="1" dirty="0">
                <a:latin typeface="Arial" pitchFamily="34" charset="0"/>
                <a:cs typeface="Arial" pitchFamily="34" charset="0"/>
              </a:rPr>
              <a:t>представляют собой чугунные плиты, на которых доводят до заданной точности и шероховатости обрабаты­ваемые поверхности. </a:t>
            </a:r>
          </a:p>
          <a:p>
            <a:pPr>
              <a:lnSpc>
                <a:spcPct val="120000"/>
              </a:lnSpc>
            </a:pPr>
            <a:endParaRPr lang="ru-RU" sz="2500" b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4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зависимости от назначения</a:t>
            </a:r>
            <a:r>
              <a:rPr lang="ru-RU" sz="4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плоские притиры могут быть для:</a:t>
            </a:r>
          </a:p>
          <a:p>
            <a:pPr marL="800100" lvl="1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предварительной и </a:t>
            </a:r>
          </a:p>
          <a:p>
            <a:pPr marL="800100" lvl="1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окончательной доводки.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8772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3.1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Плоские притиры: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Verdana" panose="020B0604030504040204" pitchFamily="34" charset="0"/>
              </a:rPr>
              <a:t>а</a:t>
            </a:r>
            <a:r>
              <a:rPr lang="ru-RU" sz="2000" b="1" i="1" dirty="0">
                <a:solidFill>
                  <a:srgbClr val="424242"/>
                </a:solidFill>
                <a:latin typeface="Verdana" panose="020B0604030504040204" pitchFamily="34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Verdana" panose="020B0604030504040204" pitchFamily="34" charset="0"/>
              </a:rPr>
              <a:t>–  </a:t>
            </a:r>
            <a:r>
              <a:rPr lang="ru-RU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с канавками, </a:t>
            </a:r>
            <a:r>
              <a:rPr lang="ru-RU" sz="2000" b="1" i="1" dirty="0">
                <a:solidFill>
                  <a:srgbClr val="FF0000"/>
                </a:solidFill>
                <a:latin typeface="Verdana" panose="020B0604030504040204" pitchFamily="34" charset="0"/>
              </a:rPr>
              <a:t>б</a:t>
            </a:r>
            <a:r>
              <a:rPr lang="ru-RU" sz="2000" b="1" i="1" dirty="0">
                <a:solidFill>
                  <a:srgbClr val="0000FF"/>
                </a:solidFill>
                <a:latin typeface="Verdana" panose="020B0604030504040204" pitchFamily="34" charset="0"/>
              </a:rPr>
              <a:t> –  </a:t>
            </a:r>
            <a:r>
              <a:rPr lang="ru-RU" sz="20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гладкий</a:t>
            </a:r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59732" y="219370"/>
            <a:ext cx="4824536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ПРИТИРЫ ПЛОСКИЕ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metallurgu.ru/books/item/f00/s00/z0000022/pic/000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29" y="3036201"/>
            <a:ext cx="45033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33469" y="687422"/>
            <a:ext cx="8895015" cy="151216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176213"/>
            <a:r>
              <a:rPr lang="ru-RU" sz="2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Цилиндрические притиры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применяются при доводке цилиндрических отверстий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 могут быть:</a:t>
            </a:r>
          </a:p>
          <a:p>
            <a:pPr marL="982663" indent="-431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нерегулируемыми </a:t>
            </a:r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3.2, </a:t>
            </a:r>
            <a:r>
              <a:rPr lang="ru-RU" sz="22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 </a:t>
            </a:r>
          </a:p>
          <a:p>
            <a:pPr marL="982663" indent="-431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регулируемыми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3.2, </a:t>
            </a:r>
            <a:r>
              <a:rPr lang="ru-RU" sz="22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б)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0120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3.2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Цилиндрические притиры: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нерегулируемый;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регулируемый: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1, 4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гайки;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коническая оправка;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разрезная втулка;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пример использования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16" y="2204864"/>
            <a:ext cx="871296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59732" y="219370"/>
            <a:ext cx="4824536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ПРИТИРЫ ЦИЛИНДРИЧЕСКИЕ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684708"/>
            <a:ext cx="9144000" cy="1684059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lnSpcReduction="10000"/>
          </a:bodyPr>
          <a:lstStyle/>
          <a:p>
            <a:pPr marL="88900"/>
            <a:r>
              <a:rPr lang="ru-RU" sz="2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Конические притиры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3.3)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предназначены для доводки конических углублений и отверстий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например,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сёдла клапанов газораспределительных механизмов, посадочные места водораспределительной арматуры в условиях их массового производства).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929698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3.3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Конические притиры: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с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канавкой;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гладкий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580090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Специальные притиры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это притиры сложной формы, изготовляемые для выполнения определённых операций; </a:t>
            </a:r>
          </a:p>
          <a:p>
            <a:pPr marL="889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их форма зависит от формы обрабатываемой заготовки.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91680" y="87233"/>
            <a:ext cx="6768752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ПРИТИРЫ КОНИЧЕСКИЕ И СПЕЦИАЛЬНЫЕ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65402"/>
            <a:ext cx="83529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6024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ПРИСПОСОБЛЕНИЯ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692696"/>
            <a:ext cx="9144000" cy="288032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20000"/>
          </a:bodyPr>
          <a:lstStyle/>
          <a:p>
            <a:pPr marL="174625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Для обеспечения правильного расположения притира относительно обрабатываемой детали заготовки используют различные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приспособления:</a:t>
            </a:r>
          </a:p>
          <a:p>
            <a:pPr marL="801688" indent="-43021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стандартные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(тиски, параллели, угольники);</a:t>
            </a:r>
          </a:p>
          <a:p>
            <a:pPr marL="801688" indent="-43021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специальные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(их конструкция соответствует конкретной обрабатываемой детали).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66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ПРИСПОСОБЛЕНИЯ 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14195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распространенным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приспособлениям для выполнения доводочных операций является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притирочная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плита.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233"/>
            <a:ext cx="8229600" cy="38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6124" y="6237312"/>
            <a:ext cx="42556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3.4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Притирочная плита </a:t>
            </a:r>
            <a:endParaRPr lang="ru-RU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5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окумент 2"/>
          <p:cNvSpPr/>
          <p:nvPr/>
        </p:nvSpPr>
        <p:spPr>
          <a:xfrm>
            <a:off x="899592" y="836712"/>
            <a:ext cx="7416824" cy="5256584"/>
          </a:xfrm>
          <a:prstGeom prst="flowChartDocument">
            <a:avLst/>
          </a:prstGeom>
          <a:solidFill>
            <a:srgbClr val="0066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1.4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Пригонные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операции слесарной обработки: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1.4.3</a:t>
            </a:r>
            <a:r>
              <a:rPr lang="ru-RU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Притирка и доводка</a:t>
            </a:r>
          </a:p>
          <a:p>
            <a:pPr algn="ctr"/>
            <a:endParaRPr lang="ru-RU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udfile.net/html/2706/1415/html_nAEt0oOoHu.3OqB/img-QzQi9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99" y="3722909"/>
            <a:ext cx="6591702" cy="24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756"/>
            <a:ext cx="9144000" cy="7963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ПОДГОТОВКА ПРИТИРОВ К </a:t>
            </a:r>
            <a:r>
              <a:rPr lang="ru-RU" sz="2400" b="1" dirty="0" smtClean="0">
                <a:solidFill>
                  <a:srgbClr val="C00000"/>
                </a:solidFill>
              </a:rPr>
              <a:t>РАБОТЕ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(СПОСОБЫ ШАРЖИРОВАНИЯ)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750" y="913880"/>
            <a:ext cx="9133249" cy="232538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20000"/>
          </a:bodyPr>
          <a:lstStyle/>
          <a:p>
            <a:pPr marL="88900">
              <a:spcBef>
                <a:spcPts val="300"/>
              </a:spcBef>
              <a:spcAft>
                <a:spcPts val="300"/>
              </a:spcAft>
            </a:pP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Подготовка притира </a:t>
            </a:r>
            <a:r>
              <a:rPr lang="ru-RU" sz="19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для обработки осуществляется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двумя способами:</a:t>
            </a:r>
          </a:p>
          <a:p>
            <a:pPr marL="354013" indent="-265113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19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Прямой способ</a:t>
            </a:r>
            <a:r>
              <a:rPr lang="ru-RU" sz="1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i="1" dirty="0" smtClean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абразивный порошок вдавливают в притир до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работы).</a:t>
            </a:r>
            <a:r>
              <a:rPr lang="ru-RU" sz="1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Поверхность протирают керосином, наносят на неё абразивный порошок и смазочный материал или пасту со смазкой и </a:t>
            </a:r>
            <a:r>
              <a:rPr lang="ru-RU" sz="19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шаржируют,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т.е. вдавливают зёрна абразивного материала в поверхность притира, прокатывая по ней стальной валик.</a:t>
            </a:r>
          </a:p>
          <a:p>
            <a:pPr marL="354013" indent="-265113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19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Косвенный способ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Поверхность притира покрывают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слоем смазки и посыпают на смазку порошок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абразивного материала, не подвергая шаржированию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3" y="612146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  <a:latin typeface="Verdana" panose="020B0604030504040204" pitchFamily="34" charset="0"/>
              </a:rPr>
              <a:t>Рис. 3.4</a:t>
            </a:r>
            <a:r>
              <a:rPr lang="ru-RU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Verdana" panose="020B0604030504040204" pitchFamily="34" charset="0"/>
              </a:rPr>
              <a:t>Шаржирование </a:t>
            </a:r>
            <a:r>
              <a:rPr lang="ru-RU" b="1" dirty="0">
                <a:solidFill>
                  <a:srgbClr val="006600"/>
                </a:solidFill>
                <a:latin typeface="Verdana" panose="020B0604030504040204" pitchFamily="34" charset="0"/>
              </a:rPr>
              <a:t>притиров: </a:t>
            </a:r>
            <a:endParaRPr lang="ru-RU" b="1" dirty="0" smtClean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а</a:t>
            </a:r>
            <a:r>
              <a:rPr lang="ru-RU" b="1" i="1" dirty="0" smtClean="0">
                <a:solidFill>
                  <a:srgbClr val="424242"/>
                </a:solidFill>
                <a:latin typeface="Verdana" panose="020B0604030504040204" pitchFamily="34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– </a:t>
            </a:r>
            <a:r>
              <a:rPr lang="ru-RU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плоского,</a:t>
            </a:r>
            <a:r>
              <a:rPr lang="ru-RU" b="1" dirty="0">
                <a:solidFill>
                  <a:srgbClr val="0000FF"/>
                </a:solidFill>
                <a:latin typeface="Verdana" panose="020B0604030504040204" pitchFamily="34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б</a:t>
            </a:r>
            <a:r>
              <a:rPr lang="ru-RU" b="1" i="1" dirty="0">
                <a:solidFill>
                  <a:srgbClr val="0000FF"/>
                </a:solidFill>
                <a:latin typeface="Verdana" panose="020B0604030504040204" pitchFamily="34" charset="0"/>
              </a:rPr>
              <a:t>  –</a:t>
            </a:r>
            <a:r>
              <a:rPr lang="ru-RU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Verdana" panose="020B0604030504040204" pitchFamily="34" charset="0"/>
              </a:rPr>
              <a:t>круглого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65702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</a:rPr>
              <a:t>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81991" y="5632963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</a:rPr>
              <a:t>б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00469"/>
            <a:ext cx="8856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ШАРЖИРОВАНИЕ</a:t>
            </a: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процесс вдавливания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абразивного материала в поверхность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притира. 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ПРАВИЛА РАБОТЫ ПРИ ДОВОДКЕ НА ПРИТИРЕ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88900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доводке на притире необходимо соблюдать следующие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8900" lvl="0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Перед началом работы </a:t>
            </a:r>
            <a:r>
              <a:rPr lang="ru-RU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необходимо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6450" indent="-354013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определить способ доводки (свободным абразивом или с использованием шаржированного притира) в зависимости от задания;</a:t>
            </a:r>
          </a:p>
          <a:p>
            <a:pPr marL="806450" indent="-354013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проверить состояние притира и обрабатываемой заготовки на отсутствие коробления, а также качество сопряжений и предвари­тельной отделки, снять заусенцы.</a:t>
            </a:r>
          </a:p>
          <a:p>
            <a:pPr marL="546100" lvl="0" indent="-457200">
              <a:lnSpc>
                <a:spcPct val="110000"/>
              </a:lnSpc>
              <a:buClr>
                <a:srgbClr val="FF0000"/>
              </a:buClr>
              <a:buFont typeface="+mj-lt"/>
              <a:buAutoNum type="arabicPeriod" startAt="2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Для доводки широких плоских поверхностей заготовку следует закреплять на деревянном бруске.</a:t>
            </a:r>
          </a:p>
          <a:p>
            <a:pPr marL="546100" lvl="0" indent="-457200">
              <a:lnSpc>
                <a:spcPct val="110000"/>
              </a:lnSpc>
              <a:buClr>
                <a:srgbClr val="FF0000"/>
              </a:buClr>
              <a:buFont typeface="+mj-lt"/>
              <a:buAutoNum type="arabicPeriod" startAt="2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Доводку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узких граней нужно выполнять с применением притирочных кубиков и призм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46100" lvl="0" indent="-457200">
              <a:lnSpc>
                <a:spcPct val="110000"/>
              </a:lnSpc>
              <a:buClr>
                <a:srgbClr val="FF0000"/>
              </a:buClr>
              <a:buFont typeface="+mj-lt"/>
              <a:buAutoNum type="arabicPeriod" startAt="2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Доводку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узких граней одинаковых заготовок следует производить пакетом, скрепляя их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струбциной.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/>
          </a:bodyPr>
          <a:lstStyle/>
          <a:p>
            <a:pPr marL="88900" lvl="0">
              <a:lnSpc>
                <a:spcPct val="110000"/>
              </a:lnSpc>
            </a:pP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Необходимо соблюдать рациональную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технологию доводки:</a:t>
            </a:r>
          </a:p>
          <a:p>
            <a:pPr marL="717550" lvl="0" indent="-36353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 обработке способом свободного абразива на притирочную плиту следует наносить смесь машинного масла, керосина и шлифовального порошка, соответствующего номера или доводочную пасту;</a:t>
            </a:r>
          </a:p>
          <a:p>
            <a:pPr marL="717550" lvl="0" indent="-36353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 доводке на шаржированном притире шлифовальный порошок или пасту наносить не нужно. В этом случае притир смазывают смесью керосина и машинного масла;</a:t>
            </a:r>
          </a:p>
          <a:p>
            <a:pPr marL="717550" lvl="0" indent="-36353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доводку необходимо выполнять возвратно-поступательными, вращательными или круговыми движениями обрабатываемой поверхности по всей поверхности притира;</a:t>
            </a:r>
          </a:p>
          <a:p>
            <a:pPr marL="717550" indent="-36353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после каждых 30...40 движений следует менять притирочную массу (абразивный порошок, пасту, смазку шаржированной плиты), уменьшая зернистость абразивного материала по мере обработки поверхности. 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ПРАВИЛА РАБОТЫ ПРИ ДОВОДКЕ НА ПРИТИРЕ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89756" y="620688"/>
            <a:ext cx="8964488" cy="6045224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88900"/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Качество доводки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следует проверять:</a:t>
            </a:r>
          </a:p>
          <a:p>
            <a:pPr marL="717550" lvl="0" indent="-363538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внешним осмотром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(поверхность должна быть равномерно матовой без блестящих пятен);</a:t>
            </a:r>
          </a:p>
          <a:p>
            <a:pPr marL="717550" lvl="0" indent="-363538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лекальной линейкой, контрольным угольником, контршаблоном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(зазор (просвет) должен быть минимальным и равномерным).</a:t>
            </a:r>
          </a:p>
          <a:p>
            <a:pPr marL="88900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88900"/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притирке криволинейных поверхностей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типа пробковых кранов, вентилей, клапанов и тому подобных сопряженных пар необходимо соблюдать перечисленные ниже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8900" lvl="0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Перед началом работы следует проверить подлежащие притирке заготовки на прямолинейность, взаимное сопряжение, качество отделки, а также снять заусенцы и удалить царапины.</a:t>
            </a:r>
          </a:p>
          <a:p>
            <a:pPr marL="88900" lvl="0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Необходимо соблюдать рациональную технологию притирки:</a:t>
            </a:r>
          </a:p>
          <a:p>
            <a:pPr marL="717550" indent="-363538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притирку нужно выполнять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способом свободного абразива.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890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ПРАВИЛА РАБОТЫ ПРИ ПРИТИРКЕ И ДОВОДКЕ НА ПРИТИРЕ</a:t>
            </a:r>
            <a:endParaRPr lang="ru-RU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525967"/>
            <a:ext cx="9144000" cy="622737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lnSpcReduction="1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Проверять </a:t>
            </a: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качество притирки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следует:</a:t>
            </a:r>
          </a:p>
          <a:p>
            <a:pPr marL="431800" lvl="0" indent="-34290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внешним осмотром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– не должно быть царапин и блестящих пятен, притертые поверхности должны быть равномерно матовыми;</a:t>
            </a:r>
          </a:p>
          <a:p>
            <a:pPr marL="431800" lvl="0" indent="-34290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2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 карандаш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карандашные риски, нанесённые на пробку крана, при поворотах ее в гнезде должны стираться равномерно;</a:t>
            </a:r>
          </a:p>
          <a:p>
            <a:pPr marL="452438" lvl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нанося на притираемые поверхности смесь абразивного порошка, керосина и машинного масла;</a:t>
            </a:r>
          </a:p>
          <a:p>
            <a:pPr marL="452438" lvl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притирку пробкового крана следует осуществлять, проворачивая его в разные стороны на 30...40° и 180°;</a:t>
            </a:r>
          </a:p>
          <a:p>
            <a:pPr marL="452438" lvl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притирку клапанов следует производить по часовой стрелке;</a:t>
            </a:r>
          </a:p>
          <a:p>
            <a:pPr marL="452438" lvl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необходимо периодически заменять притирочную массу и визуально контролировать качество притирки.</a:t>
            </a:r>
          </a:p>
          <a:p>
            <a:pPr marL="431800" indent="-34290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2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 керосин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залитый в отверстие крана керосин при хорошем качестве притирки не должен проходить между притёртыми поверхностями в течение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менее 2 мин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ПРОВЕРКА КАЧЕСТВА ПРИТИРКИ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347864" y="1240958"/>
            <a:ext cx="5112568" cy="4376083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обработки при притирке и доводке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1331640"/>
            <a:ext cx="8517632" cy="47616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зависимости от способа нанесения и удержания абразивного материала при доводке и притирке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доводочных станках различаются следующие </a:t>
            </a:r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обработки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rgbClr val="FF0000"/>
              </a:buClr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Доводка с непрерывной подачей суспензии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(смесь с малой концентрацией абразивных зёрен) обеспечивает более высокую производительность процесса, но меньшую точность и шероховатость поверхности </a:t>
            </a:r>
            <a:r>
              <a:rPr lang="en-US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0,08...0,32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4.15, </a:t>
            </a: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Методы обработки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притирке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доводке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ru-RU" sz="2400" dirty="0" smtClean="0"/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1736"/>
            <a:ext cx="82089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5053271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</a:rPr>
              <a:t>Рис. 4.15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Схемы доводки: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с непрерывной подачей суспензии;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шаржированным притиром;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монолитным алмазным притиром;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г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безабразивная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доводка;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– всухую;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– взаимная доводка (притирка);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3" algn="l"/>
              </a:tabLst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</a:t>
            </a:r>
            <a:r>
              <a:rPr kumimoji="0" lang="ru-RU" sz="2000" b="1" i="1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усилие прижатия;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подач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0" y="-1"/>
            <a:ext cx="9144000" cy="455081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Методы обработки при притирке и доводке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43508" y="692696"/>
            <a:ext cx="8856984" cy="60454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lvl="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ru-RU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Доводка с нанесением абразивной пасты на притир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осуществляется смесью с повышенной концентрацией абразивных зёрен. 	 Производительность при этом несколько снижается, но повышается точность обработки и уменьшается шероховатость обработанной поверхности.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ru-RU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Доводка шаржированным притиром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4.15,</a:t>
            </a: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это срезание гребешков исходной шероховатости поверхности зернами, вдавленными в притир. </a:t>
            </a:r>
          </a:p>
          <a:p>
            <a:pPr marL="457200" lvl="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ru-RU" sz="24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Безабразивная</a:t>
            </a:r>
            <a:r>
              <a:rPr lang="ru-RU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доводка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4.15, </a:t>
            </a: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применяется при обработке заготовок из мягких или пористых металлов.</a:t>
            </a:r>
          </a:p>
          <a:p>
            <a:pPr marL="457200" lvl="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ru-RU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Притирка (доводка) всухую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обработке всухую </a:t>
            </a:r>
            <a:r>
              <a:rPr lang="ru-RU" sz="24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4.15, </a:t>
            </a:r>
            <a:r>
              <a:rPr lang="ru-RU" sz="2400" b="1" i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4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i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получают зеркальную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поверхность.</a:t>
            </a:r>
          </a:p>
          <a:p>
            <a:pPr marL="457200" lvl="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Взаимная доводка (притирка) </a:t>
            </a:r>
            <a:r>
              <a:rPr lang="ru-RU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используется для подгонки деталей с высокой точностью </a:t>
            </a:r>
            <a:r>
              <a:rPr lang="ru-RU" sz="24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4.15, </a:t>
            </a:r>
            <a:r>
              <a:rPr lang="ru-RU" sz="2400" b="1" i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rgbClr val="006600"/>
              </a:solidFill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-1"/>
            <a:ext cx="9144000" cy="455081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Методы обработки при притирке и доводке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90163" y="692696"/>
            <a:ext cx="8856984" cy="60454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</a:t>
            </a:r>
            <a:r>
              <a:rPr lang="ru-RU" sz="2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технологических способа выполнения </a:t>
            </a:r>
            <a:r>
              <a:rPr lang="ru-RU" sz="24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притирки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 в том, что сопрягаемые детали притирают одну по другой.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Между притираемыми деталями помещают абразивные материалы в виде порошков или паст. 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 притирают, например, клапаны к </a:t>
            </a: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сёдлам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пробки к корпусам кранов и др. </a:t>
            </a:r>
            <a:endParaRPr lang="ru-RU" sz="2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</a:t>
            </a:r>
            <a:r>
              <a:rPr lang="ru-RU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с</a:t>
            </a: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остоит в притирке каждой из двух сопрягаемых деталей по специальной третьей детали – 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притиру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притирают плиты, крышки и фланцы в плотных соединениях, рабочие поверхности линеек, шаблонов, калибров и т.п</a:t>
            </a: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44624"/>
            <a:ext cx="9144000" cy="455081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Технологические способы притирки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01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98" y="39560"/>
            <a:ext cx="8959405" cy="555723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69850" prstMaterial="dkEdge">
            <a:bevelB w="139700" prst="cross"/>
          </a:sp3d>
        </p:spPr>
        <p:txBody>
          <a:bodyPr>
            <a:noAutofit/>
          </a:bodyPr>
          <a:lstStyle/>
          <a:p>
            <a:pPr lvl="0" algn="ctr"/>
            <a:r>
              <a:rPr lang="ru-RU" sz="3200" b="1" spc="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ВОПРОСЫ:</a:t>
            </a:r>
            <a:endParaRPr lang="ru-RU" sz="3200" spc="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844633"/>
            <a:ext cx="5622411" cy="480869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69875" indent="-269875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900" b="1" dirty="0">
                <a:solidFill>
                  <a:srgbClr val="0000FF"/>
                </a:solidFill>
              </a:rPr>
              <a:t>Сущность и назначение притирки и доводки </a:t>
            </a:r>
          </a:p>
          <a:p>
            <a:pPr marL="269875" indent="-269875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900" b="1" dirty="0">
                <a:solidFill>
                  <a:srgbClr val="0000FF"/>
                </a:solidFill>
              </a:rPr>
              <a:t>Материалы, используемые при притирке и доводке </a:t>
            </a:r>
          </a:p>
          <a:p>
            <a:pPr marL="269875" indent="-269875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900" b="1" dirty="0">
                <a:solidFill>
                  <a:srgbClr val="0000FF"/>
                </a:solidFill>
              </a:rPr>
              <a:t>Инструменты и приспособления для притирки и доводки </a:t>
            </a:r>
            <a:endParaRPr lang="ru-RU" sz="1900" b="1" dirty="0" smtClean="0">
              <a:solidFill>
                <a:srgbClr val="0000FF"/>
              </a:solidFill>
            </a:endParaRPr>
          </a:p>
          <a:p>
            <a:pPr marL="269875" indent="-269875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900" b="1" dirty="0" smtClean="0">
                <a:solidFill>
                  <a:srgbClr val="0000FF"/>
                </a:solidFill>
              </a:rPr>
              <a:t>Методы обработки при притирке и доводке</a:t>
            </a:r>
          </a:p>
          <a:p>
            <a:pPr marL="269875" indent="-269875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900" b="1" dirty="0" smtClean="0">
                <a:solidFill>
                  <a:srgbClr val="0000FF"/>
                </a:solidFill>
              </a:rPr>
              <a:t>Притирка клапанов автомобильных двигателей</a:t>
            </a:r>
          </a:p>
          <a:p>
            <a:pPr marL="269875" indent="-269875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900" b="1" dirty="0" smtClean="0">
                <a:solidFill>
                  <a:srgbClr val="0000FF"/>
                </a:solidFill>
              </a:rPr>
              <a:t>Типичные </a:t>
            </a:r>
            <a:r>
              <a:rPr lang="ru-RU" sz="1900" b="1" dirty="0">
                <a:solidFill>
                  <a:srgbClr val="0000FF"/>
                </a:solidFill>
              </a:rPr>
              <a:t>дефекты при доводке и притирке, причины их появления и способы предупреждения</a:t>
            </a:r>
            <a:endParaRPr lang="ru-RU" sz="1900" dirty="0">
              <a:solidFill>
                <a:srgbClr val="0000FF"/>
              </a:solidFill>
            </a:endParaRPr>
          </a:p>
          <a:p>
            <a:pPr marL="269875" indent="-269875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1900" b="1" dirty="0">
                <a:solidFill>
                  <a:srgbClr val="0000FF"/>
                </a:solidFill>
              </a:rPr>
              <a:t>Механизация притирочных и доводочных работ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269986" y="6531104"/>
            <a:ext cx="762000" cy="3657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BDA1E3-D6F9-4897-83E9-21D731DE460A}" type="slidenum">
              <a:rPr lang="ru-RU" sz="1800">
                <a:solidFill>
                  <a:schemeClr val="bg1"/>
                </a:solidFill>
              </a:rPr>
              <a:t>4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" y="6381330"/>
            <a:ext cx="8955786" cy="452740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400" b="1" dirty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</a:t>
            </a:r>
            <a:r>
              <a:rPr lang="ru-RU" altLang="ru-RU" sz="1600" b="1" dirty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ЕМА</a:t>
            </a:r>
            <a:r>
              <a:rPr lang="ru-RU" altLang="ru-RU" sz="2400" b="1" dirty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1.4.3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ПРИТИРКА И ДОВОДКА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 descr="http://www.hmcolleg.ru/images/stories/ikon/vY-Ka10c9JU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843">
            <a:off x="848822" y="2951243"/>
            <a:ext cx="288032" cy="27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7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347864" y="1240958"/>
            <a:ext cx="5112568" cy="4376083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Притирка клапанов автомобильных двигателей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83400"/>
            <a:ext cx="8928992" cy="30162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 работы двигателя, как дизельного, так и бензинового, на </a:t>
            </a:r>
            <a:r>
              <a:rPr lang="ru-RU" sz="1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впускных </a:t>
            </a:r>
            <a:r>
              <a:rPr lang="ru-RU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выпускных клапанах образуются </a:t>
            </a:r>
            <a:r>
              <a:rPr lang="ru-RU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нагарные отложения из-за неправильной работы топливной системы. Следовательно, происходит частичная разгерметизация камеры сгорания.</a:t>
            </a:r>
            <a:endParaRPr lang="ru-RU" sz="19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Впускные и выпускные клапаны автомобильных двигателей работают в очень тяжёлых условиях, поскольку повышенные рабочие температуры в сочетании с интенсивным трением обуславливают интенсивный износ. </a:t>
            </a:r>
          </a:p>
          <a:p>
            <a:r>
              <a:rPr lang="ru-RU" sz="19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процесс происходил медленнее, клапаны притирают, используя различные формулы притирочных паст</a:t>
            </a:r>
            <a:r>
              <a:rPr lang="ru-RU" sz="19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62791"/>
            <a:ext cx="5006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>
                <a:solidFill>
                  <a:srgbClr val="C00000"/>
                </a:solidFill>
                <a:latin typeface="PT Serif"/>
              </a:rPr>
              <a:t>Зачем притирать клапана?</a:t>
            </a:r>
            <a:endParaRPr lang="ru-RU" sz="2800" b="1" i="0" dirty="0">
              <a:solidFill>
                <a:srgbClr val="C00000"/>
              </a:solidFill>
              <a:effectLst/>
              <a:latin typeface="PT Serif"/>
            </a:endParaRPr>
          </a:p>
        </p:txBody>
      </p:sp>
      <p:pic>
        <p:nvPicPr>
          <p:cNvPr id="7170" name="Picture 2" descr="https://vvmotor.ru/wp-content/uploads/2021/08/pasty-dlja-pritirki-klapanov-kakuju-vybrat-9a5eb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99610"/>
            <a:ext cx="4151260" cy="311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83400"/>
            <a:ext cx="8928992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Если выпускной клапан закрывается неплотно, топливная смесь не только теряет воздух, попавший в цилиндр, но и всасывает выхлопные газы. Это вызывает быстрое сгорание клапанов, износ направляющей втулки клапана, поломку седла клапана, износ рабочей фаски клапана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006600"/>
                </a:solidFill>
              </a:rPr>
              <a:t>Поэтому во время ремонтных работ, связанных со снятием головки блока цилиндров (далее – ГБЦ) и заменой клапанов, осуществляется притирка чистых или новых клапанов в седлах с помощью притирочной </a:t>
            </a:r>
            <a:r>
              <a:rPr lang="ru-RU" sz="2000" b="1" dirty="0" smtClean="0">
                <a:solidFill>
                  <a:srgbClr val="006600"/>
                </a:solidFill>
              </a:rPr>
              <a:t>пасты.</a:t>
            </a:r>
            <a:endParaRPr lang="ru-RU" sz="19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62791"/>
            <a:ext cx="5006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>
                <a:solidFill>
                  <a:srgbClr val="C00000"/>
                </a:solidFill>
                <a:latin typeface="PT Serif"/>
              </a:rPr>
              <a:t>Зачем притирать клапана?</a:t>
            </a:r>
            <a:endParaRPr lang="ru-RU" sz="2800" b="1" i="0" dirty="0">
              <a:solidFill>
                <a:srgbClr val="C00000"/>
              </a:solidFill>
              <a:effectLst/>
              <a:latin typeface="PT Serif"/>
            </a:endParaRPr>
          </a:p>
        </p:txBody>
      </p:sp>
      <p:pic>
        <p:nvPicPr>
          <p:cNvPr id="8194" name="Picture 2" descr="https://vvmotor.ru/wp-content/uploads/2021/08/pasty-dlja-pritirki-klapanov-kakuju-vybrat-78b6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545722"/>
            <a:ext cx="5753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008" y="908720"/>
            <a:ext cx="8928992" cy="43088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1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Притирка </a:t>
            </a:r>
            <a:r>
              <a:rPr lang="ru-RU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разновидность полировки, когда абразивные частицы, попадая между деталями разной твёрдости, внедряются в более мягкий материал. В результате чистота поверхности более твёрдого изделия в паре трения возрастает. Притирочные составы широко используются в практике </a:t>
            </a:r>
            <a:r>
              <a:rPr lang="ru-RU" sz="1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авторемонта</a:t>
            </a:r>
            <a:r>
              <a:rPr lang="ru-RU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получения правильного сопряжения угловых размеров клапана и седла. У правильно притёртых клапанов площадь поверхности контакта увеличивается примерно вдвое.</a:t>
            </a:r>
          </a:p>
          <a:p>
            <a:pPr fontAlgn="base"/>
            <a:endParaRPr lang="ru-RU" sz="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9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 </a:t>
            </a:r>
            <a:r>
              <a:rPr lang="ru-RU" sz="1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притирка клапанов решает, таким образом, две задачи:</a:t>
            </a:r>
          </a:p>
          <a:p>
            <a:pPr marL="342900" indent="-342900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Создаёт лучшее уплотнение между клапаном и головкой, что предотвратит выход газов во время такта сжатия.</a:t>
            </a:r>
          </a:p>
          <a:p>
            <a:pPr marL="342900" indent="-342900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Предотвращает подгорание клапанов, поскольку увеличенная площадь контакта обеспечивает лучший отвод тепла от клапанов к головке</a:t>
            </a:r>
            <a:r>
              <a:rPr lang="ru-RU" sz="1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62791"/>
            <a:ext cx="5006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>
                <a:solidFill>
                  <a:srgbClr val="C00000"/>
                </a:solidFill>
                <a:latin typeface="PT Serif"/>
              </a:rPr>
              <a:t>Зачем притирать клапана?</a:t>
            </a:r>
            <a:endParaRPr lang="ru-RU" sz="2800" b="1" i="0" dirty="0">
              <a:solidFill>
                <a:srgbClr val="C00000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801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08720"/>
            <a:ext cx="8928992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Притирка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0000FF"/>
                </a:solidFill>
              </a:rPr>
              <a:t>реализуется нанесением специального состава – притирочной пасты для клапанов </a:t>
            </a:r>
            <a:r>
              <a:rPr lang="ru-RU" sz="2200" b="1" dirty="0" smtClean="0">
                <a:solidFill>
                  <a:srgbClr val="0000FF"/>
                </a:solidFill>
              </a:rPr>
              <a:t>– на </a:t>
            </a:r>
            <a:r>
              <a:rPr lang="ru-RU" sz="2200" b="1" dirty="0">
                <a:solidFill>
                  <a:srgbClr val="0000FF"/>
                </a:solidFill>
              </a:rPr>
              <a:t>края клапанов с последующим их вращением по головке.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26313"/>
            <a:ext cx="366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C00000"/>
                </a:solidFill>
                <a:latin typeface="PT Serif"/>
              </a:rPr>
              <a:t>Притирка клапанов</a:t>
            </a:r>
            <a:endParaRPr lang="ru-RU" sz="2800" b="1" i="0" dirty="0">
              <a:solidFill>
                <a:srgbClr val="C00000"/>
              </a:solidFill>
              <a:effectLst/>
              <a:latin typeface="PT Serif"/>
            </a:endParaRPr>
          </a:p>
        </p:txBody>
      </p:sp>
      <p:pic>
        <p:nvPicPr>
          <p:cNvPr id="3074" name="Picture 2" descr="https://avtozhidkost.ru/wp-content/uploads/2019/06/klapan-i-sed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443391" cy="34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92696"/>
            <a:ext cx="8928992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 от марки пасты для притирки клапанов стоит придерживаться следующих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рекомендаций:</a:t>
            </a:r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началом работ необходимо как можно более равномерно прижать притираемую деталь к слою притирочной пасты.</a:t>
            </a:r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Притираемый элемент следует в процессе притирки постоянно прижимать, до появления излишков состава в зазоре между деталями.</a:t>
            </a:r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Вращение притира должно производиться до тех пор, пока усилие перемещения сопрягаемых частей не уменьшится: это свидетельствует о том, что абразивные частицы выдавлены из зоны обработки, и там находится только масляная или водная связка.</a:t>
            </a:r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притирку необходимо продолжить, то старую пасту удаляют, и наносят свежую.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8356" y="150641"/>
            <a:ext cx="616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>
                <a:solidFill>
                  <a:srgbClr val="C00000"/>
                </a:solidFill>
              </a:rPr>
              <a:t>Особенности </a:t>
            </a:r>
            <a:r>
              <a:rPr lang="ru-RU" sz="2800" b="1" dirty="0" smtClean="0">
                <a:solidFill>
                  <a:srgbClr val="C00000"/>
                </a:solidFill>
              </a:rPr>
              <a:t>притирки клапанов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92696"/>
            <a:ext cx="8928992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притирки клапанов в домашних условиях можно выполнить двумя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методами: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 карандаш»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 керосин»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первом случае на поверхность, используя мягкий карандаш, наносят до шести рисок, которые должны располагаться в радиальном направлении. Притёртые детали накладывают, и выполняют 2…3 оборота. Если риски остались, притирку необходимо продолжить. </a:t>
            </a:r>
            <a:endParaRPr lang="ru-RU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«на керосин» сопрягаемые детали насухо вытирают и размещают на листе чистой белой бумаги, после чего в зазор вливают немного керосина. Если через 6…7 часов на противоположной стороне следов керосина нет, притирка может считаться завершённой.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5785" y="169476"/>
            <a:ext cx="723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>
                <a:solidFill>
                  <a:srgbClr val="C00000"/>
                </a:solidFill>
              </a:rPr>
              <a:t>Контроль качества притирки клапанов</a:t>
            </a:r>
            <a:r>
              <a:rPr lang="ru-RU" sz="2800" dirty="0"/>
              <a:t> 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vvmotor.ru/wp-content/uploads/2021/08/pasty-dlja-pritirki-klapanov-kakuju-vybrat-e24b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25674"/>
            <a:ext cx="4752528" cy="31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76864" cy="3168352"/>
          </a:xfrm>
          <a:solidFill>
            <a:srgbClr val="FFFF00"/>
          </a:solidFill>
          <a:ln w="762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Open Sans"/>
              </a:rPr>
              <a:t>Пасты для притирки клапанов</a:t>
            </a:r>
            <a:br>
              <a:rPr lang="ru-RU" sz="5400" b="1" dirty="0" smtClean="0">
                <a:solidFill>
                  <a:srgbClr val="0000FF"/>
                </a:solidFill>
                <a:latin typeface="Open Sans"/>
              </a:rPr>
            </a:b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92696"/>
            <a:ext cx="8928992" cy="26161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Основными </a:t>
            </a:r>
            <a:r>
              <a:rPr lang="ru-RU" sz="2000" b="1" dirty="0">
                <a:solidFill>
                  <a:srgbClr val="FF0000"/>
                </a:solidFill>
              </a:rPr>
              <a:t>компонентами паст для притирки клапанов являются:</a:t>
            </a:r>
          </a:p>
          <a:p>
            <a:pPr marL="361950" indent="-361950" fontAlgn="base">
              <a:buClr>
                <a:srgbClr val="FF0000"/>
              </a:buClr>
              <a:buFont typeface="+mj-lt"/>
              <a:buAutoNum type="arabicPeriod"/>
            </a:pP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Масло, повышающее теплоёмкость и уменьшающее температуру на притираемых поверхностях. Некоторые пасты, с целью снижения вязкости, производят на водной основе.</a:t>
            </a:r>
          </a:p>
          <a:p>
            <a:pPr marL="361950" indent="-361950" fontAlgn="base">
              <a:buClr>
                <a:srgbClr val="FF0000"/>
              </a:buClr>
              <a:buFont typeface="+mj-lt"/>
              <a:buAutoNum type="arabicPeriod"/>
            </a:pP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Мелкодисперсный абразив, производящий полировку.</a:t>
            </a:r>
          </a:p>
          <a:p>
            <a:pPr marL="361950" indent="-361950" fontAlgn="base">
              <a:buClr>
                <a:srgbClr val="FF0000"/>
              </a:buClr>
              <a:buFont typeface="+mj-lt"/>
              <a:buAutoNum type="arabicPeriod"/>
            </a:pP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Антиокислительные вещества, снижающие механохимический износ.</a:t>
            </a:r>
          </a:p>
          <a:p>
            <a:pPr marL="361950" indent="-361950" fontAlgn="base">
              <a:buClr>
                <a:srgbClr val="FF0000"/>
              </a:buClr>
              <a:buFont typeface="+mj-lt"/>
              <a:buAutoNum type="arabicPeriod"/>
            </a:pP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Ингибиторы коррозии, положительно влияющие на долговечность клапана.</a:t>
            </a:r>
          </a:p>
          <a:p>
            <a:pPr marL="361950" indent="-361950" fontAlgn="base">
              <a:buClr>
                <a:srgbClr val="FF0000"/>
              </a:buClr>
              <a:buFont typeface="+mj-lt"/>
              <a:buAutoNum type="arabicPeriod"/>
            </a:pP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Осветляющие составы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16632"/>
            <a:ext cx="5048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C00000"/>
                </a:solidFill>
              </a:rPr>
              <a:t>Состав </a:t>
            </a:r>
            <a:r>
              <a:rPr lang="ru-RU" sz="2800" b="1" dirty="0">
                <a:solidFill>
                  <a:srgbClr val="C00000"/>
                </a:solidFill>
              </a:rPr>
              <a:t>притирочной </a:t>
            </a:r>
            <a:r>
              <a:rPr lang="ru-RU" sz="2800" b="1" dirty="0" smtClean="0">
                <a:solidFill>
                  <a:srgbClr val="C00000"/>
                </a:solidFill>
              </a:rPr>
              <a:t>пасты</a:t>
            </a:r>
            <a:endParaRPr lang="ru-RU" sz="2800" b="1" i="0" dirty="0">
              <a:solidFill>
                <a:srgbClr val="C00000"/>
              </a:solidFill>
              <a:effectLst/>
              <a:latin typeface="PT Serif"/>
            </a:endParaRPr>
          </a:p>
        </p:txBody>
      </p:sp>
      <p:pic>
        <p:nvPicPr>
          <p:cNvPr id="4098" name="Picture 2" descr="https://avtozhidkost.ru/wp-content/uploads/2019/06/pasta-dlya-klapa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1" y="3645024"/>
            <a:ext cx="4708029" cy="24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529013"/>
            <a:ext cx="4200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любой притирочной пасты для клапанов определяется видом абразива. </a:t>
            </a:r>
            <a:endParaRPr lang="ru-RU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Используются:</a:t>
            </a:r>
          </a:p>
          <a:p>
            <a:pPr marL="541338" indent="-285750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карборунд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85750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алмазная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крошка, </a:t>
            </a:r>
            <a:endParaRPr lang="ru-RU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85750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диоксид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кремния, </a:t>
            </a:r>
            <a:endParaRPr lang="ru-RU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85750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стекло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85750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окись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алюминия, </a:t>
            </a:r>
            <a:endParaRPr lang="ru-RU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85750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карбиды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кремния и бора.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878" y="17789"/>
            <a:ext cx="5689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>
                <a:solidFill>
                  <a:srgbClr val="C00000"/>
                </a:solidFill>
                <a:latin typeface="Open Sans"/>
              </a:rPr>
              <a:t>Рейтинг притирочных паст</a:t>
            </a:r>
            <a:endParaRPr lang="ru-RU" sz="3200" b="1" i="0" dirty="0">
              <a:solidFill>
                <a:srgbClr val="C00000"/>
              </a:solidFill>
              <a:effectLst/>
              <a:latin typeface="Open San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786849"/>
            <a:ext cx="9036496" cy="151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Притирочные пасты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«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ВМПАвто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»</a:t>
            </a:r>
            <a:endParaRPr kumimoji="0" lang="ru-RU" altLang="ru-RU" sz="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 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Предприятие «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ВМПАвто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» </a:t>
            </a:r>
            <a:r>
              <a:rPr lang="ru-RU" altLang="ru-RU" sz="1400" dirty="0">
                <a:latin typeface="Open Sans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отечественная научно-производственная компания, занимающаяся изготовлением различной автохимии. Под торговой маркой «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Open Sans"/>
              </a:rPr>
              <a:t>ВМПАвто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» в настоящее время выпускается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четыре типа притирочных паст 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Open Sans"/>
              </a:rPr>
              <a:t>«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Open Sans"/>
              </a:rPr>
              <a:t>Фабо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Open Sans"/>
              </a:rPr>
              <a:t>», «Классическая», «Профессиональная» и «Алмазная». </a:t>
            </a:r>
          </a:p>
          <a:p>
            <a:pPr lvl="0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Для бензиновых двигателей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подходят: «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Open Sans"/>
              </a:rPr>
              <a:t>Фабо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», «Профессиональная» и «Классическая». </a:t>
            </a:r>
          </a:p>
          <a:p>
            <a:pPr lvl="0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Для дизельных моторов </a:t>
            </a:r>
            <a:r>
              <a:rPr lang="ru-RU" altLang="ru-RU" sz="1400" dirty="0">
                <a:latin typeface="Open Sans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«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Open Sans"/>
              </a:rPr>
              <a:t>Фабо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», «Алмазная», «Классическая». Разберем их характеристики по порядку.</a:t>
            </a:r>
          </a:p>
        </p:txBody>
      </p:sp>
      <p:pic>
        <p:nvPicPr>
          <p:cNvPr id="5126" name="Picture 6" descr="https://etlib.ru/Templates/storage/blog/1043/%D0%9A%D0%BB%D0%B0%D1%81%D1%81%D0%B8%D1%87%D0%B5%D1%81%D0%BA%D0%B0%D1%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" y="2402619"/>
            <a:ext cx="1304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6600" y="5224060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>
                <a:solidFill>
                  <a:srgbClr val="0000FF"/>
                </a:solidFill>
                <a:latin typeface="Open Sans"/>
              </a:rPr>
              <a:t>Притирочная паста </a:t>
            </a:r>
            <a:r>
              <a:rPr lang="ru-RU" sz="1600" b="1" dirty="0">
                <a:solidFill>
                  <a:srgbClr val="FF0000"/>
                </a:solidFill>
                <a:latin typeface="Open Sans"/>
              </a:rPr>
              <a:t>«</a:t>
            </a:r>
            <a:r>
              <a:rPr lang="ru-RU" sz="1600" b="1" dirty="0" err="1">
                <a:solidFill>
                  <a:srgbClr val="FF0000"/>
                </a:solidFill>
                <a:latin typeface="Open Sans"/>
              </a:rPr>
              <a:t>ВМПАвто</a:t>
            </a:r>
            <a:r>
              <a:rPr lang="ru-RU" sz="1600" b="1" dirty="0">
                <a:solidFill>
                  <a:srgbClr val="FF0000"/>
                </a:solidFill>
                <a:latin typeface="Open Sans"/>
              </a:rPr>
              <a:t> Классическая»</a:t>
            </a:r>
            <a:endParaRPr lang="ru-RU" sz="16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5128" name="Picture 8" descr="https://etlib.ru/Templates/storage/blog/1043/%D0%9F%D1%80%D0%BE%D1%84%D0%B5%D1%81%D1%81%D0%B8%D0%BE%D0%BD%D0%B0%D0%BB%D1%8C%D0%BD%D0%B0%D1%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01" y="2460193"/>
            <a:ext cx="1323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6661" y="5257121"/>
            <a:ext cx="2404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>
                <a:solidFill>
                  <a:srgbClr val="0000FF"/>
                </a:solidFill>
                <a:latin typeface="Open Sans"/>
              </a:rPr>
              <a:t>Притирочная паста </a:t>
            </a:r>
            <a:r>
              <a:rPr lang="ru-RU" sz="1600" b="1" dirty="0">
                <a:solidFill>
                  <a:srgbClr val="FF0000"/>
                </a:solidFill>
                <a:latin typeface="Open Sans"/>
              </a:rPr>
              <a:t>«</a:t>
            </a:r>
            <a:r>
              <a:rPr lang="ru-RU" sz="1600" b="1" dirty="0" err="1">
                <a:solidFill>
                  <a:srgbClr val="FF0000"/>
                </a:solidFill>
                <a:latin typeface="Open Sans"/>
              </a:rPr>
              <a:t>ВМПАвто</a:t>
            </a:r>
            <a:r>
              <a:rPr lang="ru-RU" sz="1600" b="1" dirty="0">
                <a:solidFill>
                  <a:srgbClr val="FF0000"/>
                </a:solidFill>
                <a:latin typeface="Open Sans"/>
              </a:rPr>
              <a:t> Профессиональная»</a:t>
            </a:r>
            <a:endParaRPr lang="ru-RU" sz="16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5130" name="Picture 10" descr="https://etlib.ru/Templates/storage/blog/1043/%D0%90%D0%BB%D0%BC%D0%B0%D0%B7%D0%BD%D0%B0%D1%8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77" y="2402619"/>
            <a:ext cx="1428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09199" y="5257121"/>
            <a:ext cx="2502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>
                <a:solidFill>
                  <a:srgbClr val="0000FF"/>
                </a:solidFill>
                <a:latin typeface="Open Sans"/>
              </a:rPr>
              <a:t>Притирочная паста </a:t>
            </a:r>
            <a:r>
              <a:rPr lang="ru-RU" sz="1600" b="1" dirty="0">
                <a:solidFill>
                  <a:srgbClr val="FF0000"/>
                </a:solidFill>
                <a:latin typeface="Open Sans"/>
              </a:rPr>
              <a:t>«</a:t>
            </a:r>
            <a:r>
              <a:rPr lang="ru-RU" sz="1600" b="1" dirty="0" err="1">
                <a:solidFill>
                  <a:srgbClr val="FF0000"/>
                </a:solidFill>
                <a:latin typeface="Open Sans"/>
              </a:rPr>
              <a:t>ВМПАвто</a:t>
            </a:r>
            <a:r>
              <a:rPr lang="ru-RU" sz="1600" b="1" dirty="0">
                <a:solidFill>
                  <a:srgbClr val="FF0000"/>
                </a:solidFill>
                <a:latin typeface="Open Sans"/>
              </a:rPr>
              <a:t> Алмазная»</a:t>
            </a:r>
            <a:endParaRPr lang="ru-RU" sz="16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5132" name="Picture 12" descr="https://etlib.ru/Templates/storage/blog/1043/%D0%A4%D0%B0%D0%B1%D0%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97" y="2405001"/>
            <a:ext cx="1362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58595" y="5257121"/>
            <a:ext cx="2300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>
                <a:solidFill>
                  <a:srgbClr val="0000FF"/>
                </a:solidFill>
                <a:latin typeface="Open Sans"/>
              </a:rPr>
              <a:t>Притирочная паста </a:t>
            </a:r>
            <a:r>
              <a:rPr lang="ru-RU" sz="1600" b="1" dirty="0">
                <a:solidFill>
                  <a:srgbClr val="FF0000"/>
                </a:solidFill>
                <a:latin typeface="Open Sans"/>
              </a:rPr>
              <a:t>«</a:t>
            </a:r>
            <a:r>
              <a:rPr lang="ru-RU" sz="1600" b="1" dirty="0" err="1">
                <a:solidFill>
                  <a:srgbClr val="FF0000"/>
                </a:solidFill>
                <a:latin typeface="Open Sans"/>
              </a:rPr>
              <a:t>ВМПАвто</a:t>
            </a:r>
            <a:r>
              <a:rPr lang="ru-RU" sz="16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Open Sans"/>
              </a:rPr>
              <a:t>Фабо</a:t>
            </a:r>
            <a:r>
              <a:rPr lang="ru-RU" sz="1600" b="1" dirty="0">
                <a:solidFill>
                  <a:srgbClr val="FF0000"/>
                </a:solidFill>
                <a:latin typeface="Open Sans"/>
              </a:rPr>
              <a:t>»</a:t>
            </a:r>
            <a:endParaRPr lang="ru-RU" sz="16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65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347864" y="1340768"/>
            <a:ext cx="5112568" cy="4376083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Сущность и назначение притирки и доводки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tlib.ru/Templates/storage/blog/1043/AB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91344"/>
            <a:ext cx="28575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107613"/>
            <a:ext cx="6480720" cy="483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Притирочная паста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ABRO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Grinding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Paste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GP-201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 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Отличительной особенностью упаковки притирочной пасты для клапанов «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Open Sans"/>
              </a:rPr>
              <a:t>Абро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» является то, что в одной упаковке имеется как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крупнозернистая паста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с названием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COARSE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, так и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мелкозернистая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с названием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FINE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.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Open Sans"/>
              </a:rPr>
              <a:t>Крупнозернистую пасту используют как стартовую, а мелкозернистую – в качестве финишной.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Притирочная паста для клапанов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Open Sans"/>
              </a:rPr>
              <a:t>Abro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является термостойкой, поэтому отлично переносит любые температурные режимы работы двигателя, обеспечивая долговечность использования клапанов в моторе. Дополнительным преимуществом является высокая скорость выполнения шлифовки. Использующие ее мастера утверждают, что для выполнения шлифования одного клапана достаточно двух-трех минут.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Очень удобно ориентироваться об окончании притирания по звуку, издаваемому пастой. Вначале звук более «металлический», а под конец «мягкий», и притираемый клапан начинает мягко ходить в своем седле.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Это означает, что притирка завершена.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Обратите внимание, что нельзя допускать попадания притирочной пасты в цилиндры двигателя. Ее состав легко удаляется после обработки с поверхности обработанного клапана, а также его посадочного места. Дополнительным преимуществом данного состава является ее соотношение цены, объема упаковки и качества обработки.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878" y="17789"/>
            <a:ext cx="5689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>
                <a:solidFill>
                  <a:srgbClr val="C00000"/>
                </a:solidFill>
                <a:latin typeface="Open Sans"/>
              </a:rPr>
              <a:t>Рейтинг притирочных паст</a:t>
            </a:r>
            <a:endParaRPr lang="ru-RU" sz="3200" b="1" i="0" dirty="0">
              <a:solidFill>
                <a:srgbClr val="C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192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878" y="17789"/>
            <a:ext cx="5689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>
                <a:solidFill>
                  <a:srgbClr val="C00000"/>
                </a:solidFill>
                <a:latin typeface="Open Sans"/>
              </a:rPr>
              <a:t>Рейтинг притирочных паст</a:t>
            </a:r>
            <a:endParaRPr lang="ru-RU" sz="3200" b="1" i="0" dirty="0">
              <a:solidFill>
                <a:srgbClr val="C00000"/>
              </a:solidFill>
              <a:effectLst/>
              <a:latin typeface="Open San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980148"/>
            <a:ext cx="5760640" cy="548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Паста абразивная притирочная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Done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Deal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В упаковке притирочной пасты для клапанов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Open Sans"/>
              </a:rPr>
              <a:t>Done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Open Sans"/>
              </a:rPr>
              <a:t>Deal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имеется два тюбика. В одном запакована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среднезернистая паста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, предназначенная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Open Sans"/>
              </a:rPr>
              <a:t>для черновой обработки поверхности клапанов и их седел,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а в другом —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мелкозернистая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, предназначенная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Open Sans"/>
              </a:rPr>
              <a:t>для финишной обработки.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Средство отлично подходит для обработки клапанов любого двигателя.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Отмечается, что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среднезернистая паста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для притирки «Дан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Open Sans"/>
              </a:rPr>
              <a:t>Дил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» не оставляет глубоких царапин при ее использовании, обеспечивая тем самым равномерную интенсивность истирания обрабатываемой поверхности, снимает минимальный слой металла.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С помощью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мелкозернистой пасты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обеспечивается чистота поверхности и ее зеркальный блеск. Это обеспечивает плавную и более тихую работу двигателя. Пасты № 1 и № 2 могут использоваться как вместе (сначала среднезернистая, а потом мелкозернистая), так и отдельно друг от друга.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Притирочная паста для клапанов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Open Sans"/>
              </a:rPr>
              <a:t>Done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Open Sans"/>
              </a:rPr>
              <a:t>Deal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обладает хорошим шлифовальным эффектом, хорошо притирает клапаны, даже имеющие изъяны в геометрии. Одного тюбика (не упаковки в целом!) хватает для обработки приблизительно 100 клапанов. Соответственно, ее можно использовать не только частным автовладельцам, но и мастерам, занимающимся ремонтом двигателей на постоянной основе.</a:t>
            </a:r>
          </a:p>
        </p:txBody>
      </p:sp>
      <p:pic>
        <p:nvPicPr>
          <p:cNvPr id="6146" name="Picture 2" descr="https://etlib.ru/Templates/storage/blog/1043/Done%20D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8575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878" y="17789"/>
            <a:ext cx="5689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>
                <a:solidFill>
                  <a:srgbClr val="C00000"/>
                </a:solidFill>
                <a:latin typeface="Open Sans"/>
              </a:rPr>
              <a:t>Рейтинг притирочных паст</a:t>
            </a:r>
            <a:endParaRPr lang="ru-RU" sz="3200" b="1" i="0" dirty="0">
              <a:solidFill>
                <a:srgbClr val="C00000"/>
              </a:solidFill>
              <a:effectLst/>
              <a:latin typeface="Open San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1730601"/>
            <a:ext cx="5616624" cy="39728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Паста для притирки клапанов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Permatex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Притирочная паста «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Open Sans"/>
              </a:rPr>
              <a:t>Перматекс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» является универсальной.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В частности, с ее помощью можно шлифовать не только поверхности клапанов, но и другие детали, в том числе поверхности, покрытые хромом.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В целом же, ее работа классическая – паста удаляет неровности на обрабатываемых поверхностях клапанов и их сёдел, притирает поверхности, удаляет заусенцы, нагар, различные отложения и грязь.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Отличительной особенностью применения является тот факт, что в упаковке находится не готовый продукт, а «полуфабрикат».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В частности, перед использованием его необходимо смешать с водой до получения гелеобразной пасты.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Паста проявляет себя неплохо, и с ее помощью можно шлифовать любые клапана.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Из недостатков можно отметить относительно высокую цену при наличии более дешевых аналогов.</a:t>
            </a:r>
          </a:p>
        </p:txBody>
      </p:sp>
      <p:pic>
        <p:nvPicPr>
          <p:cNvPr id="7170" name="Picture 2" descr="https://etlib.ru/Templates/storage/blog/1043/Permat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913112" cy="55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878" y="17789"/>
            <a:ext cx="5689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>
                <a:solidFill>
                  <a:srgbClr val="C00000"/>
                </a:solidFill>
                <a:latin typeface="Open Sans"/>
              </a:rPr>
              <a:t>Рейтинг притирочных паст</a:t>
            </a:r>
            <a:endParaRPr lang="ru-RU" sz="3200" b="1" i="0" dirty="0">
              <a:solidFill>
                <a:srgbClr val="C00000"/>
              </a:solidFill>
              <a:effectLst/>
              <a:latin typeface="Open San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764704"/>
            <a:ext cx="5701435" cy="59426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Паста для притирки клапанов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«Эффект»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Средство представляет собой классическую двухкомпонентную абразивную пасту для притирки клапанов. В упаковке имеется два флакона с пастами для черновой и чистовой обработки.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На флаконах имеют дозаторы, с помощью которых удобно наносить средство на обрабатываемые поверхности. Несмотря на отсутствие в ней алмазной крошки, эффективность пасты близка к алмазным пастам, поэтому может использоваться, в том числе, для обработки клапанов дизельных двигателей.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Использование притирочной пасты «Эффект» традиционное.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Для начала необходимо нанести небольшое количество средства на фаску клапана и притереть его в течение двух-трех минут в седле. Желательно после использования чернового состава использовать также чистовой (финишный). Это обеспечит не только плотное прилегание сопряженных поверхностей, но и твёрдость полученного состава, блеск клапанов, надежную работу двигателя и его низкий шум. После обработки остатки пасты необходимо удалить с помощью ветоши, нельзя допускать попадания состава в цилиндры двигателя.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Отзывы о пасте для притирания клапанов «Эффект» позволяют судить о средней эффективности данного состава. Однако неоспоримым его преимуществом является низкая цена. Поэтому решение о покупки пасты «Эффект» редакция оставляет за автовладельцем. Если у него нет большого выбора при покупке той или иной пасты – то «Эффект» при правильном использовании показывает достаточно неплохие результаты.</a:t>
            </a:r>
          </a:p>
        </p:txBody>
      </p:sp>
      <p:pic>
        <p:nvPicPr>
          <p:cNvPr id="1026" name="Picture 2" descr="https://etlib.ru/Templates/storage/blog/1043/%D0%AD%D1%84%D1%84%D0%B5%D0%BA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47" y="1963506"/>
            <a:ext cx="3147131" cy="262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878" y="17789"/>
            <a:ext cx="5689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>
                <a:solidFill>
                  <a:srgbClr val="C00000"/>
                </a:solidFill>
                <a:latin typeface="Open Sans"/>
              </a:rPr>
              <a:t>Рейтинг притирочных паст</a:t>
            </a:r>
            <a:endParaRPr lang="ru-RU" sz="3200" b="1" i="0" dirty="0">
              <a:solidFill>
                <a:srgbClr val="C00000"/>
              </a:solidFill>
              <a:effectLst/>
              <a:latin typeface="Open Sans"/>
            </a:endParaRPr>
          </a:p>
        </p:txBody>
      </p:sp>
      <p:pic>
        <p:nvPicPr>
          <p:cNvPr id="2050" name="Picture 2" descr="https://etlib.ru/Templates/storage/blog/1043/%D0%93%D0%9E%D0%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53" y="1850705"/>
            <a:ext cx="2397313" cy="23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620241"/>
            <a:ext cx="5976664" cy="61734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Притирочная паста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«ГОИ» - </a:t>
            </a:r>
          </a:p>
          <a:p>
            <a:pPr lvl="0" algn="ctr"/>
            <a:r>
              <a:rPr lang="ru-RU" sz="1500" b="1" dirty="0" smtClean="0">
                <a:solidFill>
                  <a:srgbClr val="006600"/>
                </a:solidFill>
              </a:rPr>
              <a:t>мягкий абразивный материал</a:t>
            </a:r>
            <a:endParaRPr kumimoji="0" lang="ru-RU" altLang="ru-RU" sz="5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 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Существует еще одна малораспространенная притирочная паста, которая используется не только для притирки клапанов, но и во многих других технических областях. Она носит название ГОИ. Аббревиатура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ГОИ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расшифровывается как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Open Sans"/>
              </a:rPr>
              <a:t>Государственный Оптический Институт.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В этом учреждении среди прочего разрабатываются притирочные пасты для самых разных технических изделий, в том числе, клапанов. В частности, пасты ГОИ для притирки клапанов, ниппелей и кранов состоят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из смеси порошка корунда, окиси хрома и стеклянной пыли с керосином или машинным маслом.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Лучшими в этом списке являются притирочные пасты ГОИ, примерный состав которых представляет собой 75 % окиси хрома и 10 % стеарина. Также для притирки используют специальные порошки с различной зернистостью. Их ассортимент достаточно широк, поэтому при выборе необходимо дополнительно выбирать технические характеристики.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Open Sans"/>
              </a:rPr>
              <a:t>В настоящее время выпускается притирочная </a:t>
            </a: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Open Sans"/>
              </a:rPr>
              <a:t>паста ГОИ трёх 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Open Sans"/>
              </a:rPr>
              <a:t>типов (</a:t>
            </a:r>
            <a:r>
              <a:rPr lang="ru-RU" altLang="ru-RU" sz="1400" b="1" dirty="0" smtClean="0">
                <a:solidFill>
                  <a:srgbClr val="006600"/>
                </a:solidFill>
                <a:latin typeface="Open Sans"/>
              </a:rPr>
              <a:t>по </a:t>
            </a:r>
            <a:r>
              <a:rPr lang="ru-RU" altLang="ru-RU" sz="1400" b="1" dirty="0">
                <a:solidFill>
                  <a:srgbClr val="FF0000"/>
                </a:solidFill>
                <a:latin typeface="Open Sans"/>
              </a:rPr>
              <a:t>ТУ </a:t>
            </a:r>
            <a:r>
              <a:rPr lang="ru-RU" altLang="ru-RU" sz="1400" b="1" dirty="0" smtClean="0">
                <a:solidFill>
                  <a:srgbClr val="FF0000"/>
                </a:solidFill>
                <a:latin typeface="Open Sans"/>
              </a:rPr>
              <a:t>6-18-36-88</a:t>
            </a:r>
            <a:r>
              <a:rPr lang="ru-RU" altLang="ru-RU" sz="1400" b="1" dirty="0" smtClean="0">
                <a:solidFill>
                  <a:srgbClr val="006600"/>
                </a:solidFill>
                <a:latin typeface="Open Sans"/>
              </a:rPr>
              <a:t>)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Open Sans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для тонкой очистки (</a:t>
            </a:r>
            <a:r>
              <a:rPr lang="ru-RU" sz="1400" b="1" dirty="0" smtClean="0">
                <a:solidFill>
                  <a:srgbClr val="0000FF"/>
                </a:solidFill>
              </a:rPr>
              <a:t>тёмно-зелёного </a:t>
            </a:r>
            <a:r>
              <a:rPr lang="ru-RU" sz="1400" b="1" dirty="0">
                <a:solidFill>
                  <a:srgbClr val="0000FF"/>
                </a:solidFill>
              </a:rPr>
              <a:t>и </a:t>
            </a:r>
            <a:r>
              <a:rPr lang="ru-RU" sz="1400" b="1" dirty="0" smtClean="0">
                <a:solidFill>
                  <a:srgbClr val="0000FF"/>
                </a:solidFill>
              </a:rPr>
              <a:t>чёрного                                                                          с </a:t>
            </a:r>
            <a:r>
              <a:rPr lang="ru-RU" sz="1400" b="1" dirty="0" err="1" smtClean="0">
                <a:solidFill>
                  <a:srgbClr val="0000FF"/>
                </a:solidFill>
              </a:rPr>
              <a:t>зелёноватым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400" b="1" dirty="0">
                <a:solidFill>
                  <a:srgbClr val="0000FF"/>
                </a:solidFill>
              </a:rPr>
              <a:t>отливом </a:t>
            </a:r>
            <a:r>
              <a:rPr lang="ru-RU" sz="1400" b="1" dirty="0" smtClean="0">
                <a:solidFill>
                  <a:srgbClr val="0000FF"/>
                </a:solidFill>
              </a:rPr>
              <a:t>цветов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);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для средней очистки (</a:t>
            </a:r>
            <a:r>
              <a:rPr lang="ru-RU" sz="1400" b="1" dirty="0" smtClean="0">
                <a:solidFill>
                  <a:srgbClr val="0000FF"/>
                </a:solidFill>
              </a:rPr>
              <a:t>зелёного</a:t>
            </a:r>
            <a:r>
              <a:rPr lang="ru-RU" sz="1400" b="1" dirty="0">
                <a:solidFill>
                  <a:srgbClr val="0000FF"/>
                </a:solidFill>
              </a:rPr>
              <a:t> </a:t>
            </a:r>
            <a:r>
              <a:rPr lang="ru-RU" sz="1400" b="1" dirty="0" smtClean="0">
                <a:solidFill>
                  <a:srgbClr val="0000FF"/>
                </a:solidFill>
              </a:rPr>
              <a:t>цвета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для грубой очистки (</a:t>
            </a:r>
            <a:r>
              <a:rPr lang="ru-RU" sz="1400" b="1" dirty="0" smtClean="0">
                <a:solidFill>
                  <a:srgbClr val="0000FF"/>
                </a:solidFill>
              </a:rPr>
              <a:t>светло-зелёного</a:t>
            </a:r>
            <a:r>
              <a:rPr lang="ru-RU" sz="1400" b="1" dirty="0">
                <a:solidFill>
                  <a:srgbClr val="0000FF"/>
                </a:solidFill>
              </a:rPr>
              <a:t> </a:t>
            </a:r>
            <a:r>
              <a:rPr lang="ru-RU" sz="1400" b="1" dirty="0" smtClean="0">
                <a:solidFill>
                  <a:srgbClr val="0000FF"/>
                </a:solidFill>
              </a:rPr>
              <a:t>цвета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). 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effectLst/>
              <a:latin typeface="Open Sans"/>
            </a:endParaRPr>
          </a:p>
          <a:p>
            <a:pPr lvl="0"/>
            <a:endParaRPr lang="ru-RU" altLang="ru-RU" sz="300" b="1" dirty="0">
              <a:solidFill>
                <a:srgbClr val="006600"/>
              </a:solidFill>
              <a:latin typeface="Open Sans"/>
            </a:endParaRPr>
          </a:p>
          <a:p>
            <a:pPr lvl="0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Первый тип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паст придаёт поверхности зеркальный блеск, используется </a:t>
            </a:r>
            <a:r>
              <a:rPr lang="ru-RU" sz="1400" dirty="0" smtClean="0"/>
              <a:t>для </a:t>
            </a:r>
            <a:r>
              <a:rPr lang="ru-RU" sz="1400" dirty="0"/>
              <a:t>тонкой притирки (доводки</a:t>
            </a:r>
            <a:r>
              <a:rPr lang="ru-RU" sz="1400" dirty="0" smtClean="0"/>
              <a:t>) </a:t>
            </a:r>
            <a:r>
              <a:rPr lang="ru-RU" altLang="ru-RU" sz="1400" dirty="0">
                <a:latin typeface="Open Sans"/>
              </a:rPr>
              <a:t>–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№ 1</a:t>
            </a:r>
            <a:r>
              <a:rPr lang="ru-RU" sz="1400" dirty="0" smtClean="0"/>
              <a:t> и </a:t>
            </a:r>
            <a:r>
              <a:rPr lang="ru-RU" sz="1400" b="1" dirty="0" smtClean="0">
                <a:solidFill>
                  <a:srgbClr val="FF0000"/>
                </a:solidFill>
              </a:rPr>
              <a:t>№ 2</a:t>
            </a:r>
            <a:r>
              <a:rPr lang="ru-RU" sz="1400" dirty="0" smtClean="0"/>
              <a:t>;</a:t>
            </a:r>
            <a:r>
              <a:rPr lang="ru-RU" sz="1400" dirty="0"/>
              <a:t> 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второй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– удаляет штрихи и заусенцы на поверхности –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№ 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; </a:t>
            </a:r>
          </a:p>
          <a:p>
            <a:pPr lvl="0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третий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 – придаёт поверхности матовый оттенок </a:t>
            </a:r>
            <a:r>
              <a:rPr lang="ru-RU" altLang="ru-RU" sz="1400" dirty="0" smtClean="0">
                <a:latin typeface="Open Sans"/>
              </a:rPr>
              <a:t>– </a:t>
            </a:r>
            <a:r>
              <a:rPr lang="ru-RU" altLang="ru-RU" sz="1400" dirty="0">
                <a:latin typeface="Open Sans"/>
              </a:rPr>
              <a:t>наиболее </a:t>
            </a:r>
            <a:r>
              <a:rPr lang="ru-RU" altLang="ru-RU" sz="1400" dirty="0" smtClean="0">
                <a:latin typeface="Open Sans"/>
              </a:rPr>
              <a:t>эффективная </a:t>
            </a:r>
            <a:r>
              <a:rPr lang="ru-RU" altLang="ru-RU" sz="1400" dirty="0">
                <a:latin typeface="Open Sans"/>
              </a:rPr>
              <a:t>–</a:t>
            </a:r>
            <a:r>
              <a:rPr lang="ru-RU" altLang="ru-RU" sz="1400" dirty="0" smtClean="0">
                <a:latin typeface="Open Sans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latin typeface="Open Sans"/>
              </a:rPr>
              <a:t>№ 4</a:t>
            </a:r>
            <a:r>
              <a:rPr lang="ru-RU" altLang="ru-RU" sz="1400" dirty="0" smtClean="0">
                <a:latin typeface="Open Sans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6879" y="744391"/>
            <a:ext cx="2623462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IBM Plex Sans"/>
              </a:rPr>
              <a:t>Пастой ГОИ </a:t>
            </a:r>
            <a:r>
              <a:rPr lang="ru-RU" sz="1600" b="1" dirty="0" smtClean="0">
                <a:solidFill>
                  <a:srgbClr val="0000FF"/>
                </a:solidFill>
                <a:latin typeface="IBM Plex Sans"/>
              </a:rPr>
              <a:t>– это </a:t>
            </a:r>
            <a:r>
              <a:rPr lang="ru-RU" sz="1600" b="1" dirty="0">
                <a:solidFill>
                  <a:srgbClr val="0000FF"/>
                </a:solidFill>
                <a:latin typeface="IBM Plex Sans"/>
              </a:rPr>
              <a:t>совокупность материалов, созданных из хромовой зелени</a:t>
            </a:r>
            <a:r>
              <a:rPr lang="ru-RU" sz="1600" b="1" dirty="0" smtClean="0">
                <a:solidFill>
                  <a:srgbClr val="0000FF"/>
                </a:solidFill>
                <a:latin typeface="IBM Plex Sans"/>
              </a:rPr>
              <a:t>.</a:t>
            </a:r>
            <a:endParaRPr lang="ru-RU" sz="1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s://popgun.ru/files/g/189/orig/19513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34" y="4336423"/>
            <a:ext cx="3276378" cy="245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878" y="17789"/>
            <a:ext cx="5689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>
                <a:solidFill>
                  <a:srgbClr val="C00000"/>
                </a:solidFill>
                <a:latin typeface="Open Sans"/>
              </a:rPr>
              <a:t>Рейтинг притирочных паст</a:t>
            </a:r>
            <a:endParaRPr lang="ru-RU" sz="3200" b="1" i="0" dirty="0">
              <a:solidFill>
                <a:srgbClr val="C00000"/>
              </a:solidFill>
              <a:effectLst/>
              <a:latin typeface="Open San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5041" y="719546"/>
            <a:ext cx="5976664" cy="4180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Open Sans"/>
              </a:rPr>
              <a:t>Притирочная паста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«ГОИ»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 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1731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6600"/>
                </a:solidFill>
                <a:latin typeface="IBM Plex Sans"/>
              </a:rPr>
              <a:t>Главный компонент в </a:t>
            </a:r>
            <a:r>
              <a:rPr lang="ru-RU" sz="1600" b="1" dirty="0" smtClean="0">
                <a:solidFill>
                  <a:srgbClr val="006600"/>
                </a:solidFill>
                <a:latin typeface="IBM Plex Sans"/>
              </a:rPr>
              <a:t>составе пасты </a:t>
            </a:r>
            <a:r>
              <a:rPr lang="ru-RU" sz="1600" b="1" dirty="0">
                <a:solidFill>
                  <a:srgbClr val="006600"/>
                </a:solidFill>
                <a:latin typeface="IBM Plex Sans"/>
              </a:rPr>
              <a:t>– </a:t>
            </a:r>
            <a:r>
              <a:rPr lang="ru-RU" sz="1600" b="1" dirty="0">
                <a:solidFill>
                  <a:srgbClr val="FF0000"/>
                </a:solidFill>
                <a:latin typeface="IBM Plex Sans"/>
              </a:rPr>
              <a:t>оксид хрома</a:t>
            </a:r>
            <a:r>
              <a:rPr lang="ru-RU" sz="1600" b="1" dirty="0">
                <a:solidFill>
                  <a:srgbClr val="006600"/>
                </a:solidFill>
                <a:latin typeface="IBM Plex Sans"/>
              </a:rPr>
              <a:t>. </a:t>
            </a:r>
            <a:endParaRPr lang="ru-RU" sz="1600" b="1" dirty="0" smtClean="0">
              <a:solidFill>
                <a:srgbClr val="006600"/>
              </a:solidFill>
              <a:latin typeface="IBM Plex Sans"/>
            </a:endParaRPr>
          </a:p>
          <a:p>
            <a:r>
              <a:rPr lang="ru-RU" sz="1600" b="1" dirty="0" smtClean="0">
                <a:solidFill>
                  <a:srgbClr val="006600"/>
                </a:solidFill>
                <a:latin typeface="IBM Plex Sans"/>
              </a:rPr>
              <a:t>От </a:t>
            </a:r>
            <a:r>
              <a:rPr lang="ru-RU" sz="1600" b="1" dirty="0">
                <a:solidFill>
                  <a:srgbClr val="006600"/>
                </a:solidFill>
                <a:latin typeface="IBM Plex Sans"/>
              </a:rPr>
              <a:t>его концентрации напрямую зависит зернистость препарата и характеристики</a:t>
            </a:r>
            <a:r>
              <a:rPr lang="ru-RU" sz="1600" b="1" dirty="0" smtClean="0">
                <a:solidFill>
                  <a:srgbClr val="006600"/>
                </a:solidFill>
                <a:latin typeface="IBM Plex Sans"/>
              </a:rPr>
              <a:t>.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1034" name="Picture 10" descr="https://severdv.ru/wp-content/uploads/2019/11/pasta-goi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50" y="1166692"/>
            <a:ext cx="1906483" cy="24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аста гои примен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96" y="2183514"/>
            <a:ext cx="4548989" cy="302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everdv.ru/wp-content/uploads/2019/11/pasta-goi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7529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аста гои полировочная фот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64782"/>
            <a:ext cx="3144413" cy="20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www.instrument72.ru/upload/iblock/c95/c9592fab28b45e12a43d5d898856b3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9" y="1178855"/>
            <a:ext cx="3500912" cy="20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833" y="692696"/>
            <a:ext cx="89289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900" b="1" dirty="0">
                <a:solidFill>
                  <a:srgbClr val="0000FF"/>
                </a:solidFill>
                <a:latin typeface="Open Sans"/>
              </a:rPr>
              <a:t>Результатом использования качественной притирочной пасты будет:</a:t>
            </a:r>
          </a:p>
          <a:p>
            <a:pPr marL="712788" indent="-285750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006600"/>
                </a:solidFill>
                <a:latin typeface="Open Sans"/>
              </a:rPr>
              <a:t>увеличения КПД двигателя автомобиля;</a:t>
            </a:r>
          </a:p>
          <a:p>
            <a:pPr marL="712788" indent="-285750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006600"/>
                </a:solidFill>
                <a:latin typeface="Open Sans"/>
              </a:rPr>
              <a:t>обеспечение высокой герметичности клапанов (до </a:t>
            </a:r>
            <a:r>
              <a:rPr lang="ru-RU" sz="1900" b="1" dirty="0" smtClean="0">
                <a:solidFill>
                  <a:srgbClr val="006600"/>
                </a:solidFill>
                <a:latin typeface="Open Sans"/>
              </a:rPr>
              <a:t>90…100 %);</a:t>
            </a:r>
            <a:endParaRPr lang="ru-RU" sz="1900" b="1" dirty="0">
              <a:solidFill>
                <a:srgbClr val="006600"/>
              </a:solidFill>
              <a:latin typeface="Open Sans"/>
            </a:endParaRPr>
          </a:p>
          <a:p>
            <a:pPr marL="712788" indent="-285750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006600"/>
                </a:solidFill>
                <a:latin typeface="Open Sans"/>
              </a:rPr>
              <a:t>уменьшение количества масла на угар;</a:t>
            </a:r>
          </a:p>
          <a:p>
            <a:pPr marL="712788" indent="-285750" fontAlgn="base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006600"/>
                </a:solidFill>
                <a:latin typeface="Open Sans"/>
              </a:rPr>
              <a:t>увеличение значения компрессии двигателя.</a:t>
            </a:r>
            <a:endParaRPr lang="ru-RU" sz="1900" b="1" i="0" dirty="0">
              <a:solidFill>
                <a:srgbClr val="006600"/>
              </a:solidFill>
              <a:effectLst/>
              <a:latin typeface="Open Sans"/>
            </a:endParaRPr>
          </a:p>
        </p:txBody>
      </p:sp>
      <p:pic>
        <p:nvPicPr>
          <p:cNvPr id="2052" name="Picture 4" descr="https://etlib.ru/Templates/storage/blog/1043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477362" cy="399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tlib.ru/Templates/storage/blog/1043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63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1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275856" y="1465897"/>
            <a:ext cx="5256584" cy="3926205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Типичные дефекты при доводке и притирке,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причины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их появления и способы предупреждения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Типичные дефекты при доводке и притирке,                   причины их появления и способы предупреждения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56863"/>
              </p:ext>
            </p:extLst>
          </p:nvPr>
        </p:nvGraphicFramePr>
        <p:xfrm>
          <a:off x="0" y="908720"/>
          <a:ext cx="9144000" cy="6008074"/>
        </p:xfrm>
        <a:graphic>
          <a:graphicData uri="http://schemas.openxmlformats.org/drawingml/2006/table">
            <a:tbl>
              <a:tblPr/>
              <a:tblGrid>
                <a:gridCol w="2555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1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46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0421">
                <a:tc>
                  <a:txBody>
                    <a:bodyPr/>
                    <a:lstStyle/>
                    <a:p>
                      <a:pPr marL="295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Дефект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9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Причина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5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Способ предупреждения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0524">
                <a:tc>
                  <a:txBody>
                    <a:bodyPr/>
                    <a:lstStyle/>
                    <a:p>
                      <a:pPr marR="2413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Неправильная </a:t>
                      </a:r>
                      <a:r>
                        <a:rPr lang="ru-RU" sz="1600" b="1" spc="-20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структура движе</a:t>
                      </a:r>
                      <a:r>
                        <a:rPr lang="ru-RU" sz="1600" b="1" spc="-25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ний при притирке </a:t>
                      </a:r>
                      <a:r>
                        <a:rPr lang="ru-RU" sz="1600" b="1" spc="-30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плоских поверх</a:t>
                      </a:r>
                      <a:r>
                        <a:rPr lang="ru-RU" sz="1600" b="1" spc="-25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ностей</a:t>
                      </a:r>
                    </a:p>
                    <a:p>
                      <a:pPr marR="2413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kumimoji="0" lang="ru-RU" sz="1600" b="1" i="0" kern="1200" dirty="0" smtClean="0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Неравномерная притирка плоских поверхностей</a:t>
                      </a:r>
                      <a:r>
                        <a:rPr lang="ru-RU" sz="1600" b="1" spc="-25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b="1" dirty="0">
                        <a:solidFill>
                          <a:srgbClr val="FF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85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Несоблюдение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правил притирки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3175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 притирке необходимо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пользовать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всю поверхность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тира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 избежание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неравномер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ного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его износа и последующих дефектов при притирке плоских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поверхностей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9170">
                <a:tc>
                  <a:txBody>
                    <a:bodyPr/>
                    <a:lstStyle/>
                    <a:p>
                      <a:pPr marR="635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«Завалы» на </a:t>
                      </a:r>
                      <a:r>
                        <a:rPr lang="ru-RU" sz="1800" b="1" spc="-5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</a:t>
                      </a:r>
                      <a:r>
                        <a:rPr lang="ru-RU" sz="1800" b="1" spc="-20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ведённой </a:t>
                      </a:r>
                      <a:r>
                        <a:rPr lang="ru-RU" sz="1800" b="1" spc="-20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узкой поверхности </a:t>
                      </a:r>
                      <a:r>
                        <a:rPr lang="ru-RU" sz="1800" b="1" spc="-20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заго</a:t>
                      </a:r>
                      <a:r>
                        <a:rPr lang="ru-RU" sz="1800" b="1" spc="-30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товки – </a:t>
                      </a:r>
                      <a:r>
                        <a:rPr lang="ru-RU" sz="1800" b="1" spc="-30" dirty="0" err="1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непрямолинейность</a:t>
                      </a:r>
                      <a:endParaRPr lang="ru-RU" sz="1800" b="1" dirty="0">
                        <a:solidFill>
                          <a:srgbClr val="FF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4135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Неравномерное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нажатие на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заго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товку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процессе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притирки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841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 доводке узких длинных (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лее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 мм) плоских поверхностей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применением притирочных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биков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(призм) нажатие пальцами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заготовку производить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мерно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одинаково по всей длине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заготовки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0524"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800" b="1" spc="-15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притёртой широкой поверхно</a:t>
                      </a:r>
                      <a:r>
                        <a:rPr lang="ru-RU" sz="1800" b="1" spc="-20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 </a:t>
                      </a:r>
                      <a:r>
                        <a:rPr lang="ru-RU" sz="1800" b="1" spc="-20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наблюдаются «светлые» пятна</a:t>
                      </a:r>
                      <a:endParaRPr lang="ru-RU" sz="1800" b="1" dirty="0">
                        <a:solidFill>
                          <a:srgbClr val="FF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3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Притирка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поверхности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окончена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3365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Притирку продолжить более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бым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абразивным порошком до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получения матовой поверхности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всей площади заготовки, а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затем окончательно притереть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более тонким порошком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860" marR="2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3400" b="1" dirty="0" smtClean="0">
                <a:solidFill>
                  <a:srgbClr val="C00000"/>
                </a:solidFill>
              </a:rPr>
              <a:t>Сущность и назначение притирки и доводки</a:t>
            </a:r>
            <a:endParaRPr lang="ru-RU" sz="34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486000"/>
            <a:ext cx="8964488" cy="537199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r>
              <a:rPr lang="ru-RU" sz="2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ПРИТИРКА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это слесарная операция по удалению с поверхности обрабатываемой детали тончайшего слоя металла (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0,02 мм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 с помощью мелкозернистых абразивных (шлифовальных) материалов с целью:</a:t>
            </a:r>
          </a:p>
          <a:p>
            <a:pPr marL="717550" indent="-431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получения </a:t>
            </a:r>
            <a:r>
              <a:rPr lang="ru-RU" sz="20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высокого качества поверхности детали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(плоскостности, прямолинейности, малой шероховатости);</a:t>
            </a:r>
          </a:p>
          <a:p>
            <a:pPr marL="717550" indent="-431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обеспечения </a:t>
            </a:r>
            <a:r>
              <a:rPr lang="ru-RU" sz="20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плотных, герметичных разъёмных и подвижных соединений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>
              <a:buClr>
                <a:srgbClr val="FF0000"/>
              </a:buClr>
            </a:pPr>
            <a:endParaRPr lang="ru-RU" sz="9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9050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</a:pPr>
            <a:r>
              <a:rPr lang="ru-RU" sz="2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ПРИТИРКА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lang="ru-RU" sz="2200" dirty="0"/>
              <a:t> </a:t>
            </a:r>
            <a:r>
              <a:rPr lang="ru-RU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поверхностей с помощью мелкозернистых шлифовальных порошков или паст, </a:t>
            </a:r>
            <a:r>
              <a:rPr 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нанесённых </a:t>
            </a:r>
            <a:r>
              <a:rPr lang="ru-RU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твёрдую </a:t>
            </a:r>
            <a:r>
              <a:rPr lang="ru-RU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поверхность инструмента –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притира</a:t>
            </a:r>
            <a:r>
              <a:rPr lang="ru-RU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или на сопрягаемую </a:t>
            </a:r>
            <a:r>
              <a:rPr 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поверхность.</a:t>
            </a:r>
            <a:endParaRPr lang="ru-RU" sz="2200" b="1" i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354013" indent="-334963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Притирка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операция по </a:t>
            </a:r>
            <a:r>
              <a:rPr lang="ru-RU" sz="20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чистовой обработке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поверхности изделия.</a:t>
            </a:r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 indent="-334963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Притирка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один </a:t>
            </a: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0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самых точных способов обработки</a:t>
            </a: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поверхности металлических деталей. </a:t>
            </a:r>
            <a:endParaRPr lang="ru-RU" sz="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354013" lvl="1" indent="-334963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Притирка применяется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обработке пробковых кранов, клапанов ГРМ ДВС, блока цилиндров, поршневых компрессоров и др.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483768" y="764704"/>
            <a:ext cx="372308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>
            <a:normAutofit fontScale="25000" lnSpcReduction="20000"/>
          </a:bodyPr>
          <a:lstStyle/>
          <a:p>
            <a:pPr algn="ctr"/>
            <a:r>
              <a:rPr lang="ru-RU" sz="17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Притирка</a:t>
            </a:r>
            <a:r>
              <a:rPr lang="ru-RU" sz="2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6 вопроса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9317"/>
              </p:ext>
            </p:extLst>
          </p:nvPr>
        </p:nvGraphicFramePr>
        <p:xfrm>
          <a:off x="179512" y="692696"/>
          <a:ext cx="8784975" cy="5965474"/>
        </p:xfrm>
        <a:graphic>
          <a:graphicData uri="http://schemas.openxmlformats.org/drawingml/2006/table">
            <a:tbl>
              <a:tblPr/>
              <a:tblGrid>
                <a:gridCol w="3196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6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44382">
                <a:tc>
                  <a:txBody>
                    <a:bodyPr/>
                    <a:lstStyle/>
                    <a:p>
                      <a:pPr marR="2159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2000" b="1" spc="-15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притёртой по</a:t>
                      </a:r>
                      <a:r>
                        <a:rPr lang="ru-RU" sz="2000" b="1" spc="-25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верхности </a:t>
                      </a:r>
                      <a:r>
                        <a:rPr lang="ru-RU" sz="2000" b="1" spc="-25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пробки </a:t>
                      </a:r>
                      <a:r>
                        <a:rPr lang="ru-RU" sz="2000" b="1" spc="-5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гнезда крана </a:t>
                      </a:r>
                      <a:r>
                        <a:rPr lang="ru-RU" sz="2000" b="1" spc="-5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(клапана </a:t>
                      </a:r>
                      <a:r>
                        <a:rPr lang="ru-RU" sz="2000" b="1" spc="-5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гнезда) </a:t>
                      </a:r>
                      <a:r>
                        <a:rPr lang="ru-RU" sz="2000" b="1" spc="-2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остались </a:t>
                      </a:r>
                      <a:r>
                        <a:rPr lang="ru-RU" sz="2000" b="1" spc="-20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следы </a:t>
                      </a:r>
                      <a:r>
                        <a:rPr lang="ru-RU" sz="2000" b="1" spc="-10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предварительной обработки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Притирка не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кончена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притирка выполнялась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</a:t>
                      </a: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бым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абразивным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порошком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3365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Притирку продолжить до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полу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чения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сплошной матовой поверх­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ности пробки и гнезда крана. </a:t>
                      </a: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Заканчивать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притирку более </a:t>
                      </a: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тон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ким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абразивным порошком.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Качество притирки проверять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«на карандаш»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0274"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Притёртый кран (клапан) </a:t>
                      </a:r>
                      <a:r>
                        <a:rPr lang="ru-RU" sz="2000" b="1" spc="-20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пропускает </a:t>
                      </a:r>
                      <a:r>
                        <a:rPr lang="ru-RU" sz="2000" b="1" spc="-20" dirty="0" smtClean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керосин </a:t>
                      </a:r>
                      <a:r>
                        <a:rPr lang="ru-RU" sz="2000" b="1" spc="-20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чем </a:t>
                      </a:r>
                      <a:r>
                        <a:rPr lang="ru-RU" sz="2000" b="1" spc="-25" dirty="0">
                          <a:solidFill>
                            <a:srgbClr val="FF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через две минуты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Притирка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производилась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грубым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абразивным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порошком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4130"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Притирку продолжить более тон­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ким абразивным порошком. По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ходу работы проверять качество притирки «на карандаш»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347864" y="1556792"/>
            <a:ext cx="5112568" cy="3476327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Механизация притирочных и доводочных работ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7.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Механизация притирочных и доводочных работ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476672"/>
            <a:ext cx="8964488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Ручное механизированное оборудование</a:t>
            </a:r>
          </a:p>
          <a:p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Притирка конических поверхностей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запорных клапанов и кранов выполняется с помощью ручных или электрических дрелей.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Доводка резьбовых деталей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осуществляется при помощи резьбовых колец (наружные резьбы) или специальными резьбовыми оправками (внутренние резьбы). При доводке внутренних резьб большого диаметра применяются раздвижные оправки, а для наружных резьб - специальные сменные регулируемые кольца. Этими инструментами можно пользоваться с применением ручных дрелей.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Доводка заготовок из твёрдых сплавов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выполняется с применением в качестве абразива алмаза (естественного технического или синтетического), карбидов бора и кремния.</a:t>
            </a: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1203850"/>
            <a:ext cx="8517632" cy="15933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Для выполнения притирки и доводки применяются:</a:t>
            </a:r>
          </a:p>
          <a:p>
            <a:pPr marL="801688" indent="-457200"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Металлорежущие станки общего назначения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(токарные и сверлильные). </a:t>
            </a:r>
          </a:p>
          <a:p>
            <a:pPr marL="801688" indent="-457200"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Специальные доводочные станки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Стационарное оборудование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притирки и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доводки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151384" cy="367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2520280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>
                <a:solidFill>
                  <a:srgbClr val="006600"/>
                </a:solidFill>
              </a:rPr>
              <a:t>Для обработки деталей цилиндрической формы, совершенно не обязательно использовать специализированный притирочный станок, для этого вполне подойдет универсальное токарное или сверлильное оборудование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343023" cy="30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Стационарное оборудование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притирки и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доводки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218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ru-RU" sz="2400" dirty="0" smtClean="0"/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5613722"/>
            <a:ext cx="91298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7.1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Двухдисковый доводочный станок мод. ЗБ814: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станина;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стол;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доводочный диск;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пиноль;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пульт управления;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поворотная консоль;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стойка 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866" y="1005756"/>
            <a:ext cx="2580109" cy="46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415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Стационарное оборудование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притирки и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доводки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ru-RU" sz="2400" dirty="0" smtClean="0"/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3833" y="6237312"/>
            <a:ext cx="91298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7.2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Машинная притирка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415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Стационарное оборудование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притирки и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доводки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Машинная притир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76864" cy="4922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4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709320" cy="4206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6" y="908720"/>
            <a:ext cx="8424936" cy="5832648"/>
          </a:xfrm>
        </p:spPr>
        <p:txBody>
          <a:bodyPr>
            <a:normAutofit/>
          </a:bodyPr>
          <a:lstStyle/>
          <a:p>
            <a:pPr marL="571500" indent="-4572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 при установке в тисках различных притиров их следует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надёжно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(круглые и тяжелые притиры при слабом закреплении могут упасть и вызвать ушибы ног работающего). </a:t>
            </a: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приставные бруски и призмы с острыми кромками, так как при перемещении их по притиру можно поранить руку.</a:t>
            </a:r>
          </a:p>
          <a:p>
            <a:pPr marL="571500" indent="-4572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притирочных и доводочных работ необходимо: обрабатываемую поверхность очищать не рукой, а ветошью. </a:t>
            </a: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с пастами, так как они содержат кислоты.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646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260648"/>
            <a:ext cx="9378695" cy="6287640"/>
          </a:xfrm>
          <a:prstGeom prst="rect">
            <a:avLst/>
          </a:prstGeom>
          <a:gradFill>
            <a:gsLst>
              <a:gs pos="32000">
                <a:schemeClr val="tx2">
                  <a:lumMod val="40000"/>
                  <a:lumOff val="60000"/>
                </a:schemeClr>
              </a:gs>
              <a:gs pos="99000">
                <a:schemeClr val="bg2">
                  <a:tint val="97000"/>
                  <a:hueMod val="92000"/>
                  <a:satMod val="169000"/>
                  <a:lumMod val="164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  <p:sp>
        <p:nvSpPr>
          <p:cNvPr id="55" name="Заголовок 54"/>
          <p:cNvSpPr>
            <a:spLocks noGrp="1"/>
          </p:cNvSpPr>
          <p:nvPr>
            <p:ph type="title"/>
          </p:nvPr>
        </p:nvSpPr>
        <p:spPr>
          <a:xfrm>
            <a:off x="3851920" y="-2206076"/>
            <a:ext cx="9001000" cy="460851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Спасибо за </a:t>
            </a:r>
            <a:b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внимание !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1386" y="5013176"/>
            <a:ext cx="382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Преподаватель: Тогидний И.И.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31840" y="3720849"/>
            <a:ext cx="5843724" cy="1569660"/>
          </a:xfrm>
          <a:prstGeom prst="rect">
            <a:avLst/>
          </a:prstGeom>
          <a:solidFill>
            <a:srgbClr val="FFFFCC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i="1" spc="540" dirty="0">
              <a:solidFill>
                <a:srgbClr val="0066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300" b="1" i="1" spc="54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УСПЕХА ВАМ В ОСВОЕНИИ УЧЕБНОГО МАТЕРИАЛА!</a:t>
            </a:r>
          </a:p>
          <a:p>
            <a:pPr algn="ctr"/>
            <a:endParaRPr lang="ru-RU" sz="2400" spc="540" dirty="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61780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0800000">
            <a:off x="0" y="1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www.hmcolleg.ru/images/stories/ikon/vY-Ka10c9JU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843">
            <a:off x="827556" y="2753866"/>
            <a:ext cx="288032" cy="27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00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6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77686" y="692696"/>
            <a:ext cx="9066314" cy="61653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9875" lvl="0" indent="-269875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Режущим инструментом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 притирке являются острые рёбра мельчайших зёрен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абразивного материала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виде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порошков или паст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69875" lvl="0" indent="-269875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Наибольшее распространение в слесарном деле имеют следующие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виды притирки поверхностей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плоских (широких и узких); 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цилиндрических; 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конических; 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криволинейных различной конфигурации.</a:t>
            </a:r>
          </a:p>
          <a:p>
            <a:pPr marL="269875" lvl="0" indent="-269875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Притирка является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окончательной операцией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более точной, чем шабрение.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Обработка осуществляется после </a:t>
            </a:r>
            <a:r>
              <a:rPr lang="ru-RU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окончательной механической обработки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шлифования, тонкого точения, фрезерования, развёртывания или шабрения.</a:t>
            </a:r>
          </a:p>
          <a:p>
            <a:pPr marL="269875" lvl="0" indent="-269875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Притиркой достигается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точность геометрических размеров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0,5 мкм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шероховатость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0,63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такой шероховатости 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сопряжение деталей непроницаемо </a:t>
            </a: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жидкостей и газов.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притирку деталей используют для обработки плунжеров </a:t>
            </a:r>
            <a:r>
              <a:rPr lang="ru-RU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пневмо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гидроцилиндров, затворов пробковых кранов, клапанов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ДВС,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плоскостей измерительного инструмента и пр. </a:t>
            </a:r>
            <a:endParaRPr lang="ru-RU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69875" lvl="0" indent="-269875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Притирке подвергаются как термически обработанные, так 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термически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обработанные заготовки.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771800" y="69979"/>
            <a:ext cx="295232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>
            <a:normAutofit fontScale="32500" lnSpcReduction="20000"/>
          </a:bodyPr>
          <a:lstStyle/>
          <a:p>
            <a:pPr algn="ctr"/>
            <a:r>
              <a:rPr lang="ru-RU" sz="8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Притирка</a:t>
            </a:r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250193" y="836712"/>
            <a:ext cx="8884096" cy="6021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00FF"/>
                </a:solidFill>
              </a:rPr>
              <a:t>Существуют два </a:t>
            </a:r>
            <a:r>
              <a:rPr lang="ru-RU" sz="2400" b="1" u="sng" dirty="0">
                <a:solidFill>
                  <a:srgbClr val="FF0000"/>
                </a:solidFill>
              </a:rPr>
              <a:t>метода притирки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</a:rPr>
              <a:t>Притирка </a:t>
            </a:r>
            <a:r>
              <a:rPr lang="ru-RU" sz="2400" b="1" dirty="0">
                <a:solidFill>
                  <a:srgbClr val="006600"/>
                </a:solidFill>
              </a:rPr>
              <a:t>сопрягаемых между собой поверхностей деталей одна к другой </a:t>
            </a:r>
            <a:r>
              <a:rPr lang="ru-RU" sz="2400" b="1" dirty="0"/>
              <a:t>с помощью абразивных порошков, смешиваемых со смазывающими веществами, и паст, наносимых на притираемые поверхности.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</a:rPr>
              <a:t>Притирка </a:t>
            </a:r>
            <a:r>
              <a:rPr lang="ru-RU" sz="2400" b="1" dirty="0">
                <a:solidFill>
                  <a:srgbClr val="006600"/>
                </a:solidFill>
              </a:rPr>
              <a:t>сопрягаемых или несопрягаемых между собой поверхностей деталей с помощью специальных </a:t>
            </a:r>
            <a:r>
              <a:rPr lang="ru-RU" sz="2400" b="1" dirty="0" smtClean="0">
                <a:solidFill>
                  <a:srgbClr val="006600"/>
                </a:solidFill>
              </a:rPr>
              <a:t>притиров </a:t>
            </a:r>
            <a:r>
              <a:rPr lang="ru-RU" sz="2400" b="1" dirty="0"/>
              <a:t>и с применением протирочных паст или доводочных эмульсий. </a:t>
            </a:r>
            <a:endParaRPr lang="ru-RU" sz="2400" b="1" dirty="0" smtClean="0"/>
          </a:p>
          <a:p>
            <a:pPr>
              <a:buClr>
                <a:srgbClr val="FF0000"/>
              </a:buClr>
            </a:pPr>
            <a:r>
              <a:rPr lang="ru-RU" sz="2400" b="1" dirty="0" smtClean="0">
                <a:solidFill>
                  <a:srgbClr val="0000FF"/>
                </a:solidFill>
              </a:rPr>
              <a:t>Различают притирку:</a:t>
            </a:r>
          </a:p>
          <a:p>
            <a:pPr marL="803275" indent="-35083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</a:rPr>
              <a:t>предварительную (</a:t>
            </a:r>
            <a:r>
              <a:rPr lang="ru-RU" sz="2400" b="1" dirty="0" smtClean="0">
                <a:solidFill>
                  <a:srgbClr val="FF0000"/>
                </a:solidFill>
              </a:rPr>
              <a:t>припуск 0,01 – 0,02 мм</a:t>
            </a:r>
            <a:r>
              <a:rPr lang="ru-RU" sz="2400" b="1" dirty="0" smtClean="0">
                <a:solidFill>
                  <a:srgbClr val="006600"/>
                </a:solidFill>
              </a:rPr>
              <a:t>); </a:t>
            </a:r>
          </a:p>
          <a:p>
            <a:pPr marL="803275" indent="-35083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</a:rPr>
              <a:t>окончательную </a:t>
            </a:r>
            <a:r>
              <a:rPr lang="ru-RU" sz="2400" b="1" dirty="0">
                <a:solidFill>
                  <a:srgbClr val="006600"/>
                </a:solidFill>
              </a:rPr>
              <a:t>(</a:t>
            </a:r>
            <a:r>
              <a:rPr lang="ru-RU" sz="2400" b="1" dirty="0">
                <a:solidFill>
                  <a:srgbClr val="FF0000"/>
                </a:solidFill>
              </a:rPr>
              <a:t>припуск </a:t>
            </a:r>
            <a:r>
              <a:rPr lang="ru-RU" sz="2400" b="1" dirty="0" smtClean="0">
                <a:solidFill>
                  <a:srgbClr val="FF0000"/>
                </a:solidFill>
              </a:rPr>
              <a:t>0,003 – 0,005 </a:t>
            </a:r>
            <a:r>
              <a:rPr lang="ru-RU" sz="2400" b="1" dirty="0">
                <a:solidFill>
                  <a:srgbClr val="FF0000"/>
                </a:solidFill>
              </a:rPr>
              <a:t>мм</a:t>
            </a:r>
            <a:r>
              <a:rPr lang="ru-RU" sz="2400" b="1" dirty="0">
                <a:solidFill>
                  <a:srgbClr val="006600"/>
                </a:solidFill>
              </a:rPr>
              <a:t>)</a:t>
            </a:r>
            <a:r>
              <a:rPr lang="ru-RU" sz="2400" b="1" dirty="0" smtClean="0">
                <a:solidFill>
                  <a:srgbClr val="006600"/>
                </a:solidFill>
              </a:rPr>
              <a:t>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771800" y="188640"/>
            <a:ext cx="295232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>
            <a:normAutofit fontScale="32500" lnSpcReduction="20000"/>
          </a:bodyPr>
          <a:lstStyle/>
          <a:p>
            <a:pPr algn="ctr"/>
            <a:r>
              <a:rPr lang="ru-RU" sz="8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Притирка</a:t>
            </a:r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4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052736"/>
            <a:ext cx="8856984" cy="56166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ДОВОДКА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(разновидность притирки – окончательная притирка)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22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чистовая отделочная операция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, позволяющая с помощью притирки обрабатывать детали с высокой точностью линейных размеров (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5...6 квалитетам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) и геометрической формы, а также с очень малой степенью шероховатости.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Припуск на доводку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0,001…0,0025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мм.</a:t>
            </a: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Доводка в отличие от притирки:</a:t>
            </a:r>
          </a:p>
          <a:p>
            <a:pPr marL="714375" indent="-35083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позволяет не только получать высокую точность формы и малую шероховатость (высокую чистоту) поверхности, </a:t>
            </a:r>
          </a:p>
          <a:p>
            <a:pPr marL="714375" indent="-35083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 и </a:t>
            </a:r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обеспечивать высокую точность линейных и угловых размеров, а также высокую </a:t>
            </a:r>
            <a:r>
              <a:rPr lang="ru-RU" sz="22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износо</a:t>
            </a:r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и </a:t>
            </a:r>
            <a:r>
              <a:rPr lang="ru-RU" sz="22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коррозионностойкость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900" dirty="0" smtClean="0">
              <a:solidFill>
                <a:srgbClr val="0000FF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710458" y="108359"/>
            <a:ext cx="3723084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>
            <a:normAutofit fontScale="25000" lnSpcReduction="20000"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9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Доводка</a:t>
            </a:r>
            <a:r>
              <a:rPr lang="ru-RU" sz="2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2897</TotalTime>
  <Words>4559</Words>
  <Application>Microsoft Office PowerPoint</Application>
  <PresentationFormat>Экран (4:3)</PresentationFormat>
  <Paragraphs>589</Paragraphs>
  <Slides>68</Slides>
  <Notes>56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86" baseType="lpstr">
      <vt:lpstr>Arial Unicode MS</vt:lpstr>
      <vt:lpstr>Arial</vt:lpstr>
      <vt:lpstr>Arial Black</vt:lpstr>
      <vt:lpstr>Calibri</vt:lpstr>
      <vt:lpstr>Constantia</vt:lpstr>
      <vt:lpstr>Courier New</vt:lpstr>
      <vt:lpstr>IBM Plex Sans</vt:lpstr>
      <vt:lpstr>Linux Libertine</vt:lpstr>
      <vt:lpstr>Monotype Corsiva</vt:lpstr>
      <vt:lpstr>Open Sans</vt:lpstr>
      <vt:lpstr>PT Serif</vt:lpstr>
      <vt:lpstr>Tahoma</vt:lpstr>
      <vt:lpstr>Times New Roman</vt:lpstr>
      <vt:lpstr>Ubuntu</vt:lpstr>
      <vt:lpstr>Verdana</vt:lpstr>
      <vt:lpstr>Wingdings</vt:lpstr>
      <vt:lpstr>Wingdings 2</vt:lpstr>
      <vt:lpstr>Поток</vt:lpstr>
      <vt:lpstr> МДК 03.01  Слесарное дело и  технические измерения   Раздел 1 Слесарное дело </vt:lpstr>
      <vt:lpstr>Презентация PowerPoint</vt:lpstr>
      <vt:lpstr>Презентация PowerPoint</vt:lpstr>
      <vt:lpstr>ИЗУЧАЕМЫЕ ВОПРОСЫ:</vt:lpstr>
      <vt:lpstr>Презентация PowerPoint</vt:lpstr>
      <vt:lpstr>     1. Сущность и назначение притирки и доводки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3. Инструменты и приспособления</vt:lpstr>
      <vt:lpstr>    3. Инструменты и приспособления</vt:lpstr>
      <vt:lpstr>Презентация PowerPoint</vt:lpstr>
      <vt:lpstr>Презентация PowerPoint</vt:lpstr>
      <vt:lpstr>Презентация PowerPoint</vt:lpstr>
      <vt:lpstr>     ПРИСПОСОБЛЕНИЯ</vt:lpstr>
      <vt:lpstr>ПРИСПОСОБЛЕНИЯ </vt:lpstr>
      <vt:lpstr>     ПОДГОТОВКА ПРИТИРОВ К РАБОТЕ  (СПОСОБЫ ШАРЖИРОВАНИЯ)</vt:lpstr>
      <vt:lpstr>     ПРАВИЛА РАБОТЫ ПРИ ДОВОДКЕ НА ПРИТИРЕ</vt:lpstr>
      <vt:lpstr>     ПРАВИЛА РАБОТЫ ПРИ ДОВОДКЕ НА ПРИТИРЕ</vt:lpstr>
      <vt:lpstr>     ПРАВИЛА РАБОТЫ ПРИ ПРИТИРКЕ И ДОВОДКЕ НА ПРИТИРЕ</vt:lpstr>
      <vt:lpstr>     ПРОВЕРКА КАЧЕСТВА ПРИТИРКИ</vt:lpstr>
      <vt:lpstr>Презентация PowerPoint</vt:lpstr>
      <vt:lpstr>Методы обработки при притирке и доводке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Пасты для притирки клапанов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6. Типичные дефекты при доводке и притирке,                   причины их появления и способы предупреждения</vt:lpstr>
      <vt:lpstr>     Продолжение 6 вопроса</vt:lpstr>
      <vt:lpstr>Презентация PowerPoint</vt:lpstr>
      <vt:lpstr>     7. Механизация притирочных и доводочных работ</vt:lpstr>
      <vt:lpstr>Стационарное оборудование  для притирки и доводки</vt:lpstr>
      <vt:lpstr>Стационарное оборудование  для притирки и доводки</vt:lpstr>
      <vt:lpstr>Стационарное оборудование  для притирки и доводки</vt:lpstr>
      <vt:lpstr>Стационарное оборудование  для притирки и доводки</vt:lpstr>
      <vt:lpstr>Техника безопасности </vt:lpstr>
      <vt:lpstr>Спасибо за  внимание 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user</cp:lastModifiedBy>
  <cp:revision>289</cp:revision>
  <dcterms:created xsi:type="dcterms:W3CDTF">2011-07-14T12:34:11Z</dcterms:created>
  <dcterms:modified xsi:type="dcterms:W3CDTF">2022-01-21T19:05:51Z</dcterms:modified>
</cp:coreProperties>
</file>