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65" r:id="rId1"/>
  </p:sldMasterIdLst>
  <p:notesMasterIdLst>
    <p:notesMasterId r:id="rId88"/>
  </p:notesMasterIdLst>
  <p:sldIdLst>
    <p:sldId id="368" r:id="rId2"/>
    <p:sldId id="501" r:id="rId3"/>
    <p:sldId id="645" r:id="rId4"/>
    <p:sldId id="646" r:id="rId5"/>
    <p:sldId id="530" r:id="rId6"/>
    <p:sldId id="568" r:id="rId7"/>
    <p:sldId id="569" r:id="rId8"/>
    <p:sldId id="562" r:id="rId9"/>
    <p:sldId id="647" r:id="rId10"/>
    <p:sldId id="563" r:id="rId11"/>
    <p:sldId id="600" r:id="rId12"/>
    <p:sldId id="566" r:id="rId13"/>
    <p:sldId id="584" r:id="rId14"/>
    <p:sldId id="594" r:id="rId15"/>
    <p:sldId id="604" r:id="rId16"/>
    <p:sldId id="595" r:id="rId17"/>
    <p:sldId id="591" r:id="rId18"/>
    <p:sldId id="592" r:id="rId19"/>
    <p:sldId id="593" r:id="rId20"/>
    <p:sldId id="567" r:id="rId21"/>
    <p:sldId id="585" r:id="rId22"/>
    <p:sldId id="586" r:id="rId23"/>
    <p:sldId id="589" r:id="rId24"/>
    <p:sldId id="590" r:id="rId25"/>
    <p:sldId id="571" r:id="rId26"/>
    <p:sldId id="572" r:id="rId27"/>
    <p:sldId id="574" r:id="rId28"/>
    <p:sldId id="575" r:id="rId29"/>
    <p:sldId id="577" r:id="rId30"/>
    <p:sldId id="578" r:id="rId31"/>
    <p:sldId id="579" r:id="rId32"/>
    <p:sldId id="580" r:id="rId33"/>
    <p:sldId id="581" r:id="rId34"/>
    <p:sldId id="582" r:id="rId35"/>
    <p:sldId id="616" r:id="rId36"/>
    <p:sldId id="447" r:id="rId37"/>
    <p:sldId id="615" r:id="rId38"/>
    <p:sldId id="565" r:id="rId39"/>
    <p:sldId id="588" r:id="rId40"/>
    <p:sldId id="597" r:id="rId41"/>
    <p:sldId id="596" r:id="rId42"/>
    <p:sldId id="598" r:id="rId43"/>
    <p:sldId id="602" r:id="rId44"/>
    <p:sldId id="617" r:id="rId45"/>
    <p:sldId id="608" r:id="rId46"/>
    <p:sldId id="610" r:id="rId47"/>
    <p:sldId id="599" r:id="rId48"/>
    <p:sldId id="618" r:id="rId49"/>
    <p:sldId id="603" r:id="rId50"/>
    <p:sldId id="607" r:id="rId51"/>
    <p:sldId id="609" r:id="rId52"/>
    <p:sldId id="601" r:id="rId53"/>
    <p:sldId id="606" r:id="rId54"/>
    <p:sldId id="611" r:id="rId55"/>
    <p:sldId id="612" r:id="rId56"/>
    <p:sldId id="613" r:id="rId57"/>
    <p:sldId id="614" r:id="rId58"/>
    <p:sldId id="622" r:id="rId59"/>
    <p:sldId id="448" r:id="rId60"/>
    <p:sldId id="619" r:id="rId61"/>
    <p:sldId id="626" r:id="rId62"/>
    <p:sldId id="640" r:id="rId63"/>
    <p:sldId id="620" r:id="rId64"/>
    <p:sldId id="624" r:id="rId65"/>
    <p:sldId id="625" r:id="rId66"/>
    <p:sldId id="629" r:id="rId67"/>
    <p:sldId id="623" r:id="rId68"/>
    <p:sldId id="630" r:id="rId69"/>
    <p:sldId id="637" r:id="rId70"/>
    <p:sldId id="631" r:id="rId71"/>
    <p:sldId id="632" r:id="rId72"/>
    <p:sldId id="638" r:id="rId73"/>
    <p:sldId id="634" r:id="rId74"/>
    <p:sldId id="635" r:id="rId75"/>
    <p:sldId id="636" r:id="rId76"/>
    <p:sldId id="641" r:id="rId77"/>
    <p:sldId id="644" r:id="rId78"/>
    <p:sldId id="643" r:id="rId79"/>
    <p:sldId id="642" r:id="rId80"/>
    <p:sldId id="533" r:id="rId81"/>
    <p:sldId id="534" r:id="rId82"/>
    <p:sldId id="535" r:id="rId83"/>
    <p:sldId id="539" r:id="rId84"/>
    <p:sldId id="536" r:id="rId85"/>
    <p:sldId id="537" r:id="rId86"/>
    <p:sldId id="538" r:id="rId87"/>
  </p:sldIdLst>
  <p:sldSz cx="9144000" cy="6858000" type="screen4x3"/>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CC00"/>
    <a:srgbClr val="1D08B8"/>
    <a:srgbClr val="C6D9F1"/>
    <a:srgbClr val="6590C5"/>
    <a:srgbClr val="98B5E0"/>
    <a:srgbClr val="87B8ED"/>
    <a:srgbClr val="8BBCE9"/>
    <a:srgbClr val="348A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8" autoAdjust="0"/>
    <p:restoredTop sz="94434" autoAdjust="0"/>
  </p:normalViewPr>
  <p:slideViewPr>
    <p:cSldViewPr>
      <p:cViewPr varScale="1">
        <p:scale>
          <a:sx n="98" d="100"/>
          <a:sy n="98" d="100"/>
        </p:scale>
        <p:origin x="187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1" Type="http://schemas.openxmlformats.org/officeDocument/2006/relationships/image" Target="../media/image1.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3B16E0-AECD-4578-8F2A-83F65CE54E1F}" type="doc">
      <dgm:prSet loTypeId="urn:microsoft.com/office/officeart/2005/8/layout/vList3#4" loCatId="list" qsTypeId="urn:microsoft.com/office/officeart/2005/8/quickstyle/simple1" qsCatId="simple" csTypeId="urn:microsoft.com/office/officeart/2005/8/colors/accent1_2" csCatId="accent1" phldr="1"/>
      <dgm:spPr/>
    </dgm:pt>
    <dgm:pt modelId="{CAFF4084-0ED0-4505-A747-053925E43812}">
      <dgm:prSet phldrT="[Текст]" custT="1"/>
      <dgm:spPr>
        <a:solidFill>
          <a:srgbClr val="0000FF"/>
        </a:solidFill>
        <a:ln w="76200">
          <a:solidFill>
            <a:srgbClr val="FFFF00"/>
          </a:solidFill>
        </a:ln>
      </dgm:spPr>
      <dgm:t>
        <a:bodyPr/>
        <a:lstStyle/>
        <a:p>
          <a:pPr algn="ctr">
            <a:lnSpc>
              <a:spcPct val="100000"/>
            </a:lnSpc>
            <a:spcAft>
              <a:spcPts val="0"/>
            </a:spcAft>
          </a:pPr>
          <a:r>
            <a:rPr lang="ru-RU" sz="6600" b="1" dirty="0" smtClean="0">
              <a:ln>
                <a:solidFill>
                  <a:srgbClr val="FFC000"/>
                </a:solidFill>
              </a:ln>
              <a:solidFill>
                <a:srgbClr val="FFFF00"/>
              </a:solidFill>
              <a:latin typeface="Book Antiqua" pitchFamily="18" charset="0"/>
            </a:rPr>
            <a:t>   </a:t>
          </a:r>
          <a:r>
            <a:rPr lang="ru-RU" sz="6600" b="1" dirty="0" smtClean="0">
              <a:ln>
                <a:solidFill>
                  <a:srgbClr val="FFC000"/>
                </a:solidFill>
              </a:ln>
              <a:solidFill>
                <a:schemeClr val="accent6">
                  <a:lumMod val="75000"/>
                </a:schemeClr>
              </a:solidFill>
              <a:latin typeface="Book Antiqua" pitchFamily="18" charset="0"/>
            </a:rPr>
            <a:t>Раздел 1. </a:t>
          </a:r>
        </a:p>
        <a:p>
          <a:pPr algn="ctr">
            <a:lnSpc>
              <a:spcPct val="100000"/>
            </a:lnSpc>
            <a:spcAft>
              <a:spcPts val="0"/>
            </a:spcAft>
          </a:pPr>
          <a:r>
            <a:rPr lang="ru-RU" sz="6600" b="1" dirty="0" smtClean="0">
              <a:ln>
                <a:solidFill>
                  <a:srgbClr val="FFC000"/>
                </a:solidFill>
              </a:ln>
              <a:solidFill>
                <a:srgbClr val="FFFF00"/>
              </a:solidFill>
              <a:latin typeface="Book Antiqua" pitchFamily="18" charset="0"/>
            </a:rPr>
            <a:t>    Метрология</a:t>
          </a:r>
          <a:endParaRPr lang="ru-RU" sz="6600" b="1" dirty="0">
            <a:ln>
              <a:solidFill>
                <a:srgbClr val="FFC000"/>
              </a:solidFill>
            </a:ln>
            <a:solidFill>
              <a:srgbClr val="FFFF00"/>
            </a:solidFill>
            <a:latin typeface="Book Antiqua" pitchFamily="18" charset="0"/>
          </a:endParaRPr>
        </a:p>
      </dgm:t>
    </dgm:pt>
    <dgm:pt modelId="{BB75147F-5592-4AF8-A22F-32717F3BAE3B}" type="parTrans" cxnId="{67CB2DFD-CCF9-452E-B131-C345ECDB6A82}">
      <dgm:prSet/>
      <dgm:spPr/>
      <dgm:t>
        <a:bodyPr/>
        <a:lstStyle/>
        <a:p>
          <a:endParaRPr lang="ru-RU"/>
        </a:p>
      </dgm:t>
    </dgm:pt>
    <dgm:pt modelId="{8F804AB7-D317-4BE7-96A7-F109FAC9A0D4}" type="sibTrans" cxnId="{67CB2DFD-CCF9-452E-B131-C345ECDB6A82}">
      <dgm:prSet/>
      <dgm:spPr/>
      <dgm:t>
        <a:bodyPr/>
        <a:lstStyle/>
        <a:p>
          <a:endParaRPr lang="ru-RU"/>
        </a:p>
      </dgm:t>
    </dgm:pt>
    <dgm:pt modelId="{CEBCF2F7-0D88-41A8-A15F-564AA90C3F72}" type="pres">
      <dgm:prSet presAssocID="{0F3B16E0-AECD-4578-8F2A-83F65CE54E1F}" presName="linearFlow" presStyleCnt="0">
        <dgm:presLayoutVars>
          <dgm:dir/>
          <dgm:resizeHandles val="exact"/>
        </dgm:presLayoutVars>
      </dgm:prSet>
      <dgm:spPr/>
    </dgm:pt>
    <dgm:pt modelId="{82A9C622-35C2-4CA8-BFCD-F1FEC0EBFFD6}" type="pres">
      <dgm:prSet presAssocID="{CAFF4084-0ED0-4505-A747-053925E43812}" presName="composite" presStyleCnt="0"/>
      <dgm:spPr/>
    </dgm:pt>
    <dgm:pt modelId="{D07D269E-EBFF-4B7A-B587-0C185410A93E}" type="pres">
      <dgm:prSet presAssocID="{CAFF4084-0ED0-4505-A747-053925E43812}" presName="imgShp" presStyleLbl="fgImgPlace1" presStyleIdx="0" presStyleCnt="1" custScaleX="95326" custScaleY="98827"/>
      <dgm:spPr>
        <a:blipFill rotWithShape="1">
          <a:blip xmlns:r="http://schemas.openxmlformats.org/officeDocument/2006/relationships" r:embed="rId1"/>
          <a:stretch>
            <a:fillRect/>
          </a:stretch>
        </a:blipFill>
        <a:ln w="76200">
          <a:solidFill>
            <a:srgbClr val="FFFF00"/>
          </a:solidFill>
        </a:ln>
      </dgm:spPr>
    </dgm:pt>
    <dgm:pt modelId="{5015721E-F960-4CFA-BCC7-C409FED336F5}" type="pres">
      <dgm:prSet presAssocID="{CAFF4084-0ED0-4505-A747-053925E43812}" presName="txShp" presStyleLbl="node1" presStyleIdx="0" presStyleCnt="1" custScaleX="146676" custLinFactNeighborX="3628" custLinFactNeighborY="635">
        <dgm:presLayoutVars>
          <dgm:bulletEnabled val="1"/>
        </dgm:presLayoutVars>
      </dgm:prSet>
      <dgm:spPr/>
      <dgm:t>
        <a:bodyPr/>
        <a:lstStyle/>
        <a:p>
          <a:endParaRPr lang="ru-RU"/>
        </a:p>
      </dgm:t>
    </dgm:pt>
  </dgm:ptLst>
  <dgm:cxnLst>
    <dgm:cxn modelId="{40C27D1C-828C-409B-BEF9-516A948EE7BF}" type="presOf" srcId="{0F3B16E0-AECD-4578-8F2A-83F65CE54E1F}" destId="{CEBCF2F7-0D88-41A8-A15F-564AA90C3F72}" srcOrd="0" destOrd="0" presId="urn:microsoft.com/office/officeart/2005/8/layout/vList3#4"/>
    <dgm:cxn modelId="{67CB2DFD-CCF9-452E-B131-C345ECDB6A82}" srcId="{0F3B16E0-AECD-4578-8F2A-83F65CE54E1F}" destId="{CAFF4084-0ED0-4505-A747-053925E43812}" srcOrd="0" destOrd="0" parTransId="{BB75147F-5592-4AF8-A22F-32717F3BAE3B}" sibTransId="{8F804AB7-D317-4BE7-96A7-F109FAC9A0D4}"/>
    <dgm:cxn modelId="{B4C9C833-B9FC-433C-A632-105F5AC76CF5}" type="presOf" srcId="{CAFF4084-0ED0-4505-A747-053925E43812}" destId="{5015721E-F960-4CFA-BCC7-C409FED336F5}" srcOrd="0" destOrd="0" presId="urn:microsoft.com/office/officeart/2005/8/layout/vList3#4"/>
    <dgm:cxn modelId="{6FFC0BEE-EBE0-4154-A857-744E2E2893E4}" type="presParOf" srcId="{CEBCF2F7-0D88-41A8-A15F-564AA90C3F72}" destId="{82A9C622-35C2-4CA8-BFCD-F1FEC0EBFFD6}" srcOrd="0" destOrd="0" presId="urn:microsoft.com/office/officeart/2005/8/layout/vList3#4"/>
    <dgm:cxn modelId="{0030A326-4E22-4CE0-AC9E-512E198203FF}" type="presParOf" srcId="{82A9C622-35C2-4CA8-BFCD-F1FEC0EBFFD6}" destId="{D07D269E-EBFF-4B7A-B587-0C185410A93E}" srcOrd="0" destOrd="0" presId="urn:microsoft.com/office/officeart/2005/8/layout/vList3#4"/>
    <dgm:cxn modelId="{0A25D9B3-4CB0-4414-AB16-D598B7DFA22D}" type="presParOf" srcId="{82A9C622-35C2-4CA8-BFCD-F1FEC0EBFFD6}" destId="{5015721E-F960-4CFA-BCC7-C409FED336F5}" srcOrd="1" destOrd="0" presId="urn:microsoft.com/office/officeart/2005/8/layout/vList3#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ED97E9-7DE8-4D79-B509-CEE69BD5DF91}" type="doc">
      <dgm:prSet loTypeId="urn:microsoft.com/office/officeart/2005/8/layout/orgChart1" loCatId="hierarchy" qsTypeId="urn:microsoft.com/office/officeart/2005/8/quickstyle/3d1" qsCatId="3D" csTypeId="urn:microsoft.com/office/officeart/2005/8/colors/accent1_2" csCatId="accent1" phldr="1"/>
      <dgm:spPr/>
    </dgm:pt>
    <dgm:pt modelId="{5338A577-46C9-494C-9FED-FB7066209DF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solidFill>
                <a:srgbClr val="FFFF00"/>
              </a:solidFill>
              <a:effectLst/>
              <a:cs typeface="Arial" charset="0"/>
            </a:rPr>
            <a:t>Классификация СИ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solidFill>
                <a:srgbClr val="FFFF00"/>
              </a:solidFill>
              <a:effectLst/>
              <a:cs typeface="Arial" charset="0"/>
            </a:rPr>
            <a:t>(</a:t>
          </a:r>
          <a:r>
            <a:rPr kumimoji="0" lang="ru-RU" altLang="ru-RU" sz="1800" b="1" i="1" u="none" strike="noStrike" cap="none" normalizeH="0" baseline="0" dirty="0" smtClean="0">
              <a:ln/>
              <a:solidFill>
                <a:srgbClr val="FFFF00"/>
              </a:solidFill>
              <a:effectLst/>
              <a:cs typeface="Arial" charset="0"/>
            </a:rPr>
            <a:t>по функциональному  назначению</a:t>
          </a:r>
          <a:r>
            <a:rPr kumimoji="0" lang="ru-RU" altLang="ru-RU" sz="1800" b="1" i="0" u="none" strike="noStrike" cap="none" normalizeH="0" baseline="0" dirty="0" smtClean="0">
              <a:ln/>
              <a:solidFill>
                <a:srgbClr val="FFFF00"/>
              </a:solidFill>
              <a:effectLst/>
              <a:cs typeface="Arial" charset="0"/>
            </a:rPr>
            <a:t>)</a:t>
          </a:r>
        </a:p>
      </dgm:t>
    </dgm:pt>
    <dgm:pt modelId="{C5D999F6-13A8-4103-8F02-109E54AD3E44}" type="parTrans" cxnId="{CB7842C2-918A-46C0-801A-552A646ED9FF}">
      <dgm:prSet/>
      <dgm:spPr/>
      <dgm:t>
        <a:bodyPr/>
        <a:lstStyle/>
        <a:p>
          <a:endParaRPr lang="ru-RU"/>
        </a:p>
      </dgm:t>
    </dgm:pt>
    <dgm:pt modelId="{3DA021DA-47CB-49C2-9BF8-BBF24063C159}" type="sibTrans" cxnId="{CB7842C2-918A-46C0-801A-552A646ED9FF}">
      <dgm:prSet/>
      <dgm:spPr/>
      <dgm:t>
        <a:bodyPr/>
        <a:lstStyle/>
        <a:p>
          <a:endParaRPr lang="ru-RU"/>
        </a:p>
      </dgm:t>
    </dgm:pt>
    <dgm:pt modelId="{7B721CF2-9878-4301-B0E3-023C0A516845}">
      <dgm:prSet custT="1"/>
      <dgm:spPr/>
      <dgm:t>
        <a:bodyPr vert="vert270"/>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ru-RU" altLang="ru-RU" sz="1700" b="1" i="0" u="none" strike="noStrike" cap="none" normalizeH="0" baseline="0" dirty="0" smtClean="0">
              <a:ln/>
              <a:effectLst/>
              <a:cs typeface="Arial" charset="0"/>
            </a:rPr>
            <a:t>меры</a:t>
          </a:r>
          <a:r>
            <a:rPr kumimoji="0" lang="ru-RU" altLang="ru-RU" sz="1700" b="1" i="0" u="none" strike="noStrike" cap="none" normalizeH="0" baseline="0" dirty="0" smtClean="0">
              <a:ln/>
              <a:effectLst/>
              <a:latin typeface="Arial" charset="0"/>
              <a:cs typeface="Arial" charset="0"/>
            </a:rPr>
            <a:t> </a:t>
          </a:r>
        </a:p>
      </dgm:t>
    </dgm:pt>
    <dgm:pt modelId="{0FA29402-8EAA-4F04-B075-0BC520A273EB}" type="parTrans" cxnId="{48D8BA49-48F5-4E57-B56A-A6FB8A3C78AD}">
      <dgm:prSet/>
      <dgm:spPr/>
      <dgm:t>
        <a:bodyPr/>
        <a:lstStyle/>
        <a:p>
          <a:endParaRPr lang="ru-RU"/>
        </a:p>
      </dgm:t>
    </dgm:pt>
    <dgm:pt modelId="{4D85CA4D-E571-4AF7-A903-D05D3A5E4289}" type="sibTrans" cxnId="{48D8BA49-48F5-4E57-B56A-A6FB8A3C78AD}">
      <dgm:prSet/>
      <dgm:spPr/>
      <dgm:t>
        <a:bodyPr/>
        <a:lstStyle/>
        <a:p>
          <a:endParaRPr lang="ru-RU"/>
        </a:p>
      </dgm:t>
    </dgm:pt>
    <dgm:pt modelId="{CAF0CEEF-72BD-42CE-8438-8F230E3917D0}">
      <dgm:prSet custT="1"/>
      <dgm:spPr/>
      <dgm:t>
        <a:bodyPr vert="vert270"/>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ru-RU" altLang="ru-RU" sz="1700" b="1" i="0" u="none" strike="noStrike" cap="none" normalizeH="0" baseline="0" dirty="0" smtClean="0">
              <a:ln/>
              <a:effectLst/>
              <a:cs typeface="Arial" charset="0"/>
            </a:rPr>
            <a:t>измерительные</a:t>
          </a:r>
          <a:r>
            <a:rPr kumimoji="0" lang="ru-RU" altLang="ru-RU" sz="1700" b="0" i="0" u="none" strike="noStrike" cap="none" normalizeH="0" baseline="0" dirty="0" smtClean="0">
              <a:ln/>
              <a:effectLst/>
              <a:cs typeface="Arial" charset="0"/>
            </a:rPr>
            <a:t> </a:t>
          </a:r>
        </a:p>
        <a:p>
          <a:pPr marL="0" marR="0" lvl="0" indent="0" algn="ctr" defTabSz="914400" rtl="0" eaLnBrk="1" fontAlgn="base" latinLnBrk="0" hangingPunct="1">
            <a:lnSpc>
              <a:spcPct val="120000"/>
            </a:lnSpc>
            <a:spcBef>
              <a:spcPct val="0"/>
            </a:spcBef>
            <a:spcAft>
              <a:spcPct val="0"/>
            </a:spcAft>
            <a:buClrTx/>
            <a:buSzTx/>
            <a:buFontTx/>
            <a:buNone/>
            <a:tabLst/>
          </a:pPr>
          <a:r>
            <a:rPr kumimoji="0" lang="ru-RU" altLang="ru-RU" sz="1700" b="1" i="0" u="none" strike="noStrike" cap="none" normalizeH="0" baseline="0" dirty="0" smtClean="0">
              <a:ln/>
              <a:effectLst/>
              <a:cs typeface="Arial" charset="0"/>
            </a:rPr>
            <a:t>преобразователи</a:t>
          </a:r>
        </a:p>
      </dgm:t>
    </dgm:pt>
    <dgm:pt modelId="{3AFFC5BC-530E-4A1A-92CB-C0B413A7893E}" type="parTrans" cxnId="{2D53E580-6968-4B73-96AE-A437E74A4889}">
      <dgm:prSet/>
      <dgm:spPr/>
      <dgm:t>
        <a:bodyPr/>
        <a:lstStyle/>
        <a:p>
          <a:endParaRPr lang="ru-RU"/>
        </a:p>
      </dgm:t>
    </dgm:pt>
    <dgm:pt modelId="{0AC2DFF9-7D87-4EB1-A83B-D67030ABC776}" type="sibTrans" cxnId="{2D53E580-6968-4B73-96AE-A437E74A4889}">
      <dgm:prSet/>
      <dgm:spPr/>
      <dgm:t>
        <a:bodyPr/>
        <a:lstStyle/>
        <a:p>
          <a:endParaRPr lang="ru-RU"/>
        </a:p>
      </dgm:t>
    </dgm:pt>
    <dgm:pt modelId="{8CE29AFB-31BE-4E00-A30D-FEA5424B143E}">
      <dgm:prSet custT="1"/>
      <dgm:spPr/>
      <dgm:t>
        <a:bodyPr vert="vert270"/>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700" b="1" i="0" u="none" strike="noStrike" cap="none" normalizeH="0" baseline="0" dirty="0" smtClean="0">
              <a:ln/>
              <a:effectLst/>
              <a:cs typeface="Arial" charset="0"/>
            </a:rPr>
            <a:t>измерительные </a:t>
          </a:r>
        </a:p>
        <a:p>
          <a:pPr marL="0" lvl="0" indent="0" algn="ctr" defTabSz="914400" rtl="0">
            <a:lnSpc>
              <a:spcPct val="100000"/>
            </a:lnSpc>
            <a:spcBef>
              <a:spcPct val="0"/>
            </a:spcBef>
            <a:spcAft>
              <a:spcPct val="0"/>
            </a:spcAft>
            <a:buNone/>
          </a:pPr>
          <a:r>
            <a:rPr kumimoji="0" lang="ru-RU" altLang="ru-RU" sz="1700" b="1" i="0" u="none" strike="noStrike" cap="none" normalizeH="0" baseline="0" dirty="0" smtClean="0">
              <a:ln/>
              <a:effectLst/>
              <a:cs typeface="Arial" charset="0"/>
            </a:rPr>
            <a:t>приборы</a:t>
          </a:r>
        </a:p>
      </dgm:t>
    </dgm:pt>
    <dgm:pt modelId="{66C8DC48-04B1-47BF-8735-89F2BCD87CF9}" type="parTrans" cxnId="{12890404-4786-4E96-8EA2-BE999FC22E5F}">
      <dgm:prSet/>
      <dgm:spPr/>
      <dgm:t>
        <a:bodyPr/>
        <a:lstStyle/>
        <a:p>
          <a:endParaRPr lang="ru-RU"/>
        </a:p>
      </dgm:t>
    </dgm:pt>
    <dgm:pt modelId="{56D93BF7-7ADC-437A-B83F-0203E94F4027}" type="sibTrans" cxnId="{12890404-4786-4E96-8EA2-BE999FC22E5F}">
      <dgm:prSet/>
      <dgm:spPr/>
      <dgm:t>
        <a:bodyPr/>
        <a:lstStyle/>
        <a:p>
          <a:endParaRPr lang="ru-RU"/>
        </a:p>
      </dgm:t>
    </dgm:pt>
    <dgm:pt modelId="{CC9B4C68-0971-48B9-BD59-E33343DBC978}">
      <dgm:prSet custT="1"/>
      <dgm:spPr/>
      <dgm:t>
        <a:bodyPr vert="vert270"/>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700" b="1" i="0" u="none" strike="noStrike" cap="none" normalizeH="0" baseline="0" dirty="0" smtClean="0">
              <a:ln/>
              <a:effectLst/>
              <a:cs typeface="Arial" charset="0"/>
            </a:rPr>
            <a:t>измерительные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700" b="1" i="0" u="none" strike="noStrike" cap="none" normalizeH="0" baseline="0" dirty="0" smtClean="0">
              <a:ln/>
              <a:effectLst/>
              <a:cs typeface="Arial" charset="0"/>
            </a:rPr>
            <a:t>установки</a:t>
          </a:r>
        </a:p>
      </dgm:t>
    </dgm:pt>
    <dgm:pt modelId="{19BE6002-1B41-4023-B4B7-A3F6E89A2039}" type="parTrans" cxnId="{7F8A858A-8DA7-41A1-95AA-7C088AB6094C}">
      <dgm:prSet/>
      <dgm:spPr/>
      <dgm:t>
        <a:bodyPr/>
        <a:lstStyle/>
        <a:p>
          <a:endParaRPr lang="ru-RU"/>
        </a:p>
      </dgm:t>
    </dgm:pt>
    <dgm:pt modelId="{5FA81872-AF93-4191-9CEB-9E6D940DE4BB}" type="sibTrans" cxnId="{7F8A858A-8DA7-41A1-95AA-7C088AB6094C}">
      <dgm:prSet/>
      <dgm:spPr/>
      <dgm:t>
        <a:bodyPr/>
        <a:lstStyle/>
        <a:p>
          <a:endParaRPr lang="ru-RU"/>
        </a:p>
      </dgm:t>
    </dgm:pt>
    <dgm:pt modelId="{F2BB7E3F-5700-4E22-A94F-6F4CAFBEF4A9}">
      <dgm:prSet custT="1"/>
      <dgm:spPr/>
      <dgm:t>
        <a:bodyPr vert="vert270"/>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700" b="1" i="0" u="none" strike="noStrike" cap="none" normalizeH="0" baseline="0" dirty="0" smtClean="0">
              <a:ln/>
              <a:effectLst/>
              <a:cs typeface="Arial" charset="0"/>
            </a:rPr>
            <a:t>измерительные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700" b="1" i="0" u="none" strike="noStrike" cap="none" normalizeH="0" baseline="0" dirty="0" smtClean="0">
              <a:ln/>
              <a:effectLst/>
              <a:cs typeface="Arial" charset="0"/>
            </a:rPr>
            <a:t>системы</a:t>
          </a:r>
        </a:p>
      </dgm:t>
    </dgm:pt>
    <dgm:pt modelId="{B925EBA2-8E8C-4F95-BDF3-AE0CB63C68F6}" type="parTrans" cxnId="{8C19DB75-FD0C-4F4B-AD1B-CC5BA13D37BA}">
      <dgm:prSet/>
      <dgm:spPr/>
      <dgm:t>
        <a:bodyPr/>
        <a:lstStyle/>
        <a:p>
          <a:endParaRPr lang="ru-RU"/>
        </a:p>
      </dgm:t>
    </dgm:pt>
    <dgm:pt modelId="{294AE244-3E21-4EE6-8352-2BCE43E061D7}" type="sibTrans" cxnId="{8C19DB75-FD0C-4F4B-AD1B-CC5BA13D37BA}">
      <dgm:prSet/>
      <dgm:spPr/>
      <dgm:t>
        <a:bodyPr/>
        <a:lstStyle/>
        <a:p>
          <a:endParaRPr lang="ru-RU"/>
        </a:p>
      </dgm:t>
    </dgm:pt>
    <dgm:pt modelId="{67BC5159-38BB-4F12-AF55-05E6B913A4E6}">
      <dgm:prSet custT="1"/>
      <dgm:spPr/>
      <dgm:t>
        <a:bodyPr vert="vert270"/>
        <a:lstStyle/>
        <a:p>
          <a:r>
            <a:rPr lang="ru-RU" sz="1700" b="1" dirty="0" smtClean="0"/>
            <a:t>измерительные комплексы</a:t>
          </a:r>
          <a:endParaRPr lang="ru-RU" sz="1700" b="1" dirty="0"/>
        </a:p>
      </dgm:t>
    </dgm:pt>
    <dgm:pt modelId="{B09DABE2-551B-4840-A150-D219331F8C56}" type="parTrans" cxnId="{F43B15DA-D26D-42A1-BCA6-7DB1EB55CBC4}">
      <dgm:prSet/>
      <dgm:spPr/>
      <dgm:t>
        <a:bodyPr/>
        <a:lstStyle/>
        <a:p>
          <a:endParaRPr lang="ru-RU"/>
        </a:p>
      </dgm:t>
    </dgm:pt>
    <dgm:pt modelId="{DC7BFC87-5A42-4913-846B-8B777D027871}" type="sibTrans" cxnId="{F43B15DA-D26D-42A1-BCA6-7DB1EB55CBC4}">
      <dgm:prSet/>
      <dgm:spPr/>
      <dgm:t>
        <a:bodyPr/>
        <a:lstStyle/>
        <a:p>
          <a:endParaRPr lang="ru-RU"/>
        </a:p>
      </dgm:t>
    </dgm:pt>
    <dgm:pt modelId="{DD12B72F-24FD-4466-83BA-BCF0BB81C897}" type="pres">
      <dgm:prSet presAssocID="{47ED97E9-7DE8-4D79-B509-CEE69BD5DF91}" presName="hierChild1" presStyleCnt="0">
        <dgm:presLayoutVars>
          <dgm:orgChart val="1"/>
          <dgm:chPref val="1"/>
          <dgm:dir/>
          <dgm:animOne val="branch"/>
          <dgm:animLvl val="lvl"/>
          <dgm:resizeHandles/>
        </dgm:presLayoutVars>
      </dgm:prSet>
      <dgm:spPr/>
    </dgm:pt>
    <dgm:pt modelId="{F06E414E-A7BA-4E39-A83A-40D312242BC2}" type="pres">
      <dgm:prSet presAssocID="{5338A577-46C9-494C-9FED-FB7066209DFF}" presName="hierRoot1" presStyleCnt="0">
        <dgm:presLayoutVars>
          <dgm:hierBranch/>
        </dgm:presLayoutVars>
      </dgm:prSet>
      <dgm:spPr/>
    </dgm:pt>
    <dgm:pt modelId="{FD9F4219-D2A4-4BFC-AFE2-7B07B32665C9}" type="pres">
      <dgm:prSet presAssocID="{5338A577-46C9-494C-9FED-FB7066209DFF}" presName="rootComposite1" presStyleCnt="0"/>
      <dgm:spPr/>
    </dgm:pt>
    <dgm:pt modelId="{3AC85902-3545-48E8-8DD0-CB8D209870AD}" type="pres">
      <dgm:prSet presAssocID="{5338A577-46C9-494C-9FED-FB7066209DFF}" presName="rootText1" presStyleLbl="node0" presStyleIdx="0" presStyleCnt="1" custScaleX="711152" custScaleY="173081" custLinFactY="-57811" custLinFactNeighborX="-8033" custLinFactNeighborY="-100000">
        <dgm:presLayoutVars>
          <dgm:chPref val="3"/>
        </dgm:presLayoutVars>
      </dgm:prSet>
      <dgm:spPr/>
      <dgm:t>
        <a:bodyPr/>
        <a:lstStyle/>
        <a:p>
          <a:endParaRPr lang="ru-RU"/>
        </a:p>
      </dgm:t>
    </dgm:pt>
    <dgm:pt modelId="{4E8B1C17-2D71-4D9C-A38B-1110C4CE4815}" type="pres">
      <dgm:prSet presAssocID="{5338A577-46C9-494C-9FED-FB7066209DFF}" presName="rootConnector1" presStyleLbl="node1" presStyleIdx="0" presStyleCnt="0"/>
      <dgm:spPr/>
      <dgm:t>
        <a:bodyPr/>
        <a:lstStyle/>
        <a:p>
          <a:endParaRPr lang="ru-RU"/>
        </a:p>
      </dgm:t>
    </dgm:pt>
    <dgm:pt modelId="{CC73DBE3-68CC-4811-96E7-0A4BA9346E87}" type="pres">
      <dgm:prSet presAssocID="{5338A577-46C9-494C-9FED-FB7066209DFF}" presName="hierChild2" presStyleCnt="0"/>
      <dgm:spPr/>
    </dgm:pt>
    <dgm:pt modelId="{1B92D966-14A7-47AA-B453-ABB8C7825C50}" type="pres">
      <dgm:prSet presAssocID="{0FA29402-8EAA-4F04-B075-0BC520A273EB}" presName="Name35" presStyleLbl="parChTrans1D2" presStyleIdx="0" presStyleCnt="6"/>
      <dgm:spPr/>
      <dgm:t>
        <a:bodyPr/>
        <a:lstStyle/>
        <a:p>
          <a:endParaRPr lang="ru-RU"/>
        </a:p>
      </dgm:t>
    </dgm:pt>
    <dgm:pt modelId="{50D77C52-806C-44F3-910B-8642570FA865}" type="pres">
      <dgm:prSet presAssocID="{7B721CF2-9878-4301-B0E3-023C0A516845}" presName="hierRoot2" presStyleCnt="0">
        <dgm:presLayoutVars>
          <dgm:hierBranch/>
        </dgm:presLayoutVars>
      </dgm:prSet>
      <dgm:spPr/>
    </dgm:pt>
    <dgm:pt modelId="{D63B209D-0EBD-427B-BC85-3D4A91A950BE}" type="pres">
      <dgm:prSet presAssocID="{7B721CF2-9878-4301-B0E3-023C0A516845}" presName="rootComposite" presStyleCnt="0"/>
      <dgm:spPr/>
    </dgm:pt>
    <dgm:pt modelId="{DB19455C-E897-4F08-A92F-7FD8C309AE16}" type="pres">
      <dgm:prSet presAssocID="{7B721CF2-9878-4301-B0E3-023C0A516845}" presName="rootText" presStyleLbl="node2" presStyleIdx="0" presStyleCnt="6" custScaleX="77886" custScaleY="712517" custLinFactNeighborX="10412" custLinFactNeighborY="-1950">
        <dgm:presLayoutVars>
          <dgm:chPref val="3"/>
        </dgm:presLayoutVars>
      </dgm:prSet>
      <dgm:spPr/>
      <dgm:t>
        <a:bodyPr/>
        <a:lstStyle/>
        <a:p>
          <a:endParaRPr lang="ru-RU"/>
        </a:p>
      </dgm:t>
    </dgm:pt>
    <dgm:pt modelId="{1FA3E8E8-4304-4E47-9362-717979AA4C71}" type="pres">
      <dgm:prSet presAssocID="{7B721CF2-9878-4301-B0E3-023C0A516845}" presName="rootConnector" presStyleLbl="node2" presStyleIdx="0" presStyleCnt="6"/>
      <dgm:spPr/>
      <dgm:t>
        <a:bodyPr/>
        <a:lstStyle/>
        <a:p>
          <a:endParaRPr lang="ru-RU"/>
        </a:p>
      </dgm:t>
    </dgm:pt>
    <dgm:pt modelId="{E732C6A1-2F0D-4C55-80B5-B2B444BDB177}" type="pres">
      <dgm:prSet presAssocID="{7B721CF2-9878-4301-B0E3-023C0A516845}" presName="hierChild4" presStyleCnt="0"/>
      <dgm:spPr/>
    </dgm:pt>
    <dgm:pt modelId="{876E40EC-15CC-4858-B2AD-61DCFFBF539C}" type="pres">
      <dgm:prSet presAssocID="{7B721CF2-9878-4301-B0E3-023C0A516845}" presName="hierChild5" presStyleCnt="0"/>
      <dgm:spPr/>
    </dgm:pt>
    <dgm:pt modelId="{1F29944D-DAF3-4C07-B186-602807F6F76D}" type="pres">
      <dgm:prSet presAssocID="{3AFFC5BC-530E-4A1A-92CB-C0B413A7893E}" presName="Name35" presStyleLbl="parChTrans1D2" presStyleIdx="1" presStyleCnt="6"/>
      <dgm:spPr/>
      <dgm:t>
        <a:bodyPr/>
        <a:lstStyle/>
        <a:p>
          <a:endParaRPr lang="ru-RU"/>
        </a:p>
      </dgm:t>
    </dgm:pt>
    <dgm:pt modelId="{7B30457E-33E0-4D3D-9A84-259E5E9D66D0}" type="pres">
      <dgm:prSet presAssocID="{CAF0CEEF-72BD-42CE-8438-8F230E3917D0}" presName="hierRoot2" presStyleCnt="0">
        <dgm:presLayoutVars>
          <dgm:hierBranch/>
        </dgm:presLayoutVars>
      </dgm:prSet>
      <dgm:spPr/>
    </dgm:pt>
    <dgm:pt modelId="{ABFD3E2B-A9B5-4FEA-8A56-F7968B3F8291}" type="pres">
      <dgm:prSet presAssocID="{CAF0CEEF-72BD-42CE-8438-8F230E3917D0}" presName="rootComposite" presStyleCnt="0"/>
      <dgm:spPr/>
    </dgm:pt>
    <dgm:pt modelId="{BDAC7A2D-C8CF-4293-88C5-2ABE58F31F29}" type="pres">
      <dgm:prSet presAssocID="{CAF0CEEF-72BD-42CE-8438-8F230E3917D0}" presName="rootText" presStyleLbl="node2" presStyleIdx="1" presStyleCnt="6" custScaleX="168100" custScaleY="709702" custLinFactNeighborX="7694">
        <dgm:presLayoutVars>
          <dgm:chPref val="3"/>
        </dgm:presLayoutVars>
      </dgm:prSet>
      <dgm:spPr/>
      <dgm:t>
        <a:bodyPr/>
        <a:lstStyle/>
        <a:p>
          <a:endParaRPr lang="ru-RU"/>
        </a:p>
      </dgm:t>
    </dgm:pt>
    <dgm:pt modelId="{576111A8-0A47-4C20-9657-10D9A7A58EF8}" type="pres">
      <dgm:prSet presAssocID="{CAF0CEEF-72BD-42CE-8438-8F230E3917D0}" presName="rootConnector" presStyleLbl="node2" presStyleIdx="1" presStyleCnt="6"/>
      <dgm:spPr/>
      <dgm:t>
        <a:bodyPr/>
        <a:lstStyle/>
        <a:p>
          <a:endParaRPr lang="ru-RU"/>
        </a:p>
      </dgm:t>
    </dgm:pt>
    <dgm:pt modelId="{6B2CBDAE-8AE1-4F10-B03B-EFA3CF520964}" type="pres">
      <dgm:prSet presAssocID="{CAF0CEEF-72BD-42CE-8438-8F230E3917D0}" presName="hierChild4" presStyleCnt="0"/>
      <dgm:spPr/>
    </dgm:pt>
    <dgm:pt modelId="{C8E198A3-674E-433C-A2D5-024DC0A0B30E}" type="pres">
      <dgm:prSet presAssocID="{CAF0CEEF-72BD-42CE-8438-8F230E3917D0}" presName="hierChild5" presStyleCnt="0"/>
      <dgm:spPr/>
    </dgm:pt>
    <dgm:pt modelId="{DE038CE4-AF28-401C-9F85-10852BF5A81B}" type="pres">
      <dgm:prSet presAssocID="{66C8DC48-04B1-47BF-8735-89F2BCD87CF9}" presName="Name35" presStyleLbl="parChTrans1D2" presStyleIdx="2" presStyleCnt="6"/>
      <dgm:spPr/>
      <dgm:t>
        <a:bodyPr/>
        <a:lstStyle/>
        <a:p>
          <a:endParaRPr lang="ru-RU"/>
        </a:p>
      </dgm:t>
    </dgm:pt>
    <dgm:pt modelId="{E1D2EFA6-699D-494E-B8CB-586091E23922}" type="pres">
      <dgm:prSet presAssocID="{8CE29AFB-31BE-4E00-A30D-FEA5424B143E}" presName="hierRoot2" presStyleCnt="0">
        <dgm:presLayoutVars>
          <dgm:hierBranch/>
        </dgm:presLayoutVars>
      </dgm:prSet>
      <dgm:spPr/>
    </dgm:pt>
    <dgm:pt modelId="{8CE5F515-1FCD-4889-83BA-53B272B64229}" type="pres">
      <dgm:prSet presAssocID="{8CE29AFB-31BE-4E00-A30D-FEA5424B143E}" presName="rootComposite" presStyleCnt="0"/>
      <dgm:spPr/>
    </dgm:pt>
    <dgm:pt modelId="{36005B22-3975-4718-87D2-423B401BA998}" type="pres">
      <dgm:prSet presAssocID="{8CE29AFB-31BE-4E00-A30D-FEA5424B143E}" presName="rootText" presStyleLbl="node2" presStyleIdx="2" presStyleCnt="6" custScaleX="155994" custScaleY="708520" custLinFactNeighborX="3309">
        <dgm:presLayoutVars>
          <dgm:chPref val="3"/>
        </dgm:presLayoutVars>
      </dgm:prSet>
      <dgm:spPr/>
      <dgm:t>
        <a:bodyPr/>
        <a:lstStyle/>
        <a:p>
          <a:endParaRPr lang="ru-RU"/>
        </a:p>
      </dgm:t>
    </dgm:pt>
    <dgm:pt modelId="{683FE9E1-CF12-4CB4-97D2-0DFEC17B24B8}" type="pres">
      <dgm:prSet presAssocID="{8CE29AFB-31BE-4E00-A30D-FEA5424B143E}" presName="rootConnector" presStyleLbl="node2" presStyleIdx="2" presStyleCnt="6"/>
      <dgm:spPr/>
      <dgm:t>
        <a:bodyPr/>
        <a:lstStyle/>
        <a:p>
          <a:endParaRPr lang="ru-RU"/>
        </a:p>
      </dgm:t>
    </dgm:pt>
    <dgm:pt modelId="{FD70D91D-007C-4F03-A2AB-AD436E4A9925}" type="pres">
      <dgm:prSet presAssocID="{8CE29AFB-31BE-4E00-A30D-FEA5424B143E}" presName="hierChild4" presStyleCnt="0"/>
      <dgm:spPr/>
    </dgm:pt>
    <dgm:pt modelId="{3428FD7C-9CBC-42B2-AE5A-F4972B449F97}" type="pres">
      <dgm:prSet presAssocID="{8CE29AFB-31BE-4E00-A30D-FEA5424B143E}" presName="hierChild5" presStyleCnt="0"/>
      <dgm:spPr/>
    </dgm:pt>
    <dgm:pt modelId="{E0EFE54A-F065-438E-AF6F-D088BABD82D5}" type="pres">
      <dgm:prSet presAssocID="{19BE6002-1B41-4023-B4B7-A3F6E89A2039}" presName="Name35" presStyleLbl="parChTrans1D2" presStyleIdx="3" presStyleCnt="6"/>
      <dgm:spPr/>
      <dgm:t>
        <a:bodyPr/>
        <a:lstStyle/>
        <a:p>
          <a:endParaRPr lang="ru-RU"/>
        </a:p>
      </dgm:t>
    </dgm:pt>
    <dgm:pt modelId="{A9FC5553-FBE1-479B-8268-71BA1FA3A307}" type="pres">
      <dgm:prSet presAssocID="{CC9B4C68-0971-48B9-BD59-E33343DBC978}" presName="hierRoot2" presStyleCnt="0">
        <dgm:presLayoutVars>
          <dgm:hierBranch/>
        </dgm:presLayoutVars>
      </dgm:prSet>
      <dgm:spPr/>
    </dgm:pt>
    <dgm:pt modelId="{BF1B3741-60C8-4ADA-8822-96FCD925BE19}" type="pres">
      <dgm:prSet presAssocID="{CC9B4C68-0971-48B9-BD59-E33343DBC978}" presName="rootComposite" presStyleCnt="0"/>
      <dgm:spPr/>
    </dgm:pt>
    <dgm:pt modelId="{933F3CD0-9FD4-42FF-A64B-78CA0B73C0C9}" type="pres">
      <dgm:prSet presAssocID="{CC9B4C68-0971-48B9-BD59-E33343DBC978}" presName="rootText" presStyleLbl="node2" presStyleIdx="3" presStyleCnt="6" custScaleX="152823" custScaleY="716164" custLinFactNeighborX="-4906">
        <dgm:presLayoutVars>
          <dgm:chPref val="3"/>
        </dgm:presLayoutVars>
      </dgm:prSet>
      <dgm:spPr/>
      <dgm:t>
        <a:bodyPr/>
        <a:lstStyle/>
        <a:p>
          <a:endParaRPr lang="ru-RU"/>
        </a:p>
      </dgm:t>
    </dgm:pt>
    <dgm:pt modelId="{A3A619EE-99EB-467C-BEB0-F75684C03155}" type="pres">
      <dgm:prSet presAssocID="{CC9B4C68-0971-48B9-BD59-E33343DBC978}" presName="rootConnector" presStyleLbl="node2" presStyleIdx="3" presStyleCnt="6"/>
      <dgm:spPr/>
      <dgm:t>
        <a:bodyPr/>
        <a:lstStyle/>
        <a:p>
          <a:endParaRPr lang="ru-RU"/>
        </a:p>
      </dgm:t>
    </dgm:pt>
    <dgm:pt modelId="{4CD72D7C-AC60-441F-8FE3-F555A6CA5EA5}" type="pres">
      <dgm:prSet presAssocID="{CC9B4C68-0971-48B9-BD59-E33343DBC978}" presName="hierChild4" presStyleCnt="0"/>
      <dgm:spPr/>
    </dgm:pt>
    <dgm:pt modelId="{2DC334B2-2E77-4399-8EDD-A41545ABF568}" type="pres">
      <dgm:prSet presAssocID="{CC9B4C68-0971-48B9-BD59-E33343DBC978}" presName="hierChild5" presStyleCnt="0"/>
      <dgm:spPr/>
    </dgm:pt>
    <dgm:pt modelId="{E09436CA-FB95-4710-B807-537A78338AF1}" type="pres">
      <dgm:prSet presAssocID="{B925EBA2-8E8C-4F95-BDF3-AE0CB63C68F6}" presName="Name35" presStyleLbl="parChTrans1D2" presStyleIdx="4" presStyleCnt="6"/>
      <dgm:spPr/>
      <dgm:t>
        <a:bodyPr/>
        <a:lstStyle/>
        <a:p>
          <a:endParaRPr lang="ru-RU"/>
        </a:p>
      </dgm:t>
    </dgm:pt>
    <dgm:pt modelId="{6E78A145-B503-4148-A3BE-68D1909F6CD4}" type="pres">
      <dgm:prSet presAssocID="{F2BB7E3F-5700-4E22-A94F-6F4CAFBEF4A9}" presName="hierRoot2" presStyleCnt="0">
        <dgm:presLayoutVars>
          <dgm:hierBranch/>
        </dgm:presLayoutVars>
      </dgm:prSet>
      <dgm:spPr/>
    </dgm:pt>
    <dgm:pt modelId="{71ED957C-225B-49E5-9DD1-3FEDDF071221}" type="pres">
      <dgm:prSet presAssocID="{F2BB7E3F-5700-4E22-A94F-6F4CAFBEF4A9}" presName="rootComposite" presStyleCnt="0"/>
      <dgm:spPr/>
    </dgm:pt>
    <dgm:pt modelId="{4B86C98F-B85F-48A7-B462-36C70EF5AB6B}" type="pres">
      <dgm:prSet presAssocID="{F2BB7E3F-5700-4E22-A94F-6F4CAFBEF4A9}" presName="rootText" presStyleLbl="node2" presStyleIdx="4" presStyleCnt="6" custScaleX="152267" custScaleY="716723" custLinFactNeighborX="-6121">
        <dgm:presLayoutVars>
          <dgm:chPref val="3"/>
        </dgm:presLayoutVars>
      </dgm:prSet>
      <dgm:spPr/>
      <dgm:t>
        <a:bodyPr/>
        <a:lstStyle/>
        <a:p>
          <a:endParaRPr lang="ru-RU"/>
        </a:p>
      </dgm:t>
    </dgm:pt>
    <dgm:pt modelId="{DA9D3EA0-FDC2-4061-8892-3CCF681DD5D7}" type="pres">
      <dgm:prSet presAssocID="{F2BB7E3F-5700-4E22-A94F-6F4CAFBEF4A9}" presName="rootConnector" presStyleLbl="node2" presStyleIdx="4" presStyleCnt="6"/>
      <dgm:spPr/>
      <dgm:t>
        <a:bodyPr/>
        <a:lstStyle/>
        <a:p>
          <a:endParaRPr lang="ru-RU"/>
        </a:p>
      </dgm:t>
    </dgm:pt>
    <dgm:pt modelId="{2563D088-647F-4BAD-9F4C-4272BD70BED8}" type="pres">
      <dgm:prSet presAssocID="{F2BB7E3F-5700-4E22-A94F-6F4CAFBEF4A9}" presName="hierChild4" presStyleCnt="0"/>
      <dgm:spPr/>
    </dgm:pt>
    <dgm:pt modelId="{5314EE40-337C-4614-9DC9-A34C6C8D537D}" type="pres">
      <dgm:prSet presAssocID="{F2BB7E3F-5700-4E22-A94F-6F4CAFBEF4A9}" presName="hierChild5" presStyleCnt="0"/>
      <dgm:spPr/>
    </dgm:pt>
    <dgm:pt modelId="{6CBB5FBF-F77F-4FAE-AEDF-8A597CDDDC8E}" type="pres">
      <dgm:prSet presAssocID="{B09DABE2-551B-4840-A150-D219331F8C56}" presName="Name35" presStyleLbl="parChTrans1D2" presStyleIdx="5" presStyleCnt="6"/>
      <dgm:spPr/>
      <dgm:t>
        <a:bodyPr/>
        <a:lstStyle/>
        <a:p>
          <a:endParaRPr lang="ru-RU"/>
        </a:p>
      </dgm:t>
    </dgm:pt>
    <dgm:pt modelId="{AF310A53-AF76-4D93-92B5-C1B10F2FE2ED}" type="pres">
      <dgm:prSet presAssocID="{67BC5159-38BB-4F12-AF55-05E6B913A4E6}" presName="hierRoot2" presStyleCnt="0">
        <dgm:presLayoutVars>
          <dgm:hierBranch val="init"/>
        </dgm:presLayoutVars>
      </dgm:prSet>
      <dgm:spPr/>
    </dgm:pt>
    <dgm:pt modelId="{F76D0D6D-5C43-41A8-8ED7-73728B35DB66}" type="pres">
      <dgm:prSet presAssocID="{67BC5159-38BB-4F12-AF55-05E6B913A4E6}" presName="rootComposite" presStyleCnt="0"/>
      <dgm:spPr/>
    </dgm:pt>
    <dgm:pt modelId="{3E4ADDB4-5A82-48E9-87A3-08144F107073}" type="pres">
      <dgm:prSet presAssocID="{67BC5159-38BB-4F12-AF55-05E6B913A4E6}" presName="rootText" presStyleLbl="node2" presStyleIdx="5" presStyleCnt="6" custScaleX="152267" custScaleY="711722" custLinFactNeighborX="-6121">
        <dgm:presLayoutVars>
          <dgm:chPref val="3"/>
        </dgm:presLayoutVars>
      </dgm:prSet>
      <dgm:spPr/>
      <dgm:t>
        <a:bodyPr/>
        <a:lstStyle/>
        <a:p>
          <a:endParaRPr lang="ru-RU"/>
        </a:p>
      </dgm:t>
    </dgm:pt>
    <dgm:pt modelId="{3D7B39E5-5868-46B7-BAD6-0C3FFA6EB328}" type="pres">
      <dgm:prSet presAssocID="{67BC5159-38BB-4F12-AF55-05E6B913A4E6}" presName="rootConnector" presStyleLbl="node2" presStyleIdx="5" presStyleCnt="6"/>
      <dgm:spPr/>
      <dgm:t>
        <a:bodyPr/>
        <a:lstStyle/>
        <a:p>
          <a:endParaRPr lang="ru-RU"/>
        </a:p>
      </dgm:t>
    </dgm:pt>
    <dgm:pt modelId="{E5C74780-04FE-4D49-B288-AE227D2FAE76}" type="pres">
      <dgm:prSet presAssocID="{67BC5159-38BB-4F12-AF55-05E6B913A4E6}" presName="hierChild4" presStyleCnt="0"/>
      <dgm:spPr/>
    </dgm:pt>
    <dgm:pt modelId="{A5B3B0AF-7462-4ADE-95CB-86EC8EA1C0F5}" type="pres">
      <dgm:prSet presAssocID="{67BC5159-38BB-4F12-AF55-05E6B913A4E6}" presName="hierChild5" presStyleCnt="0"/>
      <dgm:spPr/>
    </dgm:pt>
    <dgm:pt modelId="{C094ED36-1622-42DF-8139-D2EBC3FA01BA}" type="pres">
      <dgm:prSet presAssocID="{5338A577-46C9-494C-9FED-FB7066209DFF}" presName="hierChild3" presStyleCnt="0"/>
      <dgm:spPr/>
    </dgm:pt>
  </dgm:ptLst>
  <dgm:cxnLst>
    <dgm:cxn modelId="{A81129B6-902B-47A0-BC2A-2EEC6B91375E}" type="presOf" srcId="{5338A577-46C9-494C-9FED-FB7066209DFF}" destId="{3AC85902-3545-48E8-8DD0-CB8D209870AD}" srcOrd="0" destOrd="0" presId="urn:microsoft.com/office/officeart/2005/8/layout/orgChart1"/>
    <dgm:cxn modelId="{F9FA1C20-5E29-4C6D-86D1-95B69C1C108F}" type="presOf" srcId="{5338A577-46C9-494C-9FED-FB7066209DFF}" destId="{4E8B1C17-2D71-4D9C-A38B-1110C4CE4815}" srcOrd="1" destOrd="0" presId="urn:microsoft.com/office/officeart/2005/8/layout/orgChart1"/>
    <dgm:cxn modelId="{902943BA-59B0-477A-91F6-DC5C79B32005}" type="presOf" srcId="{CAF0CEEF-72BD-42CE-8438-8F230E3917D0}" destId="{576111A8-0A47-4C20-9657-10D9A7A58EF8}" srcOrd="1" destOrd="0" presId="urn:microsoft.com/office/officeart/2005/8/layout/orgChart1"/>
    <dgm:cxn modelId="{4F220C9D-D0A7-4B76-A266-09980BD1EA6B}" type="presOf" srcId="{67BC5159-38BB-4F12-AF55-05E6B913A4E6}" destId="{3E4ADDB4-5A82-48E9-87A3-08144F107073}" srcOrd="0" destOrd="0" presId="urn:microsoft.com/office/officeart/2005/8/layout/orgChart1"/>
    <dgm:cxn modelId="{CD010B79-D9D9-436F-B32A-53C1EE5CFA4F}" type="presOf" srcId="{F2BB7E3F-5700-4E22-A94F-6F4CAFBEF4A9}" destId="{DA9D3EA0-FDC2-4061-8892-3CCF681DD5D7}" srcOrd="1" destOrd="0" presId="urn:microsoft.com/office/officeart/2005/8/layout/orgChart1"/>
    <dgm:cxn modelId="{BDF16840-8A3B-4413-8A38-41616E71D6E6}" type="presOf" srcId="{66C8DC48-04B1-47BF-8735-89F2BCD87CF9}" destId="{DE038CE4-AF28-401C-9F85-10852BF5A81B}" srcOrd="0" destOrd="0" presId="urn:microsoft.com/office/officeart/2005/8/layout/orgChart1"/>
    <dgm:cxn modelId="{48D8BA49-48F5-4E57-B56A-A6FB8A3C78AD}" srcId="{5338A577-46C9-494C-9FED-FB7066209DFF}" destId="{7B721CF2-9878-4301-B0E3-023C0A516845}" srcOrd="0" destOrd="0" parTransId="{0FA29402-8EAA-4F04-B075-0BC520A273EB}" sibTransId="{4D85CA4D-E571-4AF7-A903-D05D3A5E4289}"/>
    <dgm:cxn modelId="{F43B15DA-D26D-42A1-BCA6-7DB1EB55CBC4}" srcId="{5338A577-46C9-494C-9FED-FB7066209DFF}" destId="{67BC5159-38BB-4F12-AF55-05E6B913A4E6}" srcOrd="5" destOrd="0" parTransId="{B09DABE2-551B-4840-A150-D219331F8C56}" sibTransId="{DC7BFC87-5A42-4913-846B-8B777D027871}"/>
    <dgm:cxn modelId="{7572B9F3-DEDD-4225-A9B0-CF0F244075C5}" type="presOf" srcId="{7B721CF2-9878-4301-B0E3-023C0A516845}" destId="{1FA3E8E8-4304-4E47-9362-717979AA4C71}" srcOrd="1" destOrd="0" presId="urn:microsoft.com/office/officeart/2005/8/layout/orgChart1"/>
    <dgm:cxn modelId="{CB7842C2-918A-46C0-801A-552A646ED9FF}" srcId="{47ED97E9-7DE8-4D79-B509-CEE69BD5DF91}" destId="{5338A577-46C9-494C-9FED-FB7066209DFF}" srcOrd="0" destOrd="0" parTransId="{C5D999F6-13A8-4103-8F02-109E54AD3E44}" sibTransId="{3DA021DA-47CB-49C2-9BF8-BBF24063C159}"/>
    <dgm:cxn modelId="{52625C0B-0031-4635-BE70-0C2D3A8C5C79}" type="presOf" srcId="{B925EBA2-8E8C-4F95-BDF3-AE0CB63C68F6}" destId="{E09436CA-FB95-4710-B807-537A78338AF1}" srcOrd="0" destOrd="0" presId="urn:microsoft.com/office/officeart/2005/8/layout/orgChart1"/>
    <dgm:cxn modelId="{14094DBA-BE5D-4207-94E4-ACE15AA2AC09}" type="presOf" srcId="{8CE29AFB-31BE-4E00-A30D-FEA5424B143E}" destId="{36005B22-3975-4718-87D2-423B401BA998}" srcOrd="0" destOrd="0" presId="urn:microsoft.com/office/officeart/2005/8/layout/orgChart1"/>
    <dgm:cxn modelId="{3A7DBA66-32A4-4AED-842C-995521C1CF61}" type="presOf" srcId="{CAF0CEEF-72BD-42CE-8438-8F230E3917D0}" destId="{BDAC7A2D-C8CF-4293-88C5-2ABE58F31F29}" srcOrd="0" destOrd="0" presId="urn:microsoft.com/office/officeart/2005/8/layout/orgChart1"/>
    <dgm:cxn modelId="{3E561F78-0CE5-46F3-9D12-8558750A68E1}" type="presOf" srcId="{47ED97E9-7DE8-4D79-B509-CEE69BD5DF91}" destId="{DD12B72F-24FD-4466-83BA-BCF0BB81C897}" srcOrd="0" destOrd="0" presId="urn:microsoft.com/office/officeart/2005/8/layout/orgChart1"/>
    <dgm:cxn modelId="{12890404-4786-4E96-8EA2-BE999FC22E5F}" srcId="{5338A577-46C9-494C-9FED-FB7066209DFF}" destId="{8CE29AFB-31BE-4E00-A30D-FEA5424B143E}" srcOrd="2" destOrd="0" parTransId="{66C8DC48-04B1-47BF-8735-89F2BCD87CF9}" sibTransId="{56D93BF7-7ADC-437A-B83F-0203E94F4027}"/>
    <dgm:cxn modelId="{6595FB7B-2448-478C-94CD-C67C794E6F38}" type="presOf" srcId="{67BC5159-38BB-4F12-AF55-05E6B913A4E6}" destId="{3D7B39E5-5868-46B7-BAD6-0C3FFA6EB328}" srcOrd="1" destOrd="0" presId="urn:microsoft.com/office/officeart/2005/8/layout/orgChart1"/>
    <dgm:cxn modelId="{2726DBEB-59CE-4445-B64F-DE0AFE1613A5}" type="presOf" srcId="{8CE29AFB-31BE-4E00-A30D-FEA5424B143E}" destId="{683FE9E1-CF12-4CB4-97D2-0DFEC17B24B8}" srcOrd="1" destOrd="0" presId="urn:microsoft.com/office/officeart/2005/8/layout/orgChart1"/>
    <dgm:cxn modelId="{CCC63C01-7122-497A-9084-0B7216A71B3C}" type="presOf" srcId="{3AFFC5BC-530E-4A1A-92CB-C0B413A7893E}" destId="{1F29944D-DAF3-4C07-B186-602807F6F76D}" srcOrd="0" destOrd="0" presId="urn:microsoft.com/office/officeart/2005/8/layout/orgChart1"/>
    <dgm:cxn modelId="{25C94CD7-5ECA-4D00-8269-4048A20D9D9C}" type="presOf" srcId="{F2BB7E3F-5700-4E22-A94F-6F4CAFBEF4A9}" destId="{4B86C98F-B85F-48A7-B462-36C70EF5AB6B}" srcOrd="0" destOrd="0" presId="urn:microsoft.com/office/officeart/2005/8/layout/orgChart1"/>
    <dgm:cxn modelId="{CF8542DE-40D1-4E94-91AC-9B4F70617BB5}" type="presOf" srcId="{CC9B4C68-0971-48B9-BD59-E33343DBC978}" destId="{A3A619EE-99EB-467C-BEB0-F75684C03155}" srcOrd="1" destOrd="0" presId="urn:microsoft.com/office/officeart/2005/8/layout/orgChart1"/>
    <dgm:cxn modelId="{8C19DB75-FD0C-4F4B-AD1B-CC5BA13D37BA}" srcId="{5338A577-46C9-494C-9FED-FB7066209DFF}" destId="{F2BB7E3F-5700-4E22-A94F-6F4CAFBEF4A9}" srcOrd="4" destOrd="0" parTransId="{B925EBA2-8E8C-4F95-BDF3-AE0CB63C68F6}" sibTransId="{294AE244-3E21-4EE6-8352-2BCE43E061D7}"/>
    <dgm:cxn modelId="{7F8A858A-8DA7-41A1-95AA-7C088AB6094C}" srcId="{5338A577-46C9-494C-9FED-FB7066209DFF}" destId="{CC9B4C68-0971-48B9-BD59-E33343DBC978}" srcOrd="3" destOrd="0" parTransId="{19BE6002-1B41-4023-B4B7-A3F6E89A2039}" sibTransId="{5FA81872-AF93-4191-9CEB-9E6D940DE4BB}"/>
    <dgm:cxn modelId="{C6D82E25-AA0E-4A47-B60D-F9CC5E15A505}" type="presOf" srcId="{0FA29402-8EAA-4F04-B075-0BC520A273EB}" destId="{1B92D966-14A7-47AA-B453-ABB8C7825C50}" srcOrd="0" destOrd="0" presId="urn:microsoft.com/office/officeart/2005/8/layout/orgChart1"/>
    <dgm:cxn modelId="{6E39C324-1C19-42D5-9625-5E1FBDF3669C}" type="presOf" srcId="{CC9B4C68-0971-48B9-BD59-E33343DBC978}" destId="{933F3CD0-9FD4-42FF-A64B-78CA0B73C0C9}" srcOrd="0" destOrd="0" presId="urn:microsoft.com/office/officeart/2005/8/layout/orgChart1"/>
    <dgm:cxn modelId="{6B739D95-0E08-4EA7-91B8-E9995B160430}" type="presOf" srcId="{19BE6002-1B41-4023-B4B7-A3F6E89A2039}" destId="{E0EFE54A-F065-438E-AF6F-D088BABD82D5}" srcOrd="0" destOrd="0" presId="urn:microsoft.com/office/officeart/2005/8/layout/orgChart1"/>
    <dgm:cxn modelId="{2D53E580-6968-4B73-96AE-A437E74A4889}" srcId="{5338A577-46C9-494C-9FED-FB7066209DFF}" destId="{CAF0CEEF-72BD-42CE-8438-8F230E3917D0}" srcOrd="1" destOrd="0" parTransId="{3AFFC5BC-530E-4A1A-92CB-C0B413A7893E}" sibTransId="{0AC2DFF9-7D87-4EB1-A83B-D67030ABC776}"/>
    <dgm:cxn modelId="{C4DC7BE7-9CBC-445F-861D-55397C1CE2CE}" type="presOf" srcId="{B09DABE2-551B-4840-A150-D219331F8C56}" destId="{6CBB5FBF-F77F-4FAE-AEDF-8A597CDDDC8E}" srcOrd="0" destOrd="0" presId="urn:microsoft.com/office/officeart/2005/8/layout/orgChart1"/>
    <dgm:cxn modelId="{4215881C-C35C-47C6-96DF-10BBF31F1F76}" type="presOf" srcId="{7B721CF2-9878-4301-B0E3-023C0A516845}" destId="{DB19455C-E897-4F08-A92F-7FD8C309AE16}" srcOrd="0" destOrd="0" presId="urn:microsoft.com/office/officeart/2005/8/layout/orgChart1"/>
    <dgm:cxn modelId="{C114E8EC-5528-418C-A042-703AD871ED65}" type="presParOf" srcId="{DD12B72F-24FD-4466-83BA-BCF0BB81C897}" destId="{F06E414E-A7BA-4E39-A83A-40D312242BC2}" srcOrd="0" destOrd="0" presId="urn:microsoft.com/office/officeart/2005/8/layout/orgChart1"/>
    <dgm:cxn modelId="{F7A5CE46-7FEC-46D8-AFA1-591DE33F526A}" type="presParOf" srcId="{F06E414E-A7BA-4E39-A83A-40D312242BC2}" destId="{FD9F4219-D2A4-4BFC-AFE2-7B07B32665C9}" srcOrd="0" destOrd="0" presId="urn:microsoft.com/office/officeart/2005/8/layout/orgChart1"/>
    <dgm:cxn modelId="{50CF1B36-A084-4473-B4A6-B6160B9FCC0D}" type="presParOf" srcId="{FD9F4219-D2A4-4BFC-AFE2-7B07B32665C9}" destId="{3AC85902-3545-48E8-8DD0-CB8D209870AD}" srcOrd="0" destOrd="0" presId="urn:microsoft.com/office/officeart/2005/8/layout/orgChart1"/>
    <dgm:cxn modelId="{585BDD73-2E0A-44C3-8A58-AC0E18EC4C8E}" type="presParOf" srcId="{FD9F4219-D2A4-4BFC-AFE2-7B07B32665C9}" destId="{4E8B1C17-2D71-4D9C-A38B-1110C4CE4815}" srcOrd="1" destOrd="0" presId="urn:microsoft.com/office/officeart/2005/8/layout/orgChart1"/>
    <dgm:cxn modelId="{E7B23C6B-9A6E-421F-A94F-8948B1D5AC19}" type="presParOf" srcId="{F06E414E-A7BA-4E39-A83A-40D312242BC2}" destId="{CC73DBE3-68CC-4811-96E7-0A4BA9346E87}" srcOrd="1" destOrd="0" presId="urn:microsoft.com/office/officeart/2005/8/layout/orgChart1"/>
    <dgm:cxn modelId="{FFD212C7-069B-40AA-8ABE-C808202E43D6}" type="presParOf" srcId="{CC73DBE3-68CC-4811-96E7-0A4BA9346E87}" destId="{1B92D966-14A7-47AA-B453-ABB8C7825C50}" srcOrd="0" destOrd="0" presId="urn:microsoft.com/office/officeart/2005/8/layout/orgChart1"/>
    <dgm:cxn modelId="{27B396D2-C40B-4BB8-8EBA-04BEF71254FD}" type="presParOf" srcId="{CC73DBE3-68CC-4811-96E7-0A4BA9346E87}" destId="{50D77C52-806C-44F3-910B-8642570FA865}" srcOrd="1" destOrd="0" presId="urn:microsoft.com/office/officeart/2005/8/layout/orgChart1"/>
    <dgm:cxn modelId="{28BEB94E-B369-4620-BAD2-C6DDD8752BAE}" type="presParOf" srcId="{50D77C52-806C-44F3-910B-8642570FA865}" destId="{D63B209D-0EBD-427B-BC85-3D4A91A950BE}" srcOrd="0" destOrd="0" presId="urn:microsoft.com/office/officeart/2005/8/layout/orgChart1"/>
    <dgm:cxn modelId="{5989721D-E762-4BB5-8B3F-04BD1C19DDA2}" type="presParOf" srcId="{D63B209D-0EBD-427B-BC85-3D4A91A950BE}" destId="{DB19455C-E897-4F08-A92F-7FD8C309AE16}" srcOrd="0" destOrd="0" presId="urn:microsoft.com/office/officeart/2005/8/layout/orgChart1"/>
    <dgm:cxn modelId="{5FFE9727-B28F-42C3-9363-6DDEB52B179D}" type="presParOf" srcId="{D63B209D-0EBD-427B-BC85-3D4A91A950BE}" destId="{1FA3E8E8-4304-4E47-9362-717979AA4C71}" srcOrd="1" destOrd="0" presId="urn:microsoft.com/office/officeart/2005/8/layout/orgChart1"/>
    <dgm:cxn modelId="{F782579D-C945-46F3-91F6-9C1D4D72D85D}" type="presParOf" srcId="{50D77C52-806C-44F3-910B-8642570FA865}" destId="{E732C6A1-2F0D-4C55-80B5-B2B444BDB177}" srcOrd="1" destOrd="0" presId="urn:microsoft.com/office/officeart/2005/8/layout/orgChart1"/>
    <dgm:cxn modelId="{DD43126D-4AD5-4EB4-A2AB-A76A7E8946EB}" type="presParOf" srcId="{50D77C52-806C-44F3-910B-8642570FA865}" destId="{876E40EC-15CC-4858-B2AD-61DCFFBF539C}" srcOrd="2" destOrd="0" presId="urn:microsoft.com/office/officeart/2005/8/layout/orgChart1"/>
    <dgm:cxn modelId="{CD606B31-6518-4936-8EA5-2C4FF48E79F0}" type="presParOf" srcId="{CC73DBE3-68CC-4811-96E7-0A4BA9346E87}" destId="{1F29944D-DAF3-4C07-B186-602807F6F76D}" srcOrd="2" destOrd="0" presId="urn:microsoft.com/office/officeart/2005/8/layout/orgChart1"/>
    <dgm:cxn modelId="{DF44CED3-2BF0-44CB-9A93-B88CF0112D24}" type="presParOf" srcId="{CC73DBE3-68CC-4811-96E7-0A4BA9346E87}" destId="{7B30457E-33E0-4D3D-9A84-259E5E9D66D0}" srcOrd="3" destOrd="0" presId="urn:microsoft.com/office/officeart/2005/8/layout/orgChart1"/>
    <dgm:cxn modelId="{2252E9CF-72F2-4643-9120-E01E5695BFC5}" type="presParOf" srcId="{7B30457E-33E0-4D3D-9A84-259E5E9D66D0}" destId="{ABFD3E2B-A9B5-4FEA-8A56-F7968B3F8291}" srcOrd="0" destOrd="0" presId="urn:microsoft.com/office/officeart/2005/8/layout/orgChart1"/>
    <dgm:cxn modelId="{92388770-7841-48EC-B6BF-6F93045B0AE5}" type="presParOf" srcId="{ABFD3E2B-A9B5-4FEA-8A56-F7968B3F8291}" destId="{BDAC7A2D-C8CF-4293-88C5-2ABE58F31F29}" srcOrd="0" destOrd="0" presId="urn:microsoft.com/office/officeart/2005/8/layout/orgChart1"/>
    <dgm:cxn modelId="{B6F381E9-DC0E-43F4-B264-04A26D3658E7}" type="presParOf" srcId="{ABFD3E2B-A9B5-4FEA-8A56-F7968B3F8291}" destId="{576111A8-0A47-4C20-9657-10D9A7A58EF8}" srcOrd="1" destOrd="0" presId="urn:microsoft.com/office/officeart/2005/8/layout/orgChart1"/>
    <dgm:cxn modelId="{C14A28DD-1B14-4877-82E2-B53521809443}" type="presParOf" srcId="{7B30457E-33E0-4D3D-9A84-259E5E9D66D0}" destId="{6B2CBDAE-8AE1-4F10-B03B-EFA3CF520964}" srcOrd="1" destOrd="0" presId="urn:microsoft.com/office/officeart/2005/8/layout/orgChart1"/>
    <dgm:cxn modelId="{C1ED0103-F7CD-4650-BBC7-ECFDB8573BFF}" type="presParOf" srcId="{7B30457E-33E0-4D3D-9A84-259E5E9D66D0}" destId="{C8E198A3-674E-433C-A2D5-024DC0A0B30E}" srcOrd="2" destOrd="0" presId="urn:microsoft.com/office/officeart/2005/8/layout/orgChart1"/>
    <dgm:cxn modelId="{13C01745-94EB-414E-B58D-A33BAD4680BE}" type="presParOf" srcId="{CC73DBE3-68CC-4811-96E7-0A4BA9346E87}" destId="{DE038CE4-AF28-401C-9F85-10852BF5A81B}" srcOrd="4" destOrd="0" presId="urn:microsoft.com/office/officeart/2005/8/layout/orgChart1"/>
    <dgm:cxn modelId="{D31646BA-B4A3-4D62-BB9B-9D5A120FECD2}" type="presParOf" srcId="{CC73DBE3-68CC-4811-96E7-0A4BA9346E87}" destId="{E1D2EFA6-699D-494E-B8CB-586091E23922}" srcOrd="5" destOrd="0" presId="urn:microsoft.com/office/officeart/2005/8/layout/orgChart1"/>
    <dgm:cxn modelId="{2B78EE3B-2070-48AD-9696-89B501D80195}" type="presParOf" srcId="{E1D2EFA6-699D-494E-B8CB-586091E23922}" destId="{8CE5F515-1FCD-4889-83BA-53B272B64229}" srcOrd="0" destOrd="0" presId="urn:microsoft.com/office/officeart/2005/8/layout/orgChart1"/>
    <dgm:cxn modelId="{A218B540-7E94-485B-98E2-898885A220CF}" type="presParOf" srcId="{8CE5F515-1FCD-4889-83BA-53B272B64229}" destId="{36005B22-3975-4718-87D2-423B401BA998}" srcOrd="0" destOrd="0" presId="urn:microsoft.com/office/officeart/2005/8/layout/orgChart1"/>
    <dgm:cxn modelId="{BF1A78BB-9C1B-4F43-9600-DAB46A6D3573}" type="presParOf" srcId="{8CE5F515-1FCD-4889-83BA-53B272B64229}" destId="{683FE9E1-CF12-4CB4-97D2-0DFEC17B24B8}" srcOrd="1" destOrd="0" presId="urn:microsoft.com/office/officeart/2005/8/layout/orgChart1"/>
    <dgm:cxn modelId="{480F5901-AC06-4068-ACFB-C8E6656429B4}" type="presParOf" srcId="{E1D2EFA6-699D-494E-B8CB-586091E23922}" destId="{FD70D91D-007C-4F03-A2AB-AD436E4A9925}" srcOrd="1" destOrd="0" presId="urn:microsoft.com/office/officeart/2005/8/layout/orgChart1"/>
    <dgm:cxn modelId="{9D6E6FCF-466E-49C6-AD2F-C07E79981ADC}" type="presParOf" srcId="{E1D2EFA6-699D-494E-B8CB-586091E23922}" destId="{3428FD7C-9CBC-42B2-AE5A-F4972B449F97}" srcOrd="2" destOrd="0" presId="urn:microsoft.com/office/officeart/2005/8/layout/orgChart1"/>
    <dgm:cxn modelId="{B99CE933-10B3-40A0-A1C8-83AA2DD99B70}" type="presParOf" srcId="{CC73DBE3-68CC-4811-96E7-0A4BA9346E87}" destId="{E0EFE54A-F065-438E-AF6F-D088BABD82D5}" srcOrd="6" destOrd="0" presId="urn:microsoft.com/office/officeart/2005/8/layout/orgChart1"/>
    <dgm:cxn modelId="{B5BB840B-0916-4C13-BEE5-84C7D7AFD691}" type="presParOf" srcId="{CC73DBE3-68CC-4811-96E7-0A4BA9346E87}" destId="{A9FC5553-FBE1-479B-8268-71BA1FA3A307}" srcOrd="7" destOrd="0" presId="urn:microsoft.com/office/officeart/2005/8/layout/orgChart1"/>
    <dgm:cxn modelId="{66EB3D4C-7F39-4F41-A4DC-72E00545322B}" type="presParOf" srcId="{A9FC5553-FBE1-479B-8268-71BA1FA3A307}" destId="{BF1B3741-60C8-4ADA-8822-96FCD925BE19}" srcOrd="0" destOrd="0" presId="urn:microsoft.com/office/officeart/2005/8/layout/orgChart1"/>
    <dgm:cxn modelId="{8CD1A683-3469-4F55-A729-6F03D0A80717}" type="presParOf" srcId="{BF1B3741-60C8-4ADA-8822-96FCD925BE19}" destId="{933F3CD0-9FD4-42FF-A64B-78CA0B73C0C9}" srcOrd="0" destOrd="0" presId="urn:microsoft.com/office/officeart/2005/8/layout/orgChart1"/>
    <dgm:cxn modelId="{78D9DF23-E130-4BC8-90E0-1894B4951635}" type="presParOf" srcId="{BF1B3741-60C8-4ADA-8822-96FCD925BE19}" destId="{A3A619EE-99EB-467C-BEB0-F75684C03155}" srcOrd="1" destOrd="0" presId="urn:microsoft.com/office/officeart/2005/8/layout/orgChart1"/>
    <dgm:cxn modelId="{F3993538-A096-4453-9097-1284242F155A}" type="presParOf" srcId="{A9FC5553-FBE1-479B-8268-71BA1FA3A307}" destId="{4CD72D7C-AC60-441F-8FE3-F555A6CA5EA5}" srcOrd="1" destOrd="0" presId="urn:microsoft.com/office/officeart/2005/8/layout/orgChart1"/>
    <dgm:cxn modelId="{9677997E-E6DA-4EDE-A421-32BEFA70004E}" type="presParOf" srcId="{A9FC5553-FBE1-479B-8268-71BA1FA3A307}" destId="{2DC334B2-2E77-4399-8EDD-A41545ABF568}" srcOrd="2" destOrd="0" presId="urn:microsoft.com/office/officeart/2005/8/layout/orgChart1"/>
    <dgm:cxn modelId="{C277CE04-AFD0-445A-A42C-B27917697D17}" type="presParOf" srcId="{CC73DBE3-68CC-4811-96E7-0A4BA9346E87}" destId="{E09436CA-FB95-4710-B807-537A78338AF1}" srcOrd="8" destOrd="0" presId="urn:microsoft.com/office/officeart/2005/8/layout/orgChart1"/>
    <dgm:cxn modelId="{5605C4F7-8995-4BD7-B818-53440691495E}" type="presParOf" srcId="{CC73DBE3-68CC-4811-96E7-0A4BA9346E87}" destId="{6E78A145-B503-4148-A3BE-68D1909F6CD4}" srcOrd="9" destOrd="0" presId="urn:microsoft.com/office/officeart/2005/8/layout/orgChart1"/>
    <dgm:cxn modelId="{8A9E6A04-2B70-414D-A4DC-6600D308073F}" type="presParOf" srcId="{6E78A145-B503-4148-A3BE-68D1909F6CD4}" destId="{71ED957C-225B-49E5-9DD1-3FEDDF071221}" srcOrd="0" destOrd="0" presId="urn:microsoft.com/office/officeart/2005/8/layout/orgChart1"/>
    <dgm:cxn modelId="{F4F00E47-1EE8-4F09-909E-31C55E208C99}" type="presParOf" srcId="{71ED957C-225B-49E5-9DD1-3FEDDF071221}" destId="{4B86C98F-B85F-48A7-B462-36C70EF5AB6B}" srcOrd="0" destOrd="0" presId="urn:microsoft.com/office/officeart/2005/8/layout/orgChart1"/>
    <dgm:cxn modelId="{5789B865-4574-423B-A67D-CB8CE7547607}" type="presParOf" srcId="{71ED957C-225B-49E5-9DD1-3FEDDF071221}" destId="{DA9D3EA0-FDC2-4061-8892-3CCF681DD5D7}" srcOrd="1" destOrd="0" presId="urn:microsoft.com/office/officeart/2005/8/layout/orgChart1"/>
    <dgm:cxn modelId="{31FDF02D-0327-42D5-A7D7-68BCCD81DBE7}" type="presParOf" srcId="{6E78A145-B503-4148-A3BE-68D1909F6CD4}" destId="{2563D088-647F-4BAD-9F4C-4272BD70BED8}" srcOrd="1" destOrd="0" presId="urn:microsoft.com/office/officeart/2005/8/layout/orgChart1"/>
    <dgm:cxn modelId="{4F58F18F-EB54-4A2C-88FB-D5A08D824C09}" type="presParOf" srcId="{6E78A145-B503-4148-A3BE-68D1909F6CD4}" destId="{5314EE40-337C-4614-9DC9-A34C6C8D537D}" srcOrd="2" destOrd="0" presId="urn:microsoft.com/office/officeart/2005/8/layout/orgChart1"/>
    <dgm:cxn modelId="{5294279A-E072-4C74-8551-49105E150B4B}" type="presParOf" srcId="{CC73DBE3-68CC-4811-96E7-0A4BA9346E87}" destId="{6CBB5FBF-F77F-4FAE-AEDF-8A597CDDDC8E}" srcOrd="10" destOrd="0" presId="urn:microsoft.com/office/officeart/2005/8/layout/orgChart1"/>
    <dgm:cxn modelId="{402B6778-4FE7-461B-B88A-582D0A37930D}" type="presParOf" srcId="{CC73DBE3-68CC-4811-96E7-0A4BA9346E87}" destId="{AF310A53-AF76-4D93-92B5-C1B10F2FE2ED}" srcOrd="11" destOrd="0" presId="urn:microsoft.com/office/officeart/2005/8/layout/orgChart1"/>
    <dgm:cxn modelId="{AD1226BD-20B9-4D63-8C2C-6ACF76A8CF93}" type="presParOf" srcId="{AF310A53-AF76-4D93-92B5-C1B10F2FE2ED}" destId="{F76D0D6D-5C43-41A8-8ED7-73728B35DB66}" srcOrd="0" destOrd="0" presId="urn:microsoft.com/office/officeart/2005/8/layout/orgChart1"/>
    <dgm:cxn modelId="{B7992B92-C4FD-4896-89D1-BBF18EF1BDA9}" type="presParOf" srcId="{F76D0D6D-5C43-41A8-8ED7-73728B35DB66}" destId="{3E4ADDB4-5A82-48E9-87A3-08144F107073}" srcOrd="0" destOrd="0" presId="urn:microsoft.com/office/officeart/2005/8/layout/orgChart1"/>
    <dgm:cxn modelId="{BD443E80-1CC3-4677-BA00-A109547987AF}" type="presParOf" srcId="{F76D0D6D-5C43-41A8-8ED7-73728B35DB66}" destId="{3D7B39E5-5868-46B7-BAD6-0C3FFA6EB328}" srcOrd="1" destOrd="0" presId="urn:microsoft.com/office/officeart/2005/8/layout/orgChart1"/>
    <dgm:cxn modelId="{CA5916BA-1F26-40B8-8848-DC605BEAC376}" type="presParOf" srcId="{AF310A53-AF76-4D93-92B5-C1B10F2FE2ED}" destId="{E5C74780-04FE-4D49-B288-AE227D2FAE76}" srcOrd="1" destOrd="0" presId="urn:microsoft.com/office/officeart/2005/8/layout/orgChart1"/>
    <dgm:cxn modelId="{0154987E-F8AA-4EE4-837C-DDA3E8AC2F94}" type="presParOf" srcId="{AF310A53-AF76-4D93-92B5-C1B10F2FE2ED}" destId="{A5B3B0AF-7462-4ADE-95CB-86EC8EA1C0F5}" srcOrd="2" destOrd="0" presId="urn:microsoft.com/office/officeart/2005/8/layout/orgChart1"/>
    <dgm:cxn modelId="{FF1372D9-9B29-4885-9FFD-64CA28B68AF3}" type="presParOf" srcId="{F06E414E-A7BA-4E39-A83A-40D312242BC2}" destId="{C094ED36-1622-42DF-8139-D2EBC3FA01B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122542-009F-4438-A80B-0B40865BDB2B}" type="doc">
      <dgm:prSet loTypeId="urn:microsoft.com/office/officeart/2005/8/layout/orgChart1" loCatId="hierarchy" qsTypeId="urn:microsoft.com/office/officeart/2005/8/quickstyle/simple1" qsCatId="simple" csTypeId="urn:microsoft.com/office/officeart/2005/8/colors/accent1_2" csCatId="accent1" phldr="1"/>
      <dgm:spPr/>
    </dgm:pt>
    <dgm:pt modelId="{39AD9438-2B49-4A52-8075-55974161AB91}">
      <dgm:prSet/>
      <dgm:spPr>
        <a:ln w="38100">
          <a:solidFill>
            <a:srgbClr val="FFFF00"/>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1" i="0" u="none" strike="noStrike" cap="none" normalizeH="0" baseline="0" dirty="0" smtClean="0">
              <a:ln>
                <a:noFill/>
              </a:ln>
              <a:solidFill>
                <a:srgbClr val="FFFF00"/>
              </a:solidFill>
              <a:effectLst/>
              <a:cs typeface="Arial" charset="0"/>
            </a:rPr>
            <a:t>Разновидности мер</a:t>
          </a:r>
        </a:p>
      </dgm:t>
    </dgm:pt>
    <dgm:pt modelId="{05AA01CF-81B0-4478-A380-A37BCABC07F9}" type="parTrans" cxnId="{1844488F-3980-48D7-82A6-237E61BE2147}">
      <dgm:prSet/>
      <dgm:spPr/>
      <dgm:t>
        <a:bodyPr/>
        <a:lstStyle/>
        <a:p>
          <a:endParaRPr lang="ru-RU"/>
        </a:p>
      </dgm:t>
    </dgm:pt>
    <dgm:pt modelId="{C0878C50-A90D-4D7A-9C1C-D46D05AA475F}" type="sibTrans" cxnId="{1844488F-3980-48D7-82A6-237E61BE2147}">
      <dgm:prSet/>
      <dgm:spPr/>
      <dgm:t>
        <a:bodyPr/>
        <a:lstStyle/>
        <a:p>
          <a:endParaRPr lang="ru-RU"/>
        </a:p>
      </dgm:t>
    </dgm:pt>
    <dgm:pt modelId="{42A06318-C563-469E-A406-E3A68872FDC9}">
      <dgm:prSet/>
      <dgm:spPr>
        <a:ln w="38100">
          <a:solidFill>
            <a:srgbClr val="FFFF00"/>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1" i="0" u="none" strike="noStrike" cap="none" normalizeH="0" baseline="0" dirty="0" smtClean="0">
              <a:ln>
                <a:noFill/>
              </a:ln>
              <a:solidFill>
                <a:schemeClr val="tx1"/>
              </a:solidFill>
              <a:effectLst/>
              <a:cs typeface="Arial" charset="0"/>
            </a:rPr>
            <a:t>однозначная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1" i="0" u="none" strike="noStrike" cap="none" normalizeH="0" baseline="0" dirty="0" smtClean="0">
              <a:ln>
                <a:noFill/>
              </a:ln>
              <a:solidFill>
                <a:schemeClr val="tx1"/>
              </a:solidFill>
              <a:effectLst/>
              <a:cs typeface="Arial" charset="0"/>
            </a:rPr>
            <a:t>мера</a:t>
          </a:r>
        </a:p>
      </dgm:t>
    </dgm:pt>
    <dgm:pt modelId="{79144CBB-762C-4234-80E1-3AF40F103680}" type="parTrans" cxnId="{C06081F8-42C5-4926-9FFE-E8D474335A74}">
      <dgm:prSet/>
      <dgm:spPr>
        <a:ln w="28575"/>
      </dgm:spPr>
      <dgm:t>
        <a:bodyPr/>
        <a:lstStyle/>
        <a:p>
          <a:endParaRPr lang="ru-RU"/>
        </a:p>
      </dgm:t>
    </dgm:pt>
    <dgm:pt modelId="{171820BA-F70E-4589-9B4E-F0858C33D5CC}" type="sibTrans" cxnId="{C06081F8-42C5-4926-9FFE-E8D474335A74}">
      <dgm:prSet/>
      <dgm:spPr/>
      <dgm:t>
        <a:bodyPr/>
        <a:lstStyle/>
        <a:p>
          <a:endParaRPr lang="ru-RU"/>
        </a:p>
      </dgm:t>
    </dgm:pt>
    <dgm:pt modelId="{B31B5143-9344-4990-A600-D35B0F73E7CD}">
      <dgm:prSet/>
      <dgm:spPr>
        <a:ln w="38100">
          <a:solidFill>
            <a:srgbClr val="FFFF00"/>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1" i="0" u="none" strike="noStrike" cap="none" normalizeH="0" baseline="0" dirty="0" smtClean="0">
              <a:ln>
                <a:noFill/>
              </a:ln>
              <a:solidFill>
                <a:schemeClr val="tx1"/>
              </a:solidFill>
              <a:effectLst/>
              <a:cs typeface="Arial" charset="0"/>
            </a:rPr>
            <a:t>многозначная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1" i="0" u="none" strike="noStrike" cap="none" normalizeH="0" baseline="0" dirty="0" smtClean="0">
              <a:ln>
                <a:noFill/>
              </a:ln>
              <a:solidFill>
                <a:schemeClr val="tx1"/>
              </a:solidFill>
              <a:effectLst/>
              <a:cs typeface="Arial" charset="0"/>
            </a:rPr>
            <a:t>мера</a:t>
          </a:r>
        </a:p>
      </dgm:t>
    </dgm:pt>
    <dgm:pt modelId="{AB6189DF-5AF1-4114-8E9F-1F110B1515B4}" type="parTrans" cxnId="{5A068531-8D9C-4A81-B535-65AEE878A9F0}">
      <dgm:prSet/>
      <dgm:spPr>
        <a:ln w="28575"/>
      </dgm:spPr>
      <dgm:t>
        <a:bodyPr/>
        <a:lstStyle/>
        <a:p>
          <a:endParaRPr lang="ru-RU"/>
        </a:p>
      </dgm:t>
    </dgm:pt>
    <dgm:pt modelId="{254A88A2-CB1B-400E-AD9B-D59C4381849A}" type="sibTrans" cxnId="{5A068531-8D9C-4A81-B535-65AEE878A9F0}">
      <dgm:prSet/>
      <dgm:spPr/>
      <dgm:t>
        <a:bodyPr/>
        <a:lstStyle/>
        <a:p>
          <a:endParaRPr lang="ru-RU"/>
        </a:p>
      </dgm:t>
    </dgm:pt>
    <dgm:pt modelId="{9A1469A8-C4FC-4804-A4C2-BC03CB0FE2C4}">
      <dgm:prSet/>
      <dgm:spPr>
        <a:ln w="38100">
          <a:solidFill>
            <a:srgbClr val="FFFF00"/>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1" i="0" u="none" strike="noStrike" cap="none" normalizeH="0" baseline="0" dirty="0" smtClean="0">
              <a:ln>
                <a:noFill/>
              </a:ln>
              <a:solidFill>
                <a:schemeClr val="tx1"/>
              </a:solidFill>
              <a:effectLst/>
              <a:cs typeface="Arial" charset="0"/>
            </a:rPr>
            <a:t>набор мер</a:t>
          </a:r>
        </a:p>
      </dgm:t>
    </dgm:pt>
    <dgm:pt modelId="{6FCB1B21-8DF2-4DBF-BC52-1B2F258C4DCA}" type="parTrans" cxnId="{F6F89DF0-A271-4180-BF44-303011EF7B81}">
      <dgm:prSet/>
      <dgm:spPr>
        <a:ln w="28575"/>
      </dgm:spPr>
      <dgm:t>
        <a:bodyPr/>
        <a:lstStyle/>
        <a:p>
          <a:endParaRPr lang="ru-RU">
            <a:ln w="38100">
              <a:solidFill>
                <a:schemeClr val="accent1"/>
              </a:solidFill>
            </a:ln>
          </a:endParaRPr>
        </a:p>
      </dgm:t>
    </dgm:pt>
    <dgm:pt modelId="{39483523-4AA5-4B23-BF2E-DA69F9B88373}" type="sibTrans" cxnId="{F6F89DF0-A271-4180-BF44-303011EF7B81}">
      <dgm:prSet/>
      <dgm:spPr/>
      <dgm:t>
        <a:bodyPr/>
        <a:lstStyle/>
        <a:p>
          <a:endParaRPr lang="ru-RU"/>
        </a:p>
      </dgm:t>
    </dgm:pt>
    <dgm:pt modelId="{6F9B6321-9D5C-4C81-8CFE-427C96E07627}">
      <dgm:prSet/>
      <dgm:spPr>
        <a:ln w="38100">
          <a:solidFill>
            <a:srgbClr val="FFFF00"/>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1" i="0" u="none" strike="noStrike" cap="none" normalizeH="0" baseline="0" smtClean="0">
              <a:ln>
                <a:noFill/>
              </a:ln>
              <a:solidFill>
                <a:schemeClr val="tx1"/>
              </a:solidFill>
              <a:effectLst/>
              <a:cs typeface="Arial" charset="0"/>
            </a:rPr>
            <a:t>магазин мер</a:t>
          </a:r>
        </a:p>
      </dgm:t>
    </dgm:pt>
    <dgm:pt modelId="{1295F1A3-AF40-462B-95A2-E988DAD0DDBF}" type="parTrans" cxnId="{D447EAEC-4BAC-4A21-AD2B-4BF0FDADA8D1}">
      <dgm:prSet/>
      <dgm:spPr>
        <a:ln w="28575"/>
      </dgm:spPr>
      <dgm:t>
        <a:bodyPr/>
        <a:lstStyle/>
        <a:p>
          <a:endParaRPr lang="ru-RU">
            <a:ln w="38100">
              <a:solidFill>
                <a:schemeClr val="tx1"/>
              </a:solidFill>
            </a:ln>
          </a:endParaRPr>
        </a:p>
      </dgm:t>
    </dgm:pt>
    <dgm:pt modelId="{EB777EC9-AE99-4C2C-BBAC-B7C84B26D413}" type="sibTrans" cxnId="{D447EAEC-4BAC-4A21-AD2B-4BF0FDADA8D1}">
      <dgm:prSet/>
      <dgm:spPr/>
      <dgm:t>
        <a:bodyPr/>
        <a:lstStyle/>
        <a:p>
          <a:endParaRPr lang="ru-RU"/>
        </a:p>
      </dgm:t>
    </dgm:pt>
    <dgm:pt modelId="{D3476373-E4A6-4296-A855-DD1067FBA2CE}" type="pres">
      <dgm:prSet presAssocID="{58122542-009F-4438-A80B-0B40865BDB2B}" presName="hierChild1" presStyleCnt="0">
        <dgm:presLayoutVars>
          <dgm:orgChart val="1"/>
          <dgm:chPref val="1"/>
          <dgm:dir/>
          <dgm:animOne val="branch"/>
          <dgm:animLvl val="lvl"/>
          <dgm:resizeHandles/>
        </dgm:presLayoutVars>
      </dgm:prSet>
      <dgm:spPr/>
    </dgm:pt>
    <dgm:pt modelId="{EEFFCAC7-E7DD-4D2B-A297-5848C50646AF}" type="pres">
      <dgm:prSet presAssocID="{39AD9438-2B49-4A52-8075-55974161AB91}" presName="hierRoot1" presStyleCnt="0">
        <dgm:presLayoutVars>
          <dgm:hierBranch/>
        </dgm:presLayoutVars>
      </dgm:prSet>
      <dgm:spPr/>
    </dgm:pt>
    <dgm:pt modelId="{D4787E22-EBF0-4888-A7EF-2AE131A56F04}" type="pres">
      <dgm:prSet presAssocID="{39AD9438-2B49-4A52-8075-55974161AB91}" presName="rootComposite1" presStyleCnt="0"/>
      <dgm:spPr/>
    </dgm:pt>
    <dgm:pt modelId="{6A3D6B5C-C82B-4887-AAF5-7EED4B4A2E1D}" type="pres">
      <dgm:prSet presAssocID="{39AD9438-2B49-4A52-8075-55974161AB91}" presName="rootText1" presStyleLbl="node0" presStyleIdx="0" presStyleCnt="1" custScaleX="204495" custScaleY="58563" custLinFactNeighborY="-2113">
        <dgm:presLayoutVars>
          <dgm:chPref val="3"/>
        </dgm:presLayoutVars>
      </dgm:prSet>
      <dgm:spPr/>
      <dgm:t>
        <a:bodyPr/>
        <a:lstStyle/>
        <a:p>
          <a:endParaRPr lang="ru-RU"/>
        </a:p>
      </dgm:t>
    </dgm:pt>
    <dgm:pt modelId="{20BDA9F9-1A31-4488-B7F8-5E7F62941F10}" type="pres">
      <dgm:prSet presAssocID="{39AD9438-2B49-4A52-8075-55974161AB91}" presName="rootConnector1" presStyleLbl="node1" presStyleIdx="0" presStyleCnt="0"/>
      <dgm:spPr/>
      <dgm:t>
        <a:bodyPr/>
        <a:lstStyle/>
        <a:p>
          <a:endParaRPr lang="ru-RU"/>
        </a:p>
      </dgm:t>
    </dgm:pt>
    <dgm:pt modelId="{75143F0E-96B8-4245-8314-DF9DE94A5902}" type="pres">
      <dgm:prSet presAssocID="{39AD9438-2B49-4A52-8075-55974161AB91}" presName="hierChild2" presStyleCnt="0"/>
      <dgm:spPr/>
    </dgm:pt>
    <dgm:pt modelId="{745CF5BB-FE01-4D14-A100-C727C15728B3}" type="pres">
      <dgm:prSet presAssocID="{79144CBB-762C-4234-80E1-3AF40F103680}" presName="Name35" presStyleLbl="parChTrans1D2" presStyleIdx="0" presStyleCnt="4"/>
      <dgm:spPr/>
      <dgm:t>
        <a:bodyPr/>
        <a:lstStyle/>
        <a:p>
          <a:endParaRPr lang="ru-RU"/>
        </a:p>
      </dgm:t>
    </dgm:pt>
    <dgm:pt modelId="{9495F0B6-815E-43D2-A283-0763864D13FD}" type="pres">
      <dgm:prSet presAssocID="{42A06318-C563-469E-A406-E3A68872FDC9}" presName="hierRoot2" presStyleCnt="0">
        <dgm:presLayoutVars>
          <dgm:hierBranch/>
        </dgm:presLayoutVars>
      </dgm:prSet>
      <dgm:spPr/>
    </dgm:pt>
    <dgm:pt modelId="{6C025BDF-8C05-48F7-A23E-3CF792013F05}" type="pres">
      <dgm:prSet presAssocID="{42A06318-C563-469E-A406-E3A68872FDC9}" presName="rootComposite" presStyleCnt="0"/>
      <dgm:spPr/>
    </dgm:pt>
    <dgm:pt modelId="{86FFA16D-6081-4475-A646-EB75DA711C47}" type="pres">
      <dgm:prSet presAssocID="{42A06318-C563-469E-A406-E3A68872FDC9}" presName="rootText" presStyleLbl="node2" presStyleIdx="0" presStyleCnt="4" custScaleX="114427">
        <dgm:presLayoutVars>
          <dgm:chPref val="3"/>
        </dgm:presLayoutVars>
      </dgm:prSet>
      <dgm:spPr/>
      <dgm:t>
        <a:bodyPr/>
        <a:lstStyle/>
        <a:p>
          <a:endParaRPr lang="ru-RU"/>
        </a:p>
      </dgm:t>
    </dgm:pt>
    <dgm:pt modelId="{2E49C7D9-F520-4188-8D96-FBBA23669752}" type="pres">
      <dgm:prSet presAssocID="{42A06318-C563-469E-A406-E3A68872FDC9}" presName="rootConnector" presStyleLbl="node2" presStyleIdx="0" presStyleCnt="4"/>
      <dgm:spPr/>
      <dgm:t>
        <a:bodyPr/>
        <a:lstStyle/>
        <a:p>
          <a:endParaRPr lang="ru-RU"/>
        </a:p>
      </dgm:t>
    </dgm:pt>
    <dgm:pt modelId="{85D8A27A-01C5-470F-B99C-562AB378EA9A}" type="pres">
      <dgm:prSet presAssocID="{42A06318-C563-469E-A406-E3A68872FDC9}" presName="hierChild4" presStyleCnt="0"/>
      <dgm:spPr/>
    </dgm:pt>
    <dgm:pt modelId="{FC54BEED-3882-49A0-8A5E-5AE2A529E6AF}" type="pres">
      <dgm:prSet presAssocID="{42A06318-C563-469E-A406-E3A68872FDC9}" presName="hierChild5" presStyleCnt="0"/>
      <dgm:spPr/>
    </dgm:pt>
    <dgm:pt modelId="{F41050D7-9666-4D0E-9DA7-11F804CC8568}" type="pres">
      <dgm:prSet presAssocID="{AB6189DF-5AF1-4114-8E9F-1F110B1515B4}" presName="Name35" presStyleLbl="parChTrans1D2" presStyleIdx="1" presStyleCnt="4"/>
      <dgm:spPr/>
      <dgm:t>
        <a:bodyPr/>
        <a:lstStyle/>
        <a:p>
          <a:endParaRPr lang="ru-RU"/>
        </a:p>
      </dgm:t>
    </dgm:pt>
    <dgm:pt modelId="{1ACE221C-81DB-4583-BBD0-51CC84E03D9F}" type="pres">
      <dgm:prSet presAssocID="{B31B5143-9344-4990-A600-D35B0F73E7CD}" presName="hierRoot2" presStyleCnt="0">
        <dgm:presLayoutVars>
          <dgm:hierBranch/>
        </dgm:presLayoutVars>
      </dgm:prSet>
      <dgm:spPr/>
    </dgm:pt>
    <dgm:pt modelId="{C4D5C751-3CEF-4594-8334-C3B68F8B35F5}" type="pres">
      <dgm:prSet presAssocID="{B31B5143-9344-4990-A600-D35B0F73E7CD}" presName="rootComposite" presStyleCnt="0"/>
      <dgm:spPr/>
    </dgm:pt>
    <dgm:pt modelId="{10D12244-B948-4298-8CCC-197776E481D3}" type="pres">
      <dgm:prSet presAssocID="{B31B5143-9344-4990-A600-D35B0F73E7CD}" presName="rootText" presStyleLbl="node2" presStyleIdx="1" presStyleCnt="4" custScaleX="115186">
        <dgm:presLayoutVars>
          <dgm:chPref val="3"/>
        </dgm:presLayoutVars>
      </dgm:prSet>
      <dgm:spPr/>
      <dgm:t>
        <a:bodyPr/>
        <a:lstStyle/>
        <a:p>
          <a:endParaRPr lang="ru-RU"/>
        </a:p>
      </dgm:t>
    </dgm:pt>
    <dgm:pt modelId="{A4F91D1C-02BD-49B2-B5F0-96CC680B5053}" type="pres">
      <dgm:prSet presAssocID="{B31B5143-9344-4990-A600-D35B0F73E7CD}" presName="rootConnector" presStyleLbl="node2" presStyleIdx="1" presStyleCnt="4"/>
      <dgm:spPr/>
      <dgm:t>
        <a:bodyPr/>
        <a:lstStyle/>
        <a:p>
          <a:endParaRPr lang="ru-RU"/>
        </a:p>
      </dgm:t>
    </dgm:pt>
    <dgm:pt modelId="{1D0A88FB-002B-4A63-8F75-2EB1E13AB166}" type="pres">
      <dgm:prSet presAssocID="{B31B5143-9344-4990-A600-D35B0F73E7CD}" presName="hierChild4" presStyleCnt="0"/>
      <dgm:spPr/>
    </dgm:pt>
    <dgm:pt modelId="{9A875C23-66E1-4E1B-901B-9F66F3F189DC}" type="pres">
      <dgm:prSet presAssocID="{B31B5143-9344-4990-A600-D35B0F73E7CD}" presName="hierChild5" presStyleCnt="0"/>
      <dgm:spPr/>
    </dgm:pt>
    <dgm:pt modelId="{C5B90726-C799-4925-97F5-ABFE1CB0CDFA}" type="pres">
      <dgm:prSet presAssocID="{6FCB1B21-8DF2-4DBF-BC52-1B2F258C4DCA}" presName="Name35" presStyleLbl="parChTrans1D2" presStyleIdx="2" presStyleCnt="4"/>
      <dgm:spPr/>
      <dgm:t>
        <a:bodyPr/>
        <a:lstStyle/>
        <a:p>
          <a:endParaRPr lang="ru-RU"/>
        </a:p>
      </dgm:t>
    </dgm:pt>
    <dgm:pt modelId="{D7EB9788-857A-48A2-B1C9-9106453B1C7D}" type="pres">
      <dgm:prSet presAssocID="{9A1469A8-C4FC-4804-A4C2-BC03CB0FE2C4}" presName="hierRoot2" presStyleCnt="0">
        <dgm:presLayoutVars>
          <dgm:hierBranch/>
        </dgm:presLayoutVars>
      </dgm:prSet>
      <dgm:spPr/>
    </dgm:pt>
    <dgm:pt modelId="{3EFC7461-69F0-4F95-8E7E-0631933BAA1F}" type="pres">
      <dgm:prSet presAssocID="{9A1469A8-C4FC-4804-A4C2-BC03CB0FE2C4}" presName="rootComposite" presStyleCnt="0"/>
      <dgm:spPr/>
    </dgm:pt>
    <dgm:pt modelId="{1D526B64-021F-44B2-B34D-3C5D92848704}" type="pres">
      <dgm:prSet presAssocID="{9A1469A8-C4FC-4804-A4C2-BC03CB0FE2C4}" presName="rootText" presStyleLbl="node2" presStyleIdx="2" presStyleCnt="4" custLinFactNeighborX="185" custLinFactNeighborY="-2841">
        <dgm:presLayoutVars>
          <dgm:chPref val="3"/>
        </dgm:presLayoutVars>
      </dgm:prSet>
      <dgm:spPr/>
      <dgm:t>
        <a:bodyPr/>
        <a:lstStyle/>
        <a:p>
          <a:endParaRPr lang="ru-RU"/>
        </a:p>
      </dgm:t>
    </dgm:pt>
    <dgm:pt modelId="{FAD825FE-D54E-4DE5-839F-75C0854D8EEE}" type="pres">
      <dgm:prSet presAssocID="{9A1469A8-C4FC-4804-A4C2-BC03CB0FE2C4}" presName="rootConnector" presStyleLbl="node2" presStyleIdx="2" presStyleCnt="4"/>
      <dgm:spPr/>
      <dgm:t>
        <a:bodyPr/>
        <a:lstStyle/>
        <a:p>
          <a:endParaRPr lang="ru-RU"/>
        </a:p>
      </dgm:t>
    </dgm:pt>
    <dgm:pt modelId="{539C93AB-7668-44DA-942F-57BE07F69C3C}" type="pres">
      <dgm:prSet presAssocID="{9A1469A8-C4FC-4804-A4C2-BC03CB0FE2C4}" presName="hierChild4" presStyleCnt="0"/>
      <dgm:spPr/>
    </dgm:pt>
    <dgm:pt modelId="{399F592B-9489-4F85-9C77-6239C1095913}" type="pres">
      <dgm:prSet presAssocID="{9A1469A8-C4FC-4804-A4C2-BC03CB0FE2C4}" presName="hierChild5" presStyleCnt="0"/>
      <dgm:spPr/>
    </dgm:pt>
    <dgm:pt modelId="{FE3317EB-7189-4CED-9FF7-FC416710F5E4}" type="pres">
      <dgm:prSet presAssocID="{1295F1A3-AF40-462B-95A2-E988DAD0DDBF}" presName="Name35" presStyleLbl="parChTrans1D2" presStyleIdx="3" presStyleCnt="4"/>
      <dgm:spPr/>
      <dgm:t>
        <a:bodyPr/>
        <a:lstStyle/>
        <a:p>
          <a:endParaRPr lang="ru-RU"/>
        </a:p>
      </dgm:t>
    </dgm:pt>
    <dgm:pt modelId="{EEE3A397-E34F-4A37-A861-5226AD6CEE6F}" type="pres">
      <dgm:prSet presAssocID="{6F9B6321-9D5C-4C81-8CFE-427C96E07627}" presName="hierRoot2" presStyleCnt="0">
        <dgm:presLayoutVars>
          <dgm:hierBranch/>
        </dgm:presLayoutVars>
      </dgm:prSet>
      <dgm:spPr/>
    </dgm:pt>
    <dgm:pt modelId="{046DA0AC-B45C-4CC2-A9E5-7A36D9A76FDD}" type="pres">
      <dgm:prSet presAssocID="{6F9B6321-9D5C-4C81-8CFE-427C96E07627}" presName="rootComposite" presStyleCnt="0"/>
      <dgm:spPr/>
    </dgm:pt>
    <dgm:pt modelId="{531A0465-AEE0-4E47-ACF8-58FAF8462086}" type="pres">
      <dgm:prSet presAssocID="{6F9B6321-9D5C-4C81-8CFE-427C96E07627}" presName="rootText" presStyleLbl="node2" presStyleIdx="3" presStyleCnt="4" custScaleX="118254">
        <dgm:presLayoutVars>
          <dgm:chPref val="3"/>
        </dgm:presLayoutVars>
      </dgm:prSet>
      <dgm:spPr/>
      <dgm:t>
        <a:bodyPr/>
        <a:lstStyle/>
        <a:p>
          <a:endParaRPr lang="ru-RU"/>
        </a:p>
      </dgm:t>
    </dgm:pt>
    <dgm:pt modelId="{8955AB85-E2A6-4678-99B4-E08CA49D84F9}" type="pres">
      <dgm:prSet presAssocID="{6F9B6321-9D5C-4C81-8CFE-427C96E07627}" presName="rootConnector" presStyleLbl="node2" presStyleIdx="3" presStyleCnt="4"/>
      <dgm:spPr/>
      <dgm:t>
        <a:bodyPr/>
        <a:lstStyle/>
        <a:p>
          <a:endParaRPr lang="ru-RU"/>
        </a:p>
      </dgm:t>
    </dgm:pt>
    <dgm:pt modelId="{ACE540CF-BC4F-4871-BCDE-AE893CA4E0BE}" type="pres">
      <dgm:prSet presAssocID="{6F9B6321-9D5C-4C81-8CFE-427C96E07627}" presName="hierChild4" presStyleCnt="0"/>
      <dgm:spPr/>
    </dgm:pt>
    <dgm:pt modelId="{9E2FD353-5983-4B06-874E-3255EA28AFB7}" type="pres">
      <dgm:prSet presAssocID="{6F9B6321-9D5C-4C81-8CFE-427C96E07627}" presName="hierChild5" presStyleCnt="0"/>
      <dgm:spPr/>
    </dgm:pt>
    <dgm:pt modelId="{78EB4BB7-1281-4498-9D65-4CC34FF535EC}" type="pres">
      <dgm:prSet presAssocID="{39AD9438-2B49-4A52-8075-55974161AB91}" presName="hierChild3" presStyleCnt="0"/>
      <dgm:spPr/>
    </dgm:pt>
  </dgm:ptLst>
  <dgm:cxnLst>
    <dgm:cxn modelId="{CD6113D0-FEB6-477E-BD0F-917DCCCFC219}" type="presOf" srcId="{39AD9438-2B49-4A52-8075-55974161AB91}" destId="{6A3D6B5C-C82B-4887-AAF5-7EED4B4A2E1D}" srcOrd="0" destOrd="0" presId="urn:microsoft.com/office/officeart/2005/8/layout/orgChart1"/>
    <dgm:cxn modelId="{5A068531-8D9C-4A81-B535-65AEE878A9F0}" srcId="{39AD9438-2B49-4A52-8075-55974161AB91}" destId="{B31B5143-9344-4990-A600-D35B0F73E7CD}" srcOrd="1" destOrd="0" parTransId="{AB6189DF-5AF1-4114-8E9F-1F110B1515B4}" sibTransId="{254A88A2-CB1B-400E-AD9B-D59C4381849A}"/>
    <dgm:cxn modelId="{539191A3-DE57-4861-B941-91EED94D436C}" type="presOf" srcId="{B31B5143-9344-4990-A600-D35B0F73E7CD}" destId="{A4F91D1C-02BD-49B2-B5F0-96CC680B5053}" srcOrd="1" destOrd="0" presId="urn:microsoft.com/office/officeart/2005/8/layout/orgChart1"/>
    <dgm:cxn modelId="{5AC8101D-3FFB-42AE-B96A-E33D4363F35E}" type="presOf" srcId="{9A1469A8-C4FC-4804-A4C2-BC03CB0FE2C4}" destId="{1D526B64-021F-44B2-B34D-3C5D92848704}" srcOrd="0" destOrd="0" presId="urn:microsoft.com/office/officeart/2005/8/layout/orgChart1"/>
    <dgm:cxn modelId="{1844488F-3980-48D7-82A6-237E61BE2147}" srcId="{58122542-009F-4438-A80B-0B40865BDB2B}" destId="{39AD9438-2B49-4A52-8075-55974161AB91}" srcOrd="0" destOrd="0" parTransId="{05AA01CF-81B0-4478-A380-A37BCABC07F9}" sibTransId="{C0878C50-A90D-4D7A-9C1C-D46D05AA475F}"/>
    <dgm:cxn modelId="{1195A7C9-9DAA-45F8-A0F8-FEC75072F516}" type="presOf" srcId="{42A06318-C563-469E-A406-E3A68872FDC9}" destId="{2E49C7D9-F520-4188-8D96-FBBA23669752}" srcOrd="1" destOrd="0" presId="urn:microsoft.com/office/officeart/2005/8/layout/orgChart1"/>
    <dgm:cxn modelId="{D447EAEC-4BAC-4A21-AD2B-4BF0FDADA8D1}" srcId="{39AD9438-2B49-4A52-8075-55974161AB91}" destId="{6F9B6321-9D5C-4C81-8CFE-427C96E07627}" srcOrd="3" destOrd="0" parTransId="{1295F1A3-AF40-462B-95A2-E988DAD0DDBF}" sibTransId="{EB777EC9-AE99-4C2C-BBAC-B7C84B26D413}"/>
    <dgm:cxn modelId="{5254AF83-6BF3-4DC5-AA17-4B6921433A7C}" type="presOf" srcId="{AB6189DF-5AF1-4114-8E9F-1F110B1515B4}" destId="{F41050D7-9666-4D0E-9DA7-11F804CC8568}" srcOrd="0" destOrd="0" presId="urn:microsoft.com/office/officeart/2005/8/layout/orgChart1"/>
    <dgm:cxn modelId="{16437B4D-396A-4902-AE7D-DD5AA5A3C91B}" type="presOf" srcId="{58122542-009F-4438-A80B-0B40865BDB2B}" destId="{D3476373-E4A6-4296-A855-DD1067FBA2CE}" srcOrd="0" destOrd="0" presId="urn:microsoft.com/office/officeart/2005/8/layout/orgChart1"/>
    <dgm:cxn modelId="{C06081F8-42C5-4926-9FFE-E8D474335A74}" srcId="{39AD9438-2B49-4A52-8075-55974161AB91}" destId="{42A06318-C563-469E-A406-E3A68872FDC9}" srcOrd="0" destOrd="0" parTransId="{79144CBB-762C-4234-80E1-3AF40F103680}" sibTransId="{171820BA-F70E-4589-9B4E-F0858C33D5CC}"/>
    <dgm:cxn modelId="{6F0BD9D9-DFE0-4720-B767-99542DE7222C}" type="presOf" srcId="{6FCB1B21-8DF2-4DBF-BC52-1B2F258C4DCA}" destId="{C5B90726-C799-4925-97F5-ABFE1CB0CDFA}" srcOrd="0" destOrd="0" presId="urn:microsoft.com/office/officeart/2005/8/layout/orgChart1"/>
    <dgm:cxn modelId="{C3F58AF9-47C0-40C0-8A50-3E747EEAF45B}" type="presOf" srcId="{6F9B6321-9D5C-4C81-8CFE-427C96E07627}" destId="{531A0465-AEE0-4E47-ACF8-58FAF8462086}" srcOrd="0" destOrd="0" presId="urn:microsoft.com/office/officeart/2005/8/layout/orgChart1"/>
    <dgm:cxn modelId="{2A3EEE30-14C0-4FA9-B671-E7A8AD46C642}" type="presOf" srcId="{6F9B6321-9D5C-4C81-8CFE-427C96E07627}" destId="{8955AB85-E2A6-4678-99B4-E08CA49D84F9}" srcOrd="1" destOrd="0" presId="urn:microsoft.com/office/officeart/2005/8/layout/orgChart1"/>
    <dgm:cxn modelId="{08D01E59-1D14-4910-B667-4F8C01D73115}" type="presOf" srcId="{42A06318-C563-469E-A406-E3A68872FDC9}" destId="{86FFA16D-6081-4475-A646-EB75DA711C47}" srcOrd="0" destOrd="0" presId="urn:microsoft.com/office/officeart/2005/8/layout/orgChart1"/>
    <dgm:cxn modelId="{79E69DDE-D05F-46BE-9A84-DF2BA3DB240F}" type="presOf" srcId="{39AD9438-2B49-4A52-8075-55974161AB91}" destId="{20BDA9F9-1A31-4488-B7F8-5E7F62941F10}" srcOrd="1" destOrd="0" presId="urn:microsoft.com/office/officeart/2005/8/layout/orgChart1"/>
    <dgm:cxn modelId="{51053298-18EB-4E54-A020-00A3F6C8B8F1}" type="presOf" srcId="{79144CBB-762C-4234-80E1-3AF40F103680}" destId="{745CF5BB-FE01-4D14-A100-C727C15728B3}" srcOrd="0" destOrd="0" presId="urn:microsoft.com/office/officeart/2005/8/layout/orgChart1"/>
    <dgm:cxn modelId="{FE496505-7E74-4063-B0B0-B11A74B0EDF4}" type="presOf" srcId="{B31B5143-9344-4990-A600-D35B0F73E7CD}" destId="{10D12244-B948-4298-8CCC-197776E481D3}" srcOrd="0" destOrd="0" presId="urn:microsoft.com/office/officeart/2005/8/layout/orgChart1"/>
    <dgm:cxn modelId="{22E3655D-9FFD-4E13-926F-15AD88D1E8B4}" type="presOf" srcId="{1295F1A3-AF40-462B-95A2-E988DAD0DDBF}" destId="{FE3317EB-7189-4CED-9FF7-FC416710F5E4}" srcOrd="0" destOrd="0" presId="urn:microsoft.com/office/officeart/2005/8/layout/orgChart1"/>
    <dgm:cxn modelId="{F6F89DF0-A271-4180-BF44-303011EF7B81}" srcId="{39AD9438-2B49-4A52-8075-55974161AB91}" destId="{9A1469A8-C4FC-4804-A4C2-BC03CB0FE2C4}" srcOrd="2" destOrd="0" parTransId="{6FCB1B21-8DF2-4DBF-BC52-1B2F258C4DCA}" sibTransId="{39483523-4AA5-4B23-BF2E-DA69F9B88373}"/>
    <dgm:cxn modelId="{411804F4-DD9C-4AA7-A525-BD4040141A01}" type="presOf" srcId="{9A1469A8-C4FC-4804-A4C2-BC03CB0FE2C4}" destId="{FAD825FE-D54E-4DE5-839F-75C0854D8EEE}" srcOrd="1" destOrd="0" presId="urn:microsoft.com/office/officeart/2005/8/layout/orgChart1"/>
    <dgm:cxn modelId="{9928CE27-81B4-415E-B528-A986DA878CAA}" type="presParOf" srcId="{D3476373-E4A6-4296-A855-DD1067FBA2CE}" destId="{EEFFCAC7-E7DD-4D2B-A297-5848C50646AF}" srcOrd="0" destOrd="0" presId="urn:microsoft.com/office/officeart/2005/8/layout/orgChart1"/>
    <dgm:cxn modelId="{CC90A4EE-89F4-4C97-BA1F-2ED42CD9C1F8}" type="presParOf" srcId="{EEFFCAC7-E7DD-4D2B-A297-5848C50646AF}" destId="{D4787E22-EBF0-4888-A7EF-2AE131A56F04}" srcOrd="0" destOrd="0" presId="urn:microsoft.com/office/officeart/2005/8/layout/orgChart1"/>
    <dgm:cxn modelId="{5578A259-4C55-477E-BF57-6E31C1BF25C8}" type="presParOf" srcId="{D4787E22-EBF0-4888-A7EF-2AE131A56F04}" destId="{6A3D6B5C-C82B-4887-AAF5-7EED4B4A2E1D}" srcOrd="0" destOrd="0" presId="urn:microsoft.com/office/officeart/2005/8/layout/orgChart1"/>
    <dgm:cxn modelId="{9CF425F9-4858-4DA4-9093-DE6736C22302}" type="presParOf" srcId="{D4787E22-EBF0-4888-A7EF-2AE131A56F04}" destId="{20BDA9F9-1A31-4488-B7F8-5E7F62941F10}" srcOrd="1" destOrd="0" presId="urn:microsoft.com/office/officeart/2005/8/layout/orgChart1"/>
    <dgm:cxn modelId="{C1578197-3FBE-4563-9CE7-F4E2DAC98394}" type="presParOf" srcId="{EEFFCAC7-E7DD-4D2B-A297-5848C50646AF}" destId="{75143F0E-96B8-4245-8314-DF9DE94A5902}" srcOrd="1" destOrd="0" presId="urn:microsoft.com/office/officeart/2005/8/layout/orgChart1"/>
    <dgm:cxn modelId="{EBB0D74A-4B2B-40DB-8313-D15C550B1C6B}" type="presParOf" srcId="{75143F0E-96B8-4245-8314-DF9DE94A5902}" destId="{745CF5BB-FE01-4D14-A100-C727C15728B3}" srcOrd="0" destOrd="0" presId="urn:microsoft.com/office/officeart/2005/8/layout/orgChart1"/>
    <dgm:cxn modelId="{9C2D5A8A-00B1-43E9-BA3C-B74AF2ABE2FC}" type="presParOf" srcId="{75143F0E-96B8-4245-8314-DF9DE94A5902}" destId="{9495F0B6-815E-43D2-A283-0763864D13FD}" srcOrd="1" destOrd="0" presId="urn:microsoft.com/office/officeart/2005/8/layout/orgChart1"/>
    <dgm:cxn modelId="{46D8CB1D-ADE9-4F85-94EF-3E6489ED535C}" type="presParOf" srcId="{9495F0B6-815E-43D2-A283-0763864D13FD}" destId="{6C025BDF-8C05-48F7-A23E-3CF792013F05}" srcOrd="0" destOrd="0" presId="urn:microsoft.com/office/officeart/2005/8/layout/orgChart1"/>
    <dgm:cxn modelId="{23862384-D00F-4967-892C-6B49B5C915EA}" type="presParOf" srcId="{6C025BDF-8C05-48F7-A23E-3CF792013F05}" destId="{86FFA16D-6081-4475-A646-EB75DA711C47}" srcOrd="0" destOrd="0" presId="urn:microsoft.com/office/officeart/2005/8/layout/orgChart1"/>
    <dgm:cxn modelId="{286CE362-8ACD-49F3-86B0-69832962E01A}" type="presParOf" srcId="{6C025BDF-8C05-48F7-A23E-3CF792013F05}" destId="{2E49C7D9-F520-4188-8D96-FBBA23669752}" srcOrd="1" destOrd="0" presId="urn:microsoft.com/office/officeart/2005/8/layout/orgChart1"/>
    <dgm:cxn modelId="{F69334AD-52A6-4D27-B5EB-70E501F74D83}" type="presParOf" srcId="{9495F0B6-815E-43D2-A283-0763864D13FD}" destId="{85D8A27A-01C5-470F-B99C-562AB378EA9A}" srcOrd="1" destOrd="0" presId="urn:microsoft.com/office/officeart/2005/8/layout/orgChart1"/>
    <dgm:cxn modelId="{5CE49D19-532E-4C1E-85C5-51200F783446}" type="presParOf" srcId="{9495F0B6-815E-43D2-A283-0763864D13FD}" destId="{FC54BEED-3882-49A0-8A5E-5AE2A529E6AF}" srcOrd="2" destOrd="0" presId="urn:microsoft.com/office/officeart/2005/8/layout/orgChart1"/>
    <dgm:cxn modelId="{1BF155B4-1B93-45B5-9F52-31E7FE64FFCB}" type="presParOf" srcId="{75143F0E-96B8-4245-8314-DF9DE94A5902}" destId="{F41050D7-9666-4D0E-9DA7-11F804CC8568}" srcOrd="2" destOrd="0" presId="urn:microsoft.com/office/officeart/2005/8/layout/orgChart1"/>
    <dgm:cxn modelId="{2AC3916B-EDFB-4A2F-9C7C-FC3858C41FF9}" type="presParOf" srcId="{75143F0E-96B8-4245-8314-DF9DE94A5902}" destId="{1ACE221C-81DB-4583-BBD0-51CC84E03D9F}" srcOrd="3" destOrd="0" presId="urn:microsoft.com/office/officeart/2005/8/layout/orgChart1"/>
    <dgm:cxn modelId="{DECB98B3-8FF5-4783-92CC-E0C0B0629535}" type="presParOf" srcId="{1ACE221C-81DB-4583-BBD0-51CC84E03D9F}" destId="{C4D5C751-3CEF-4594-8334-C3B68F8B35F5}" srcOrd="0" destOrd="0" presId="urn:microsoft.com/office/officeart/2005/8/layout/orgChart1"/>
    <dgm:cxn modelId="{496ACC54-0C81-48E9-B6FB-BACD6E43C7C3}" type="presParOf" srcId="{C4D5C751-3CEF-4594-8334-C3B68F8B35F5}" destId="{10D12244-B948-4298-8CCC-197776E481D3}" srcOrd="0" destOrd="0" presId="urn:microsoft.com/office/officeart/2005/8/layout/orgChart1"/>
    <dgm:cxn modelId="{D5A9BE8D-8BD5-4A7D-B627-91328AA662B5}" type="presParOf" srcId="{C4D5C751-3CEF-4594-8334-C3B68F8B35F5}" destId="{A4F91D1C-02BD-49B2-B5F0-96CC680B5053}" srcOrd="1" destOrd="0" presId="urn:microsoft.com/office/officeart/2005/8/layout/orgChart1"/>
    <dgm:cxn modelId="{266C93F7-743D-4388-9C6D-7359074B9CD0}" type="presParOf" srcId="{1ACE221C-81DB-4583-BBD0-51CC84E03D9F}" destId="{1D0A88FB-002B-4A63-8F75-2EB1E13AB166}" srcOrd="1" destOrd="0" presId="urn:microsoft.com/office/officeart/2005/8/layout/orgChart1"/>
    <dgm:cxn modelId="{039E87E2-8383-4AA7-8800-91EE51B8B6B4}" type="presParOf" srcId="{1ACE221C-81DB-4583-BBD0-51CC84E03D9F}" destId="{9A875C23-66E1-4E1B-901B-9F66F3F189DC}" srcOrd="2" destOrd="0" presId="urn:microsoft.com/office/officeart/2005/8/layout/orgChart1"/>
    <dgm:cxn modelId="{C9788C35-2D72-4E08-998A-E17DF7F0729B}" type="presParOf" srcId="{75143F0E-96B8-4245-8314-DF9DE94A5902}" destId="{C5B90726-C799-4925-97F5-ABFE1CB0CDFA}" srcOrd="4" destOrd="0" presId="urn:microsoft.com/office/officeart/2005/8/layout/orgChart1"/>
    <dgm:cxn modelId="{170C110E-76D4-47A1-9480-EFF02D3B87D7}" type="presParOf" srcId="{75143F0E-96B8-4245-8314-DF9DE94A5902}" destId="{D7EB9788-857A-48A2-B1C9-9106453B1C7D}" srcOrd="5" destOrd="0" presId="urn:microsoft.com/office/officeart/2005/8/layout/orgChart1"/>
    <dgm:cxn modelId="{341E7305-D497-4179-B87E-0496D06FB663}" type="presParOf" srcId="{D7EB9788-857A-48A2-B1C9-9106453B1C7D}" destId="{3EFC7461-69F0-4F95-8E7E-0631933BAA1F}" srcOrd="0" destOrd="0" presId="urn:microsoft.com/office/officeart/2005/8/layout/orgChart1"/>
    <dgm:cxn modelId="{CF44C66D-3B46-4EEF-ABC2-8168D995CA90}" type="presParOf" srcId="{3EFC7461-69F0-4F95-8E7E-0631933BAA1F}" destId="{1D526B64-021F-44B2-B34D-3C5D92848704}" srcOrd="0" destOrd="0" presId="urn:microsoft.com/office/officeart/2005/8/layout/orgChart1"/>
    <dgm:cxn modelId="{6934DF84-2842-4CF0-8401-766FB936FD7A}" type="presParOf" srcId="{3EFC7461-69F0-4F95-8E7E-0631933BAA1F}" destId="{FAD825FE-D54E-4DE5-839F-75C0854D8EEE}" srcOrd="1" destOrd="0" presId="urn:microsoft.com/office/officeart/2005/8/layout/orgChart1"/>
    <dgm:cxn modelId="{104073DB-5F99-47FE-9659-088ACAB1251A}" type="presParOf" srcId="{D7EB9788-857A-48A2-B1C9-9106453B1C7D}" destId="{539C93AB-7668-44DA-942F-57BE07F69C3C}" srcOrd="1" destOrd="0" presId="urn:microsoft.com/office/officeart/2005/8/layout/orgChart1"/>
    <dgm:cxn modelId="{89430304-E6E2-4511-9DA3-6614395D04C9}" type="presParOf" srcId="{D7EB9788-857A-48A2-B1C9-9106453B1C7D}" destId="{399F592B-9489-4F85-9C77-6239C1095913}" srcOrd="2" destOrd="0" presId="urn:microsoft.com/office/officeart/2005/8/layout/orgChart1"/>
    <dgm:cxn modelId="{14E8224D-8AA8-4FF9-A59D-3A601A8E0798}" type="presParOf" srcId="{75143F0E-96B8-4245-8314-DF9DE94A5902}" destId="{FE3317EB-7189-4CED-9FF7-FC416710F5E4}" srcOrd="6" destOrd="0" presId="urn:microsoft.com/office/officeart/2005/8/layout/orgChart1"/>
    <dgm:cxn modelId="{E79CDE58-1CEF-4108-AB29-75F05AB34DE9}" type="presParOf" srcId="{75143F0E-96B8-4245-8314-DF9DE94A5902}" destId="{EEE3A397-E34F-4A37-A861-5226AD6CEE6F}" srcOrd="7" destOrd="0" presId="urn:microsoft.com/office/officeart/2005/8/layout/orgChart1"/>
    <dgm:cxn modelId="{762B3081-3332-49D5-A02B-CF510320D919}" type="presParOf" srcId="{EEE3A397-E34F-4A37-A861-5226AD6CEE6F}" destId="{046DA0AC-B45C-4CC2-A9E5-7A36D9A76FDD}" srcOrd="0" destOrd="0" presId="urn:microsoft.com/office/officeart/2005/8/layout/orgChart1"/>
    <dgm:cxn modelId="{D46967DA-CCBB-492F-8E86-E771532A3904}" type="presParOf" srcId="{046DA0AC-B45C-4CC2-A9E5-7A36D9A76FDD}" destId="{531A0465-AEE0-4E47-ACF8-58FAF8462086}" srcOrd="0" destOrd="0" presId="urn:microsoft.com/office/officeart/2005/8/layout/orgChart1"/>
    <dgm:cxn modelId="{DEE97D08-9CE9-4D44-86CB-3A49CECB6CD3}" type="presParOf" srcId="{046DA0AC-B45C-4CC2-A9E5-7A36D9A76FDD}" destId="{8955AB85-E2A6-4678-99B4-E08CA49D84F9}" srcOrd="1" destOrd="0" presId="urn:microsoft.com/office/officeart/2005/8/layout/orgChart1"/>
    <dgm:cxn modelId="{07BAE288-F199-4D97-A374-D7D98D74EB48}" type="presParOf" srcId="{EEE3A397-E34F-4A37-A861-5226AD6CEE6F}" destId="{ACE540CF-BC4F-4871-BCDE-AE893CA4E0BE}" srcOrd="1" destOrd="0" presId="urn:microsoft.com/office/officeart/2005/8/layout/orgChart1"/>
    <dgm:cxn modelId="{01068955-31AA-47BB-9941-05D71743F53A}" type="presParOf" srcId="{EEE3A397-E34F-4A37-A861-5226AD6CEE6F}" destId="{9E2FD353-5983-4B06-874E-3255EA28AFB7}" srcOrd="2" destOrd="0" presId="urn:microsoft.com/office/officeart/2005/8/layout/orgChart1"/>
    <dgm:cxn modelId="{9D244B88-EC7B-4E0B-84C2-3B52060B1393}" type="presParOf" srcId="{EEFFCAC7-E7DD-4D2B-A297-5848C50646AF}" destId="{78EB4BB7-1281-4498-9D65-4CC34FF535E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6B4A7E-956A-4DCE-8541-336768699F0E}" type="doc">
      <dgm:prSet loTypeId="urn:microsoft.com/office/officeart/2005/8/layout/orgChart1" loCatId="hierarchy" qsTypeId="urn:microsoft.com/office/officeart/2005/8/quickstyle/simple1" qsCatId="simple" csTypeId="urn:microsoft.com/office/officeart/2005/8/colors/accent1_2" csCatId="accent1" phldr="1"/>
      <dgm:spPr/>
    </dgm:pt>
    <dgm:pt modelId="{09B45576-3B5C-492D-B069-F022D6D181AC}">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FFF00"/>
              </a:solidFill>
              <a:effectLst/>
              <a:cs typeface="Arial" charset="0"/>
            </a:rPr>
            <a:t>Классификация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FFF00"/>
              </a:solidFill>
              <a:effectLst/>
              <a:cs typeface="Arial" charset="0"/>
            </a:rPr>
            <a:t>измерительных приборов</a:t>
          </a:r>
        </a:p>
      </dgm:t>
    </dgm:pt>
    <dgm:pt modelId="{9C0F0E57-F8DF-41B0-A796-0FA3D700E910}" type="parTrans" cxnId="{2CF1D844-CA8F-44E1-89A6-5ADCAF5E37F2}">
      <dgm:prSet/>
      <dgm:spPr/>
      <dgm:t>
        <a:bodyPr/>
        <a:lstStyle/>
        <a:p>
          <a:endParaRPr lang="ru-RU"/>
        </a:p>
      </dgm:t>
    </dgm:pt>
    <dgm:pt modelId="{5EE9C663-A440-4DEB-A349-0987CD7E024B}" type="sibTrans" cxnId="{2CF1D844-CA8F-44E1-89A6-5ADCAF5E37F2}">
      <dgm:prSet/>
      <dgm:spPr/>
      <dgm:t>
        <a:bodyPr/>
        <a:lstStyle/>
        <a:p>
          <a:endParaRPr lang="ru-RU"/>
        </a:p>
      </dgm:t>
    </dgm:pt>
    <dgm:pt modelId="{1C59B544-A470-447D-A085-4C4A0B996503}">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1"/>
              </a:solidFill>
              <a:effectLst/>
              <a:cs typeface="Arial" charset="0"/>
            </a:rPr>
            <a:t>По виду выходной величины</a:t>
          </a:r>
          <a:r>
            <a:rPr kumimoji="0" lang="ru-RU" altLang="ru-RU" sz="1400" b="1" i="0" u="none" strike="noStrike" cap="none" normalizeH="0" baseline="0" dirty="0" smtClean="0">
              <a:ln>
                <a:noFill/>
              </a:ln>
              <a:solidFill>
                <a:schemeClr val="tx1"/>
              </a:solidFill>
              <a:effectLst/>
              <a:latin typeface="Arial" charset="0"/>
              <a:cs typeface="Arial" charset="0"/>
            </a:rPr>
            <a:t> </a:t>
          </a:r>
        </a:p>
      </dgm:t>
    </dgm:pt>
    <dgm:pt modelId="{7DB38535-D14E-419F-836D-2586E10262F7}" type="parTrans" cxnId="{3301A162-B4AB-4DED-A42E-15DA3F9726F9}">
      <dgm:prSet/>
      <dgm:spPr/>
      <dgm:t>
        <a:bodyPr/>
        <a:lstStyle/>
        <a:p>
          <a:endParaRPr lang="ru-RU"/>
        </a:p>
      </dgm:t>
    </dgm:pt>
    <dgm:pt modelId="{AB5015EB-838A-4DCB-B328-975FFBE71CEC}" type="sibTrans" cxnId="{3301A162-B4AB-4DED-A42E-15DA3F9726F9}">
      <dgm:prSet/>
      <dgm:spPr/>
      <dgm:t>
        <a:bodyPr/>
        <a:lstStyle/>
        <a:p>
          <a:endParaRPr lang="ru-RU"/>
        </a:p>
      </dgm:t>
    </dgm:pt>
    <dgm:pt modelId="{9BA8D042-F737-4A04-9D30-98F0A9A9C181}">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1"/>
              </a:solidFill>
              <a:effectLst/>
              <a:cs typeface="Arial" charset="0"/>
            </a:rPr>
            <a:t>Аналоговый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1"/>
              </a:solidFill>
              <a:effectLst/>
              <a:cs typeface="Arial" charset="0"/>
            </a:rPr>
            <a:t>измерительный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1"/>
              </a:solidFill>
              <a:effectLst/>
              <a:cs typeface="Arial" charset="0"/>
            </a:rPr>
            <a:t> прибор</a:t>
          </a:r>
          <a:r>
            <a:rPr kumimoji="0" lang="ru-RU" altLang="ru-RU" sz="1400" b="0" i="0" u="none" strike="noStrike" cap="none" normalizeH="0" baseline="0" dirty="0" smtClean="0">
              <a:ln>
                <a:noFill/>
              </a:ln>
              <a:solidFill>
                <a:schemeClr val="tx1"/>
              </a:solidFill>
              <a:effectLst/>
              <a:cs typeface="Arial" charset="0"/>
            </a:rPr>
            <a:t> </a:t>
          </a:r>
        </a:p>
      </dgm:t>
    </dgm:pt>
    <dgm:pt modelId="{E49D0805-7FE9-4720-926E-E0EC036421B7}" type="parTrans" cxnId="{28660FD1-1F6C-487B-9632-3EE007E6728A}">
      <dgm:prSet/>
      <dgm:spPr/>
      <dgm:t>
        <a:bodyPr/>
        <a:lstStyle/>
        <a:p>
          <a:endParaRPr lang="ru-RU"/>
        </a:p>
      </dgm:t>
    </dgm:pt>
    <dgm:pt modelId="{750D3109-57E0-4C8C-A056-9E251532BA35}" type="sibTrans" cxnId="{28660FD1-1F6C-487B-9632-3EE007E6728A}">
      <dgm:prSet/>
      <dgm:spPr/>
      <dgm:t>
        <a:bodyPr/>
        <a:lstStyle/>
        <a:p>
          <a:endParaRPr lang="ru-RU"/>
        </a:p>
      </dgm:t>
    </dgm:pt>
    <dgm:pt modelId="{8E6F63BF-B117-4134-8B2D-6EE0EB3009F5}">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1"/>
              </a:solidFill>
              <a:effectLst/>
              <a:cs typeface="Arial" charset="0"/>
            </a:rPr>
            <a:t>Цифровой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1"/>
              </a:solidFill>
              <a:effectLst/>
              <a:cs typeface="Arial" charset="0"/>
            </a:rPr>
            <a:t>измерительный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1"/>
              </a:solidFill>
              <a:effectLst/>
              <a:cs typeface="Arial" charset="0"/>
            </a:rPr>
            <a:t>прибор</a:t>
          </a:r>
        </a:p>
      </dgm:t>
    </dgm:pt>
    <dgm:pt modelId="{900445E0-7017-4C6C-B913-23AB8D4BED1A}" type="parTrans" cxnId="{CDD0D976-EB81-4016-9CDC-9664E89DC694}">
      <dgm:prSet/>
      <dgm:spPr/>
      <dgm:t>
        <a:bodyPr/>
        <a:lstStyle/>
        <a:p>
          <a:endParaRPr lang="ru-RU"/>
        </a:p>
      </dgm:t>
    </dgm:pt>
    <dgm:pt modelId="{031DCABA-EFEF-4D93-90D6-666FE86E3181}" type="sibTrans" cxnId="{CDD0D976-EB81-4016-9CDC-9664E89DC694}">
      <dgm:prSet/>
      <dgm:spPr/>
      <dgm:t>
        <a:bodyPr/>
        <a:lstStyle/>
        <a:p>
          <a:endParaRPr lang="ru-RU"/>
        </a:p>
      </dgm:t>
    </dgm:pt>
    <dgm:pt modelId="{6CFC390A-E80D-4146-BC82-AA29A666788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1"/>
              </a:solidFill>
              <a:effectLst/>
              <a:cs typeface="Arial" charset="0"/>
            </a:rPr>
            <a:t>По способу индикации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1"/>
              </a:solidFill>
              <a:effectLst/>
              <a:cs typeface="Arial" charset="0"/>
            </a:rPr>
            <a:t>значений измеряемой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1"/>
              </a:solidFill>
              <a:effectLst/>
              <a:cs typeface="Arial" charset="0"/>
            </a:rPr>
            <a:t>величины </a:t>
          </a:r>
        </a:p>
      </dgm:t>
    </dgm:pt>
    <dgm:pt modelId="{6270862F-5E27-4759-91AE-B7C2D91863C1}" type="parTrans" cxnId="{C51366D2-07A8-4D49-95B9-7A60C04F37FF}">
      <dgm:prSet/>
      <dgm:spPr/>
      <dgm:t>
        <a:bodyPr/>
        <a:lstStyle/>
        <a:p>
          <a:endParaRPr lang="ru-RU"/>
        </a:p>
      </dgm:t>
    </dgm:pt>
    <dgm:pt modelId="{909B1FDB-E442-4CAC-9D42-91E4CEBC8871}" type="sibTrans" cxnId="{C51366D2-07A8-4D49-95B9-7A60C04F37FF}">
      <dgm:prSet/>
      <dgm:spPr/>
      <dgm:t>
        <a:bodyPr/>
        <a:lstStyle/>
        <a:p>
          <a:endParaRPr lang="ru-RU"/>
        </a:p>
      </dgm:t>
    </dgm:pt>
    <dgm:pt modelId="{7DA0591F-6645-43ED-820E-ED86E672D59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1"/>
              </a:solidFill>
              <a:effectLst/>
              <a:cs typeface="Arial" charset="0"/>
            </a:rPr>
            <a:t>Показывающий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1"/>
              </a:solidFill>
              <a:effectLst/>
              <a:cs typeface="Arial" charset="0"/>
            </a:rPr>
            <a:t>измерительный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1"/>
              </a:solidFill>
              <a:effectLst/>
              <a:cs typeface="Arial" charset="0"/>
            </a:rPr>
            <a:t>прибор</a:t>
          </a:r>
          <a:r>
            <a:rPr kumimoji="0" lang="ru-RU" altLang="ru-RU" sz="1400" b="0" i="0" u="none" strike="noStrike" cap="none" normalizeH="0" baseline="0" dirty="0" smtClean="0">
              <a:ln>
                <a:noFill/>
              </a:ln>
              <a:solidFill>
                <a:schemeClr val="tx1"/>
              </a:solidFill>
              <a:effectLst/>
              <a:latin typeface="Arial" charset="0"/>
              <a:cs typeface="Arial" charset="0"/>
            </a:rPr>
            <a:t> </a:t>
          </a:r>
        </a:p>
      </dgm:t>
    </dgm:pt>
    <dgm:pt modelId="{5EBC3F6D-EFE6-40F6-909A-E1C2CD5D708B}" type="parTrans" cxnId="{ECBA233D-52E5-4C08-839D-920FDD25BC51}">
      <dgm:prSet/>
      <dgm:spPr/>
      <dgm:t>
        <a:bodyPr/>
        <a:lstStyle/>
        <a:p>
          <a:endParaRPr lang="ru-RU"/>
        </a:p>
      </dgm:t>
    </dgm:pt>
    <dgm:pt modelId="{B5625308-CA84-432D-8A67-39181EF78267}" type="sibTrans" cxnId="{ECBA233D-52E5-4C08-839D-920FDD25BC51}">
      <dgm:prSet/>
      <dgm:spPr/>
      <dgm:t>
        <a:bodyPr/>
        <a:lstStyle/>
        <a:p>
          <a:endParaRPr lang="ru-RU"/>
        </a:p>
      </dgm:t>
    </dgm:pt>
    <dgm:pt modelId="{27521D24-F08A-48E2-A2F4-B213FC2782C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1"/>
              </a:solidFill>
              <a:effectLst/>
              <a:cs typeface="Arial" charset="0"/>
            </a:rPr>
            <a:t>Регистрирующий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1"/>
              </a:solidFill>
              <a:effectLst/>
              <a:cs typeface="Arial" charset="0"/>
            </a:rPr>
            <a:t>измерительный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1"/>
              </a:solidFill>
              <a:effectLst/>
              <a:cs typeface="Arial" charset="0"/>
            </a:rPr>
            <a:t>прибор</a:t>
          </a:r>
          <a:r>
            <a:rPr kumimoji="0" lang="ru-RU" altLang="ru-RU" sz="1400" b="0" i="0" u="none" strike="noStrike" cap="none" normalizeH="0" baseline="0" dirty="0" smtClean="0">
              <a:ln>
                <a:noFill/>
              </a:ln>
              <a:solidFill>
                <a:schemeClr val="tx1"/>
              </a:solidFill>
              <a:effectLst/>
              <a:latin typeface="Arial" charset="0"/>
              <a:cs typeface="Arial" charset="0"/>
            </a:rPr>
            <a:t> </a:t>
          </a:r>
        </a:p>
      </dgm:t>
    </dgm:pt>
    <dgm:pt modelId="{3966A607-9B89-48B0-AAAF-DE6D94C00FBF}" type="parTrans" cxnId="{A36906CA-F4DC-43A8-8E65-CBA998615143}">
      <dgm:prSet/>
      <dgm:spPr/>
      <dgm:t>
        <a:bodyPr/>
        <a:lstStyle/>
        <a:p>
          <a:endParaRPr lang="ru-RU"/>
        </a:p>
      </dgm:t>
    </dgm:pt>
    <dgm:pt modelId="{EEDBEEA6-BE8A-481A-B825-D277E81A8584}" type="sibTrans" cxnId="{A36906CA-F4DC-43A8-8E65-CBA998615143}">
      <dgm:prSet/>
      <dgm:spPr/>
      <dgm:t>
        <a:bodyPr/>
        <a:lstStyle/>
        <a:p>
          <a:endParaRPr lang="ru-RU"/>
        </a:p>
      </dgm:t>
    </dgm:pt>
    <dgm:pt modelId="{66068DE7-7DF1-4EBE-95EC-20BE2233A1ED}" type="pres">
      <dgm:prSet presAssocID="{666B4A7E-956A-4DCE-8541-336768699F0E}" presName="hierChild1" presStyleCnt="0">
        <dgm:presLayoutVars>
          <dgm:orgChart val="1"/>
          <dgm:chPref val="1"/>
          <dgm:dir/>
          <dgm:animOne val="branch"/>
          <dgm:animLvl val="lvl"/>
          <dgm:resizeHandles/>
        </dgm:presLayoutVars>
      </dgm:prSet>
      <dgm:spPr/>
    </dgm:pt>
    <dgm:pt modelId="{FB8D9687-2B2B-4F11-AC93-AED1CE59EB83}" type="pres">
      <dgm:prSet presAssocID="{09B45576-3B5C-492D-B069-F022D6D181AC}" presName="hierRoot1" presStyleCnt="0">
        <dgm:presLayoutVars>
          <dgm:hierBranch/>
        </dgm:presLayoutVars>
      </dgm:prSet>
      <dgm:spPr/>
    </dgm:pt>
    <dgm:pt modelId="{93628E50-9B35-444E-9D53-84560ABD6150}" type="pres">
      <dgm:prSet presAssocID="{09B45576-3B5C-492D-B069-F022D6D181AC}" presName="rootComposite1" presStyleCnt="0"/>
      <dgm:spPr/>
    </dgm:pt>
    <dgm:pt modelId="{A8A824BA-B7A8-4A10-B95B-CCFB2A5C61F4}" type="pres">
      <dgm:prSet presAssocID="{09B45576-3B5C-492D-B069-F022D6D181AC}" presName="rootText1" presStyleLbl="node0" presStyleIdx="0" presStyleCnt="1" custScaleX="222301">
        <dgm:presLayoutVars>
          <dgm:chPref val="3"/>
        </dgm:presLayoutVars>
      </dgm:prSet>
      <dgm:spPr/>
      <dgm:t>
        <a:bodyPr/>
        <a:lstStyle/>
        <a:p>
          <a:endParaRPr lang="ru-RU"/>
        </a:p>
      </dgm:t>
    </dgm:pt>
    <dgm:pt modelId="{A0534AF4-9EF0-40CC-BD48-EA88F40D43C7}" type="pres">
      <dgm:prSet presAssocID="{09B45576-3B5C-492D-B069-F022D6D181AC}" presName="rootConnector1" presStyleLbl="node1" presStyleIdx="0" presStyleCnt="0"/>
      <dgm:spPr/>
      <dgm:t>
        <a:bodyPr/>
        <a:lstStyle/>
        <a:p>
          <a:endParaRPr lang="ru-RU"/>
        </a:p>
      </dgm:t>
    </dgm:pt>
    <dgm:pt modelId="{3C7E70E9-AA64-4608-A311-914234A52DD3}" type="pres">
      <dgm:prSet presAssocID="{09B45576-3B5C-492D-B069-F022D6D181AC}" presName="hierChild2" presStyleCnt="0"/>
      <dgm:spPr/>
    </dgm:pt>
    <dgm:pt modelId="{BBF7D857-0CE4-43D6-85FE-F8D8953B321F}" type="pres">
      <dgm:prSet presAssocID="{7DB38535-D14E-419F-836D-2586E10262F7}" presName="Name35" presStyleLbl="parChTrans1D2" presStyleIdx="0" presStyleCnt="2"/>
      <dgm:spPr/>
      <dgm:t>
        <a:bodyPr/>
        <a:lstStyle/>
        <a:p>
          <a:endParaRPr lang="ru-RU"/>
        </a:p>
      </dgm:t>
    </dgm:pt>
    <dgm:pt modelId="{278B4C23-3CAA-495A-911C-356710B9A2BE}" type="pres">
      <dgm:prSet presAssocID="{1C59B544-A470-447D-A085-4C4A0B996503}" presName="hierRoot2" presStyleCnt="0">
        <dgm:presLayoutVars>
          <dgm:hierBranch/>
        </dgm:presLayoutVars>
      </dgm:prSet>
      <dgm:spPr/>
    </dgm:pt>
    <dgm:pt modelId="{4BA019C0-FCB3-4ADF-B395-6B550E6D9C80}" type="pres">
      <dgm:prSet presAssocID="{1C59B544-A470-447D-A085-4C4A0B996503}" presName="rootComposite" presStyleCnt="0"/>
      <dgm:spPr/>
    </dgm:pt>
    <dgm:pt modelId="{77571865-B112-495F-A552-01398527AB9B}" type="pres">
      <dgm:prSet presAssocID="{1C59B544-A470-447D-A085-4C4A0B996503}" presName="rootText" presStyleLbl="node2" presStyleIdx="0" presStyleCnt="2" custScaleX="136992">
        <dgm:presLayoutVars>
          <dgm:chPref val="3"/>
        </dgm:presLayoutVars>
      </dgm:prSet>
      <dgm:spPr/>
      <dgm:t>
        <a:bodyPr/>
        <a:lstStyle/>
        <a:p>
          <a:endParaRPr lang="ru-RU"/>
        </a:p>
      </dgm:t>
    </dgm:pt>
    <dgm:pt modelId="{B0C6E718-2B0D-4291-BB06-8948043F7784}" type="pres">
      <dgm:prSet presAssocID="{1C59B544-A470-447D-A085-4C4A0B996503}" presName="rootConnector" presStyleLbl="node2" presStyleIdx="0" presStyleCnt="2"/>
      <dgm:spPr/>
      <dgm:t>
        <a:bodyPr/>
        <a:lstStyle/>
        <a:p>
          <a:endParaRPr lang="ru-RU"/>
        </a:p>
      </dgm:t>
    </dgm:pt>
    <dgm:pt modelId="{BF2B135A-0F45-4B36-8901-633812822736}" type="pres">
      <dgm:prSet presAssocID="{1C59B544-A470-447D-A085-4C4A0B996503}" presName="hierChild4" presStyleCnt="0"/>
      <dgm:spPr/>
    </dgm:pt>
    <dgm:pt modelId="{4B88B38C-4912-44E6-B3C9-64CA6BBFF79B}" type="pres">
      <dgm:prSet presAssocID="{E49D0805-7FE9-4720-926E-E0EC036421B7}" presName="Name35" presStyleLbl="parChTrans1D3" presStyleIdx="0" presStyleCnt="4"/>
      <dgm:spPr/>
      <dgm:t>
        <a:bodyPr/>
        <a:lstStyle/>
        <a:p>
          <a:endParaRPr lang="ru-RU"/>
        </a:p>
      </dgm:t>
    </dgm:pt>
    <dgm:pt modelId="{9DA0EA29-FF41-41CF-A978-925BF10F2C8D}" type="pres">
      <dgm:prSet presAssocID="{9BA8D042-F737-4A04-9D30-98F0A9A9C181}" presName="hierRoot2" presStyleCnt="0">
        <dgm:presLayoutVars>
          <dgm:hierBranch val="r"/>
        </dgm:presLayoutVars>
      </dgm:prSet>
      <dgm:spPr/>
    </dgm:pt>
    <dgm:pt modelId="{7BA22FE1-03EC-49FF-B5C6-ACFDC3AE77E6}" type="pres">
      <dgm:prSet presAssocID="{9BA8D042-F737-4A04-9D30-98F0A9A9C181}" presName="rootComposite" presStyleCnt="0"/>
      <dgm:spPr/>
    </dgm:pt>
    <dgm:pt modelId="{03B3CE59-DB4E-4C6D-B542-5A0E10C50596}" type="pres">
      <dgm:prSet presAssocID="{9BA8D042-F737-4A04-9D30-98F0A9A9C181}" presName="rootText" presStyleLbl="node3" presStyleIdx="0" presStyleCnt="4" custScaleX="143189">
        <dgm:presLayoutVars>
          <dgm:chPref val="3"/>
        </dgm:presLayoutVars>
      </dgm:prSet>
      <dgm:spPr/>
      <dgm:t>
        <a:bodyPr/>
        <a:lstStyle/>
        <a:p>
          <a:endParaRPr lang="ru-RU"/>
        </a:p>
      </dgm:t>
    </dgm:pt>
    <dgm:pt modelId="{86371F2B-30AE-42E5-939E-042C0C06D48D}" type="pres">
      <dgm:prSet presAssocID="{9BA8D042-F737-4A04-9D30-98F0A9A9C181}" presName="rootConnector" presStyleLbl="node3" presStyleIdx="0" presStyleCnt="4"/>
      <dgm:spPr/>
      <dgm:t>
        <a:bodyPr/>
        <a:lstStyle/>
        <a:p>
          <a:endParaRPr lang="ru-RU"/>
        </a:p>
      </dgm:t>
    </dgm:pt>
    <dgm:pt modelId="{8E7002C4-741A-4B2E-92BB-C92742D5B5D3}" type="pres">
      <dgm:prSet presAssocID="{9BA8D042-F737-4A04-9D30-98F0A9A9C181}" presName="hierChild4" presStyleCnt="0"/>
      <dgm:spPr/>
    </dgm:pt>
    <dgm:pt modelId="{3E578CA0-7FE2-4411-A98D-E62B1366880E}" type="pres">
      <dgm:prSet presAssocID="{9BA8D042-F737-4A04-9D30-98F0A9A9C181}" presName="hierChild5" presStyleCnt="0"/>
      <dgm:spPr/>
    </dgm:pt>
    <dgm:pt modelId="{5089C40A-7226-4F10-9DCA-56825E4B6428}" type="pres">
      <dgm:prSet presAssocID="{900445E0-7017-4C6C-B913-23AB8D4BED1A}" presName="Name35" presStyleLbl="parChTrans1D3" presStyleIdx="1" presStyleCnt="4"/>
      <dgm:spPr/>
      <dgm:t>
        <a:bodyPr/>
        <a:lstStyle/>
        <a:p>
          <a:endParaRPr lang="ru-RU"/>
        </a:p>
      </dgm:t>
    </dgm:pt>
    <dgm:pt modelId="{0973AE39-237A-4CB2-A66E-49365F091D17}" type="pres">
      <dgm:prSet presAssocID="{8E6F63BF-B117-4134-8B2D-6EE0EB3009F5}" presName="hierRoot2" presStyleCnt="0">
        <dgm:presLayoutVars>
          <dgm:hierBranch val="r"/>
        </dgm:presLayoutVars>
      </dgm:prSet>
      <dgm:spPr/>
    </dgm:pt>
    <dgm:pt modelId="{9A41EEF1-DC30-4957-9B41-EB5C21CA426F}" type="pres">
      <dgm:prSet presAssocID="{8E6F63BF-B117-4134-8B2D-6EE0EB3009F5}" presName="rootComposite" presStyleCnt="0"/>
      <dgm:spPr/>
    </dgm:pt>
    <dgm:pt modelId="{F8BF0E29-40DC-4877-9F36-FACF260086E9}" type="pres">
      <dgm:prSet presAssocID="{8E6F63BF-B117-4134-8B2D-6EE0EB3009F5}" presName="rootText" presStyleLbl="node3" presStyleIdx="1" presStyleCnt="4" custScaleX="131658">
        <dgm:presLayoutVars>
          <dgm:chPref val="3"/>
        </dgm:presLayoutVars>
      </dgm:prSet>
      <dgm:spPr/>
      <dgm:t>
        <a:bodyPr/>
        <a:lstStyle/>
        <a:p>
          <a:endParaRPr lang="ru-RU"/>
        </a:p>
      </dgm:t>
    </dgm:pt>
    <dgm:pt modelId="{95FD9F88-FB1C-450B-9BF1-7A678A6EA495}" type="pres">
      <dgm:prSet presAssocID="{8E6F63BF-B117-4134-8B2D-6EE0EB3009F5}" presName="rootConnector" presStyleLbl="node3" presStyleIdx="1" presStyleCnt="4"/>
      <dgm:spPr/>
      <dgm:t>
        <a:bodyPr/>
        <a:lstStyle/>
        <a:p>
          <a:endParaRPr lang="ru-RU"/>
        </a:p>
      </dgm:t>
    </dgm:pt>
    <dgm:pt modelId="{248B63B6-C46A-4FDA-9A6E-BF7AC9FB4969}" type="pres">
      <dgm:prSet presAssocID="{8E6F63BF-B117-4134-8B2D-6EE0EB3009F5}" presName="hierChild4" presStyleCnt="0"/>
      <dgm:spPr/>
    </dgm:pt>
    <dgm:pt modelId="{5BC34D2B-C9A4-406C-A6BF-0447BB26D51B}" type="pres">
      <dgm:prSet presAssocID="{8E6F63BF-B117-4134-8B2D-6EE0EB3009F5}" presName="hierChild5" presStyleCnt="0"/>
      <dgm:spPr/>
    </dgm:pt>
    <dgm:pt modelId="{FD02F414-5CAF-4941-B5E4-B8F2D7445C81}" type="pres">
      <dgm:prSet presAssocID="{1C59B544-A470-447D-A085-4C4A0B996503}" presName="hierChild5" presStyleCnt="0"/>
      <dgm:spPr/>
    </dgm:pt>
    <dgm:pt modelId="{E5FC6CDA-C478-42AF-B303-D405AB46F5CC}" type="pres">
      <dgm:prSet presAssocID="{6270862F-5E27-4759-91AE-B7C2D91863C1}" presName="Name35" presStyleLbl="parChTrans1D2" presStyleIdx="1" presStyleCnt="2"/>
      <dgm:spPr/>
      <dgm:t>
        <a:bodyPr/>
        <a:lstStyle/>
        <a:p>
          <a:endParaRPr lang="ru-RU"/>
        </a:p>
      </dgm:t>
    </dgm:pt>
    <dgm:pt modelId="{DE2CC8F2-5608-45FB-BB47-762CC8DA9651}" type="pres">
      <dgm:prSet presAssocID="{6CFC390A-E80D-4146-BC82-AA29A6667888}" presName="hierRoot2" presStyleCnt="0">
        <dgm:presLayoutVars>
          <dgm:hierBranch/>
        </dgm:presLayoutVars>
      </dgm:prSet>
      <dgm:spPr/>
    </dgm:pt>
    <dgm:pt modelId="{736E1155-F0D2-414B-B167-960AC5B5D015}" type="pres">
      <dgm:prSet presAssocID="{6CFC390A-E80D-4146-BC82-AA29A6667888}" presName="rootComposite" presStyleCnt="0"/>
      <dgm:spPr/>
    </dgm:pt>
    <dgm:pt modelId="{478935EE-7894-4E7B-8289-81137A51E7AF}" type="pres">
      <dgm:prSet presAssocID="{6CFC390A-E80D-4146-BC82-AA29A6667888}" presName="rootText" presStyleLbl="node2" presStyleIdx="1" presStyleCnt="2" custScaleX="167164">
        <dgm:presLayoutVars>
          <dgm:chPref val="3"/>
        </dgm:presLayoutVars>
      </dgm:prSet>
      <dgm:spPr/>
      <dgm:t>
        <a:bodyPr/>
        <a:lstStyle/>
        <a:p>
          <a:endParaRPr lang="ru-RU"/>
        </a:p>
      </dgm:t>
    </dgm:pt>
    <dgm:pt modelId="{D9494C46-60E1-4AE9-BB1D-722E326AECE0}" type="pres">
      <dgm:prSet presAssocID="{6CFC390A-E80D-4146-BC82-AA29A6667888}" presName="rootConnector" presStyleLbl="node2" presStyleIdx="1" presStyleCnt="2"/>
      <dgm:spPr/>
      <dgm:t>
        <a:bodyPr/>
        <a:lstStyle/>
        <a:p>
          <a:endParaRPr lang="ru-RU"/>
        </a:p>
      </dgm:t>
    </dgm:pt>
    <dgm:pt modelId="{61CD6976-EB9B-4B0C-A9BC-D69BBE3C2A95}" type="pres">
      <dgm:prSet presAssocID="{6CFC390A-E80D-4146-BC82-AA29A6667888}" presName="hierChild4" presStyleCnt="0"/>
      <dgm:spPr/>
    </dgm:pt>
    <dgm:pt modelId="{B4FBC827-C2A5-4300-A240-8D2185C2B990}" type="pres">
      <dgm:prSet presAssocID="{5EBC3F6D-EFE6-40F6-909A-E1C2CD5D708B}" presName="Name35" presStyleLbl="parChTrans1D3" presStyleIdx="2" presStyleCnt="4"/>
      <dgm:spPr/>
      <dgm:t>
        <a:bodyPr/>
        <a:lstStyle/>
        <a:p>
          <a:endParaRPr lang="ru-RU"/>
        </a:p>
      </dgm:t>
    </dgm:pt>
    <dgm:pt modelId="{B2EA235F-A82A-4ABA-B5BB-FE3D94CAB883}" type="pres">
      <dgm:prSet presAssocID="{7DA0591F-6645-43ED-820E-ED86E672D592}" presName="hierRoot2" presStyleCnt="0">
        <dgm:presLayoutVars>
          <dgm:hierBranch val="r"/>
        </dgm:presLayoutVars>
      </dgm:prSet>
      <dgm:spPr/>
    </dgm:pt>
    <dgm:pt modelId="{EC7EA417-C60B-4EE4-8A49-7400F84E4607}" type="pres">
      <dgm:prSet presAssocID="{7DA0591F-6645-43ED-820E-ED86E672D592}" presName="rootComposite" presStyleCnt="0"/>
      <dgm:spPr/>
    </dgm:pt>
    <dgm:pt modelId="{AE9358FB-98EB-449F-A428-A46EA1FC5548}" type="pres">
      <dgm:prSet presAssocID="{7DA0591F-6645-43ED-820E-ED86E672D592}" presName="rootText" presStyleLbl="node3" presStyleIdx="2" presStyleCnt="4" custScaleX="137555">
        <dgm:presLayoutVars>
          <dgm:chPref val="3"/>
        </dgm:presLayoutVars>
      </dgm:prSet>
      <dgm:spPr/>
      <dgm:t>
        <a:bodyPr/>
        <a:lstStyle/>
        <a:p>
          <a:endParaRPr lang="ru-RU"/>
        </a:p>
      </dgm:t>
    </dgm:pt>
    <dgm:pt modelId="{A4C3381A-22A1-415F-9FFC-A64363FB767A}" type="pres">
      <dgm:prSet presAssocID="{7DA0591F-6645-43ED-820E-ED86E672D592}" presName="rootConnector" presStyleLbl="node3" presStyleIdx="2" presStyleCnt="4"/>
      <dgm:spPr/>
      <dgm:t>
        <a:bodyPr/>
        <a:lstStyle/>
        <a:p>
          <a:endParaRPr lang="ru-RU"/>
        </a:p>
      </dgm:t>
    </dgm:pt>
    <dgm:pt modelId="{1313DB6E-6B2C-4A9D-B13E-144D0E2FBFCC}" type="pres">
      <dgm:prSet presAssocID="{7DA0591F-6645-43ED-820E-ED86E672D592}" presName="hierChild4" presStyleCnt="0"/>
      <dgm:spPr/>
    </dgm:pt>
    <dgm:pt modelId="{950A6BE1-E879-4ED9-A982-8BCC01B844C2}" type="pres">
      <dgm:prSet presAssocID="{7DA0591F-6645-43ED-820E-ED86E672D592}" presName="hierChild5" presStyleCnt="0"/>
      <dgm:spPr/>
    </dgm:pt>
    <dgm:pt modelId="{01FADD9F-1870-4A91-8308-BBC7090AF2A6}" type="pres">
      <dgm:prSet presAssocID="{3966A607-9B89-48B0-AAAF-DE6D94C00FBF}" presName="Name35" presStyleLbl="parChTrans1D3" presStyleIdx="3" presStyleCnt="4"/>
      <dgm:spPr/>
      <dgm:t>
        <a:bodyPr/>
        <a:lstStyle/>
        <a:p>
          <a:endParaRPr lang="ru-RU"/>
        </a:p>
      </dgm:t>
    </dgm:pt>
    <dgm:pt modelId="{2C629449-6BE9-4382-BE25-904C0AF33AC8}" type="pres">
      <dgm:prSet presAssocID="{27521D24-F08A-48E2-A2F4-B213FC2782C8}" presName="hierRoot2" presStyleCnt="0">
        <dgm:presLayoutVars>
          <dgm:hierBranch val="r"/>
        </dgm:presLayoutVars>
      </dgm:prSet>
      <dgm:spPr/>
    </dgm:pt>
    <dgm:pt modelId="{A4E29C9D-50FA-410C-9630-6C9EE1F0939E}" type="pres">
      <dgm:prSet presAssocID="{27521D24-F08A-48E2-A2F4-B213FC2782C8}" presName="rootComposite" presStyleCnt="0"/>
      <dgm:spPr/>
    </dgm:pt>
    <dgm:pt modelId="{B97DD241-6D0D-44BD-8C63-EA3CD0CED1D6}" type="pres">
      <dgm:prSet presAssocID="{27521D24-F08A-48E2-A2F4-B213FC2782C8}" presName="rootText" presStyleLbl="node3" presStyleIdx="3" presStyleCnt="4" custScaleX="136953">
        <dgm:presLayoutVars>
          <dgm:chPref val="3"/>
        </dgm:presLayoutVars>
      </dgm:prSet>
      <dgm:spPr/>
      <dgm:t>
        <a:bodyPr/>
        <a:lstStyle/>
        <a:p>
          <a:endParaRPr lang="ru-RU"/>
        </a:p>
      </dgm:t>
    </dgm:pt>
    <dgm:pt modelId="{F44B953B-CAF8-406B-8B9A-C5A4C6C6FB03}" type="pres">
      <dgm:prSet presAssocID="{27521D24-F08A-48E2-A2F4-B213FC2782C8}" presName="rootConnector" presStyleLbl="node3" presStyleIdx="3" presStyleCnt="4"/>
      <dgm:spPr/>
      <dgm:t>
        <a:bodyPr/>
        <a:lstStyle/>
        <a:p>
          <a:endParaRPr lang="ru-RU"/>
        </a:p>
      </dgm:t>
    </dgm:pt>
    <dgm:pt modelId="{66540704-4683-4CC2-9042-9AB13F0BDB31}" type="pres">
      <dgm:prSet presAssocID="{27521D24-F08A-48E2-A2F4-B213FC2782C8}" presName="hierChild4" presStyleCnt="0"/>
      <dgm:spPr/>
    </dgm:pt>
    <dgm:pt modelId="{772F41FE-9603-46C6-8B00-E5246471D3EE}" type="pres">
      <dgm:prSet presAssocID="{27521D24-F08A-48E2-A2F4-B213FC2782C8}" presName="hierChild5" presStyleCnt="0"/>
      <dgm:spPr/>
    </dgm:pt>
    <dgm:pt modelId="{D47A7DD2-3465-41FE-87E6-4BC5DAA86144}" type="pres">
      <dgm:prSet presAssocID="{6CFC390A-E80D-4146-BC82-AA29A6667888}" presName="hierChild5" presStyleCnt="0"/>
      <dgm:spPr/>
    </dgm:pt>
    <dgm:pt modelId="{173B183A-86E7-41CB-AD80-63508C2FDCC0}" type="pres">
      <dgm:prSet presAssocID="{09B45576-3B5C-492D-B069-F022D6D181AC}" presName="hierChild3" presStyleCnt="0"/>
      <dgm:spPr/>
    </dgm:pt>
  </dgm:ptLst>
  <dgm:cxnLst>
    <dgm:cxn modelId="{19A85981-16D8-4560-BEAE-1C531DF57217}" type="presOf" srcId="{900445E0-7017-4C6C-B913-23AB8D4BED1A}" destId="{5089C40A-7226-4F10-9DCA-56825E4B6428}" srcOrd="0" destOrd="0" presId="urn:microsoft.com/office/officeart/2005/8/layout/orgChart1"/>
    <dgm:cxn modelId="{E28FC44B-FEDE-4992-AD55-60D4A8FBB681}" type="presOf" srcId="{09B45576-3B5C-492D-B069-F022D6D181AC}" destId="{A8A824BA-B7A8-4A10-B95B-CCFB2A5C61F4}" srcOrd="0" destOrd="0" presId="urn:microsoft.com/office/officeart/2005/8/layout/orgChart1"/>
    <dgm:cxn modelId="{E35DA556-9AF9-4814-9EFE-05709B55E0DC}" type="presOf" srcId="{6CFC390A-E80D-4146-BC82-AA29A6667888}" destId="{478935EE-7894-4E7B-8289-81137A51E7AF}" srcOrd="0" destOrd="0" presId="urn:microsoft.com/office/officeart/2005/8/layout/orgChart1"/>
    <dgm:cxn modelId="{4112BE78-6777-42FA-AFDB-71BB59AF7C12}" type="presOf" srcId="{8E6F63BF-B117-4134-8B2D-6EE0EB3009F5}" destId="{95FD9F88-FB1C-450B-9BF1-7A678A6EA495}" srcOrd="1" destOrd="0" presId="urn:microsoft.com/office/officeart/2005/8/layout/orgChart1"/>
    <dgm:cxn modelId="{666760A1-1470-4B23-BFF5-610E40004495}" type="presOf" srcId="{9BA8D042-F737-4A04-9D30-98F0A9A9C181}" destId="{86371F2B-30AE-42E5-939E-042C0C06D48D}" srcOrd="1" destOrd="0" presId="urn:microsoft.com/office/officeart/2005/8/layout/orgChart1"/>
    <dgm:cxn modelId="{58BEA1A0-BED3-4304-9704-9234A3EBE7D7}" type="presOf" srcId="{E49D0805-7FE9-4720-926E-E0EC036421B7}" destId="{4B88B38C-4912-44E6-B3C9-64CA6BBFF79B}" srcOrd="0" destOrd="0" presId="urn:microsoft.com/office/officeart/2005/8/layout/orgChart1"/>
    <dgm:cxn modelId="{C51366D2-07A8-4D49-95B9-7A60C04F37FF}" srcId="{09B45576-3B5C-492D-B069-F022D6D181AC}" destId="{6CFC390A-E80D-4146-BC82-AA29A6667888}" srcOrd="1" destOrd="0" parTransId="{6270862F-5E27-4759-91AE-B7C2D91863C1}" sibTransId="{909B1FDB-E442-4CAC-9D42-91E4CEBC8871}"/>
    <dgm:cxn modelId="{A643D055-E2FD-4DFF-834B-5B95A2C0568E}" type="presOf" srcId="{8E6F63BF-B117-4134-8B2D-6EE0EB3009F5}" destId="{F8BF0E29-40DC-4877-9F36-FACF260086E9}" srcOrd="0" destOrd="0" presId="urn:microsoft.com/office/officeart/2005/8/layout/orgChart1"/>
    <dgm:cxn modelId="{A36906CA-F4DC-43A8-8E65-CBA998615143}" srcId="{6CFC390A-E80D-4146-BC82-AA29A6667888}" destId="{27521D24-F08A-48E2-A2F4-B213FC2782C8}" srcOrd="1" destOrd="0" parTransId="{3966A607-9B89-48B0-AAAF-DE6D94C00FBF}" sibTransId="{EEDBEEA6-BE8A-481A-B825-D277E81A8584}"/>
    <dgm:cxn modelId="{CCF9FBCA-1E87-42C2-8F1B-F9BE3939687E}" type="presOf" srcId="{7DA0591F-6645-43ED-820E-ED86E672D592}" destId="{AE9358FB-98EB-449F-A428-A46EA1FC5548}" srcOrd="0" destOrd="0" presId="urn:microsoft.com/office/officeart/2005/8/layout/orgChart1"/>
    <dgm:cxn modelId="{6C5E947D-3C10-4CC8-85D7-85F8AC5BB021}" type="presOf" srcId="{666B4A7E-956A-4DCE-8541-336768699F0E}" destId="{66068DE7-7DF1-4EBE-95EC-20BE2233A1ED}" srcOrd="0" destOrd="0" presId="urn:microsoft.com/office/officeart/2005/8/layout/orgChart1"/>
    <dgm:cxn modelId="{0A727856-35F8-4B99-9B92-11672602CBF5}" type="presOf" srcId="{09B45576-3B5C-492D-B069-F022D6D181AC}" destId="{A0534AF4-9EF0-40CC-BD48-EA88F40D43C7}" srcOrd="1" destOrd="0" presId="urn:microsoft.com/office/officeart/2005/8/layout/orgChart1"/>
    <dgm:cxn modelId="{5C9D68A6-8A01-4280-8BBD-895518A67CA6}" type="presOf" srcId="{1C59B544-A470-447D-A085-4C4A0B996503}" destId="{B0C6E718-2B0D-4291-BB06-8948043F7784}" srcOrd="1" destOrd="0" presId="urn:microsoft.com/office/officeart/2005/8/layout/orgChart1"/>
    <dgm:cxn modelId="{3301A162-B4AB-4DED-A42E-15DA3F9726F9}" srcId="{09B45576-3B5C-492D-B069-F022D6D181AC}" destId="{1C59B544-A470-447D-A085-4C4A0B996503}" srcOrd="0" destOrd="0" parTransId="{7DB38535-D14E-419F-836D-2586E10262F7}" sibTransId="{AB5015EB-838A-4DCB-B328-975FFBE71CEC}"/>
    <dgm:cxn modelId="{F74844FB-1BC9-44B5-BAAE-E157B7A7A8E1}" type="presOf" srcId="{6270862F-5E27-4759-91AE-B7C2D91863C1}" destId="{E5FC6CDA-C478-42AF-B303-D405AB46F5CC}" srcOrd="0" destOrd="0" presId="urn:microsoft.com/office/officeart/2005/8/layout/orgChart1"/>
    <dgm:cxn modelId="{2CF1D844-CA8F-44E1-89A6-5ADCAF5E37F2}" srcId="{666B4A7E-956A-4DCE-8541-336768699F0E}" destId="{09B45576-3B5C-492D-B069-F022D6D181AC}" srcOrd="0" destOrd="0" parTransId="{9C0F0E57-F8DF-41B0-A796-0FA3D700E910}" sibTransId="{5EE9C663-A440-4DEB-A349-0987CD7E024B}"/>
    <dgm:cxn modelId="{CDD0D976-EB81-4016-9CDC-9664E89DC694}" srcId="{1C59B544-A470-447D-A085-4C4A0B996503}" destId="{8E6F63BF-B117-4134-8B2D-6EE0EB3009F5}" srcOrd="1" destOrd="0" parTransId="{900445E0-7017-4C6C-B913-23AB8D4BED1A}" sibTransId="{031DCABA-EFEF-4D93-90D6-666FE86E3181}"/>
    <dgm:cxn modelId="{265389D6-B5CF-43E9-8970-43FB24B82B5C}" type="presOf" srcId="{7DB38535-D14E-419F-836D-2586E10262F7}" destId="{BBF7D857-0CE4-43D6-85FE-F8D8953B321F}" srcOrd="0" destOrd="0" presId="urn:microsoft.com/office/officeart/2005/8/layout/orgChart1"/>
    <dgm:cxn modelId="{ECBA233D-52E5-4C08-839D-920FDD25BC51}" srcId="{6CFC390A-E80D-4146-BC82-AA29A6667888}" destId="{7DA0591F-6645-43ED-820E-ED86E672D592}" srcOrd="0" destOrd="0" parTransId="{5EBC3F6D-EFE6-40F6-909A-E1C2CD5D708B}" sibTransId="{B5625308-CA84-432D-8A67-39181EF78267}"/>
    <dgm:cxn modelId="{4EF2743C-EEFC-4EAC-80A6-051C3EB5B9A6}" type="presOf" srcId="{27521D24-F08A-48E2-A2F4-B213FC2782C8}" destId="{B97DD241-6D0D-44BD-8C63-EA3CD0CED1D6}" srcOrd="0" destOrd="0" presId="urn:microsoft.com/office/officeart/2005/8/layout/orgChart1"/>
    <dgm:cxn modelId="{A62B627B-46AA-4EB2-9F1B-B458113155F2}" type="presOf" srcId="{1C59B544-A470-447D-A085-4C4A0B996503}" destId="{77571865-B112-495F-A552-01398527AB9B}" srcOrd="0" destOrd="0" presId="urn:microsoft.com/office/officeart/2005/8/layout/orgChart1"/>
    <dgm:cxn modelId="{28660FD1-1F6C-487B-9632-3EE007E6728A}" srcId="{1C59B544-A470-447D-A085-4C4A0B996503}" destId="{9BA8D042-F737-4A04-9D30-98F0A9A9C181}" srcOrd="0" destOrd="0" parTransId="{E49D0805-7FE9-4720-926E-E0EC036421B7}" sibTransId="{750D3109-57E0-4C8C-A056-9E251532BA35}"/>
    <dgm:cxn modelId="{803E9255-0458-4ABD-A672-BE86E2026A8A}" type="presOf" srcId="{7DA0591F-6645-43ED-820E-ED86E672D592}" destId="{A4C3381A-22A1-415F-9FFC-A64363FB767A}" srcOrd="1" destOrd="0" presId="urn:microsoft.com/office/officeart/2005/8/layout/orgChart1"/>
    <dgm:cxn modelId="{F06E1FA8-5A06-4347-B508-C6974EE9BAB1}" type="presOf" srcId="{6CFC390A-E80D-4146-BC82-AA29A6667888}" destId="{D9494C46-60E1-4AE9-BB1D-722E326AECE0}" srcOrd="1" destOrd="0" presId="urn:microsoft.com/office/officeart/2005/8/layout/orgChart1"/>
    <dgm:cxn modelId="{2CEB99A5-DBF5-430F-9A92-EEA328AA8191}" type="presOf" srcId="{27521D24-F08A-48E2-A2F4-B213FC2782C8}" destId="{F44B953B-CAF8-406B-8B9A-C5A4C6C6FB03}" srcOrd="1" destOrd="0" presId="urn:microsoft.com/office/officeart/2005/8/layout/orgChart1"/>
    <dgm:cxn modelId="{73DFCD53-7B48-4B93-A43B-40317B267296}" type="presOf" srcId="{9BA8D042-F737-4A04-9D30-98F0A9A9C181}" destId="{03B3CE59-DB4E-4C6D-B542-5A0E10C50596}" srcOrd="0" destOrd="0" presId="urn:microsoft.com/office/officeart/2005/8/layout/orgChart1"/>
    <dgm:cxn modelId="{7489D285-78A9-4446-BA77-9BA28493A47E}" type="presOf" srcId="{5EBC3F6D-EFE6-40F6-909A-E1C2CD5D708B}" destId="{B4FBC827-C2A5-4300-A240-8D2185C2B990}" srcOrd="0" destOrd="0" presId="urn:microsoft.com/office/officeart/2005/8/layout/orgChart1"/>
    <dgm:cxn modelId="{1B74669D-683A-48FE-9945-FBAE41E72126}" type="presOf" srcId="{3966A607-9B89-48B0-AAAF-DE6D94C00FBF}" destId="{01FADD9F-1870-4A91-8308-BBC7090AF2A6}" srcOrd="0" destOrd="0" presId="urn:microsoft.com/office/officeart/2005/8/layout/orgChart1"/>
    <dgm:cxn modelId="{AEF0B640-F49C-4307-89BC-852A8DD0F91D}" type="presParOf" srcId="{66068DE7-7DF1-4EBE-95EC-20BE2233A1ED}" destId="{FB8D9687-2B2B-4F11-AC93-AED1CE59EB83}" srcOrd="0" destOrd="0" presId="urn:microsoft.com/office/officeart/2005/8/layout/orgChart1"/>
    <dgm:cxn modelId="{F6926CA6-D06D-4C58-871B-988A6E5134BB}" type="presParOf" srcId="{FB8D9687-2B2B-4F11-AC93-AED1CE59EB83}" destId="{93628E50-9B35-444E-9D53-84560ABD6150}" srcOrd="0" destOrd="0" presId="urn:microsoft.com/office/officeart/2005/8/layout/orgChart1"/>
    <dgm:cxn modelId="{304CDEBD-19C4-47C5-B73D-1F93BD190A24}" type="presParOf" srcId="{93628E50-9B35-444E-9D53-84560ABD6150}" destId="{A8A824BA-B7A8-4A10-B95B-CCFB2A5C61F4}" srcOrd="0" destOrd="0" presId="urn:microsoft.com/office/officeart/2005/8/layout/orgChart1"/>
    <dgm:cxn modelId="{442B6AB3-C851-49E8-BC44-1EE6A3C2039A}" type="presParOf" srcId="{93628E50-9B35-444E-9D53-84560ABD6150}" destId="{A0534AF4-9EF0-40CC-BD48-EA88F40D43C7}" srcOrd="1" destOrd="0" presId="urn:microsoft.com/office/officeart/2005/8/layout/orgChart1"/>
    <dgm:cxn modelId="{3B57EB20-2D6C-4E5A-8A2A-D51C25D4FAFC}" type="presParOf" srcId="{FB8D9687-2B2B-4F11-AC93-AED1CE59EB83}" destId="{3C7E70E9-AA64-4608-A311-914234A52DD3}" srcOrd="1" destOrd="0" presId="urn:microsoft.com/office/officeart/2005/8/layout/orgChart1"/>
    <dgm:cxn modelId="{AD3F1B6E-DF46-43F2-8985-9BC2019E8930}" type="presParOf" srcId="{3C7E70E9-AA64-4608-A311-914234A52DD3}" destId="{BBF7D857-0CE4-43D6-85FE-F8D8953B321F}" srcOrd="0" destOrd="0" presId="urn:microsoft.com/office/officeart/2005/8/layout/orgChart1"/>
    <dgm:cxn modelId="{AE916608-BF4E-4513-ACCB-F89BC41D78D3}" type="presParOf" srcId="{3C7E70E9-AA64-4608-A311-914234A52DD3}" destId="{278B4C23-3CAA-495A-911C-356710B9A2BE}" srcOrd="1" destOrd="0" presId="urn:microsoft.com/office/officeart/2005/8/layout/orgChart1"/>
    <dgm:cxn modelId="{FADC721C-5D2A-476D-BE3C-A6579E47F774}" type="presParOf" srcId="{278B4C23-3CAA-495A-911C-356710B9A2BE}" destId="{4BA019C0-FCB3-4ADF-B395-6B550E6D9C80}" srcOrd="0" destOrd="0" presId="urn:microsoft.com/office/officeart/2005/8/layout/orgChart1"/>
    <dgm:cxn modelId="{B41A9B85-7462-4215-9DFE-C5DF1C66CC4B}" type="presParOf" srcId="{4BA019C0-FCB3-4ADF-B395-6B550E6D9C80}" destId="{77571865-B112-495F-A552-01398527AB9B}" srcOrd="0" destOrd="0" presId="urn:microsoft.com/office/officeart/2005/8/layout/orgChart1"/>
    <dgm:cxn modelId="{A332B183-5EFB-4FCE-AED8-DC886E162925}" type="presParOf" srcId="{4BA019C0-FCB3-4ADF-B395-6B550E6D9C80}" destId="{B0C6E718-2B0D-4291-BB06-8948043F7784}" srcOrd="1" destOrd="0" presId="urn:microsoft.com/office/officeart/2005/8/layout/orgChart1"/>
    <dgm:cxn modelId="{AC4415B3-AEB2-4C31-B68E-6D3053C1D4B3}" type="presParOf" srcId="{278B4C23-3CAA-495A-911C-356710B9A2BE}" destId="{BF2B135A-0F45-4B36-8901-633812822736}" srcOrd="1" destOrd="0" presId="urn:microsoft.com/office/officeart/2005/8/layout/orgChart1"/>
    <dgm:cxn modelId="{2CFC84D0-0265-410F-A003-5CA952643066}" type="presParOf" srcId="{BF2B135A-0F45-4B36-8901-633812822736}" destId="{4B88B38C-4912-44E6-B3C9-64CA6BBFF79B}" srcOrd="0" destOrd="0" presId="urn:microsoft.com/office/officeart/2005/8/layout/orgChart1"/>
    <dgm:cxn modelId="{45020464-5FD6-4D45-85A6-71A6C67418D8}" type="presParOf" srcId="{BF2B135A-0F45-4B36-8901-633812822736}" destId="{9DA0EA29-FF41-41CF-A978-925BF10F2C8D}" srcOrd="1" destOrd="0" presId="urn:microsoft.com/office/officeart/2005/8/layout/orgChart1"/>
    <dgm:cxn modelId="{C6DFD494-89FE-4216-8B83-316C65AC3519}" type="presParOf" srcId="{9DA0EA29-FF41-41CF-A978-925BF10F2C8D}" destId="{7BA22FE1-03EC-49FF-B5C6-ACFDC3AE77E6}" srcOrd="0" destOrd="0" presId="urn:microsoft.com/office/officeart/2005/8/layout/orgChart1"/>
    <dgm:cxn modelId="{8950375B-D630-4FE5-8503-747EE45318FA}" type="presParOf" srcId="{7BA22FE1-03EC-49FF-B5C6-ACFDC3AE77E6}" destId="{03B3CE59-DB4E-4C6D-B542-5A0E10C50596}" srcOrd="0" destOrd="0" presId="urn:microsoft.com/office/officeart/2005/8/layout/orgChart1"/>
    <dgm:cxn modelId="{76DFDB19-488E-481F-96C6-0A2674ED9B68}" type="presParOf" srcId="{7BA22FE1-03EC-49FF-B5C6-ACFDC3AE77E6}" destId="{86371F2B-30AE-42E5-939E-042C0C06D48D}" srcOrd="1" destOrd="0" presId="urn:microsoft.com/office/officeart/2005/8/layout/orgChart1"/>
    <dgm:cxn modelId="{498761F9-548F-4B15-8AAC-A5FDDDD14FBF}" type="presParOf" srcId="{9DA0EA29-FF41-41CF-A978-925BF10F2C8D}" destId="{8E7002C4-741A-4B2E-92BB-C92742D5B5D3}" srcOrd="1" destOrd="0" presId="urn:microsoft.com/office/officeart/2005/8/layout/orgChart1"/>
    <dgm:cxn modelId="{7ADF1AC7-F4CD-4104-8B19-F9F615C2399D}" type="presParOf" srcId="{9DA0EA29-FF41-41CF-A978-925BF10F2C8D}" destId="{3E578CA0-7FE2-4411-A98D-E62B1366880E}" srcOrd="2" destOrd="0" presId="urn:microsoft.com/office/officeart/2005/8/layout/orgChart1"/>
    <dgm:cxn modelId="{E2FE8598-121E-444E-A121-C20F0A1D9A3F}" type="presParOf" srcId="{BF2B135A-0F45-4B36-8901-633812822736}" destId="{5089C40A-7226-4F10-9DCA-56825E4B6428}" srcOrd="2" destOrd="0" presId="urn:microsoft.com/office/officeart/2005/8/layout/orgChart1"/>
    <dgm:cxn modelId="{1FA8405D-0BAB-4AD9-83D5-445F49C3F622}" type="presParOf" srcId="{BF2B135A-0F45-4B36-8901-633812822736}" destId="{0973AE39-237A-4CB2-A66E-49365F091D17}" srcOrd="3" destOrd="0" presId="urn:microsoft.com/office/officeart/2005/8/layout/orgChart1"/>
    <dgm:cxn modelId="{2DC9C1D0-6204-420D-A24B-E1AFD73748B1}" type="presParOf" srcId="{0973AE39-237A-4CB2-A66E-49365F091D17}" destId="{9A41EEF1-DC30-4957-9B41-EB5C21CA426F}" srcOrd="0" destOrd="0" presId="urn:microsoft.com/office/officeart/2005/8/layout/orgChart1"/>
    <dgm:cxn modelId="{644DCD4E-C896-4D90-820D-3D29EAB73549}" type="presParOf" srcId="{9A41EEF1-DC30-4957-9B41-EB5C21CA426F}" destId="{F8BF0E29-40DC-4877-9F36-FACF260086E9}" srcOrd="0" destOrd="0" presId="urn:microsoft.com/office/officeart/2005/8/layout/orgChart1"/>
    <dgm:cxn modelId="{4F31B4EA-E3CF-4EEF-BC88-93F37E7725C1}" type="presParOf" srcId="{9A41EEF1-DC30-4957-9B41-EB5C21CA426F}" destId="{95FD9F88-FB1C-450B-9BF1-7A678A6EA495}" srcOrd="1" destOrd="0" presId="urn:microsoft.com/office/officeart/2005/8/layout/orgChart1"/>
    <dgm:cxn modelId="{4D12138F-8B94-4652-85EA-7D11ED7CD28B}" type="presParOf" srcId="{0973AE39-237A-4CB2-A66E-49365F091D17}" destId="{248B63B6-C46A-4FDA-9A6E-BF7AC9FB4969}" srcOrd="1" destOrd="0" presId="urn:microsoft.com/office/officeart/2005/8/layout/orgChart1"/>
    <dgm:cxn modelId="{310FD521-9340-43B7-8EC5-141AF32D9930}" type="presParOf" srcId="{0973AE39-237A-4CB2-A66E-49365F091D17}" destId="{5BC34D2B-C9A4-406C-A6BF-0447BB26D51B}" srcOrd="2" destOrd="0" presId="urn:microsoft.com/office/officeart/2005/8/layout/orgChart1"/>
    <dgm:cxn modelId="{120C412D-567E-46C2-991F-EB81A89E4F61}" type="presParOf" srcId="{278B4C23-3CAA-495A-911C-356710B9A2BE}" destId="{FD02F414-5CAF-4941-B5E4-B8F2D7445C81}" srcOrd="2" destOrd="0" presId="urn:microsoft.com/office/officeart/2005/8/layout/orgChart1"/>
    <dgm:cxn modelId="{81A7212F-BE6C-477F-855F-C9DE057D83BC}" type="presParOf" srcId="{3C7E70E9-AA64-4608-A311-914234A52DD3}" destId="{E5FC6CDA-C478-42AF-B303-D405AB46F5CC}" srcOrd="2" destOrd="0" presId="urn:microsoft.com/office/officeart/2005/8/layout/orgChart1"/>
    <dgm:cxn modelId="{731D3858-1DCA-4CD2-88C3-B74C2A5884D2}" type="presParOf" srcId="{3C7E70E9-AA64-4608-A311-914234A52DD3}" destId="{DE2CC8F2-5608-45FB-BB47-762CC8DA9651}" srcOrd="3" destOrd="0" presId="urn:microsoft.com/office/officeart/2005/8/layout/orgChart1"/>
    <dgm:cxn modelId="{582EC61C-5330-4BDD-A256-951C02070782}" type="presParOf" srcId="{DE2CC8F2-5608-45FB-BB47-762CC8DA9651}" destId="{736E1155-F0D2-414B-B167-960AC5B5D015}" srcOrd="0" destOrd="0" presId="urn:microsoft.com/office/officeart/2005/8/layout/orgChart1"/>
    <dgm:cxn modelId="{470A49A5-1D63-4776-81D6-506604EE824E}" type="presParOf" srcId="{736E1155-F0D2-414B-B167-960AC5B5D015}" destId="{478935EE-7894-4E7B-8289-81137A51E7AF}" srcOrd="0" destOrd="0" presId="urn:microsoft.com/office/officeart/2005/8/layout/orgChart1"/>
    <dgm:cxn modelId="{10E8ACD0-1218-4E2E-A9ED-94D4131370B7}" type="presParOf" srcId="{736E1155-F0D2-414B-B167-960AC5B5D015}" destId="{D9494C46-60E1-4AE9-BB1D-722E326AECE0}" srcOrd="1" destOrd="0" presId="urn:microsoft.com/office/officeart/2005/8/layout/orgChart1"/>
    <dgm:cxn modelId="{BC1DF9D9-6080-4A3C-B86A-D956CB960A6E}" type="presParOf" srcId="{DE2CC8F2-5608-45FB-BB47-762CC8DA9651}" destId="{61CD6976-EB9B-4B0C-A9BC-D69BBE3C2A95}" srcOrd="1" destOrd="0" presId="urn:microsoft.com/office/officeart/2005/8/layout/orgChart1"/>
    <dgm:cxn modelId="{7C38F667-03F6-4A0D-9265-F26AF573431B}" type="presParOf" srcId="{61CD6976-EB9B-4B0C-A9BC-D69BBE3C2A95}" destId="{B4FBC827-C2A5-4300-A240-8D2185C2B990}" srcOrd="0" destOrd="0" presId="urn:microsoft.com/office/officeart/2005/8/layout/orgChart1"/>
    <dgm:cxn modelId="{70B033CB-C43E-47FC-8B77-54C1815C7A06}" type="presParOf" srcId="{61CD6976-EB9B-4B0C-A9BC-D69BBE3C2A95}" destId="{B2EA235F-A82A-4ABA-B5BB-FE3D94CAB883}" srcOrd="1" destOrd="0" presId="urn:microsoft.com/office/officeart/2005/8/layout/orgChart1"/>
    <dgm:cxn modelId="{C451DC06-F196-43A6-B8B5-4CDA83B02DDE}" type="presParOf" srcId="{B2EA235F-A82A-4ABA-B5BB-FE3D94CAB883}" destId="{EC7EA417-C60B-4EE4-8A49-7400F84E4607}" srcOrd="0" destOrd="0" presId="urn:microsoft.com/office/officeart/2005/8/layout/orgChart1"/>
    <dgm:cxn modelId="{5EC6BEDE-0452-42CA-B061-B096A20EC292}" type="presParOf" srcId="{EC7EA417-C60B-4EE4-8A49-7400F84E4607}" destId="{AE9358FB-98EB-449F-A428-A46EA1FC5548}" srcOrd="0" destOrd="0" presId="urn:microsoft.com/office/officeart/2005/8/layout/orgChart1"/>
    <dgm:cxn modelId="{0D98B0E4-D21D-47B4-8612-CF51E20EE165}" type="presParOf" srcId="{EC7EA417-C60B-4EE4-8A49-7400F84E4607}" destId="{A4C3381A-22A1-415F-9FFC-A64363FB767A}" srcOrd="1" destOrd="0" presId="urn:microsoft.com/office/officeart/2005/8/layout/orgChart1"/>
    <dgm:cxn modelId="{E4126DAF-BB16-403F-9DBB-41848CF2347A}" type="presParOf" srcId="{B2EA235F-A82A-4ABA-B5BB-FE3D94CAB883}" destId="{1313DB6E-6B2C-4A9D-B13E-144D0E2FBFCC}" srcOrd="1" destOrd="0" presId="urn:microsoft.com/office/officeart/2005/8/layout/orgChart1"/>
    <dgm:cxn modelId="{1BBD7A59-9469-45F6-A23D-080968BB5532}" type="presParOf" srcId="{B2EA235F-A82A-4ABA-B5BB-FE3D94CAB883}" destId="{950A6BE1-E879-4ED9-A982-8BCC01B844C2}" srcOrd="2" destOrd="0" presId="urn:microsoft.com/office/officeart/2005/8/layout/orgChart1"/>
    <dgm:cxn modelId="{D70BD299-4F05-43A3-942F-AD4F38BE47DD}" type="presParOf" srcId="{61CD6976-EB9B-4B0C-A9BC-D69BBE3C2A95}" destId="{01FADD9F-1870-4A91-8308-BBC7090AF2A6}" srcOrd="2" destOrd="0" presId="urn:microsoft.com/office/officeart/2005/8/layout/orgChart1"/>
    <dgm:cxn modelId="{4AF88492-785D-4D7C-8351-13C1DA940290}" type="presParOf" srcId="{61CD6976-EB9B-4B0C-A9BC-D69BBE3C2A95}" destId="{2C629449-6BE9-4382-BE25-904C0AF33AC8}" srcOrd="3" destOrd="0" presId="urn:microsoft.com/office/officeart/2005/8/layout/orgChart1"/>
    <dgm:cxn modelId="{A22530C2-F88C-4DC2-A0A3-08E884C9555B}" type="presParOf" srcId="{2C629449-6BE9-4382-BE25-904C0AF33AC8}" destId="{A4E29C9D-50FA-410C-9630-6C9EE1F0939E}" srcOrd="0" destOrd="0" presId="urn:microsoft.com/office/officeart/2005/8/layout/orgChart1"/>
    <dgm:cxn modelId="{F0C7DDAD-9286-4157-A3BF-DF90E8A9C083}" type="presParOf" srcId="{A4E29C9D-50FA-410C-9630-6C9EE1F0939E}" destId="{B97DD241-6D0D-44BD-8C63-EA3CD0CED1D6}" srcOrd="0" destOrd="0" presId="urn:microsoft.com/office/officeart/2005/8/layout/orgChart1"/>
    <dgm:cxn modelId="{C5540D8B-3EE8-4AD0-83DD-67772F439406}" type="presParOf" srcId="{A4E29C9D-50FA-410C-9630-6C9EE1F0939E}" destId="{F44B953B-CAF8-406B-8B9A-C5A4C6C6FB03}" srcOrd="1" destOrd="0" presId="urn:microsoft.com/office/officeart/2005/8/layout/orgChart1"/>
    <dgm:cxn modelId="{F1BB7BED-E1C8-4A8C-9581-909F0FF24061}" type="presParOf" srcId="{2C629449-6BE9-4382-BE25-904C0AF33AC8}" destId="{66540704-4683-4CC2-9042-9AB13F0BDB31}" srcOrd="1" destOrd="0" presId="urn:microsoft.com/office/officeart/2005/8/layout/orgChart1"/>
    <dgm:cxn modelId="{DA79C3E9-F611-473A-BC58-5B61200D1CEB}" type="presParOf" srcId="{2C629449-6BE9-4382-BE25-904C0AF33AC8}" destId="{772F41FE-9603-46C6-8B00-E5246471D3EE}" srcOrd="2" destOrd="0" presId="urn:microsoft.com/office/officeart/2005/8/layout/orgChart1"/>
    <dgm:cxn modelId="{AC2E2755-EFD8-4D5E-A545-C8AEE8CA733D}" type="presParOf" srcId="{DE2CC8F2-5608-45FB-BB47-762CC8DA9651}" destId="{D47A7DD2-3465-41FE-87E6-4BC5DAA86144}" srcOrd="2" destOrd="0" presId="urn:microsoft.com/office/officeart/2005/8/layout/orgChart1"/>
    <dgm:cxn modelId="{4F8DD207-1C25-4229-B839-D18E0BA6ED3B}" type="presParOf" srcId="{FB8D9687-2B2B-4F11-AC93-AED1CE59EB83}" destId="{173B183A-86E7-41CB-AD80-63508C2FDCC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1E8B9D-ED79-48C0-B1C7-7DA0F86A9882}" type="doc">
      <dgm:prSet loTypeId="urn:microsoft.com/office/officeart/2005/8/layout/orgChart1" loCatId="hierarchy" qsTypeId="urn:microsoft.com/office/officeart/2005/8/quickstyle/simple1" qsCatId="simple" csTypeId="urn:microsoft.com/office/officeart/2005/8/colors/accent1_2" csCatId="accent1" phldr="1"/>
      <dgm:spPr/>
    </dgm:pt>
    <dgm:pt modelId="{CE95D3A9-2617-41A9-9409-80C7EEBD55D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rgbClr val="FFFF00"/>
              </a:solidFill>
              <a:effectLst/>
              <a:cs typeface="Arial" charset="0"/>
            </a:rPr>
            <a:t>Метрологические характеристики, устанавливаемые </a:t>
          </a:r>
        </a:p>
      </dgm:t>
    </dgm:pt>
    <dgm:pt modelId="{DB5C1F99-FB47-4C99-B78F-AEB802E3E22D}" type="parTrans" cxnId="{BB05C62B-574A-4BBC-B15B-AB5249202B68}">
      <dgm:prSet/>
      <dgm:spPr/>
      <dgm:t>
        <a:bodyPr/>
        <a:lstStyle/>
        <a:p>
          <a:endParaRPr lang="ru-RU"/>
        </a:p>
      </dgm:t>
    </dgm:pt>
    <dgm:pt modelId="{19926E12-D92C-4F36-9A16-E7766AD65817}" type="sibTrans" cxnId="{BB05C62B-574A-4BBC-B15B-AB5249202B68}">
      <dgm:prSet/>
      <dgm:spPr/>
      <dgm:t>
        <a:bodyPr/>
        <a:lstStyle/>
        <a:p>
          <a:endParaRPr lang="ru-RU"/>
        </a:p>
      </dgm:t>
    </dgm:pt>
    <dgm:pt modelId="{6D887304-0965-4C2F-BB28-5466F8D30EA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cs typeface="Arial" charset="0"/>
            </a:rPr>
            <a:t>нормативно-техническими документами,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cs typeface="Arial" charset="0"/>
            </a:rPr>
            <a:t>- </a:t>
          </a:r>
          <a:r>
            <a:rPr kumimoji="0" lang="ru-RU" altLang="ru-RU" sz="1800" b="1" i="1" u="none" strike="noStrike" cap="none" normalizeH="0" baseline="0" dirty="0" smtClean="0">
              <a:ln>
                <a:noFill/>
              </a:ln>
              <a:solidFill>
                <a:srgbClr val="FF0000"/>
              </a:solidFill>
              <a:effectLst/>
              <a:cs typeface="Arial" charset="0"/>
            </a:rPr>
            <a:t>нормируемые</a:t>
          </a:r>
          <a:r>
            <a:rPr kumimoji="0" lang="ru-RU" altLang="ru-RU" sz="1800" b="1" i="1" u="none" strike="noStrike" cap="none" normalizeH="0" baseline="0" dirty="0" smtClean="0">
              <a:ln>
                <a:noFill/>
              </a:ln>
              <a:solidFill>
                <a:schemeClr val="tx1"/>
              </a:solidFill>
              <a:effectLst/>
              <a:cs typeface="Arial" charset="0"/>
            </a:rPr>
            <a:t> метрологические характеристики</a:t>
          </a:r>
        </a:p>
      </dgm:t>
    </dgm:pt>
    <dgm:pt modelId="{3B9D13CA-FFB6-42D7-B6F2-FFF6074EEEAF}" type="parTrans" cxnId="{06705696-8017-4410-ADE3-2EEAD82809D3}">
      <dgm:prSet/>
      <dgm:spPr/>
      <dgm:t>
        <a:bodyPr/>
        <a:lstStyle/>
        <a:p>
          <a:endParaRPr lang="ru-RU"/>
        </a:p>
      </dgm:t>
    </dgm:pt>
    <dgm:pt modelId="{97606E1E-A680-4C72-900E-423B136C2E5D}" type="sibTrans" cxnId="{06705696-8017-4410-ADE3-2EEAD82809D3}">
      <dgm:prSet/>
      <dgm:spPr/>
      <dgm:t>
        <a:bodyPr/>
        <a:lstStyle/>
        <a:p>
          <a:endParaRPr lang="ru-RU"/>
        </a:p>
      </dgm:t>
    </dgm:pt>
    <dgm:pt modelId="{9599C41C-0DA2-40EB-A286-74D0304B1E9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cs typeface="Arial" charset="0"/>
            </a:rPr>
            <a:t>определяемые экспериментально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cs typeface="Arial" charset="0"/>
            </a:rPr>
            <a:t>- </a:t>
          </a:r>
          <a:r>
            <a:rPr kumimoji="0" lang="ru-RU" altLang="ru-RU" sz="1800" b="1" i="1" u="none" strike="noStrike" cap="none" normalizeH="0" baseline="0" dirty="0" smtClean="0">
              <a:ln>
                <a:noFill/>
              </a:ln>
              <a:solidFill>
                <a:srgbClr val="FF0000"/>
              </a:solidFill>
              <a:effectLst/>
              <a:cs typeface="Arial" charset="0"/>
            </a:rPr>
            <a:t>действительные </a:t>
          </a:r>
          <a:r>
            <a:rPr kumimoji="0" lang="ru-RU" altLang="ru-RU" sz="1800" b="1" i="1" u="none" strike="noStrike" cap="none" normalizeH="0" baseline="0" dirty="0" smtClean="0">
              <a:ln>
                <a:noFill/>
              </a:ln>
              <a:solidFill>
                <a:schemeClr val="tx1"/>
              </a:solidFill>
              <a:effectLst/>
              <a:cs typeface="Arial" charset="0"/>
            </a:rPr>
            <a:t>метрологические характеристики</a:t>
          </a:r>
        </a:p>
      </dgm:t>
    </dgm:pt>
    <dgm:pt modelId="{6DFA059A-FD91-4C45-B334-C9A77BC0AF71}" type="parTrans" cxnId="{23D26C63-43A1-4D89-8BE1-87DDC9E0E080}">
      <dgm:prSet/>
      <dgm:spPr/>
      <dgm:t>
        <a:bodyPr/>
        <a:lstStyle/>
        <a:p>
          <a:endParaRPr lang="ru-RU"/>
        </a:p>
      </dgm:t>
    </dgm:pt>
    <dgm:pt modelId="{F46D3435-FFDE-4E54-B874-8625DF1B6C6A}" type="sibTrans" cxnId="{23D26C63-43A1-4D89-8BE1-87DDC9E0E080}">
      <dgm:prSet/>
      <dgm:spPr/>
      <dgm:t>
        <a:bodyPr/>
        <a:lstStyle/>
        <a:p>
          <a:endParaRPr lang="ru-RU"/>
        </a:p>
      </dgm:t>
    </dgm:pt>
    <dgm:pt modelId="{158ACAED-6215-408A-97B7-EC03E31D1854}" type="pres">
      <dgm:prSet presAssocID="{5A1E8B9D-ED79-48C0-B1C7-7DA0F86A9882}" presName="hierChild1" presStyleCnt="0">
        <dgm:presLayoutVars>
          <dgm:orgChart val="1"/>
          <dgm:chPref val="1"/>
          <dgm:dir/>
          <dgm:animOne val="branch"/>
          <dgm:animLvl val="lvl"/>
          <dgm:resizeHandles/>
        </dgm:presLayoutVars>
      </dgm:prSet>
      <dgm:spPr/>
    </dgm:pt>
    <dgm:pt modelId="{6B788EAF-BF95-434F-B689-A8DDF2041F66}" type="pres">
      <dgm:prSet presAssocID="{CE95D3A9-2617-41A9-9409-80C7EEBD55D7}" presName="hierRoot1" presStyleCnt="0">
        <dgm:presLayoutVars>
          <dgm:hierBranch val="r"/>
        </dgm:presLayoutVars>
      </dgm:prSet>
      <dgm:spPr/>
    </dgm:pt>
    <dgm:pt modelId="{5AD86B46-60A4-4CBC-A195-59F783454871}" type="pres">
      <dgm:prSet presAssocID="{CE95D3A9-2617-41A9-9409-80C7EEBD55D7}" presName="rootComposite1" presStyleCnt="0"/>
      <dgm:spPr/>
    </dgm:pt>
    <dgm:pt modelId="{9E5F22B4-1B0F-49AD-B0A8-0428D7EA42FB}" type="pres">
      <dgm:prSet presAssocID="{CE95D3A9-2617-41A9-9409-80C7EEBD55D7}" presName="rootText1" presStyleLbl="node0" presStyleIdx="0" presStyleCnt="1" custScaleX="548993">
        <dgm:presLayoutVars>
          <dgm:chPref val="3"/>
        </dgm:presLayoutVars>
      </dgm:prSet>
      <dgm:spPr/>
      <dgm:t>
        <a:bodyPr/>
        <a:lstStyle/>
        <a:p>
          <a:endParaRPr lang="ru-RU"/>
        </a:p>
      </dgm:t>
    </dgm:pt>
    <dgm:pt modelId="{DC6A7EAC-5138-4F81-9A5F-77D4DAC66CAC}" type="pres">
      <dgm:prSet presAssocID="{CE95D3A9-2617-41A9-9409-80C7EEBD55D7}" presName="rootConnector1" presStyleLbl="node1" presStyleIdx="0" presStyleCnt="0"/>
      <dgm:spPr/>
      <dgm:t>
        <a:bodyPr/>
        <a:lstStyle/>
        <a:p>
          <a:endParaRPr lang="ru-RU"/>
        </a:p>
      </dgm:t>
    </dgm:pt>
    <dgm:pt modelId="{38A37080-B19F-4B1B-9F37-82BCAD2D89E4}" type="pres">
      <dgm:prSet presAssocID="{CE95D3A9-2617-41A9-9409-80C7EEBD55D7}" presName="hierChild2" presStyleCnt="0"/>
      <dgm:spPr/>
    </dgm:pt>
    <dgm:pt modelId="{620E0DED-B862-4467-B141-054082D459FC}" type="pres">
      <dgm:prSet presAssocID="{3B9D13CA-FFB6-42D7-B6F2-FFF6074EEEAF}" presName="Name50" presStyleLbl="parChTrans1D2" presStyleIdx="0" presStyleCnt="2"/>
      <dgm:spPr/>
      <dgm:t>
        <a:bodyPr/>
        <a:lstStyle/>
        <a:p>
          <a:endParaRPr lang="ru-RU"/>
        </a:p>
      </dgm:t>
    </dgm:pt>
    <dgm:pt modelId="{B76F3CC3-DEB5-464D-9EF9-F75CBA470EC5}" type="pres">
      <dgm:prSet presAssocID="{6D887304-0965-4C2F-BB28-5466F8D30EAD}" presName="hierRoot2" presStyleCnt="0">
        <dgm:presLayoutVars>
          <dgm:hierBranch/>
        </dgm:presLayoutVars>
      </dgm:prSet>
      <dgm:spPr/>
    </dgm:pt>
    <dgm:pt modelId="{3FAAF573-C6E7-4ABD-9C9F-4FD2332893FF}" type="pres">
      <dgm:prSet presAssocID="{6D887304-0965-4C2F-BB28-5466F8D30EAD}" presName="rootComposite" presStyleCnt="0"/>
      <dgm:spPr/>
    </dgm:pt>
    <dgm:pt modelId="{5BFF0F4A-F15C-4BD8-A7B1-51AD9CDC3D7A}" type="pres">
      <dgm:prSet presAssocID="{6D887304-0965-4C2F-BB28-5466F8D30EAD}" presName="rootText" presStyleLbl="node2" presStyleIdx="0" presStyleCnt="2" custScaleX="536698">
        <dgm:presLayoutVars>
          <dgm:chPref val="3"/>
        </dgm:presLayoutVars>
      </dgm:prSet>
      <dgm:spPr/>
      <dgm:t>
        <a:bodyPr/>
        <a:lstStyle/>
        <a:p>
          <a:endParaRPr lang="ru-RU"/>
        </a:p>
      </dgm:t>
    </dgm:pt>
    <dgm:pt modelId="{6D8B8839-98CA-4247-92E2-1FEE7977F5AC}" type="pres">
      <dgm:prSet presAssocID="{6D887304-0965-4C2F-BB28-5466F8D30EAD}" presName="rootConnector" presStyleLbl="node2" presStyleIdx="0" presStyleCnt="2"/>
      <dgm:spPr/>
      <dgm:t>
        <a:bodyPr/>
        <a:lstStyle/>
        <a:p>
          <a:endParaRPr lang="ru-RU"/>
        </a:p>
      </dgm:t>
    </dgm:pt>
    <dgm:pt modelId="{1839735F-4F95-4270-9898-DDDF5DD51F29}" type="pres">
      <dgm:prSet presAssocID="{6D887304-0965-4C2F-BB28-5466F8D30EAD}" presName="hierChild4" presStyleCnt="0"/>
      <dgm:spPr/>
    </dgm:pt>
    <dgm:pt modelId="{36817E1E-F91D-453A-A0FF-18446BF8F5EF}" type="pres">
      <dgm:prSet presAssocID="{6D887304-0965-4C2F-BB28-5466F8D30EAD}" presName="hierChild5" presStyleCnt="0"/>
      <dgm:spPr/>
    </dgm:pt>
    <dgm:pt modelId="{DF80FD8E-6798-44FE-BC4D-9E57ED0AB8DE}" type="pres">
      <dgm:prSet presAssocID="{6DFA059A-FD91-4C45-B334-C9A77BC0AF71}" presName="Name50" presStyleLbl="parChTrans1D2" presStyleIdx="1" presStyleCnt="2"/>
      <dgm:spPr/>
      <dgm:t>
        <a:bodyPr/>
        <a:lstStyle/>
        <a:p>
          <a:endParaRPr lang="ru-RU"/>
        </a:p>
      </dgm:t>
    </dgm:pt>
    <dgm:pt modelId="{DD2A61F1-5694-4674-873A-E72FF304A550}" type="pres">
      <dgm:prSet presAssocID="{9599C41C-0DA2-40EB-A286-74D0304B1E96}" presName="hierRoot2" presStyleCnt="0">
        <dgm:presLayoutVars>
          <dgm:hierBranch/>
        </dgm:presLayoutVars>
      </dgm:prSet>
      <dgm:spPr/>
    </dgm:pt>
    <dgm:pt modelId="{AA1C1017-4C96-4807-9A07-28E679B1633B}" type="pres">
      <dgm:prSet presAssocID="{9599C41C-0DA2-40EB-A286-74D0304B1E96}" presName="rootComposite" presStyleCnt="0"/>
      <dgm:spPr/>
    </dgm:pt>
    <dgm:pt modelId="{10E6F978-91E2-468A-B618-2BD3E091FFF8}" type="pres">
      <dgm:prSet presAssocID="{9599C41C-0DA2-40EB-A286-74D0304B1E96}" presName="rootText" presStyleLbl="node2" presStyleIdx="1" presStyleCnt="2" custScaleX="536698">
        <dgm:presLayoutVars>
          <dgm:chPref val="3"/>
        </dgm:presLayoutVars>
      </dgm:prSet>
      <dgm:spPr/>
      <dgm:t>
        <a:bodyPr/>
        <a:lstStyle/>
        <a:p>
          <a:endParaRPr lang="ru-RU"/>
        </a:p>
      </dgm:t>
    </dgm:pt>
    <dgm:pt modelId="{86CB7741-A7F6-4CAA-9445-D0A3BF4408AB}" type="pres">
      <dgm:prSet presAssocID="{9599C41C-0DA2-40EB-A286-74D0304B1E96}" presName="rootConnector" presStyleLbl="node2" presStyleIdx="1" presStyleCnt="2"/>
      <dgm:spPr/>
      <dgm:t>
        <a:bodyPr/>
        <a:lstStyle/>
        <a:p>
          <a:endParaRPr lang="ru-RU"/>
        </a:p>
      </dgm:t>
    </dgm:pt>
    <dgm:pt modelId="{9323940F-84FC-4F17-8060-F66DBDB5D3C4}" type="pres">
      <dgm:prSet presAssocID="{9599C41C-0DA2-40EB-A286-74D0304B1E96}" presName="hierChild4" presStyleCnt="0"/>
      <dgm:spPr/>
    </dgm:pt>
    <dgm:pt modelId="{2919DB14-20CB-4843-87FA-6BE52F85A7FC}" type="pres">
      <dgm:prSet presAssocID="{9599C41C-0DA2-40EB-A286-74D0304B1E96}" presName="hierChild5" presStyleCnt="0"/>
      <dgm:spPr/>
    </dgm:pt>
    <dgm:pt modelId="{8D537723-89E8-47A5-AB4E-A20DE386841D}" type="pres">
      <dgm:prSet presAssocID="{CE95D3A9-2617-41A9-9409-80C7EEBD55D7}" presName="hierChild3" presStyleCnt="0"/>
      <dgm:spPr/>
    </dgm:pt>
  </dgm:ptLst>
  <dgm:cxnLst>
    <dgm:cxn modelId="{0262F29D-4841-4FEA-8602-7A3BD6BA50DD}" type="presOf" srcId="{3B9D13CA-FFB6-42D7-B6F2-FFF6074EEEAF}" destId="{620E0DED-B862-4467-B141-054082D459FC}" srcOrd="0" destOrd="0" presId="urn:microsoft.com/office/officeart/2005/8/layout/orgChart1"/>
    <dgm:cxn modelId="{1F3322A3-68DC-44A9-BA63-16AF5964D196}" type="presOf" srcId="{9599C41C-0DA2-40EB-A286-74D0304B1E96}" destId="{86CB7741-A7F6-4CAA-9445-D0A3BF4408AB}" srcOrd="1" destOrd="0" presId="urn:microsoft.com/office/officeart/2005/8/layout/orgChart1"/>
    <dgm:cxn modelId="{670B9712-C5ED-432E-860C-575B2C336B9E}" type="presOf" srcId="{CE95D3A9-2617-41A9-9409-80C7EEBD55D7}" destId="{9E5F22B4-1B0F-49AD-B0A8-0428D7EA42FB}" srcOrd="0" destOrd="0" presId="urn:microsoft.com/office/officeart/2005/8/layout/orgChart1"/>
    <dgm:cxn modelId="{23D26C63-43A1-4D89-8BE1-87DDC9E0E080}" srcId="{CE95D3A9-2617-41A9-9409-80C7EEBD55D7}" destId="{9599C41C-0DA2-40EB-A286-74D0304B1E96}" srcOrd="1" destOrd="0" parTransId="{6DFA059A-FD91-4C45-B334-C9A77BC0AF71}" sibTransId="{F46D3435-FFDE-4E54-B874-8625DF1B6C6A}"/>
    <dgm:cxn modelId="{A76021D9-3A8A-402B-BCE8-27DEE8433814}" type="presOf" srcId="{9599C41C-0DA2-40EB-A286-74D0304B1E96}" destId="{10E6F978-91E2-468A-B618-2BD3E091FFF8}" srcOrd="0" destOrd="0" presId="urn:microsoft.com/office/officeart/2005/8/layout/orgChart1"/>
    <dgm:cxn modelId="{BB05C62B-574A-4BBC-B15B-AB5249202B68}" srcId="{5A1E8B9D-ED79-48C0-B1C7-7DA0F86A9882}" destId="{CE95D3A9-2617-41A9-9409-80C7EEBD55D7}" srcOrd="0" destOrd="0" parTransId="{DB5C1F99-FB47-4C99-B78F-AEB802E3E22D}" sibTransId="{19926E12-D92C-4F36-9A16-E7766AD65817}"/>
    <dgm:cxn modelId="{4E92795A-DF01-4218-8447-C73C8D50DA2C}" type="presOf" srcId="{6DFA059A-FD91-4C45-B334-C9A77BC0AF71}" destId="{DF80FD8E-6798-44FE-BC4D-9E57ED0AB8DE}" srcOrd="0" destOrd="0" presId="urn:microsoft.com/office/officeart/2005/8/layout/orgChart1"/>
    <dgm:cxn modelId="{FF01D5D0-F3AC-4148-9FEF-6830F9FA06C7}" type="presOf" srcId="{6D887304-0965-4C2F-BB28-5466F8D30EAD}" destId="{6D8B8839-98CA-4247-92E2-1FEE7977F5AC}" srcOrd="1" destOrd="0" presId="urn:microsoft.com/office/officeart/2005/8/layout/orgChart1"/>
    <dgm:cxn modelId="{7E576D58-D62D-40EF-AC10-B78FB20D6570}" type="presOf" srcId="{6D887304-0965-4C2F-BB28-5466F8D30EAD}" destId="{5BFF0F4A-F15C-4BD8-A7B1-51AD9CDC3D7A}" srcOrd="0" destOrd="0" presId="urn:microsoft.com/office/officeart/2005/8/layout/orgChart1"/>
    <dgm:cxn modelId="{18C35A31-3CEB-45EA-AB11-ECCBB5D0F5A5}" type="presOf" srcId="{5A1E8B9D-ED79-48C0-B1C7-7DA0F86A9882}" destId="{158ACAED-6215-408A-97B7-EC03E31D1854}" srcOrd="0" destOrd="0" presId="urn:microsoft.com/office/officeart/2005/8/layout/orgChart1"/>
    <dgm:cxn modelId="{06705696-8017-4410-ADE3-2EEAD82809D3}" srcId="{CE95D3A9-2617-41A9-9409-80C7EEBD55D7}" destId="{6D887304-0965-4C2F-BB28-5466F8D30EAD}" srcOrd="0" destOrd="0" parTransId="{3B9D13CA-FFB6-42D7-B6F2-FFF6074EEEAF}" sibTransId="{97606E1E-A680-4C72-900E-423B136C2E5D}"/>
    <dgm:cxn modelId="{62D89CE2-6286-4937-AEDA-359C87EBB240}" type="presOf" srcId="{CE95D3A9-2617-41A9-9409-80C7EEBD55D7}" destId="{DC6A7EAC-5138-4F81-9A5F-77D4DAC66CAC}" srcOrd="1" destOrd="0" presId="urn:microsoft.com/office/officeart/2005/8/layout/orgChart1"/>
    <dgm:cxn modelId="{852A4DAA-0604-431A-A9E4-83E613A02233}" type="presParOf" srcId="{158ACAED-6215-408A-97B7-EC03E31D1854}" destId="{6B788EAF-BF95-434F-B689-A8DDF2041F66}" srcOrd="0" destOrd="0" presId="urn:microsoft.com/office/officeart/2005/8/layout/orgChart1"/>
    <dgm:cxn modelId="{6CFADBF9-C1BB-4A98-9C84-00F05C3AF814}" type="presParOf" srcId="{6B788EAF-BF95-434F-B689-A8DDF2041F66}" destId="{5AD86B46-60A4-4CBC-A195-59F783454871}" srcOrd="0" destOrd="0" presId="urn:microsoft.com/office/officeart/2005/8/layout/orgChart1"/>
    <dgm:cxn modelId="{69AC30C8-B1D7-404F-976E-C694A07EFE5C}" type="presParOf" srcId="{5AD86B46-60A4-4CBC-A195-59F783454871}" destId="{9E5F22B4-1B0F-49AD-B0A8-0428D7EA42FB}" srcOrd="0" destOrd="0" presId="urn:microsoft.com/office/officeart/2005/8/layout/orgChart1"/>
    <dgm:cxn modelId="{7A3EEE5A-BE94-4BCC-8994-4658F5E3DA65}" type="presParOf" srcId="{5AD86B46-60A4-4CBC-A195-59F783454871}" destId="{DC6A7EAC-5138-4F81-9A5F-77D4DAC66CAC}" srcOrd="1" destOrd="0" presId="urn:microsoft.com/office/officeart/2005/8/layout/orgChart1"/>
    <dgm:cxn modelId="{8C713685-A97D-4930-A699-37E0A3577A44}" type="presParOf" srcId="{6B788EAF-BF95-434F-B689-A8DDF2041F66}" destId="{38A37080-B19F-4B1B-9F37-82BCAD2D89E4}" srcOrd="1" destOrd="0" presId="urn:microsoft.com/office/officeart/2005/8/layout/orgChart1"/>
    <dgm:cxn modelId="{3464F330-A135-40C8-B273-C939BF1C33F1}" type="presParOf" srcId="{38A37080-B19F-4B1B-9F37-82BCAD2D89E4}" destId="{620E0DED-B862-4467-B141-054082D459FC}" srcOrd="0" destOrd="0" presId="urn:microsoft.com/office/officeart/2005/8/layout/orgChart1"/>
    <dgm:cxn modelId="{27EB4E4E-8312-4DF3-9B7B-46332703608B}" type="presParOf" srcId="{38A37080-B19F-4B1B-9F37-82BCAD2D89E4}" destId="{B76F3CC3-DEB5-464D-9EF9-F75CBA470EC5}" srcOrd="1" destOrd="0" presId="urn:microsoft.com/office/officeart/2005/8/layout/orgChart1"/>
    <dgm:cxn modelId="{2AFD0B4A-219D-4DFC-A1B4-AD71E662A13E}" type="presParOf" srcId="{B76F3CC3-DEB5-464D-9EF9-F75CBA470EC5}" destId="{3FAAF573-C6E7-4ABD-9C9F-4FD2332893FF}" srcOrd="0" destOrd="0" presId="urn:microsoft.com/office/officeart/2005/8/layout/orgChart1"/>
    <dgm:cxn modelId="{B98E80B9-50C0-4AF3-A093-87E3B7045452}" type="presParOf" srcId="{3FAAF573-C6E7-4ABD-9C9F-4FD2332893FF}" destId="{5BFF0F4A-F15C-4BD8-A7B1-51AD9CDC3D7A}" srcOrd="0" destOrd="0" presId="urn:microsoft.com/office/officeart/2005/8/layout/orgChart1"/>
    <dgm:cxn modelId="{668001B1-1802-4870-B374-68447BD544E4}" type="presParOf" srcId="{3FAAF573-C6E7-4ABD-9C9F-4FD2332893FF}" destId="{6D8B8839-98CA-4247-92E2-1FEE7977F5AC}" srcOrd="1" destOrd="0" presId="urn:microsoft.com/office/officeart/2005/8/layout/orgChart1"/>
    <dgm:cxn modelId="{603B1B12-CE38-42D5-93D2-C04795DB02CA}" type="presParOf" srcId="{B76F3CC3-DEB5-464D-9EF9-F75CBA470EC5}" destId="{1839735F-4F95-4270-9898-DDDF5DD51F29}" srcOrd="1" destOrd="0" presId="urn:microsoft.com/office/officeart/2005/8/layout/orgChart1"/>
    <dgm:cxn modelId="{CC04B0A6-0269-419B-954C-F60E80AFF478}" type="presParOf" srcId="{B76F3CC3-DEB5-464D-9EF9-F75CBA470EC5}" destId="{36817E1E-F91D-453A-A0FF-18446BF8F5EF}" srcOrd="2" destOrd="0" presId="urn:microsoft.com/office/officeart/2005/8/layout/orgChart1"/>
    <dgm:cxn modelId="{937EE818-6489-4DDB-B5F8-AEDB56C473B2}" type="presParOf" srcId="{38A37080-B19F-4B1B-9F37-82BCAD2D89E4}" destId="{DF80FD8E-6798-44FE-BC4D-9E57ED0AB8DE}" srcOrd="2" destOrd="0" presId="urn:microsoft.com/office/officeart/2005/8/layout/orgChart1"/>
    <dgm:cxn modelId="{BB353CC0-CA10-449E-A0C0-80D3E0549F63}" type="presParOf" srcId="{38A37080-B19F-4B1B-9F37-82BCAD2D89E4}" destId="{DD2A61F1-5694-4674-873A-E72FF304A550}" srcOrd="3" destOrd="0" presId="urn:microsoft.com/office/officeart/2005/8/layout/orgChart1"/>
    <dgm:cxn modelId="{E40C3C3F-8BC4-4EE4-9A11-A680E2D5C17D}" type="presParOf" srcId="{DD2A61F1-5694-4674-873A-E72FF304A550}" destId="{AA1C1017-4C96-4807-9A07-28E679B1633B}" srcOrd="0" destOrd="0" presId="urn:microsoft.com/office/officeart/2005/8/layout/orgChart1"/>
    <dgm:cxn modelId="{E0936415-36E9-47EE-84D1-90535A465D5D}" type="presParOf" srcId="{AA1C1017-4C96-4807-9A07-28E679B1633B}" destId="{10E6F978-91E2-468A-B618-2BD3E091FFF8}" srcOrd="0" destOrd="0" presId="urn:microsoft.com/office/officeart/2005/8/layout/orgChart1"/>
    <dgm:cxn modelId="{EFD384F6-5EFA-4B6D-A242-D0EF87700CF5}" type="presParOf" srcId="{AA1C1017-4C96-4807-9A07-28E679B1633B}" destId="{86CB7741-A7F6-4CAA-9445-D0A3BF4408AB}" srcOrd="1" destOrd="0" presId="urn:microsoft.com/office/officeart/2005/8/layout/orgChart1"/>
    <dgm:cxn modelId="{2C8BA3A7-E593-4FBF-9E0B-B0EE6DACAB92}" type="presParOf" srcId="{DD2A61F1-5694-4674-873A-E72FF304A550}" destId="{9323940F-84FC-4F17-8060-F66DBDB5D3C4}" srcOrd="1" destOrd="0" presId="urn:microsoft.com/office/officeart/2005/8/layout/orgChart1"/>
    <dgm:cxn modelId="{904317A9-A621-4784-BAD1-74CC6F707845}" type="presParOf" srcId="{DD2A61F1-5694-4674-873A-E72FF304A550}" destId="{2919DB14-20CB-4843-87FA-6BE52F85A7FC}" srcOrd="2" destOrd="0" presId="urn:microsoft.com/office/officeart/2005/8/layout/orgChart1"/>
    <dgm:cxn modelId="{F33D47D6-9FC4-4D1A-BF1C-F1A00C6A837D}" type="presParOf" srcId="{6B788EAF-BF95-434F-B689-A8DDF2041F66}" destId="{8D537723-89E8-47A5-AB4E-A20DE386841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B88FC1-74E5-40AF-AE99-80E262A29193}" type="doc">
      <dgm:prSet loTypeId="urn:microsoft.com/office/officeart/2005/8/layout/orgChart1" loCatId="hierarchy" qsTypeId="urn:microsoft.com/office/officeart/2005/8/quickstyle/simple1" qsCatId="simple" csTypeId="urn:microsoft.com/office/officeart/2005/8/colors/accent1_2" csCatId="accent1" phldr="1"/>
      <dgm:spPr/>
    </dgm:pt>
    <dgm:pt modelId="{6DBDDDE7-C75D-413E-99A5-1B832E8133E9}">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rgbClr val="FFFF00"/>
              </a:solidFill>
              <a:effectLst/>
              <a:cs typeface="Arial" charset="0"/>
            </a:rPr>
            <a:t>Группы метрологических характеристик СИ</a:t>
          </a:r>
        </a:p>
      </dgm:t>
    </dgm:pt>
    <dgm:pt modelId="{C11F492E-1C7D-4ECE-AAC7-87162896016C}" type="parTrans" cxnId="{16397CC5-DE97-421B-BA37-61CBC4B5DF70}">
      <dgm:prSet/>
      <dgm:spPr/>
      <dgm:t>
        <a:bodyPr/>
        <a:lstStyle/>
        <a:p>
          <a:endParaRPr lang="ru-RU"/>
        </a:p>
      </dgm:t>
    </dgm:pt>
    <dgm:pt modelId="{2FC048AC-9994-4F30-9DCF-D0A0965C0F53}" type="sibTrans" cxnId="{16397CC5-DE97-421B-BA37-61CBC4B5DF70}">
      <dgm:prSet/>
      <dgm:spPr/>
      <dgm:t>
        <a:bodyPr/>
        <a:lstStyle/>
        <a:p>
          <a:endParaRPr lang="ru-RU"/>
        </a:p>
      </dgm:t>
    </dgm:pt>
    <dgm:pt modelId="{CFB98695-4DDB-4F35-8C4D-C81DA5A7A18C}">
      <dgm:prSet custT="1"/>
      <dgm:spPr/>
      <dgm:t>
        <a:bodyPr/>
        <a:lstStyle/>
        <a:p>
          <a:pPr marL="457200" marR="0" lvl="1"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chemeClr val="tx1"/>
              </a:solidFill>
              <a:effectLst/>
              <a:cs typeface="Arial" charset="0"/>
            </a:rPr>
            <a:t>характеристики, влияющие на результат измерения</a:t>
          </a:r>
          <a:r>
            <a:rPr kumimoji="0" lang="ru-RU" altLang="ru-RU" sz="1800" b="0" i="0" u="none" strike="noStrike" cap="none" normalizeH="0" baseline="0" dirty="0" smtClean="0">
              <a:ln>
                <a:noFill/>
              </a:ln>
              <a:solidFill>
                <a:schemeClr val="tx1"/>
              </a:solidFill>
              <a:effectLst/>
              <a:cs typeface="Arial" charset="0"/>
            </a:rPr>
            <a:t> (определяющие область применения СИ)</a:t>
          </a:r>
        </a:p>
      </dgm:t>
    </dgm:pt>
    <dgm:pt modelId="{55FD8334-4DBF-443E-92D2-F04232ED90EA}" type="parTrans" cxnId="{0C163927-78E5-461E-9886-7D41064E102E}">
      <dgm:prSet/>
      <dgm:spPr/>
      <dgm:t>
        <a:bodyPr/>
        <a:lstStyle/>
        <a:p>
          <a:endParaRPr lang="ru-RU"/>
        </a:p>
      </dgm:t>
    </dgm:pt>
    <dgm:pt modelId="{130848C6-C88E-454F-9957-C18FFDFAF402}" type="sibTrans" cxnId="{0C163927-78E5-461E-9886-7D41064E102E}">
      <dgm:prSet/>
      <dgm:spPr/>
      <dgm:t>
        <a:bodyPr/>
        <a:lstStyle/>
        <a:p>
          <a:endParaRPr lang="ru-RU"/>
        </a:p>
      </dgm:t>
    </dgm:pt>
    <dgm:pt modelId="{808232F6-0E06-4F02-998A-38FCFF85DD2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chemeClr val="tx1"/>
              </a:solidFill>
              <a:effectLst/>
              <a:cs typeface="Arial" charset="0"/>
            </a:rPr>
            <a:t>характеристики, влияющие на точность измерения </a:t>
          </a:r>
          <a:r>
            <a:rPr kumimoji="0" lang="ru-RU" altLang="ru-RU" sz="1800" b="0" i="0" u="none" strike="noStrike" cap="none" normalizeH="0" baseline="0" dirty="0" smtClean="0">
              <a:ln>
                <a:noFill/>
              </a:ln>
              <a:solidFill>
                <a:schemeClr val="tx1"/>
              </a:solidFill>
              <a:effectLst/>
              <a:cs typeface="Arial" charset="0"/>
            </a:rPr>
            <a:t>(погрешность СИ)</a:t>
          </a:r>
        </a:p>
      </dgm:t>
    </dgm:pt>
    <dgm:pt modelId="{174B18D0-C845-4608-9635-3E3BE53369BE}" type="parTrans" cxnId="{8043EE31-7D59-4EFF-B802-F522083445AD}">
      <dgm:prSet/>
      <dgm:spPr/>
      <dgm:t>
        <a:bodyPr/>
        <a:lstStyle/>
        <a:p>
          <a:endParaRPr lang="ru-RU"/>
        </a:p>
      </dgm:t>
    </dgm:pt>
    <dgm:pt modelId="{A1E3BE63-38D3-4EE3-B099-41DD43C795FB}" type="sibTrans" cxnId="{8043EE31-7D59-4EFF-B802-F522083445AD}">
      <dgm:prSet/>
      <dgm:spPr/>
      <dgm:t>
        <a:bodyPr/>
        <a:lstStyle/>
        <a:p>
          <a:endParaRPr lang="ru-RU"/>
        </a:p>
      </dgm:t>
    </dgm:pt>
    <dgm:pt modelId="{E392164F-076E-4B0B-8145-6FC474F3DDB8}" type="pres">
      <dgm:prSet presAssocID="{09B88FC1-74E5-40AF-AE99-80E262A29193}" presName="hierChild1" presStyleCnt="0">
        <dgm:presLayoutVars>
          <dgm:orgChart val="1"/>
          <dgm:chPref val="1"/>
          <dgm:dir/>
          <dgm:animOne val="branch"/>
          <dgm:animLvl val="lvl"/>
          <dgm:resizeHandles/>
        </dgm:presLayoutVars>
      </dgm:prSet>
      <dgm:spPr/>
    </dgm:pt>
    <dgm:pt modelId="{BCD04E59-E6DA-4EED-AFBA-9F08BA65C43A}" type="pres">
      <dgm:prSet presAssocID="{6DBDDDE7-C75D-413E-99A5-1B832E8133E9}" presName="hierRoot1" presStyleCnt="0">
        <dgm:presLayoutVars>
          <dgm:hierBranch val="r"/>
        </dgm:presLayoutVars>
      </dgm:prSet>
      <dgm:spPr/>
    </dgm:pt>
    <dgm:pt modelId="{48575D82-9C1E-48DB-B4A3-0C2CA96A9112}" type="pres">
      <dgm:prSet presAssocID="{6DBDDDE7-C75D-413E-99A5-1B832E8133E9}" presName="rootComposite1" presStyleCnt="0"/>
      <dgm:spPr/>
    </dgm:pt>
    <dgm:pt modelId="{29B56241-F258-4440-BE93-7C0B050AD283}" type="pres">
      <dgm:prSet presAssocID="{6DBDDDE7-C75D-413E-99A5-1B832E8133E9}" presName="rootText1" presStyleLbl="node0" presStyleIdx="0" presStyleCnt="1" custScaleX="516520">
        <dgm:presLayoutVars>
          <dgm:chPref val="3"/>
        </dgm:presLayoutVars>
      </dgm:prSet>
      <dgm:spPr/>
      <dgm:t>
        <a:bodyPr/>
        <a:lstStyle/>
        <a:p>
          <a:endParaRPr lang="ru-RU"/>
        </a:p>
      </dgm:t>
    </dgm:pt>
    <dgm:pt modelId="{E5BC345F-3E44-413B-A356-DA4946779ADC}" type="pres">
      <dgm:prSet presAssocID="{6DBDDDE7-C75D-413E-99A5-1B832E8133E9}" presName="rootConnector1" presStyleLbl="node1" presStyleIdx="0" presStyleCnt="0"/>
      <dgm:spPr/>
      <dgm:t>
        <a:bodyPr/>
        <a:lstStyle/>
        <a:p>
          <a:endParaRPr lang="ru-RU"/>
        </a:p>
      </dgm:t>
    </dgm:pt>
    <dgm:pt modelId="{402B0740-0B07-4E8B-9BF0-12F74A714FBA}" type="pres">
      <dgm:prSet presAssocID="{6DBDDDE7-C75D-413E-99A5-1B832E8133E9}" presName="hierChild2" presStyleCnt="0"/>
      <dgm:spPr/>
    </dgm:pt>
    <dgm:pt modelId="{A4D6FFCA-430B-4239-8F9B-155F4648FC9B}" type="pres">
      <dgm:prSet presAssocID="{55FD8334-4DBF-443E-92D2-F04232ED90EA}" presName="Name50" presStyleLbl="parChTrans1D2" presStyleIdx="0" presStyleCnt="2"/>
      <dgm:spPr/>
      <dgm:t>
        <a:bodyPr/>
        <a:lstStyle/>
        <a:p>
          <a:endParaRPr lang="ru-RU"/>
        </a:p>
      </dgm:t>
    </dgm:pt>
    <dgm:pt modelId="{8061455B-03B8-49F7-88AE-41AD32C2FFD3}" type="pres">
      <dgm:prSet presAssocID="{CFB98695-4DDB-4F35-8C4D-C81DA5A7A18C}" presName="hierRoot2" presStyleCnt="0">
        <dgm:presLayoutVars>
          <dgm:hierBranch/>
        </dgm:presLayoutVars>
      </dgm:prSet>
      <dgm:spPr/>
    </dgm:pt>
    <dgm:pt modelId="{43BC45E6-20F3-48C5-872A-4ABA274D5FA5}" type="pres">
      <dgm:prSet presAssocID="{CFB98695-4DDB-4F35-8C4D-C81DA5A7A18C}" presName="rootComposite" presStyleCnt="0"/>
      <dgm:spPr/>
    </dgm:pt>
    <dgm:pt modelId="{306EA735-316A-4A0D-BC86-16140BAB30DA}" type="pres">
      <dgm:prSet presAssocID="{CFB98695-4DDB-4F35-8C4D-C81DA5A7A18C}" presName="rootText" presStyleLbl="node2" presStyleIdx="0" presStyleCnt="2" custScaleX="554962">
        <dgm:presLayoutVars>
          <dgm:chPref val="3"/>
        </dgm:presLayoutVars>
      </dgm:prSet>
      <dgm:spPr/>
      <dgm:t>
        <a:bodyPr/>
        <a:lstStyle/>
        <a:p>
          <a:endParaRPr lang="ru-RU"/>
        </a:p>
      </dgm:t>
    </dgm:pt>
    <dgm:pt modelId="{94C098B5-8CB2-4536-99DD-2D11B8EA6E3B}" type="pres">
      <dgm:prSet presAssocID="{CFB98695-4DDB-4F35-8C4D-C81DA5A7A18C}" presName="rootConnector" presStyleLbl="node2" presStyleIdx="0" presStyleCnt="2"/>
      <dgm:spPr/>
      <dgm:t>
        <a:bodyPr/>
        <a:lstStyle/>
        <a:p>
          <a:endParaRPr lang="ru-RU"/>
        </a:p>
      </dgm:t>
    </dgm:pt>
    <dgm:pt modelId="{C7044470-86E8-4E01-AE93-F4F0F2141EBC}" type="pres">
      <dgm:prSet presAssocID="{CFB98695-4DDB-4F35-8C4D-C81DA5A7A18C}" presName="hierChild4" presStyleCnt="0"/>
      <dgm:spPr/>
    </dgm:pt>
    <dgm:pt modelId="{FE828D58-8BBF-4E99-8B59-F487F0E17F86}" type="pres">
      <dgm:prSet presAssocID="{CFB98695-4DDB-4F35-8C4D-C81DA5A7A18C}" presName="hierChild5" presStyleCnt="0"/>
      <dgm:spPr/>
    </dgm:pt>
    <dgm:pt modelId="{36A8BA8B-1E25-4F08-842C-DEFE66002862}" type="pres">
      <dgm:prSet presAssocID="{174B18D0-C845-4608-9635-3E3BE53369BE}" presName="Name50" presStyleLbl="parChTrans1D2" presStyleIdx="1" presStyleCnt="2"/>
      <dgm:spPr/>
      <dgm:t>
        <a:bodyPr/>
        <a:lstStyle/>
        <a:p>
          <a:endParaRPr lang="ru-RU"/>
        </a:p>
      </dgm:t>
    </dgm:pt>
    <dgm:pt modelId="{B9EB102C-9330-4576-AC99-F6CA010E94C2}" type="pres">
      <dgm:prSet presAssocID="{808232F6-0E06-4F02-998A-38FCFF85DD26}" presName="hierRoot2" presStyleCnt="0">
        <dgm:presLayoutVars>
          <dgm:hierBranch/>
        </dgm:presLayoutVars>
      </dgm:prSet>
      <dgm:spPr/>
    </dgm:pt>
    <dgm:pt modelId="{D9DD9F43-8A90-4040-B7D7-D7E24121AB58}" type="pres">
      <dgm:prSet presAssocID="{808232F6-0E06-4F02-998A-38FCFF85DD26}" presName="rootComposite" presStyleCnt="0"/>
      <dgm:spPr/>
    </dgm:pt>
    <dgm:pt modelId="{BA210568-05A2-4135-B90D-73BB1B839614}" type="pres">
      <dgm:prSet presAssocID="{808232F6-0E06-4F02-998A-38FCFF85DD26}" presName="rootText" presStyleLbl="node2" presStyleIdx="1" presStyleCnt="2" custScaleX="550016">
        <dgm:presLayoutVars>
          <dgm:chPref val="3"/>
        </dgm:presLayoutVars>
      </dgm:prSet>
      <dgm:spPr/>
      <dgm:t>
        <a:bodyPr/>
        <a:lstStyle/>
        <a:p>
          <a:endParaRPr lang="ru-RU"/>
        </a:p>
      </dgm:t>
    </dgm:pt>
    <dgm:pt modelId="{0005A03A-502B-4F5F-B8B7-78DFDA2FF2DD}" type="pres">
      <dgm:prSet presAssocID="{808232F6-0E06-4F02-998A-38FCFF85DD26}" presName="rootConnector" presStyleLbl="node2" presStyleIdx="1" presStyleCnt="2"/>
      <dgm:spPr/>
      <dgm:t>
        <a:bodyPr/>
        <a:lstStyle/>
        <a:p>
          <a:endParaRPr lang="ru-RU"/>
        </a:p>
      </dgm:t>
    </dgm:pt>
    <dgm:pt modelId="{D52EB913-77F5-4CF1-B315-4195348BF213}" type="pres">
      <dgm:prSet presAssocID="{808232F6-0E06-4F02-998A-38FCFF85DD26}" presName="hierChild4" presStyleCnt="0"/>
      <dgm:spPr/>
    </dgm:pt>
    <dgm:pt modelId="{B1411A2F-06EA-4AAD-9F4F-571601FAD4E9}" type="pres">
      <dgm:prSet presAssocID="{808232F6-0E06-4F02-998A-38FCFF85DD26}" presName="hierChild5" presStyleCnt="0"/>
      <dgm:spPr/>
    </dgm:pt>
    <dgm:pt modelId="{265CA0A7-1D73-4915-9A5E-D212DCEDB418}" type="pres">
      <dgm:prSet presAssocID="{6DBDDDE7-C75D-413E-99A5-1B832E8133E9}" presName="hierChild3" presStyleCnt="0"/>
      <dgm:spPr/>
    </dgm:pt>
  </dgm:ptLst>
  <dgm:cxnLst>
    <dgm:cxn modelId="{DB4B5E87-8D96-44F4-841B-B48CC62029D8}" type="presOf" srcId="{09B88FC1-74E5-40AF-AE99-80E262A29193}" destId="{E392164F-076E-4B0B-8145-6FC474F3DDB8}" srcOrd="0" destOrd="0" presId="urn:microsoft.com/office/officeart/2005/8/layout/orgChart1"/>
    <dgm:cxn modelId="{16397CC5-DE97-421B-BA37-61CBC4B5DF70}" srcId="{09B88FC1-74E5-40AF-AE99-80E262A29193}" destId="{6DBDDDE7-C75D-413E-99A5-1B832E8133E9}" srcOrd="0" destOrd="0" parTransId="{C11F492E-1C7D-4ECE-AAC7-87162896016C}" sibTransId="{2FC048AC-9994-4F30-9DCF-D0A0965C0F53}"/>
    <dgm:cxn modelId="{31A5D8FD-F402-47F2-B843-E05E2A779F5B}" type="presOf" srcId="{CFB98695-4DDB-4F35-8C4D-C81DA5A7A18C}" destId="{94C098B5-8CB2-4536-99DD-2D11B8EA6E3B}" srcOrd="1" destOrd="0" presId="urn:microsoft.com/office/officeart/2005/8/layout/orgChart1"/>
    <dgm:cxn modelId="{0C163927-78E5-461E-9886-7D41064E102E}" srcId="{6DBDDDE7-C75D-413E-99A5-1B832E8133E9}" destId="{CFB98695-4DDB-4F35-8C4D-C81DA5A7A18C}" srcOrd="0" destOrd="0" parTransId="{55FD8334-4DBF-443E-92D2-F04232ED90EA}" sibTransId="{130848C6-C88E-454F-9957-C18FFDFAF402}"/>
    <dgm:cxn modelId="{144286D4-FC6B-47D2-B573-0152DEF372B2}" type="presOf" srcId="{55FD8334-4DBF-443E-92D2-F04232ED90EA}" destId="{A4D6FFCA-430B-4239-8F9B-155F4648FC9B}" srcOrd="0" destOrd="0" presId="urn:microsoft.com/office/officeart/2005/8/layout/orgChart1"/>
    <dgm:cxn modelId="{BC09000D-2A12-4EDD-A434-D7B1653A9FBB}" type="presOf" srcId="{808232F6-0E06-4F02-998A-38FCFF85DD26}" destId="{BA210568-05A2-4135-B90D-73BB1B839614}" srcOrd="0" destOrd="0" presId="urn:microsoft.com/office/officeart/2005/8/layout/orgChart1"/>
    <dgm:cxn modelId="{C341B1F4-1496-4A27-A55E-9CAC96B58A9C}" type="presOf" srcId="{6DBDDDE7-C75D-413E-99A5-1B832E8133E9}" destId="{E5BC345F-3E44-413B-A356-DA4946779ADC}" srcOrd="1" destOrd="0" presId="urn:microsoft.com/office/officeart/2005/8/layout/orgChart1"/>
    <dgm:cxn modelId="{8043EE31-7D59-4EFF-B802-F522083445AD}" srcId="{6DBDDDE7-C75D-413E-99A5-1B832E8133E9}" destId="{808232F6-0E06-4F02-998A-38FCFF85DD26}" srcOrd="1" destOrd="0" parTransId="{174B18D0-C845-4608-9635-3E3BE53369BE}" sibTransId="{A1E3BE63-38D3-4EE3-B099-41DD43C795FB}"/>
    <dgm:cxn modelId="{E554E8E1-D944-4537-B06E-99C6AF6EF598}" type="presOf" srcId="{808232F6-0E06-4F02-998A-38FCFF85DD26}" destId="{0005A03A-502B-4F5F-B8B7-78DFDA2FF2DD}" srcOrd="1" destOrd="0" presId="urn:microsoft.com/office/officeart/2005/8/layout/orgChart1"/>
    <dgm:cxn modelId="{D43E58EF-852A-4F69-AC1E-E7BC13ED3D1E}" type="presOf" srcId="{6DBDDDE7-C75D-413E-99A5-1B832E8133E9}" destId="{29B56241-F258-4440-BE93-7C0B050AD283}" srcOrd="0" destOrd="0" presId="urn:microsoft.com/office/officeart/2005/8/layout/orgChart1"/>
    <dgm:cxn modelId="{D2B9C8D7-9989-48B0-8BF3-6EDA417112D8}" type="presOf" srcId="{CFB98695-4DDB-4F35-8C4D-C81DA5A7A18C}" destId="{306EA735-316A-4A0D-BC86-16140BAB30DA}" srcOrd="0" destOrd="0" presId="urn:microsoft.com/office/officeart/2005/8/layout/orgChart1"/>
    <dgm:cxn modelId="{91429244-0DC7-4F95-95FD-78BDE84943E0}" type="presOf" srcId="{174B18D0-C845-4608-9635-3E3BE53369BE}" destId="{36A8BA8B-1E25-4F08-842C-DEFE66002862}" srcOrd="0" destOrd="0" presId="urn:microsoft.com/office/officeart/2005/8/layout/orgChart1"/>
    <dgm:cxn modelId="{8A3BF0CA-F257-4A94-B911-F1388A998181}" type="presParOf" srcId="{E392164F-076E-4B0B-8145-6FC474F3DDB8}" destId="{BCD04E59-E6DA-4EED-AFBA-9F08BA65C43A}" srcOrd="0" destOrd="0" presId="urn:microsoft.com/office/officeart/2005/8/layout/orgChart1"/>
    <dgm:cxn modelId="{E5D3D254-93AA-43FA-9047-C54370815B4F}" type="presParOf" srcId="{BCD04E59-E6DA-4EED-AFBA-9F08BA65C43A}" destId="{48575D82-9C1E-48DB-B4A3-0C2CA96A9112}" srcOrd="0" destOrd="0" presId="urn:microsoft.com/office/officeart/2005/8/layout/orgChart1"/>
    <dgm:cxn modelId="{10F81DCD-6C16-49DB-9131-60EE9E9F6F75}" type="presParOf" srcId="{48575D82-9C1E-48DB-B4A3-0C2CA96A9112}" destId="{29B56241-F258-4440-BE93-7C0B050AD283}" srcOrd="0" destOrd="0" presId="urn:microsoft.com/office/officeart/2005/8/layout/orgChart1"/>
    <dgm:cxn modelId="{B8258766-FB87-4FF8-9768-D44E5B3BCD1F}" type="presParOf" srcId="{48575D82-9C1E-48DB-B4A3-0C2CA96A9112}" destId="{E5BC345F-3E44-413B-A356-DA4946779ADC}" srcOrd="1" destOrd="0" presId="urn:microsoft.com/office/officeart/2005/8/layout/orgChart1"/>
    <dgm:cxn modelId="{224DA6B0-145F-4866-AA57-BD27611FAE30}" type="presParOf" srcId="{BCD04E59-E6DA-4EED-AFBA-9F08BA65C43A}" destId="{402B0740-0B07-4E8B-9BF0-12F74A714FBA}" srcOrd="1" destOrd="0" presId="urn:microsoft.com/office/officeart/2005/8/layout/orgChart1"/>
    <dgm:cxn modelId="{DB41FE8E-6411-4DBB-988C-01CD1C8AE08D}" type="presParOf" srcId="{402B0740-0B07-4E8B-9BF0-12F74A714FBA}" destId="{A4D6FFCA-430B-4239-8F9B-155F4648FC9B}" srcOrd="0" destOrd="0" presId="urn:microsoft.com/office/officeart/2005/8/layout/orgChart1"/>
    <dgm:cxn modelId="{D5B877D4-8494-4747-9F9A-E3880CDDAABD}" type="presParOf" srcId="{402B0740-0B07-4E8B-9BF0-12F74A714FBA}" destId="{8061455B-03B8-49F7-88AE-41AD32C2FFD3}" srcOrd="1" destOrd="0" presId="urn:microsoft.com/office/officeart/2005/8/layout/orgChart1"/>
    <dgm:cxn modelId="{42BCB429-B8DC-4489-B5F8-BB1FAB5C3247}" type="presParOf" srcId="{8061455B-03B8-49F7-88AE-41AD32C2FFD3}" destId="{43BC45E6-20F3-48C5-872A-4ABA274D5FA5}" srcOrd="0" destOrd="0" presId="urn:microsoft.com/office/officeart/2005/8/layout/orgChart1"/>
    <dgm:cxn modelId="{DC997D94-B454-4F89-AB27-3F07998F28C4}" type="presParOf" srcId="{43BC45E6-20F3-48C5-872A-4ABA274D5FA5}" destId="{306EA735-316A-4A0D-BC86-16140BAB30DA}" srcOrd="0" destOrd="0" presId="urn:microsoft.com/office/officeart/2005/8/layout/orgChart1"/>
    <dgm:cxn modelId="{9EC39B62-9A6D-4E2E-AB35-2D89ECE9E71D}" type="presParOf" srcId="{43BC45E6-20F3-48C5-872A-4ABA274D5FA5}" destId="{94C098B5-8CB2-4536-99DD-2D11B8EA6E3B}" srcOrd="1" destOrd="0" presId="urn:microsoft.com/office/officeart/2005/8/layout/orgChart1"/>
    <dgm:cxn modelId="{D2B5BDB9-B5E0-45D7-87F4-97E2E3430B6E}" type="presParOf" srcId="{8061455B-03B8-49F7-88AE-41AD32C2FFD3}" destId="{C7044470-86E8-4E01-AE93-F4F0F2141EBC}" srcOrd="1" destOrd="0" presId="urn:microsoft.com/office/officeart/2005/8/layout/orgChart1"/>
    <dgm:cxn modelId="{1023B540-984E-4C3B-AFB0-1089B085167D}" type="presParOf" srcId="{8061455B-03B8-49F7-88AE-41AD32C2FFD3}" destId="{FE828D58-8BBF-4E99-8B59-F487F0E17F86}" srcOrd="2" destOrd="0" presId="urn:microsoft.com/office/officeart/2005/8/layout/orgChart1"/>
    <dgm:cxn modelId="{F55D4CDC-3207-4EA3-BA04-9621CAE8D922}" type="presParOf" srcId="{402B0740-0B07-4E8B-9BF0-12F74A714FBA}" destId="{36A8BA8B-1E25-4F08-842C-DEFE66002862}" srcOrd="2" destOrd="0" presId="urn:microsoft.com/office/officeart/2005/8/layout/orgChart1"/>
    <dgm:cxn modelId="{401DFC7F-23EC-4C53-8F1F-E721E7946E14}" type="presParOf" srcId="{402B0740-0B07-4E8B-9BF0-12F74A714FBA}" destId="{B9EB102C-9330-4576-AC99-F6CA010E94C2}" srcOrd="3" destOrd="0" presId="urn:microsoft.com/office/officeart/2005/8/layout/orgChart1"/>
    <dgm:cxn modelId="{131CF53F-75F7-4E0E-919F-C59605AA8380}" type="presParOf" srcId="{B9EB102C-9330-4576-AC99-F6CA010E94C2}" destId="{D9DD9F43-8A90-4040-B7D7-D7E24121AB58}" srcOrd="0" destOrd="0" presId="urn:microsoft.com/office/officeart/2005/8/layout/orgChart1"/>
    <dgm:cxn modelId="{99E3EF96-919B-418F-8520-00125CD224F4}" type="presParOf" srcId="{D9DD9F43-8A90-4040-B7D7-D7E24121AB58}" destId="{BA210568-05A2-4135-B90D-73BB1B839614}" srcOrd="0" destOrd="0" presId="urn:microsoft.com/office/officeart/2005/8/layout/orgChart1"/>
    <dgm:cxn modelId="{C3F3E437-71FD-401E-BC50-B48BA047207F}" type="presParOf" srcId="{D9DD9F43-8A90-4040-B7D7-D7E24121AB58}" destId="{0005A03A-502B-4F5F-B8B7-78DFDA2FF2DD}" srcOrd="1" destOrd="0" presId="urn:microsoft.com/office/officeart/2005/8/layout/orgChart1"/>
    <dgm:cxn modelId="{86FD1662-516E-40CF-919B-E27E1D6C504C}" type="presParOf" srcId="{B9EB102C-9330-4576-AC99-F6CA010E94C2}" destId="{D52EB913-77F5-4CF1-B315-4195348BF213}" srcOrd="1" destOrd="0" presId="urn:microsoft.com/office/officeart/2005/8/layout/orgChart1"/>
    <dgm:cxn modelId="{FA033573-5C8A-4CA3-B2DF-4EF674005995}" type="presParOf" srcId="{B9EB102C-9330-4576-AC99-F6CA010E94C2}" destId="{B1411A2F-06EA-4AAD-9F4F-571601FAD4E9}" srcOrd="2" destOrd="0" presId="urn:microsoft.com/office/officeart/2005/8/layout/orgChart1"/>
    <dgm:cxn modelId="{64E10E55-6E25-4FAB-A15A-CDFFBA8E4AC3}" type="presParOf" srcId="{BCD04E59-E6DA-4EED-AFBA-9F08BA65C43A}" destId="{265CA0A7-1D73-4915-9A5E-D212DCEDB418}"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EDC1F88-52BA-439C-A33B-5A93B7C215E7}" type="doc">
      <dgm:prSet loTypeId="urn:microsoft.com/office/officeart/2005/8/layout/orgChart1" loCatId="hierarchy" qsTypeId="urn:microsoft.com/office/officeart/2005/8/quickstyle/simple1" qsCatId="simple" csTypeId="urn:microsoft.com/office/officeart/2005/8/colors/accent1_2" csCatId="accent1" phldr="1"/>
      <dgm:spPr/>
    </dgm:pt>
    <dgm:pt modelId="{0FA0446A-6DBA-4B63-88FE-5D6B03B4BA80}">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FFF00"/>
              </a:solidFill>
              <a:effectLst/>
              <a:cs typeface="Arial" charset="0"/>
            </a:rPr>
            <a:t>СПОСОБЫ ВЫРАЖЕНИЯ ПОГРЕШНОСТИ</a:t>
          </a:r>
        </a:p>
      </dgm:t>
    </dgm:pt>
    <dgm:pt modelId="{2F44A6BE-CAD8-43BB-8240-E35DF95947E9}" type="parTrans" cxnId="{1DED1EDB-DA07-4CE0-B269-42A64BB84AC6}">
      <dgm:prSet/>
      <dgm:spPr/>
      <dgm:t>
        <a:bodyPr/>
        <a:lstStyle/>
        <a:p>
          <a:endParaRPr lang="ru-RU"/>
        </a:p>
      </dgm:t>
    </dgm:pt>
    <dgm:pt modelId="{07F9C220-43B9-4C99-8806-D94961C03476}" type="sibTrans" cxnId="{1DED1EDB-DA07-4CE0-B269-42A64BB84AC6}">
      <dgm:prSet/>
      <dgm:spPr/>
      <dgm:t>
        <a:bodyPr/>
        <a:lstStyle/>
        <a:p>
          <a:endParaRPr lang="ru-RU"/>
        </a:p>
      </dgm:t>
    </dgm:pt>
    <dgm:pt modelId="{FCF7151C-1B19-45EE-BFBD-FE45CB3B8549}">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1"/>
              </a:solidFill>
              <a:effectLst/>
              <a:cs typeface="Arial" charset="0"/>
            </a:rPr>
            <a:t>в абсолютном виде</a:t>
          </a:r>
        </a:p>
      </dgm:t>
    </dgm:pt>
    <dgm:pt modelId="{CD302295-75D8-4626-A5DF-50ECF1B0A64E}" type="parTrans" cxnId="{B41269A4-CBC1-4553-894F-DE54C34366E6}">
      <dgm:prSet/>
      <dgm:spPr/>
      <dgm:t>
        <a:bodyPr/>
        <a:lstStyle/>
        <a:p>
          <a:endParaRPr lang="ru-RU"/>
        </a:p>
      </dgm:t>
    </dgm:pt>
    <dgm:pt modelId="{73A464CA-8B5D-45CC-8774-74AA5C4CADC3}" type="sibTrans" cxnId="{B41269A4-CBC1-4553-894F-DE54C34366E6}">
      <dgm:prSet/>
      <dgm:spPr/>
      <dgm:t>
        <a:bodyPr/>
        <a:lstStyle/>
        <a:p>
          <a:endParaRPr lang="ru-RU"/>
        </a:p>
      </dgm:t>
    </dgm:pt>
    <dgm:pt modelId="{8079394E-9390-48D4-9A74-8FA8388DA5B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1"/>
              </a:solidFill>
              <a:effectLst/>
              <a:cs typeface="Arial" charset="0"/>
            </a:rPr>
            <a:t>Абсолютная погрешность</a:t>
          </a:r>
        </a:p>
      </dgm:t>
    </dgm:pt>
    <dgm:pt modelId="{CD36A4B5-8FDE-4D93-8ABC-EB221BFF2AC9}" type="parTrans" cxnId="{EE803A47-5FAB-45A5-9787-E8FA8A53C64D}">
      <dgm:prSet/>
      <dgm:spPr/>
      <dgm:t>
        <a:bodyPr/>
        <a:lstStyle/>
        <a:p>
          <a:endParaRPr lang="ru-RU"/>
        </a:p>
      </dgm:t>
    </dgm:pt>
    <dgm:pt modelId="{45662559-1F89-43ED-A3C7-0192611CDCED}" type="sibTrans" cxnId="{EE803A47-5FAB-45A5-9787-E8FA8A53C64D}">
      <dgm:prSet/>
      <dgm:spPr/>
      <dgm:t>
        <a:bodyPr/>
        <a:lstStyle/>
        <a:p>
          <a:endParaRPr lang="ru-RU"/>
        </a:p>
      </dgm:t>
    </dgm:pt>
    <dgm:pt modelId="{0413BF88-1A31-4F4D-B928-06B364E6918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1"/>
              </a:solidFill>
              <a:effectLst/>
              <a:cs typeface="Arial" charset="0"/>
            </a:rPr>
            <a:t>в относительном виде</a:t>
          </a:r>
        </a:p>
      </dgm:t>
    </dgm:pt>
    <dgm:pt modelId="{A529F862-78CD-482A-B68F-AB9441345BEE}" type="parTrans" cxnId="{C12643EC-8DE3-449A-BC87-F9FF08774558}">
      <dgm:prSet/>
      <dgm:spPr/>
      <dgm:t>
        <a:bodyPr/>
        <a:lstStyle/>
        <a:p>
          <a:endParaRPr lang="ru-RU"/>
        </a:p>
      </dgm:t>
    </dgm:pt>
    <dgm:pt modelId="{9A52D5B3-96D3-4C90-9BDD-1E91C14ED321}" type="sibTrans" cxnId="{C12643EC-8DE3-449A-BC87-F9FF08774558}">
      <dgm:prSet/>
      <dgm:spPr/>
      <dgm:t>
        <a:bodyPr/>
        <a:lstStyle/>
        <a:p>
          <a:endParaRPr lang="ru-RU"/>
        </a:p>
      </dgm:t>
    </dgm:pt>
    <dgm:pt modelId="{CAF22268-05A8-4E1D-8869-15C56BE83C6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1"/>
              </a:solidFill>
              <a:effectLst/>
              <a:cs typeface="Arial" charset="0"/>
            </a:rPr>
            <a:t>Относительная погрешность</a:t>
          </a:r>
        </a:p>
      </dgm:t>
    </dgm:pt>
    <dgm:pt modelId="{9E637A66-F448-4308-8388-6B72DFD19277}" type="parTrans" cxnId="{2A8A2C65-F26A-4787-B6C5-6978E74B7C87}">
      <dgm:prSet/>
      <dgm:spPr/>
      <dgm:t>
        <a:bodyPr/>
        <a:lstStyle/>
        <a:p>
          <a:endParaRPr lang="ru-RU"/>
        </a:p>
      </dgm:t>
    </dgm:pt>
    <dgm:pt modelId="{FCA17435-0492-47B2-8AE6-604673AC6A88}" type="sibTrans" cxnId="{2A8A2C65-F26A-4787-B6C5-6978E74B7C87}">
      <dgm:prSet/>
      <dgm:spPr/>
      <dgm:t>
        <a:bodyPr/>
        <a:lstStyle/>
        <a:p>
          <a:endParaRPr lang="ru-RU"/>
        </a:p>
      </dgm:t>
    </dgm:pt>
    <dgm:pt modelId="{5292FF32-66CB-4BC6-831A-70C670DB9B1A}">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1"/>
              </a:solidFill>
              <a:effectLst/>
              <a:cs typeface="Arial" charset="0"/>
            </a:rPr>
            <a:t>в приведенном виде</a:t>
          </a:r>
        </a:p>
      </dgm:t>
    </dgm:pt>
    <dgm:pt modelId="{9897B7AB-76BA-44D7-8D1B-17B3A7DB2568}" type="parTrans" cxnId="{6E2CA8B6-B51A-4D6B-B4B0-725F2127FEC5}">
      <dgm:prSet/>
      <dgm:spPr/>
      <dgm:t>
        <a:bodyPr/>
        <a:lstStyle/>
        <a:p>
          <a:endParaRPr lang="ru-RU"/>
        </a:p>
      </dgm:t>
    </dgm:pt>
    <dgm:pt modelId="{264BB7BF-C593-4D76-B84D-19C0398AC3B0}" type="sibTrans" cxnId="{6E2CA8B6-B51A-4D6B-B4B0-725F2127FEC5}">
      <dgm:prSet/>
      <dgm:spPr/>
      <dgm:t>
        <a:bodyPr/>
        <a:lstStyle/>
        <a:p>
          <a:endParaRPr lang="ru-RU"/>
        </a:p>
      </dgm:t>
    </dgm:pt>
    <dgm:pt modelId="{C4FF82E6-7A82-4BB1-AE9D-0C1E4520615E}">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1"/>
              </a:solidFill>
              <a:effectLst/>
              <a:cs typeface="Arial" charset="0"/>
            </a:rPr>
            <a:t>Приведенная   погрешность</a:t>
          </a:r>
        </a:p>
      </dgm:t>
    </dgm:pt>
    <dgm:pt modelId="{3D9864C1-BA7B-4685-BFFC-E0649800E4C5}" type="parTrans" cxnId="{6AF86052-8760-4802-BFF5-16458B39FAA6}">
      <dgm:prSet/>
      <dgm:spPr/>
      <dgm:t>
        <a:bodyPr/>
        <a:lstStyle/>
        <a:p>
          <a:endParaRPr lang="ru-RU"/>
        </a:p>
      </dgm:t>
    </dgm:pt>
    <dgm:pt modelId="{1C0337AA-B182-4F04-BDA5-460BF31BE16A}" type="sibTrans" cxnId="{6AF86052-8760-4802-BFF5-16458B39FAA6}">
      <dgm:prSet/>
      <dgm:spPr/>
      <dgm:t>
        <a:bodyPr/>
        <a:lstStyle/>
        <a:p>
          <a:endParaRPr lang="ru-RU"/>
        </a:p>
      </dgm:t>
    </dgm:pt>
    <dgm:pt modelId="{4DAEBE97-6853-49FB-B24F-017D20A13C57}" type="pres">
      <dgm:prSet presAssocID="{0EDC1F88-52BA-439C-A33B-5A93B7C215E7}" presName="hierChild1" presStyleCnt="0">
        <dgm:presLayoutVars>
          <dgm:orgChart val="1"/>
          <dgm:chPref val="1"/>
          <dgm:dir/>
          <dgm:animOne val="branch"/>
          <dgm:animLvl val="lvl"/>
          <dgm:resizeHandles/>
        </dgm:presLayoutVars>
      </dgm:prSet>
      <dgm:spPr/>
    </dgm:pt>
    <dgm:pt modelId="{4663BDF1-DE08-49E5-8C5B-66BEAD002FAC}" type="pres">
      <dgm:prSet presAssocID="{0FA0446A-6DBA-4B63-88FE-5D6B03B4BA80}" presName="hierRoot1" presStyleCnt="0">
        <dgm:presLayoutVars>
          <dgm:hierBranch/>
        </dgm:presLayoutVars>
      </dgm:prSet>
      <dgm:spPr/>
    </dgm:pt>
    <dgm:pt modelId="{3C5F2424-84B3-4AA4-B576-61A963319361}" type="pres">
      <dgm:prSet presAssocID="{0FA0446A-6DBA-4B63-88FE-5D6B03B4BA80}" presName="rootComposite1" presStyleCnt="0"/>
      <dgm:spPr/>
    </dgm:pt>
    <dgm:pt modelId="{062AA61D-93C3-45CE-8D83-784FABBF9436}" type="pres">
      <dgm:prSet presAssocID="{0FA0446A-6DBA-4B63-88FE-5D6B03B4BA80}" presName="rootText1" presStyleLbl="node0" presStyleIdx="0" presStyleCnt="1" custScaleX="551163" custLinFactNeighborY="-16834">
        <dgm:presLayoutVars>
          <dgm:chPref val="3"/>
        </dgm:presLayoutVars>
      </dgm:prSet>
      <dgm:spPr/>
      <dgm:t>
        <a:bodyPr/>
        <a:lstStyle/>
        <a:p>
          <a:endParaRPr lang="ru-RU"/>
        </a:p>
      </dgm:t>
    </dgm:pt>
    <dgm:pt modelId="{B99C5BC1-3A9D-44C5-A024-110866CBA8FB}" type="pres">
      <dgm:prSet presAssocID="{0FA0446A-6DBA-4B63-88FE-5D6B03B4BA80}" presName="rootConnector1" presStyleLbl="node1" presStyleIdx="0" presStyleCnt="0"/>
      <dgm:spPr/>
      <dgm:t>
        <a:bodyPr/>
        <a:lstStyle/>
        <a:p>
          <a:endParaRPr lang="ru-RU"/>
        </a:p>
      </dgm:t>
    </dgm:pt>
    <dgm:pt modelId="{73335EA7-8C08-4379-8B2E-736B82CBE484}" type="pres">
      <dgm:prSet presAssocID="{0FA0446A-6DBA-4B63-88FE-5D6B03B4BA80}" presName="hierChild2" presStyleCnt="0"/>
      <dgm:spPr/>
    </dgm:pt>
    <dgm:pt modelId="{C6D1CCE7-7A50-4746-98E3-3BE9090BE4C8}" type="pres">
      <dgm:prSet presAssocID="{CD302295-75D8-4626-A5DF-50ECF1B0A64E}" presName="Name35" presStyleLbl="parChTrans1D2" presStyleIdx="0" presStyleCnt="3"/>
      <dgm:spPr/>
      <dgm:t>
        <a:bodyPr/>
        <a:lstStyle/>
        <a:p>
          <a:endParaRPr lang="ru-RU"/>
        </a:p>
      </dgm:t>
    </dgm:pt>
    <dgm:pt modelId="{D21907AD-7073-4671-B4CA-3B88D4C9CAEE}" type="pres">
      <dgm:prSet presAssocID="{FCF7151C-1B19-45EE-BFBD-FE45CB3B8549}" presName="hierRoot2" presStyleCnt="0">
        <dgm:presLayoutVars>
          <dgm:hierBranch/>
        </dgm:presLayoutVars>
      </dgm:prSet>
      <dgm:spPr/>
    </dgm:pt>
    <dgm:pt modelId="{D475C3B9-C26A-4174-B8DD-4B539ADE7625}" type="pres">
      <dgm:prSet presAssocID="{FCF7151C-1B19-45EE-BFBD-FE45CB3B8549}" presName="rootComposite" presStyleCnt="0"/>
      <dgm:spPr/>
    </dgm:pt>
    <dgm:pt modelId="{A5B6F958-6689-49DA-AE24-E64E5BD87456}" type="pres">
      <dgm:prSet presAssocID="{FCF7151C-1B19-45EE-BFBD-FE45CB3B8549}" presName="rootText" presStyleLbl="node2" presStyleIdx="0" presStyleCnt="3" custScaleX="342576">
        <dgm:presLayoutVars>
          <dgm:chPref val="3"/>
        </dgm:presLayoutVars>
      </dgm:prSet>
      <dgm:spPr/>
      <dgm:t>
        <a:bodyPr/>
        <a:lstStyle/>
        <a:p>
          <a:endParaRPr lang="ru-RU"/>
        </a:p>
      </dgm:t>
    </dgm:pt>
    <dgm:pt modelId="{067723C7-E724-4C3B-AF8E-C32EA34CB0D5}" type="pres">
      <dgm:prSet presAssocID="{FCF7151C-1B19-45EE-BFBD-FE45CB3B8549}" presName="rootConnector" presStyleLbl="node2" presStyleIdx="0" presStyleCnt="3"/>
      <dgm:spPr/>
      <dgm:t>
        <a:bodyPr/>
        <a:lstStyle/>
        <a:p>
          <a:endParaRPr lang="ru-RU"/>
        </a:p>
      </dgm:t>
    </dgm:pt>
    <dgm:pt modelId="{C2DFF5FE-4EF6-48CA-84F2-3272FB1881B4}" type="pres">
      <dgm:prSet presAssocID="{FCF7151C-1B19-45EE-BFBD-FE45CB3B8549}" presName="hierChild4" presStyleCnt="0"/>
      <dgm:spPr/>
    </dgm:pt>
    <dgm:pt modelId="{4EDDE8FB-DEE0-4947-BB97-42CE780EDFE0}" type="pres">
      <dgm:prSet presAssocID="{CD36A4B5-8FDE-4D93-8ABC-EB221BFF2AC9}" presName="Name35" presStyleLbl="parChTrans1D3" presStyleIdx="0" presStyleCnt="3"/>
      <dgm:spPr/>
      <dgm:t>
        <a:bodyPr/>
        <a:lstStyle/>
        <a:p>
          <a:endParaRPr lang="ru-RU"/>
        </a:p>
      </dgm:t>
    </dgm:pt>
    <dgm:pt modelId="{26138AB8-59C6-4995-B89C-E90008DD0F55}" type="pres">
      <dgm:prSet presAssocID="{8079394E-9390-48D4-9A74-8FA8388DA5B6}" presName="hierRoot2" presStyleCnt="0">
        <dgm:presLayoutVars>
          <dgm:hierBranch val="r"/>
        </dgm:presLayoutVars>
      </dgm:prSet>
      <dgm:spPr/>
    </dgm:pt>
    <dgm:pt modelId="{D1B8D75E-24EC-4D71-810E-1E98E6A6F446}" type="pres">
      <dgm:prSet presAssocID="{8079394E-9390-48D4-9A74-8FA8388DA5B6}" presName="rootComposite" presStyleCnt="0"/>
      <dgm:spPr/>
    </dgm:pt>
    <dgm:pt modelId="{8197A6A4-98AA-423B-8003-FB1D8069B661}" type="pres">
      <dgm:prSet presAssocID="{8079394E-9390-48D4-9A74-8FA8388DA5B6}" presName="rootText" presStyleLbl="node3" presStyleIdx="0" presStyleCnt="3" custScaleX="265070">
        <dgm:presLayoutVars>
          <dgm:chPref val="3"/>
        </dgm:presLayoutVars>
      </dgm:prSet>
      <dgm:spPr/>
      <dgm:t>
        <a:bodyPr/>
        <a:lstStyle/>
        <a:p>
          <a:endParaRPr lang="ru-RU"/>
        </a:p>
      </dgm:t>
    </dgm:pt>
    <dgm:pt modelId="{A101C42D-F213-466E-A10A-DC9D658EFD2E}" type="pres">
      <dgm:prSet presAssocID="{8079394E-9390-48D4-9A74-8FA8388DA5B6}" presName="rootConnector" presStyleLbl="node3" presStyleIdx="0" presStyleCnt="3"/>
      <dgm:spPr/>
      <dgm:t>
        <a:bodyPr/>
        <a:lstStyle/>
        <a:p>
          <a:endParaRPr lang="ru-RU"/>
        </a:p>
      </dgm:t>
    </dgm:pt>
    <dgm:pt modelId="{2A0111D6-4E0A-4105-AB2C-A1E5D589489E}" type="pres">
      <dgm:prSet presAssocID="{8079394E-9390-48D4-9A74-8FA8388DA5B6}" presName="hierChild4" presStyleCnt="0"/>
      <dgm:spPr/>
    </dgm:pt>
    <dgm:pt modelId="{C653B7DF-EA73-4E25-98F8-465C0CB734AF}" type="pres">
      <dgm:prSet presAssocID="{8079394E-9390-48D4-9A74-8FA8388DA5B6}" presName="hierChild5" presStyleCnt="0"/>
      <dgm:spPr/>
    </dgm:pt>
    <dgm:pt modelId="{F6E04A8F-DCA1-4A6D-89C0-E9BE72A68F59}" type="pres">
      <dgm:prSet presAssocID="{FCF7151C-1B19-45EE-BFBD-FE45CB3B8549}" presName="hierChild5" presStyleCnt="0"/>
      <dgm:spPr/>
    </dgm:pt>
    <dgm:pt modelId="{C7A2CC3C-D0D0-4588-BC5C-0E10B4D23DF6}" type="pres">
      <dgm:prSet presAssocID="{A529F862-78CD-482A-B68F-AB9441345BEE}" presName="Name35" presStyleLbl="parChTrans1D2" presStyleIdx="1" presStyleCnt="3"/>
      <dgm:spPr/>
      <dgm:t>
        <a:bodyPr/>
        <a:lstStyle/>
        <a:p>
          <a:endParaRPr lang="ru-RU"/>
        </a:p>
      </dgm:t>
    </dgm:pt>
    <dgm:pt modelId="{7B881827-DDC1-4C1A-B98E-EEEAF7EDCB46}" type="pres">
      <dgm:prSet presAssocID="{0413BF88-1A31-4F4D-B928-06B364E69187}" presName="hierRoot2" presStyleCnt="0">
        <dgm:presLayoutVars>
          <dgm:hierBranch/>
        </dgm:presLayoutVars>
      </dgm:prSet>
      <dgm:spPr/>
    </dgm:pt>
    <dgm:pt modelId="{65BA646C-59C6-4797-B9FC-5BB6E7EAC497}" type="pres">
      <dgm:prSet presAssocID="{0413BF88-1A31-4F4D-B928-06B364E69187}" presName="rootComposite" presStyleCnt="0"/>
      <dgm:spPr/>
    </dgm:pt>
    <dgm:pt modelId="{1D91209D-43C4-4CD5-9C8A-3AEAD32CCEFB}" type="pres">
      <dgm:prSet presAssocID="{0413BF88-1A31-4F4D-B928-06B364E69187}" presName="rootText" presStyleLbl="node2" presStyleIdx="1" presStyleCnt="3" custScaleX="350961">
        <dgm:presLayoutVars>
          <dgm:chPref val="3"/>
        </dgm:presLayoutVars>
      </dgm:prSet>
      <dgm:spPr/>
      <dgm:t>
        <a:bodyPr/>
        <a:lstStyle/>
        <a:p>
          <a:endParaRPr lang="ru-RU"/>
        </a:p>
      </dgm:t>
    </dgm:pt>
    <dgm:pt modelId="{09711078-B865-420F-A1AF-F60F2A2E6407}" type="pres">
      <dgm:prSet presAssocID="{0413BF88-1A31-4F4D-B928-06B364E69187}" presName="rootConnector" presStyleLbl="node2" presStyleIdx="1" presStyleCnt="3"/>
      <dgm:spPr/>
      <dgm:t>
        <a:bodyPr/>
        <a:lstStyle/>
        <a:p>
          <a:endParaRPr lang="ru-RU"/>
        </a:p>
      </dgm:t>
    </dgm:pt>
    <dgm:pt modelId="{919905D3-3232-448E-9A24-180CACA3B30C}" type="pres">
      <dgm:prSet presAssocID="{0413BF88-1A31-4F4D-B928-06B364E69187}" presName="hierChild4" presStyleCnt="0"/>
      <dgm:spPr/>
    </dgm:pt>
    <dgm:pt modelId="{7E36144F-5ADE-4735-9471-CE9B261AA9D2}" type="pres">
      <dgm:prSet presAssocID="{9E637A66-F448-4308-8388-6B72DFD19277}" presName="Name35" presStyleLbl="parChTrans1D3" presStyleIdx="1" presStyleCnt="3"/>
      <dgm:spPr/>
      <dgm:t>
        <a:bodyPr/>
        <a:lstStyle/>
        <a:p>
          <a:endParaRPr lang="ru-RU"/>
        </a:p>
      </dgm:t>
    </dgm:pt>
    <dgm:pt modelId="{0F185570-F121-4263-9816-16861A6AEA43}" type="pres">
      <dgm:prSet presAssocID="{CAF22268-05A8-4E1D-8869-15C56BE83C68}" presName="hierRoot2" presStyleCnt="0">
        <dgm:presLayoutVars>
          <dgm:hierBranch val="r"/>
        </dgm:presLayoutVars>
      </dgm:prSet>
      <dgm:spPr/>
    </dgm:pt>
    <dgm:pt modelId="{ED565157-F1B8-4881-BF50-F97D8F7E71BE}" type="pres">
      <dgm:prSet presAssocID="{CAF22268-05A8-4E1D-8869-15C56BE83C68}" presName="rootComposite" presStyleCnt="0"/>
      <dgm:spPr/>
    </dgm:pt>
    <dgm:pt modelId="{4D0724C4-FCFB-433D-9C12-72AEC651938F}" type="pres">
      <dgm:prSet presAssocID="{CAF22268-05A8-4E1D-8869-15C56BE83C68}" presName="rootText" presStyleLbl="node3" presStyleIdx="1" presStyleCnt="3" custScaleX="300423">
        <dgm:presLayoutVars>
          <dgm:chPref val="3"/>
        </dgm:presLayoutVars>
      </dgm:prSet>
      <dgm:spPr/>
      <dgm:t>
        <a:bodyPr/>
        <a:lstStyle/>
        <a:p>
          <a:endParaRPr lang="ru-RU"/>
        </a:p>
      </dgm:t>
    </dgm:pt>
    <dgm:pt modelId="{A9BF1F76-4DEA-436D-AD6F-ADC92A49893D}" type="pres">
      <dgm:prSet presAssocID="{CAF22268-05A8-4E1D-8869-15C56BE83C68}" presName="rootConnector" presStyleLbl="node3" presStyleIdx="1" presStyleCnt="3"/>
      <dgm:spPr/>
      <dgm:t>
        <a:bodyPr/>
        <a:lstStyle/>
        <a:p>
          <a:endParaRPr lang="ru-RU"/>
        </a:p>
      </dgm:t>
    </dgm:pt>
    <dgm:pt modelId="{52768F32-D020-49CF-8B23-0230ECB9EAE8}" type="pres">
      <dgm:prSet presAssocID="{CAF22268-05A8-4E1D-8869-15C56BE83C68}" presName="hierChild4" presStyleCnt="0"/>
      <dgm:spPr/>
    </dgm:pt>
    <dgm:pt modelId="{E3408CBB-C482-4FE7-8C3F-B19B9C8BF30C}" type="pres">
      <dgm:prSet presAssocID="{CAF22268-05A8-4E1D-8869-15C56BE83C68}" presName="hierChild5" presStyleCnt="0"/>
      <dgm:spPr/>
    </dgm:pt>
    <dgm:pt modelId="{02A0B52D-57CC-4091-8AEC-9B1F6555CC1A}" type="pres">
      <dgm:prSet presAssocID="{0413BF88-1A31-4F4D-B928-06B364E69187}" presName="hierChild5" presStyleCnt="0"/>
      <dgm:spPr/>
    </dgm:pt>
    <dgm:pt modelId="{4DCF6AFE-BB24-4F42-8AC0-802C5C283006}" type="pres">
      <dgm:prSet presAssocID="{9897B7AB-76BA-44D7-8D1B-17B3A7DB2568}" presName="Name35" presStyleLbl="parChTrans1D2" presStyleIdx="2" presStyleCnt="3"/>
      <dgm:spPr/>
      <dgm:t>
        <a:bodyPr/>
        <a:lstStyle/>
        <a:p>
          <a:endParaRPr lang="ru-RU"/>
        </a:p>
      </dgm:t>
    </dgm:pt>
    <dgm:pt modelId="{09707BF5-F0EC-4451-937E-8492074C218D}" type="pres">
      <dgm:prSet presAssocID="{5292FF32-66CB-4BC6-831A-70C670DB9B1A}" presName="hierRoot2" presStyleCnt="0">
        <dgm:presLayoutVars>
          <dgm:hierBranch/>
        </dgm:presLayoutVars>
      </dgm:prSet>
      <dgm:spPr/>
    </dgm:pt>
    <dgm:pt modelId="{66B891E1-4BF1-468F-BF60-44C4E864CB95}" type="pres">
      <dgm:prSet presAssocID="{5292FF32-66CB-4BC6-831A-70C670DB9B1A}" presName="rootComposite" presStyleCnt="0"/>
      <dgm:spPr/>
    </dgm:pt>
    <dgm:pt modelId="{059EA352-D693-452D-85AA-4E254D460E59}" type="pres">
      <dgm:prSet presAssocID="{5292FF32-66CB-4BC6-831A-70C670DB9B1A}" presName="rootText" presStyleLbl="node2" presStyleIdx="2" presStyleCnt="3" custScaleX="292249">
        <dgm:presLayoutVars>
          <dgm:chPref val="3"/>
        </dgm:presLayoutVars>
      </dgm:prSet>
      <dgm:spPr/>
      <dgm:t>
        <a:bodyPr/>
        <a:lstStyle/>
        <a:p>
          <a:endParaRPr lang="ru-RU"/>
        </a:p>
      </dgm:t>
    </dgm:pt>
    <dgm:pt modelId="{B4B7FCA1-DB82-45C8-9883-AFFF3D5FA866}" type="pres">
      <dgm:prSet presAssocID="{5292FF32-66CB-4BC6-831A-70C670DB9B1A}" presName="rootConnector" presStyleLbl="node2" presStyleIdx="2" presStyleCnt="3"/>
      <dgm:spPr/>
      <dgm:t>
        <a:bodyPr/>
        <a:lstStyle/>
        <a:p>
          <a:endParaRPr lang="ru-RU"/>
        </a:p>
      </dgm:t>
    </dgm:pt>
    <dgm:pt modelId="{5D82D34E-326A-4DD9-A5E4-A88794EE8867}" type="pres">
      <dgm:prSet presAssocID="{5292FF32-66CB-4BC6-831A-70C670DB9B1A}" presName="hierChild4" presStyleCnt="0"/>
      <dgm:spPr/>
    </dgm:pt>
    <dgm:pt modelId="{6C2B9D83-3D7B-4A55-BA3B-9446C93801BB}" type="pres">
      <dgm:prSet presAssocID="{3D9864C1-BA7B-4685-BFFC-E0649800E4C5}" presName="Name35" presStyleLbl="parChTrans1D3" presStyleIdx="2" presStyleCnt="3"/>
      <dgm:spPr/>
      <dgm:t>
        <a:bodyPr/>
        <a:lstStyle/>
        <a:p>
          <a:endParaRPr lang="ru-RU"/>
        </a:p>
      </dgm:t>
    </dgm:pt>
    <dgm:pt modelId="{126EDDF6-5126-4B04-82AB-BA27914C7780}" type="pres">
      <dgm:prSet presAssocID="{C4FF82E6-7A82-4BB1-AE9D-0C1E4520615E}" presName="hierRoot2" presStyleCnt="0">
        <dgm:presLayoutVars>
          <dgm:hierBranch val="r"/>
        </dgm:presLayoutVars>
      </dgm:prSet>
      <dgm:spPr/>
    </dgm:pt>
    <dgm:pt modelId="{8E2955A2-2DDF-4FA0-8567-774EB05FC559}" type="pres">
      <dgm:prSet presAssocID="{C4FF82E6-7A82-4BB1-AE9D-0C1E4520615E}" presName="rootComposite" presStyleCnt="0"/>
      <dgm:spPr/>
    </dgm:pt>
    <dgm:pt modelId="{4EA4E179-FCE8-45A6-8A6F-5C891B52A6CF}" type="pres">
      <dgm:prSet presAssocID="{C4FF82E6-7A82-4BB1-AE9D-0C1E4520615E}" presName="rootText" presStyleLbl="node3" presStyleIdx="2" presStyleCnt="3" custScaleX="292249">
        <dgm:presLayoutVars>
          <dgm:chPref val="3"/>
        </dgm:presLayoutVars>
      </dgm:prSet>
      <dgm:spPr/>
      <dgm:t>
        <a:bodyPr/>
        <a:lstStyle/>
        <a:p>
          <a:endParaRPr lang="ru-RU"/>
        </a:p>
      </dgm:t>
    </dgm:pt>
    <dgm:pt modelId="{5351653A-F536-4F93-A2E1-6836578655EE}" type="pres">
      <dgm:prSet presAssocID="{C4FF82E6-7A82-4BB1-AE9D-0C1E4520615E}" presName="rootConnector" presStyleLbl="node3" presStyleIdx="2" presStyleCnt="3"/>
      <dgm:spPr/>
      <dgm:t>
        <a:bodyPr/>
        <a:lstStyle/>
        <a:p>
          <a:endParaRPr lang="ru-RU"/>
        </a:p>
      </dgm:t>
    </dgm:pt>
    <dgm:pt modelId="{9B5191D8-584E-43DD-B301-7D215F40843C}" type="pres">
      <dgm:prSet presAssocID="{C4FF82E6-7A82-4BB1-AE9D-0C1E4520615E}" presName="hierChild4" presStyleCnt="0"/>
      <dgm:spPr/>
    </dgm:pt>
    <dgm:pt modelId="{CF673F85-86AA-418E-B6E7-80AF58F5DFB2}" type="pres">
      <dgm:prSet presAssocID="{C4FF82E6-7A82-4BB1-AE9D-0C1E4520615E}" presName="hierChild5" presStyleCnt="0"/>
      <dgm:spPr/>
    </dgm:pt>
    <dgm:pt modelId="{54ED2CD6-6B30-4238-899A-931E6987665E}" type="pres">
      <dgm:prSet presAssocID="{5292FF32-66CB-4BC6-831A-70C670DB9B1A}" presName="hierChild5" presStyleCnt="0"/>
      <dgm:spPr/>
    </dgm:pt>
    <dgm:pt modelId="{45B428B4-9A60-4BE2-9984-AA0D6E6F2E34}" type="pres">
      <dgm:prSet presAssocID="{0FA0446A-6DBA-4B63-88FE-5D6B03B4BA80}" presName="hierChild3" presStyleCnt="0"/>
      <dgm:spPr/>
    </dgm:pt>
  </dgm:ptLst>
  <dgm:cxnLst>
    <dgm:cxn modelId="{6EA6A2A6-FE56-4EB7-BB95-BC75B0A5B4D6}" type="presOf" srcId="{8079394E-9390-48D4-9A74-8FA8388DA5B6}" destId="{8197A6A4-98AA-423B-8003-FB1D8069B661}" srcOrd="0" destOrd="0" presId="urn:microsoft.com/office/officeart/2005/8/layout/orgChart1"/>
    <dgm:cxn modelId="{494EA674-4263-4B37-9966-0790CB6A4F94}" type="presOf" srcId="{CAF22268-05A8-4E1D-8869-15C56BE83C68}" destId="{4D0724C4-FCFB-433D-9C12-72AEC651938F}" srcOrd="0" destOrd="0" presId="urn:microsoft.com/office/officeart/2005/8/layout/orgChart1"/>
    <dgm:cxn modelId="{677BCB28-D8CF-4574-8F56-922CBF50F805}" type="presOf" srcId="{5292FF32-66CB-4BC6-831A-70C670DB9B1A}" destId="{059EA352-D693-452D-85AA-4E254D460E59}" srcOrd="0" destOrd="0" presId="urn:microsoft.com/office/officeart/2005/8/layout/orgChart1"/>
    <dgm:cxn modelId="{6E2CA8B6-B51A-4D6B-B4B0-725F2127FEC5}" srcId="{0FA0446A-6DBA-4B63-88FE-5D6B03B4BA80}" destId="{5292FF32-66CB-4BC6-831A-70C670DB9B1A}" srcOrd="2" destOrd="0" parTransId="{9897B7AB-76BA-44D7-8D1B-17B3A7DB2568}" sibTransId="{264BB7BF-C593-4D76-B84D-19C0398AC3B0}"/>
    <dgm:cxn modelId="{588C8ACD-3CB4-4642-86FE-7E37AEDA1C69}" type="presOf" srcId="{CD36A4B5-8FDE-4D93-8ABC-EB221BFF2AC9}" destId="{4EDDE8FB-DEE0-4947-BB97-42CE780EDFE0}" srcOrd="0" destOrd="0" presId="urn:microsoft.com/office/officeart/2005/8/layout/orgChart1"/>
    <dgm:cxn modelId="{C12643EC-8DE3-449A-BC87-F9FF08774558}" srcId="{0FA0446A-6DBA-4B63-88FE-5D6B03B4BA80}" destId="{0413BF88-1A31-4F4D-B928-06B364E69187}" srcOrd="1" destOrd="0" parTransId="{A529F862-78CD-482A-B68F-AB9441345BEE}" sibTransId="{9A52D5B3-96D3-4C90-9BDD-1E91C14ED321}"/>
    <dgm:cxn modelId="{7DFA3259-DE32-4EE0-AB57-A981570202DB}" type="presOf" srcId="{0FA0446A-6DBA-4B63-88FE-5D6B03B4BA80}" destId="{062AA61D-93C3-45CE-8D83-784FABBF9436}" srcOrd="0" destOrd="0" presId="urn:microsoft.com/office/officeart/2005/8/layout/orgChart1"/>
    <dgm:cxn modelId="{C071B897-7B7C-4477-995E-A7A608CB5DEF}" type="presOf" srcId="{CAF22268-05A8-4E1D-8869-15C56BE83C68}" destId="{A9BF1F76-4DEA-436D-AD6F-ADC92A49893D}" srcOrd="1" destOrd="0" presId="urn:microsoft.com/office/officeart/2005/8/layout/orgChart1"/>
    <dgm:cxn modelId="{EE803A47-5FAB-45A5-9787-E8FA8A53C64D}" srcId="{FCF7151C-1B19-45EE-BFBD-FE45CB3B8549}" destId="{8079394E-9390-48D4-9A74-8FA8388DA5B6}" srcOrd="0" destOrd="0" parTransId="{CD36A4B5-8FDE-4D93-8ABC-EB221BFF2AC9}" sibTransId="{45662559-1F89-43ED-A3C7-0192611CDCED}"/>
    <dgm:cxn modelId="{B41269A4-CBC1-4553-894F-DE54C34366E6}" srcId="{0FA0446A-6DBA-4B63-88FE-5D6B03B4BA80}" destId="{FCF7151C-1B19-45EE-BFBD-FE45CB3B8549}" srcOrd="0" destOrd="0" parTransId="{CD302295-75D8-4626-A5DF-50ECF1B0A64E}" sibTransId="{73A464CA-8B5D-45CC-8774-74AA5C4CADC3}"/>
    <dgm:cxn modelId="{48986BDC-A669-48A0-B6C4-3BC34BC71C28}" type="presOf" srcId="{FCF7151C-1B19-45EE-BFBD-FE45CB3B8549}" destId="{A5B6F958-6689-49DA-AE24-E64E5BD87456}" srcOrd="0" destOrd="0" presId="urn:microsoft.com/office/officeart/2005/8/layout/orgChart1"/>
    <dgm:cxn modelId="{FDD8D060-D6B5-4574-B971-30AF6C5D0852}" type="presOf" srcId="{FCF7151C-1B19-45EE-BFBD-FE45CB3B8549}" destId="{067723C7-E724-4C3B-AF8E-C32EA34CB0D5}" srcOrd="1" destOrd="0" presId="urn:microsoft.com/office/officeart/2005/8/layout/orgChart1"/>
    <dgm:cxn modelId="{2A8A2C65-F26A-4787-B6C5-6978E74B7C87}" srcId="{0413BF88-1A31-4F4D-B928-06B364E69187}" destId="{CAF22268-05A8-4E1D-8869-15C56BE83C68}" srcOrd="0" destOrd="0" parTransId="{9E637A66-F448-4308-8388-6B72DFD19277}" sibTransId="{FCA17435-0492-47B2-8AE6-604673AC6A88}"/>
    <dgm:cxn modelId="{B5082260-9A67-4986-82BE-457D96361755}" type="presOf" srcId="{9E637A66-F448-4308-8388-6B72DFD19277}" destId="{7E36144F-5ADE-4735-9471-CE9B261AA9D2}" srcOrd="0" destOrd="0" presId="urn:microsoft.com/office/officeart/2005/8/layout/orgChart1"/>
    <dgm:cxn modelId="{6AF86052-8760-4802-BFF5-16458B39FAA6}" srcId="{5292FF32-66CB-4BC6-831A-70C670DB9B1A}" destId="{C4FF82E6-7A82-4BB1-AE9D-0C1E4520615E}" srcOrd="0" destOrd="0" parTransId="{3D9864C1-BA7B-4685-BFFC-E0649800E4C5}" sibTransId="{1C0337AA-B182-4F04-BDA5-460BF31BE16A}"/>
    <dgm:cxn modelId="{69193AA2-5090-4B40-A012-81A6C808C6F6}" type="presOf" srcId="{0413BF88-1A31-4F4D-B928-06B364E69187}" destId="{1D91209D-43C4-4CD5-9C8A-3AEAD32CCEFB}" srcOrd="0" destOrd="0" presId="urn:microsoft.com/office/officeart/2005/8/layout/orgChart1"/>
    <dgm:cxn modelId="{081DAFA7-9DED-4A3E-B47C-2A6723B65838}" type="presOf" srcId="{8079394E-9390-48D4-9A74-8FA8388DA5B6}" destId="{A101C42D-F213-466E-A10A-DC9D658EFD2E}" srcOrd="1" destOrd="0" presId="urn:microsoft.com/office/officeart/2005/8/layout/orgChart1"/>
    <dgm:cxn modelId="{7B50BBC1-054E-4A19-99EF-CE64EBF83B35}" type="presOf" srcId="{A529F862-78CD-482A-B68F-AB9441345BEE}" destId="{C7A2CC3C-D0D0-4588-BC5C-0E10B4D23DF6}" srcOrd="0" destOrd="0" presId="urn:microsoft.com/office/officeart/2005/8/layout/orgChart1"/>
    <dgm:cxn modelId="{30295E77-0070-4BA4-B420-45E96E55C0BF}" type="presOf" srcId="{9897B7AB-76BA-44D7-8D1B-17B3A7DB2568}" destId="{4DCF6AFE-BB24-4F42-8AC0-802C5C283006}" srcOrd="0" destOrd="0" presId="urn:microsoft.com/office/officeart/2005/8/layout/orgChart1"/>
    <dgm:cxn modelId="{8F133562-CA0F-4AB0-BBE6-B087809A9412}" type="presOf" srcId="{0EDC1F88-52BA-439C-A33B-5A93B7C215E7}" destId="{4DAEBE97-6853-49FB-B24F-017D20A13C57}" srcOrd="0" destOrd="0" presId="urn:microsoft.com/office/officeart/2005/8/layout/orgChart1"/>
    <dgm:cxn modelId="{12E86427-020C-4FBD-B642-220C6B3D7FC4}" type="presOf" srcId="{CD302295-75D8-4626-A5DF-50ECF1B0A64E}" destId="{C6D1CCE7-7A50-4746-98E3-3BE9090BE4C8}" srcOrd="0" destOrd="0" presId="urn:microsoft.com/office/officeart/2005/8/layout/orgChart1"/>
    <dgm:cxn modelId="{62E1EBCA-086A-470A-A2CD-27C0580F91AF}" type="presOf" srcId="{C4FF82E6-7A82-4BB1-AE9D-0C1E4520615E}" destId="{4EA4E179-FCE8-45A6-8A6F-5C891B52A6CF}" srcOrd="0" destOrd="0" presId="urn:microsoft.com/office/officeart/2005/8/layout/orgChart1"/>
    <dgm:cxn modelId="{6636CE4F-B223-46A9-AC77-94C19488A342}" type="presOf" srcId="{3D9864C1-BA7B-4685-BFFC-E0649800E4C5}" destId="{6C2B9D83-3D7B-4A55-BA3B-9446C93801BB}" srcOrd="0" destOrd="0" presId="urn:microsoft.com/office/officeart/2005/8/layout/orgChart1"/>
    <dgm:cxn modelId="{8E6B6CE1-A3E0-40DC-A630-2AED090D5F37}" type="presOf" srcId="{0413BF88-1A31-4F4D-B928-06B364E69187}" destId="{09711078-B865-420F-A1AF-F60F2A2E6407}" srcOrd="1" destOrd="0" presId="urn:microsoft.com/office/officeart/2005/8/layout/orgChart1"/>
    <dgm:cxn modelId="{355E7963-FA4B-4BBF-9700-C3A20048C80C}" type="presOf" srcId="{0FA0446A-6DBA-4B63-88FE-5D6B03B4BA80}" destId="{B99C5BC1-3A9D-44C5-A024-110866CBA8FB}" srcOrd="1" destOrd="0" presId="urn:microsoft.com/office/officeart/2005/8/layout/orgChart1"/>
    <dgm:cxn modelId="{7395414A-FFE1-4AE4-BC4F-C79E1CD1E89C}" type="presOf" srcId="{C4FF82E6-7A82-4BB1-AE9D-0C1E4520615E}" destId="{5351653A-F536-4F93-A2E1-6836578655EE}" srcOrd="1" destOrd="0" presId="urn:microsoft.com/office/officeart/2005/8/layout/orgChart1"/>
    <dgm:cxn modelId="{1DED1EDB-DA07-4CE0-B269-42A64BB84AC6}" srcId="{0EDC1F88-52BA-439C-A33B-5A93B7C215E7}" destId="{0FA0446A-6DBA-4B63-88FE-5D6B03B4BA80}" srcOrd="0" destOrd="0" parTransId="{2F44A6BE-CAD8-43BB-8240-E35DF95947E9}" sibTransId="{07F9C220-43B9-4C99-8806-D94961C03476}"/>
    <dgm:cxn modelId="{74545C8B-DAC4-4371-A9E7-44A12CC55B07}" type="presOf" srcId="{5292FF32-66CB-4BC6-831A-70C670DB9B1A}" destId="{B4B7FCA1-DB82-45C8-9883-AFFF3D5FA866}" srcOrd="1" destOrd="0" presId="urn:microsoft.com/office/officeart/2005/8/layout/orgChart1"/>
    <dgm:cxn modelId="{47680CB2-F823-46FD-B4C2-9A735628C536}" type="presParOf" srcId="{4DAEBE97-6853-49FB-B24F-017D20A13C57}" destId="{4663BDF1-DE08-49E5-8C5B-66BEAD002FAC}" srcOrd="0" destOrd="0" presId="urn:microsoft.com/office/officeart/2005/8/layout/orgChart1"/>
    <dgm:cxn modelId="{EE83B285-B934-4D64-A894-0BF4019DCB20}" type="presParOf" srcId="{4663BDF1-DE08-49E5-8C5B-66BEAD002FAC}" destId="{3C5F2424-84B3-4AA4-B576-61A963319361}" srcOrd="0" destOrd="0" presId="urn:microsoft.com/office/officeart/2005/8/layout/orgChart1"/>
    <dgm:cxn modelId="{C703465B-2DFA-45CF-BB97-5C3E7115960A}" type="presParOf" srcId="{3C5F2424-84B3-4AA4-B576-61A963319361}" destId="{062AA61D-93C3-45CE-8D83-784FABBF9436}" srcOrd="0" destOrd="0" presId="urn:microsoft.com/office/officeart/2005/8/layout/orgChart1"/>
    <dgm:cxn modelId="{05FC78B4-1277-4799-BC28-C965215D2F65}" type="presParOf" srcId="{3C5F2424-84B3-4AA4-B576-61A963319361}" destId="{B99C5BC1-3A9D-44C5-A024-110866CBA8FB}" srcOrd="1" destOrd="0" presId="urn:microsoft.com/office/officeart/2005/8/layout/orgChart1"/>
    <dgm:cxn modelId="{300BE207-86EF-46DF-84E7-E034618AF7FA}" type="presParOf" srcId="{4663BDF1-DE08-49E5-8C5B-66BEAD002FAC}" destId="{73335EA7-8C08-4379-8B2E-736B82CBE484}" srcOrd="1" destOrd="0" presId="urn:microsoft.com/office/officeart/2005/8/layout/orgChart1"/>
    <dgm:cxn modelId="{BA02E2FC-5DF1-46F1-9A0E-A2F79D6ECF43}" type="presParOf" srcId="{73335EA7-8C08-4379-8B2E-736B82CBE484}" destId="{C6D1CCE7-7A50-4746-98E3-3BE9090BE4C8}" srcOrd="0" destOrd="0" presId="urn:microsoft.com/office/officeart/2005/8/layout/orgChart1"/>
    <dgm:cxn modelId="{A0C152A3-3F53-4AE1-B9D2-D10ACB82C869}" type="presParOf" srcId="{73335EA7-8C08-4379-8B2E-736B82CBE484}" destId="{D21907AD-7073-4671-B4CA-3B88D4C9CAEE}" srcOrd="1" destOrd="0" presId="urn:microsoft.com/office/officeart/2005/8/layout/orgChart1"/>
    <dgm:cxn modelId="{60A38988-F59B-40F3-A8CC-A1861ED81D26}" type="presParOf" srcId="{D21907AD-7073-4671-B4CA-3B88D4C9CAEE}" destId="{D475C3B9-C26A-4174-B8DD-4B539ADE7625}" srcOrd="0" destOrd="0" presId="urn:microsoft.com/office/officeart/2005/8/layout/orgChart1"/>
    <dgm:cxn modelId="{D862855C-33D0-45DC-A45E-4968FFC7D162}" type="presParOf" srcId="{D475C3B9-C26A-4174-B8DD-4B539ADE7625}" destId="{A5B6F958-6689-49DA-AE24-E64E5BD87456}" srcOrd="0" destOrd="0" presId="urn:microsoft.com/office/officeart/2005/8/layout/orgChart1"/>
    <dgm:cxn modelId="{0632F32E-99E6-4C18-9878-A289E211989C}" type="presParOf" srcId="{D475C3B9-C26A-4174-B8DD-4B539ADE7625}" destId="{067723C7-E724-4C3B-AF8E-C32EA34CB0D5}" srcOrd="1" destOrd="0" presId="urn:microsoft.com/office/officeart/2005/8/layout/orgChart1"/>
    <dgm:cxn modelId="{2BA5FD25-180D-4E4B-AF22-30CBA9ACDCC8}" type="presParOf" srcId="{D21907AD-7073-4671-B4CA-3B88D4C9CAEE}" destId="{C2DFF5FE-4EF6-48CA-84F2-3272FB1881B4}" srcOrd="1" destOrd="0" presId="urn:microsoft.com/office/officeart/2005/8/layout/orgChart1"/>
    <dgm:cxn modelId="{3075CE67-50C3-4629-9075-D5241C7C2210}" type="presParOf" srcId="{C2DFF5FE-4EF6-48CA-84F2-3272FB1881B4}" destId="{4EDDE8FB-DEE0-4947-BB97-42CE780EDFE0}" srcOrd="0" destOrd="0" presId="urn:microsoft.com/office/officeart/2005/8/layout/orgChart1"/>
    <dgm:cxn modelId="{C576D5EA-DC09-4C60-A9D9-FC8F18E36B13}" type="presParOf" srcId="{C2DFF5FE-4EF6-48CA-84F2-3272FB1881B4}" destId="{26138AB8-59C6-4995-B89C-E90008DD0F55}" srcOrd="1" destOrd="0" presId="urn:microsoft.com/office/officeart/2005/8/layout/orgChart1"/>
    <dgm:cxn modelId="{424F2FB0-D1DD-44A3-892A-0030644E95C3}" type="presParOf" srcId="{26138AB8-59C6-4995-B89C-E90008DD0F55}" destId="{D1B8D75E-24EC-4D71-810E-1E98E6A6F446}" srcOrd="0" destOrd="0" presId="urn:microsoft.com/office/officeart/2005/8/layout/orgChart1"/>
    <dgm:cxn modelId="{D14BFBEE-A599-4196-899B-96227104F95B}" type="presParOf" srcId="{D1B8D75E-24EC-4D71-810E-1E98E6A6F446}" destId="{8197A6A4-98AA-423B-8003-FB1D8069B661}" srcOrd="0" destOrd="0" presId="urn:microsoft.com/office/officeart/2005/8/layout/orgChart1"/>
    <dgm:cxn modelId="{CFF256F9-5D7D-450F-A6E1-2725AC28C04B}" type="presParOf" srcId="{D1B8D75E-24EC-4D71-810E-1E98E6A6F446}" destId="{A101C42D-F213-466E-A10A-DC9D658EFD2E}" srcOrd="1" destOrd="0" presId="urn:microsoft.com/office/officeart/2005/8/layout/orgChart1"/>
    <dgm:cxn modelId="{93A8C0F0-C898-4223-B666-45A3660FC446}" type="presParOf" srcId="{26138AB8-59C6-4995-B89C-E90008DD0F55}" destId="{2A0111D6-4E0A-4105-AB2C-A1E5D589489E}" srcOrd="1" destOrd="0" presId="urn:microsoft.com/office/officeart/2005/8/layout/orgChart1"/>
    <dgm:cxn modelId="{E7B06A0F-599F-4806-AD4D-C3E6E237E4E7}" type="presParOf" srcId="{26138AB8-59C6-4995-B89C-E90008DD0F55}" destId="{C653B7DF-EA73-4E25-98F8-465C0CB734AF}" srcOrd="2" destOrd="0" presId="urn:microsoft.com/office/officeart/2005/8/layout/orgChart1"/>
    <dgm:cxn modelId="{46F765EA-8626-4E6C-A9DC-7D8B7E543CCB}" type="presParOf" srcId="{D21907AD-7073-4671-B4CA-3B88D4C9CAEE}" destId="{F6E04A8F-DCA1-4A6D-89C0-E9BE72A68F59}" srcOrd="2" destOrd="0" presId="urn:microsoft.com/office/officeart/2005/8/layout/orgChart1"/>
    <dgm:cxn modelId="{0C5F7E86-904F-469C-A3C4-B90B1D6F0422}" type="presParOf" srcId="{73335EA7-8C08-4379-8B2E-736B82CBE484}" destId="{C7A2CC3C-D0D0-4588-BC5C-0E10B4D23DF6}" srcOrd="2" destOrd="0" presId="urn:microsoft.com/office/officeart/2005/8/layout/orgChart1"/>
    <dgm:cxn modelId="{C0B98178-E499-49D0-BAA2-EA326B30D182}" type="presParOf" srcId="{73335EA7-8C08-4379-8B2E-736B82CBE484}" destId="{7B881827-DDC1-4C1A-B98E-EEEAF7EDCB46}" srcOrd="3" destOrd="0" presId="urn:microsoft.com/office/officeart/2005/8/layout/orgChart1"/>
    <dgm:cxn modelId="{EFA5CFD6-1C9A-40DE-84DC-073194C9F8D3}" type="presParOf" srcId="{7B881827-DDC1-4C1A-B98E-EEEAF7EDCB46}" destId="{65BA646C-59C6-4797-B9FC-5BB6E7EAC497}" srcOrd="0" destOrd="0" presId="urn:microsoft.com/office/officeart/2005/8/layout/orgChart1"/>
    <dgm:cxn modelId="{DC838C14-9180-4FCD-B55D-0781C01C6B78}" type="presParOf" srcId="{65BA646C-59C6-4797-B9FC-5BB6E7EAC497}" destId="{1D91209D-43C4-4CD5-9C8A-3AEAD32CCEFB}" srcOrd="0" destOrd="0" presId="urn:microsoft.com/office/officeart/2005/8/layout/orgChart1"/>
    <dgm:cxn modelId="{713E4AE0-D677-422A-BDB9-D63E81526D89}" type="presParOf" srcId="{65BA646C-59C6-4797-B9FC-5BB6E7EAC497}" destId="{09711078-B865-420F-A1AF-F60F2A2E6407}" srcOrd="1" destOrd="0" presId="urn:microsoft.com/office/officeart/2005/8/layout/orgChart1"/>
    <dgm:cxn modelId="{9FBB39B2-3325-4811-9094-6728576807CD}" type="presParOf" srcId="{7B881827-DDC1-4C1A-B98E-EEEAF7EDCB46}" destId="{919905D3-3232-448E-9A24-180CACA3B30C}" srcOrd="1" destOrd="0" presId="urn:microsoft.com/office/officeart/2005/8/layout/orgChart1"/>
    <dgm:cxn modelId="{9470B792-9307-41D0-9D09-70984BC30950}" type="presParOf" srcId="{919905D3-3232-448E-9A24-180CACA3B30C}" destId="{7E36144F-5ADE-4735-9471-CE9B261AA9D2}" srcOrd="0" destOrd="0" presId="urn:microsoft.com/office/officeart/2005/8/layout/orgChart1"/>
    <dgm:cxn modelId="{4AD64950-E5A7-42C2-B9E6-88B0804CE4C1}" type="presParOf" srcId="{919905D3-3232-448E-9A24-180CACA3B30C}" destId="{0F185570-F121-4263-9816-16861A6AEA43}" srcOrd="1" destOrd="0" presId="urn:microsoft.com/office/officeart/2005/8/layout/orgChart1"/>
    <dgm:cxn modelId="{CF68D721-14A8-4324-B608-2CDF52CF8A0C}" type="presParOf" srcId="{0F185570-F121-4263-9816-16861A6AEA43}" destId="{ED565157-F1B8-4881-BF50-F97D8F7E71BE}" srcOrd="0" destOrd="0" presId="urn:microsoft.com/office/officeart/2005/8/layout/orgChart1"/>
    <dgm:cxn modelId="{CF9F0AE1-5AF3-415D-996A-5CE62080243E}" type="presParOf" srcId="{ED565157-F1B8-4881-BF50-F97D8F7E71BE}" destId="{4D0724C4-FCFB-433D-9C12-72AEC651938F}" srcOrd="0" destOrd="0" presId="urn:microsoft.com/office/officeart/2005/8/layout/orgChart1"/>
    <dgm:cxn modelId="{A7AAE019-CA50-42F6-A710-CCCAB1E4EE96}" type="presParOf" srcId="{ED565157-F1B8-4881-BF50-F97D8F7E71BE}" destId="{A9BF1F76-4DEA-436D-AD6F-ADC92A49893D}" srcOrd="1" destOrd="0" presId="urn:microsoft.com/office/officeart/2005/8/layout/orgChart1"/>
    <dgm:cxn modelId="{FF431AF4-72AA-40D1-963E-7C55C4B4E436}" type="presParOf" srcId="{0F185570-F121-4263-9816-16861A6AEA43}" destId="{52768F32-D020-49CF-8B23-0230ECB9EAE8}" srcOrd="1" destOrd="0" presId="urn:microsoft.com/office/officeart/2005/8/layout/orgChart1"/>
    <dgm:cxn modelId="{6EE030B1-0632-4665-837C-4A34BF4B249B}" type="presParOf" srcId="{0F185570-F121-4263-9816-16861A6AEA43}" destId="{E3408CBB-C482-4FE7-8C3F-B19B9C8BF30C}" srcOrd="2" destOrd="0" presId="urn:microsoft.com/office/officeart/2005/8/layout/orgChart1"/>
    <dgm:cxn modelId="{677563D0-CA90-4B68-82DE-F9F801306FC5}" type="presParOf" srcId="{7B881827-DDC1-4C1A-B98E-EEEAF7EDCB46}" destId="{02A0B52D-57CC-4091-8AEC-9B1F6555CC1A}" srcOrd="2" destOrd="0" presId="urn:microsoft.com/office/officeart/2005/8/layout/orgChart1"/>
    <dgm:cxn modelId="{3105411E-4EDD-4FDF-A0E9-29D5BF06BA1C}" type="presParOf" srcId="{73335EA7-8C08-4379-8B2E-736B82CBE484}" destId="{4DCF6AFE-BB24-4F42-8AC0-802C5C283006}" srcOrd="4" destOrd="0" presId="urn:microsoft.com/office/officeart/2005/8/layout/orgChart1"/>
    <dgm:cxn modelId="{479F5ADC-0B6F-4A1B-8AFF-1067973D2869}" type="presParOf" srcId="{73335EA7-8C08-4379-8B2E-736B82CBE484}" destId="{09707BF5-F0EC-4451-937E-8492074C218D}" srcOrd="5" destOrd="0" presId="urn:microsoft.com/office/officeart/2005/8/layout/orgChart1"/>
    <dgm:cxn modelId="{5CF9D0DE-CFF8-4425-A22A-F12C23D01733}" type="presParOf" srcId="{09707BF5-F0EC-4451-937E-8492074C218D}" destId="{66B891E1-4BF1-468F-BF60-44C4E864CB95}" srcOrd="0" destOrd="0" presId="urn:microsoft.com/office/officeart/2005/8/layout/orgChart1"/>
    <dgm:cxn modelId="{DBC18A8B-5780-461D-8ECC-33025B9C2F5F}" type="presParOf" srcId="{66B891E1-4BF1-468F-BF60-44C4E864CB95}" destId="{059EA352-D693-452D-85AA-4E254D460E59}" srcOrd="0" destOrd="0" presId="urn:microsoft.com/office/officeart/2005/8/layout/orgChart1"/>
    <dgm:cxn modelId="{F0A7C500-BE39-4428-8C19-653EA921D60B}" type="presParOf" srcId="{66B891E1-4BF1-468F-BF60-44C4E864CB95}" destId="{B4B7FCA1-DB82-45C8-9883-AFFF3D5FA866}" srcOrd="1" destOrd="0" presId="urn:microsoft.com/office/officeart/2005/8/layout/orgChart1"/>
    <dgm:cxn modelId="{25CF0EFD-A276-43D8-AB82-B06215A149AA}" type="presParOf" srcId="{09707BF5-F0EC-4451-937E-8492074C218D}" destId="{5D82D34E-326A-4DD9-A5E4-A88794EE8867}" srcOrd="1" destOrd="0" presId="urn:microsoft.com/office/officeart/2005/8/layout/orgChart1"/>
    <dgm:cxn modelId="{707572AB-E977-4C54-8ADB-BF06670A64A4}" type="presParOf" srcId="{5D82D34E-326A-4DD9-A5E4-A88794EE8867}" destId="{6C2B9D83-3D7B-4A55-BA3B-9446C93801BB}" srcOrd="0" destOrd="0" presId="urn:microsoft.com/office/officeart/2005/8/layout/orgChart1"/>
    <dgm:cxn modelId="{868B56C5-3C3C-46F0-96D1-89C258614CEB}" type="presParOf" srcId="{5D82D34E-326A-4DD9-A5E4-A88794EE8867}" destId="{126EDDF6-5126-4B04-82AB-BA27914C7780}" srcOrd="1" destOrd="0" presId="urn:microsoft.com/office/officeart/2005/8/layout/orgChart1"/>
    <dgm:cxn modelId="{EF997D73-91B7-4AB2-BCE7-38B25571B892}" type="presParOf" srcId="{126EDDF6-5126-4B04-82AB-BA27914C7780}" destId="{8E2955A2-2DDF-4FA0-8567-774EB05FC559}" srcOrd="0" destOrd="0" presId="urn:microsoft.com/office/officeart/2005/8/layout/orgChart1"/>
    <dgm:cxn modelId="{4EC93B40-B0F7-4ED2-9AEF-EA9AD5F331C4}" type="presParOf" srcId="{8E2955A2-2DDF-4FA0-8567-774EB05FC559}" destId="{4EA4E179-FCE8-45A6-8A6F-5C891B52A6CF}" srcOrd="0" destOrd="0" presId="urn:microsoft.com/office/officeart/2005/8/layout/orgChart1"/>
    <dgm:cxn modelId="{56C11F12-7B47-4E84-A27E-A64BB59F4B63}" type="presParOf" srcId="{8E2955A2-2DDF-4FA0-8567-774EB05FC559}" destId="{5351653A-F536-4F93-A2E1-6836578655EE}" srcOrd="1" destOrd="0" presId="urn:microsoft.com/office/officeart/2005/8/layout/orgChart1"/>
    <dgm:cxn modelId="{5667BF1E-23FB-425C-AD01-05B7E377669F}" type="presParOf" srcId="{126EDDF6-5126-4B04-82AB-BA27914C7780}" destId="{9B5191D8-584E-43DD-B301-7D215F40843C}" srcOrd="1" destOrd="0" presId="urn:microsoft.com/office/officeart/2005/8/layout/orgChart1"/>
    <dgm:cxn modelId="{AAF4F089-EBF4-48B2-9B62-795E69D85543}" type="presParOf" srcId="{126EDDF6-5126-4B04-82AB-BA27914C7780}" destId="{CF673F85-86AA-418E-B6E7-80AF58F5DFB2}" srcOrd="2" destOrd="0" presId="urn:microsoft.com/office/officeart/2005/8/layout/orgChart1"/>
    <dgm:cxn modelId="{454866EC-61E7-4D51-8DC1-89A3AD38347C}" type="presParOf" srcId="{09707BF5-F0EC-4451-937E-8492074C218D}" destId="{54ED2CD6-6B30-4238-899A-931E6987665E}" srcOrd="2" destOrd="0" presId="urn:microsoft.com/office/officeart/2005/8/layout/orgChart1"/>
    <dgm:cxn modelId="{D14459C0-EBC9-42DF-9A1E-BC79EA7AFD98}" type="presParOf" srcId="{4663BDF1-DE08-49E5-8C5B-66BEAD002FAC}" destId="{45B428B4-9A60-4BE2-9984-AA0D6E6F2E34}"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D53AC90-69CE-41F5-96D9-F9361646C631}" type="doc">
      <dgm:prSet loTypeId="urn:microsoft.com/office/officeart/2005/8/layout/orgChart1" loCatId="hierarchy" qsTypeId="urn:microsoft.com/office/officeart/2005/8/quickstyle/simple1" qsCatId="simple" csTypeId="urn:microsoft.com/office/officeart/2005/8/colors/accent1_2" csCatId="accent1" phldr="1"/>
      <dgm:spPr/>
    </dgm:pt>
    <dgm:pt modelId="{D3FFB93E-3B73-4F68-B882-93ADA7767BF3}">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rgbClr val="FFFF00"/>
              </a:solidFill>
              <a:effectLst/>
              <a:latin typeface="Arial" panose="020B0604020202020204" pitchFamily="34" charset="0"/>
            </a:rPr>
            <a:t>Шкалы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rgbClr val="FFFF00"/>
              </a:solidFill>
              <a:effectLst/>
              <a:latin typeface="Arial" panose="020B0604020202020204" pitchFamily="34" charset="0"/>
            </a:rPr>
            <a:t>измерений</a:t>
          </a:r>
        </a:p>
      </dgm:t>
    </dgm:pt>
    <dgm:pt modelId="{3D3F11D7-3D5A-462F-9E9E-BD5B788A36FE}" type="parTrans" cxnId="{B3372CC2-C57A-4F83-9C8B-5ACAC794B673}">
      <dgm:prSet/>
      <dgm:spPr/>
      <dgm:t>
        <a:bodyPr/>
        <a:lstStyle/>
        <a:p>
          <a:endParaRPr lang="ru-RU"/>
        </a:p>
      </dgm:t>
    </dgm:pt>
    <dgm:pt modelId="{AB3D27CB-7E76-4AEC-998F-B06AE527BBCF}" type="sibTrans" cxnId="{B3372CC2-C57A-4F83-9C8B-5ACAC794B673}">
      <dgm:prSet/>
      <dgm:spPr/>
      <dgm:t>
        <a:bodyPr/>
        <a:lstStyle/>
        <a:p>
          <a:endParaRPr lang="ru-RU"/>
        </a:p>
      </dgm:t>
    </dgm:pt>
    <dgm:pt modelId="{DC68445C-7B8C-4634-8F40-E2E5B222313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chemeClr val="tx1"/>
              </a:solidFill>
              <a:effectLst/>
              <a:latin typeface="Arial" panose="020B0604020202020204" pitchFamily="34" charset="0"/>
            </a:rPr>
            <a:t>Метрические</a:t>
          </a:r>
        </a:p>
      </dgm:t>
    </dgm:pt>
    <dgm:pt modelId="{E92DBE3A-F060-4261-9736-DC9F6815AFFB}" type="parTrans" cxnId="{06042812-8737-49CA-A459-D321731040F3}">
      <dgm:prSet/>
      <dgm:spPr/>
      <dgm:t>
        <a:bodyPr/>
        <a:lstStyle/>
        <a:p>
          <a:endParaRPr lang="ru-RU"/>
        </a:p>
      </dgm:t>
    </dgm:pt>
    <dgm:pt modelId="{0A56A6F9-594F-45C5-8C74-6CDB3519B000}" type="sibTrans" cxnId="{06042812-8737-49CA-A459-D321731040F3}">
      <dgm:prSet/>
      <dgm:spPr/>
      <dgm:t>
        <a:bodyPr/>
        <a:lstStyle/>
        <a:p>
          <a:endParaRPr lang="ru-RU"/>
        </a:p>
      </dgm:t>
    </dgm:pt>
    <dgm:pt modelId="{3459C268-A51F-47F3-A021-4BBBA39114F3}">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chemeClr val="tx1"/>
              </a:solidFill>
              <a:effectLst/>
              <a:latin typeface="Arial" panose="020B0604020202020204" pitchFamily="34" charset="0"/>
            </a:rPr>
            <a:t>Шкалы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chemeClr val="tx1"/>
              </a:solidFill>
              <a:effectLst/>
              <a:latin typeface="Arial" panose="020B0604020202020204" pitchFamily="34" charset="0"/>
            </a:rPr>
            <a:t>интервалов</a:t>
          </a:r>
        </a:p>
      </dgm:t>
    </dgm:pt>
    <dgm:pt modelId="{066F4A0B-FA99-4555-AFFB-9F9BF3200037}" type="parTrans" cxnId="{7597D7EE-B6BB-4541-8208-5EAEC43D3523}">
      <dgm:prSet/>
      <dgm:spPr/>
      <dgm:t>
        <a:bodyPr/>
        <a:lstStyle/>
        <a:p>
          <a:endParaRPr lang="ru-RU"/>
        </a:p>
      </dgm:t>
    </dgm:pt>
    <dgm:pt modelId="{F6E23455-B567-401B-863B-88A61F588570}" type="sibTrans" cxnId="{7597D7EE-B6BB-4541-8208-5EAEC43D3523}">
      <dgm:prSet/>
      <dgm:spPr/>
      <dgm:t>
        <a:bodyPr/>
        <a:lstStyle/>
        <a:p>
          <a:endParaRPr lang="ru-RU"/>
        </a:p>
      </dgm:t>
    </dgm:pt>
    <dgm:pt modelId="{3B515C63-723F-481B-B497-42BEC3FC053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chemeClr val="tx1"/>
              </a:solidFill>
              <a:effectLst/>
              <a:latin typeface="Arial" panose="020B0604020202020204" pitchFamily="34" charset="0"/>
            </a:rPr>
            <a:t>Шкалы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chemeClr val="tx1"/>
              </a:solidFill>
              <a:effectLst/>
              <a:latin typeface="Arial" panose="020B0604020202020204" pitchFamily="34" charset="0"/>
            </a:rPr>
            <a:t>отношений</a:t>
          </a:r>
        </a:p>
      </dgm:t>
    </dgm:pt>
    <dgm:pt modelId="{7F16416A-35E8-482B-BFBD-D79DE253A0AF}" type="parTrans" cxnId="{F1F89B86-D4F2-40E1-85C1-75E0C0205298}">
      <dgm:prSet/>
      <dgm:spPr/>
      <dgm:t>
        <a:bodyPr/>
        <a:lstStyle/>
        <a:p>
          <a:endParaRPr lang="ru-RU"/>
        </a:p>
      </dgm:t>
    </dgm:pt>
    <dgm:pt modelId="{5B7EB45B-4D82-46B4-8A70-FE806B3964C9}" type="sibTrans" cxnId="{F1F89B86-D4F2-40E1-85C1-75E0C0205298}">
      <dgm:prSet/>
      <dgm:spPr/>
      <dgm:t>
        <a:bodyPr/>
        <a:lstStyle/>
        <a:p>
          <a:endParaRPr lang="ru-RU"/>
        </a:p>
      </dgm:t>
    </dgm:pt>
    <dgm:pt modelId="{1BC6216A-E53C-44D7-9404-F56AE0986485}">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chemeClr val="tx1"/>
              </a:solidFill>
              <a:effectLst/>
              <a:latin typeface="Arial" panose="020B0604020202020204" pitchFamily="34" charset="0"/>
            </a:rPr>
            <a:t>Абсолютные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chemeClr val="tx1"/>
              </a:solidFill>
              <a:effectLst/>
              <a:latin typeface="Arial" panose="020B0604020202020204" pitchFamily="34" charset="0"/>
            </a:rPr>
            <a:t>шкалы</a:t>
          </a:r>
        </a:p>
      </dgm:t>
    </dgm:pt>
    <dgm:pt modelId="{2FC28688-EA10-42DD-A272-B01D8CB9AC4E}" type="parTrans" cxnId="{A2EE5833-89F1-4309-A37B-02FB2F6C2329}">
      <dgm:prSet/>
      <dgm:spPr/>
      <dgm:t>
        <a:bodyPr/>
        <a:lstStyle/>
        <a:p>
          <a:endParaRPr lang="ru-RU"/>
        </a:p>
      </dgm:t>
    </dgm:pt>
    <dgm:pt modelId="{E242E597-9276-4924-A7A9-8E41CA9F3ABF}" type="sibTrans" cxnId="{A2EE5833-89F1-4309-A37B-02FB2F6C2329}">
      <dgm:prSet/>
      <dgm:spPr/>
      <dgm:t>
        <a:bodyPr/>
        <a:lstStyle/>
        <a:p>
          <a:endParaRPr lang="ru-RU"/>
        </a:p>
      </dgm:t>
    </dgm:pt>
    <dgm:pt modelId="{421BC0D1-321C-4758-A012-1CD35A547CD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chemeClr val="tx1"/>
              </a:solidFill>
              <a:effectLst/>
              <a:latin typeface="Arial" panose="020B0604020202020204" pitchFamily="34" charset="0"/>
            </a:rPr>
            <a:t>Неметрические</a:t>
          </a:r>
        </a:p>
      </dgm:t>
    </dgm:pt>
    <dgm:pt modelId="{8243A36C-94E0-47E3-A151-C5BD9EE9674A}" type="parTrans" cxnId="{53058AEB-A825-4BEB-B6AF-D058881AEDAC}">
      <dgm:prSet/>
      <dgm:spPr/>
      <dgm:t>
        <a:bodyPr/>
        <a:lstStyle/>
        <a:p>
          <a:endParaRPr lang="ru-RU"/>
        </a:p>
      </dgm:t>
    </dgm:pt>
    <dgm:pt modelId="{30F88F69-3AFA-4EB2-8A79-20ADB18328AE}" type="sibTrans" cxnId="{53058AEB-A825-4BEB-B6AF-D058881AEDAC}">
      <dgm:prSet/>
      <dgm:spPr/>
      <dgm:t>
        <a:bodyPr/>
        <a:lstStyle/>
        <a:p>
          <a:endParaRPr lang="ru-RU"/>
        </a:p>
      </dgm:t>
    </dgm:pt>
    <dgm:pt modelId="{774FDA6A-083C-48FC-8537-A618464D242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chemeClr val="tx1"/>
              </a:solidFill>
              <a:effectLst/>
              <a:latin typeface="Arial" panose="020B0604020202020204" pitchFamily="34" charset="0"/>
            </a:rPr>
            <a:t>Шкалы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chemeClr val="tx1"/>
              </a:solidFill>
              <a:effectLst/>
              <a:latin typeface="Arial" panose="020B0604020202020204" pitchFamily="34" charset="0"/>
            </a:rPr>
            <a:t>наименований</a:t>
          </a:r>
        </a:p>
      </dgm:t>
    </dgm:pt>
    <dgm:pt modelId="{F487A916-B6E1-4A00-9B35-1DA51C6D6E52}" type="parTrans" cxnId="{DF568AF2-1386-4BA1-8FFF-19D76AADEE4B}">
      <dgm:prSet/>
      <dgm:spPr/>
      <dgm:t>
        <a:bodyPr/>
        <a:lstStyle/>
        <a:p>
          <a:endParaRPr lang="ru-RU"/>
        </a:p>
      </dgm:t>
    </dgm:pt>
    <dgm:pt modelId="{C8BEB280-8BD3-487E-9498-A71B0A4436D6}" type="sibTrans" cxnId="{DF568AF2-1386-4BA1-8FFF-19D76AADEE4B}">
      <dgm:prSet/>
      <dgm:spPr/>
      <dgm:t>
        <a:bodyPr/>
        <a:lstStyle/>
        <a:p>
          <a:endParaRPr lang="ru-RU"/>
        </a:p>
      </dgm:t>
    </dgm:pt>
    <dgm:pt modelId="{C82D2DED-D344-4CA2-8080-7DA2E089F141}">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chemeClr val="tx1"/>
              </a:solidFill>
              <a:effectLst/>
              <a:latin typeface="Arial" panose="020B0604020202020204" pitchFamily="34" charset="0"/>
            </a:rPr>
            <a:t>Шкалы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chemeClr val="tx1"/>
              </a:solidFill>
              <a:effectLst/>
              <a:latin typeface="Arial" panose="020B0604020202020204" pitchFamily="34" charset="0"/>
            </a:rPr>
            <a:t>порядка</a:t>
          </a:r>
        </a:p>
      </dgm:t>
    </dgm:pt>
    <dgm:pt modelId="{4DDE2533-D9DA-4D9E-9F31-FF3BF7EAC69C}" type="parTrans" cxnId="{73AA9CAA-EF8B-4D9F-8F16-A5B853F6A072}">
      <dgm:prSet/>
      <dgm:spPr/>
      <dgm:t>
        <a:bodyPr/>
        <a:lstStyle/>
        <a:p>
          <a:endParaRPr lang="ru-RU"/>
        </a:p>
      </dgm:t>
    </dgm:pt>
    <dgm:pt modelId="{4F3F58E1-9C13-44A5-86A8-14249B2117D5}" type="sibTrans" cxnId="{73AA9CAA-EF8B-4D9F-8F16-A5B853F6A072}">
      <dgm:prSet/>
      <dgm:spPr/>
      <dgm:t>
        <a:bodyPr/>
        <a:lstStyle/>
        <a:p>
          <a:endParaRPr lang="ru-RU"/>
        </a:p>
      </dgm:t>
    </dgm:pt>
    <dgm:pt modelId="{28FF1DF7-6BDA-4EA7-8C0D-45BC4502E731}" type="pres">
      <dgm:prSet presAssocID="{CD53AC90-69CE-41F5-96D9-F9361646C631}" presName="hierChild1" presStyleCnt="0">
        <dgm:presLayoutVars>
          <dgm:orgChart val="1"/>
          <dgm:chPref val="1"/>
          <dgm:dir/>
          <dgm:animOne val="branch"/>
          <dgm:animLvl val="lvl"/>
          <dgm:resizeHandles/>
        </dgm:presLayoutVars>
      </dgm:prSet>
      <dgm:spPr/>
    </dgm:pt>
    <dgm:pt modelId="{B6E7FB81-06F8-4EE0-B280-64274B1285E7}" type="pres">
      <dgm:prSet presAssocID="{D3FFB93E-3B73-4F68-B882-93ADA7767BF3}" presName="hierRoot1" presStyleCnt="0">
        <dgm:presLayoutVars>
          <dgm:hierBranch/>
        </dgm:presLayoutVars>
      </dgm:prSet>
      <dgm:spPr/>
    </dgm:pt>
    <dgm:pt modelId="{80DB63E8-BCA0-465B-A905-6E6EE106E1FA}" type="pres">
      <dgm:prSet presAssocID="{D3FFB93E-3B73-4F68-B882-93ADA7767BF3}" presName="rootComposite1" presStyleCnt="0"/>
      <dgm:spPr/>
    </dgm:pt>
    <dgm:pt modelId="{7A271617-EE3D-4F89-AEA4-EA3FEF4B0066}" type="pres">
      <dgm:prSet presAssocID="{D3FFB93E-3B73-4F68-B882-93ADA7767BF3}" presName="rootText1" presStyleLbl="node0" presStyleIdx="0" presStyleCnt="1" custScaleX="305467" custScaleY="218877">
        <dgm:presLayoutVars>
          <dgm:chPref val="3"/>
        </dgm:presLayoutVars>
      </dgm:prSet>
      <dgm:spPr/>
      <dgm:t>
        <a:bodyPr/>
        <a:lstStyle/>
        <a:p>
          <a:endParaRPr lang="ru-RU"/>
        </a:p>
      </dgm:t>
    </dgm:pt>
    <dgm:pt modelId="{D411073B-6D48-4069-B619-99193FA87DE5}" type="pres">
      <dgm:prSet presAssocID="{D3FFB93E-3B73-4F68-B882-93ADA7767BF3}" presName="rootConnector1" presStyleLbl="node1" presStyleIdx="0" presStyleCnt="0"/>
      <dgm:spPr/>
      <dgm:t>
        <a:bodyPr/>
        <a:lstStyle/>
        <a:p>
          <a:endParaRPr lang="ru-RU"/>
        </a:p>
      </dgm:t>
    </dgm:pt>
    <dgm:pt modelId="{22AA4826-4C68-4B62-88C9-51E84C56D2B2}" type="pres">
      <dgm:prSet presAssocID="{D3FFB93E-3B73-4F68-B882-93ADA7767BF3}" presName="hierChild2" presStyleCnt="0"/>
      <dgm:spPr/>
    </dgm:pt>
    <dgm:pt modelId="{F54CACCB-9BB6-4350-B0BE-EBFFC5C877A2}" type="pres">
      <dgm:prSet presAssocID="{E92DBE3A-F060-4261-9736-DC9F6815AFFB}" presName="Name35" presStyleLbl="parChTrans1D2" presStyleIdx="0" presStyleCnt="2"/>
      <dgm:spPr/>
      <dgm:t>
        <a:bodyPr/>
        <a:lstStyle/>
        <a:p>
          <a:endParaRPr lang="ru-RU"/>
        </a:p>
      </dgm:t>
    </dgm:pt>
    <dgm:pt modelId="{E0020346-C41A-4016-B070-3B464D490C51}" type="pres">
      <dgm:prSet presAssocID="{DC68445C-7B8C-4634-8F40-E2E5B2223137}" presName="hierRoot2" presStyleCnt="0">
        <dgm:presLayoutVars>
          <dgm:hierBranch/>
        </dgm:presLayoutVars>
      </dgm:prSet>
      <dgm:spPr/>
    </dgm:pt>
    <dgm:pt modelId="{5EFC4F5D-D939-419F-81D9-FD0E9E877A47}" type="pres">
      <dgm:prSet presAssocID="{DC68445C-7B8C-4634-8F40-E2E5B2223137}" presName="rootComposite" presStyleCnt="0"/>
      <dgm:spPr/>
    </dgm:pt>
    <dgm:pt modelId="{063E7D3E-2FB0-44E5-B2D5-A9DE51887432}" type="pres">
      <dgm:prSet presAssocID="{DC68445C-7B8C-4634-8F40-E2E5B2223137}" presName="rootText" presStyleLbl="node2" presStyleIdx="0" presStyleCnt="2" custScaleX="220981">
        <dgm:presLayoutVars>
          <dgm:chPref val="3"/>
        </dgm:presLayoutVars>
      </dgm:prSet>
      <dgm:spPr/>
      <dgm:t>
        <a:bodyPr/>
        <a:lstStyle/>
        <a:p>
          <a:endParaRPr lang="ru-RU"/>
        </a:p>
      </dgm:t>
    </dgm:pt>
    <dgm:pt modelId="{F03103AB-83C6-46FD-9630-FE7E81C9B22C}" type="pres">
      <dgm:prSet presAssocID="{DC68445C-7B8C-4634-8F40-E2E5B2223137}" presName="rootConnector" presStyleLbl="node2" presStyleIdx="0" presStyleCnt="2"/>
      <dgm:spPr/>
      <dgm:t>
        <a:bodyPr/>
        <a:lstStyle/>
        <a:p>
          <a:endParaRPr lang="ru-RU"/>
        </a:p>
      </dgm:t>
    </dgm:pt>
    <dgm:pt modelId="{81EFE955-D91C-4CD0-9D15-32B9C069F983}" type="pres">
      <dgm:prSet presAssocID="{DC68445C-7B8C-4634-8F40-E2E5B2223137}" presName="hierChild4" presStyleCnt="0"/>
      <dgm:spPr/>
    </dgm:pt>
    <dgm:pt modelId="{A1D0251C-4B4F-4296-A91B-F37A716F6DA6}" type="pres">
      <dgm:prSet presAssocID="{066F4A0B-FA99-4555-AFFB-9F9BF3200037}" presName="Name35" presStyleLbl="parChTrans1D3" presStyleIdx="0" presStyleCnt="5"/>
      <dgm:spPr/>
      <dgm:t>
        <a:bodyPr/>
        <a:lstStyle/>
        <a:p>
          <a:endParaRPr lang="ru-RU"/>
        </a:p>
      </dgm:t>
    </dgm:pt>
    <dgm:pt modelId="{DB42F51E-20FD-4175-AD1D-C5E0328BB465}" type="pres">
      <dgm:prSet presAssocID="{3459C268-A51F-47F3-A021-4BBBA39114F3}" presName="hierRoot2" presStyleCnt="0">
        <dgm:presLayoutVars>
          <dgm:hierBranch val="r"/>
        </dgm:presLayoutVars>
      </dgm:prSet>
      <dgm:spPr/>
    </dgm:pt>
    <dgm:pt modelId="{033105EA-2656-47C8-8C21-1BCC6727C5AE}" type="pres">
      <dgm:prSet presAssocID="{3459C268-A51F-47F3-A021-4BBBA39114F3}" presName="rootComposite" presStyleCnt="0"/>
      <dgm:spPr/>
    </dgm:pt>
    <dgm:pt modelId="{879F8218-88C5-483D-8F65-74561B174262}" type="pres">
      <dgm:prSet presAssocID="{3459C268-A51F-47F3-A021-4BBBA39114F3}" presName="rootText" presStyleLbl="node3" presStyleIdx="0" presStyleCnt="5" custScaleX="163587" custScaleY="173227">
        <dgm:presLayoutVars>
          <dgm:chPref val="3"/>
        </dgm:presLayoutVars>
      </dgm:prSet>
      <dgm:spPr/>
      <dgm:t>
        <a:bodyPr/>
        <a:lstStyle/>
        <a:p>
          <a:endParaRPr lang="ru-RU"/>
        </a:p>
      </dgm:t>
    </dgm:pt>
    <dgm:pt modelId="{5E15C84F-C7D1-4402-9546-E90428767D34}" type="pres">
      <dgm:prSet presAssocID="{3459C268-A51F-47F3-A021-4BBBA39114F3}" presName="rootConnector" presStyleLbl="node3" presStyleIdx="0" presStyleCnt="5"/>
      <dgm:spPr/>
      <dgm:t>
        <a:bodyPr/>
        <a:lstStyle/>
        <a:p>
          <a:endParaRPr lang="ru-RU"/>
        </a:p>
      </dgm:t>
    </dgm:pt>
    <dgm:pt modelId="{1FA809D8-0190-43CA-BA07-95114F73C11E}" type="pres">
      <dgm:prSet presAssocID="{3459C268-A51F-47F3-A021-4BBBA39114F3}" presName="hierChild4" presStyleCnt="0"/>
      <dgm:spPr/>
    </dgm:pt>
    <dgm:pt modelId="{2A0C4510-1F2C-461B-BA70-1F5EF1100D21}" type="pres">
      <dgm:prSet presAssocID="{3459C268-A51F-47F3-A021-4BBBA39114F3}" presName="hierChild5" presStyleCnt="0"/>
      <dgm:spPr/>
    </dgm:pt>
    <dgm:pt modelId="{19D71BA5-0AC1-4631-BE72-5E62169EE129}" type="pres">
      <dgm:prSet presAssocID="{7F16416A-35E8-482B-BFBD-D79DE253A0AF}" presName="Name35" presStyleLbl="parChTrans1D3" presStyleIdx="1" presStyleCnt="5"/>
      <dgm:spPr/>
      <dgm:t>
        <a:bodyPr/>
        <a:lstStyle/>
        <a:p>
          <a:endParaRPr lang="ru-RU"/>
        </a:p>
      </dgm:t>
    </dgm:pt>
    <dgm:pt modelId="{A7AF54F9-C6DD-4567-9E39-37225B7170C0}" type="pres">
      <dgm:prSet presAssocID="{3B515C63-723F-481B-B497-42BEC3FC053B}" presName="hierRoot2" presStyleCnt="0">
        <dgm:presLayoutVars>
          <dgm:hierBranch val="r"/>
        </dgm:presLayoutVars>
      </dgm:prSet>
      <dgm:spPr/>
    </dgm:pt>
    <dgm:pt modelId="{D8C3DFBC-BF8F-4A4B-BFD4-203CC5709443}" type="pres">
      <dgm:prSet presAssocID="{3B515C63-723F-481B-B497-42BEC3FC053B}" presName="rootComposite" presStyleCnt="0"/>
      <dgm:spPr/>
    </dgm:pt>
    <dgm:pt modelId="{7ABA235F-17FE-4872-8D04-F4B60DAFD352}" type="pres">
      <dgm:prSet presAssocID="{3B515C63-723F-481B-B497-42BEC3FC053B}" presName="rootText" presStyleLbl="node3" presStyleIdx="1" presStyleCnt="5" custScaleX="165773" custScaleY="161825">
        <dgm:presLayoutVars>
          <dgm:chPref val="3"/>
        </dgm:presLayoutVars>
      </dgm:prSet>
      <dgm:spPr/>
      <dgm:t>
        <a:bodyPr/>
        <a:lstStyle/>
        <a:p>
          <a:endParaRPr lang="ru-RU"/>
        </a:p>
      </dgm:t>
    </dgm:pt>
    <dgm:pt modelId="{F30F6BB7-ECEB-4858-8043-94D6A76C9FAB}" type="pres">
      <dgm:prSet presAssocID="{3B515C63-723F-481B-B497-42BEC3FC053B}" presName="rootConnector" presStyleLbl="node3" presStyleIdx="1" presStyleCnt="5"/>
      <dgm:spPr/>
      <dgm:t>
        <a:bodyPr/>
        <a:lstStyle/>
        <a:p>
          <a:endParaRPr lang="ru-RU"/>
        </a:p>
      </dgm:t>
    </dgm:pt>
    <dgm:pt modelId="{696765EC-5510-41B9-BEA9-78B82CB909EB}" type="pres">
      <dgm:prSet presAssocID="{3B515C63-723F-481B-B497-42BEC3FC053B}" presName="hierChild4" presStyleCnt="0"/>
      <dgm:spPr/>
    </dgm:pt>
    <dgm:pt modelId="{24A43DEB-305C-4445-A849-6B642F54E8CE}" type="pres">
      <dgm:prSet presAssocID="{3B515C63-723F-481B-B497-42BEC3FC053B}" presName="hierChild5" presStyleCnt="0"/>
      <dgm:spPr/>
    </dgm:pt>
    <dgm:pt modelId="{19787E5A-AB17-4578-9BEF-05BA36861B79}" type="pres">
      <dgm:prSet presAssocID="{2FC28688-EA10-42DD-A272-B01D8CB9AC4E}" presName="Name35" presStyleLbl="parChTrans1D3" presStyleIdx="2" presStyleCnt="5"/>
      <dgm:spPr/>
      <dgm:t>
        <a:bodyPr/>
        <a:lstStyle/>
        <a:p>
          <a:endParaRPr lang="ru-RU"/>
        </a:p>
      </dgm:t>
    </dgm:pt>
    <dgm:pt modelId="{9ADE795B-2FA8-430B-B4C9-913EA8C5B209}" type="pres">
      <dgm:prSet presAssocID="{1BC6216A-E53C-44D7-9404-F56AE0986485}" presName="hierRoot2" presStyleCnt="0">
        <dgm:presLayoutVars>
          <dgm:hierBranch val="r"/>
        </dgm:presLayoutVars>
      </dgm:prSet>
      <dgm:spPr/>
    </dgm:pt>
    <dgm:pt modelId="{D4AE3354-B7EE-47B9-8F14-F3EF0291F9B4}" type="pres">
      <dgm:prSet presAssocID="{1BC6216A-E53C-44D7-9404-F56AE0986485}" presName="rootComposite" presStyleCnt="0"/>
      <dgm:spPr/>
    </dgm:pt>
    <dgm:pt modelId="{69BD1269-AA0C-4CEF-ADC4-5DE530FDB1D7}" type="pres">
      <dgm:prSet presAssocID="{1BC6216A-E53C-44D7-9404-F56AE0986485}" presName="rootText" presStyleLbl="node3" presStyleIdx="2" presStyleCnt="5" custScaleX="172397" custScaleY="159094">
        <dgm:presLayoutVars>
          <dgm:chPref val="3"/>
        </dgm:presLayoutVars>
      </dgm:prSet>
      <dgm:spPr/>
      <dgm:t>
        <a:bodyPr/>
        <a:lstStyle/>
        <a:p>
          <a:endParaRPr lang="ru-RU"/>
        </a:p>
      </dgm:t>
    </dgm:pt>
    <dgm:pt modelId="{F90665B3-637C-40BD-AC78-21045FFA8952}" type="pres">
      <dgm:prSet presAssocID="{1BC6216A-E53C-44D7-9404-F56AE0986485}" presName="rootConnector" presStyleLbl="node3" presStyleIdx="2" presStyleCnt="5"/>
      <dgm:spPr/>
      <dgm:t>
        <a:bodyPr/>
        <a:lstStyle/>
        <a:p>
          <a:endParaRPr lang="ru-RU"/>
        </a:p>
      </dgm:t>
    </dgm:pt>
    <dgm:pt modelId="{C0B82B07-FEF3-4C3B-84D0-243C07BCD187}" type="pres">
      <dgm:prSet presAssocID="{1BC6216A-E53C-44D7-9404-F56AE0986485}" presName="hierChild4" presStyleCnt="0"/>
      <dgm:spPr/>
    </dgm:pt>
    <dgm:pt modelId="{58DFCC09-5CEA-4E33-B95D-999AB2119554}" type="pres">
      <dgm:prSet presAssocID="{1BC6216A-E53C-44D7-9404-F56AE0986485}" presName="hierChild5" presStyleCnt="0"/>
      <dgm:spPr/>
    </dgm:pt>
    <dgm:pt modelId="{F0FF87AC-338A-448A-9798-4B46DDCA9EDD}" type="pres">
      <dgm:prSet presAssocID="{DC68445C-7B8C-4634-8F40-E2E5B2223137}" presName="hierChild5" presStyleCnt="0"/>
      <dgm:spPr/>
    </dgm:pt>
    <dgm:pt modelId="{3C9D6C4D-C61B-476A-991C-3EB44DFE7422}" type="pres">
      <dgm:prSet presAssocID="{8243A36C-94E0-47E3-A151-C5BD9EE9674A}" presName="Name35" presStyleLbl="parChTrans1D2" presStyleIdx="1" presStyleCnt="2"/>
      <dgm:spPr/>
      <dgm:t>
        <a:bodyPr/>
        <a:lstStyle/>
        <a:p>
          <a:endParaRPr lang="ru-RU"/>
        </a:p>
      </dgm:t>
    </dgm:pt>
    <dgm:pt modelId="{CFEFC7A1-F0EB-442E-9899-6E224B050BF5}" type="pres">
      <dgm:prSet presAssocID="{421BC0D1-321C-4758-A012-1CD35A547CD8}" presName="hierRoot2" presStyleCnt="0">
        <dgm:presLayoutVars>
          <dgm:hierBranch/>
        </dgm:presLayoutVars>
      </dgm:prSet>
      <dgm:spPr/>
    </dgm:pt>
    <dgm:pt modelId="{4C3737D4-2765-4A82-B85E-D0FC9E775626}" type="pres">
      <dgm:prSet presAssocID="{421BC0D1-321C-4758-A012-1CD35A547CD8}" presName="rootComposite" presStyleCnt="0"/>
      <dgm:spPr/>
    </dgm:pt>
    <dgm:pt modelId="{8E36B180-B874-4594-89A5-566922AEC587}" type="pres">
      <dgm:prSet presAssocID="{421BC0D1-321C-4758-A012-1CD35A547CD8}" presName="rootText" presStyleLbl="node2" presStyleIdx="1" presStyleCnt="2" custScaleX="253389">
        <dgm:presLayoutVars>
          <dgm:chPref val="3"/>
        </dgm:presLayoutVars>
      </dgm:prSet>
      <dgm:spPr/>
      <dgm:t>
        <a:bodyPr/>
        <a:lstStyle/>
        <a:p>
          <a:endParaRPr lang="ru-RU"/>
        </a:p>
      </dgm:t>
    </dgm:pt>
    <dgm:pt modelId="{AE800322-4E15-44DB-BE39-21DD9EC4ED0B}" type="pres">
      <dgm:prSet presAssocID="{421BC0D1-321C-4758-A012-1CD35A547CD8}" presName="rootConnector" presStyleLbl="node2" presStyleIdx="1" presStyleCnt="2"/>
      <dgm:spPr/>
      <dgm:t>
        <a:bodyPr/>
        <a:lstStyle/>
        <a:p>
          <a:endParaRPr lang="ru-RU"/>
        </a:p>
      </dgm:t>
    </dgm:pt>
    <dgm:pt modelId="{39CF1500-42DC-43CB-AFF3-B8312E4E1D92}" type="pres">
      <dgm:prSet presAssocID="{421BC0D1-321C-4758-A012-1CD35A547CD8}" presName="hierChild4" presStyleCnt="0"/>
      <dgm:spPr/>
    </dgm:pt>
    <dgm:pt modelId="{DEE83AC9-9261-4326-8EF0-B3E350D9CC4D}" type="pres">
      <dgm:prSet presAssocID="{F487A916-B6E1-4A00-9B35-1DA51C6D6E52}" presName="Name35" presStyleLbl="parChTrans1D3" presStyleIdx="3" presStyleCnt="5"/>
      <dgm:spPr/>
      <dgm:t>
        <a:bodyPr/>
        <a:lstStyle/>
        <a:p>
          <a:endParaRPr lang="ru-RU"/>
        </a:p>
      </dgm:t>
    </dgm:pt>
    <dgm:pt modelId="{6CBDD08C-37F9-4CAD-96B0-3F11A7D34CE7}" type="pres">
      <dgm:prSet presAssocID="{774FDA6A-083C-48FC-8537-A618464D242F}" presName="hierRoot2" presStyleCnt="0">
        <dgm:presLayoutVars>
          <dgm:hierBranch val="r"/>
        </dgm:presLayoutVars>
      </dgm:prSet>
      <dgm:spPr/>
    </dgm:pt>
    <dgm:pt modelId="{79C2253F-CA7E-4DDC-B081-9D2460A0105F}" type="pres">
      <dgm:prSet presAssocID="{774FDA6A-083C-48FC-8537-A618464D242F}" presName="rootComposite" presStyleCnt="0"/>
      <dgm:spPr/>
    </dgm:pt>
    <dgm:pt modelId="{1D3DA6E2-BD97-45EE-B68D-59ACACB8E4B5}" type="pres">
      <dgm:prSet presAssocID="{774FDA6A-083C-48FC-8537-A618464D242F}" presName="rootText" presStyleLbl="node3" presStyleIdx="3" presStyleCnt="5" custScaleX="189551" custScaleY="156362">
        <dgm:presLayoutVars>
          <dgm:chPref val="3"/>
        </dgm:presLayoutVars>
      </dgm:prSet>
      <dgm:spPr/>
      <dgm:t>
        <a:bodyPr/>
        <a:lstStyle/>
        <a:p>
          <a:endParaRPr lang="ru-RU"/>
        </a:p>
      </dgm:t>
    </dgm:pt>
    <dgm:pt modelId="{99DC25E3-0514-446C-84EE-567C0C901F8B}" type="pres">
      <dgm:prSet presAssocID="{774FDA6A-083C-48FC-8537-A618464D242F}" presName="rootConnector" presStyleLbl="node3" presStyleIdx="3" presStyleCnt="5"/>
      <dgm:spPr/>
      <dgm:t>
        <a:bodyPr/>
        <a:lstStyle/>
        <a:p>
          <a:endParaRPr lang="ru-RU"/>
        </a:p>
      </dgm:t>
    </dgm:pt>
    <dgm:pt modelId="{0B9D55EB-38CB-44F8-B79C-003D1F8F00B8}" type="pres">
      <dgm:prSet presAssocID="{774FDA6A-083C-48FC-8537-A618464D242F}" presName="hierChild4" presStyleCnt="0"/>
      <dgm:spPr/>
    </dgm:pt>
    <dgm:pt modelId="{153B7FFB-950D-4EDE-A885-9D5DB4BD1BE5}" type="pres">
      <dgm:prSet presAssocID="{774FDA6A-083C-48FC-8537-A618464D242F}" presName="hierChild5" presStyleCnt="0"/>
      <dgm:spPr/>
    </dgm:pt>
    <dgm:pt modelId="{DAEC2B71-F83A-40F5-BB4E-56CAF7EE4DB1}" type="pres">
      <dgm:prSet presAssocID="{4DDE2533-D9DA-4D9E-9F31-FF3BF7EAC69C}" presName="Name35" presStyleLbl="parChTrans1D3" presStyleIdx="4" presStyleCnt="5"/>
      <dgm:spPr/>
      <dgm:t>
        <a:bodyPr/>
        <a:lstStyle/>
        <a:p>
          <a:endParaRPr lang="ru-RU"/>
        </a:p>
      </dgm:t>
    </dgm:pt>
    <dgm:pt modelId="{EDF0540A-4976-4F7D-BCEC-F55FCA145092}" type="pres">
      <dgm:prSet presAssocID="{C82D2DED-D344-4CA2-8080-7DA2E089F141}" presName="hierRoot2" presStyleCnt="0">
        <dgm:presLayoutVars>
          <dgm:hierBranch val="r"/>
        </dgm:presLayoutVars>
      </dgm:prSet>
      <dgm:spPr/>
    </dgm:pt>
    <dgm:pt modelId="{B2B7AA4C-4FC8-4D9D-82F3-7EDB4A644782}" type="pres">
      <dgm:prSet presAssocID="{C82D2DED-D344-4CA2-8080-7DA2E089F141}" presName="rootComposite" presStyleCnt="0"/>
      <dgm:spPr/>
    </dgm:pt>
    <dgm:pt modelId="{102EA64B-CA72-4B2D-A594-2A2FECAA164D}" type="pres">
      <dgm:prSet presAssocID="{C82D2DED-D344-4CA2-8080-7DA2E089F141}" presName="rootText" presStyleLbl="node3" presStyleIdx="4" presStyleCnt="5" custScaleX="158578" custScaleY="156362">
        <dgm:presLayoutVars>
          <dgm:chPref val="3"/>
        </dgm:presLayoutVars>
      </dgm:prSet>
      <dgm:spPr/>
      <dgm:t>
        <a:bodyPr/>
        <a:lstStyle/>
        <a:p>
          <a:endParaRPr lang="ru-RU"/>
        </a:p>
      </dgm:t>
    </dgm:pt>
    <dgm:pt modelId="{A06D5BEE-CC9F-4698-B387-11A2C1F53EF8}" type="pres">
      <dgm:prSet presAssocID="{C82D2DED-D344-4CA2-8080-7DA2E089F141}" presName="rootConnector" presStyleLbl="node3" presStyleIdx="4" presStyleCnt="5"/>
      <dgm:spPr/>
      <dgm:t>
        <a:bodyPr/>
        <a:lstStyle/>
        <a:p>
          <a:endParaRPr lang="ru-RU"/>
        </a:p>
      </dgm:t>
    </dgm:pt>
    <dgm:pt modelId="{41ADB7C4-93EE-4523-9BF3-11F4775EEF98}" type="pres">
      <dgm:prSet presAssocID="{C82D2DED-D344-4CA2-8080-7DA2E089F141}" presName="hierChild4" presStyleCnt="0"/>
      <dgm:spPr/>
    </dgm:pt>
    <dgm:pt modelId="{A843430E-2859-487D-917D-7E12B8A8FAC7}" type="pres">
      <dgm:prSet presAssocID="{C82D2DED-D344-4CA2-8080-7DA2E089F141}" presName="hierChild5" presStyleCnt="0"/>
      <dgm:spPr/>
    </dgm:pt>
    <dgm:pt modelId="{F9C31B99-B9C0-4123-B149-F14FC4BCD912}" type="pres">
      <dgm:prSet presAssocID="{421BC0D1-321C-4758-A012-1CD35A547CD8}" presName="hierChild5" presStyleCnt="0"/>
      <dgm:spPr/>
    </dgm:pt>
    <dgm:pt modelId="{15FCD044-3E5F-4FBD-9DF5-916284A84169}" type="pres">
      <dgm:prSet presAssocID="{D3FFB93E-3B73-4F68-B882-93ADA7767BF3}" presName="hierChild3" presStyleCnt="0"/>
      <dgm:spPr/>
    </dgm:pt>
  </dgm:ptLst>
  <dgm:cxnLst>
    <dgm:cxn modelId="{39D810F7-E2F0-4505-9ADD-FCC1A5ABFE10}" type="presOf" srcId="{E92DBE3A-F060-4261-9736-DC9F6815AFFB}" destId="{F54CACCB-9BB6-4350-B0BE-EBFFC5C877A2}" srcOrd="0" destOrd="0" presId="urn:microsoft.com/office/officeart/2005/8/layout/orgChart1"/>
    <dgm:cxn modelId="{7597D7EE-B6BB-4541-8208-5EAEC43D3523}" srcId="{DC68445C-7B8C-4634-8F40-E2E5B2223137}" destId="{3459C268-A51F-47F3-A021-4BBBA39114F3}" srcOrd="0" destOrd="0" parTransId="{066F4A0B-FA99-4555-AFFB-9F9BF3200037}" sibTransId="{F6E23455-B567-401B-863B-88A61F588570}"/>
    <dgm:cxn modelId="{85623E34-F347-432D-8846-8387FA36B38A}" type="presOf" srcId="{C82D2DED-D344-4CA2-8080-7DA2E089F141}" destId="{102EA64B-CA72-4B2D-A594-2A2FECAA164D}" srcOrd="0" destOrd="0" presId="urn:microsoft.com/office/officeart/2005/8/layout/orgChart1"/>
    <dgm:cxn modelId="{F61A1435-470A-4826-BBCE-2E748D57297A}" type="presOf" srcId="{1BC6216A-E53C-44D7-9404-F56AE0986485}" destId="{69BD1269-AA0C-4CEF-ADC4-5DE530FDB1D7}" srcOrd="0" destOrd="0" presId="urn:microsoft.com/office/officeart/2005/8/layout/orgChart1"/>
    <dgm:cxn modelId="{6ECF436F-C30F-4A7D-8AF5-E2A7392452E5}" type="presOf" srcId="{4DDE2533-D9DA-4D9E-9F31-FF3BF7EAC69C}" destId="{DAEC2B71-F83A-40F5-BB4E-56CAF7EE4DB1}" srcOrd="0" destOrd="0" presId="urn:microsoft.com/office/officeart/2005/8/layout/orgChart1"/>
    <dgm:cxn modelId="{0CE50A73-4D08-468B-BC7C-B81746CF7207}" type="presOf" srcId="{CD53AC90-69CE-41F5-96D9-F9361646C631}" destId="{28FF1DF7-6BDA-4EA7-8C0D-45BC4502E731}" srcOrd="0" destOrd="0" presId="urn:microsoft.com/office/officeart/2005/8/layout/orgChart1"/>
    <dgm:cxn modelId="{AF504020-6827-4EE4-ADD9-ADC6E1162932}" type="presOf" srcId="{3459C268-A51F-47F3-A021-4BBBA39114F3}" destId="{879F8218-88C5-483D-8F65-74561B174262}" srcOrd="0" destOrd="0" presId="urn:microsoft.com/office/officeart/2005/8/layout/orgChart1"/>
    <dgm:cxn modelId="{06042812-8737-49CA-A459-D321731040F3}" srcId="{D3FFB93E-3B73-4F68-B882-93ADA7767BF3}" destId="{DC68445C-7B8C-4634-8F40-E2E5B2223137}" srcOrd="0" destOrd="0" parTransId="{E92DBE3A-F060-4261-9736-DC9F6815AFFB}" sibTransId="{0A56A6F9-594F-45C5-8C74-6CDB3519B000}"/>
    <dgm:cxn modelId="{A2EE5833-89F1-4309-A37B-02FB2F6C2329}" srcId="{DC68445C-7B8C-4634-8F40-E2E5B2223137}" destId="{1BC6216A-E53C-44D7-9404-F56AE0986485}" srcOrd="2" destOrd="0" parTransId="{2FC28688-EA10-42DD-A272-B01D8CB9AC4E}" sibTransId="{E242E597-9276-4924-A7A9-8E41CA9F3ABF}"/>
    <dgm:cxn modelId="{35D16CAD-2512-4663-9909-1DC4250A3A76}" type="presOf" srcId="{774FDA6A-083C-48FC-8537-A618464D242F}" destId="{99DC25E3-0514-446C-84EE-567C0C901F8B}" srcOrd="1" destOrd="0" presId="urn:microsoft.com/office/officeart/2005/8/layout/orgChart1"/>
    <dgm:cxn modelId="{96C9A372-514B-4EB3-A383-F462C81E4329}" type="presOf" srcId="{2FC28688-EA10-42DD-A272-B01D8CB9AC4E}" destId="{19787E5A-AB17-4578-9BEF-05BA36861B79}" srcOrd="0" destOrd="0" presId="urn:microsoft.com/office/officeart/2005/8/layout/orgChart1"/>
    <dgm:cxn modelId="{B3372CC2-C57A-4F83-9C8B-5ACAC794B673}" srcId="{CD53AC90-69CE-41F5-96D9-F9361646C631}" destId="{D3FFB93E-3B73-4F68-B882-93ADA7767BF3}" srcOrd="0" destOrd="0" parTransId="{3D3F11D7-3D5A-462F-9E9E-BD5B788A36FE}" sibTransId="{AB3D27CB-7E76-4AEC-998F-B06AE527BBCF}"/>
    <dgm:cxn modelId="{50A92130-84F8-409B-8199-FF71968B7AC3}" type="presOf" srcId="{421BC0D1-321C-4758-A012-1CD35A547CD8}" destId="{8E36B180-B874-4594-89A5-566922AEC587}" srcOrd="0" destOrd="0" presId="urn:microsoft.com/office/officeart/2005/8/layout/orgChart1"/>
    <dgm:cxn modelId="{8B735280-08EA-4CF1-AFD3-FD4073CD719E}" type="presOf" srcId="{7F16416A-35E8-482B-BFBD-D79DE253A0AF}" destId="{19D71BA5-0AC1-4631-BE72-5E62169EE129}" srcOrd="0" destOrd="0" presId="urn:microsoft.com/office/officeart/2005/8/layout/orgChart1"/>
    <dgm:cxn modelId="{4D5CB5D9-B54B-471C-A76E-A4A05A1D4142}" type="presOf" srcId="{DC68445C-7B8C-4634-8F40-E2E5B2223137}" destId="{F03103AB-83C6-46FD-9630-FE7E81C9B22C}" srcOrd="1" destOrd="0" presId="urn:microsoft.com/office/officeart/2005/8/layout/orgChart1"/>
    <dgm:cxn modelId="{B5811CFB-6797-4C14-916E-0EDED454E866}" type="presOf" srcId="{8243A36C-94E0-47E3-A151-C5BD9EE9674A}" destId="{3C9D6C4D-C61B-476A-991C-3EB44DFE7422}" srcOrd="0" destOrd="0" presId="urn:microsoft.com/office/officeart/2005/8/layout/orgChart1"/>
    <dgm:cxn modelId="{E58B5531-581C-444E-93E6-7FE9398263FD}" type="presOf" srcId="{D3FFB93E-3B73-4F68-B882-93ADA7767BF3}" destId="{D411073B-6D48-4069-B619-99193FA87DE5}" srcOrd="1" destOrd="0" presId="urn:microsoft.com/office/officeart/2005/8/layout/orgChart1"/>
    <dgm:cxn modelId="{F3F5A3AF-1C79-4517-9B0D-166F46E5010B}" type="presOf" srcId="{DC68445C-7B8C-4634-8F40-E2E5B2223137}" destId="{063E7D3E-2FB0-44E5-B2D5-A9DE51887432}" srcOrd="0" destOrd="0" presId="urn:microsoft.com/office/officeart/2005/8/layout/orgChart1"/>
    <dgm:cxn modelId="{A1979ED6-FF86-4370-AAFB-3152937E254E}" type="presOf" srcId="{774FDA6A-083C-48FC-8537-A618464D242F}" destId="{1D3DA6E2-BD97-45EE-B68D-59ACACB8E4B5}" srcOrd="0" destOrd="0" presId="urn:microsoft.com/office/officeart/2005/8/layout/orgChart1"/>
    <dgm:cxn modelId="{34FA0E8B-0561-44AB-93E4-4FE224404F51}" type="presOf" srcId="{1BC6216A-E53C-44D7-9404-F56AE0986485}" destId="{F90665B3-637C-40BD-AC78-21045FFA8952}" srcOrd="1" destOrd="0" presId="urn:microsoft.com/office/officeart/2005/8/layout/orgChart1"/>
    <dgm:cxn modelId="{FCB0F6D2-2721-440C-B894-CF086533AC8F}" type="presOf" srcId="{D3FFB93E-3B73-4F68-B882-93ADA7767BF3}" destId="{7A271617-EE3D-4F89-AEA4-EA3FEF4B0066}" srcOrd="0" destOrd="0" presId="urn:microsoft.com/office/officeart/2005/8/layout/orgChart1"/>
    <dgm:cxn modelId="{F1F89B86-D4F2-40E1-85C1-75E0C0205298}" srcId="{DC68445C-7B8C-4634-8F40-E2E5B2223137}" destId="{3B515C63-723F-481B-B497-42BEC3FC053B}" srcOrd="1" destOrd="0" parTransId="{7F16416A-35E8-482B-BFBD-D79DE253A0AF}" sibTransId="{5B7EB45B-4D82-46B4-8A70-FE806B3964C9}"/>
    <dgm:cxn modelId="{73AA9CAA-EF8B-4D9F-8F16-A5B853F6A072}" srcId="{421BC0D1-321C-4758-A012-1CD35A547CD8}" destId="{C82D2DED-D344-4CA2-8080-7DA2E089F141}" srcOrd="1" destOrd="0" parTransId="{4DDE2533-D9DA-4D9E-9F31-FF3BF7EAC69C}" sibTransId="{4F3F58E1-9C13-44A5-86A8-14249B2117D5}"/>
    <dgm:cxn modelId="{C092A790-B7A1-499F-9CFD-3C4ACCFDC229}" type="presOf" srcId="{3B515C63-723F-481B-B497-42BEC3FC053B}" destId="{F30F6BB7-ECEB-4858-8043-94D6A76C9FAB}" srcOrd="1" destOrd="0" presId="urn:microsoft.com/office/officeart/2005/8/layout/orgChart1"/>
    <dgm:cxn modelId="{79CA2026-07A2-49D7-B03F-5786E4628E58}" type="presOf" srcId="{421BC0D1-321C-4758-A012-1CD35A547CD8}" destId="{AE800322-4E15-44DB-BE39-21DD9EC4ED0B}" srcOrd="1" destOrd="0" presId="urn:microsoft.com/office/officeart/2005/8/layout/orgChart1"/>
    <dgm:cxn modelId="{12768AD2-2869-444C-9069-0798C6DA5364}" type="presOf" srcId="{3B515C63-723F-481B-B497-42BEC3FC053B}" destId="{7ABA235F-17FE-4872-8D04-F4B60DAFD352}" srcOrd="0" destOrd="0" presId="urn:microsoft.com/office/officeart/2005/8/layout/orgChart1"/>
    <dgm:cxn modelId="{54D68D00-66FB-4D59-AF46-7D2669FD29B2}" type="presOf" srcId="{C82D2DED-D344-4CA2-8080-7DA2E089F141}" destId="{A06D5BEE-CC9F-4698-B387-11A2C1F53EF8}" srcOrd="1" destOrd="0" presId="urn:microsoft.com/office/officeart/2005/8/layout/orgChart1"/>
    <dgm:cxn modelId="{DF568AF2-1386-4BA1-8FFF-19D76AADEE4B}" srcId="{421BC0D1-321C-4758-A012-1CD35A547CD8}" destId="{774FDA6A-083C-48FC-8537-A618464D242F}" srcOrd="0" destOrd="0" parTransId="{F487A916-B6E1-4A00-9B35-1DA51C6D6E52}" sibTransId="{C8BEB280-8BD3-487E-9498-A71B0A4436D6}"/>
    <dgm:cxn modelId="{53058AEB-A825-4BEB-B6AF-D058881AEDAC}" srcId="{D3FFB93E-3B73-4F68-B882-93ADA7767BF3}" destId="{421BC0D1-321C-4758-A012-1CD35A547CD8}" srcOrd="1" destOrd="0" parTransId="{8243A36C-94E0-47E3-A151-C5BD9EE9674A}" sibTransId="{30F88F69-3AFA-4EB2-8A79-20ADB18328AE}"/>
    <dgm:cxn modelId="{A7FB4AF3-2F9C-443C-95BE-564D1BD4C0EC}" type="presOf" srcId="{3459C268-A51F-47F3-A021-4BBBA39114F3}" destId="{5E15C84F-C7D1-4402-9546-E90428767D34}" srcOrd="1" destOrd="0" presId="urn:microsoft.com/office/officeart/2005/8/layout/orgChart1"/>
    <dgm:cxn modelId="{353B8520-8BE4-4F30-960F-924FEC198E45}" type="presOf" srcId="{066F4A0B-FA99-4555-AFFB-9F9BF3200037}" destId="{A1D0251C-4B4F-4296-A91B-F37A716F6DA6}" srcOrd="0" destOrd="0" presId="urn:microsoft.com/office/officeart/2005/8/layout/orgChart1"/>
    <dgm:cxn modelId="{5B55F434-A4F3-493F-87DA-6BA7A56D8065}" type="presOf" srcId="{F487A916-B6E1-4A00-9B35-1DA51C6D6E52}" destId="{DEE83AC9-9261-4326-8EF0-B3E350D9CC4D}" srcOrd="0" destOrd="0" presId="urn:microsoft.com/office/officeart/2005/8/layout/orgChart1"/>
    <dgm:cxn modelId="{6052268B-BB09-46A9-A7E9-D3C7E9515BE6}" type="presParOf" srcId="{28FF1DF7-6BDA-4EA7-8C0D-45BC4502E731}" destId="{B6E7FB81-06F8-4EE0-B280-64274B1285E7}" srcOrd="0" destOrd="0" presId="urn:microsoft.com/office/officeart/2005/8/layout/orgChart1"/>
    <dgm:cxn modelId="{0D5628F7-F9E4-4B17-804C-7842DF30E700}" type="presParOf" srcId="{B6E7FB81-06F8-4EE0-B280-64274B1285E7}" destId="{80DB63E8-BCA0-465B-A905-6E6EE106E1FA}" srcOrd="0" destOrd="0" presId="urn:microsoft.com/office/officeart/2005/8/layout/orgChart1"/>
    <dgm:cxn modelId="{BEF13CF6-F2CA-4DBD-8711-BF2EDD71ECE1}" type="presParOf" srcId="{80DB63E8-BCA0-465B-A905-6E6EE106E1FA}" destId="{7A271617-EE3D-4F89-AEA4-EA3FEF4B0066}" srcOrd="0" destOrd="0" presId="urn:microsoft.com/office/officeart/2005/8/layout/orgChart1"/>
    <dgm:cxn modelId="{70EC75CA-61EC-401B-B9B0-B52CC51C677C}" type="presParOf" srcId="{80DB63E8-BCA0-465B-A905-6E6EE106E1FA}" destId="{D411073B-6D48-4069-B619-99193FA87DE5}" srcOrd="1" destOrd="0" presId="urn:microsoft.com/office/officeart/2005/8/layout/orgChart1"/>
    <dgm:cxn modelId="{FD76E3A3-866B-47FE-A054-E873B39480E6}" type="presParOf" srcId="{B6E7FB81-06F8-4EE0-B280-64274B1285E7}" destId="{22AA4826-4C68-4B62-88C9-51E84C56D2B2}" srcOrd="1" destOrd="0" presId="urn:microsoft.com/office/officeart/2005/8/layout/orgChart1"/>
    <dgm:cxn modelId="{A9AB6659-2E11-429F-AF9D-E0482B8371DF}" type="presParOf" srcId="{22AA4826-4C68-4B62-88C9-51E84C56D2B2}" destId="{F54CACCB-9BB6-4350-B0BE-EBFFC5C877A2}" srcOrd="0" destOrd="0" presId="urn:microsoft.com/office/officeart/2005/8/layout/orgChart1"/>
    <dgm:cxn modelId="{7546B860-4815-4EC8-8B72-F9574C3012FE}" type="presParOf" srcId="{22AA4826-4C68-4B62-88C9-51E84C56D2B2}" destId="{E0020346-C41A-4016-B070-3B464D490C51}" srcOrd="1" destOrd="0" presId="urn:microsoft.com/office/officeart/2005/8/layout/orgChart1"/>
    <dgm:cxn modelId="{C2510A6A-B1B2-4DC2-96E1-270D7EC98DBB}" type="presParOf" srcId="{E0020346-C41A-4016-B070-3B464D490C51}" destId="{5EFC4F5D-D939-419F-81D9-FD0E9E877A47}" srcOrd="0" destOrd="0" presId="urn:microsoft.com/office/officeart/2005/8/layout/orgChart1"/>
    <dgm:cxn modelId="{3F0153EE-15CE-471E-B3AC-31E85FA9A9A4}" type="presParOf" srcId="{5EFC4F5D-D939-419F-81D9-FD0E9E877A47}" destId="{063E7D3E-2FB0-44E5-B2D5-A9DE51887432}" srcOrd="0" destOrd="0" presId="urn:microsoft.com/office/officeart/2005/8/layout/orgChart1"/>
    <dgm:cxn modelId="{6C055BF6-83E4-400B-9518-16B732AE95C5}" type="presParOf" srcId="{5EFC4F5D-D939-419F-81D9-FD0E9E877A47}" destId="{F03103AB-83C6-46FD-9630-FE7E81C9B22C}" srcOrd="1" destOrd="0" presId="urn:microsoft.com/office/officeart/2005/8/layout/orgChart1"/>
    <dgm:cxn modelId="{005E975A-E330-4EDD-8874-661A980D3A7C}" type="presParOf" srcId="{E0020346-C41A-4016-B070-3B464D490C51}" destId="{81EFE955-D91C-4CD0-9D15-32B9C069F983}" srcOrd="1" destOrd="0" presId="urn:microsoft.com/office/officeart/2005/8/layout/orgChart1"/>
    <dgm:cxn modelId="{0816A94E-83C9-44FA-8CD9-3CD84125C7F8}" type="presParOf" srcId="{81EFE955-D91C-4CD0-9D15-32B9C069F983}" destId="{A1D0251C-4B4F-4296-A91B-F37A716F6DA6}" srcOrd="0" destOrd="0" presId="urn:microsoft.com/office/officeart/2005/8/layout/orgChart1"/>
    <dgm:cxn modelId="{A2E30613-03F6-48C7-BFC2-2C01B5964A99}" type="presParOf" srcId="{81EFE955-D91C-4CD0-9D15-32B9C069F983}" destId="{DB42F51E-20FD-4175-AD1D-C5E0328BB465}" srcOrd="1" destOrd="0" presId="urn:microsoft.com/office/officeart/2005/8/layout/orgChart1"/>
    <dgm:cxn modelId="{091395F9-488E-4D61-B030-A85381A40ED0}" type="presParOf" srcId="{DB42F51E-20FD-4175-AD1D-C5E0328BB465}" destId="{033105EA-2656-47C8-8C21-1BCC6727C5AE}" srcOrd="0" destOrd="0" presId="urn:microsoft.com/office/officeart/2005/8/layout/orgChart1"/>
    <dgm:cxn modelId="{C80E14FE-B0FE-4DF5-A90C-9BC8DC783E6E}" type="presParOf" srcId="{033105EA-2656-47C8-8C21-1BCC6727C5AE}" destId="{879F8218-88C5-483D-8F65-74561B174262}" srcOrd="0" destOrd="0" presId="urn:microsoft.com/office/officeart/2005/8/layout/orgChart1"/>
    <dgm:cxn modelId="{CC984904-4E5B-4FC3-896B-B807C0A77E91}" type="presParOf" srcId="{033105EA-2656-47C8-8C21-1BCC6727C5AE}" destId="{5E15C84F-C7D1-4402-9546-E90428767D34}" srcOrd="1" destOrd="0" presId="urn:microsoft.com/office/officeart/2005/8/layout/orgChart1"/>
    <dgm:cxn modelId="{2A963E4B-02D4-4560-A1F3-22246D733C9E}" type="presParOf" srcId="{DB42F51E-20FD-4175-AD1D-C5E0328BB465}" destId="{1FA809D8-0190-43CA-BA07-95114F73C11E}" srcOrd="1" destOrd="0" presId="urn:microsoft.com/office/officeart/2005/8/layout/orgChart1"/>
    <dgm:cxn modelId="{91B09167-93B9-4960-B69A-20C4106A4F93}" type="presParOf" srcId="{DB42F51E-20FD-4175-AD1D-C5E0328BB465}" destId="{2A0C4510-1F2C-461B-BA70-1F5EF1100D21}" srcOrd="2" destOrd="0" presId="urn:microsoft.com/office/officeart/2005/8/layout/orgChart1"/>
    <dgm:cxn modelId="{86F1843A-2A0E-4B30-A3BD-A117010020EE}" type="presParOf" srcId="{81EFE955-D91C-4CD0-9D15-32B9C069F983}" destId="{19D71BA5-0AC1-4631-BE72-5E62169EE129}" srcOrd="2" destOrd="0" presId="urn:microsoft.com/office/officeart/2005/8/layout/orgChart1"/>
    <dgm:cxn modelId="{7B4CB82B-E5C0-44D2-84E2-91CFAF264857}" type="presParOf" srcId="{81EFE955-D91C-4CD0-9D15-32B9C069F983}" destId="{A7AF54F9-C6DD-4567-9E39-37225B7170C0}" srcOrd="3" destOrd="0" presId="urn:microsoft.com/office/officeart/2005/8/layout/orgChart1"/>
    <dgm:cxn modelId="{C39CBA86-C310-4678-988A-E2B7BC5E6025}" type="presParOf" srcId="{A7AF54F9-C6DD-4567-9E39-37225B7170C0}" destId="{D8C3DFBC-BF8F-4A4B-BFD4-203CC5709443}" srcOrd="0" destOrd="0" presId="urn:microsoft.com/office/officeart/2005/8/layout/orgChart1"/>
    <dgm:cxn modelId="{8F5B909F-FA69-453D-9258-9B049811081D}" type="presParOf" srcId="{D8C3DFBC-BF8F-4A4B-BFD4-203CC5709443}" destId="{7ABA235F-17FE-4872-8D04-F4B60DAFD352}" srcOrd="0" destOrd="0" presId="urn:microsoft.com/office/officeart/2005/8/layout/orgChart1"/>
    <dgm:cxn modelId="{1C750AD7-F31F-4ED3-9435-2E0578383413}" type="presParOf" srcId="{D8C3DFBC-BF8F-4A4B-BFD4-203CC5709443}" destId="{F30F6BB7-ECEB-4858-8043-94D6A76C9FAB}" srcOrd="1" destOrd="0" presId="urn:microsoft.com/office/officeart/2005/8/layout/orgChart1"/>
    <dgm:cxn modelId="{738B52F7-3B5D-489D-A9C9-EDCF08239066}" type="presParOf" srcId="{A7AF54F9-C6DD-4567-9E39-37225B7170C0}" destId="{696765EC-5510-41B9-BEA9-78B82CB909EB}" srcOrd="1" destOrd="0" presId="urn:microsoft.com/office/officeart/2005/8/layout/orgChart1"/>
    <dgm:cxn modelId="{C544DE48-E6C0-4DBE-95C0-37360493B665}" type="presParOf" srcId="{A7AF54F9-C6DD-4567-9E39-37225B7170C0}" destId="{24A43DEB-305C-4445-A849-6B642F54E8CE}" srcOrd="2" destOrd="0" presId="urn:microsoft.com/office/officeart/2005/8/layout/orgChart1"/>
    <dgm:cxn modelId="{2C2793B6-C33C-4F9E-8170-899968DE7BC5}" type="presParOf" srcId="{81EFE955-D91C-4CD0-9D15-32B9C069F983}" destId="{19787E5A-AB17-4578-9BEF-05BA36861B79}" srcOrd="4" destOrd="0" presId="urn:microsoft.com/office/officeart/2005/8/layout/orgChart1"/>
    <dgm:cxn modelId="{83CB776E-0EBF-4196-B3D6-0509BDA07518}" type="presParOf" srcId="{81EFE955-D91C-4CD0-9D15-32B9C069F983}" destId="{9ADE795B-2FA8-430B-B4C9-913EA8C5B209}" srcOrd="5" destOrd="0" presId="urn:microsoft.com/office/officeart/2005/8/layout/orgChart1"/>
    <dgm:cxn modelId="{AF727651-5EE3-458A-A939-E8DE82EDD7B1}" type="presParOf" srcId="{9ADE795B-2FA8-430B-B4C9-913EA8C5B209}" destId="{D4AE3354-B7EE-47B9-8F14-F3EF0291F9B4}" srcOrd="0" destOrd="0" presId="urn:microsoft.com/office/officeart/2005/8/layout/orgChart1"/>
    <dgm:cxn modelId="{E64AC7ED-E814-4DC7-8563-69B65E732A4F}" type="presParOf" srcId="{D4AE3354-B7EE-47B9-8F14-F3EF0291F9B4}" destId="{69BD1269-AA0C-4CEF-ADC4-5DE530FDB1D7}" srcOrd="0" destOrd="0" presId="urn:microsoft.com/office/officeart/2005/8/layout/orgChart1"/>
    <dgm:cxn modelId="{01CDBFE7-BCDB-48E4-8AE5-B5FBD46D2ACD}" type="presParOf" srcId="{D4AE3354-B7EE-47B9-8F14-F3EF0291F9B4}" destId="{F90665B3-637C-40BD-AC78-21045FFA8952}" srcOrd="1" destOrd="0" presId="urn:microsoft.com/office/officeart/2005/8/layout/orgChart1"/>
    <dgm:cxn modelId="{8D472F09-65E8-483D-9220-C4194003E46F}" type="presParOf" srcId="{9ADE795B-2FA8-430B-B4C9-913EA8C5B209}" destId="{C0B82B07-FEF3-4C3B-84D0-243C07BCD187}" srcOrd="1" destOrd="0" presId="urn:microsoft.com/office/officeart/2005/8/layout/orgChart1"/>
    <dgm:cxn modelId="{6B82AE6E-5584-4285-ABC7-A093B2CFA9AD}" type="presParOf" srcId="{9ADE795B-2FA8-430B-B4C9-913EA8C5B209}" destId="{58DFCC09-5CEA-4E33-B95D-999AB2119554}" srcOrd="2" destOrd="0" presId="urn:microsoft.com/office/officeart/2005/8/layout/orgChart1"/>
    <dgm:cxn modelId="{C5C57320-E2C8-4E09-AF17-0834BEECE965}" type="presParOf" srcId="{E0020346-C41A-4016-B070-3B464D490C51}" destId="{F0FF87AC-338A-448A-9798-4B46DDCA9EDD}" srcOrd="2" destOrd="0" presId="urn:microsoft.com/office/officeart/2005/8/layout/orgChart1"/>
    <dgm:cxn modelId="{0D86D1AC-B592-4DBB-A994-016641DA9585}" type="presParOf" srcId="{22AA4826-4C68-4B62-88C9-51E84C56D2B2}" destId="{3C9D6C4D-C61B-476A-991C-3EB44DFE7422}" srcOrd="2" destOrd="0" presId="urn:microsoft.com/office/officeart/2005/8/layout/orgChart1"/>
    <dgm:cxn modelId="{C8E2A512-4006-4322-9B94-AA45A5F88F3B}" type="presParOf" srcId="{22AA4826-4C68-4B62-88C9-51E84C56D2B2}" destId="{CFEFC7A1-F0EB-442E-9899-6E224B050BF5}" srcOrd="3" destOrd="0" presId="urn:microsoft.com/office/officeart/2005/8/layout/orgChart1"/>
    <dgm:cxn modelId="{C64F4C1F-5461-48E2-A1AD-3AA4757C0924}" type="presParOf" srcId="{CFEFC7A1-F0EB-442E-9899-6E224B050BF5}" destId="{4C3737D4-2765-4A82-B85E-D0FC9E775626}" srcOrd="0" destOrd="0" presId="urn:microsoft.com/office/officeart/2005/8/layout/orgChart1"/>
    <dgm:cxn modelId="{A26D1801-3C7A-4022-95E2-AE44BC8A4CA7}" type="presParOf" srcId="{4C3737D4-2765-4A82-B85E-D0FC9E775626}" destId="{8E36B180-B874-4594-89A5-566922AEC587}" srcOrd="0" destOrd="0" presId="urn:microsoft.com/office/officeart/2005/8/layout/orgChart1"/>
    <dgm:cxn modelId="{E67E801F-C430-4940-84AA-860AA5D64AD5}" type="presParOf" srcId="{4C3737D4-2765-4A82-B85E-D0FC9E775626}" destId="{AE800322-4E15-44DB-BE39-21DD9EC4ED0B}" srcOrd="1" destOrd="0" presId="urn:microsoft.com/office/officeart/2005/8/layout/orgChart1"/>
    <dgm:cxn modelId="{0D053934-E232-4EFD-B35A-24968B473D18}" type="presParOf" srcId="{CFEFC7A1-F0EB-442E-9899-6E224B050BF5}" destId="{39CF1500-42DC-43CB-AFF3-B8312E4E1D92}" srcOrd="1" destOrd="0" presId="urn:microsoft.com/office/officeart/2005/8/layout/orgChart1"/>
    <dgm:cxn modelId="{109FD27A-BB03-49F6-B5C2-72DEAA1D2D45}" type="presParOf" srcId="{39CF1500-42DC-43CB-AFF3-B8312E4E1D92}" destId="{DEE83AC9-9261-4326-8EF0-B3E350D9CC4D}" srcOrd="0" destOrd="0" presId="urn:microsoft.com/office/officeart/2005/8/layout/orgChart1"/>
    <dgm:cxn modelId="{5302F2E1-2343-44AB-AF62-32EFACB5D825}" type="presParOf" srcId="{39CF1500-42DC-43CB-AFF3-B8312E4E1D92}" destId="{6CBDD08C-37F9-4CAD-96B0-3F11A7D34CE7}" srcOrd="1" destOrd="0" presId="urn:microsoft.com/office/officeart/2005/8/layout/orgChart1"/>
    <dgm:cxn modelId="{98BAEA83-5935-463C-919A-DD0D7D07BE11}" type="presParOf" srcId="{6CBDD08C-37F9-4CAD-96B0-3F11A7D34CE7}" destId="{79C2253F-CA7E-4DDC-B081-9D2460A0105F}" srcOrd="0" destOrd="0" presId="urn:microsoft.com/office/officeart/2005/8/layout/orgChart1"/>
    <dgm:cxn modelId="{75B3E5A9-3DC0-4C6A-8CD5-AB67F5583828}" type="presParOf" srcId="{79C2253F-CA7E-4DDC-B081-9D2460A0105F}" destId="{1D3DA6E2-BD97-45EE-B68D-59ACACB8E4B5}" srcOrd="0" destOrd="0" presId="urn:microsoft.com/office/officeart/2005/8/layout/orgChart1"/>
    <dgm:cxn modelId="{1E0249A0-3DF8-43BD-AFD5-58D793641839}" type="presParOf" srcId="{79C2253F-CA7E-4DDC-B081-9D2460A0105F}" destId="{99DC25E3-0514-446C-84EE-567C0C901F8B}" srcOrd="1" destOrd="0" presId="urn:microsoft.com/office/officeart/2005/8/layout/orgChart1"/>
    <dgm:cxn modelId="{FBE4CCB4-6D6C-41AA-B58C-82F96A18354E}" type="presParOf" srcId="{6CBDD08C-37F9-4CAD-96B0-3F11A7D34CE7}" destId="{0B9D55EB-38CB-44F8-B79C-003D1F8F00B8}" srcOrd="1" destOrd="0" presId="urn:microsoft.com/office/officeart/2005/8/layout/orgChart1"/>
    <dgm:cxn modelId="{5FFC4BAF-1680-4A0B-BDCA-E0FB3FDCC06F}" type="presParOf" srcId="{6CBDD08C-37F9-4CAD-96B0-3F11A7D34CE7}" destId="{153B7FFB-950D-4EDE-A885-9D5DB4BD1BE5}" srcOrd="2" destOrd="0" presId="urn:microsoft.com/office/officeart/2005/8/layout/orgChart1"/>
    <dgm:cxn modelId="{7678721E-BB30-4668-A1CF-45ABDE6ECCF2}" type="presParOf" srcId="{39CF1500-42DC-43CB-AFF3-B8312E4E1D92}" destId="{DAEC2B71-F83A-40F5-BB4E-56CAF7EE4DB1}" srcOrd="2" destOrd="0" presId="urn:microsoft.com/office/officeart/2005/8/layout/orgChart1"/>
    <dgm:cxn modelId="{43382392-66EB-4DA4-93FD-ED820F213EFB}" type="presParOf" srcId="{39CF1500-42DC-43CB-AFF3-B8312E4E1D92}" destId="{EDF0540A-4976-4F7D-BCEC-F55FCA145092}" srcOrd="3" destOrd="0" presId="urn:microsoft.com/office/officeart/2005/8/layout/orgChart1"/>
    <dgm:cxn modelId="{70E7D307-F000-4DFE-99BB-8548091F37EB}" type="presParOf" srcId="{EDF0540A-4976-4F7D-BCEC-F55FCA145092}" destId="{B2B7AA4C-4FC8-4D9D-82F3-7EDB4A644782}" srcOrd="0" destOrd="0" presId="urn:microsoft.com/office/officeart/2005/8/layout/orgChart1"/>
    <dgm:cxn modelId="{4A88F734-8727-4EA5-9940-D7EA73781950}" type="presParOf" srcId="{B2B7AA4C-4FC8-4D9D-82F3-7EDB4A644782}" destId="{102EA64B-CA72-4B2D-A594-2A2FECAA164D}" srcOrd="0" destOrd="0" presId="urn:microsoft.com/office/officeart/2005/8/layout/orgChart1"/>
    <dgm:cxn modelId="{5CBBDA61-3D0C-4768-8ADC-37CDFFCB3EE9}" type="presParOf" srcId="{B2B7AA4C-4FC8-4D9D-82F3-7EDB4A644782}" destId="{A06D5BEE-CC9F-4698-B387-11A2C1F53EF8}" srcOrd="1" destOrd="0" presId="urn:microsoft.com/office/officeart/2005/8/layout/orgChart1"/>
    <dgm:cxn modelId="{76E0584C-FB45-4DE8-BFF8-99CDC3DB2C8B}" type="presParOf" srcId="{EDF0540A-4976-4F7D-BCEC-F55FCA145092}" destId="{41ADB7C4-93EE-4523-9BF3-11F4775EEF98}" srcOrd="1" destOrd="0" presId="urn:microsoft.com/office/officeart/2005/8/layout/orgChart1"/>
    <dgm:cxn modelId="{43EB276E-B0E6-4C32-B9A1-8D5A001E84E8}" type="presParOf" srcId="{EDF0540A-4976-4F7D-BCEC-F55FCA145092}" destId="{A843430E-2859-487D-917D-7E12B8A8FAC7}" srcOrd="2" destOrd="0" presId="urn:microsoft.com/office/officeart/2005/8/layout/orgChart1"/>
    <dgm:cxn modelId="{3FF9AA98-4D0E-4480-9869-534B58D30F45}" type="presParOf" srcId="{CFEFC7A1-F0EB-442E-9899-6E224B050BF5}" destId="{F9C31B99-B9C0-4123-B149-F14FC4BCD912}" srcOrd="2" destOrd="0" presId="urn:microsoft.com/office/officeart/2005/8/layout/orgChart1"/>
    <dgm:cxn modelId="{EED6CEEF-9EF2-4E11-8124-FF35206B201A}" type="presParOf" srcId="{B6E7FB81-06F8-4EE0-B280-64274B1285E7}" destId="{15FCD044-3E5F-4FBD-9DF5-916284A8416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15721E-F960-4CFA-BCC7-C409FED336F5}">
      <dsp:nvSpPr>
        <dsp:cNvPr id="0" name=""/>
        <dsp:cNvSpPr/>
      </dsp:nvSpPr>
      <dsp:spPr>
        <a:xfrm rot="10800000">
          <a:off x="214379" y="592519"/>
          <a:ext cx="8498588" cy="2915993"/>
        </a:xfrm>
        <a:prstGeom prst="homePlate">
          <a:avLst/>
        </a:prstGeom>
        <a:solidFill>
          <a:srgbClr val="0000FF"/>
        </a:solidFill>
        <a:ln w="76200" cap="rnd"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5872" tIns="251460" rIns="469392" bIns="251460" numCol="1" spcCol="1270" anchor="ctr" anchorCtr="0">
          <a:noAutofit/>
        </a:bodyPr>
        <a:lstStyle/>
        <a:p>
          <a:pPr lvl="0" algn="ctr" defTabSz="2933700">
            <a:lnSpc>
              <a:spcPct val="100000"/>
            </a:lnSpc>
            <a:spcBef>
              <a:spcPct val="0"/>
            </a:spcBef>
            <a:spcAft>
              <a:spcPts val="0"/>
            </a:spcAft>
          </a:pPr>
          <a:r>
            <a:rPr lang="ru-RU" sz="6600" b="1" kern="1200" dirty="0" smtClean="0">
              <a:ln>
                <a:solidFill>
                  <a:srgbClr val="FFC000"/>
                </a:solidFill>
              </a:ln>
              <a:solidFill>
                <a:srgbClr val="FFFF00"/>
              </a:solidFill>
              <a:latin typeface="Book Antiqua" pitchFamily="18" charset="0"/>
            </a:rPr>
            <a:t>   </a:t>
          </a:r>
          <a:r>
            <a:rPr lang="ru-RU" sz="6600" b="1" kern="1200" dirty="0" smtClean="0">
              <a:ln>
                <a:solidFill>
                  <a:srgbClr val="FFC000"/>
                </a:solidFill>
              </a:ln>
              <a:solidFill>
                <a:schemeClr val="accent6">
                  <a:lumMod val="75000"/>
                </a:schemeClr>
              </a:solidFill>
              <a:latin typeface="Book Antiqua" pitchFamily="18" charset="0"/>
            </a:rPr>
            <a:t>Раздел 1. </a:t>
          </a:r>
        </a:p>
        <a:p>
          <a:pPr lvl="0" algn="ctr" defTabSz="2933700">
            <a:lnSpc>
              <a:spcPct val="100000"/>
            </a:lnSpc>
            <a:spcBef>
              <a:spcPct val="0"/>
            </a:spcBef>
            <a:spcAft>
              <a:spcPts val="0"/>
            </a:spcAft>
          </a:pPr>
          <a:r>
            <a:rPr lang="ru-RU" sz="6600" b="1" kern="1200" dirty="0" smtClean="0">
              <a:ln>
                <a:solidFill>
                  <a:srgbClr val="FFC000"/>
                </a:solidFill>
              </a:ln>
              <a:solidFill>
                <a:srgbClr val="FFFF00"/>
              </a:solidFill>
              <a:latin typeface="Book Antiqua" pitchFamily="18" charset="0"/>
            </a:rPr>
            <a:t>    Метрология</a:t>
          </a:r>
          <a:endParaRPr lang="ru-RU" sz="6600" b="1" kern="1200" dirty="0">
            <a:ln>
              <a:solidFill>
                <a:srgbClr val="FFC000"/>
              </a:solidFill>
            </a:ln>
            <a:solidFill>
              <a:srgbClr val="FFFF00"/>
            </a:solidFill>
            <a:latin typeface="Book Antiqua" pitchFamily="18" charset="0"/>
          </a:endParaRPr>
        </a:p>
      </dsp:txBody>
      <dsp:txXfrm rot="10800000">
        <a:off x="943377" y="592519"/>
        <a:ext cx="7769590" cy="2915993"/>
      </dsp:txXfrm>
    </dsp:sp>
    <dsp:sp modelId="{D07D269E-EBFF-4B7A-B587-0C185410A93E}">
      <dsp:nvSpPr>
        <dsp:cNvPr id="0" name=""/>
        <dsp:cNvSpPr/>
      </dsp:nvSpPr>
      <dsp:spPr>
        <a:xfrm>
          <a:off x="88380" y="591105"/>
          <a:ext cx="2779700" cy="2881789"/>
        </a:xfrm>
        <a:prstGeom prst="ellipse">
          <a:avLst/>
        </a:prstGeom>
        <a:blipFill rotWithShape="1">
          <a:blip xmlns:r="http://schemas.openxmlformats.org/officeDocument/2006/relationships" r:embed="rId1"/>
          <a:stretch>
            <a:fillRect/>
          </a:stretch>
        </a:blipFill>
        <a:ln w="76200" cap="rnd" cmpd="sng" algn="ctr">
          <a:solidFill>
            <a:srgbClr val="FFFF00"/>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B5FBF-F77F-4FAE-AEDF-8A597CDDDC8E}">
      <dsp:nvSpPr>
        <dsp:cNvPr id="0" name=""/>
        <dsp:cNvSpPr/>
      </dsp:nvSpPr>
      <dsp:spPr>
        <a:xfrm>
          <a:off x="4400579" y="614530"/>
          <a:ext cx="2896860" cy="151105"/>
        </a:xfrm>
        <a:custGeom>
          <a:avLst/>
          <a:gdLst/>
          <a:ahLst/>
          <a:cxnLst/>
          <a:rect l="0" t="0" r="0" b="0"/>
          <a:pathLst>
            <a:path>
              <a:moveTo>
                <a:pt x="0" y="0"/>
              </a:moveTo>
              <a:lnTo>
                <a:pt x="0" y="76543"/>
              </a:lnTo>
              <a:lnTo>
                <a:pt x="2896860" y="76543"/>
              </a:lnTo>
              <a:lnTo>
                <a:pt x="2896860" y="151105"/>
              </a:lnTo>
            </a:path>
          </a:pathLst>
        </a:custGeom>
        <a:noFill/>
        <a:ln w="1270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09436CA-FB95-4710-B807-537A78338AF1}">
      <dsp:nvSpPr>
        <dsp:cNvPr id="0" name=""/>
        <dsp:cNvSpPr/>
      </dsp:nvSpPr>
      <dsp:spPr>
        <a:xfrm>
          <a:off x="4400579" y="614530"/>
          <a:ext cx="1666479" cy="151105"/>
        </a:xfrm>
        <a:custGeom>
          <a:avLst/>
          <a:gdLst/>
          <a:ahLst/>
          <a:cxnLst/>
          <a:rect l="0" t="0" r="0" b="0"/>
          <a:pathLst>
            <a:path>
              <a:moveTo>
                <a:pt x="0" y="0"/>
              </a:moveTo>
              <a:lnTo>
                <a:pt x="0" y="76543"/>
              </a:lnTo>
              <a:lnTo>
                <a:pt x="1666479" y="76543"/>
              </a:lnTo>
              <a:lnTo>
                <a:pt x="1666479" y="151105"/>
              </a:lnTo>
            </a:path>
          </a:pathLst>
        </a:custGeom>
        <a:noFill/>
        <a:ln w="1270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0EFE54A-F065-438E-AF6F-D088BABD82D5}">
      <dsp:nvSpPr>
        <dsp:cNvPr id="0" name=""/>
        <dsp:cNvSpPr/>
      </dsp:nvSpPr>
      <dsp:spPr>
        <a:xfrm>
          <a:off x="4400579" y="614530"/>
          <a:ext cx="442751" cy="151105"/>
        </a:xfrm>
        <a:custGeom>
          <a:avLst/>
          <a:gdLst/>
          <a:ahLst/>
          <a:cxnLst/>
          <a:rect l="0" t="0" r="0" b="0"/>
          <a:pathLst>
            <a:path>
              <a:moveTo>
                <a:pt x="0" y="0"/>
              </a:moveTo>
              <a:lnTo>
                <a:pt x="0" y="76543"/>
              </a:lnTo>
              <a:lnTo>
                <a:pt x="442751" y="76543"/>
              </a:lnTo>
              <a:lnTo>
                <a:pt x="442751" y="151105"/>
              </a:lnTo>
            </a:path>
          </a:pathLst>
        </a:custGeom>
        <a:noFill/>
        <a:ln w="1270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E038CE4-AF28-401C-9F85-10852BF5A81B}">
      <dsp:nvSpPr>
        <dsp:cNvPr id="0" name=""/>
        <dsp:cNvSpPr/>
      </dsp:nvSpPr>
      <dsp:spPr>
        <a:xfrm>
          <a:off x="3656078" y="614530"/>
          <a:ext cx="744501" cy="151105"/>
        </a:xfrm>
        <a:custGeom>
          <a:avLst/>
          <a:gdLst/>
          <a:ahLst/>
          <a:cxnLst/>
          <a:rect l="0" t="0" r="0" b="0"/>
          <a:pathLst>
            <a:path>
              <a:moveTo>
                <a:pt x="744501" y="0"/>
              </a:moveTo>
              <a:lnTo>
                <a:pt x="744501" y="76543"/>
              </a:lnTo>
              <a:lnTo>
                <a:pt x="0" y="76543"/>
              </a:lnTo>
              <a:lnTo>
                <a:pt x="0" y="151105"/>
              </a:lnTo>
            </a:path>
          </a:pathLst>
        </a:custGeom>
        <a:noFill/>
        <a:ln w="1270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F29944D-DAF3-4C07-B186-602807F6F76D}">
      <dsp:nvSpPr>
        <dsp:cNvPr id="0" name=""/>
        <dsp:cNvSpPr/>
      </dsp:nvSpPr>
      <dsp:spPr>
        <a:xfrm>
          <a:off x="2387386" y="614530"/>
          <a:ext cx="2013192" cy="151105"/>
        </a:xfrm>
        <a:custGeom>
          <a:avLst/>
          <a:gdLst/>
          <a:ahLst/>
          <a:cxnLst/>
          <a:rect l="0" t="0" r="0" b="0"/>
          <a:pathLst>
            <a:path>
              <a:moveTo>
                <a:pt x="2013192" y="0"/>
              </a:moveTo>
              <a:lnTo>
                <a:pt x="2013192" y="76543"/>
              </a:lnTo>
              <a:lnTo>
                <a:pt x="0" y="76543"/>
              </a:lnTo>
              <a:lnTo>
                <a:pt x="0" y="151105"/>
              </a:lnTo>
            </a:path>
          </a:pathLst>
        </a:custGeom>
        <a:noFill/>
        <a:ln w="1270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B92D966-14A7-47AA-B453-ABB8C7825C50}">
      <dsp:nvSpPr>
        <dsp:cNvPr id="0" name=""/>
        <dsp:cNvSpPr/>
      </dsp:nvSpPr>
      <dsp:spPr>
        <a:xfrm>
          <a:off x="1384182" y="614530"/>
          <a:ext cx="3016396" cy="144181"/>
        </a:xfrm>
        <a:custGeom>
          <a:avLst/>
          <a:gdLst/>
          <a:ahLst/>
          <a:cxnLst/>
          <a:rect l="0" t="0" r="0" b="0"/>
          <a:pathLst>
            <a:path>
              <a:moveTo>
                <a:pt x="3016396" y="0"/>
              </a:moveTo>
              <a:lnTo>
                <a:pt x="3016396" y="69620"/>
              </a:lnTo>
              <a:lnTo>
                <a:pt x="0" y="69620"/>
              </a:lnTo>
              <a:lnTo>
                <a:pt x="0" y="144181"/>
              </a:lnTo>
            </a:path>
          </a:pathLst>
        </a:custGeom>
        <a:noFill/>
        <a:ln w="1270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AC85902-3545-48E8-8DD0-CB8D209870AD}">
      <dsp:nvSpPr>
        <dsp:cNvPr id="0" name=""/>
        <dsp:cNvSpPr/>
      </dsp:nvSpPr>
      <dsp:spPr>
        <a:xfrm>
          <a:off x="1875608" y="0"/>
          <a:ext cx="5049940" cy="614530"/>
        </a:xfrm>
        <a:prstGeom prst="rect">
          <a:avLst/>
        </a:prstGeom>
        <a:gradFill rotWithShape="0">
          <a:gsLst>
            <a:gs pos="0">
              <a:schemeClr val="accent1">
                <a:hueOff val="0"/>
                <a:satOff val="0"/>
                <a:lumOff val="0"/>
                <a:alphaOff val="0"/>
                <a:tint val="98000"/>
                <a:hueMod val="94000"/>
                <a:satMod val="130000"/>
                <a:lumMod val="13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kern="1200" cap="none" normalizeH="0" baseline="0" dirty="0" smtClean="0">
              <a:ln/>
              <a:solidFill>
                <a:srgbClr val="FFFF00"/>
              </a:solidFill>
              <a:effectLst/>
              <a:cs typeface="Arial" charset="0"/>
            </a:rPr>
            <a:t>Классификация СИ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kern="1200" cap="none" normalizeH="0" baseline="0" dirty="0" smtClean="0">
              <a:ln/>
              <a:solidFill>
                <a:srgbClr val="FFFF00"/>
              </a:solidFill>
              <a:effectLst/>
              <a:cs typeface="Arial" charset="0"/>
            </a:rPr>
            <a:t>(</a:t>
          </a:r>
          <a:r>
            <a:rPr kumimoji="0" lang="ru-RU" altLang="ru-RU" sz="1800" b="1" i="1" u="none" strike="noStrike" kern="1200" cap="none" normalizeH="0" baseline="0" dirty="0" smtClean="0">
              <a:ln/>
              <a:solidFill>
                <a:srgbClr val="FFFF00"/>
              </a:solidFill>
              <a:effectLst/>
              <a:cs typeface="Arial" charset="0"/>
            </a:rPr>
            <a:t>по функциональному  назначению</a:t>
          </a:r>
          <a:r>
            <a:rPr kumimoji="0" lang="ru-RU" altLang="ru-RU" sz="1800" b="1" i="0" u="none" strike="noStrike" kern="1200" cap="none" normalizeH="0" baseline="0" dirty="0" smtClean="0">
              <a:ln/>
              <a:solidFill>
                <a:srgbClr val="FFFF00"/>
              </a:solidFill>
              <a:effectLst/>
              <a:cs typeface="Arial" charset="0"/>
            </a:rPr>
            <a:t>)</a:t>
          </a:r>
        </a:p>
      </dsp:txBody>
      <dsp:txXfrm>
        <a:off x="1875608" y="0"/>
        <a:ext cx="5049940" cy="614530"/>
      </dsp:txXfrm>
    </dsp:sp>
    <dsp:sp modelId="{DB19455C-E897-4F08-A92F-7FD8C309AE16}">
      <dsp:nvSpPr>
        <dsp:cNvPr id="0" name=""/>
        <dsp:cNvSpPr/>
      </dsp:nvSpPr>
      <dsp:spPr>
        <a:xfrm>
          <a:off x="1107645" y="758711"/>
          <a:ext cx="553073" cy="2529816"/>
        </a:xfrm>
        <a:prstGeom prst="rect">
          <a:avLst/>
        </a:prstGeom>
        <a:gradFill rotWithShape="0">
          <a:gsLst>
            <a:gs pos="0">
              <a:schemeClr val="accent1">
                <a:hueOff val="0"/>
                <a:satOff val="0"/>
                <a:lumOff val="0"/>
                <a:alphaOff val="0"/>
                <a:tint val="98000"/>
                <a:hueMod val="94000"/>
                <a:satMod val="130000"/>
                <a:lumMod val="138000"/>
              </a:schemeClr>
            </a:gs>
            <a:gs pos="100000">
              <a:schemeClr val="accent1">
                <a:hueOff val="0"/>
                <a:satOff val="0"/>
                <a:lumOff val="0"/>
                <a:alphaOff val="0"/>
                <a:shade val="94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vert270" wrap="square" lIns="10795" tIns="10795" rIns="10795" bIns="10795" numCol="1" spcCol="1270" anchor="ctr" anchorCtr="0">
          <a:noAutofit/>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ru-RU" altLang="ru-RU" sz="1700" b="1" i="0" u="none" strike="noStrike" kern="1200" cap="none" normalizeH="0" baseline="0" dirty="0" smtClean="0">
              <a:ln/>
              <a:effectLst/>
              <a:cs typeface="Arial" charset="0"/>
            </a:rPr>
            <a:t>меры</a:t>
          </a:r>
          <a:r>
            <a:rPr kumimoji="0" lang="ru-RU" altLang="ru-RU" sz="1700" b="1" i="0" u="none" strike="noStrike" kern="1200" cap="none" normalizeH="0" baseline="0" dirty="0" smtClean="0">
              <a:ln/>
              <a:effectLst/>
              <a:latin typeface="Arial" charset="0"/>
              <a:cs typeface="Arial" charset="0"/>
            </a:rPr>
            <a:t> </a:t>
          </a:r>
        </a:p>
      </dsp:txBody>
      <dsp:txXfrm>
        <a:off x="1107645" y="758711"/>
        <a:ext cx="553073" cy="2529816"/>
      </dsp:txXfrm>
    </dsp:sp>
    <dsp:sp modelId="{BDAC7A2D-C8CF-4293-88C5-2ABE58F31F29}">
      <dsp:nvSpPr>
        <dsp:cNvPr id="0" name=""/>
        <dsp:cNvSpPr/>
      </dsp:nvSpPr>
      <dsp:spPr>
        <a:xfrm>
          <a:off x="1790541" y="765635"/>
          <a:ext cx="1193689" cy="2519821"/>
        </a:xfrm>
        <a:prstGeom prst="rect">
          <a:avLst/>
        </a:prstGeom>
        <a:gradFill rotWithShape="0">
          <a:gsLst>
            <a:gs pos="0">
              <a:schemeClr val="accent1">
                <a:hueOff val="0"/>
                <a:satOff val="0"/>
                <a:lumOff val="0"/>
                <a:alphaOff val="0"/>
                <a:tint val="98000"/>
                <a:hueMod val="94000"/>
                <a:satMod val="130000"/>
                <a:lumMod val="138000"/>
              </a:schemeClr>
            </a:gs>
            <a:gs pos="100000">
              <a:schemeClr val="accent1">
                <a:hueOff val="0"/>
                <a:satOff val="0"/>
                <a:lumOff val="0"/>
                <a:alphaOff val="0"/>
                <a:shade val="94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vert270" wrap="square" lIns="10795" tIns="10795" rIns="10795" bIns="10795" numCol="1" spcCol="1270" anchor="ctr" anchorCtr="0">
          <a:noAutofit/>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ru-RU" altLang="ru-RU" sz="1700" b="1" i="0" u="none" strike="noStrike" kern="1200" cap="none" normalizeH="0" baseline="0" dirty="0" smtClean="0">
              <a:ln/>
              <a:effectLst/>
              <a:cs typeface="Arial" charset="0"/>
            </a:rPr>
            <a:t>измерительные</a:t>
          </a:r>
          <a:r>
            <a:rPr kumimoji="0" lang="ru-RU" altLang="ru-RU" sz="1700" b="0" i="0" u="none" strike="noStrike" kern="1200" cap="none" normalizeH="0" baseline="0" dirty="0" smtClean="0">
              <a:ln/>
              <a:effectLst/>
              <a:cs typeface="Arial" charset="0"/>
            </a:rPr>
            <a:t> </a:t>
          </a:r>
        </a:p>
        <a:p>
          <a:pPr marL="0" marR="0" lvl="0" indent="0" algn="ctr" defTabSz="914400" rtl="0" eaLnBrk="1" fontAlgn="base" latinLnBrk="0" hangingPunct="1">
            <a:lnSpc>
              <a:spcPct val="120000"/>
            </a:lnSpc>
            <a:spcBef>
              <a:spcPct val="0"/>
            </a:spcBef>
            <a:spcAft>
              <a:spcPct val="0"/>
            </a:spcAft>
            <a:buClrTx/>
            <a:buSzTx/>
            <a:buFontTx/>
            <a:buNone/>
            <a:tabLst/>
          </a:pPr>
          <a:r>
            <a:rPr kumimoji="0" lang="ru-RU" altLang="ru-RU" sz="1700" b="1" i="0" u="none" strike="noStrike" kern="1200" cap="none" normalizeH="0" baseline="0" dirty="0" smtClean="0">
              <a:ln/>
              <a:effectLst/>
              <a:cs typeface="Arial" charset="0"/>
            </a:rPr>
            <a:t>преобразователи</a:t>
          </a:r>
        </a:p>
      </dsp:txBody>
      <dsp:txXfrm>
        <a:off x="1790541" y="765635"/>
        <a:ext cx="1193689" cy="2519821"/>
      </dsp:txXfrm>
    </dsp:sp>
    <dsp:sp modelId="{36005B22-3975-4718-87D2-423B401BA998}">
      <dsp:nvSpPr>
        <dsp:cNvPr id="0" name=""/>
        <dsp:cNvSpPr/>
      </dsp:nvSpPr>
      <dsp:spPr>
        <a:xfrm>
          <a:off x="3102215" y="765635"/>
          <a:ext cx="1107724" cy="2515625"/>
        </a:xfrm>
        <a:prstGeom prst="rect">
          <a:avLst/>
        </a:prstGeom>
        <a:gradFill rotWithShape="0">
          <a:gsLst>
            <a:gs pos="0">
              <a:schemeClr val="accent1">
                <a:hueOff val="0"/>
                <a:satOff val="0"/>
                <a:lumOff val="0"/>
                <a:alphaOff val="0"/>
                <a:tint val="98000"/>
                <a:hueMod val="94000"/>
                <a:satMod val="130000"/>
                <a:lumMod val="138000"/>
              </a:schemeClr>
            </a:gs>
            <a:gs pos="100000">
              <a:schemeClr val="accent1">
                <a:hueOff val="0"/>
                <a:satOff val="0"/>
                <a:lumOff val="0"/>
                <a:alphaOff val="0"/>
                <a:shade val="94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vert270"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700" b="1" i="0" u="none" strike="noStrike" kern="1200" cap="none" normalizeH="0" baseline="0" dirty="0" smtClean="0">
              <a:ln/>
              <a:effectLst/>
              <a:cs typeface="Arial" charset="0"/>
            </a:rPr>
            <a:t>измерительные </a:t>
          </a:r>
        </a:p>
        <a:p>
          <a:pPr marL="0" lvl="0" indent="0" algn="ctr" defTabSz="914400" rtl="0">
            <a:lnSpc>
              <a:spcPct val="100000"/>
            </a:lnSpc>
            <a:spcBef>
              <a:spcPct val="0"/>
            </a:spcBef>
            <a:spcAft>
              <a:spcPct val="0"/>
            </a:spcAft>
            <a:buNone/>
          </a:pPr>
          <a:r>
            <a:rPr kumimoji="0" lang="ru-RU" altLang="ru-RU" sz="1700" b="1" i="0" u="none" strike="noStrike" kern="1200" cap="none" normalizeH="0" baseline="0" dirty="0" smtClean="0">
              <a:ln/>
              <a:effectLst/>
              <a:cs typeface="Arial" charset="0"/>
            </a:rPr>
            <a:t>приборы</a:t>
          </a:r>
        </a:p>
      </dsp:txBody>
      <dsp:txXfrm>
        <a:off x="3102215" y="765635"/>
        <a:ext cx="1107724" cy="2515625"/>
      </dsp:txXfrm>
    </dsp:sp>
    <dsp:sp modelId="{933F3CD0-9FD4-42FF-A64B-78CA0B73C0C9}">
      <dsp:nvSpPr>
        <dsp:cNvPr id="0" name=""/>
        <dsp:cNvSpPr/>
      </dsp:nvSpPr>
      <dsp:spPr>
        <a:xfrm>
          <a:off x="4300727" y="765635"/>
          <a:ext cx="1085206" cy="2542765"/>
        </a:xfrm>
        <a:prstGeom prst="rect">
          <a:avLst/>
        </a:prstGeom>
        <a:gradFill rotWithShape="0">
          <a:gsLst>
            <a:gs pos="0">
              <a:schemeClr val="accent1">
                <a:hueOff val="0"/>
                <a:satOff val="0"/>
                <a:lumOff val="0"/>
                <a:alphaOff val="0"/>
                <a:tint val="98000"/>
                <a:hueMod val="94000"/>
                <a:satMod val="130000"/>
                <a:lumMod val="138000"/>
              </a:schemeClr>
            </a:gs>
            <a:gs pos="100000">
              <a:schemeClr val="accent1">
                <a:hueOff val="0"/>
                <a:satOff val="0"/>
                <a:lumOff val="0"/>
                <a:alphaOff val="0"/>
                <a:shade val="94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vert270"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700" b="1" i="0" u="none" strike="noStrike" kern="1200" cap="none" normalizeH="0" baseline="0" dirty="0" smtClean="0">
              <a:ln/>
              <a:effectLst/>
              <a:cs typeface="Arial" charset="0"/>
            </a:rPr>
            <a:t>измерительные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700" b="1" i="0" u="none" strike="noStrike" kern="1200" cap="none" normalizeH="0" baseline="0" dirty="0" smtClean="0">
              <a:ln/>
              <a:effectLst/>
              <a:cs typeface="Arial" charset="0"/>
            </a:rPr>
            <a:t>установки</a:t>
          </a:r>
        </a:p>
      </dsp:txBody>
      <dsp:txXfrm>
        <a:off x="4300727" y="765635"/>
        <a:ext cx="1085206" cy="2542765"/>
      </dsp:txXfrm>
    </dsp:sp>
    <dsp:sp modelId="{4B86C98F-B85F-48A7-B462-36C70EF5AB6B}">
      <dsp:nvSpPr>
        <dsp:cNvPr id="0" name=""/>
        <dsp:cNvSpPr/>
      </dsp:nvSpPr>
      <dsp:spPr>
        <a:xfrm>
          <a:off x="5526428" y="765635"/>
          <a:ext cx="1081258" cy="2544750"/>
        </a:xfrm>
        <a:prstGeom prst="rect">
          <a:avLst/>
        </a:prstGeom>
        <a:gradFill rotWithShape="0">
          <a:gsLst>
            <a:gs pos="0">
              <a:schemeClr val="accent1">
                <a:hueOff val="0"/>
                <a:satOff val="0"/>
                <a:lumOff val="0"/>
                <a:alphaOff val="0"/>
                <a:tint val="98000"/>
                <a:hueMod val="94000"/>
                <a:satMod val="130000"/>
                <a:lumMod val="138000"/>
              </a:schemeClr>
            </a:gs>
            <a:gs pos="100000">
              <a:schemeClr val="accent1">
                <a:hueOff val="0"/>
                <a:satOff val="0"/>
                <a:lumOff val="0"/>
                <a:alphaOff val="0"/>
                <a:shade val="94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vert270"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700" b="1" i="0" u="none" strike="noStrike" kern="1200" cap="none" normalizeH="0" baseline="0" dirty="0" smtClean="0">
              <a:ln/>
              <a:effectLst/>
              <a:cs typeface="Arial" charset="0"/>
            </a:rPr>
            <a:t>измерительные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700" b="1" i="0" u="none" strike="noStrike" kern="1200" cap="none" normalizeH="0" baseline="0" dirty="0" smtClean="0">
              <a:ln/>
              <a:effectLst/>
              <a:cs typeface="Arial" charset="0"/>
            </a:rPr>
            <a:t>системы</a:t>
          </a:r>
        </a:p>
      </dsp:txBody>
      <dsp:txXfrm>
        <a:off x="5526428" y="765635"/>
        <a:ext cx="1081258" cy="2544750"/>
      </dsp:txXfrm>
    </dsp:sp>
    <dsp:sp modelId="{3E4ADDB4-5A82-48E9-87A3-08144F107073}">
      <dsp:nvSpPr>
        <dsp:cNvPr id="0" name=""/>
        <dsp:cNvSpPr/>
      </dsp:nvSpPr>
      <dsp:spPr>
        <a:xfrm>
          <a:off x="6756810" y="765635"/>
          <a:ext cx="1081258" cy="2526993"/>
        </a:xfrm>
        <a:prstGeom prst="rect">
          <a:avLst/>
        </a:prstGeom>
        <a:gradFill rotWithShape="0">
          <a:gsLst>
            <a:gs pos="0">
              <a:schemeClr val="accent1">
                <a:hueOff val="0"/>
                <a:satOff val="0"/>
                <a:lumOff val="0"/>
                <a:alphaOff val="0"/>
                <a:tint val="98000"/>
                <a:hueMod val="94000"/>
                <a:satMod val="130000"/>
                <a:lumMod val="138000"/>
              </a:schemeClr>
            </a:gs>
            <a:gs pos="100000">
              <a:schemeClr val="accent1">
                <a:hueOff val="0"/>
                <a:satOff val="0"/>
                <a:lumOff val="0"/>
                <a:alphaOff val="0"/>
                <a:shade val="94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vert270" wrap="square" lIns="10795" tIns="10795" rIns="10795" bIns="10795" numCol="1" spcCol="1270" anchor="ctr" anchorCtr="0">
          <a:noAutofit/>
        </a:bodyPr>
        <a:lstStyle/>
        <a:p>
          <a:pPr lvl="0" algn="ctr" defTabSz="755650">
            <a:lnSpc>
              <a:spcPct val="90000"/>
            </a:lnSpc>
            <a:spcBef>
              <a:spcPct val="0"/>
            </a:spcBef>
            <a:spcAft>
              <a:spcPct val="35000"/>
            </a:spcAft>
          </a:pPr>
          <a:r>
            <a:rPr lang="ru-RU" sz="1700" b="1" kern="1200" dirty="0" smtClean="0"/>
            <a:t>измерительные комплексы</a:t>
          </a:r>
          <a:endParaRPr lang="ru-RU" sz="1700" b="1" kern="1200" dirty="0"/>
        </a:p>
      </dsp:txBody>
      <dsp:txXfrm>
        <a:off x="6756810" y="765635"/>
        <a:ext cx="1081258" cy="25269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317EB-7189-4CED-9FF7-FC416710F5E4}">
      <dsp:nvSpPr>
        <dsp:cNvPr id="0" name=""/>
        <dsp:cNvSpPr/>
      </dsp:nvSpPr>
      <dsp:spPr>
        <a:xfrm>
          <a:off x="4255385" y="757645"/>
          <a:ext cx="3268222" cy="367209"/>
        </a:xfrm>
        <a:custGeom>
          <a:avLst/>
          <a:gdLst/>
          <a:ahLst/>
          <a:cxnLst/>
          <a:rect l="0" t="0" r="0" b="0"/>
          <a:pathLst>
            <a:path>
              <a:moveTo>
                <a:pt x="0" y="0"/>
              </a:moveTo>
              <a:lnTo>
                <a:pt x="0" y="192399"/>
              </a:lnTo>
              <a:lnTo>
                <a:pt x="3268222" y="192399"/>
              </a:lnTo>
              <a:lnTo>
                <a:pt x="3268222" y="367209"/>
              </a:lnTo>
            </a:path>
          </a:pathLst>
        </a:custGeom>
        <a:noFill/>
        <a:ln w="28575" cap="rnd" cmpd="sng" algn="ctr">
          <a:solidFill>
            <a:scrgbClr r="0" g="0" b="0">
              <a:hueMod val="94000"/>
            </a:scrgbClr>
          </a:solidFill>
          <a:prstDash val="solid"/>
        </a:ln>
        <a:effectLst/>
      </dsp:spPr>
      <dsp:style>
        <a:lnRef idx="2">
          <a:scrgbClr r="0" g="0" b="0"/>
        </a:lnRef>
        <a:fillRef idx="0">
          <a:scrgbClr r="0" g="0" b="0"/>
        </a:fillRef>
        <a:effectRef idx="0">
          <a:scrgbClr r="0" g="0" b="0"/>
        </a:effectRef>
        <a:fontRef idx="minor"/>
      </dsp:style>
    </dsp:sp>
    <dsp:sp modelId="{C5B90726-C799-4925-97F5-ABFE1CB0CDFA}">
      <dsp:nvSpPr>
        <dsp:cNvPr id="0" name=""/>
        <dsp:cNvSpPr/>
      </dsp:nvSpPr>
      <dsp:spPr>
        <a:xfrm>
          <a:off x="4255385" y="757645"/>
          <a:ext cx="1104874" cy="343559"/>
        </a:xfrm>
        <a:custGeom>
          <a:avLst/>
          <a:gdLst/>
          <a:ahLst/>
          <a:cxnLst/>
          <a:rect l="0" t="0" r="0" b="0"/>
          <a:pathLst>
            <a:path>
              <a:moveTo>
                <a:pt x="0" y="0"/>
              </a:moveTo>
              <a:lnTo>
                <a:pt x="0" y="168749"/>
              </a:lnTo>
              <a:lnTo>
                <a:pt x="1104874" y="168749"/>
              </a:lnTo>
              <a:lnTo>
                <a:pt x="1104874" y="343559"/>
              </a:lnTo>
            </a:path>
          </a:pathLst>
        </a:custGeom>
        <a:noFill/>
        <a:ln w="28575" cap="rnd" cmpd="sng" algn="ctr">
          <a:solidFill>
            <a:scrgbClr r="0" g="0" b="0">
              <a:hueMod val="94000"/>
            </a:scrgbClr>
          </a:solidFill>
          <a:prstDash val="solid"/>
        </a:ln>
        <a:effectLst/>
      </dsp:spPr>
      <dsp:style>
        <a:lnRef idx="2">
          <a:scrgbClr r="0" g="0" b="0"/>
        </a:lnRef>
        <a:fillRef idx="0">
          <a:scrgbClr r="0" g="0" b="0"/>
        </a:fillRef>
        <a:effectRef idx="0">
          <a:scrgbClr r="0" g="0" b="0"/>
        </a:effectRef>
        <a:fontRef idx="minor"/>
      </dsp:style>
    </dsp:sp>
    <dsp:sp modelId="{F41050D7-9666-4D0E-9DA7-11F804CC8568}">
      <dsp:nvSpPr>
        <dsp:cNvPr id="0" name=""/>
        <dsp:cNvSpPr/>
      </dsp:nvSpPr>
      <dsp:spPr>
        <a:xfrm>
          <a:off x="3216289" y="757645"/>
          <a:ext cx="1039095" cy="367209"/>
        </a:xfrm>
        <a:custGeom>
          <a:avLst/>
          <a:gdLst/>
          <a:ahLst/>
          <a:cxnLst/>
          <a:rect l="0" t="0" r="0" b="0"/>
          <a:pathLst>
            <a:path>
              <a:moveTo>
                <a:pt x="1039095" y="0"/>
              </a:moveTo>
              <a:lnTo>
                <a:pt x="1039095" y="192399"/>
              </a:lnTo>
              <a:lnTo>
                <a:pt x="0" y="192399"/>
              </a:lnTo>
              <a:lnTo>
                <a:pt x="0" y="367209"/>
              </a:lnTo>
            </a:path>
          </a:pathLst>
        </a:custGeom>
        <a:noFill/>
        <a:ln w="28575" cap="rnd" cmpd="sng" algn="ctr">
          <a:solidFill>
            <a:scrgbClr r="0" g="0" b="0">
              <a:hueMod val="94000"/>
            </a:scrgbClr>
          </a:solidFill>
          <a:prstDash val="solid"/>
        </a:ln>
        <a:effectLst/>
      </dsp:spPr>
      <dsp:style>
        <a:lnRef idx="2">
          <a:scrgbClr r="0" g="0" b="0"/>
        </a:lnRef>
        <a:fillRef idx="0">
          <a:scrgbClr r="0" g="0" b="0"/>
        </a:fillRef>
        <a:effectRef idx="0">
          <a:scrgbClr r="0" g="0" b="0"/>
        </a:effectRef>
        <a:fontRef idx="minor"/>
      </dsp:style>
    </dsp:sp>
    <dsp:sp modelId="{745CF5BB-FE01-4D14-A100-C727C15728B3}">
      <dsp:nvSpPr>
        <dsp:cNvPr id="0" name=""/>
        <dsp:cNvSpPr/>
      </dsp:nvSpPr>
      <dsp:spPr>
        <a:xfrm>
          <a:off x="955305" y="757645"/>
          <a:ext cx="3300080" cy="367209"/>
        </a:xfrm>
        <a:custGeom>
          <a:avLst/>
          <a:gdLst/>
          <a:ahLst/>
          <a:cxnLst/>
          <a:rect l="0" t="0" r="0" b="0"/>
          <a:pathLst>
            <a:path>
              <a:moveTo>
                <a:pt x="3300080" y="0"/>
              </a:moveTo>
              <a:lnTo>
                <a:pt x="3300080" y="192399"/>
              </a:lnTo>
              <a:lnTo>
                <a:pt x="0" y="192399"/>
              </a:lnTo>
              <a:lnTo>
                <a:pt x="0" y="367209"/>
              </a:lnTo>
            </a:path>
          </a:pathLst>
        </a:custGeom>
        <a:noFill/>
        <a:ln w="28575" cap="rnd" cmpd="sng" algn="ctr">
          <a:solidFill>
            <a:scrgbClr r="0" g="0" b="0">
              <a:hueMod val="94000"/>
            </a:scrgbClr>
          </a:solidFill>
          <a:prstDash val="solid"/>
        </a:ln>
        <a:effectLst/>
      </dsp:spPr>
      <dsp:style>
        <a:lnRef idx="2">
          <a:scrgbClr r="0" g="0" b="0"/>
        </a:lnRef>
        <a:fillRef idx="0">
          <a:scrgbClr r="0" g="0" b="0"/>
        </a:fillRef>
        <a:effectRef idx="0">
          <a:scrgbClr r="0" g="0" b="0"/>
        </a:effectRef>
        <a:fontRef idx="minor"/>
      </dsp:style>
    </dsp:sp>
    <dsp:sp modelId="{6A3D6B5C-C82B-4887-AAF5-7EED4B4A2E1D}">
      <dsp:nvSpPr>
        <dsp:cNvPr id="0" name=""/>
        <dsp:cNvSpPr/>
      </dsp:nvSpPr>
      <dsp:spPr>
        <a:xfrm>
          <a:off x="2553110" y="270149"/>
          <a:ext cx="3404549" cy="487495"/>
        </a:xfrm>
        <a:prstGeom prst="rect">
          <a:avLst/>
        </a:prstGeom>
        <a:solidFill>
          <a:schemeClr val="accent1">
            <a:hueOff val="0"/>
            <a:satOff val="0"/>
            <a:lumOff val="0"/>
            <a:alphaOff val="0"/>
          </a:schemeClr>
        </a:solidFill>
        <a:ln w="38100" cap="rnd"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kern="1200" cap="none" normalizeH="0" baseline="0" dirty="0" smtClean="0">
              <a:ln>
                <a:noFill/>
              </a:ln>
              <a:solidFill>
                <a:srgbClr val="FFFF00"/>
              </a:solidFill>
              <a:effectLst/>
              <a:cs typeface="Arial" charset="0"/>
            </a:rPr>
            <a:t>Разновидности мер</a:t>
          </a:r>
        </a:p>
      </dsp:txBody>
      <dsp:txXfrm>
        <a:off x="2553110" y="270149"/>
        <a:ext cx="3404549" cy="487495"/>
      </dsp:txXfrm>
    </dsp:sp>
    <dsp:sp modelId="{86FFA16D-6081-4475-A646-EB75DA711C47}">
      <dsp:nvSpPr>
        <dsp:cNvPr id="0" name=""/>
        <dsp:cNvSpPr/>
      </dsp:nvSpPr>
      <dsp:spPr>
        <a:xfrm>
          <a:off x="2782" y="1124854"/>
          <a:ext cx="1905046" cy="832428"/>
        </a:xfrm>
        <a:prstGeom prst="rect">
          <a:avLst/>
        </a:prstGeom>
        <a:solidFill>
          <a:schemeClr val="accent1">
            <a:hueOff val="0"/>
            <a:satOff val="0"/>
            <a:lumOff val="0"/>
            <a:alphaOff val="0"/>
          </a:schemeClr>
        </a:solidFill>
        <a:ln w="38100" cap="rnd"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kern="1200" cap="none" normalizeH="0" baseline="0" dirty="0" smtClean="0">
              <a:ln>
                <a:noFill/>
              </a:ln>
              <a:solidFill>
                <a:schemeClr val="tx1"/>
              </a:solidFill>
              <a:effectLst/>
              <a:cs typeface="Arial" charset="0"/>
            </a:rPr>
            <a:t>однозначная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kern="1200" cap="none" normalizeH="0" baseline="0" dirty="0" smtClean="0">
              <a:ln>
                <a:noFill/>
              </a:ln>
              <a:solidFill>
                <a:schemeClr val="tx1"/>
              </a:solidFill>
              <a:effectLst/>
              <a:cs typeface="Arial" charset="0"/>
            </a:rPr>
            <a:t>мера</a:t>
          </a:r>
        </a:p>
      </dsp:txBody>
      <dsp:txXfrm>
        <a:off x="2782" y="1124854"/>
        <a:ext cx="1905046" cy="832428"/>
      </dsp:txXfrm>
    </dsp:sp>
    <dsp:sp modelId="{10D12244-B948-4298-8CCC-197776E481D3}">
      <dsp:nvSpPr>
        <dsp:cNvPr id="0" name=""/>
        <dsp:cNvSpPr/>
      </dsp:nvSpPr>
      <dsp:spPr>
        <a:xfrm>
          <a:off x="2257448" y="1124854"/>
          <a:ext cx="1917682" cy="832428"/>
        </a:xfrm>
        <a:prstGeom prst="rect">
          <a:avLst/>
        </a:prstGeom>
        <a:solidFill>
          <a:schemeClr val="accent1">
            <a:hueOff val="0"/>
            <a:satOff val="0"/>
            <a:lumOff val="0"/>
            <a:alphaOff val="0"/>
          </a:schemeClr>
        </a:solidFill>
        <a:ln w="38100" cap="rnd"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kern="1200" cap="none" normalizeH="0" baseline="0" dirty="0" smtClean="0">
              <a:ln>
                <a:noFill/>
              </a:ln>
              <a:solidFill>
                <a:schemeClr val="tx1"/>
              </a:solidFill>
              <a:effectLst/>
              <a:cs typeface="Arial" charset="0"/>
            </a:rPr>
            <a:t>многозначная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kern="1200" cap="none" normalizeH="0" baseline="0" dirty="0" smtClean="0">
              <a:ln>
                <a:noFill/>
              </a:ln>
              <a:solidFill>
                <a:schemeClr val="tx1"/>
              </a:solidFill>
              <a:effectLst/>
              <a:cs typeface="Arial" charset="0"/>
            </a:rPr>
            <a:t>мера</a:t>
          </a:r>
        </a:p>
      </dsp:txBody>
      <dsp:txXfrm>
        <a:off x="2257448" y="1124854"/>
        <a:ext cx="1917682" cy="832428"/>
      </dsp:txXfrm>
    </dsp:sp>
    <dsp:sp modelId="{1D526B64-021F-44B2-B34D-3C5D92848704}">
      <dsp:nvSpPr>
        <dsp:cNvPr id="0" name=""/>
        <dsp:cNvSpPr/>
      </dsp:nvSpPr>
      <dsp:spPr>
        <a:xfrm>
          <a:off x="4527831" y="1101204"/>
          <a:ext cx="1664857" cy="832428"/>
        </a:xfrm>
        <a:prstGeom prst="rect">
          <a:avLst/>
        </a:prstGeom>
        <a:solidFill>
          <a:schemeClr val="accent1">
            <a:hueOff val="0"/>
            <a:satOff val="0"/>
            <a:lumOff val="0"/>
            <a:alphaOff val="0"/>
          </a:schemeClr>
        </a:solidFill>
        <a:ln w="38100" cap="rnd"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kern="1200" cap="none" normalizeH="0" baseline="0" dirty="0" smtClean="0">
              <a:ln>
                <a:noFill/>
              </a:ln>
              <a:solidFill>
                <a:schemeClr val="tx1"/>
              </a:solidFill>
              <a:effectLst/>
              <a:cs typeface="Arial" charset="0"/>
            </a:rPr>
            <a:t>набор мер</a:t>
          </a:r>
        </a:p>
      </dsp:txBody>
      <dsp:txXfrm>
        <a:off x="4527831" y="1101204"/>
        <a:ext cx="1664857" cy="832428"/>
      </dsp:txXfrm>
    </dsp:sp>
    <dsp:sp modelId="{531A0465-AEE0-4E47-ACF8-58FAF8462086}">
      <dsp:nvSpPr>
        <dsp:cNvPr id="0" name=""/>
        <dsp:cNvSpPr/>
      </dsp:nvSpPr>
      <dsp:spPr>
        <a:xfrm>
          <a:off x="6539228" y="1124854"/>
          <a:ext cx="1968760" cy="832428"/>
        </a:xfrm>
        <a:prstGeom prst="rect">
          <a:avLst/>
        </a:prstGeom>
        <a:solidFill>
          <a:schemeClr val="accent1">
            <a:hueOff val="0"/>
            <a:satOff val="0"/>
            <a:lumOff val="0"/>
            <a:alphaOff val="0"/>
          </a:schemeClr>
        </a:solidFill>
        <a:ln w="38100" cap="rnd"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kern="1200" cap="none" normalizeH="0" baseline="0" smtClean="0">
              <a:ln>
                <a:noFill/>
              </a:ln>
              <a:solidFill>
                <a:schemeClr val="tx1"/>
              </a:solidFill>
              <a:effectLst/>
              <a:cs typeface="Arial" charset="0"/>
            </a:rPr>
            <a:t>магазин мер</a:t>
          </a:r>
        </a:p>
      </dsp:txBody>
      <dsp:txXfrm>
        <a:off x="6539228" y="1124854"/>
        <a:ext cx="1968760" cy="8324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ADD9F-1870-4A91-8308-BBC7090AF2A6}">
      <dsp:nvSpPr>
        <dsp:cNvPr id="0" name=""/>
        <dsp:cNvSpPr/>
      </dsp:nvSpPr>
      <dsp:spPr>
        <a:xfrm>
          <a:off x="6800967" y="2002995"/>
          <a:ext cx="1160324" cy="307360"/>
        </a:xfrm>
        <a:custGeom>
          <a:avLst/>
          <a:gdLst/>
          <a:ahLst/>
          <a:cxnLst/>
          <a:rect l="0" t="0" r="0" b="0"/>
          <a:pathLst>
            <a:path>
              <a:moveTo>
                <a:pt x="0" y="0"/>
              </a:moveTo>
              <a:lnTo>
                <a:pt x="0" y="153680"/>
              </a:lnTo>
              <a:lnTo>
                <a:pt x="1160324" y="153680"/>
              </a:lnTo>
              <a:lnTo>
                <a:pt x="1160324" y="307360"/>
              </a:lnTo>
            </a:path>
          </a:pathLst>
        </a:custGeom>
        <a:noFill/>
        <a:ln w="1270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FBC827-C2A5-4300-A240-8D2185C2B990}">
      <dsp:nvSpPr>
        <dsp:cNvPr id="0" name=""/>
        <dsp:cNvSpPr/>
      </dsp:nvSpPr>
      <dsp:spPr>
        <a:xfrm>
          <a:off x="5645048" y="2002995"/>
          <a:ext cx="1155918" cy="307360"/>
        </a:xfrm>
        <a:custGeom>
          <a:avLst/>
          <a:gdLst/>
          <a:ahLst/>
          <a:cxnLst/>
          <a:rect l="0" t="0" r="0" b="0"/>
          <a:pathLst>
            <a:path>
              <a:moveTo>
                <a:pt x="1155918" y="0"/>
              </a:moveTo>
              <a:lnTo>
                <a:pt x="1155918" y="153680"/>
              </a:lnTo>
              <a:lnTo>
                <a:pt x="0" y="153680"/>
              </a:lnTo>
              <a:lnTo>
                <a:pt x="0" y="307360"/>
              </a:lnTo>
            </a:path>
          </a:pathLst>
        </a:custGeom>
        <a:noFill/>
        <a:ln w="1270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FC6CDA-C478-42AF-B303-D405AB46F5CC}">
      <dsp:nvSpPr>
        <dsp:cNvPr id="0" name=""/>
        <dsp:cNvSpPr/>
      </dsp:nvSpPr>
      <dsp:spPr>
        <a:xfrm>
          <a:off x="4593885" y="963822"/>
          <a:ext cx="2207081" cy="307360"/>
        </a:xfrm>
        <a:custGeom>
          <a:avLst/>
          <a:gdLst/>
          <a:ahLst/>
          <a:cxnLst/>
          <a:rect l="0" t="0" r="0" b="0"/>
          <a:pathLst>
            <a:path>
              <a:moveTo>
                <a:pt x="0" y="0"/>
              </a:moveTo>
              <a:lnTo>
                <a:pt x="0" y="153680"/>
              </a:lnTo>
              <a:lnTo>
                <a:pt x="2207081" y="153680"/>
              </a:lnTo>
              <a:lnTo>
                <a:pt x="2207081" y="307360"/>
              </a:lnTo>
            </a:path>
          </a:pathLst>
        </a:custGeom>
        <a:noFill/>
        <a:ln w="127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89C40A-7226-4F10-9DCA-56825E4B6428}">
      <dsp:nvSpPr>
        <dsp:cNvPr id="0" name=""/>
        <dsp:cNvSpPr/>
      </dsp:nvSpPr>
      <dsp:spPr>
        <a:xfrm>
          <a:off x="2166001" y="2002995"/>
          <a:ext cx="1201554" cy="307360"/>
        </a:xfrm>
        <a:custGeom>
          <a:avLst/>
          <a:gdLst/>
          <a:ahLst/>
          <a:cxnLst/>
          <a:rect l="0" t="0" r="0" b="0"/>
          <a:pathLst>
            <a:path>
              <a:moveTo>
                <a:pt x="0" y="0"/>
              </a:moveTo>
              <a:lnTo>
                <a:pt x="0" y="153680"/>
              </a:lnTo>
              <a:lnTo>
                <a:pt x="1201554" y="153680"/>
              </a:lnTo>
              <a:lnTo>
                <a:pt x="1201554" y="307360"/>
              </a:lnTo>
            </a:path>
          </a:pathLst>
        </a:custGeom>
        <a:noFill/>
        <a:ln w="1270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88B38C-4912-44E6-B3C9-64CA6BBFF79B}">
      <dsp:nvSpPr>
        <dsp:cNvPr id="0" name=""/>
        <dsp:cNvSpPr/>
      </dsp:nvSpPr>
      <dsp:spPr>
        <a:xfrm>
          <a:off x="1048832" y="2002995"/>
          <a:ext cx="1117169" cy="307360"/>
        </a:xfrm>
        <a:custGeom>
          <a:avLst/>
          <a:gdLst/>
          <a:ahLst/>
          <a:cxnLst/>
          <a:rect l="0" t="0" r="0" b="0"/>
          <a:pathLst>
            <a:path>
              <a:moveTo>
                <a:pt x="1117169" y="0"/>
              </a:moveTo>
              <a:lnTo>
                <a:pt x="1117169" y="153680"/>
              </a:lnTo>
              <a:lnTo>
                <a:pt x="0" y="153680"/>
              </a:lnTo>
              <a:lnTo>
                <a:pt x="0" y="307360"/>
              </a:lnTo>
            </a:path>
          </a:pathLst>
        </a:custGeom>
        <a:noFill/>
        <a:ln w="1270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F7D857-0CE4-43D6-85FE-F8D8953B321F}">
      <dsp:nvSpPr>
        <dsp:cNvPr id="0" name=""/>
        <dsp:cNvSpPr/>
      </dsp:nvSpPr>
      <dsp:spPr>
        <a:xfrm>
          <a:off x="2166001" y="963822"/>
          <a:ext cx="2427884" cy="307360"/>
        </a:xfrm>
        <a:custGeom>
          <a:avLst/>
          <a:gdLst/>
          <a:ahLst/>
          <a:cxnLst/>
          <a:rect l="0" t="0" r="0" b="0"/>
          <a:pathLst>
            <a:path>
              <a:moveTo>
                <a:pt x="2427884" y="0"/>
              </a:moveTo>
              <a:lnTo>
                <a:pt x="2427884" y="153680"/>
              </a:lnTo>
              <a:lnTo>
                <a:pt x="0" y="153680"/>
              </a:lnTo>
              <a:lnTo>
                <a:pt x="0" y="307360"/>
              </a:lnTo>
            </a:path>
          </a:pathLst>
        </a:custGeom>
        <a:noFill/>
        <a:ln w="127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A824BA-B7A8-4A10-B95B-CCFB2A5C61F4}">
      <dsp:nvSpPr>
        <dsp:cNvPr id="0" name=""/>
        <dsp:cNvSpPr/>
      </dsp:nvSpPr>
      <dsp:spPr>
        <a:xfrm>
          <a:off x="2967060" y="232011"/>
          <a:ext cx="3253649" cy="731811"/>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kern="1200" cap="none" normalizeH="0" baseline="0" dirty="0" smtClean="0">
              <a:ln>
                <a:noFill/>
              </a:ln>
              <a:solidFill>
                <a:srgbClr val="FFFF00"/>
              </a:solidFill>
              <a:effectLst/>
              <a:cs typeface="Arial" charset="0"/>
            </a:rPr>
            <a:t>Классификация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kern="1200" cap="none" normalizeH="0" baseline="0" dirty="0" smtClean="0">
              <a:ln>
                <a:noFill/>
              </a:ln>
              <a:solidFill>
                <a:srgbClr val="FFFF00"/>
              </a:solidFill>
              <a:effectLst/>
              <a:cs typeface="Arial" charset="0"/>
            </a:rPr>
            <a:t>измерительных приборов</a:t>
          </a:r>
        </a:p>
      </dsp:txBody>
      <dsp:txXfrm>
        <a:off x="2967060" y="232011"/>
        <a:ext cx="3253649" cy="731811"/>
      </dsp:txXfrm>
    </dsp:sp>
    <dsp:sp modelId="{77571865-B112-495F-A552-01398527AB9B}">
      <dsp:nvSpPr>
        <dsp:cNvPr id="0" name=""/>
        <dsp:cNvSpPr/>
      </dsp:nvSpPr>
      <dsp:spPr>
        <a:xfrm>
          <a:off x="1163477" y="1271183"/>
          <a:ext cx="2005046" cy="731811"/>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noFill/>
              </a:ln>
              <a:solidFill>
                <a:schemeClr val="tx1"/>
              </a:solidFill>
              <a:effectLst/>
              <a:cs typeface="Arial" charset="0"/>
            </a:rPr>
            <a:t>По виду выходной величины</a:t>
          </a:r>
          <a:r>
            <a:rPr kumimoji="0" lang="ru-RU" altLang="ru-RU" sz="1400" b="1" i="0" u="none" strike="noStrike" kern="1200" cap="none" normalizeH="0" baseline="0" dirty="0" smtClean="0">
              <a:ln>
                <a:noFill/>
              </a:ln>
              <a:solidFill>
                <a:schemeClr val="tx1"/>
              </a:solidFill>
              <a:effectLst/>
              <a:latin typeface="Arial" charset="0"/>
              <a:cs typeface="Arial" charset="0"/>
            </a:rPr>
            <a:t> </a:t>
          </a:r>
        </a:p>
      </dsp:txBody>
      <dsp:txXfrm>
        <a:off x="1163477" y="1271183"/>
        <a:ext cx="2005046" cy="731811"/>
      </dsp:txXfrm>
    </dsp:sp>
    <dsp:sp modelId="{03B3CE59-DB4E-4C6D-B542-5A0E10C50596}">
      <dsp:nvSpPr>
        <dsp:cNvPr id="0" name=""/>
        <dsp:cNvSpPr/>
      </dsp:nvSpPr>
      <dsp:spPr>
        <a:xfrm>
          <a:off x="958" y="2310356"/>
          <a:ext cx="2095747" cy="731811"/>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noFill/>
              </a:ln>
              <a:solidFill>
                <a:schemeClr val="tx1"/>
              </a:solidFill>
              <a:effectLst/>
              <a:cs typeface="Arial" charset="0"/>
            </a:rPr>
            <a:t>Аналоговый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noFill/>
              </a:ln>
              <a:solidFill>
                <a:schemeClr val="tx1"/>
              </a:solidFill>
              <a:effectLst/>
              <a:cs typeface="Arial" charset="0"/>
            </a:rPr>
            <a:t>измерительный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noFill/>
              </a:ln>
              <a:solidFill>
                <a:schemeClr val="tx1"/>
              </a:solidFill>
              <a:effectLst/>
              <a:cs typeface="Arial" charset="0"/>
            </a:rPr>
            <a:t> прибор</a:t>
          </a:r>
          <a:r>
            <a:rPr kumimoji="0" lang="ru-RU" altLang="ru-RU" sz="1400" b="0" i="0" u="none" strike="noStrike" kern="1200" cap="none" normalizeH="0" baseline="0" dirty="0" smtClean="0">
              <a:ln>
                <a:noFill/>
              </a:ln>
              <a:solidFill>
                <a:schemeClr val="tx1"/>
              </a:solidFill>
              <a:effectLst/>
              <a:cs typeface="Arial" charset="0"/>
            </a:rPr>
            <a:t> </a:t>
          </a:r>
        </a:p>
      </dsp:txBody>
      <dsp:txXfrm>
        <a:off x="958" y="2310356"/>
        <a:ext cx="2095747" cy="731811"/>
      </dsp:txXfrm>
    </dsp:sp>
    <dsp:sp modelId="{F8BF0E29-40DC-4877-9F36-FACF260086E9}">
      <dsp:nvSpPr>
        <dsp:cNvPr id="0" name=""/>
        <dsp:cNvSpPr/>
      </dsp:nvSpPr>
      <dsp:spPr>
        <a:xfrm>
          <a:off x="2404067" y="2310356"/>
          <a:ext cx="1926977" cy="731811"/>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noFill/>
              </a:ln>
              <a:solidFill>
                <a:schemeClr val="tx1"/>
              </a:solidFill>
              <a:effectLst/>
              <a:cs typeface="Arial" charset="0"/>
            </a:rPr>
            <a:t>Цифровой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noFill/>
              </a:ln>
              <a:solidFill>
                <a:schemeClr val="tx1"/>
              </a:solidFill>
              <a:effectLst/>
              <a:cs typeface="Arial" charset="0"/>
            </a:rPr>
            <a:t>измерительный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noFill/>
              </a:ln>
              <a:solidFill>
                <a:schemeClr val="tx1"/>
              </a:solidFill>
              <a:effectLst/>
              <a:cs typeface="Arial" charset="0"/>
            </a:rPr>
            <a:t>прибор</a:t>
          </a:r>
        </a:p>
      </dsp:txBody>
      <dsp:txXfrm>
        <a:off x="2404067" y="2310356"/>
        <a:ext cx="1926977" cy="731811"/>
      </dsp:txXfrm>
    </dsp:sp>
    <dsp:sp modelId="{478935EE-7894-4E7B-8289-81137A51E7AF}">
      <dsp:nvSpPr>
        <dsp:cNvPr id="0" name=""/>
        <dsp:cNvSpPr/>
      </dsp:nvSpPr>
      <dsp:spPr>
        <a:xfrm>
          <a:off x="5577641" y="1271183"/>
          <a:ext cx="2446651" cy="731811"/>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noFill/>
              </a:ln>
              <a:solidFill>
                <a:schemeClr val="tx1"/>
              </a:solidFill>
              <a:effectLst/>
              <a:cs typeface="Arial" charset="0"/>
            </a:rPr>
            <a:t>По способу индикации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noFill/>
              </a:ln>
              <a:solidFill>
                <a:schemeClr val="tx1"/>
              </a:solidFill>
              <a:effectLst/>
              <a:cs typeface="Arial" charset="0"/>
            </a:rPr>
            <a:t>значений измеряемой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noFill/>
              </a:ln>
              <a:solidFill>
                <a:schemeClr val="tx1"/>
              </a:solidFill>
              <a:effectLst/>
              <a:cs typeface="Arial" charset="0"/>
            </a:rPr>
            <a:t>величины </a:t>
          </a:r>
        </a:p>
      </dsp:txBody>
      <dsp:txXfrm>
        <a:off x="5577641" y="1271183"/>
        <a:ext cx="2446651" cy="731811"/>
      </dsp:txXfrm>
    </dsp:sp>
    <dsp:sp modelId="{AE9358FB-98EB-449F-A428-A46EA1FC5548}">
      <dsp:nvSpPr>
        <dsp:cNvPr id="0" name=""/>
        <dsp:cNvSpPr/>
      </dsp:nvSpPr>
      <dsp:spPr>
        <a:xfrm>
          <a:off x="4638405" y="2310356"/>
          <a:ext cx="2013287" cy="731811"/>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noFill/>
              </a:ln>
              <a:solidFill>
                <a:schemeClr val="tx1"/>
              </a:solidFill>
              <a:effectLst/>
              <a:cs typeface="Arial" charset="0"/>
            </a:rPr>
            <a:t>Показывающий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noFill/>
              </a:ln>
              <a:solidFill>
                <a:schemeClr val="tx1"/>
              </a:solidFill>
              <a:effectLst/>
              <a:cs typeface="Arial" charset="0"/>
            </a:rPr>
            <a:t>измерительный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noFill/>
              </a:ln>
              <a:solidFill>
                <a:schemeClr val="tx1"/>
              </a:solidFill>
              <a:effectLst/>
              <a:cs typeface="Arial" charset="0"/>
            </a:rPr>
            <a:t>прибор</a:t>
          </a:r>
          <a:r>
            <a:rPr kumimoji="0" lang="ru-RU" altLang="ru-RU" sz="1400" b="0" i="0" u="none" strike="noStrike" kern="1200" cap="none" normalizeH="0" baseline="0" dirty="0" smtClean="0">
              <a:ln>
                <a:noFill/>
              </a:ln>
              <a:solidFill>
                <a:schemeClr val="tx1"/>
              </a:solidFill>
              <a:effectLst/>
              <a:latin typeface="Arial" charset="0"/>
              <a:cs typeface="Arial" charset="0"/>
            </a:rPr>
            <a:t> </a:t>
          </a:r>
        </a:p>
      </dsp:txBody>
      <dsp:txXfrm>
        <a:off x="4638405" y="2310356"/>
        <a:ext cx="2013287" cy="731811"/>
      </dsp:txXfrm>
    </dsp:sp>
    <dsp:sp modelId="{B97DD241-6D0D-44BD-8C63-EA3CD0CED1D6}">
      <dsp:nvSpPr>
        <dsp:cNvPr id="0" name=""/>
        <dsp:cNvSpPr/>
      </dsp:nvSpPr>
      <dsp:spPr>
        <a:xfrm>
          <a:off x="6959053" y="2310356"/>
          <a:ext cx="2004476" cy="731811"/>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noFill/>
              </a:ln>
              <a:solidFill>
                <a:schemeClr val="tx1"/>
              </a:solidFill>
              <a:effectLst/>
              <a:cs typeface="Arial" charset="0"/>
            </a:rPr>
            <a:t>Регистрирующий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noFill/>
              </a:ln>
              <a:solidFill>
                <a:schemeClr val="tx1"/>
              </a:solidFill>
              <a:effectLst/>
              <a:cs typeface="Arial" charset="0"/>
            </a:rPr>
            <a:t>измерительный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noFill/>
              </a:ln>
              <a:solidFill>
                <a:schemeClr val="tx1"/>
              </a:solidFill>
              <a:effectLst/>
              <a:cs typeface="Arial" charset="0"/>
            </a:rPr>
            <a:t>прибор</a:t>
          </a:r>
          <a:r>
            <a:rPr kumimoji="0" lang="ru-RU" altLang="ru-RU" sz="1400" b="0" i="0" u="none" strike="noStrike" kern="1200" cap="none" normalizeH="0" baseline="0" dirty="0" smtClean="0">
              <a:ln>
                <a:noFill/>
              </a:ln>
              <a:solidFill>
                <a:schemeClr val="tx1"/>
              </a:solidFill>
              <a:effectLst/>
              <a:latin typeface="Arial" charset="0"/>
              <a:cs typeface="Arial" charset="0"/>
            </a:rPr>
            <a:t> </a:t>
          </a:r>
        </a:p>
      </dsp:txBody>
      <dsp:txXfrm>
        <a:off x="6959053" y="2310356"/>
        <a:ext cx="2004476" cy="7318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0FD8E-6798-44FE-BC4D-9E57ED0AB8DE}">
      <dsp:nvSpPr>
        <dsp:cNvPr id="0" name=""/>
        <dsp:cNvSpPr/>
      </dsp:nvSpPr>
      <dsp:spPr>
        <a:xfrm>
          <a:off x="939742" y="600423"/>
          <a:ext cx="986947" cy="1402238"/>
        </a:xfrm>
        <a:custGeom>
          <a:avLst/>
          <a:gdLst/>
          <a:ahLst/>
          <a:cxnLst/>
          <a:rect l="0" t="0" r="0" b="0"/>
          <a:pathLst>
            <a:path>
              <a:moveTo>
                <a:pt x="0" y="0"/>
              </a:moveTo>
              <a:lnTo>
                <a:pt x="0" y="1402238"/>
              </a:lnTo>
              <a:lnTo>
                <a:pt x="986947" y="1402238"/>
              </a:lnTo>
            </a:path>
          </a:pathLst>
        </a:custGeom>
        <a:noFill/>
        <a:ln w="127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0E0DED-B862-4467-B141-054082D459FC}">
      <dsp:nvSpPr>
        <dsp:cNvPr id="0" name=""/>
        <dsp:cNvSpPr/>
      </dsp:nvSpPr>
      <dsp:spPr>
        <a:xfrm>
          <a:off x="939742" y="600423"/>
          <a:ext cx="986947" cy="551307"/>
        </a:xfrm>
        <a:custGeom>
          <a:avLst/>
          <a:gdLst/>
          <a:ahLst/>
          <a:cxnLst/>
          <a:rect l="0" t="0" r="0" b="0"/>
          <a:pathLst>
            <a:path>
              <a:moveTo>
                <a:pt x="0" y="0"/>
              </a:moveTo>
              <a:lnTo>
                <a:pt x="0" y="551307"/>
              </a:lnTo>
              <a:lnTo>
                <a:pt x="986947" y="551307"/>
              </a:lnTo>
            </a:path>
          </a:pathLst>
        </a:custGeom>
        <a:noFill/>
        <a:ln w="127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5F22B4-1B0F-49AD-B0A8-0428D7EA42FB}">
      <dsp:nvSpPr>
        <dsp:cNvPr id="0" name=""/>
        <dsp:cNvSpPr/>
      </dsp:nvSpPr>
      <dsp:spPr>
        <a:xfrm>
          <a:off x="281777" y="1176"/>
          <a:ext cx="6579650" cy="599247"/>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kern="1200" cap="none" normalizeH="0" baseline="0" dirty="0" smtClean="0">
              <a:ln>
                <a:noFill/>
              </a:ln>
              <a:solidFill>
                <a:srgbClr val="FFFF00"/>
              </a:solidFill>
              <a:effectLst/>
              <a:cs typeface="Arial" charset="0"/>
            </a:rPr>
            <a:t>Метрологические характеристики, устанавливаемые </a:t>
          </a:r>
        </a:p>
      </dsp:txBody>
      <dsp:txXfrm>
        <a:off x="281777" y="1176"/>
        <a:ext cx="6579650" cy="599247"/>
      </dsp:txXfrm>
    </dsp:sp>
    <dsp:sp modelId="{5BFF0F4A-F15C-4BD8-A7B1-51AD9CDC3D7A}">
      <dsp:nvSpPr>
        <dsp:cNvPr id="0" name=""/>
        <dsp:cNvSpPr/>
      </dsp:nvSpPr>
      <dsp:spPr>
        <a:xfrm>
          <a:off x="1926689" y="852107"/>
          <a:ext cx="6432296" cy="599247"/>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kern="1200" cap="none" normalizeH="0" baseline="0" dirty="0" smtClean="0">
              <a:ln>
                <a:noFill/>
              </a:ln>
              <a:solidFill>
                <a:schemeClr val="tx1"/>
              </a:solidFill>
              <a:effectLst/>
              <a:cs typeface="Arial" charset="0"/>
            </a:rPr>
            <a:t>нормативно-техническими документами,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kern="1200" cap="none" normalizeH="0" baseline="0" dirty="0" smtClean="0">
              <a:ln>
                <a:noFill/>
              </a:ln>
              <a:solidFill>
                <a:schemeClr val="tx1"/>
              </a:solidFill>
              <a:effectLst/>
              <a:cs typeface="Arial" charset="0"/>
            </a:rPr>
            <a:t>- </a:t>
          </a:r>
          <a:r>
            <a:rPr kumimoji="0" lang="ru-RU" altLang="ru-RU" sz="1800" b="1" i="1" u="none" strike="noStrike" kern="1200" cap="none" normalizeH="0" baseline="0" dirty="0" smtClean="0">
              <a:ln>
                <a:noFill/>
              </a:ln>
              <a:solidFill>
                <a:srgbClr val="FF0000"/>
              </a:solidFill>
              <a:effectLst/>
              <a:cs typeface="Arial" charset="0"/>
            </a:rPr>
            <a:t>нормируемые</a:t>
          </a:r>
          <a:r>
            <a:rPr kumimoji="0" lang="ru-RU" altLang="ru-RU" sz="1800" b="1" i="1" u="none" strike="noStrike" kern="1200" cap="none" normalizeH="0" baseline="0" dirty="0" smtClean="0">
              <a:ln>
                <a:noFill/>
              </a:ln>
              <a:solidFill>
                <a:schemeClr val="tx1"/>
              </a:solidFill>
              <a:effectLst/>
              <a:cs typeface="Arial" charset="0"/>
            </a:rPr>
            <a:t> метрологические характеристики</a:t>
          </a:r>
        </a:p>
      </dsp:txBody>
      <dsp:txXfrm>
        <a:off x="1926689" y="852107"/>
        <a:ext cx="6432296" cy="599247"/>
      </dsp:txXfrm>
    </dsp:sp>
    <dsp:sp modelId="{10E6F978-91E2-468A-B618-2BD3E091FFF8}">
      <dsp:nvSpPr>
        <dsp:cNvPr id="0" name=""/>
        <dsp:cNvSpPr/>
      </dsp:nvSpPr>
      <dsp:spPr>
        <a:xfrm>
          <a:off x="1926689" y="1703038"/>
          <a:ext cx="6432296" cy="599247"/>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kern="1200" cap="none" normalizeH="0" baseline="0" dirty="0" smtClean="0">
              <a:ln>
                <a:noFill/>
              </a:ln>
              <a:solidFill>
                <a:schemeClr val="tx1"/>
              </a:solidFill>
              <a:effectLst/>
              <a:cs typeface="Arial" charset="0"/>
            </a:rPr>
            <a:t>определяемые экспериментально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kern="1200" cap="none" normalizeH="0" baseline="0" dirty="0" smtClean="0">
              <a:ln>
                <a:noFill/>
              </a:ln>
              <a:solidFill>
                <a:schemeClr val="tx1"/>
              </a:solidFill>
              <a:effectLst/>
              <a:cs typeface="Arial" charset="0"/>
            </a:rPr>
            <a:t>- </a:t>
          </a:r>
          <a:r>
            <a:rPr kumimoji="0" lang="ru-RU" altLang="ru-RU" sz="1800" b="1" i="1" u="none" strike="noStrike" kern="1200" cap="none" normalizeH="0" baseline="0" dirty="0" smtClean="0">
              <a:ln>
                <a:noFill/>
              </a:ln>
              <a:solidFill>
                <a:srgbClr val="FF0000"/>
              </a:solidFill>
              <a:effectLst/>
              <a:cs typeface="Arial" charset="0"/>
            </a:rPr>
            <a:t>действительные </a:t>
          </a:r>
          <a:r>
            <a:rPr kumimoji="0" lang="ru-RU" altLang="ru-RU" sz="1800" b="1" i="1" u="none" strike="noStrike" kern="1200" cap="none" normalizeH="0" baseline="0" dirty="0" smtClean="0">
              <a:ln>
                <a:noFill/>
              </a:ln>
              <a:solidFill>
                <a:schemeClr val="tx1"/>
              </a:solidFill>
              <a:effectLst/>
              <a:cs typeface="Arial" charset="0"/>
            </a:rPr>
            <a:t>метрологические характеристики</a:t>
          </a:r>
        </a:p>
      </dsp:txBody>
      <dsp:txXfrm>
        <a:off x="1926689" y="1703038"/>
        <a:ext cx="6432296" cy="5992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8BA8B-1E25-4F08-842C-DEFE66002862}">
      <dsp:nvSpPr>
        <dsp:cNvPr id="0" name=""/>
        <dsp:cNvSpPr/>
      </dsp:nvSpPr>
      <dsp:spPr>
        <a:xfrm>
          <a:off x="746345" y="637823"/>
          <a:ext cx="987235" cy="1490830"/>
        </a:xfrm>
        <a:custGeom>
          <a:avLst/>
          <a:gdLst/>
          <a:ahLst/>
          <a:cxnLst/>
          <a:rect l="0" t="0" r="0" b="0"/>
          <a:pathLst>
            <a:path>
              <a:moveTo>
                <a:pt x="0" y="0"/>
              </a:moveTo>
              <a:lnTo>
                <a:pt x="0" y="1490830"/>
              </a:lnTo>
              <a:lnTo>
                <a:pt x="987235" y="1490830"/>
              </a:lnTo>
            </a:path>
          </a:pathLst>
        </a:custGeom>
        <a:noFill/>
        <a:ln w="127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D6FFCA-430B-4239-8F9B-155F4648FC9B}">
      <dsp:nvSpPr>
        <dsp:cNvPr id="0" name=""/>
        <dsp:cNvSpPr/>
      </dsp:nvSpPr>
      <dsp:spPr>
        <a:xfrm>
          <a:off x="746345" y="637823"/>
          <a:ext cx="987235" cy="586138"/>
        </a:xfrm>
        <a:custGeom>
          <a:avLst/>
          <a:gdLst/>
          <a:ahLst/>
          <a:cxnLst/>
          <a:rect l="0" t="0" r="0" b="0"/>
          <a:pathLst>
            <a:path>
              <a:moveTo>
                <a:pt x="0" y="0"/>
              </a:moveTo>
              <a:lnTo>
                <a:pt x="0" y="586138"/>
              </a:lnTo>
              <a:lnTo>
                <a:pt x="987235" y="586138"/>
              </a:lnTo>
            </a:path>
          </a:pathLst>
        </a:custGeom>
        <a:noFill/>
        <a:ln w="127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B56241-F258-4440-BE93-7C0B050AD283}">
      <dsp:nvSpPr>
        <dsp:cNvPr id="0" name=""/>
        <dsp:cNvSpPr/>
      </dsp:nvSpPr>
      <dsp:spPr>
        <a:xfrm>
          <a:off x="88188" y="716"/>
          <a:ext cx="6581572" cy="637107"/>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kern="1200" cap="none" normalizeH="0" baseline="0" dirty="0" smtClean="0">
              <a:ln>
                <a:noFill/>
              </a:ln>
              <a:solidFill>
                <a:srgbClr val="FFFF00"/>
              </a:solidFill>
              <a:effectLst/>
              <a:cs typeface="Arial" charset="0"/>
            </a:rPr>
            <a:t>Группы метрологических характеристик СИ</a:t>
          </a:r>
        </a:p>
      </dsp:txBody>
      <dsp:txXfrm>
        <a:off x="88188" y="716"/>
        <a:ext cx="6581572" cy="637107"/>
      </dsp:txXfrm>
    </dsp:sp>
    <dsp:sp modelId="{306EA735-316A-4A0D-BC86-16140BAB30DA}">
      <dsp:nvSpPr>
        <dsp:cNvPr id="0" name=""/>
        <dsp:cNvSpPr/>
      </dsp:nvSpPr>
      <dsp:spPr>
        <a:xfrm>
          <a:off x="1733581" y="905408"/>
          <a:ext cx="7071405" cy="637107"/>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457200" marR="0" lvl="1"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kern="1200" cap="none" normalizeH="0" baseline="0" dirty="0" smtClean="0">
              <a:ln>
                <a:noFill/>
              </a:ln>
              <a:solidFill>
                <a:schemeClr val="tx1"/>
              </a:solidFill>
              <a:effectLst/>
              <a:cs typeface="Arial" charset="0"/>
            </a:rPr>
            <a:t>характеристики, влияющие на результат измерения</a:t>
          </a:r>
          <a:r>
            <a:rPr kumimoji="0" lang="ru-RU" altLang="ru-RU" sz="1800" b="0" i="0" u="none" strike="noStrike" kern="1200" cap="none" normalizeH="0" baseline="0" dirty="0" smtClean="0">
              <a:ln>
                <a:noFill/>
              </a:ln>
              <a:solidFill>
                <a:schemeClr val="tx1"/>
              </a:solidFill>
              <a:effectLst/>
              <a:cs typeface="Arial" charset="0"/>
            </a:rPr>
            <a:t> (определяющие область применения СИ)</a:t>
          </a:r>
        </a:p>
      </dsp:txBody>
      <dsp:txXfrm>
        <a:off x="1733581" y="905408"/>
        <a:ext cx="7071405" cy="637107"/>
      </dsp:txXfrm>
    </dsp:sp>
    <dsp:sp modelId="{BA210568-05A2-4135-B90D-73BB1B839614}">
      <dsp:nvSpPr>
        <dsp:cNvPr id="0" name=""/>
        <dsp:cNvSpPr/>
      </dsp:nvSpPr>
      <dsp:spPr>
        <a:xfrm>
          <a:off x="1733581" y="1810101"/>
          <a:ext cx="7008382" cy="637107"/>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kern="1200" cap="none" normalizeH="0" baseline="0" dirty="0" smtClean="0">
              <a:ln>
                <a:noFill/>
              </a:ln>
              <a:solidFill>
                <a:schemeClr val="tx1"/>
              </a:solidFill>
              <a:effectLst/>
              <a:cs typeface="Arial" charset="0"/>
            </a:rPr>
            <a:t>характеристики, влияющие на точность измерения </a:t>
          </a:r>
          <a:r>
            <a:rPr kumimoji="0" lang="ru-RU" altLang="ru-RU" sz="1800" b="0" i="0" u="none" strike="noStrike" kern="1200" cap="none" normalizeH="0" baseline="0" dirty="0" smtClean="0">
              <a:ln>
                <a:noFill/>
              </a:ln>
              <a:solidFill>
                <a:schemeClr val="tx1"/>
              </a:solidFill>
              <a:effectLst/>
              <a:cs typeface="Arial" charset="0"/>
            </a:rPr>
            <a:t>(погрешность СИ)</a:t>
          </a:r>
        </a:p>
      </dsp:txBody>
      <dsp:txXfrm>
        <a:off x="1733581" y="1810101"/>
        <a:ext cx="7008382" cy="6371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B9D83-3D7B-4A55-BA3B-9446C93801BB}">
      <dsp:nvSpPr>
        <dsp:cNvPr id="0" name=""/>
        <dsp:cNvSpPr/>
      </dsp:nvSpPr>
      <dsp:spPr>
        <a:xfrm>
          <a:off x="7697448" y="1043449"/>
          <a:ext cx="91440" cy="181077"/>
        </a:xfrm>
        <a:custGeom>
          <a:avLst/>
          <a:gdLst/>
          <a:ahLst/>
          <a:cxnLst/>
          <a:rect l="0" t="0" r="0" b="0"/>
          <a:pathLst>
            <a:path>
              <a:moveTo>
                <a:pt x="45720" y="0"/>
              </a:moveTo>
              <a:lnTo>
                <a:pt x="45720" y="181077"/>
              </a:lnTo>
            </a:path>
          </a:pathLst>
        </a:custGeom>
        <a:noFill/>
        <a:ln w="1270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CF6AFE-BB24-4F42-8AC0-802C5C283006}">
      <dsp:nvSpPr>
        <dsp:cNvPr id="0" name=""/>
        <dsp:cNvSpPr/>
      </dsp:nvSpPr>
      <dsp:spPr>
        <a:xfrm>
          <a:off x="4572000" y="431136"/>
          <a:ext cx="3171168" cy="181176"/>
        </a:xfrm>
        <a:custGeom>
          <a:avLst/>
          <a:gdLst/>
          <a:ahLst/>
          <a:cxnLst/>
          <a:rect l="0" t="0" r="0" b="0"/>
          <a:pathLst>
            <a:path>
              <a:moveTo>
                <a:pt x="0" y="0"/>
              </a:moveTo>
              <a:lnTo>
                <a:pt x="0" y="90638"/>
              </a:lnTo>
              <a:lnTo>
                <a:pt x="3171168" y="90638"/>
              </a:lnTo>
              <a:lnTo>
                <a:pt x="3171168" y="181176"/>
              </a:lnTo>
            </a:path>
          </a:pathLst>
        </a:custGeom>
        <a:noFill/>
        <a:ln w="127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36144F-5ADE-4735-9471-CE9B261AA9D2}">
      <dsp:nvSpPr>
        <dsp:cNvPr id="0" name=""/>
        <dsp:cNvSpPr/>
      </dsp:nvSpPr>
      <dsp:spPr>
        <a:xfrm>
          <a:off x="4743258" y="1043449"/>
          <a:ext cx="91440" cy="181077"/>
        </a:xfrm>
        <a:custGeom>
          <a:avLst/>
          <a:gdLst/>
          <a:ahLst/>
          <a:cxnLst/>
          <a:rect l="0" t="0" r="0" b="0"/>
          <a:pathLst>
            <a:path>
              <a:moveTo>
                <a:pt x="45720" y="0"/>
              </a:moveTo>
              <a:lnTo>
                <a:pt x="45720" y="181077"/>
              </a:lnTo>
            </a:path>
          </a:pathLst>
        </a:custGeom>
        <a:noFill/>
        <a:ln w="1270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A2CC3C-D0D0-4588-BC5C-0E10B4D23DF6}">
      <dsp:nvSpPr>
        <dsp:cNvPr id="0" name=""/>
        <dsp:cNvSpPr/>
      </dsp:nvSpPr>
      <dsp:spPr>
        <a:xfrm>
          <a:off x="4572000" y="431136"/>
          <a:ext cx="216978" cy="181176"/>
        </a:xfrm>
        <a:custGeom>
          <a:avLst/>
          <a:gdLst/>
          <a:ahLst/>
          <a:cxnLst/>
          <a:rect l="0" t="0" r="0" b="0"/>
          <a:pathLst>
            <a:path>
              <a:moveTo>
                <a:pt x="0" y="0"/>
              </a:moveTo>
              <a:lnTo>
                <a:pt x="0" y="90638"/>
              </a:lnTo>
              <a:lnTo>
                <a:pt x="216978" y="90638"/>
              </a:lnTo>
              <a:lnTo>
                <a:pt x="216978" y="181176"/>
              </a:lnTo>
            </a:path>
          </a:pathLst>
        </a:custGeom>
        <a:noFill/>
        <a:ln w="127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DDE8FB-DEE0-4947-BB97-42CE780EDFE0}">
      <dsp:nvSpPr>
        <dsp:cNvPr id="0" name=""/>
        <dsp:cNvSpPr/>
      </dsp:nvSpPr>
      <dsp:spPr>
        <a:xfrm>
          <a:off x="1572089" y="1043449"/>
          <a:ext cx="91440" cy="181077"/>
        </a:xfrm>
        <a:custGeom>
          <a:avLst/>
          <a:gdLst/>
          <a:ahLst/>
          <a:cxnLst/>
          <a:rect l="0" t="0" r="0" b="0"/>
          <a:pathLst>
            <a:path>
              <a:moveTo>
                <a:pt x="45720" y="0"/>
              </a:moveTo>
              <a:lnTo>
                <a:pt x="45720" y="181077"/>
              </a:lnTo>
            </a:path>
          </a:pathLst>
        </a:custGeom>
        <a:noFill/>
        <a:ln w="1270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D1CCE7-7A50-4746-98E3-3BE9090BE4C8}">
      <dsp:nvSpPr>
        <dsp:cNvPr id="0" name=""/>
        <dsp:cNvSpPr/>
      </dsp:nvSpPr>
      <dsp:spPr>
        <a:xfrm>
          <a:off x="1617809" y="431136"/>
          <a:ext cx="2954190" cy="181176"/>
        </a:xfrm>
        <a:custGeom>
          <a:avLst/>
          <a:gdLst/>
          <a:ahLst/>
          <a:cxnLst/>
          <a:rect l="0" t="0" r="0" b="0"/>
          <a:pathLst>
            <a:path>
              <a:moveTo>
                <a:pt x="2954190" y="0"/>
              </a:moveTo>
              <a:lnTo>
                <a:pt x="2954190" y="90638"/>
              </a:lnTo>
              <a:lnTo>
                <a:pt x="0" y="90638"/>
              </a:lnTo>
              <a:lnTo>
                <a:pt x="0" y="181176"/>
              </a:lnTo>
            </a:path>
          </a:pathLst>
        </a:custGeom>
        <a:noFill/>
        <a:ln w="127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2AA61D-93C3-45CE-8D83-784FABBF9436}">
      <dsp:nvSpPr>
        <dsp:cNvPr id="0" name=""/>
        <dsp:cNvSpPr/>
      </dsp:nvSpPr>
      <dsp:spPr>
        <a:xfrm>
          <a:off x="2195735" y="0"/>
          <a:ext cx="4752529" cy="431136"/>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kern="1200" cap="none" normalizeH="0" baseline="0" dirty="0" smtClean="0">
              <a:ln>
                <a:noFill/>
              </a:ln>
              <a:solidFill>
                <a:srgbClr val="FFFF00"/>
              </a:solidFill>
              <a:effectLst/>
              <a:cs typeface="Arial" charset="0"/>
            </a:rPr>
            <a:t>СПОСОБЫ ВЫРАЖЕНИЯ ПОГРЕШНОСТИ</a:t>
          </a:r>
        </a:p>
      </dsp:txBody>
      <dsp:txXfrm>
        <a:off x="2195735" y="0"/>
        <a:ext cx="4752529" cy="431136"/>
      </dsp:txXfrm>
    </dsp:sp>
    <dsp:sp modelId="{A5B6F958-6689-49DA-AE24-E64E5BD87456}">
      <dsp:nvSpPr>
        <dsp:cNvPr id="0" name=""/>
        <dsp:cNvSpPr/>
      </dsp:nvSpPr>
      <dsp:spPr>
        <a:xfrm>
          <a:off x="140839" y="612313"/>
          <a:ext cx="2953940" cy="431136"/>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noFill/>
              </a:ln>
              <a:solidFill>
                <a:schemeClr val="tx1"/>
              </a:solidFill>
              <a:effectLst/>
              <a:cs typeface="Arial" charset="0"/>
            </a:rPr>
            <a:t>в абсолютном виде</a:t>
          </a:r>
        </a:p>
      </dsp:txBody>
      <dsp:txXfrm>
        <a:off x="140839" y="612313"/>
        <a:ext cx="2953940" cy="431136"/>
      </dsp:txXfrm>
    </dsp:sp>
    <dsp:sp modelId="{8197A6A4-98AA-423B-8003-FB1D8069B661}">
      <dsp:nvSpPr>
        <dsp:cNvPr id="0" name=""/>
        <dsp:cNvSpPr/>
      </dsp:nvSpPr>
      <dsp:spPr>
        <a:xfrm>
          <a:off x="474996" y="1224527"/>
          <a:ext cx="2285626" cy="431136"/>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noFill/>
              </a:ln>
              <a:solidFill>
                <a:schemeClr val="tx1"/>
              </a:solidFill>
              <a:effectLst/>
              <a:cs typeface="Arial" charset="0"/>
            </a:rPr>
            <a:t>Абсолютная погрешность</a:t>
          </a:r>
        </a:p>
      </dsp:txBody>
      <dsp:txXfrm>
        <a:off x="474996" y="1224527"/>
        <a:ext cx="2285626" cy="431136"/>
      </dsp:txXfrm>
    </dsp:sp>
    <dsp:sp modelId="{1D91209D-43C4-4CD5-9C8A-3AEAD32CCEFB}">
      <dsp:nvSpPr>
        <dsp:cNvPr id="0" name=""/>
        <dsp:cNvSpPr/>
      </dsp:nvSpPr>
      <dsp:spPr>
        <a:xfrm>
          <a:off x="3275857" y="612313"/>
          <a:ext cx="3026241" cy="431136"/>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noFill/>
              </a:ln>
              <a:solidFill>
                <a:schemeClr val="tx1"/>
              </a:solidFill>
              <a:effectLst/>
              <a:cs typeface="Arial" charset="0"/>
            </a:rPr>
            <a:t>в относительном виде</a:t>
          </a:r>
        </a:p>
      </dsp:txBody>
      <dsp:txXfrm>
        <a:off x="3275857" y="612313"/>
        <a:ext cx="3026241" cy="431136"/>
      </dsp:txXfrm>
    </dsp:sp>
    <dsp:sp modelId="{4D0724C4-FCFB-433D-9C12-72AEC651938F}">
      <dsp:nvSpPr>
        <dsp:cNvPr id="0" name=""/>
        <dsp:cNvSpPr/>
      </dsp:nvSpPr>
      <dsp:spPr>
        <a:xfrm>
          <a:off x="3493744" y="1224527"/>
          <a:ext cx="2590466" cy="431136"/>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noFill/>
              </a:ln>
              <a:solidFill>
                <a:schemeClr val="tx1"/>
              </a:solidFill>
              <a:effectLst/>
              <a:cs typeface="Arial" charset="0"/>
            </a:rPr>
            <a:t>Относительная погрешность</a:t>
          </a:r>
        </a:p>
      </dsp:txBody>
      <dsp:txXfrm>
        <a:off x="3493744" y="1224527"/>
        <a:ext cx="2590466" cy="431136"/>
      </dsp:txXfrm>
    </dsp:sp>
    <dsp:sp modelId="{059EA352-D693-452D-85AA-4E254D460E59}">
      <dsp:nvSpPr>
        <dsp:cNvPr id="0" name=""/>
        <dsp:cNvSpPr/>
      </dsp:nvSpPr>
      <dsp:spPr>
        <a:xfrm>
          <a:off x="6483176" y="612313"/>
          <a:ext cx="2519984" cy="431136"/>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noFill/>
              </a:ln>
              <a:solidFill>
                <a:schemeClr val="tx1"/>
              </a:solidFill>
              <a:effectLst/>
              <a:cs typeface="Arial" charset="0"/>
            </a:rPr>
            <a:t>в приведенном виде</a:t>
          </a:r>
        </a:p>
      </dsp:txBody>
      <dsp:txXfrm>
        <a:off x="6483176" y="612313"/>
        <a:ext cx="2519984" cy="431136"/>
      </dsp:txXfrm>
    </dsp:sp>
    <dsp:sp modelId="{4EA4E179-FCE8-45A6-8A6F-5C891B52A6CF}">
      <dsp:nvSpPr>
        <dsp:cNvPr id="0" name=""/>
        <dsp:cNvSpPr/>
      </dsp:nvSpPr>
      <dsp:spPr>
        <a:xfrm>
          <a:off x="6483176" y="1224527"/>
          <a:ext cx="2519984" cy="431136"/>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noFill/>
              </a:ln>
              <a:solidFill>
                <a:schemeClr val="tx1"/>
              </a:solidFill>
              <a:effectLst/>
              <a:cs typeface="Arial" charset="0"/>
            </a:rPr>
            <a:t>Приведенная   погрешность</a:t>
          </a:r>
        </a:p>
      </dsp:txBody>
      <dsp:txXfrm>
        <a:off x="6483176" y="1224527"/>
        <a:ext cx="2519984" cy="4311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C2B71-F83A-40F5-BB4E-56CAF7EE4DB1}">
      <dsp:nvSpPr>
        <dsp:cNvPr id="0" name=""/>
        <dsp:cNvSpPr/>
      </dsp:nvSpPr>
      <dsp:spPr>
        <a:xfrm>
          <a:off x="6859465" y="2282554"/>
          <a:ext cx="963069" cy="192109"/>
        </a:xfrm>
        <a:custGeom>
          <a:avLst/>
          <a:gdLst/>
          <a:ahLst/>
          <a:cxnLst/>
          <a:rect l="0" t="0" r="0" b="0"/>
          <a:pathLst>
            <a:path>
              <a:moveTo>
                <a:pt x="0" y="0"/>
              </a:moveTo>
              <a:lnTo>
                <a:pt x="0" y="96054"/>
              </a:lnTo>
              <a:lnTo>
                <a:pt x="963069" y="96054"/>
              </a:lnTo>
              <a:lnTo>
                <a:pt x="963069" y="192109"/>
              </a:lnTo>
            </a:path>
          </a:pathLst>
        </a:custGeom>
        <a:noFill/>
        <a:ln w="1270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E83AC9-9261-4326-8EF0-B3E350D9CC4D}">
      <dsp:nvSpPr>
        <dsp:cNvPr id="0" name=""/>
        <dsp:cNvSpPr/>
      </dsp:nvSpPr>
      <dsp:spPr>
        <a:xfrm>
          <a:off x="6038067" y="2282554"/>
          <a:ext cx="821397" cy="192109"/>
        </a:xfrm>
        <a:custGeom>
          <a:avLst/>
          <a:gdLst/>
          <a:ahLst/>
          <a:cxnLst/>
          <a:rect l="0" t="0" r="0" b="0"/>
          <a:pathLst>
            <a:path>
              <a:moveTo>
                <a:pt x="821397" y="0"/>
              </a:moveTo>
              <a:lnTo>
                <a:pt x="821397" y="96054"/>
              </a:lnTo>
              <a:lnTo>
                <a:pt x="0" y="96054"/>
              </a:lnTo>
              <a:lnTo>
                <a:pt x="0" y="192109"/>
              </a:lnTo>
            </a:path>
          </a:pathLst>
        </a:custGeom>
        <a:noFill/>
        <a:ln w="1270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9D6C4D-C61B-476A-991C-3EB44DFE7422}">
      <dsp:nvSpPr>
        <dsp:cNvPr id="0" name=""/>
        <dsp:cNvSpPr/>
      </dsp:nvSpPr>
      <dsp:spPr>
        <a:xfrm>
          <a:off x="4749737" y="1633040"/>
          <a:ext cx="2109727" cy="192109"/>
        </a:xfrm>
        <a:custGeom>
          <a:avLst/>
          <a:gdLst/>
          <a:ahLst/>
          <a:cxnLst/>
          <a:rect l="0" t="0" r="0" b="0"/>
          <a:pathLst>
            <a:path>
              <a:moveTo>
                <a:pt x="0" y="0"/>
              </a:moveTo>
              <a:lnTo>
                <a:pt x="0" y="96054"/>
              </a:lnTo>
              <a:lnTo>
                <a:pt x="2109727" y="96054"/>
              </a:lnTo>
              <a:lnTo>
                <a:pt x="2109727" y="192109"/>
              </a:lnTo>
            </a:path>
          </a:pathLst>
        </a:custGeom>
        <a:noFill/>
        <a:ln w="127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787E5A-AB17-4578-9BEF-05BA36861B79}">
      <dsp:nvSpPr>
        <dsp:cNvPr id="0" name=""/>
        <dsp:cNvSpPr/>
      </dsp:nvSpPr>
      <dsp:spPr>
        <a:xfrm>
          <a:off x="2491774" y="2282554"/>
          <a:ext cx="1698617" cy="192109"/>
        </a:xfrm>
        <a:custGeom>
          <a:avLst/>
          <a:gdLst/>
          <a:ahLst/>
          <a:cxnLst/>
          <a:rect l="0" t="0" r="0" b="0"/>
          <a:pathLst>
            <a:path>
              <a:moveTo>
                <a:pt x="0" y="0"/>
              </a:moveTo>
              <a:lnTo>
                <a:pt x="0" y="96054"/>
              </a:lnTo>
              <a:lnTo>
                <a:pt x="1698617" y="96054"/>
              </a:lnTo>
              <a:lnTo>
                <a:pt x="1698617" y="192109"/>
              </a:lnTo>
            </a:path>
          </a:pathLst>
        </a:custGeom>
        <a:noFill/>
        <a:ln w="1270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D71BA5-0AC1-4631-BE72-5E62169EE129}">
      <dsp:nvSpPr>
        <dsp:cNvPr id="0" name=""/>
        <dsp:cNvSpPr/>
      </dsp:nvSpPr>
      <dsp:spPr>
        <a:xfrm>
          <a:off x="2405757" y="2282554"/>
          <a:ext cx="91440" cy="192109"/>
        </a:xfrm>
        <a:custGeom>
          <a:avLst/>
          <a:gdLst/>
          <a:ahLst/>
          <a:cxnLst/>
          <a:rect l="0" t="0" r="0" b="0"/>
          <a:pathLst>
            <a:path>
              <a:moveTo>
                <a:pt x="86017" y="0"/>
              </a:moveTo>
              <a:lnTo>
                <a:pt x="86017" y="96054"/>
              </a:lnTo>
              <a:lnTo>
                <a:pt x="45720" y="96054"/>
              </a:lnTo>
              <a:lnTo>
                <a:pt x="45720" y="192109"/>
              </a:lnTo>
            </a:path>
          </a:pathLst>
        </a:custGeom>
        <a:noFill/>
        <a:ln w="1270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D0251C-4B4F-4296-A91B-F37A716F6DA6}">
      <dsp:nvSpPr>
        <dsp:cNvPr id="0" name=""/>
        <dsp:cNvSpPr/>
      </dsp:nvSpPr>
      <dsp:spPr>
        <a:xfrm>
          <a:off x="752860" y="2282554"/>
          <a:ext cx="1738914" cy="192109"/>
        </a:xfrm>
        <a:custGeom>
          <a:avLst/>
          <a:gdLst/>
          <a:ahLst/>
          <a:cxnLst/>
          <a:rect l="0" t="0" r="0" b="0"/>
          <a:pathLst>
            <a:path>
              <a:moveTo>
                <a:pt x="1738914" y="0"/>
              </a:moveTo>
              <a:lnTo>
                <a:pt x="1738914" y="96054"/>
              </a:lnTo>
              <a:lnTo>
                <a:pt x="0" y="96054"/>
              </a:lnTo>
              <a:lnTo>
                <a:pt x="0" y="192109"/>
              </a:lnTo>
            </a:path>
          </a:pathLst>
        </a:custGeom>
        <a:noFill/>
        <a:ln w="1270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4CACCB-9BB6-4350-B0BE-EBFFC5C877A2}">
      <dsp:nvSpPr>
        <dsp:cNvPr id="0" name=""/>
        <dsp:cNvSpPr/>
      </dsp:nvSpPr>
      <dsp:spPr>
        <a:xfrm>
          <a:off x="2491774" y="1633040"/>
          <a:ext cx="2257963" cy="192109"/>
        </a:xfrm>
        <a:custGeom>
          <a:avLst/>
          <a:gdLst/>
          <a:ahLst/>
          <a:cxnLst/>
          <a:rect l="0" t="0" r="0" b="0"/>
          <a:pathLst>
            <a:path>
              <a:moveTo>
                <a:pt x="2257963" y="0"/>
              </a:moveTo>
              <a:lnTo>
                <a:pt x="2257963" y="96054"/>
              </a:lnTo>
              <a:lnTo>
                <a:pt x="0" y="96054"/>
              </a:lnTo>
              <a:lnTo>
                <a:pt x="0" y="192109"/>
              </a:lnTo>
            </a:path>
          </a:pathLst>
        </a:custGeom>
        <a:noFill/>
        <a:ln w="127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271617-EE3D-4F89-AEA4-EA3FEF4B0066}">
      <dsp:nvSpPr>
        <dsp:cNvPr id="0" name=""/>
        <dsp:cNvSpPr/>
      </dsp:nvSpPr>
      <dsp:spPr>
        <a:xfrm>
          <a:off x="3352518" y="631887"/>
          <a:ext cx="2794439" cy="1001153"/>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kern="1200" cap="none" normalizeH="0" baseline="0" dirty="0" smtClean="0">
              <a:ln>
                <a:noFill/>
              </a:ln>
              <a:solidFill>
                <a:srgbClr val="FFFF00"/>
              </a:solidFill>
              <a:effectLst/>
              <a:latin typeface="Arial" panose="020B0604020202020204" pitchFamily="34" charset="0"/>
            </a:rPr>
            <a:t>Шкалы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kern="1200" cap="none" normalizeH="0" baseline="0" dirty="0" smtClean="0">
              <a:ln>
                <a:noFill/>
              </a:ln>
              <a:solidFill>
                <a:srgbClr val="FFFF00"/>
              </a:solidFill>
              <a:effectLst/>
              <a:latin typeface="Arial" panose="020B0604020202020204" pitchFamily="34" charset="0"/>
            </a:rPr>
            <a:t>измерений</a:t>
          </a:r>
        </a:p>
      </dsp:txBody>
      <dsp:txXfrm>
        <a:off x="3352518" y="631887"/>
        <a:ext cx="2794439" cy="1001153"/>
      </dsp:txXfrm>
    </dsp:sp>
    <dsp:sp modelId="{063E7D3E-2FB0-44E5-B2D5-A9DE51887432}">
      <dsp:nvSpPr>
        <dsp:cNvPr id="0" name=""/>
        <dsp:cNvSpPr/>
      </dsp:nvSpPr>
      <dsp:spPr>
        <a:xfrm>
          <a:off x="1480997" y="1825150"/>
          <a:ext cx="2021553" cy="457404"/>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kern="1200" cap="none" normalizeH="0" baseline="0" dirty="0" smtClean="0">
              <a:ln>
                <a:noFill/>
              </a:ln>
              <a:solidFill>
                <a:schemeClr val="tx1"/>
              </a:solidFill>
              <a:effectLst/>
              <a:latin typeface="Arial" panose="020B0604020202020204" pitchFamily="34" charset="0"/>
            </a:rPr>
            <a:t>Метрические</a:t>
          </a:r>
        </a:p>
      </dsp:txBody>
      <dsp:txXfrm>
        <a:off x="1480997" y="1825150"/>
        <a:ext cx="2021553" cy="457404"/>
      </dsp:txXfrm>
    </dsp:sp>
    <dsp:sp modelId="{879F8218-88C5-483D-8F65-74561B174262}">
      <dsp:nvSpPr>
        <dsp:cNvPr id="0" name=""/>
        <dsp:cNvSpPr/>
      </dsp:nvSpPr>
      <dsp:spPr>
        <a:xfrm>
          <a:off x="4606" y="2474664"/>
          <a:ext cx="1496508" cy="792347"/>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kern="1200" cap="none" normalizeH="0" baseline="0" dirty="0" smtClean="0">
              <a:ln>
                <a:noFill/>
              </a:ln>
              <a:solidFill>
                <a:schemeClr val="tx1"/>
              </a:solidFill>
              <a:effectLst/>
              <a:latin typeface="Arial" panose="020B0604020202020204" pitchFamily="34" charset="0"/>
            </a:rPr>
            <a:t>Шкалы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kern="1200" cap="none" normalizeH="0" baseline="0" dirty="0" smtClean="0">
              <a:ln>
                <a:noFill/>
              </a:ln>
              <a:solidFill>
                <a:schemeClr val="tx1"/>
              </a:solidFill>
              <a:effectLst/>
              <a:latin typeface="Arial" panose="020B0604020202020204" pitchFamily="34" charset="0"/>
            </a:rPr>
            <a:t>интервалов</a:t>
          </a:r>
        </a:p>
      </dsp:txBody>
      <dsp:txXfrm>
        <a:off x="4606" y="2474664"/>
        <a:ext cx="1496508" cy="792347"/>
      </dsp:txXfrm>
    </dsp:sp>
    <dsp:sp modelId="{7ABA235F-17FE-4872-8D04-F4B60DAFD352}">
      <dsp:nvSpPr>
        <dsp:cNvPr id="0" name=""/>
        <dsp:cNvSpPr/>
      </dsp:nvSpPr>
      <dsp:spPr>
        <a:xfrm>
          <a:off x="1693224" y="2474664"/>
          <a:ext cx="1516506" cy="740194"/>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kern="1200" cap="none" normalizeH="0" baseline="0" dirty="0" smtClean="0">
              <a:ln>
                <a:noFill/>
              </a:ln>
              <a:solidFill>
                <a:schemeClr val="tx1"/>
              </a:solidFill>
              <a:effectLst/>
              <a:latin typeface="Arial" panose="020B0604020202020204" pitchFamily="34" charset="0"/>
            </a:rPr>
            <a:t>Шкалы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kern="1200" cap="none" normalizeH="0" baseline="0" dirty="0" smtClean="0">
              <a:ln>
                <a:noFill/>
              </a:ln>
              <a:solidFill>
                <a:schemeClr val="tx1"/>
              </a:solidFill>
              <a:effectLst/>
              <a:latin typeface="Arial" panose="020B0604020202020204" pitchFamily="34" charset="0"/>
            </a:rPr>
            <a:t>отношений</a:t>
          </a:r>
        </a:p>
      </dsp:txBody>
      <dsp:txXfrm>
        <a:off x="1693224" y="2474664"/>
        <a:ext cx="1516506" cy="740194"/>
      </dsp:txXfrm>
    </dsp:sp>
    <dsp:sp modelId="{69BD1269-AA0C-4CEF-ADC4-5DE530FDB1D7}">
      <dsp:nvSpPr>
        <dsp:cNvPr id="0" name=""/>
        <dsp:cNvSpPr/>
      </dsp:nvSpPr>
      <dsp:spPr>
        <a:xfrm>
          <a:off x="3401840" y="2474664"/>
          <a:ext cx="1577103" cy="727702"/>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kern="1200" cap="none" normalizeH="0" baseline="0" dirty="0" smtClean="0">
              <a:ln>
                <a:noFill/>
              </a:ln>
              <a:solidFill>
                <a:schemeClr val="tx1"/>
              </a:solidFill>
              <a:effectLst/>
              <a:latin typeface="Arial" panose="020B0604020202020204" pitchFamily="34" charset="0"/>
            </a:rPr>
            <a:t>Абсолютные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kern="1200" cap="none" normalizeH="0" baseline="0" dirty="0" smtClean="0">
              <a:ln>
                <a:noFill/>
              </a:ln>
              <a:solidFill>
                <a:schemeClr val="tx1"/>
              </a:solidFill>
              <a:effectLst/>
              <a:latin typeface="Arial" panose="020B0604020202020204" pitchFamily="34" charset="0"/>
            </a:rPr>
            <a:t>шкалы</a:t>
          </a:r>
        </a:p>
      </dsp:txBody>
      <dsp:txXfrm>
        <a:off x="3401840" y="2474664"/>
        <a:ext cx="1577103" cy="727702"/>
      </dsp:txXfrm>
    </dsp:sp>
    <dsp:sp modelId="{8E36B180-B874-4594-89A5-566922AEC587}">
      <dsp:nvSpPr>
        <dsp:cNvPr id="0" name=""/>
        <dsp:cNvSpPr/>
      </dsp:nvSpPr>
      <dsp:spPr>
        <a:xfrm>
          <a:off x="5700453" y="1825150"/>
          <a:ext cx="2318024" cy="457404"/>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kern="1200" cap="none" normalizeH="0" baseline="0" dirty="0" smtClean="0">
              <a:ln>
                <a:noFill/>
              </a:ln>
              <a:solidFill>
                <a:schemeClr val="tx1"/>
              </a:solidFill>
              <a:effectLst/>
              <a:latin typeface="Arial" panose="020B0604020202020204" pitchFamily="34" charset="0"/>
            </a:rPr>
            <a:t>Неметрические</a:t>
          </a:r>
        </a:p>
      </dsp:txBody>
      <dsp:txXfrm>
        <a:off x="5700453" y="1825150"/>
        <a:ext cx="2318024" cy="457404"/>
      </dsp:txXfrm>
    </dsp:sp>
    <dsp:sp modelId="{1D3DA6E2-BD97-45EE-B68D-59ACACB8E4B5}">
      <dsp:nvSpPr>
        <dsp:cNvPr id="0" name=""/>
        <dsp:cNvSpPr/>
      </dsp:nvSpPr>
      <dsp:spPr>
        <a:xfrm>
          <a:off x="5171053" y="2474664"/>
          <a:ext cx="1734029" cy="715206"/>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kern="1200" cap="none" normalizeH="0" baseline="0" dirty="0" smtClean="0">
              <a:ln>
                <a:noFill/>
              </a:ln>
              <a:solidFill>
                <a:schemeClr val="tx1"/>
              </a:solidFill>
              <a:effectLst/>
              <a:latin typeface="Arial" panose="020B0604020202020204" pitchFamily="34" charset="0"/>
            </a:rPr>
            <a:t>Шкалы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kern="1200" cap="none" normalizeH="0" baseline="0" dirty="0" smtClean="0">
              <a:ln>
                <a:noFill/>
              </a:ln>
              <a:solidFill>
                <a:schemeClr val="tx1"/>
              </a:solidFill>
              <a:effectLst/>
              <a:latin typeface="Arial" panose="020B0604020202020204" pitchFamily="34" charset="0"/>
            </a:rPr>
            <a:t>наименований</a:t>
          </a:r>
        </a:p>
      </dsp:txBody>
      <dsp:txXfrm>
        <a:off x="5171053" y="2474664"/>
        <a:ext cx="1734029" cy="715206"/>
      </dsp:txXfrm>
    </dsp:sp>
    <dsp:sp modelId="{102EA64B-CA72-4B2D-A594-2A2FECAA164D}">
      <dsp:nvSpPr>
        <dsp:cNvPr id="0" name=""/>
        <dsp:cNvSpPr/>
      </dsp:nvSpPr>
      <dsp:spPr>
        <a:xfrm>
          <a:off x="7097192" y="2474664"/>
          <a:ext cx="1450685" cy="715206"/>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kern="1200" cap="none" normalizeH="0" baseline="0" dirty="0" smtClean="0">
              <a:ln>
                <a:noFill/>
              </a:ln>
              <a:solidFill>
                <a:schemeClr val="tx1"/>
              </a:solidFill>
              <a:effectLst/>
              <a:latin typeface="Arial" panose="020B0604020202020204" pitchFamily="34" charset="0"/>
            </a:rPr>
            <a:t>Шкалы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kern="1200" cap="none" normalizeH="0" baseline="0" dirty="0" smtClean="0">
              <a:ln>
                <a:noFill/>
              </a:ln>
              <a:solidFill>
                <a:schemeClr val="tx1"/>
              </a:solidFill>
              <a:effectLst/>
              <a:latin typeface="Arial" panose="020B0604020202020204" pitchFamily="34" charset="0"/>
            </a:rPr>
            <a:t>порядка</a:t>
          </a:r>
        </a:p>
      </dsp:txBody>
      <dsp:txXfrm>
        <a:off x="7097192" y="2474664"/>
        <a:ext cx="1450685" cy="715206"/>
      </dsp:txXfrm>
    </dsp:sp>
  </dsp:spTree>
</dsp:drawing>
</file>

<file path=ppt/diagrams/layout1.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image" Target="../media/image57.wmf"/><Relationship Id="rId7" Type="http://schemas.openxmlformats.org/officeDocument/2006/relationships/image" Target="../media/image61.wmf"/><Relationship Id="rId2" Type="http://schemas.openxmlformats.org/officeDocument/2006/relationships/image" Target="../media/image56.wmf"/><Relationship Id="rId1" Type="http://schemas.openxmlformats.org/officeDocument/2006/relationships/image" Target="../media/image55.wmf"/><Relationship Id="rId6" Type="http://schemas.openxmlformats.org/officeDocument/2006/relationships/image" Target="../media/image60.wmf"/><Relationship Id="rId11" Type="http://schemas.openxmlformats.org/officeDocument/2006/relationships/image" Target="../media/image65.wmf"/><Relationship Id="rId5" Type="http://schemas.openxmlformats.org/officeDocument/2006/relationships/image" Target="../media/image59.wmf"/><Relationship Id="rId10" Type="http://schemas.openxmlformats.org/officeDocument/2006/relationships/image" Target="../media/image64.wmf"/><Relationship Id="rId4" Type="http://schemas.openxmlformats.org/officeDocument/2006/relationships/image" Target="../media/image58.wmf"/><Relationship Id="rId9" Type="http://schemas.openxmlformats.org/officeDocument/2006/relationships/image" Target="../media/image6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image" Target="../media/image7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image" Target="../media/image7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5766" cy="4930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ru-RU"/>
          </a:p>
        </p:txBody>
      </p:sp>
      <p:sp>
        <p:nvSpPr>
          <p:cNvPr id="37891" name="Rectangle 3"/>
          <p:cNvSpPr>
            <a:spLocks noGrp="1" noChangeArrowheads="1"/>
          </p:cNvSpPr>
          <p:nvPr>
            <p:ph type="dt" idx="1"/>
          </p:nvPr>
        </p:nvSpPr>
        <p:spPr bwMode="auto">
          <a:xfrm>
            <a:off x="3850320" y="0"/>
            <a:ext cx="2945766" cy="4930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369FB850-5CA4-4115-B1B1-7CC395988977}" type="datetimeFigureOut">
              <a:rPr lang="ru-RU"/>
              <a:pPr>
                <a:defRPr/>
              </a:pPr>
              <a:t>20.02.2020</a:t>
            </a:fld>
            <a:endParaRPr lang="ru-RU"/>
          </a:p>
        </p:txBody>
      </p:sp>
      <p:sp>
        <p:nvSpPr>
          <p:cNvPr id="145412" name="Rectangle 4"/>
          <p:cNvSpPr>
            <a:spLocks noGrp="1" noRot="1" noChangeAspect="1" noChangeArrowheads="1" noTextEdit="1"/>
          </p:cNvSpPr>
          <p:nvPr>
            <p:ph type="sldImg" idx="2"/>
          </p:nvPr>
        </p:nvSpPr>
        <p:spPr bwMode="auto">
          <a:xfrm>
            <a:off x="930275" y="741363"/>
            <a:ext cx="4937125" cy="370205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680404" y="4689834"/>
            <a:ext cx="5436868" cy="44433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37894" name="Rectangle 6"/>
          <p:cNvSpPr>
            <a:spLocks noGrp="1" noChangeArrowheads="1"/>
          </p:cNvSpPr>
          <p:nvPr>
            <p:ph type="ftr" sz="quarter" idx="4"/>
          </p:nvPr>
        </p:nvSpPr>
        <p:spPr bwMode="auto">
          <a:xfrm>
            <a:off x="0" y="9378089"/>
            <a:ext cx="2945766" cy="49458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ru-RU"/>
          </a:p>
        </p:txBody>
      </p:sp>
      <p:sp>
        <p:nvSpPr>
          <p:cNvPr id="37895" name="Rectangle 7"/>
          <p:cNvSpPr>
            <a:spLocks noGrp="1" noChangeArrowheads="1"/>
          </p:cNvSpPr>
          <p:nvPr>
            <p:ph type="sldNum" sz="quarter" idx="5"/>
          </p:nvPr>
        </p:nvSpPr>
        <p:spPr bwMode="auto">
          <a:xfrm>
            <a:off x="3850320" y="9378089"/>
            <a:ext cx="2945766" cy="49458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58818E08-A771-4C20-9C52-2D86D6AA743F}" type="slidenum">
              <a:rPr lang="ru-RU"/>
              <a:pPr>
                <a:defRPr/>
              </a:pPr>
              <a:t>‹#›</a:t>
            </a:fld>
            <a:endParaRPr lang="ru-RU"/>
          </a:p>
        </p:txBody>
      </p:sp>
    </p:spTree>
    <p:extLst>
      <p:ext uri="{BB962C8B-B14F-4D97-AF65-F5344CB8AC3E}">
        <p14:creationId xmlns:p14="http://schemas.microsoft.com/office/powerpoint/2010/main" val="14862171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1</a:t>
            </a:fld>
            <a:endParaRPr lang="ru-RU"/>
          </a:p>
        </p:txBody>
      </p:sp>
    </p:spTree>
    <p:extLst>
      <p:ext uri="{BB962C8B-B14F-4D97-AF65-F5344CB8AC3E}">
        <p14:creationId xmlns:p14="http://schemas.microsoft.com/office/powerpoint/2010/main" val="1281536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10</a:t>
            </a:fld>
            <a:endParaRPr lang="ru-RU"/>
          </a:p>
        </p:txBody>
      </p:sp>
    </p:spTree>
    <p:extLst>
      <p:ext uri="{BB962C8B-B14F-4D97-AF65-F5344CB8AC3E}">
        <p14:creationId xmlns:p14="http://schemas.microsoft.com/office/powerpoint/2010/main" val="3736989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11</a:t>
            </a:fld>
            <a:endParaRPr lang="ru-RU"/>
          </a:p>
        </p:txBody>
      </p:sp>
    </p:spTree>
    <p:extLst>
      <p:ext uri="{BB962C8B-B14F-4D97-AF65-F5344CB8AC3E}">
        <p14:creationId xmlns:p14="http://schemas.microsoft.com/office/powerpoint/2010/main" val="3889517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12</a:t>
            </a:fld>
            <a:endParaRPr lang="ru-RU"/>
          </a:p>
        </p:txBody>
      </p:sp>
    </p:spTree>
    <p:extLst>
      <p:ext uri="{BB962C8B-B14F-4D97-AF65-F5344CB8AC3E}">
        <p14:creationId xmlns:p14="http://schemas.microsoft.com/office/powerpoint/2010/main" val="57185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13</a:t>
            </a:fld>
            <a:endParaRPr lang="ru-RU"/>
          </a:p>
        </p:txBody>
      </p:sp>
    </p:spTree>
    <p:extLst>
      <p:ext uri="{BB962C8B-B14F-4D97-AF65-F5344CB8AC3E}">
        <p14:creationId xmlns:p14="http://schemas.microsoft.com/office/powerpoint/2010/main" val="4060209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17</a:t>
            </a:fld>
            <a:endParaRPr lang="ru-RU"/>
          </a:p>
        </p:txBody>
      </p:sp>
    </p:spTree>
    <p:extLst>
      <p:ext uri="{BB962C8B-B14F-4D97-AF65-F5344CB8AC3E}">
        <p14:creationId xmlns:p14="http://schemas.microsoft.com/office/powerpoint/2010/main" val="2285802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18</a:t>
            </a:fld>
            <a:endParaRPr lang="ru-RU"/>
          </a:p>
        </p:txBody>
      </p:sp>
    </p:spTree>
    <p:extLst>
      <p:ext uri="{BB962C8B-B14F-4D97-AF65-F5344CB8AC3E}">
        <p14:creationId xmlns:p14="http://schemas.microsoft.com/office/powerpoint/2010/main" val="1770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19</a:t>
            </a:fld>
            <a:endParaRPr lang="ru-RU"/>
          </a:p>
        </p:txBody>
      </p:sp>
    </p:spTree>
    <p:extLst>
      <p:ext uri="{BB962C8B-B14F-4D97-AF65-F5344CB8AC3E}">
        <p14:creationId xmlns:p14="http://schemas.microsoft.com/office/powerpoint/2010/main" val="2459412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20</a:t>
            </a:fld>
            <a:endParaRPr lang="ru-RU"/>
          </a:p>
        </p:txBody>
      </p:sp>
    </p:spTree>
    <p:extLst>
      <p:ext uri="{BB962C8B-B14F-4D97-AF65-F5344CB8AC3E}">
        <p14:creationId xmlns:p14="http://schemas.microsoft.com/office/powerpoint/2010/main" val="235981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21</a:t>
            </a:fld>
            <a:endParaRPr lang="ru-RU"/>
          </a:p>
        </p:txBody>
      </p:sp>
    </p:spTree>
    <p:extLst>
      <p:ext uri="{BB962C8B-B14F-4D97-AF65-F5344CB8AC3E}">
        <p14:creationId xmlns:p14="http://schemas.microsoft.com/office/powerpoint/2010/main" val="4039685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22</a:t>
            </a:fld>
            <a:endParaRPr lang="ru-RU"/>
          </a:p>
        </p:txBody>
      </p:sp>
    </p:spTree>
    <p:extLst>
      <p:ext uri="{BB962C8B-B14F-4D97-AF65-F5344CB8AC3E}">
        <p14:creationId xmlns:p14="http://schemas.microsoft.com/office/powerpoint/2010/main" val="3141680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2</a:t>
            </a:fld>
            <a:endParaRPr lang="ru-RU"/>
          </a:p>
        </p:txBody>
      </p:sp>
    </p:spTree>
    <p:extLst>
      <p:ext uri="{BB962C8B-B14F-4D97-AF65-F5344CB8AC3E}">
        <p14:creationId xmlns:p14="http://schemas.microsoft.com/office/powerpoint/2010/main" val="261197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23</a:t>
            </a:fld>
            <a:endParaRPr lang="ru-RU"/>
          </a:p>
        </p:txBody>
      </p:sp>
    </p:spTree>
    <p:extLst>
      <p:ext uri="{BB962C8B-B14F-4D97-AF65-F5344CB8AC3E}">
        <p14:creationId xmlns:p14="http://schemas.microsoft.com/office/powerpoint/2010/main" val="2670500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24</a:t>
            </a:fld>
            <a:endParaRPr lang="ru-RU"/>
          </a:p>
        </p:txBody>
      </p:sp>
    </p:spTree>
    <p:extLst>
      <p:ext uri="{BB962C8B-B14F-4D97-AF65-F5344CB8AC3E}">
        <p14:creationId xmlns:p14="http://schemas.microsoft.com/office/powerpoint/2010/main" val="4156971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25</a:t>
            </a:fld>
            <a:endParaRPr lang="ru-RU"/>
          </a:p>
        </p:txBody>
      </p:sp>
    </p:spTree>
    <p:extLst>
      <p:ext uri="{BB962C8B-B14F-4D97-AF65-F5344CB8AC3E}">
        <p14:creationId xmlns:p14="http://schemas.microsoft.com/office/powerpoint/2010/main" val="21101042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26</a:t>
            </a:fld>
            <a:endParaRPr lang="ru-RU"/>
          </a:p>
        </p:txBody>
      </p:sp>
    </p:spTree>
    <p:extLst>
      <p:ext uri="{BB962C8B-B14F-4D97-AF65-F5344CB8AC3E}">
        <p14:creationId xmlns:p14="http://schemas.microsoft.com/office/powerpoint/2010/main" val="7678550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27</a:t>
            </a:fld>
            <a:endParaRPr lang="ru-RU"/>
          </a:p>
        </p:txBody>
      </p:sp>
    </p:spTree>
    <p:extLst>
      <p:ext uri="{BB962C8B-B14F-4D97-AF65-F5344CB8AC3E}">
        <p14:creationId xmlns:p14="http://schemas.microsoft.com/office/powerpoint/2010/main" val="24170959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28</a:t>
            </a:fld>
            <a:endParaRPr lang="ru-RU"/>
          </a:p>
        </p:txBody>
      </p:sp>
    </p:spTree>
    <p:extLst>
      <p:ext uri="{BB962C8B-B14F-4D97-AF65-F5344CB8AC3E}">
        <p14:creationId xmlns:p14="http://schemas.microsoft.com/office/powerpoint/2010/main" val="8223903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29</a:t>
            </a:fld>
            <a:endParaRPr lang="ru-RU"/>
          </a:p>
        </p:txBody>
      </p:sp>
    </p:spTree>
    <p:extLst>
      <p:ext uri="{BB962C8B-B14F-4D97-AF65-F5344CB8AC3E}">
        <p14:creationId xmlns:p14="http://schemas.microsoft.com/office/powerpoint/2010/main" val="7419496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30</a:t>
            </a:fld>
            <a:endParaRPr lang="ru-RU"/>
          </a:p>
        </p:txBody>
      </p:sp>
    </p:spTree>
    <p:extLst>
      <p:ext uri="{BB962C8B-B14F-4D97-AF65-F5344CB8AC3E}">
        <p14:creationId xmlns:p14="http://schemas.microsoft.com/office/powerpoint/2010/main" val="39806461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31</a:t>
            </a:fld>
            <a:endParaRPr lang="ru-RU"/>
          </a:p>
        </p:txBody>
      </p:sp>
    </p:spTree>
    <p:extLst>
      <p:ext uri="{BB962C8B-B14F-4D97-AF65-F5344CB8AC3E}">
        <p14:creationId xmlns:p14="http://schemas.microsoft.com/office/powerpoint/2010/main" val="30967477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32</a:t>
            </a:fld>
            <a:endParaRPr lang="ru-RU"/>
          </a:p>
        </p:txBody>
      </p:sp>
    </p:spTree>
    <p:extLst>
      <p:ext uri="{BB962C8B-B14F-4D97-AF65-F5344CB8AC3E}">
        <p14:creationId xmlns:p14="http://schemas.microsoft.com/office/powerpoint/2010/main" val="3465849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3</a:t>
            </a:fld>
            <a:endParaRPr lang="ru-RU"/>
          </a:p>
        </p:txBody>
      </p:sp>
    </p:spTree>
    <p:extLst>
      <p:ext uri="{BB962C8B-B14F-4D97-AF65-F5344CB8AC3E}">
        <p14:creationId xmlns:p14="http://schemas.microsoft.com/office/powerpoint/2010/main" val="30500286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33</a:t>
            </a:fld>
            <a:endParaRPr lang="ru-RU"/>
          </a:p>
        </p:txBody>
      </p:sp>
    </p:spTree>
    <p:extLst>
      <p:ext uri="{BB962C8B-B14F-4D97-AF65-F5344CB8AC3E}">
        <p14:creationId xmlns:p14="http://schemas.microsoft.com/office/powerpoint/2010/main" val="41122114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34</a:t>
            </a:fld>
            <a:endParaRPr lang="ru-RU"/>
          </a:p>
        </p:txBody>
      </p:sp>
    </p:spTree>
    <p:extLst>
      <p:ext uri="{BB962C8B-B14F-4D97-AF65-F5344CB8AC3E}">
        <p14:creationId xmlns:p14="http://schemas.microsoft.com/office/powerpoint/2010/main" val="20549299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35</a:t>
            </a:fld>
            <a:endParaRPr lang="ru-RU"/>
          </a:p>
        </p:txBody>
      </p:sp>
    </p:spTree>
    <p:extLst>
      <p:ext uri="{BB962C8B-B14F-4D97-AF65-F5344CB8AC3E}">
        <p14:creationId xmlns:p14="http://schemas.microsoft.com/office/powerpoint/2010/main" val="41040992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36</a:t>
            </a:fld>
            <a:endParaRPr lang="ru-RU"/>
          </a:p>
        </p:txBody>
      </p:sp>
    </p:spTree>
    <p:extLst>
      <p:ext uri="{BB962C8B-B14F-4D97-AF65-F5344CB8AC3E}">
        <p14:creationId xmlns:p14="http://schemas.microsoft.com/office/powerpoint/2010/main" val="11998009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37</a:t>
            </a:fld>
            <a:endParaRPr lang="ru-RU"/>
          </a:p>
        </p:txBody>
      </p:sp>
    </p:spTree>
    <p:extLst>
      <p:ext uri="{BB962C8B-B14F-4D97-AF65-F5344CB8AC3E}">
        <p14:creationId xmlns:p14="http://schemas.microsoft.com/office/powerpoint/2010/main" val="7165483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38</a:t>
            </a:fld>
            <a:endParaRPr lang="ru-RU"/>
          </a:p>
        </p:txBody>
      </p:sp>
    </p:spTree>
    <p:extLst>
      <p:ext uri="{BB962C8B-B14F-4D97-AF65-F5344CB8AC3E}">
        <p14:creationId xmlns:p14="http://schemas.microsoft.com/office/powerpoint/2010/main" val="4649824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39</a:t>
            </a:fld>
            <a:endParaRPr lang="ru-RU"/>
          </a:p>
        </p:txBody>
      </p:sp>
    </p:spTree>
    <p:extLst>
      <p:ext uri="{BB962C8B-B14F-4D97-AF65-F5344CB8AC3E}">
        <p14:creationId xmlns:p14="http://schemas.microsoft.com/office/powerpoint/2010/main" val="18668221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40</a:t>
            </a:fld>
            <a:endParaRPr lang="ru-RU"/>
          </a:p>
        </p:txBody>
      </p:sp>
    </p:spTree>
    <p:extLst>
      <p:ext uri="{BB962C8B-B14F-4D97-AF65-F5344CB8AC3E}">
        <p14:creationId xmlns:p14="http://schemas.microsoft.com/office/powerpoint/2010/main" val="36902420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41</a:t>
            </a:fld>
            <a:endParaRPr lang="ru-RU"/>
          </a:p>
        </p:txBody>
      </p:sp>
    </p:spTree>
    <p:extLst>
      <p:ext uri="{BB962C8B-B14F-4D97-AF65-F5344CB8AC3E}">
        <p14:creationId xmlns:p14="http://schemas.microsoft.com/office/powerpoint/2010/main" val="17185997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42</a:t>
            </a:fld>
            <a:endParaRPr lang="ru-RU"/>
          </a:p>
        </p:txBody>
      </p:sp>
    </p:spTree>
    <p:extLst>
      <p:ext uri="{BB962C8B-B14F-4D97-AF65-F5344CB8AC3E}">
        <p14:creationId xmlns:p14="http://schemas.microsoft.com/office/powerpoint/2010/main" val="221293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4</a:t>
            </a:fld>
            <a:endParaRPr lang="ru-RU"/>
          </a:p>
        </p:txBody>
      </p:sp>
    </p:spTree>
    <p:extLst>
      <p:ext uri="{BB962C8B-B14F-4D97-AF65-F5344CB8AC3E}">
        <p14:creationId xmlns:p14="http://schemas.microsoft.com/office/powerpoint/2010/main" val="21342254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43</a:t>
            </a:fld>
            <a:endParaRPr lang="ru-RU"/>
          </a:p>
        </p:txBody>
      </p:sp>
    </p:spTree>
    <p:extLst>
      <p:ext uri="{BB962C8B-B14F-4D97-AF65-F5344CB8AC3E}">
        <p14:creationId xmlns:p14="http://schemas.microsoft.com/office/powerpoint/2010/main" val="38529176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44</a:t>
            </a:fld>
            <a:endParaRPr lang="ru-RU"/>
          </a:p>
        </p:txBody>
      </p:sp>
    </p:spTree>
    <p:extLst>
      <p:ext uri="{BB962C8B-B14F-4D97-AF65-F5344CB8AC3E}">
        <p14:creationId xmlns:p14="http://schemas.microsoft.com/office/powerpoint/2010/main" val="32234355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45</a:t>
            </a:fld>
            <a:endParaRPr lang="ru-RU"/>
          </a:p>
        </p:txBody>
      </p:sp>
    </p:spTree>
    <p:extLst>
      <p:ext uri="{BB962C8B-B14F-4D97-AF65-F5344CB8AC3E}">
        <p14:creationId xmlns:p14="http://schemas.microsoft.com/office/powerpoint/2010/main" val="1560636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46</a:t>
            </a:fld>
            <a:endParaRPr lang="ru-RU"/>
          </a:p>
        </p:txBody>
      </p:sp>
    </p:spTree>
    <p:extLst>
      <p:ext uri="{BB962C8B-B14F-4D97-AF65-F5344CB8AC3E}">
        <p14:creationId xmlns:p14="http://schemas.microsoft.com/office/powerpoint/2010/main" val="35752498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47</a:t>
            </a:fld>
            <a:endParaRPr lang="ru-RU"/>
          </a:p>
        </p:txBody>
      </p:sp>
    </p:spTree>
    <p:extLst>
      <p:ext uri="{BB962C8B-B14F-4D97-AF65-F5344CB8AC3E}">
        <p14:creationId xmlns:p14="http://schemas.microsoft.com/office/powerpoint/2010/main" val="10049622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48</a:t>
            </a:fld>
            <a:endParaRPr lang="ru-RU"/>
          </a:p>
        </p:txBody>
      </p:sp>
    </p:spTree>
    <p:extLst>
      <p:ext uri="{BB962C8B-B14F-4D97-AF65-F5344CB8AC3E}">
        <p14:creationId xmlns:p14="http://schemas.microsoft.com/office/powerpoint/2010/main" val="29715412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49</a:t>
            </a:fld>
            <a:endParaRPr lang="ru-RU"/>
          </a:p>
        </p:txBody>
      </p:sp>
    </p:spTree>
    <p:extLst>
      <p:ext uri="{BB962C8B-B14F-4D97-AF65-F5344CB8AC3E}">
        <p14:creationId xmlns:p14="http://schemas.microsoft.com/office/powerpoint/2010/main" val="8068256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50</a:t>
            </a:fld>
            <a:endParaRPr lang="ru-RU"/>
          </a:p>
        </p:txBody>
      </p:sp>
    </p:spTree>
    <p:extLst>
      <p:ext uri="{BB962C8B-B14F-4D97-AF65-F5344CB8AC3E}">
        <p14:creationId xmlns:p14="http://schemas.microsoft.com/office/powerpoint/2010/main" val="34236485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51</a:t>
            </a:fld>
            <a:endParaRPr lang="ru-RU"/>
          </a:p>
        </p:txBody>
      </p:sp>
    </p:spTree>
    <p:extLst>
      <p:ext uri="{BB962C8B-B14F-4D97-AF65-F5344CB8AC3E}">
        <p14:creationId xmlns:p14="http://schemas.microsoft.com/office/powerpoint/2010/main" val="19400835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52</a:t>
            </a:fld>
            <a:endParaRPr lang="ru-RU"/>
          </a:p>
        </p:txBody>
      </p:sp>
    </p:spTree>
    <p:extLst>
      <p:ext uri="{BB962C8B-B14F-4D97-AF65-F5344CB8AC3E}">
        <p14:creationId xmlns:p14="http://schemas.microsoft.com/office/powerpoint/2010/main" val="138229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5</a:t>
            </a:fld>
            <a:endParaRPr lang="ru-RU"/>
          </a:p>
        </p:txBody>
      </p:sp>
    </p:spTree>
    <p:extLst>
      <p:ext uri="{BB962C8B-B14F-4D97-AF65-F5344CB8AC3E}">
        <p14:creationId xmlns:p14="http://schemas.microsoft.com/office/powerpoint/2010/main" val="30631290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53</a:t>
            </a:fld>
            <a:endParaRPr lang="ru-RU"/>
          </a:p>
        </p:txBody>
      </p:sp>
    </p:spTree>
    <p:extLst>
      <p:ext uri="{BB962C8B-B14F-4D97-AF65-F5344CB8AC3E}">
        <p14:creationId xmlns:p14="http://schemas.microsoft.com/office/powerpoint/2010/main" val="24262192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54</a:t>
            </a:fld>
            <a:endParaRPr lang="ru-RU"/>
          </a:p>
        </p:txBody>
      </p:sp>
    </p:spTree>
    <p:extLst>
      <p:ext uri="{BB962C8B-B14F-4D97-AF65-F5344CB8AC3E}">
        <p14:creationId xmlns:p14="http://schemas.microsoft.com/office/powerpoint/2010/main" val="34466929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55</a:t>
            </a:fld>
            <a:endParaRPr lang="ru-RU"/>
          </a:p>
        </p:txBody>
      </p:sp>
    </p:spTree>
    <p:extLst>
      <p:ext uri="{BB962C8B-B14F-4D97-AF65-F5344CB8AC3E}">
        <p14:creationId xmlns:p14="http://schemas.microsoft.com/office/powerpoint/2010/main" val="33643975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56</a:t>
            </a:fld>
            <a:endParaRPr lang="ru-RU"/>
          </a:p>
        </p:txBody>
      </p:sp>
    </p:spTree>
    <p:extLst>
      <p:ext uri="{BB962C8B-B14F-4D97-AF65-F5344CB8AC3E}">
        <p14:creationId xmlns:p14="http://schemas.microsoft.com/office/powerpoint/2010/main" val="9729834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57</a:t>
            </a:fld>
            <a:endParaRPr lang="ru-RU"/>
          </a:p>
        </p:txBody>
      </p:sp>
    </p:spTree>
    <p:extLst>
      <p:ext uri="{BB962C8B-B14F-4D97-AF65-F5344CB8AC3E}">
        <p14:creationId xmlns:p14="http://schemas.microsoft.com/office/powerpoint/2010/main" val="2889574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58</a:t>
            </a:fld>
            <a:endParaRPr lang="ru-RU"/>
          </a:p>
        </p:txBody>
      </p:sp>
    </p:spTree>
    <p:extLst>
      <p:ext uri="{BB962C8B-B14F-4D97-AF65-F5344CB8AC3E}">
        <p14:creationId xmlns:p14="http://schemas.microsoft.com/office/powerpoint/2010/main" val="28779931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59</a:t>
            </a:fld>
            <a:endParaRPr lang="ru-RU"/>
          </a:p>
        </p:txBody>
      </p:sp>
    </p:spTree>
    <p:extLst>
      <p:ext uri="{BB962C8B-B14F-4D97-AF65-F5344CB8AC3E}">
        <p14:creationId xmlns:p14="http://schemas.microsoft.com/office/powerpoint/2010/main" val="41600321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60</a:t>
            </a:fld>
            <a:endParaRPr lang="ru-RU"/>
          </a:p>
        </p:txBody>
      </p:sp>
    </p:spTree>
    <p:extLst>
      <p:ext uri="{BB962C8B-B14F-4D97-AF65-F5344CB8AC3E}">
        <p14:creationId xmlns:p14="http://schemas.microsoft.com/office/powerpoint/2010/main" val="21675918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61</a:t>
            </a:fld>
            <a:endParaRPr lang="ru-RU"/>
          </a:p>
        </p:txBody>
      </p:sp>
    </p:spTree>
    <p:extLst>
      <p:ext uri="{BB962C8B-B14F-4D97-AF65-F5344CB8AC3E}">
        <p14:creationId xmlns:p14="http://schemas.microsoft.com/office/powerpoint/2010/main" val="22850043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63</a:t>
            </a:fld>
            <a:endParaRPr lang="ru-RU"/>
          </a:p>
        </p:txBody>
      </p:sp>
    </p:spTree>
    <p:extLst>
      <p:ext uri="{BB962C8B-B14F-4D97-AF65-F5344CB8AC3E}">
        <p14:creationId xmlns:p14="http://schemas.microsoft.com/office/powerpoint/2010/main" val="1108306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6</a:t>
            </a:fld>
            <a:endParaRPr lang="ru-RU"/>
          </a:p>
        </p:txBody>
      </p:sp>
    </p:spTree>
    <p:extLst>
      <p:ext uri="{BB962C8B-B14F-4D97-AF65-F5344CB8AC3E}">
        <p14:creationId xmlns:p14="http://schemas.microsoft.com/office/powerpoint/2010/main" val="42762350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64</a:t>
            </a:fld>
            <a:endParaRPr lang="ru-RU"/>
          </a:p>
        </p:txBody>
      </p:sp>
    </p:spTree>
    <p:extLst>
      <p:ext uri="{BB962C8B-B14F-4D97-AF65-F5344CB8AC3E}">
        <p14:creationId xmlns:p14="http://schemas.microsoft.com/office/powerpoint/2010/main" val="36129030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65</a:t>
            </a:fld>
            <a:endParaRPr lang="ru-RU"/>
          </a:p>
        </p:txBody>
      </p:sp>
    </p:spTree>
    <p:extLst>
      <p:ext uri="{BB962C8B-B14F-4D97-AF65-F5344CB8AC3E}">
        <p14:creationId xmlns:p14="http://schemas.microsoft.com/office/powerpoint/2010/main" val="24718440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66</a:t>
            </a:fld>
            <a:endParaRPr lang="ru-RU"/>
          </a:p>
        </p:txBody>
      </p:sp>
    </p:spTree>
    <p:extLst>
      <p:ext uri="{BB962C8B-B14F-4D97-AF65-F5344CB8AC3E}">
        <p14:creationId xmlns:p14="http://schemas.microsoft.com/office/powerpoint/2010/main" val="40457216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67</a:t>
            </a:fld>
            <a:endParaRPr lang="ru-RU"/>
          </a:p>
        </p:txBody>
      </p:sp>
    </p:spTree>
    <p:extLst>
      <p:ext uri="{BB962C8B-B14F-4D97-AF65-F5344CB8AC3E}">
        <p14:creationId xmlns:p14="http://schemas.microsoft.com/office/powerpoint/2010/main" val="14846310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68</a:t>
            </a:fld>
            <a:endParaRPr lang="ru-RU"/>
          </a:p>
        </p:txBody>
      </p:sp>
    </p:spTree>
    <p:extLst>
      <p:ext uri="{BB962C8B-B14F-4D97-AF65-F5344CB8AC3E}">
        <p14:creationId xmlns:p14="http://schemas.microsoft.com/office/powerpoint/2010/main" val="226404750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69</a:t>
            </a:fld>
            <a:endParaRPr lang="ru-RU"/>
          </a:p>
        </p:txBody>
      </p:sp>
    </p:spTree>
    <p:extLst>
      <p:ext uri="{BB962C8B-B14F-4D97-AF65-F5344CB8AC3E}">
        <p14:creationId xmlns:p14="http://schemas.microsoft.com/office/powerpoint/2010/main" val="5873255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70</a:t>
            </a:fld>
            <a:endParaRPr lang="ru-RU"/>
          </a:p>
        </p:txBody>
      </p:sp>
    </p:spTree>
    <p:extLst>
      <p:ext uri="{BB962C8B-B14F-4D97-AF65-F5344CB8AC3E}">
        <p14:creationId xmlns:p14="http://schemas.microsoft.com/office/powerpoint/2010/main" val="399894944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71</a:t>
            </a:fld>
            <a:endParaRPr lang="ru-RU"/>
          </a:p>
        </p:txBody>
      </p:sp>
    </p:spTree>
    <p:extLst>
      <p:ext uri="{BB962C8B-B14F-4D97-AF65-F5344CB8AC3E}">
        <p14:creationId xmlns:p14="http://schemas.microsoft.com/office/powerpoint/2010/main" val="37884549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72</a:t>
            </a:fld>
            <a:endParaRPr lang="ru-RU"/>
          </a:p>
        </p:txBody>
      </p:sp>
    </p:spTree>
    <p:extLst>
      <p:ext uri="{BB962C8B-B14F-4D97-AF65-F5344CB8AC3E}">
        <p14:creationId xmlns:p14="http://schemas.microsoft.com/office/powerpoint/2010/main" val="301135850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73</a:t>
            </a:fld>
            <a:endParaRPr lang="ru-RU"/>
          </a:p>
        </p:txBody>
      </p:sp>
    </p:spTree>
    <p:extLst>
      <p:ext uri="{BB962C8B-B14F-4D97-AF65-F5344CB8AC3E}">
        <p14:creationId xmlns:p14="http://schemas.microsoft.com/office/powerpoint/2010/main" val="3043594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7</a:t>
            </a:fld>
            <a:endParaRPr lang="ru-RU"/>
          </a:p>
        </p:txBody>
      </p:sp>
    </p:spTree>
    <p:extLst>
      <p:ext uri="{BB962C8B-B14F-4D97-AF65-F5344CB8AC3E}">
        <p14:creationId xmlns:p14="http://schemas.microsoft.com/office/powerpoint/2010/main" val="216756600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74</a:t>
            </a:fld>
            <a:endParaRPr lang="ru-RU"/>
          </a:p>
        </p:txBody>
      </p:sp>
    </p:spTree>
    <p:extLst>
      <p:ext uri="{BB962C8B-B14F-4D97-AF65-F5344CB8AC3E}">
        <p14:creationId xmlns:p14="http://schemas.microsoft.com/office/powerpoint/2010/main" val="63958951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75</a:t>
            </a:fld>
            <a:endParaRPr lang="ru-RU"/>
          </a:p>
        </p:txBody>
      </p:sp>
    </p:spTree>
    <p:extLst>
      <p:ext uri="{BB962C8B-B14F-4D97-AF65-F5344CB8AC3E}">
        <p14:creationId xmlns:p14="http://schemas.microsoft.com/office/powerpoint/2010/main" val="3430640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76</a:t>
            </a:fld>
            <a:endParaRPr lang="ru-RU"/>
          </a:p>
        </p:txBody>
      </p:sp>
    </p:spTree>
    <p:extLst>
      <p:ext uri="{BB962C8B-B14F-4D97-AF65-F5344CB8AC3E}">
        <p14:creationId xmlns:p14="http://schemas.microsoft.com/office/powerpoint/2010/main" val="240795013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77</a:t>
            </a:fld>
            <a:endParaRPr lang="ru-RU"/>
          </a:p>
        </p:txBody>
      </p:sp>
    </p:spTree>
    <p:extLst>
      <p:ext uri="{BB962C8B-B14F-4D97-AF65-F5344CB8AC3E}">
        <p14:creationId xmlns:p14="http://schemas.microsoft.com/office/powerpoint/2010/main" val="2658721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8</a:t>
            </a:fld>
            <a:endParaRPr lang="ru-RU"/>
          </a:p>
        </p:txBody>
      </p:sp>
    </p:spTree>
    <p:extLst>
      <p:ext uri="{BB962C8B-B14F-4D97-AF65-F5344CB8AC3E}">
        <p14:creationId xmlns:p14="http://schemas.microsoft.com/office/powerpoint/2010/main" val="4288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9</a:t>
            </a:fld>
            <a:endParaRPr lang="ru-RU"/>
          </a:p>
        </p:txBody>
      </p:sp>
    </p:spTree>
    <p:extLst>
      <p:ext uri="{BB962C8B-B14F-4D97-AF65-F5344CB8AC3E}">
        <p14:creationId xmlns:p14="http://schemas.microsoft.com/office/powerpoint/2010/main" val="3231449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872A0184-BECC-4E8A-A64C-5610F337EDE2}" type="datetime1">
              <a:rPr lang="ru-RU" smtClean="0"/>
              <a:pPr>
                <a:defRPr/>
              </a:pPr>
              <a:t>20.02.2020</a:t>
            </a:fld>
            <a:endParaRPr lang="ru-RU"/>
          </a:p>
        </p:txBody>
      </p:sp>
      <p:sp>
        <p:nvSpPr>
          <p:cNvPr id="5" name="Footer Placeholder 4"/>
          <p:cNvSpPr>
            <a:spLocks noGrp="1"/>
          </p:cNvSpPr>
          <p:nvPr>
            <p:ph type="ftr" sz="quarter" idx="11"/>
          </p:nvPr>
        </p:nvSpPr>
        <p:spPr/>
        <p:txBody>
          <a:bodyPr/>
          <a:lstStyle/>
          <a:p>
            <a:pPr>
              <a:defRPr/>
            </a:pPr>
            <a:r>
              <a:rPr lang="ru-RU" smtClean="0"/>
              <a:t>Гавриленко Наталия Айратовна</a:t>
            </a:r>
            <a:endParaRPr lang="ru-RU"/>
          </a:p>
        </p:txBody>
      </p:sp>
      <p:sp>
        <p:nvSpPr>
          <p:cNvPr id="6" name="Slide Number Placeholder 5"/>
          <p:cNvSpPr>
            <a:spLocks noGrp="1"/>
          </p:cNvSpPr>
          <p:nvPr>
            <p:ph type="sldNum" sz="quarter" idx="12"/>
          </p:nvPr>
        </p:nvSpPr>
        <p:spPr/>
        <p:txBody>
          <a:bodyPr/>
          <a:lstStyle/>
          <a:p>
            <a:pPr>
              <a:defRPr/>
            </a:pPr>
            <a:fld id="{37BEC81D-71B9-470B-917D-D175E491ACCA}" type="slidenum">
              <a:rPr lang="ru-RU" smtClean="0"/>
              <a:pPr>
                <a:defRPr/>
              </a:pPr>
              <a:t>‹#›</a:t>
            </a:fld>
            <a:endParaRPr lang="ru-RU"/>
          </a:p>
        </p:txBody>
      </p:sp>
    </p:spTree>
    <p:extLst>
      <p:ext uri="{BB962C8B-B14F-4D97-AF65-F5344CB8AC3E}">
        <p14:creationId xmlns:p14="http://schemas.microsoft.com/office/powerpoint/2010/main" val="1041933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smtClean="0"/>
              <a:t>Образец заголовка</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pPr>
              <a:defRPr/>
            </a:pPr>
            <a:fld id="{37206F79-10D0-43D1-9710-57B11391F292}" type="datetime1">
              <a:rPr lang="ru-RU" smtClean="0"/>
              <a:pPr>
                <a:defRPr/>
              </a:pPr>
              <a:t>20.02.2020</a:t>
            </a:fld>
            <a:endParaRPr lang="ru-RU"/>
          </a:p>
        </p:txBody>
      </p:sp>
      <p:sp>
        <p:nvSpPr>
          <p:cNvPr id="4" name="Footer Placeholder 3"/>
          <p:cNvSpPr>
            <a:spLocks noGrp="1"/>
          </p:cNvSpPr>
          <p:nvPr>
            <p:ph type="ftr" sz="quarter" idx="11"/>
          </p:nvPr>
        </p:nvSpPr>
        <p:spPr/>
        <p:txBody>
          <a:bodyPr/>
          <a:lstStyle/>
          <a:p>
            <a:pPr>
              <a:defRPr/>
            </a:pPr>
            <a:r>
              <a:rPr lang="ru-RU" smtClean="0"/>
              <a:t>Гавриленко Наталия Айратовна</a:t>
            </a:r>
            <a:endParaRPr lang="ru-RU"/>
          </a:p>
        </p:txBody>
      </p:sp>
      <p:sp>
        <p:nvSpPr>
          <p:cNvPr id="5" name="Slide Number Placeholder 4"/>
          <p:cNvSpPr>
            <a:spLocks noGrp="1"/>
          </p:cNvSpPr>
          <p:nvPr>
            <p:ph type="sldNum" sz="quarter" idx="12"/>
          </p:nvPr>
        </p:nvSpPr>
        <p:spPr/>
        <p:txBody>
          <a:bodyPr/>
          <a:lstStyle/>
          <a:p>
            <a:pPr>
              <a:defRPr/>
            </a:pPr>
            <a:fld id="{419DE836-D3D1-4A05-9C66-D5F90F3F40F8}" type="slidenum">
              <a:rPr lang="ru-RU" smtClean="0"/>
              <a:pPr>
                <a:defRPr/>
              </a:pPr>
              <a:t>‹#›</a:t>
            </a:fld>
            <a:endParaRPr lang="ru-RU"/>
          </a:p>
        </p:txBody>
      </p:sp>
    </p:spTree>
    <p:extLst>
      <p:ext uri="{BB962C8B-B14F-4D97-AF65-F5344CB8AC3E}">
        <p14:creationId xmlns:p14="http://schemas.microsoft.com/office/powerpoint/2010/main" val="1178484790"/>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37206F79-10D0-43D1-9710-57B11391F292}" type="datetime1">
              <a:rPr lang="ru-RU" smtClean="0"/>
              <a:pPr>
                <a:defRPr/>
              </a:pPr>
              <a:t>20.02.2020</a:t>
            </a:fld>
            <a:endParaRPr lang="ru-RU"/>
          </a:p>
        </p:txBody>
      </p:sp>
      <p:sp>
        <p:nvSpPr>
          <p:cNvPr id="5" name="Footer Placeholder 4"/>
          <p:cNvSpPr>
            <a:spLocks noGrp="1"/>
          </p:cNvSpPr>
          <p:nvPr>
            <p:ph type="ftr" sz="quarter" idx="11"/>
          </p:nvPr>
        </p:nvSpPr>
        <p:spPr/>
        <p:txBody>
          <a:bodyPr/>
          <a:lstStyle/>
          <a:p>
            <a:pPr>
              <a:defRPr/>
            </a:pPr>
            <a:r>
              <a:rPr lang="ru-RU" smtClean="0"/>
              <a:t>Гавриленко Наталия Айратовна</a:t>
            </a:r>
            <a:endParaRPr lang="ru-RU"/>
          </a:p>
        </p:txBody>
      </p:sp>
      <p:sp>
        <p:nvSpPr>
          <p:cNvPr id="6" name="Slide Number Placeholder 5"/>
          <p:cNvSpPr>
            <a:spLocks noGrp="1"/>
          </p:cNvSpPr>
          <p:nvPr>
            <p:ph type="sldNum" sz="quarter" idx="12"/>
          </p:nvPr>
        </p:nvSpPr>
        <p:spPr/>
        <p:txBody>
          <a:bodyPr/>
          <a:lstStyle/>
          <a:p>
            <a:pPr>
              <a:defRPr/>
            </a:pPr>
            <a:fld id="{419DE836-D3D1-4A05-9C66-D5F90F3F40F8}" type="slidenum">
              <a:rPr lang="ru-RU" smtClean="0"/>
              <a:pPr>
                <a:defRPr/>
              </a:pPr>
              <a:t>‹#›</a:t>
            </a:fld>
            <a:endParaRPr lang="ru-RU"/>
          </a:p>
        </p:txBody>
      </p:sp>
    </p:spTree>
    <p:extLst>
      <p:ext uri="{BB962C8B-B14F-4D97-AF65-F5344CB8AC3E}">
        <p14:creationId xmlns:p14="http://schemas.microsoft.com/office/powerpoint/2010/main" val="789860307"/>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37206F79-10D0-43D1-9710-57B11391F292}" type="datetime1">
              <a:rPr lang="ru-RU" smtClean="0"/>
              <a:pPr>
                <a:defRPr/>
              </a:pPr>
              <a:t>20.02.2020</a:t>
            </a:fld>
            <a:endParaRPr lang="ru-RU"/>
          </a:p>
        </p:txBody>
      </p:sp>
      <p:sp>
        <p:nvSpPr>
          <p:cNvPr id="5" name="Footer Placeholder 4"/>
          <p:cNvSpPr>
            <a:spLocks noGrp="1"/>
          </p:cNvSpPr>
          <p:nvPr>
            <p:ph type="ftr" sz="quarter" idx="11"/>
          </p:nvPr>
        </p:nvSpPr>
        <p:spPr/>
        <p:txBody>
          <a:bodyPr/>
          <a:lstStyle/>
          <a:p>
            <a:pPr>
              <a:defRPr/>
            </a:pPr>
            <a:r>
              <a:rPr lang="ru-RU" smtClean="0"/>
              <a:t>Гавриленко Наталия Айратовна</a:t>
            </a:r>
            <a:endParaRPr lang="ru-RU"/>
          </a:p>
        </p:txBody>
      </p:sp>
      <p:sp>
        <p:nvSpPr>
          <p:cNvPr id="6" name="Slide Number Placeholder 5"/>
          <p:cNvSpPr>
            <a:spLocks noGrp="1"/>
          </p:cNvSpPr>
          <p:nvPr>
            <p:ph type="sldNum" sz="quarter" idx="12"/>
          </p:nvPr>
        </p:nvSpPr>
        <p:spPr/>
        <p:txBody>
          <a:bodyPr/>
          <a:lstStyle/>
          <a:p>
            <a:pPr>
              <a:defRPr/>
            </a:pPr>
            <a:fld id="{419DE836-D3D1-4A05-9C66-D5F90F3F40F8}" type="slidenum">
              <a:rPr lang="ru-RU" smtClean="0"/>
              <a:pPr>
                <a:defRPr/>
              </a:pPr>
              <a:t>‹#›</a:t>
            </a:fld>
            <a:endParaRPr lang="ru-RU"/>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79530920"/>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37206F79-10D0-43D1-9710-57B11391F292}" type="datetime1">
              <a:rPr lang="ru-RU" smtClean="0"/>
              <a:pPr>
                <a:defRPr/>
              </a:pPr>
              <a:t>20.02.2020</a:t>
            </a:fld>
            <a:endParaRPr lang="ru-RU"/>
          </a:p>
        </p:txBody>
      </p:sp>
      <p:sp>
        <p:nvSpPr>
          <p:cNvPr id="5" name="Footer Placeholder 4"/>
          <p:cNvSpPr>
            <a:spLocks noGrp="1"/>
          </p:cNvSpPr>
          <p:nvPr>
            <p:ph type="ftr" sz="quarter" idx="11"/>
          </p:nvPr>
        </p:nvSpPr>
        <p:spPr/>
        <p:txBody>
          <a:bodyPr/>
          <a:lstStyle/>
          <a:p>
            <a:pPr>
              <a:defRPr/>
            </a:pPr>
            <a:r>
              <a:rPr lang="ru-RU" smtClean="0"/>
              <a:t>Гавриленко Наталия Айратовна</a:t>
            </a:r>
            <a:endParaRPr lang="ru-RU"/>
          </a:p>
        </p:txBody>
      </p:sp>
      <p:sp>
        <p:nvSpPr>
          <p:cNvPr id="6" name="Slide Number Placeholder 5"/>
          <p:cNvSpPr>
            <a:spLocks noGrp="1"/>
          </p:cNvSpPr>
          <p:nvPr>
            <p:ph type="sldNum" sz="quarter" idx="12"/>
          </p:nvPr>
        </p:nvSpPr>
        <p:spPr/>
        <p:txBody>
          <a:bodyPr/>
          <a:lstStyle/>
          <a:p>
            <a:pPr>
              <a:defRPr/>
            </a:pPr>
            <a:fld id="{419DE836-D3D1-4A05-9C66-D5F90F3F40F8}" type="slidenum">
              <a:rPr lang="ru-RU" smtClean="0"/>
              <a:pPr>
                <a:defRPr/>
              </a:pPr>
              <a:t>‹#›</a:t>
            </a:fld>
            <a:endParaRPr lang="ru-RU"/>
          </a:p>
        </p:txBody>
      </p:sp>
    </p:spTree>
    <p:extLst>
      <p:ext uri="{BB962C8B-B14F-4D97-AF65-F5344CB8AC3E}">
        <p14:creationId xmlns:p14="http://schemas.microsoft.com/office/powerpoint/2010/main" val="743318304"/>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37206F79-10D0-43D1-9710-57B11391F292}" type="datetime1">
              <a:rPr lang="ru-RU" smtClean="0"/>
              <a:pPr>
                <a:defRPr/>
              </a:pPr>
              <a:t>20.02.2020</a:t>
            </a:fld>
            <a:endParaRPr lang="ru-RU"/>
          </a:p>
        </p:txBody>
      </p:sp>
      <p:sp>
        <p:nvSpPr>
          <p:cNvPr id="5" name="Footer Placeholder 4"/>
          <p:cNvSpPr>
            <a:spLocks noGrp="1"/>
          </p:cNvSpPr>
          <p:nvPr>
            <p:ph type="ftr" sz="quarter" idx="11"/>
          </p:nvPr>
        </p:nvSpPr>
        <p:spPr/>
        <p:txBody>
          <a:bodyPr/>
          <a:lstStyle/>
          <a:p>
            <a:pPr>
              <a:defRPr/>
            </a:pPr>
            <a:r>
              <a:rPr lang="ru-RU" smtClean="0"/>
              <a:t>Гавриленко Наталия Айратовна</a:t>
            </a:r>
            <a:endParaRPr lang="ru-RU"/>
          </a:p>
        </p:txBody>
      </p:sp>
      <p:sp>
        <p:nvSpPr>
          <p:cNvPr id="6" name="Slide Number Placeholder 5"/>
          <p:cNvSpPr>
            <a:spLocks noGrp="1"/>
          </p:cNvSpPr>
          <p:nvPr>
            <p:ph type="sldNum" sz="quarter" idx="12"/>
          </p:nvPr>
        </p:nvSpPr>
        <p:spPr/>
        <p:txBody>
          <a:bodyPr/>
          <a:lstStyle/>
          <a:p>
            <a:pPr>
              <a:defRPr/>
            </a:pPr>
            <a:fld id="{419DE836-D3D1-4A05-9C66-D5F90F3F40F8}" type="slidenum">
              <a:rPr lang="ru-RU" smtClean="0"/>
              <a:pPr>
                <a:defRPr/>
              </a:pPr>
              <a:t>‹#›</a:t>
            </a:fld>
            <a:endParaRPr lang="ru-RU"/>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23814911"/>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37206F79-10D0-43D1-9710-57B11391F292}" type="datetime1">
              <a:rPr lang="ru-RU" smtClean="0"/>
              <a:pPr>
                <a:defRPr/>
              </a:pPr>
              <a:t>20.02.2020</a:t>
            </a:fld>
            <a:endParaRPr lang="ru-RU"/>
          </a:p>
        </p:txBody>
      </p:sp>
      <p:sp>
        <p:nvSpPr>
          <p:cNvPr id="5" name="Footer Placeholder 4"/>
          <p:cNvSpPr>
            <a:spLocks noGrp="1"/>
          </p:cNvSpPr>
          <p:nvPr>
            <p:ph type="ftr" sz="quarter" idx="11"/>
          </p:nvPr>
        </p:nvSpPr>
        <p:spPr/>
        <p:txBody>
          <a:bodyPr/>
          <a:lstStyle/>
          <a:p>
            <a:pPr>
              <a:defRPr/>
            </a:pPr>
            <a:r>
              <a:rPr lang="ru-RU" smtClean="0"/>
              <a:t>Гавриленко Наталия Айратовна</a:t>
            </a:r>
            <a:endParaRPr lang="ru-RU"/>
          </a:p>
        </p:txBody>
      </p:sp>
      <p:sp>
        <p:nvSpPr>
          <p:cNvPr id="6" name="Slide Number Placeholder 5"/>
          <p:cNvSpPr>
            <a:spLocks noGrp="1"/>
          </p:cNvSpPr>
          <p:nvPr>
            <p:ph type="sldNum" sz="quarter" idx="12"/>
          </p:nvPr>
        </p:nvSpPr>
        <p:spPr/>
        <p:txBody>
          <a:bodyPr/>
          <a:lstStyle/>
          <a:p>
            <a:pPr>
              <a:defRPr/>
            </a:pPr>
            <a:fld id="{419DE836-D3D1-4A05-9C66-D5F90F3F40F8}" type="slidenum">
              <a:rPr lang="ru-RU" smtClean="0"/>
              <a:pPr>
                <a:defRPr/>
              </a:pPr>
              <a:t>‹#›</a:t>
            </a:fld>
            <a:endParaRPr lang="ru-RU"/>
          </a:p>
        </p:txBody>
      </p:sp>
    </p:spTree>
    <p:extLst>
      <p:ext uri="{BB962C8B-B14F-4D97-AF65-F5344CB8AC3E}">
        <p14:creationId xmlns:p14="http://schemas.microsoft.com/office/powerpoint/2010/main" val="2252776509"/>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EBDA6E95-3291-4D6D-8FF9-B8734864AB44}" type="datetime1">
              <a:rPr lang="ru-RU" smtClean="0"/>
              <a:pPr>
                <a:defRPr/>
              </a:pPr>
              <a:t>20.02.2020</a:t>
            </a:fld>
            <a:endParaRPr lang="ru-RU"/>
          </a:p>
        </p:txBody>
      </p:sp>
      <p:sp>
        <p:nvSpPr>
          <p:cNvPr id="5" name="Footer Placeholder 4"/>
          <p:cNvSpPr>
            <a:spLocks noGrp="1"/>
          </p:cNvSpPr>
          <p:nvPr>
            <p:ph type="ftr" sz="quarter" idx="11"/>
          </p:nvPr>
        </p:nvSpPr>
        <p:spPr/>
        <p:txBody>
          <a:bodyPr/>
          <a:lstStyle/>
          <a:p>
            <a:pPr>
              <a:defRPr/>
            </a:pPr>
            <a:r>
              <a:rPr lang="ru-RU" smtClean="0"/>
              <a:t>Гавриленко Наталия Айратовна</a:t>
            </a:r>
            <a:endParaRPr lang="ru-RU"/>
          </a:p>
        </p:txBody>
      </p:sp>
      <p:sp>
        <p:nvSpPr>
          <p:cNvPr id="6" name="Slide Number Placeholder 5"/>
          <p:cNvSpPr>
            <a:spLocks noGrp="1"/>
          </p:cNvSpPr>
          <p:nvPr>
            <p:ph type="sldNum" sz="quarter" idx="12"/>
          </p:nvPr>
        </p:nvSpPr>
        <p:spPr/>
        <p:txBody>
          <a:bodyPr/>
          <a:lstStyle/>
          <a:p>
            <a:pPr>
              <a:defRPr/>
            </a:pPr>
            <a:fld id="{A2E3A16F-69F8-48A4-95F9-4E50D6905637}" type="slidenum">
              <a:rPr lang="ru-RU" smtClean="0"/>
              <a:pPr>
                <a:defRPr/>
              </a:pPr>
              <a:t>‹#›</a:t>
            </a:fld>
            <a:endParaRPr lang="ru-RU"/>
          </a:p>
        </p:txBody>
      </p:sp>
    </p:spTree>
    <p:extLst>
      <p:ext uri="{BB962C8B-B14F-4D97-AF65-F5344CB8AC3E}">
        <p14:creationId xmlns:p14="http://schemas.microsoft.com/office/powerpoint/2010/main" val="1795905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EF82773D-3090-4A54-807A-FDC1B49F3F7F}" type="datetime1">
              <a:rPr lang="ru-RU" smtClean="0"/>
              <a:pPr>
                <a:defRPr/>
              </a:pPr>
              <a:t>20.02.2020</a:t>
            </a:fld>
            <a:endParaRPr lang="ru-RU"/>
          </a:p>
        </p:txBody>
      </p:sp>
      <p:sp>
        <p:nvSpPr>
          <p:cNvPr id="5" name="Footer Placeholder 4"/>
          <p:cNvSpPr>
            <a:spLocks noGrp="1"/>
          </p:cNvSpPr>
          <p:nvPr>
            <p:ph type="ftr" sz="quarter" idx="11"/>
          </p:nvPr>
        </p:nvSpPr>
        <p:spPr/>
        <p:txBody>
          <a:bodyPr/>
          <a:lstStyle/>
          <a:p>
            <a:pPr>
              <a:defRPr/>
            </a:pPr>
            <a:r>
              <a:rPr lang="ru-RU" smtClean="0"/>
              <a:t>Гавриленко Наталия Айратовна</a:t>
            </a:r>
            <a:endParaRPr lang="ru-RU"/>
          </a:p>
        </p:txBody>
      </p:sp>
      <p:sp>
        <p:nvSpPr>
          <p:cNvPr id="6" name="Slide Number Placeholder 5"/>
          <p:cNvSpPr>
            <a:spLocks noGrp="1"/>
          </p:cNvSpPr>
          <p:nvPr>
            <p:ph type="sldNum" sz="quarter" idx="12"/>
          </p:nvPr>
        </p:nvSpPr>
        <p:spPr/>
        <p:txBody>
          <a:bodyPr/>
          <a:lstStyle/>
          <a:p>
            <a:pPr>
              <a:defRPr/>
            </a:pPr>
            <a:fld id="{F14F88B3-8EB5-4082-8172-FB293DAFCE9C}" type="slidenum">
              <a:rPr lang="ru-RU" smtClean="0"/>
              <a:pPr>
                <a:defRPr/>
              </a:pPr>
              <a:t>‹#›</a:t>
            </a:fld>
            <a:endParaRPr lang="ru-RU"/>
          </a:p>
        </p:txBody>
      </p:sp>
    </p:spTree>
    <p:extLst>
      <p:ext uri="{BB962C8B-B14F-4D97-AF65-F5344CB8AC3E}">
        <p14:creationId xmlns:p14="http://schemas.microsoft.com/office/powerpoint/2010/main" val="2193261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ru-RU" alt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altLang="ru-RU"/>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3AF8105C-29B5-45CF-9AE4-8BDDBF339F35}" type="slidenum">
              <a:rPr lang="ru-RU" altLang="ru-RU"/>
              <a:pPr/>
              <a:t>‹#›</a:t>
            </a:fld>
            <a:endParaRPr lang="ru-RU" altLang="ru-RU"/>
          </a:p>
        </p:txBody>
      </p:sp>
    </p:spTree>
    <p:extLst>
      <p:ext uri="{BB962C8B-B14F-4D97-AF65-F5344CB8AC3E}">
        <p14:creationId xmlns:p14="http://schemas.microsoft.com/office/powerpoint/2010/main" val="3061799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36A7755B-45D9-45FD-8EFF-1191D6A13FFE}" type="datetime1">
              <a:rPr lang="ru-RU" smtClean="0"/>
              <a:pPr>
                <a:defRPr/>
              </a:pPr>
              <a:t>20.02.2020</a:t>
            </a:fld>
            <a:endParaRPr lang="ru-RU"/>
          </a:p>
        </p:txBody>
      </p:sp>
      <p:sp>
        <p:nvSpPr>
          <p:cNvPr id="5" name="Footer Placeholder 4"/>
          <p:cNvSpPr>
            <a:spLocks noGrp="1"/>
          </p:cNvSpPr>
          <p:nvPr>
            <p:ph type="ftr" sz="quarter" idx="11"/>
          </p:nvPr>
        </p:nvSpPr>
        <p:spPr/>
        <p:txBody>
          <a:bodyPr/>
          <a:lstStyle/>
          <a:p>
            <a:pPr>
              <a:defRPr/>
            </a:pPr>
            <a:r>
              <a:rPr lang="ru-RU" smtClean="0"/>
              <a:t>Гавриленко Наталия Айратовна</a:t>
            </a:r>
            <a:endParaRPr lang="ru-RU"/>
          </a:p>
        </p:txBody>
      </p:sp>
      <p:sp>
        <p:nvSpPr>
          <p:cNvPr id="6" name="Slide Number Placeholder 5"/>
          <p:cNvSpPr>
            <a:spLocks noGrp="1"/>
          </p:cNvSpPr>
          <p:nvPr>
            <p:ph type="sldNum" sz="quarter" idx="12"/>
          </p:nvPr>
        </p:nvSpPr>
        <p:spPr/>
        <p:txBody>
          <a:bodyPr/>
          <a:lstStyle/>
          <a:p>
            <a:pPr>
              <a:defRPr/>
            </a:pPr>
            <a:fld id="{B1C343F1-3032-41C8-979A-5577136490CC}" type="slidenum">
              <a:rPr lang="ru-RU" smtClean="0"/>
              <a:pPr>
                <a:defRPr/>
              </a:pPr>
              <a:t>‹#›</a:t>
            </a:fld>
            <a:endParaRPr lang="ru-RU"/>
          </a:p>
        </p:txBody>
      </p:sp>
    </p:spTree>
    <p:extLst>
      <p:ext uri="{BB962C8B-B14F-4D97-AF65-F5344CB8AC3E}">
        <p14:creationId xmlns:p14="http://schemas.microsoft.com/office/powerpoint/2010/main" val="3637748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77718154-A19F-4D96-A5DB-F631147FB891}" type="datetime1">
              <a:rPr lang="ru-RU" smtClean="0"/>
              <a:pPr>
                <a:defRPr/>
              </a:pPr>
              <a:t>20.02.2020</a:t>
            </a:fld>
            <a:endParaRPr lang="ru-RU"/>
          </a:p>
        </p:txBody>
      </p:sp>
      <p:sp>
        <p:nvSpPr>
          <p:cNvPr id="5" name="Footer Placeholder 4"/>
          <p:cNvSpPr>
            <a:spLocks noGrp="1"/>
          </p:cNvSpPr>
          <p:nvPr>
            <p:ph type="ftr" sz="quarter" idx="11"/>
          </p:nvPr>
        </p:nvSpPr>
        <p:spPr/>
        <p:txBody>
          <a:bodyPr/>
          <a:lstStyle/>
          <a:p>
            <a:pPr>
              <a:defRPr/>
            </a:pPr>
            <a:r>
              <a:rPr lang="ru-RU" smtClean="0"/>
              <a:t>Гавриленко Наталия Айратовна</a:t>
            </a:r>
            <a:endParaRPr lang="ru-RU"/>
          </a:p>
        </p:txBody>
      </p:sp>
      <p:sp>
        <p:nvSpPr>
          <p:cNvPr id="6" name="Slide Number Placeholder 5"/>
          <p:cNvSpPr>
            <a:spLocks noGrp="1"/>
          </p:cNvSpPr>
          <p:nvPr>
            <p:ph type="sldNum" sz="quarter" idx="12"/>
          </p:nvPr>
        </p:nvSpPr>
        <p:spPr/>
        <p:txBody>
          <a:bodyPr/>
          <a:lstStyle/>
          <a:p>
            <a:pPr>
              <a:defRPr/>
            </a:pPr>
            <a:fld id="{D1E10C33-B47D-47A5-80DC-F2C4107F7FE9}" type="slidenum">
              <a:rPr lang="ru-RU" smtClean="0"/>
              <a:pPr>
                <a:defRPr/>
              </a:pPr>
              <a:t>‹#›</a:t>
            </a:fld>
            <a:endParaRPr lang="ru-RU"/>
          </a:p>
        </p:txBody>
      </p:sp>
    </p:spTree>
    <p:extLst>
      <p:ext uri="{BB962C8B-B14F-4D97-AF65-F5344CB8AC3E}">
        <p14:creationId xmlns:p14="http://schemas.microsoft.com/office/powerpoint/2010/main" val="3502135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smtClean="0"/>
              <a:t>Образец заголовка</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fld id="{FABF1509-1DE2-4E79-B535-9257FCE4671F}" type="datetime1">
              <a:rPr lang="ru-RU" smtClean="0"/>
              <a:pPr>
                <a:defRPr/>
              </a:pPr>
              <a:t>20.02.2020</a:t>
            </a:fld>
            <a:endParaRPr lang="ru-RU"/>
          </a:p>
        </p:txBody>
      </p:sp>
      <p:sp>
        <p:nvSpPr>
          <p:cNvPr id="6" name="Footer Placeholder 5"/>
          <p:cNvSpPr>
            <a:spLocks noGrp="1"/>
          </p:cNvSpPr>
          <p:nvPr>
            <p:ph type="ftr" sz="quarter" idx="11"/>
          </p:nvPr>
        </p:nvSpPr>
        <p:spPr/>
        <p:txBody>
          <a:bodyPr/>
          <a:lstStyle/>
          <a:p>
            <a:pPr>
              <a:defRPr/>
            </a:pPr>
            <a:r>
              <a:rPr lang="ru-RU" smtClean="0"/>
              <a:t>Гавриленко Наталия Айратовна</a:t>
            </a:r>
            <a:endParaRPr lang="ru-RU"/>
          </a:p>
        </p:txBody>
      </p:sp>
      <p:sp>
        <p:nvSpPr>
          <p:cNvPr id="7" name="Slide Number Placeholder 6"/>
          <p:cNvSpPr>
            <a:spLocks noGrp="1"/>
          </p:cNvSpPr>
          <p:nvPr>
            <p:ph type="sldNum" sz="quarter" idx="12"/>
          </p:nvPr>
        </p:nvSpPr>
        <p:spPr/>
        <p:txBody>
          <a:bodyPr/>
          <a:lstStyle/>
          <a:p>
            <a:pPr>
              <a:defRPr/>
            </a:pPr>
            <a:fld id="{5A9278F8-665D-44E5-978E-D403EAED1CBE}" type="slidenum">
              <a:rPr lang="ru-RU" smtClean="0"/>
              <a:pPr>
                <a:defRPr/>
              </a:pPr>
              <a:t>‹#›</a:t>
            </a:fld>
            <a:endParaRPr lang="ru-RU"/>
          </a:p>
        </p:txBody>
      </p:sp>
    </p:spTree>
    <p:extLst>
      <p:ext uri="{BB962C8B-B14F-4D97-AF65-F5344CB8AC3E}">
        <p14:creationId xmlns:p14="http://schemas.microsoft.com/office/powerpoint/2010/main" val="3821956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smtClean="0"/>
              <a:t>Образец заголовка</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2896B410-49E0-4604-85FE-F585587D7968}" type="datetime1">
              <a:rPr lang="ru-RU" smtClean="0"/>
              <a:pPr>
                <a:defRPr/>
              </a:pPr>
              <a:t>20.02.2020</a:t>
            </a:fld>
            <a:endParaRPr lang="ru-RU"/>
          </a:p>
        </p:txBody>
      </p:sp>
      <p:sp>
        <p:nvSpPr>
          <p:cNvPr id="8" name="Footer Placeholder 7"/>
          <p:cNvSpPr>
            <a:spLocks noGrp="1"/>
          </p:cNvSpPr>
          <p:nvPr>
            <p:ph type="ftr" sz="quarter" idx="11"/>
          </p:nvPr>
        </p:nvSpPr>
        <p:spPr/>
        <p:txBody>
          <a:bodyPr/>
          <a:lstStyle/>
          <a:p>
            <a:pPr>
              <a:defRPr/>
            </a:pPr>
            <a:r>
              <a:rPr lang="ru-RU" smtClean="0"/>
              <a:t>Гавриленко Наталия Айратовна</a:t>
            </a:r>
            <a:endParaRPr lang="ru-RU"/>
          </a:p>
        </p:txBody>
      </p:sp>
      <p:sp>
        <p:nvSpPr>
          <p:cNvPr id="9" name="Slide Number Placeholder 8"/>
          <p:cNvSpPr>
            <a:spLocks noGrp="1"/>
          </p:cNvSpPr>
          <p:nvPr>
            <p:ph type="sldNum" sz="quarter" idx="12"/>
          </p:nvPr>
        </p:nvSpPr>
        <p:spPr/>
        <p:txBody>
          <a:bodyPr/>
          <a:lstStyle/>
          <a:p>
            <a:pPr>
              <a:defRPr/>
            </a:pPr>
            <a:fld id="{4CBE1C65-558E-4E1A-9071-7EF76E01EA29}" type="slidenum">
              <a:rPr lang="ru-RU" smtClean="0"/>
              <a:pPr>
                <a:defRPr/>
              </a:pPr>
              <a:t>‹#›</a:t>
            </a:fld>
            <a:endParaRPr lang="ru-RU"/>
          </a:p>
        </p:txBody>
      </p:sp>
    </p:spTree>
    <p:extLst>
      <p:ext uri="{BB962C8B-B14F-4D97-AF65-F5344CB8AC3E}">
        <p14:creationId xmlns:p14="http://schemas.microsoft.com/office/powerpoint/2010/main" val="539177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460C40E4-7D52-481F-ADB3-479AC07A37D0}" type="datetime1">
              <a:rPr lang="ru-RU" smtClean="0"/>
              <a:pPr>
                <a:defRPr/>
              </a:pPr>
              <a:t>20.02.2020</a:t>
            </a:fld>
            <a:endParaRPr lang="ru-RU"/>
          </a:p>
        </p:txBody>
      </p:sp>
      <p:sp>
        <p:nvSpPr>
          <p:cNvPr id="4" name="Footer Placeholder 3"/>
          <p:cNvSpPr>
            <a:spLocks noGrp="1"/>
          </p:cNvSpPr>
          <p:nvPr>
            <p:ph type="ftr" sz="quarter" idx="11"/>
          </p:nvPr>
        </p:nvSpPr>
        <p:spPr/>
        <p:txBody>
          <a:bodyPr/>
          <a:lstStyle/>
          <a:p>
            <a:pPr>
              <a:defRPr/>
            </a:pPr>
            <a:r>
              <a:rPr lang="ru-RU" smtClean="0"/>
              <a:t>Гавриленко Наталия Айратовна</a:t>
            </a:r>
            <a:endParaRPr lang="ru-RU"/>
          </a:p>
        </p:txBody>
      </p:sp>
      <p:sp>
        <p:nvSpPr>
          <p:cNvPr id="5" name="Slide Number Placeholder 4"/>
          <p:cNvSpPr>
            <a:spLocks noGrp="1"/>
          </p:cNvSpPr>
          <p:nvPr>
            <p:ph type="sldNum" sz="quarter" idx="12"/>
          </p:nvPr>
        </p:nvSpPr>
        <p:spPr/>
        <p:txBody>
          <a:bodyPr/>
          <a:lstStyle/>
          <a:p>
            <a:pPr>
              <a:defRPr/>
            </a:pPr>
            <a:fld id="{6C183C18-3994-4976-BB7A-D897A6CC0F7A}" type="slidenum">
              <a:rPr lang="ru-RU" smtClean="0"/>
              <a:pPr>
                <a:defRPr/>
              </a:pPr>
              <a:t>‹#›</a:t>
            </a:fld>
            <a:endParaRPr lang="ru-RU"/>
          </a:p>
        </p:txBody>
      </p:sp>
    </p:spTree>
    <p:extLst>
      <p:ext uri="{BB962C8B-B14F-4D97-AF65-F5344CB8AC3E}">
        <p14:creationId xmlns:p14="http://schemas.microsoft.com/office/powerpoint/2010/main" val="1969473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072889F-9158-4B8D-A52E-2992D98152AC}" type="datetime1">
              <a:rPr lang="ru-RU" smtClean="0"/>
              <a:pPr>
                <a:defRPr/>
              </a:pPr>
              <a:t>20.02.2020</a:t>
            </a:fld>
            <a:endParaRPr lang="ru-RU"/>
          </a:p>
        </p:txBody>
      </p:sp>
      <p:sp>
        <p:nvSpPr>
          <p:cNvPr id="3" name="Footer Placeholder 2"/>
          <p:cNvSpPr>
            <a:spLocks noGrp="1"/>
          </p:cNvSpPr>
          <p:nvPr>
            <p:ph type="ftr" sz="quarter" idx="11"/>
          </p:nvPr>
        </p:nvSpPr>
        <p:spPr/>
        <p:txBody>
          <a:bodyPr/>
          <a:lstStyle/>
          <a:p>
            <a:pPr>
              <a:defRPr/>
            </a:pPr>
            <a:r>
              <a:rPr lang="ru-RU" smtClean="0"/>
              <a:t>Гавриленко Наталия Айратовна</a:t>
            </a:r>
            <a:endParaRPr lang="ru-RU"/>
          </a:p>
        </p:txBody>
      </p:sp>
      <p:sp>
        <p:nvSpPr>
          <p:cNvPr id="4" name="Slide Number Placeholder 3"/>
          <p:cNvSpPr>
            <a:spLocks noGrp="1"/>
          </p:cNvSpPr>
          <p:nvPr>
            <p:ph type="sldNum" sz="quarter" idx="12"/>
          </p:nvPr>
        </p:nvSpPr>
        <p:spPr/>
        <p:txBody>
          <a:bodyPr/>
          <a:lstStyle/>
          <a:p>
            <a:pPr>
              <a:defRPr/>
            </a:pPr>
            <a:fld id="{12637339-AF86-4D1F-84E6-D32B79BC2DF1}" type="slidenum">
              <a:rPr lang="ru-RU" smtClean="0"/>
              <a:pPr>
                <a:defRPr/>
              </a:pPr>
              <a:t>‹#›</a:t>
            </a:fld>
            <a:endParaRPr lang="ru-RU"/>
          </a:p>
        </p:txBody>
      </p:sp>
    </p:spTree>
    <p:extLst>
      <p:ext uri="{BB962C8B-B14F-4D97-AF65-F5344CB8AC3E}">
        <p14:creationId xmlns:p14="http://schemas.microsoft.com/office/powerpoint/2010/main" val="579290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204A7553-A468-4FEF-9189-7CEAB8EC9E19}" type="datetime1">
              <a:rPr lang="ru-RU" smtClean="0"/>
              <a:pPr>
                <a:defRPr/>
              </a:pPr>
              <a:t>20.02.2020</a:t>
            </a:fld>
            <a:endParaRPr lang="ru-RU"/>
          </a:p>
        </p:txBody>
      </p:sp>
      <p:sp>
        <p:nvSpPr>
          <p:cNvPr id="6" name="Footer Placeholder 5"/>
          <p:cNvSpPr>
            <a:spLocks noGrp="1"/>
          </p:cNvSpPr>
          <p:nvPr>
            <p:ph type="ftr" sz="quarter" idx="11"/>
          </p:nvPr>
        </p:nvSpPr>
        <p:spPr/>
        <p:txBody>
          <a:bodyPr/>
          <a:lstStyle/>
          <a:p>
            <a:pPr>
              <a:defRPr/>
            </a:pPr>
            <a:r>
              <a:rPr lang="ru-RU" smtClean="0"/>
              <a:t>Гавриленко Наталия Айратовна</a:t>
            </a:r>
            <a:endParaRPr lang="ru-RU"/>
          </a:p>
        </p:txBody>
      </p:sp>
      <p:sp>
        <p:nvSpPr>
          <p:cNvPr id="7" name="Slide Number Placeholder 6"/>
          <p:cNvSpPr>
            <a:spLocks noGrp="1"/>
          </p:cNvSpPr>
          <p:nvPr>
            <p:ph type="sldNum" sz="quarter" idx="12"/>
          </p:nvPr>
        </p:nvSpPr>
        <p:spPr/>
        <p:txBody>
          <a:bodyPr/>
          <a:lstStyle/>
          <a:p>
            <a:pPr>
              <a:defRPr/>
            </a:pPr>
            <a:fld id="{7851AB30-34AE-4B43-84F2-D8244160FED5}" type="slidenum">
              <a:rPr lang="ru-RU" smtClean="0"/>
              <a:pPr>
                <a:defRPr/>
              </a:pPr>
              <a:t>‹#›</a:t>
            </a:fld>
            <a:endParaRPr lang="ru-RU"/>
          </a:p>
        </p:txBody>
      </p:sp>
    </p:spTree>
    <p:extLst>
      <p:ext uri="{BB962C8B-B14F-4D97-AF65-F5344CB8AC3E}">
        <p14:creationId xmlns:p14="http://schemas.microsoft.com/office/powerpoint/2010/main" val="3498640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F7CFAEA7-CB25-4CFE-8FAC-14001BCADF53}" type="datetime1">
              <a:rPr lang="ru-RU" smtClean="0"/>
              <a:pPr>
                <a:defRPr/>
              </a:pPr>
              <a:t>20.02.2020</a:t>
            </a:fld>
            <a:endParaRPr lang="ru-RU"/>
          </a:p>
        </p:txBody>
      </p:sp>
      <p:sp>
        <p:nvSpPr>
          <p:cNvPr id="6" name="Footer Placeholder 5"/>
          <p:cNvSpPr>
            <a:spLocks noGrp="1"/>
          </p:cNvSpPr>
          <p:nvPr>
            <p:ph type="ftr" sz="quarter" idx="11"/>
          </p:nvPr>
        </p:nvSpPr>
        <p:spPr>
          <a:xfrm>
            <a:off x="533400" y="6172200"/>
            <a:ext cx="5811724" cy="365125"/>
          </a:xfrm>
        </p:spPr>
        <p:txBody>
          <a:bodyPr/>
          <a:lstStyle/>
          <a:p>
            <a:pPr>
              <a:defRPr/>
            </a:pPr>
            <a:r>
              <a:rPr lang="ru-RU" smtClean="0"/>
              <a:t>Гавриленко Наталия Айратовна</a:t>
            </a:r>
            <a:endParaRPr lang="ru-RU"/>
          </a:p>
        </p:txBody>
      </p:sp>
      <p:sp>
        <p:nvSpPr>
          <p:cNvPr id="7" name="Slide Number Placeholder 6"/>
          <p:cNvSpPr>
            <a:spLocks noGrp="1"/>
          </p:cNvSpPr>
          <p:nvPr>
            <p:ph type="sldNum" sz="quarter" idx="12"/>
          </p:nvPr>
        </p:nvSpPr>
        <p:spPr/>
        <p:txBody>
          <a:bodyPr/>
          <a:lstStyle/>
          <a:p>
            <a:pPr>
              <a:defRPr/>
            </a:pPr>
            <a:fld id="{7DA4FEA5-1BB8-4D91-A77A-E1FF467627C1}" type="slidenum">
              <a:rPr lang="ru-RU" smtClean="0"/>
              <a:pPr>
                <a:defRPr/>
              </a:pPr>
              <a:t>‹#›</a:t>
            </a:fld>
            <a:endParaRPr lang="ru-RU"/>
          </a:p>
        </p:txBody>
      </p:sp>
    </p:spTree>
    <p:extLst>
      <p:ext uri="{BB962C8B-B14F-4D97-AF65-F5344CB8AC3E}">
        <p14:creationId xmlns:p14="http://schemas.microsoft.com/office/powerpoint/2010/main" val="733540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000">
              <a:schemeClr val="tx2">
                <a:lumMod val="40000"/>
                <a:lumOff val="60000"/>
              </a:schemeClr>
            </a:gs>
            <a:gs pos="100000">
              <a:schemeClr val="bg2">
                <a:tint val="97000"/>
                <a:hueMod val="92000"/>
                <a:satMod val="169000"/>
                <a:lumMod val="164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fld id="{37206F79-10D0-43D1-9710-57B11391F292}" type="datetime1">
              <a:rPr lang="ru-RU" smtClean="0"/>
              <a:pPr>
                <a:defRPr/>
              </a:pPr>
              <a:t>20.02.2020</a:t>
            </a:fld>
            <a:endParaRPr lang="ru-RU"/>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r>
              <a:rPr lang="ru-RU" smtClean="0"/>
              <a:t>Гавриленко Наталия Айратовна</a:t>
            </a:r>
            <a:endParaRPr lang="ru-RU"/>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pPr>
              <a:defRPr/>
            </a:pPr>
            <a:fld id="{419DE836-D3D1-4A05-9C66-D5F90F3F40F8}" type="slidenum">
              <a:rPr lang="ru-RU" smtClean="0"/>
              <a:pPr>
                <a:defRPr/>
              </a:pPr>
              <a:t>‹#›</a:t>
            </a:fld>
            <a:endParaRPr lang="ru-RU"/>
          </a:p>
        </p:txBody>
      </p:sp>
    </p:spTree>
    <p:extLst>
      <p:ext uri="{BB962C8B-B14F-4D97-AF65-F5344CB8AC3E}">
        <p14:creationId xmlns:p14="http://schemas.microsoft.com/office/powerpoint/2010/main" val="2546564299"/>
      </p:ext>
    </p:extLst>
  </p:cSld>
  <p:clrMap bg1="dk1" tx1="lt1" bg2="dk2" tx2="lt2" accent1="accent1" accent2="accent2" accent3="accent3" accent4="accent4" accent5="accent5" accent6="accent6" hlink="hlink" folHlink="folHlink"/>
  <p:sldLayoutIdLst>
    <p:sldLayoutId id="2147484366" r:id="rId1"/>
    <p:sldLayoutId id="2147484367" r:id="rId2"/>
    <p:sldLayoutId id="2147484368" r:id="rId3"/>
    <p:sldLayoutId id="2147484369" r:id="rId4"/>
    <p:sldLayoutId id="2147484370" r:id="rId5"/>
    <p:sldLayoutId id="2147484371" r:id="rId6"/>
    <p:sldLayoutId id="2147484372" r:id="rId7"/>
    <p:sldLayoutId id="2147484373" r:id="rId8"/>
    <p:sldLayoutId id="2147484374" r:id="rId9"/>
    <p:sldLayoutId id="2147484375" r:id="rId10"/>
    <p:sldLayoutId id="2147484376" r:id="rId11"/>
    <p:sldLayoutId id="2147484377" r:id="rId12"/>
    <p:sldLayoutId id="2147484378" r:id="rId13"/>
    <p:sldLayoutId id="2147484379" r:id="rId14"/>
    <p:sldLayoutId id="2147484380" r:id="rId15"/>
    <p:sldLayoutId id="2147484381" r:id="rId16"/>
    <p:sldLayoutId id="2147484382" r:id="rId17"/>
    <p:sldLayoutId id="2147484384" r:id="rId18"/>
  </p:sldLayoutIdLst>
  <p:hf hd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giri.clan.su/_ph/5/2/148668246.jpg" TargetMode="External"/><Relationship Id="rId13" Type="http://schemas.openxmlformats.org/officeDocument/2006/relationships/image" Target="../media/image8.jpe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hyperlink" Target="http://www.metrology.kharkov.ua/ukr/images/w.jp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7.jpeg"/><Relationship Id="rId5" Type="http://schemas.openxmlformats.org/officeDocument/2006/relationships/diagramQuickStyle" Target="../diagrams/quickStyle3.xml"/><Relationship Id="rId10" Type="http://schemas.openxmlformats.org/officeDocument/2006/relationships/image" Target="../media/image6.jpeg"/><Relationship Id="rId4" Type="http://schemas.openxmlformats.org/officeDocument/2006/relationships/diagramLayout" Target="../diagrams/layout3.xml"/><Relationship Id="rId9" Type="http://schemas.openxmlformats.org/officeDocument/2006/relationships/image" Target="../media/image5.jpeg"/></Relationships>
</file>

<file path=ppt/slides/_rels/slide1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giri.clan.su/_ph/5/2/148668246.jpg" TargetMode="External"/><Relationship Id="rId7" Type="http://schemas.openxmlformats.org/officeDocument/2006/relationships/hyperlink" Target="http://www.metrology.kharkov.ua/ukr/images/w.jp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syl.ru/article/185674/new_izmeritelnyiy-pribor-opticheskie-mehanicheskie-elektronnyie-priboryi"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32.jpg"/><Relationship Id="rId5" Type="http://schemas.openxmlformats.org/officeDocument/2006/relationships/hyperlink" Target="https://www.syl.ru/article/88684/elektricheskiy-tok-osnovnyie-harakteristiki-i-usloviya-ego-suschestvovaniya" TargetMode="External"/><Relationship Id="rId4" Type="http://schemas.openxmlformats.org/officeDocument/2006/relationships/hyperlink" Target="https://www.syl.ru/article/183855/new_chto-takoe-elektricheskoe-soprotivlenie"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42.jpeg"/><Relationship Id="rId4" Type="http://schemas.openxmlformats.org/officeDocument/2006/relationships/diagramLayout" Target="../diagrams/layout4.xml"/><Relationship Id="rId9" Type="http://schemas.openxmlformats.org/officeDocument/2006/relationships/hyperlink" Target="http://www.autonics.ru/board/upload/newproduct/1264406589_admin_0.jpg"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hyperlink" Target="https://an.yandex.ru/count/GCCuUxhqcaW50442CKP_Qrm00000EFB16K02I09Wl0Xe173MsfkG1u01-EmQY07-tlZ9Df01vA_Bfp2O0OoSg88me07chykdCAW1t9IeWZ2u0QZNePyQm042s06QnyyLu06GhyOLw05m-041Y085e0A6gHwv0Y6LPkY0EjxQy0BYr_pu3FW2We20W82GHu03iz-HYWs80_twdiG2c0Es-W6e0mIm0mIm106u17_e1COB-0JohbM81VAkLP05cU9Me0NGXHge1OFQ5R05WzeLk0NEXnR01QM2FCW5aA4Fq0MEuWdW1Nlm1G6O1gBElPm4e0Pog0PooGP6Ew1DB1otRj46udyZtFsgOXhP1W00052L0000a0SWgGUHNDp3ssTx2R07W82GFC07ejghoG_G1mBW1uOAW0WCq0YwYe21m9200k08mvGFW0e1mGe00000003mFzWA0k0AW8bw-0g0jHY82mgg2n3_GZ8TaLm00C9csKOtWWK0m0k0emN82u3Kam7P2v5StCFRPti9w0lohbNm2mQ839wJthu1w0mVc0tXufe2u0q2YGu00000003mFv0Em8Gzc0x6ze3jn8N7sswW3i24FR0E0Q4F00000000y3-e3v6viP6V-zcz2TaFmq1HnOaXzp_W3m604CNfWXAG48Vie96uzely1veG2H400000003mFyWG1D0Gq8YlN_WGzl__________0O0HxF__________0OWH0P0H0g4H00000000y3-e4S24FR0H0G00?stat-id=5&amp;test-tag=312811280406529&amp;format-type=6&amp;actual-format=40&amp;banner-test-tags=eyI2NDgzOTYyODY2IjoiMzEyODExMDU4MTM1MDQwIn0%3D&amp;" TargetMode="External"/><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hyperlink" Target="https://an.yandex.ru/count/GCCuUrc4DeW503S2CKP_Qrm00000EFB16K02I09Wl0Xe173gegVH0e01deLbY07Wmu06a062iSkKCfW1a8_2bJIW0VYmovGog06AZyALDBW1oBQXYHl00GBO0ShEvnRW0UZAomte0IZu0T2Gthu1Y085e0BsfB06kG8XbMReW3hUsl02ujVy-0pu0eA0W820a4UW0mIe0mIm0mIu1Fy1w0Ju3FW4v_z4Y0Nd_qIG1P6wHQ05keOLg0MmnH6m1R354RW5cjGHm0NWWaZ81U2d4j05jV87u0LDy0K1c0Q2qApp3g06SgW6Sia6HZkWJImSjsxH1k9_8zpzgc8QsGO0001GbG000Aa7aLpSmzjdUmcm1u20a3p01wBQgyaFq0S4s0S2u0U62e083D08keg0WS2GW0BW2BkIc0E02W712W0000000F0_s0e2u0g0YNhu2e2r68WB2geB4Fz2CXsHN000mcRPHZU21G302u2Z1SWBWDIJ0TaBaLpSmzjdUmde2-V_HF0B1eWCq93UlW7e31-O3U7YcWBW3GA93W0000000B0-a0x0X3sO3iRsWEt4XSVRRg0Em8Gzi0u1eGy00000003mFwWFaRcnaP_xsRq9sGzjcBL4V4dpF-0F0O0GhT274v0GX-oWaRZsY_m7cX0I2G0G000000004PgPcPcPcUa_o104-13s__________y1W17i__________y1Y141a142eH400000003mFwWHm8Gzi141?stat-id=5&amp;test-tag=312811280406529&amp;format-type=6&amp;actual-format=40&amp;banner-test-tags=eyI2NzMyNDc1NDU3IjoiMzEyODExMDU4MTM1MDQwIn0%3D&amp;" TargetMode="External"/><Relationship Id="rId4" Type="http://schemas.openxmlformats.org/officeDocument/2006/relationships/image" Target="../media/image5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hyperlink" Target="https://an.yandex.ru/count/GCCuUxhqcaW50442CKP_Qrm00000EFB16K02I09Wl0Xe173MsfkG1u01-EmQY07-tlZ9Df01vA_Bfp2O0OoSg88me07chykdCAW1t9IeWZ2u0QZNePyQm042s06QnyyLu06GhyOLw05m-041Y085e0A6gHwv0Y6LPkY0EjxQy0BYr_pu3FW2We20W82GHu03iz-HYWs80_twdiG2c0Es-W6e0mIm0mIm106u17_e1COB-0JohbM81VAkLP05cU9Me0NGXHge1OFQ5R05WzeLk0NEXnR01QM2FCW5aA4Fq0MEuWdW1Nlm1G6O1gBElPm4e0Pog0PooGP6Ew1DB1otRj46udyZtFsgOXhP1W00052L0000a0SWgGUHNDp3ssTx2R07W82GFC07ejghoG_G1mBW1uOAW0WCq0YwYe21m9200k08mvGFW0e1mGe00000003mFzWA0k0AW8bw-0g0jHY82mgg2n3_GZ8TaLm00C9csKOtWWK0m0k0emN82u3Kam7P2v5StCFRPti9w0lohbNm2mQ839wJthu1w0mVc0tXufe2u0q2YGu00000003mFv0Em8Gzc0x6ze3jn8N7sswW3i24FR0E0Q4F00000000y3-e3v6viP6V-zcz2TaFmq1HnOaXzp_W3m604CNfWXAG48Vie96uzely1veG2H400000003mFyWG1D0Gq8YlN_WGzl__________0O0HxF__________0OWH0P0H0g4H00000000y3-e4S24FR0H0G00?stat-id=5&amp;test-tag=312811280406529&amp;format-type=6&amp;actual-format=40&amp;banner-test-tags=eyI2NDgzOTYyODY2IjoiMzEyODExMDU4MTM1MDQwIn0%3D&amp;" TargetMode="External"/><Relationship Id="rId7" Type="http://schemas.openxmlformats.org/officeDocument/2006/relationships/image" Target="../media/image54.jpg"/><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hyperlink" Target="https://an.yandex.ru/count/GCCuUrc4DeW503S2CKP_Qrm00000EFB16K02I09Wl0Xe173gegVH0e01deLbY07Wmu06a062iSkKCfW1a8_2bJIW0VYmovGog06AZyALDBW1oBQXYHl00GBO0ShEvnRW0UZAomte0IZu0T2Gthu1Y085e0BsfB06kG8XbMReW3hUsl02ujVy-0pu0eA0W820a4UW0mIe0mIm0mIu1Fy1w0Ju3FW4v_z4Y0Nd_qIG1P6wHQ05keOLg0MmnH6m1R354RW5cjGHm0NWWaZ81U2d4j05jV87u0LDy0K1c0Q2qApp3g06SgW6Sia6HZkWJImSjsxH1k9_8zpzgc8QsGO0001GbG000Aa7aLpSmzjdUmcm1u20a3p01wBQgyaFq0S4s0S2u0U62e083D08keg0WS2GW0BW2BkIc0E02W712W0000000F0_s0e2u0g0YNhu2e2r68WB2geB4Fz2CXsHN000mcRPHZU21G302u2Z1SWBWDIJ0TaBaLpSmzjdUmde2-V_HF0B1eWCq93UlW7e31-O3U7YcWBW3GA93W0000000B0-a0x0X3sO3iRsWEt4XSVRRg0Em8Gzi0u1eGy00000003mFwWFaRcnaP_xsRq9sGzjcBL4V4dpF-0F0O0GhT274v0GX-oWaRZsY_m7cX0I2G0G000000004PgPcPcPcUa_o104-13s__________y1W17i__________y1Y141a142eH400000003mFwWHm8Gzi141?stat-id=5&amp;test-tag=312811280406529&amp;format-type=6&amp;actual-format=40&amp;banner-test-tags=eyI2NzMyNDc1NDU3IjoiMzEyODExMDU4MTM1MDQwIn0%3D&amp;" TargetMode="External"/><Relationship Id="rId4" Type="http://schemas.openxmlformats.org/officeDocument/2006/relationships/image" Target="../media/image52.png"/></Relationships>
</file>

<file path=ppt/slides/_rels/slide64.xml.rels><?xml version="1.0" encoding="UTF-8" standalone="yes"?>
<Relationships xmlns="http://schemas.openxmlformats.org/package/2006/relationships"><Relationship Id="rId3" Type="http://schemas.openxmlformats.org/officeDocument/2006/relationships/hyperlink" Target="https://an.yandex.ru/count/GCCuUxhqcaW50442CKP_Qrm00000EFB16K02I09Wl0Xe173MsfkG1u01-EmQY07-tlZ9Df01vA_Bfp2O0OoSg88me07chykdCAW1t9IeWZ2u0QZNePyQm042s06QnyyLu06GhyOLw05m-041Y085e0A6gHwv0Y6LPkY0EjxQy0BYr_pu3FW2We20W82GHu03iz-HYWs80_twdiG2c0Es-W6e0mIm0mIm106u17_e1COB-0JohbM81VAkLP05cU9Me0NGXHge1OFQ5R05WzeLk0NEXnR01QM2FCW5aA4Fq0MEuWdW1Nlm1G6O1gBElPm4e0Pog0PooGP6Ew1DB1otRj46udyZtFsgOXhP1W00052L0000a0SWgGUHNDp3ssTx2R07W82GFC07ejghoG_G1mBW1uOAW0WCq0YwYe21m9200k08mvGFW0e1mGe00000003mFzWA0k0AW8bw-0g0jHY82mgg2n3_GZ8TaLm00C9csKOtWWK0m0k0emN82u3Kam7P2v5StCFRPti9w0lohbNm2mQ839wJthu1w0mVc0tXufe2u0q2YGu00000003mFv0Em8Gzc0x6ze3jn8N7sswW3i24FR0E0Q4F00000000y3-e3v6viP6V-zcz2TaFmq1HnOaXzp_W3m604CNfWXAG48Vie96uzely1veG2H400000003mFyWG1D0Gq8YlN_WGzl__________0O0HxF__________0OWH0P0H0g4H00000000y3-e4S24FR0H0G00?stat-id=5&amp;test-tag=312811280406529&amp;format-type=6&amp;actual-format=40&amp;banner-test-tags=eyI2NDgzOTYyODY2IjoiMzEyODExMDU4MTM1MDQwIn0%3D&amp;" TargetMode="External"/><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hyperlink" Target="https://an.yandex.ru/count/GCCuUrc4DeW503S2CKP_Qrm00000EFB16K02I09Wl0Xe173gegVH0e01deLbY07Wmu06a062iSkKCfW1a8_2bJIW0VYmovGog06AZyALDBW1oBQXYHl00GBO0ShEvnRW0UZAomte0IZu0T2Gthu1Y085e0BsfB06kG8XbMReW3hUsl02ujVy-0pu0eA0W820a4UW0mIe0mIm0mIu1Fy1w0Ju3FW4v_z4Y0Nd_qIG1P6wHQ05keOLg0MmnH6m1R354RW5cjGHm0NWWaZ81U2d4j05jV87u0LDy0K1c0Q2qApp3g06SgW6Sia6HZkWJImSjsxH1k9_8zpzgc8QsGO0001GbG000Aa7aLpSmzjdUmcm1u20a3p01wBQgyaFq0S4s0S2u0U62e083D08keg0WS2GW0BW2BkIc0E02W712W0000000F0_s0e2u0g0YNhu2e2r68WB2geB4Fz2CXsHN000mcRPHZU21G302u2Z1SWBWDIJ0TaBaLpSmzjdUmde2-V_HF0B1eWCq93UlW7e31-O3U7YcWBW3GA93W0000000B0-a0x0X3sO3iRsWEt4XSVRRg0Em8Gzi0u1eGy00000003mFwWFaRcnaP_xsRq9sGzjcBL4V4dpF-0F0O0GhT274v0GX-oWaRZsY_m7cX0I2G0G000000004PgPcPcPcUa_o104-13s__________y1W17i__________y1Y141a142eH400000003mFwWHm8Gzi141?stat-id=5&amp;test-tag=312811280406529&amp;format-type=6&amp;actual-format=40&amp;banner-test-tags=eyI2NzMyNDc1NDU3IjoiMzEyODExMDU4MTM1MDQwIn0%3D&amp;" TargetMode="External"/><Relationship Id="rId4" Type="http://schemas.openxmlformats.org/officeDocument/2006/relationships/image" Target="../media/image52.png"/></Relationships>
</file>

<file path=ppt/slides/_rels/slide65.xml.rels><?xml version="1.0" encoding="UTF-8" standalone="yes"?>
<Relationships xmlns="http://schemas.openxmlformats.org/package/2006/relationships"><Relationship Id="rId3" Type="http://schemas.openxmlformats.org/officeDocument/2006/relationships/hyperlink" Target="https://an.yandex.ru/count/GCCuUxhqcaW50442CKP_Qrm00000EFB16K02I09Wl0Xe173MsfkG1u01-EmQY07-tlZ9Df01vA_Bfp2O0OoSg88me07chykdCAW1t9IeWZ2u0QZNePyQm042s06QnyyLu06GhyOLw05m-041Y085e0A6gHwv0Y6LPkY0EjxQy0BYr_pu3FW2We20W82GHu03iz-HYWs80_twdiG2c0Es-W6e0mIm0mIm106u17_e1COB-0JohbM81VAkLP05cU9Me0NGXHge1OFQ5R05WzeLk0NEXnR01QM2FCW5aA4Fq0MEuWdW1Nlm1G6O1gBElPm4e0Pog0PooGP6Ew1DB1otRj46udyZtFsgOXhP1W00052L0000a0SWgGUHNDp3ssTx2R07W82GFC07ejghoG_G1mBW1uOAW0WCq0YwYe21m9200k08mvGFW0e1mGe00000003mFzWA0k0AW8bw-0g0jHY82mgg2n3_GZ8TaLm00C9csKOtWWK0m0k0emN82u3Kam7P2v5StCFRPti9w0lohbNm2mQ839wJthu1w0mVc0tXufe2u0q2YGu00000003mFv0Em8Gzc0x6ze3jn8N7sswW3i24FR0E0Q4F00000000y3-e3v6viP6V-zcz2TaFmq1HnOaXzp_W3m604CNfWXAG48Vie96uzely1veG2H400000003mFyWG1D0Gq8YlN_WGzl__________0O0HxF__________0OWH0P0H0g4H00000000y3-e4S24FR0H0G00?stat-id=5&amp;test-tag=312811280406529&amp;format-type=6&amp;actual-format=40&amp;banner-test-tags=eyI2NDgzOTYyODY2IjoiMzEyODExMDU4MTM1MDQwIn0%3D&amp;" TargetMode="External"/><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hyperlink" Target="https://an.yandex.ru/count/GCCuUrc4DeW503S2CKP_Qrm00000EFB16K02I09Wl0Xe173gegVH0e01deLbY07Wmu06a062iSkKCfW1a8_2bJIW0VYmovGog06AZyALDBW1oBQXYHl00GBO0ShEvnRW0UZAomte0IZu0T2Gthu1Y085e0BsfB06kG8XbMReW3hUsl02ujVy-0pu0eA0W820a4UW0mIe0mIm0mIu1Fy1w0Ju3FW4v_z4Y0Nd_qIG1P6wHQ05keOLg0MmnH6m1R354RW5cjGHm0NWWaZ81U2d4j05jV87u0LDy0K1c0Q2qApp3g06SgW6Sia6HZkWJImSjsxH1k9_8zpzgc8QsGO0001GbG000Aa7aLpSmzjdUmcm1u20a3p01wBQgyaFq0S4s0S2u0U62e083D08keg0WS2GW0BW2BkIc0E02W712W0000000F0_s0e2u0g0YNhu2e2r68WB2geB4Fz2CXsHN000mcRPHZU21G302u2Z1SWBWDIJ0TaBaLpSmzjdUmde2-V_HF0B1eWCq93UlW7e31-O3U7YcWBW3GA93W0000000B0-a0x0X3sO3iRsWEt4XSVRRg0Em8Gzi0u1eGy00000003mFwWFaRcnaP_xsRq9sGzjcBL4V4dpF-0F0O0GhT274v0GX-oWaRZsY_m7cX0I2G0G000000004PgPcPcPcUa_o104-13s__________y1W17i__________y1Y141a142eH400000003mFwWHm8Gzi141?stat-id=5&amp;test-tag=312811280406529&amp;format-type=6&amp;actual-format=40&amp;banner-test-tags=eyI2NzMyNDc1NDU3IjoiMzEyODExMDU4MTM1MDQwIn0%3D&amp;" TargetMode="External"/><Relationship Id="rId4" Type="http://schemas.openxmlformats.org/officeDocument/2006/relationships/image" Target="../media/image52.png"/></Relationships>
</file>

<file path=ppt/slides/_rels/slide66.xml.rels><?xml version="1.0" encoding="UTF-8" standalone="yes"?>
<Relationships xmlns="http://schemas.openxmlformats.org/package/2006/relationships"><Relationship Id="rId3" Type="http://schemas.openxmlformats.org/officeDocument/2006/relationships/hyperlink" Target="https://an.yandex.ru/count/GCCuUxhqcaW50442CKP_Qrm00000EFB16K02I09Wl0Xe173MsfkG1u01-EmQY07-tlZ9Df01vA_Bfp2O0OoSg88me07chykdCAW1t9IeWZ2u0QZNePyQm042s06QnyyLu06GhyOLw05m-041Y085e0A6gHwv0Y6LPkY0EjxQy0BYr_pu3FW2We20W82GHu03iz-HYWs80_twdiG2c0Es-W6e0mIm0mIm106u17_e1COB-0JohbM81VAkLP05cU9Me0NGXHge1OFQ5R05WzeLk0NEXnR01QM2FCW5aA4Fq0MEuWdW1Nlm1G6O1gBElPm4e0Pog0PooGP6Ew1DB1otRj46udyZtFsgOXhP1W00052L0000a0SWgGUHNDp3ssTx2R07W82GFC07ejghoG_G1mBW1uOAW0WCq0YwYe21m9200k08mvGFW0e1mGe00000003mFzWA0k0AW8bw-0g0jHY82mgg2n3_GZ8TaLm00C9csKOtWWK0m0k0emN82u3Kam7P2v5StCFRPti9w0lohbNm2mQ839wJthu1w0mVc0tXufe2u0q2YGu00000003mFv0Em8Gzc0x6ze3jn8N7sswW3i24FR0E0Q4F00000000y3-e3v6viP6V-zcz2TaFmq1HnOaXzp_W3m604CNfWXAG48Vie96uzely1veG2H400000003mFyWG1D0Gq8YlN_WGzl__________0O0HxF__________0OWH0P0H0g4H00000000y3-e4S24FR0H0G00?stat-id=5&amp;test-tag=312811280406529&amp;format-type=6&amp;actual-format=40&amp;banner-test-tags=eyI2NDgzOTYyODY2IjoiMzEyODExMDU4MTM1MDQwIn0%3D&amp;" TargetMode="External"/><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hyperlink" Target="https://an.yandex.ru/count/GCCuUrc4DeW503S2CKP_Qrm00000EFB16K02I09Wl0Xe173gegVH0e01deLbY07Wmu06a062iSkKCfW1a8_2bJIW0VYmovGog06AZyALDBW1oBQXYHl00GBO0ShEvnRW0UZAomte0IZu0T2Gthu1Y085e0BsfB06kG8XbMReW3hUsl02ujVy-0pu0eA0W820a4UW0mIe0mIm0mIu1Fy1w0Ju3FW4v_z4Y0Nd_qIG1P6wHQ05keOLg0MmnH6m1R354RW5cjGHm0NWWaZ81U2d4j05jV87u0LDy0K1c0Q2qApp3g06SgW6Sia6HZkWJImSjsxH1k9_8zpzgc8QsGO0001GbG000Aa7aLpSmzjdUmcm1u20a3p01wBQgyaFq0S4s0S2u0U62e083D08keg0WS2GW0BW2BkIc0E02W712W0000000F0_s0e2u0g0YNhu2e2r68WB2geB4Fz2CXsHN000mcRPHZU21G302u2Z1SWBWDIJ0TaBaLpSmzjdUmde2-V_HF0B1eWCq93UlW7e31-O3U7YcWBW3GA93W0000000B0-a0x0X3sO3iRsWEt4XSVRRg0Em8Gzi0u1eGy00000003mFwWFaRcnaP_xsRq9sGzjcBL4V4dpF-0F0O0GhT274v0GX-oWaRZsY_m7cX0I2G0G000000004PgPcPcPcUa_o104-13s__________y1W17i__________y1Y141a142eH400000003mFwWHm8Gzi141?stat-id=5&amp;test-tag=312811280406529&amp;format-type=6&amp;actual-format=40&amp;banner-test-tags=eyI2NzMyNDc1NDU3IjoiMzEyODExMDU4MTM1MDQwIn0%3D&amp;" TargetMode="External"/><Relationship Id="rId4" Type="http://schemas.openxmlformats.org/officeDocument/2006/relationships/image" Target="../media/image52.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8" Type="http://schemas.microsoft.com/office/2007/relationships/diagramDrawing" Target="../diagrams/drawing7.xml"/><Relationship Id="rId13" Type="http://schemas.openxmlformats.org/officeDocument/2006/relationships/oleObject" Target="../embeddings/oleObject3.bin"/><Relationship Id="rId18" Type="http://schemas.openxmlformats.org/officeDocument/2006/relationships/image" Target="../media/image59.wmf"/><Relationship Id="rId26" Type="http://schemas.openxmlformats.org/officeDocument/2006/relationships/image" Target="../media/image63.wmf"/><Relationship Id="rId3" Type="http://schemas.openxmlformats.org/officeDocument/2006/relationships/notesSlide" Target="../notesSlides/notesSlide65.xml"/><Relationship Id="rId21" Type="http://schemas.openxmlformats.org/officeDocument/2006/relationships/oleObject" Target="../embeddings/oleObject7.bin"/><Relationship Id="rId7" Type="http://schemas.openxmlformats.org/officeDocument/2006/relationships/diagramColors" Target="../diagrams/colors7.xml"/><Relationship Id="rId12" Type="http://schemas.openxmlformats.org/officeDocument/2006/relationships/image" Target="../media/image56.wmf"/><Relationship Id="rId17" Type="http://schemas.openxmlformats.org/officeDocument/2006/relationships/oleObject" Target="../embeddings/oleObject5.bin"/><Relationship Id="rId25" Type="http://schemas.openxmlformats.org/officeDocument/2006/relationships/oleObject" Target="../embeddings/oleObject9.bin"/><Relationship Id="rId2" Type="http://schemas.openxmlformats.org/officeDocument/2006/relationships/slideLayout" Target="../slideLayouts/slideLayout7.xml"/><Relationship Id="rId16" Type="http://schemas.openxmlformats.org/officeDocument/2006/relationships/image" Target="../media/image58.wmf"/><Relationship Id="rId20" Type="http://schemas.openxmlformats.org/officeDocument/2006/relationships/image" Target="../media/image60.wmf"/><Relationship Id="rId29" Type="http://schemas.openxmlformats.org/officeDocument/2006/relationships/image" Target="../media/image64.wmf"/><Relationship Id="rId1" Type="http://schemas.openxmlformats.org/officeDocument/2006/relationships/vmlDrawing" Target="../drawings/vmlDrawing1.vml"/><Relationship Id="rId6" Type="http://schemas.openxmlformats.org/officeDocument/2006/relationships/diagramQuickStyle" Target="../diagrams/quickStyle7.xml"/><Relationship Id="rId11" Type="http://schemas.openxmlformats.org/officeDocument/2006/relationships/oleObject" Target="../embeddings/oleObject2.bin"/><Relationship Id="rId24" Type="http://schemas.openxmlformats.org/officeDocument/2006/relationships/image" Target="../media/image62.wmf"/><Relationship Id="rId5" Type="http://schemas.openxmlformats.org/officeDocument/2006/relationships/diagramLayout" Target="../diagrams/layout7.xml"/><Relationship Id="rId15" Type="http://schemas.openxmlformats.org/officeDocument/2006/relationships/oleObject" Target="../embeddings/oleObject4.bin"/><Relationship Id="rId23" Type="http://schemas.openxmlformats.org/officeDocument/2006/relationships/oleObject" Target="../embeddings/oleObject8.bin"/><Relationship Id="rId28" Type="http://schemas.openxmlformats.org/officeDocument/2006/relationships/oleObject" Target="../embeddings/oleObject11.bin"/><Relationship Id="rId10" Type="http://schemas.openxmlformats.org/officeDocument/2006/relationships/image" Target="../media/image55.wmf"/><Relationship Id="rId19" Type="http://schemas.openxmlformats.org/officeDocument/2006/relationships/oleObject" Target="../embeddings/oleObject6.bin"/><Relationship Id="rId31" Type="http://schemas.openxmlformats.org/officeDocument/2006/relationships/image" Target="../media/image65.wmf"/><Relationship Id="rId4" Type="http://schemas.openxmlformats.org/officeDocument/2006/relationships/diagramData" Target="../diagrams/data7.xml"/><Relationship Id="rId9" Type="http://schemas.openxmlformats.org/officeDocument/2006/relationships/oleObject" Target="../embeddings/oleObject1.bin"/><Relationship Id="rId14" Type="http://schemas.openxmlformats.org/officeDocument/2006/relationships/image" Target="../media/image57.wmf"/><Relationship Id="rId22" Type="http://schemas.openxmlformats.org/officeDocument/2006/relationships/image" Target="../media/image61.wmf"/><Relationship Id="rId27" Type="http://schemas.openxmlformats.org/officeDocument/2006/relationships/oleObject" Target="../embeddings/oleObject10.bin"/><Relationship Id="rId30" Type="http://schemas.openxmlformats.org/officeDocument/2006/relationships/oleObject" Target="../embeddings/oleObject12.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66.wmf"/><Relationship Id="rId4" Type="http://schemas.openxmlformats.org/officeDocument/2006/relationships/oleObject" Target="../embeddings/oleObject13.bin"/></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7.wmf"/></Relationships>
</file>

<file path=ppt/slides/_rels/slide8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2.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6.bin"/><Relationship Id="rId5" Type="http://schemas.openxmlformats.org/officeDocument/2006/relationships/image" Target="../media/image71.wmf"/><Relationship Id="rId4" Type="http://schemas.openxmlformats.org/officeDocument/2006/relationships/oleObject" Target="../embeddings/oleObject15.bin"/></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75.wmf"/><Relationship Id="rId5" Type="http://schemas.openxmlformats.org/officeDocument/2006/relationships/oleObject" Target="../embeddings/oleObject18.bin"/><Relationship Id="rId4" Type="http://schemas.openxmlformats.org/officeDocument/2006/relationships/image" Target="../media/image74.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8287093" y="6165304"/>
            <a:ext cx="856907" cy="669925"/>
          </a:xfrm>
        </p:spPr>
        <p:txBody>
          <a:bodyPr/>
          <a:lstStyle/>
          <a:p>
            <a:pPr>
              <a:defRPr/>
            </a:pPr>
            <a:fld id="{F1318F1C-4954-4BF0-A2DA-C80DE216D2AA}" type="slidenum">
              <a:rPr lang="ru-RU" sz="1600" smtClean="0"/>
              <a:pPr>
                <a:defRPr/>
              </a:pPr>
              <a:t>1</a:t>
            </a:fld>
            <a:endParaRPr lang="ru-RU" sz="1600" dirty="0"/>
          </a:p>
        </p:txBody>
      </p:sp>
      <p:graphicFrame>
        <p:nvGraphicFramePr>
          <p:cNvPr id="6" name="Схема 5"/>
          <p:cNvGraphicFramePr/>
          <p:nvPr>
            <p:extLst>
              <p:ext uri="{D42A27DB-BD31-4B8C-83A1-F6EECF244321}">
                <p14:modId xmlns:p14="http://schemas.microsoft.com/office/powerpoint/2010/main" val="2818273600"/>
              </p:ext>
            </p:extLst>
          </p:nvPr>
        </p:nvGraphicFramePr>
        <p:xfrm>
          <a:off x="179512" y="1397000"/>
          <a:ext cx="871296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 name="Rectangle 3"/>
          <p:cNvSpPr>
            <a:spLocks noChangeArrowheads="1"/>
          </p:cNvSpPr>
          <p:nvPr/>
        </p:nvSpPr>
        <p:spPr bwMode="auto">
          <a:xfrm>
            <a:off x="214288" y="476671"/>
            <a:ext cx="8784976" cy="6379205"/>
          </a:xfrm>
          <a:prstGeom prst="rect">
            <a:avLst/>
          </a:prstGeom>
          <a:solidFill>
            <a:schemeClr val="tx1"/>
          </a:solidFill>
          <a:ln w="9525">
            <a:noFill/>
            <a:miter lim="800000"/>
            <a:headEnd/>
            <a:tailEnd/>
          </a:ln>
        </p:spPr>
        <p:txBody>
          <a:bodyPr wrap="square" anchor="t" anchorCtr="0"/>
          <a:lstStyle/>
          <a:p>
            <a:pPr marL="457200" indent="-457200">
              <a:buClr>
                <a:srgbClr val="FF0000"/>
              </a:buClr>
              <a:buFont typeface="+mj-lt"/>
              <a:buAutoNum type="arabicPeriod" startAt="6"/>
            </a:pPr>
            <a:r>
              <a:rPr lang="ru-RU" sz="2200" b="1" u="sng" dirty="0" smtClean="0">
                <a:solidFill>
                  <a:srgbClr val="0000FF"/>
                </a:solidFill>
                <a:latin typeface="Book Antiqua" pitchFamily="18" charset="0"/>
                <a:cs typeface="Times New Roman" pitchFamily="18" charset="0"/>
              </a:rPr>
              <a:t>По конструктивному исполнению (функциональному назначению</a:t>
            </a:r>
            <a:r>
              <a:rPr lang="ru-RU" sz="2200" b="1" dirty="0" smtClean="0">
                <a:solidFill>
                  <a:srgbClr val="0000FF"/>
                </a:solidFill>
                <a:latin typeface="Book Antiqua" pitchFamily="18" charset="0"/>
                <a:cs typeface="Times New Roman" pitchFamily="18" charset="0"/>
              </a:rPr>
              <a:t>):</a:t>
            </a:r>
          </a:p>
          <a:p>
            <a:pPr marL="914400" lvl="1" indent="-457200">
              <a:buClr>
                <a:srgbClr val="FF0000"/>
              </a:buClr>
              <a:buFont typeface="Wingdings" panose="05000000000000000000" pitchFamily="2" charset="2"/>
              <a:buChar char="Ø"/>
            </a:pPr>
            <a:r>
              <a:rPr lang="ru-RU" sz="2000" b="1" dirty="0" smtClean="0">
                <a:solidFill>
                  <a:schemeClr val="bg1"/>
                </a:solidFill>
                <a:latin typeface="Book Antiqua" pitchFamily="18" charset="0"/>
                <a:cs typeface="Times New Roman" pitchFamily="18" charset="0"/>
              </a:rPr>
              <a:t>меры;</a:t>
            </a:r>
          </a:p>
          <a:p>
            <a:pPr marL="914400" lvl="1" indent="-457200">
              <a:buClr>
                <a:srgbClr val="FF0000"/>
              </a:buClr>
              <a:buFont typeface="Wingdings" panose="05000000000000000000" pitchFamily="2" charset="2"/>
              <a:buChar char="Ø"/>
            </a:pPr>
            <a:r>
              <a:rPr lang="ru-RU" sz="2000" b="1" dirty="0" smtClean="0">
                <a:solidFill>
                  <a:schemeClr val="bg1"/>
                </a:solidFill>
                <a:latin typeface="Book Antiqua" pitchFamily="18" charset="0"/>
                <a:cs typeface="Times New Roman" pitchFamily="18" charset="0"/>
              </a:rPr>
              <a:t>измерительные преобразователи (ИП);</a:t>
            </a:r>
          </a:p>
          <a:p>
            <a:pPr marL="914400" lvl="1" indent="-457200">
              <a:buClr>
                <a:srgbClr val="FF0000"/>
              </a:buClr>
              <a:buFont typeface="Wingdings" panose="05000000000000000000" pitchFamily="2" charset="2"/>
              <a:buChar char="Ø"/>
            </a:pPr>
            <a:r>
              <a:rPr lang="ru-RU" sz="2000" b="1" dirty="0" smtClean="0">
                <a:solidFill>
                  <a:schemeClr val="bg1"/>
                </a:solidFill>
                <a:latin typeface="Book Antiqua" pitchFamily="18" charset="0"/>
                <a:cs typeface="Times New Roman" pitchFamily="18" charset="0"/>
              </a:rPr>
              <a:t>измерительные приборы (контрольно-измерительные приборы – КИП);</a:t>
            </a:r>
          </a:p>
          <a:p>
            <a:pPr marL="914400" lvl="1" indent="-457200">
              <a:buClr>
                <a:srgbClr val="FF0000"/>
              </a:buClr>
              <a:buFont typeface="Wingdings" panose="05000000000000000000" pitchFamily="2" charset="2"/>
              <a:buChar char="Ø"/>
            </a:pPr>
            <a:r>
              <a:rPr lang="ru-RU" sz="2000" b="1" dirty="0" smtClean="0">
                <a:solidFill>
                  <a:schemeClr val="bg1"/>
                </a:solidFill>
                <a:latin typeface="Book Antiqua" pitchFamily="18" charset="0"/>
                <a:cs typeface="Times New Roman" pitchFamily="18" charset="0"/>
              </a:rPr>
              <a:t>измерительные установки (ИУ);</a:t>
            </a:r>
          </a:p>
          <a:p>
            <a:pPr marL="914400" lvl="1" indent="-457200">
              <a:buClr>
                <a:srgbClr val="FF0000"/>
              </a:buClr>
              <a:buFont typeface="Wingdings" panose="05000000000000000000" pitchFamily="2" charset="2"/>
              <a:buChar char="Ø"/>
            </a:pPr>
            <a:r>
              <a:rPr lang="ru-RU" sz="2000" b="1" dirty="0" smtClean="0">
                <a:solidFill>
                  <a:schemeClr val="bg1"/>
                </a:solidFill>
                <a:latin typeface="Book Antiqua" pitchFamily="18" charset="0"/>
                <a:cs typeface="Times New Roman" pitchFamily="18" charset="0"/>
              </a:rPr>
              <a:t>измерительные системы (ИС);</a:t>
            </a:r>
          </a:p>
          <a:p>
            <a:pPr marL="914400" lvl="1" indent="-457200">
              <a:buClr>
                <a:srgbClr val="FF0000"/>
              </a:buClr>
              <a:buFont typeface="Wingdings" panose="05000000000000000000" pitchFamily="2" charset="2"/>
              <a:buChar char="Ø"/>
            </a:pPr>
            <a:r>
              <a:rPr lang="ru-RU" sz="2000" b="1" dirty="0" smtClean="0">
                <a:solidFill>
                  <a:schemeClr val="bg1"/>
                </a:solidFill>
                <a:latin typeface="Book Antiqua" pitchFamily="18" charset="0"/>
                <a:cs typeface="Times New Roman" pitchFamily="18" charset="0"/>
              </a:rPr>
              <a:t>измерительно-вычислительные комплексы (ИВК)</a:t>
            </a:r>
          </a:p>
          <a:p>
            <a:pPr marL="914400" lvl="1" indent="-457200">
              <a:buClr>
                <a:srgbClr val="FF0000"/>
              </a:buClr>
              <a:buFont typeface="Wingdings" panose="05000000000000000000" pitchFamily="2" charset="2"/>
              <a:buChar char="Ø"/>
            </a:pPr>
            <a:endParaRPr lang="ru-RU" sz="2200" b="1" dirty="0" smtClean="0">
              <a:solidFill>
                <a:schemeClr val="bg1"/>
              </a:solidFill>
              <a:latin typeface="Book Antiqua" pitchFamily="18" charset="0"/>
              <a:cs typeface="Times New Roman" pitchFamily="18" charset="0"/>
            </a:endParaRPr>
          </a:p>
          <a:p>
            <a:pPr marL="457200" indent="-457200">
              <a:buAutoNum type="arabicPeriod" startAt="6"/>
            </a:pPr>
            <a:endParaRPr lang="ru-RU" sz="2400" dirty="0">
              <a:solidFill>
                <a:srgbClr val="000000"/>
              </a:solidFill>
              <a:latin typeface="Book Antiqua" pitchFamily="18" charset="0"/>
            </a:endParaRPr>
          </a:p>
        </p:txBody>
      </p:sp>
      <p:graphicFrame>
        <p:nvGraphicFramePr>
          <p:cNvPr id="6" name="Схема 5"/>
          <p:cNvGraphicFramePr/>
          <p:nvPr>
            <p:extLst>
              <p:ext uri="{D42A27DB-BD31-4B8C-83A1-F6EECF244321}">
                <p14:modId xmlns:p14="http://schemas.microsoft.com/office/powerpoint/2010/main" val="3006679979"/>
              </p:ext>
            </p:extLst>
          </p:nvPr>
        </p:nvGraphicFramePr>
        <p:xfrm>
          <a:off x="200022" y="3429000"/>
          <a:ext cx="8915244" cy="331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Номер слайда 5"/>
          <p:cNvSpPr>
            <a:spLocks noGrp="1"/>
          </p:cNvSpPr>
          <p:nvPr>
            <p:ph type="sldNum" sz="quarter" idx="12"/>
          </p:nvPr>
        </p:nvSpPr>
        <p:spPr>
          <a:xfrm>
            <a:off x="8244408" y="6185952"/>
            <a:ext cx="856907" cy="669925"/>
          </a:xfrm>
        </p:spPr>
        <p:txBody>
          <a:bodyPr/>
          <a:lstStyle/>
          <a:p>
            <a:pPr>
              <a:defRPr/>
            </a:pPr>
            <a:fld id="{8EDC18CE-0FF1-4F6E-A3BE-0407B02170A5}" type="slidenum">
              <a:rPr lang="ru-RU" sz="1600"/>
              <a:pPr>
                <a:defRPr/>
              </a:pPr>
              <a:t>10</a:t>
            </a:fld>
            <a:endParaRPr lang="ru-RU" sz="1600" dirty="0"/>
          </a:p>
        </p:txBody>
      </p:sp>
      <p:sp>
        <p:nvSpPr>
          <p:cNvPr id="2064" name="AutoShape 2"/>
          <p:cNvSpPr>
            <a:spLocks noChangeArrowheads="1"/>
          </p:cNvSpPr>
          <p:nvPr/>
        </p:nvSpPr>
        <p:spPr bwMode="auto">
          <a:xfrm>
            <a:off x="0" y="-27384"/>
            <a:ext cx="9144000" cy="546833"/>
          </a:xfrm>
          <a:prstGeom prst="roundRect">
            <a:avLst>
              <a:gd name="adj" fmla="val 16667"/>
            </a:avLst>
          </a:prstGeom>
          <a:solidFill>
            <a:srgbClr val="FFFF00"/>
          </a:solidFill>
          <a:ln w="38100">
            <a:solidFill>
              <a:srgbClr val="1D08B8"/>
            </a:solidFill>
            <a:round/>
            <a:headEnd/>
            <a:tailEnd/>
          </a:ln>
        </p:spPr>
        <p:txBody>
          <a:bodyPr wrap="none" anchor="ctr"/>
          <a:lstStyle/>
          <a:p>
            <a:pPr algn="ctr"/>
            <a:r>
              <a:rPr lang="ru-RU" sz="2000" b="1" dirty="0" smtClean="0">
                <a:solidFill>
                  <a:srgbClr val="1D08B8"/>
                </a:solidFill>
                <a:latin typeface="Book Antiqua" pitchFamily="18" charset="0"/>
                <a:cs typeface="Times New Roman" pitchFamily="18" charset="0"/>
              </a:rPr>
              <a:t>КЛАССИФИКАЦИЯ СРЕДСТВ ИЗМЕРЕНИ</a:t>
            </a:r>
            <a:r>
              <a:rPr lang="ru-RU" sz="2000" b="1" dirty="0" smtClean="0">
                <a:solidFill>
                  <a:srgbClr val="1D08B8"/>
                </a:solidFill>
                <a:latin typeface="Book Antiqua" pitchFamily="18" charset="0"/>
              </a:rPr>
              <a:t>Й И КОНТРОЛЯ</a:t>
            </a:r>
            <a:r>
              <a:rPr lang="ru-RU" sz="2400" dirty="0" smtClean="0">
                <a:solidFill>
                  <a:srgbClr val="1D08B8"/>
                </a:solidFill>
                <a:latin typeface="Times New Roman" pitchFamily="18" charset="0"/>
              </a:rPr>
              <a:t> </a:t>
            </a:r>
            <a:endParaRPr lang="ru-RU" sz="2400" dirty="0">
              <a:solidFill>
                <a:srgbClr val="1D08B8"/>
              </a:solidFill>
              <a:latin typeface="Times New Roman" pitchFamily="18" charset="0"/>
            </a:endParaRPr>
          </a:p>
        </p:txBody>
      </p:sp>
    </p:spTree>
    <p:extLst>
      <p:ext uri="{BB962C8B-B14F-4D97-AF65-F5344CB8AC3E}">
        <p14:creationId xmlns:p14="http://schemas.microsoft.com/office/powerpoint/2010/main" val="73470653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 name="Rectangle 3"/>
          <p:cNvSpPr>
            <a:spLocks noChangeArrowheads="1"/>
          </p:cNvSpPr>
          <p:nvPr/>
        </p:nvSpPr>
        <p:spPr bwMode="auto">
          <a:xfrm>
            <a:off x="-1" y="332655"/>
            <a:ext cx="9101315" cy="6523221"/>
          </a:xfrm>
          <a:prstGeom prst="rect">
            <a:avLst/>
          </a:prstGeom>
          <a:solidFill>
            <a:schemeClr val="tx1"/>
          </a:solidFill>
          <a:ln w="9525">
            <a:noFill/>
            <a:miter lim="800000"/>
            <a:headEnd/>
            <a:tailEnd/>
          </a:ln>
        </p:spPr>
        <p:txBody>
          <a:bodyPr wrap="square" anchor="t" anchorCtr="0"/>
          <a:lstStyle/>
          <a:p>
            <a:pPr marL="457200" indent="-457200">
              <a:buClr>
                <a:srgbClr val="FF0000"/>
              </a:buClr>
              <a:buFont typeface="+mj-lt"/>
              <a:buAutoNum type="arabicPeriod" startAt="6"/>
            </a:pPr>
            <a:r>
              <a:rPr lang="ru-RU" sz="1900" b="1" u="sng" dirty="0" smtClean="0">
                <a:solidFill>
                  <a:srgbClr val="0000FF"/>
                </a:solidFill>
                <a:latin typeface="Book Antiqua" pitchFamily="18" charset="0"/>
                <a:cs typeface="Times New Roman" pitchFamily="18" charset="0"/>
              </a:rPr>
              <a:t>По конструктивному исполнению (функциональному назначению</a:t>
            </a:r>
            <a:r>
              <a:rPr lang="ru-RU" sz="1900" b="1" dirty="0" smtClean="0">
                <a:solidFill>
                  <a:srgbClr val="0000FF"/>
                </a:solidFill>
                <a:latin typeface="Book Antiqua" pitchFamily="18" charset="0"/>
                <a:cs typeface="Times New Roman" pitchFamily="18" charset="0"/>
              </a:rPr>
              <a:t>):</a:t>
            </a:r>
          </a:p>
          <a:p>
            <a:pPr marL="914400" lvl="1" indent="-457200" algn="just">
              <a:buClr>
                <a:srgbClr val="FF0000"/>
              </a:buClr>
              <a:buFont typeface="+mj-lt"/>
              <a:buAutoNum type="arabicParenR"/>
            </a:pPr>
            <a:r>
              <a:rPr lang="ru-RU" sz="1600" b="1" u="sng" dirty="0" smtClean="0">
                <a:solidFill>
                  <a:srgbClr val="FF0000"/>
                </a:solidFill>
                <a:latin typeface="Book Antiqua" pitchFamily="18" charset="0"/>
                <a:cs typeface="Times New Roman" pitchFamily="18" charset="0"/>
              </a:rPr>
              <a:t>Меры</a:t>
            </a:r>
            <a:r>
              <a:rPr lang="ru-RU" sz="1600" b="1" dirty="0" smtClean="0">
                <a:solidFill>
                  <a:schemeClr val="bg1"/>
                </a:solidFill>
                <a:latin typeface="Book Antiqua" pitchFamily="18" charset="0"/>
                <a:cs typeface="Times New Roman" pitchFamily="18" charset="0"/>
              </a:rPr>
              <a:t> – </a:t>
            </a:r>
            <a:r>
              <a:rPr lang="ru-RU" sz="1600" dirty="0" smtClean="0">
                <a:solidFill>
                  <a:srgbClr val="000000"/>
                </a:solidFill>
                <a:latin typeface="Book Antiqua" pitchFamily="18" charset="0"/>
                <a:cs typeface="Times New Roman" pitchFamily="18" charset="0"/>
              </a:rPr>
              <a:t>это средство </a:t>
            </a:r>
            <a:r>
              <a:rPr lang="ru-RU" sz="1600" dirty="0">
                <a:solidFill>
                  <a:srgbClr val="000000"/>
                </a:solidFill>
                <a:latin typeface="Book Antiqua" pitchFamily="18" charset="0"/>
                <a:cs typeface="Times New Roman" pitchFamily="18" charset="0"/>
              </a:rPr>
              <a:t>измерения, предназначенное для воспроизведения и (или)</a:t>
            </a:r>
            <a:r>
              <a:rPr lang="ru-RU" sz="1600" dirty="0">
                <a:solidFill>
                  <a:srgbClr val="000000"/>
                </a:solidFill>
                <a:latin typeface="Book Antiqua" pitchFamily="18" charset="0"/>
              </a:rPr>
              <a:t> </a:t>
            </a:r>
            <a:r>
              <a:rPr lang="ru-RU" sz="1600" dirty="0">
                <a:solidFill>
                  <a:srgbClr val="000000"/>
                </a:solidFill>
                <a:latin typeface="Book Antiqua" pitchFamily="18" charset="0"/>
                <a:cs typeface="Times New Roman" pitchFamily="18" charset="0"/>
              </a:rPr>
              <a:t>хранения физической величины </a:t>
            </a:r>
            <a:r>
              <a:rPr lang="ru-RU" sz="1600" b="1" i="1" dirty="0">
                <a:solidFill>
                  <a:srgbClr val="1D08B8"/>
                </a:solidFill>
                <a:latin typeface="Book Antiqua" pitchFamily="18" charset="0"/>
                <a:cs typeface="Times New Roman" pitchFamily="18" charset="0"/>
              </a:rPr>
              <a:t>заданного </a:t>
            </a:r>
            <a:r>
              <a:rPr lang="ru-RU" sz="1600" b="1" i="1" dirty="0" smtClean="0">
                <a:solidFill>
                  <a:srgbClr val="1D08B8"/>
                </a:solidFill>
                <a:latin typeface="Book Antiqua" pitchFamily="18" charset="0"/>
                <a:cs typeface="Times New Roman" pitchFamily="18" charset="0"/>
              </a:rPr>
              <a:t>размера</a:t>
            </a:r>
            <a:r>
              <a:rPr lang="ru-RU" sz="1600" dirty="0" smtClean="0">
                <a:solidFill>
                  <a:schemeClr val="bg1"/>
                </a:solidFill>
                <a:latin typeface="Book Antiqua" pitchFamily="18" charset="0"/>
                <a:cs typeface="Times New Roman" pitchFamily="18" charset="0"/>
              </a:rPr>
              <a:t>.</a:t>
            </a:r>
            <a:endParaRPr lang="ru-RU" sz="1600" i="1" dirty="0" smtClean="0">
              <a:solidFill>
                <a:schemeClr val="bg1"/>
              </a:solidFill>
              <a:latin typeface="Book Antiqua" pitchFamily="18" charset="0"/>
              <a:cs typeface="Times New Roman" pitchFamily="18" charset="0"/>
            </a:endParaRPr>
          </a:p>
          <a:p>
            <a:pPr lvl="1" algn="just">
              <a:buClr>
                <a:srgbClr val="FF0000"/>
              </a:buClr>
            </a:pPr>
            <a:endParaRPr lang="ru-RU" sz="300" b="1" dirty="0" smtClean="0">
              <a:solidFill>
                <a:schemeClr val="bg1"/>
              </a:solidFill>
              <a:latin typeface="Book Antiqua" pitchFamily="18" charset="0"/>
              <a:cs typeface="Times New Roman" pitchFamily="18" charset="0"/>
            </a:endParaRPr>
          </a:p>
          <a:p>
            <a:pPr marL="914400" lvl="1" indent="-457200" algn="just">
              <a:buClr>
                <a:srgbClr val="FF0000"/>
              </a:buClr>
              <a:buFont typeface="+mj-lt"/>
              <a:buAutoNum type="arabicParenR" startAt="2"/>
            </a:pPr>
            <a:r>
              <a:rPr lang="ru-RU" sz="1600" b="1" u="sng" dirty="0" smtClean="0">
                <a:solidFill>
                  <a:srgbClr val="FF0000"/>
                </a:solidFill>
                <a:latin typeface="Book Antiqua" pitchFamily="18" charset="0"/>
                <a:cs typeface="Times New Roman" pitchFamily="18" charset="0"/>
              </a:rPr>
              <a:t>Калибры</a:t>
            </a:r>
            <a:r>
              <a:rPr lang="ru-RU" sz="1600" dirty="0" smtClean="0">
                <a:solidFill>
                  <a:schemeClr val="bg1"/>
                </a:solidFill>
                <a:latin typeface="Book Antiqua" pitchFamily="18" charset="0"/>
                <a:cs typeface="Times New Roman" pitchFamily="18" charset="0"/>
              </a:rPr>
              <a:t> – это средства контроля предельных размеров, формы и расположения поверхностей деталей, служащие для определения годности размеров элементов деталей машин.</a:t>
            </a:r>
          </a:p>
          <a:p>
            <a:pPr lvl="1" algn="just">
              <a:buClr>
                <a:srgbClr val="FF0000"/>
              </a:buClr>
            </a:pPr>
            <a:endParaRPr lang="ru-RU" sz="300" b="1" u="sng" dirty="0" smtClean="0">
              <a:solidFill>
                <a:srgbClr val="FF0000"/>
              </a:solidFill>
              <a:latin typeface="Book Antiqua" pitchFamily="18" charset="0"/>
              <a:cs typeface="Times New Roman" pitchFamily="18" charset="0"/>
            </a:endParaRPr>
          </a:p>
          <a:p>
            <a:pPr marL="914400" lvl="1" indent="-457200" algn="just">
              <a:buClr>
                <a:srgbClr val="FF0000"/>
              </a:buClr>
              <a:buFont typeface="+mj-lt"/>
              <a:buAutoNum type="arabicParenR" startAt="3"/>
            </a:pPr>
            <a:r>
              <a:rPr lang="ru-RU" sz="1600" b="1" u="sng" dirty="0" smtClean="0">
                <a:solidFill>
                  <a:srgbClr val="FF0000"/>
                </a:solidFill>
                <a:latin typeface="Book Antiqua" pitchFamily="18" charset="0"/>
                <a:cs typeface="Times New Roman" pitchFamily="18" charset="0"/>
              </a:rPr>
              <a:t>Измерительные преобразователи (ИП</a:t>
            </a:r>
            <a:r>
              <a:rPr lang="ru-RU" sz="1600" b="1" dirty="0">
                <a:solidFill>
                  <a:srgbClr val="FF0000"/>
                </a:solidFill>
                <a:latin typeface="Book Antiqua" pitchFamily="18" charset="0"/>
                <a:cs typeface="Times New Roman" pitchFamily="18" charset="0"/>
              </a:rPr>
              <a:t>)</a:t>
            </a:r>
            <a:r>
              <a:rPr lang="ru-RU" sz="1600" b="1" dirty="0">
                <a:solidFill>
                  <a:schemeClr val="bg1"/>
                </a:solidFill>
                <a:latin typeface="Book Antiqua" pitchFamily="18" charset="0"/>
                <a:cs typeface="Times New Roman" pitchFamily="18" charset="0"/>
              </a:rPr>
              <a:t> – </a:t>
            </a:r>
            <a:r>
              <a:rPr lang="ru-RU" sz="1600" dirty="0">
                <a:solidFill>
                  <a:srgbClr val="000000"/>
                </a:solidFill>
                <a:latin typeface="Book Antiqua" pitchFamily="18" charset="0"/>
                <a:cs typeface="Times New Roman" pitchFamily="18" charset="0"/>
              </a:rPr>
              <a:t>это средство измерения, предназначенное для выработки </a:t>
            </a:r>
            <a:r>
              <a:rPr lang="ru-RU" sz="1600" b="1" dirty="0">
                <a:solidFill>
                  <a:schemeClr val="bg1"/>
                </a:solidFill>
                <a:latin typeface="Book Antiqua" pitchFamily="18" charset="0"/>
                <a:cs typeface="Times New Roman" pitchFamily="18" charset="0"/>
              </a:rPr>
              <a:t>сигнала измерительной информации</a:t>
            </a:r>
            <a:r>
              <a:rPr lang="ru-RU" sz="1600" dirty="0">
                <a:solidFill>
                  <a:srgbClr val="000000"/>
                </a:solidFill>
                <a:latin typeface="Book Antiqua" pitchFamily="18" charset="0"/>
                <a:cs typeface="Times New Roman" pitchFamily="18" charset="0"/>
              </a:rPr>
              <a:t> в форме, удобной для передачи, дальнейшего преобразования, обработки и (или) хранения, но </a:t>
            </a:r>
            <a:r>
              <a:rPr lang="ru-RU" sz="1600" b="1" i="1" u="sng" dirty="0" smtClean="0">
                <a:solidFill>
                  <a:srgbClr val="FF0000"/>
                </a:solidFill>
                <a:latin typeface="Book Antiqua" pitchFamily="18" charset="0"/>
                <a:cs typeface="Times New Roman" pitchFamily="18" charset="0"/>
              </a:rPr>
              <a:t>не </a:t>
            </a:r>
            <a:r>
              <a:rPr lang="ru-RU" sz="1600" b="1" i="1" u="sng" dirty="0">
                <a:solidFill>
                  <a:srgbClr val="FF0000"/>
                </a:solidFill>
                <a:latin typeface="Book Antiqua" pitchFamily="18" charset="0"/>
                <a:cs typeface="Times New Roman" pitchFamily="18" charset="0"/>
              </a:rPr>
              <a:t>поддающейся </a:t>
            </a:r>
            <a:r>
              <a:rPr lang="ru-RU" sz="1600" b="1" i="1" u="sng" dirty="0">
                <a:solidFill>
                  <a:srgbClr val="1D08B8"/>
                </a:solidFill>
                <a:latin typeface="Book Antiqua" pitchFamily="18" charset="0"/>
                <a:cs typeface="Times New Roman" pitchFamily="18" charset="0"/>
              </a:rPr>
              <a:t>для непосредственного наблюдения </a:t>
            </a:r>
            <a:r>
              <a:rPr lang="ru-RU" sz="1600" b="1" i="1" u="sng" dirty="0" smtClean="0">
                <a:solidFill>
                  <a:srgbClr val="1D08B8"/>
                </a:solidFill>
                <a:latin typeface="Book Antiqua" pitchFamily="18" charset="0"/>
                <a:cs typeface="Times New Roman" pitchFamily="18" charset="0"/>
              </a:rPr>
              <a:t>оператором.</a:t>
            </a:r>
          </a:p>
          <a:p>
            <a:pPr lvl="1" algn="just">
              <a:buClr>
                <a:srgbClr val="FF0000"/>
              </a:buClr>
            </a:pPr>
            <a:endParaRPr lang="ru-RU" sz="300" b="1" dirty="0" smtClean="0">
              <a:solidFill>
                <a:schemeClr val="bg1"/>
              </a:solidFill>
              <a:latin typeface="Book Antiqua" pitchFamily="18" charset="0"/>
              <a:cs typeface="Times New Roman" pitchFamily="18" charset="0"/>
            </a:endParaRPr>
          </a:p>
          <a:p>
            <a:pPr marL="914400" lvl="1" indent="-457200" algn="just">
              <a:buClr>
                <a:srgbClr val="FF0000"/>
              </a:buClr>
              <a:buFont typeface="+mj-lt"/>
              <a:buAutoNum type="arabicParenR" startAt="4"/>
            </a:pPr>
            <a:r>
              <a:rPr lang="ru-RU" sz="1600" b="1" u="sng" dirty="0" smtClean="0">
                <a:solidFill>
                  <a:srgbClr val="FF0000"/>
                </a:solidFill>
                <a:latin typeface="Book Antiqua" pitchFamily="18" charset="0"/>
                <a:cs typeface="Times New Roman" pitchFamily="18" charset="0"/>
              </a:rPr>
              <a:t>Измерительные приборы (</a:t>
            </a:r>
            <a:r>
              <a:rPr lang="ru-RU" sz="1600" b="1" u="sng" dirty="0">
                <a:solidFill>
                  <a:srgbClr val="FF0000"/>
                </a:solidFill>
                <a:latin typeface="Book Antiqua" pitchFamily="18" charset="0"/>
                <a:cs typeface="Times New Roman" pitchFamily="18" charset="0"/>
              </a:rPr>
              <a:t>ИП)</a:t>
            </a:r>
            <a:r>
              <a:rPr lang="ru-RU" sz="1600" b="1" dirty="0">
                <a:solidFill>
                  <a:schemeClr val="bg1"/>
                </a:solidFill>
                <a:latin typeface="Book Antiqua" pitchFamily="18" charset="0"/>
                <a:cs typeface="Times New Roman" pitchFamily="18" charset="0"/>
              </a:rPr>
              <a:t> – </a:t>
            </a:r>
            <a:r>
              <a:rPr lang="ru-RU" sz="1600" dirty="0" smtClean="0">
                <a:solidFill>
                  <a:srgbClr val="000000"/>
                </a:solidFill>
                <a:latin typeface="Book Antiqua" pitchFamily="18" charset="0"/>
                <a:cs typeface="Times New Roman" pitchFamily="18" charset="0"/>
              </a:rPr>
              <a:t>это </a:t>
            </a:r>
            <a:r>
              <a:rPr lang="ru-RU" sz="1600" dirty="0">
                <a:solidFill>
                  <a:srgbClr val="000000"/>
                </a:solidFill>
                <a:latin typeface="Book Antiqua" pitchFamily="18" charset="0"/>
                <a:cs typeface="Times New Roman" pitchFamily="18" charset="0"/>
              </a:rPr>
              <a:t>средство измерения, предназначенное для выработки </a:t>
            </a:r>
            <a:r>
              <a:rPr lang="ru-RU" sz="1600" b="1" dirty="0">
                <a:solidFill>
                  <a:srgbClr val="000000"/>
                </a:solidFill>
                <a:latin typeface="Book Antiqua" pitchFamily="18" charset="0"/>
                <a:cs typeface="Times New Roman" pitchFamily="18" charset="0"/>
              </a:rPr>
              <a:t>сигнала измерительной информации</a:t>
            </a:r>
            <a:r>
              <a:rPr lang="ru-RU" sz="1600" dirty="0">
                <a:solidFill>
                  <a:srgbClr val="000000"/>
                </a:solidFill>
                <a:latin typeface="Book Antiqua" pitchFamily="18" charset="0"/>
                <a:cs typeface="Times New Roman" pitchFamily="18" charset="0"/>
              </a:rPr>
              <a:t> в форме, </a:t>
            </a:r>
            <a:r>
              <a:rPr lang="ru-RU" sz="1600" b="1" i="1" u="sng" dirty="0">
                <a:solidFill>
                  <a:srgbClr val="FF0000"/>
                </a:solidFill>
                <a:latin typeface="Book Antiqua" pitchFamily="18" charset="0"/>
                <a:cs typeface="Times New Roman" pitchFamily="18" charset="0"/>
              </a:rPr>
              <a:t>доступной</a:t>
            </a:r>
            <a:r>
              <a:rPr lang="ru-RU" sz="1600" b="1" i="1" u="sng" dirty="0">
                <a:solidFill>
                  <a:srgbClr val="000000"/>
                </a:solidFill>
                <a:latin typeface="Book Antiqua" pitchFamily="18" charset="0"/>
                <a:cs typeface="Times New Roman" pitchFamily="18" charset="0"/>
              </a:rPr>
              <a:t> </a:t>
            </a:r>
            <a:r>
              <a:rPr lang="ru-RU" sz="1600" b="1" i="1" u="sng" dirty="0">
                <a:solidFill>
                  <a:srgbClr val="1D08B8"/>
                </a:solidFill>
                <a:latin typeface="Book Antiqua" pitchFamily="18" charset="0"/>
                <a:cs typeface="Times New Roman" pitchFamily="18" charset="0"/>
              </a:rPr>
              <a:t>для непосредственного восприятия</a:t>
            </a:r>
            <a:r>
              <a:rPr lang="ru-RU" sz="1600" b="1" i="1" dirty="0">
                <a:solidFill>
                  <a:srgbClr val="1D08B8"/>
                </a:solidFill>
                <a:latin typeface="Book Antiqua" pitchFamily="18" charset="0"/>
                <a:cs typeface="Times New Roman" pitchFamily="18" charset="0"/>
              </a:rPr>
              <a:t> </a:t>
            </a:r>
            <a:r>
              <a:rPr lang="ru-RU" sz="1600" b="1" i="1" u="sng" dirty="0">
                <a:solidFill>
                  <a:srgbClr val="1D08B8"/>
                </a:solidFill>
                <a:latin typeface="Book Antiqua" pitchFamily="18" charset="0"/>
                <a:cs typeface="Times New Roman" pitchFamily="18" charset="0"/>
              </a:rPr>
              <a:t>наблюдателем (оператором</a:t>
            </a:r>
            <a:r>
              <a:rPr lang="ru-RU" sz="1600" b="1" i="1" u="sng" dirty="0" smtClean="0">
                <a:solidFill>
                  <a:srgbClr val="1D08B8"/>
                </a:solidFill>
                <a:latin typeface="Book Antiqua" pitchFamily="18" charset="0"/>
                <a:cs typeface="Times New Roman" pitchFamily="18" charset="0"/>
              </a:rPr>
              <a:t>)</a:t>
            </a:r>
            <a:r>
              <a:rPr lang="ru-RU" sz="1600" dirty="0" smtClean="0">
                <a:solidFill>
                  <a:srgbClr val="1D08B8"/>
                </a:solidFill>
                <a:latin typeface="Book Antiqua" pitchFamily="18" charset="0"/>
                <a:cs typeface="Times New Roman" pitchFamily="18" charset="0"/>
              </a:rPr>
              <a:t>.</a:t>
            </a:r>
            <a:r>
              <a:rPr lang="ru-RU" sz="1600" dirty="0" smtClean="0">
                <a:solidFill>
                  <a:srgbClr val="000000"/>
                </a:solidFill>
                <a:latin typeface="Book Antiqua" pitchFamily="18" charset="0"/>
                <a:cs typeface="Times New Roman" pitchFamily="18" charset="0"/>
              </a:rPr>
              <a:t> </a:t>
            </a:r>
          </a:p>
          <a:p>
            <a:pPr marL="685800" lvl="1" indent="-228600">
              <a:buClr>
                <a:srgbClr val="FF0000"/>
              </a:buClr>
              <a:buFont typeface="+mj-lt"/>
              <a:buAutoNum type="arabicParenR" startAt="4"/>
            </a:pPr>
            <a:endParaRPr lang="ru-RU" sz="300" b="1" dirty="0" smtClean="0">
              <a:solidFill>
                <a:schemeClr val="bg1"/>
              </a:solidFill>
              <a:latin typeface="Book Antiqua" pitchFamily="18" charset="0"/>
              <a:cs typeface="Times New Roman" pitchFamily="18" charset="0"/>
            </a:endParaRPr>
          </a:p>
          <a:p>
            <a:pPr marL="914400" lvl="1" indent="-457200" algn="just">
              <a:buClr>
                <a:srgbClr val="FF0000"/>
              </a:buClr>
              <a:buFont typeface="+mj-lt"/>
              <a:buAutoNum type="arabicParenR" startAt="4"/>
            </a:pPr>
            <a:r>
              <a:rPr lang="ru-RU" sz="1600" b="1" u="sng" dirty="0" smtClean="0">
                <a:solidFill>
                  <a:srgbClr val="FF0000"/>
                </a:solidFill>
                <a:latin typeface="Book Antiqua" pitchFamily="18" charset="0"/>
                <a:cs typeface="Times New Roman" pitchFamily="18" charset="0"/>
              </a:rPr>
              <a:t>Измерительные установки (ИУ</a:t>
            </a:r>
            <a:r>
              <a:rPr lang="ru-RU" sz="1600" b="1" u="sng" dirty="0">
                <a:solidFill>
                  <a:srgbClr val="FF0000"/>
                </a:solidFill>
                <a:latin typeface="Book Antiqua" pitchFamily="18" charset="0"/>
                <a:cs typeface="Times New Roman" pitchFamily="18" charset="0"/>
              </a:rPr>
              <a:t>)</a:t>
            </a:r>
            <a:r>
              <a:rPr lang="ru-RU" sz="1600" b="1" dirty="0">
                <a:solidFill>
                  <a:schemeClr val="bg1"/>
                </a:solidFill>
                <a:latin typeface="Book Antiqua" pitchFamily="18" charset="0"/>
                <a:cs typeface="Times New Roman" pitchFamily="18" charset="0"/>
              </a:rPr>
              <a:t> – </a:t>
            </a:r>
            <a:r>
              <a:rPr lang="ru-RU" sz="1600" dirty="0">
                <a:solidFill>
                  <a:srgbClr val="000000"/>
                </a:solidFill>
                <a:latin typeface="Book Antiqua" pitchFamily="18" charset="0"/>
                <a:cs typeface="Times New Roman" pitchFamily="18" charset="0"/>
              </a:rPr>
              <a:t>это </a:t>
            </a:r>
            <a:r>
              <a:rPr lang="ru-RU" sz="1600" dirty="0" smtClean="0">
                <a:solidFill>
                  <a:schemeClr val="bg1"/>
                </a:solidFill>
                <a:latin typeface="Book Antiqua" panose="02040602050305030304" pitchFamily="18" charset="0"/>
                <a:cs typeface="Times New Roman" pitchFamily="18" charset="0"/>
              </a:rPr>
              <a:t>совокупность </a:t>
            </a:r>
            <a:r>
              <a:rPr lang="ru-RU" sz="1600" dirty="0">
                <a:solidFill>
                  <a:schemeClr val="bg1"/>
                </a:solidFill>
                <a:latin typeface="Book Antiqua" panose="02040602050305030304" pitchFamily="18" charset="0"/>
                <a:cs typeface="Times New Roman" pitchFamily="18" charset="0"/>
              </a:rPr>
              <a:t>функционально объединенных средств измерения</a:t>
            </a:r>
            <a:r>
              <a:rPr lang="ru-RU" sz="1600" dirty="0" smtClean="0">
                <a:solidFill>
                  <a:schemeClr val="bg1"/>
                </a:solidFill>
                <a:latin typeface="Book Antiqua" panose="02040602050305030304" pitchFamily="18" charset="0"/>
                <a:cs typeface="Times New Roman" pitchFamily="18" charset="0"/>
              </a:rPr>
              <a:t> </a:t>
            </a:r>
            <a:r>
              <a:rPr lang="ru-RU" sz="1600" dirty="0">
                <a:solidFill>
                  <a:schemeClr val="bg1"/>
                </a:solidFill>
                <a:latin typeface="Book Antiqua" panose="02040602050305030304" pitchFamily="18" charset="0"/>
                <a:cs typeface="Times New Roman" pitchFamily="18" charset="0"/>
              </a:rPr>
              <a:t>и вспомогательных устройств, предназначенная для выработки сигналов измерительной информации в форме удобной для восприятия наблюдателем, и </a:t>
            </a:r>
            <a:r>
              <a:rPr lang="ru-RU" sz="1600" b="1" i="1" u="sng" dirty="0">
                <a:solidFill>
                  <a:srgbClr val="0000FF"/>
                </a:solidFill>
                <a:latin typeface="Book Antiqua" panose="02040602050305030304" pitchFamily="18" charset="0"/>
                <a:cs typeface="Times New Roman" pitchFamily="18" charset="0"/>
              </a:rPr>
              <a:t>расположенная в одном </a:t>
            </a:r>
            <a:r>
              <a:rPr lang="ru-RU" sz="1600" b="1" i="1" u="sng" dirty="0" smtClean="0">
                <a:solidFill>
                  <a:srgbClr val="0000FF"/>
                </a:solidFill>
                <a:latin typeface="Book Antiqua" panose="02040602050305030304" pitchFamily="18" charset="0"/>
                <a:cs typeface="Times New Roman" pitchFamily="18" charset="0"/>
              </a:rPr>
              <a:t>месте</a:t>
            </a:r>
            <a:r>
              <a:rPr lang="ru-RU" sz="1600" dirty="0" smtClean="0">
                <a:solidFill>
                  <a:srgbClr val="0000FF"/>
                </a:solidFill>
                <a:latin typeface="Book Antiqua" panose="02040602050305030304" pitchFamily="18" charset="0"/>
                <a:cs typeface="Times New Roman" pitchFamily="18" charset="0"/>
              </a:rPr>
              <a:t>.</a:t>
            </a:r>
            <a:endParaRPr lang="ru-RU" sz="1600" dirty="0" smtClean="0">
              <a:solidFill>
                <a:srgbClr val="000000"/>
              </a:solidFill>
              <a:latin typeface="Book Antiqua" pitchFamily="18" charset="0"/>
              <a:cs typeface="Times New Roman" pitchFamily="18" charset="0"/>
            </a:endParaRPr>
          </a:p>
          <a:p>
            <a:pPr marL="685800" lvl="1" indent="-228600">
              <a:buClr>
                <a:srgbClr val="FF0000"/>
              </a:buClr>
              <a:buFont typeface="+mj-lt"/>
              <a:buAutoNum type="arabicParenR" startAt="4"/>
            </a:pPr>
            <a:endParaRPr lang="ru-RU" sz="300" b="1" dirty="0" smtClean="0">
              <a:solidFill>
                <a:schemeClr val="bg1"/>
              </a:solidFill>
              <a:latin typeface="Book Antiqua" pitchFamily="18" charset="0"/>
              <a:cs typeface="Times New Roman" pitchFamily="18" charset="0"/>
            </a:endParaRPr>
          </a:p>
          <a:p>
            <a:pPr marL="914400" lvl="1" indent="-457200" algn="just">
              <a:buClr>
                <a:srgbClr val="FF0000"/>
              </a:buClr>
              <a:buFont typeface="+mj-lt"/>
              <a:buAutoNum type="arabicParenR" startAt="4"/>
            </a:pPr>
            <a:r>
              <a:rPr lang="ru-RU" sz="1600" b="1" u="sng" dirty="0" smtClean="0">
                <a:solidFill>
                  <a:srgbClr val="FF0000"/>
                </a:solidFill>
                <a:latin typeface="Book Antiqua" pitchFamily="18" charset="0"/>
                <a:cs typeface="Times New Roman" pitchFamily="18" charset="0"/>
              </a:rPr>
              <a:t>Измерительные системы (ИС</a:t>
            </a:r>
            <a:r>
              <a:rPr lang="ru-RU" sz="1600" b="1" u="sng" dirty="0">
                <a:solidFill>
                  <a:srgbClr val="FF0000"/>
                </a:solidFill>
                <a:latin typeface="Book Antiqua" pitchFamily="18" charset="0"/>
                <a:cs typeface="Times New Roman" pitchFamily="18" charset="0"/>
              </a:rPr>
              <a:t>)</a:t>
            </a:r>
            <a:r>
              <a:rPr lang="ru-RU" sz="1600" b="1" dirty="0">
                <a:solidFill>
                  <a:schemeClr val="bg1"/>
                </a:solidFill>
                <a:latin typeface="Book Antiqua" pitchFamily="18" charset="0"/>
                <a:cs typeface="Times New Roman" pitchFamily="18" charset="0"/>
              </a:rPr>
              <a:t> – </a:t>
            </a:r>
            <a:r>
              <a:rPr lang="ru-RU" sz="1600" dirty="0">
                <a:solidFill>
                  <a:srgbClr val="000000"/>
                </a:solidFill>
                <a:latin typeface="Book Antiqua" pitchFamily="18" charset="0"/>
                <a:cs typeface="Times New Roman" pitchFamily="18" charset="0"/>
              </a:rPr>
              <a:t>это </a:t>
            </a:r>
            <a:r>
              <a:rPr lang="ru-RU" sz="1600" dirty="0">
                <a:solidFill>
                  <a:schemeClr val="bg1"/>
                </a:solidFill>
                <a:latin typeface="Book Antiqua" panose="02040602050305030304" pitchFamily="18" charset="0"/>
                <a:cs typeface="Times New Roman" pitchFamily="18" charset="0"/>
              </a:rPr>
              <a:t>совокупность функционально объединенных средств измерения, вспомогательных устройств, средств вычислительной техники и каналов связи, предназначенная для измерения нескольких ФВ, </a:t>
            </a:r>
            <a:r>
              <a:rPr lang="ru-RU" sz="1600" b="1" i="1" u="sng" dirty="0">
                <a:solidFill>
                  <a:srgbClr val="0000FF"/>
                </a:solidFill>
                <a:latin typeface="Book Antiqua" panose="02040602050305030304" pitchFamily="18" charset="0"/>
                <a:cs typeface="Times New Roman" pitchFamily="18" charset="0"/>
              </a:rPr>
              <a:t>размещенных в разных точках </a:t>
            </a:r>
            <a:r>
              <a:rPr lang="ru-RU" sz="1600" dirty="0">
                <a:solidFill>
                  <a:schemeClr val="bg1"/>
                </a:solidFill>
                <a:latin typeface="Book Antiqua" panose="02040602050305030304" pitchFamily="18" charset="0"/>
                <a:cs typeface="Times New Roman" pitchFamily="18" charset="0"/>
              </a:rPr>
              <a:t>контролируемого </a:t>
            </a:r>
            <a:r>
              <a:rPr lang="ru-RU" sz="1600" dirty="0" smtClean="0">
                <a:solidFill>
                  <a:schemeClr val="bg1"/>
                </a:solidFill>
                <a:latin typeface="Book Antiqua" panose="02040602050305030304" pitchFamily="18" charset="0"/>
                <a:cs typeface="Times New Roman" pitchFamily="18" charset="0"/>
              </a:rPr>
              <a:t>пространства.</a:t>
            </a:r>
            <a:endParaRPr lang="ru-RU" sz="1600" dirty="0" smtClean="0">
              <a:solidFill>
                <a:srgbClr val="000000"/>
              </a:solidFill>
              <a:latin typeface="Book Antiqua" pitchFamily="18" charset="0"/>
              <a:cs typeface="Times New Roman" pitchFamily="18" charset="0"/>
            </a:endParaRPr>
          </a:p>
          <a:p>
            <a:pPr marL="685800" lvl="1" indent="-228600">
              <a:buClr>
                <a:srgbClr val="FF0000"/>
              </a:buClr>
              <a:buFont typeface="+mj-lt"/>
              <a:buAutoNum type="arabicParenR" startAt="4"/>
            </a:pPr>
            <a:endParaRPr lang="ru-RU" sz="300" b="1" dirty="0" smtClean="0">
              <a:solidFill>
                <a:schemeClr val="bg1"/>
              </a:solidFill>
              <a:latin typeface="Book Antiqua" pitchFamily="18" charset="0"/>
              <a:cs typeface="Times New Roman" pitchFamily="18" charset="0"/>
            </a:endParaRPr>
          </a:p>
          <a:p>
            <a:pPr marL="914400" lvl="1" indent="-457200" algn="just">
              <a:buClr>
                <a:srgbClr val="FF0000"/>
              </a:buClr>
              <a:buFont typeface="+mj-lt"/>
              <a:buAutoNum type="arabicParenR" startAt="4"/>
            </a:pPr>
            <a:r>
              <a:rPr lang="ru-RU" sz="1600" b="1" u="sng" dirty="0" smtClean="0">
                <a:solidFill>
                  <a:srgbClr val="FF0000"/>
                </a:solidFill>
                <a:latin typeface="Book Antiqua" pitchFamily="18" charset="0"/>
                <a:cs typeface="Times New Roman" pitchFamily="18" charset="0"/>
              </a:rPr>
              <a:t>Измерительно-вычислительные комплексы (ИВК</a:t>
            </a:r>
            <a:r>
              <a:rPr lang="ru-RU" sz="1600" b="1" u="sng" dirty="0">
                <a:solidFill>
                  <a:srgbClr val="FF0000"/>
                </a:solidFill>
                <a:latin typeface="Book Antiqua" pitchFamily="18" charset="0"/>
                <a:cs typeface="Times New Roman" pitchFamily="18" charset="0"/>
              </a:rPr>
              <a:t>)</a:t>
            </a:r>
            <a:r>
              <a:rPr lang="ru-RU" sz="1600" b="1" dirty="0">
                <a:solidFill>
                  <a:schemeClr val="bg1"/>
                </a:solidFill>
                <a:latin typeface="Book Antiqua" pitchFamily="18" charset="0"/>
                <a:cs typeface="Times New Roman" pitchFamily="18" charset="0"/>
              </a:rPr>
              <a:t> – </a:t>
            </a:r>
            <a:r>
              <a:rPr lang="ru-RU" sz="1600" dirty="0">
                <a:solidFill>
                  <a:srgbClr val="000000"/>
                </a:solidFill>
                <a:latin typeface="Book Antiqua" pitchFamily="18" charset="0"/>
                <a:cs typeface="Times New Roman" pitchFamily="18" charset="0"/>
              </a:rPr>
              <a:t>это </a:t>
            </a:r>
            <a:r>
              <a:rPr lang="ru-RU" sz="1600" dirty="0">
                <a:solidFill>
                  <a:schemeClr val="bg1"/>
                </a:solidFill>
                <a:latin typeface="Book Antiqua" panose="02040602050305030304" pitchFamily="18" charset="0"/>
                <a:cs typeface="Times New Roman" pitchFamily="18" charset="0"/>
              </a:rPr>
              <a:t>совокупность функционально объединенных средств измерения, средств вычислительной </a:t>
            </a:r>
            <a:r>
              <a:rPr lang="ru-RU" sz="1600" dirty="0" smtClean="0">
                <a:solidFill>
                  <a:schemeClr val="bg1"/>
                </a:solidFill>
                <a:latin typeface="Book Antiqua" panose="02040602050305030304" pitchFamily="18" charset="0"/>
                <a:cs typeface="Times New Roman" pitchFamily="18" charset="0"/>
              </a:rPr>
              <a:t>техники и вспомогательных устройств, </a:t>
            </a:r>
            <a:r>
              <a:rPr lang="ru-RU" sz="1600" dirty="0">
                <a:solidFill>
                  <a:schemeClr val="bg1"/>
                </a:solidFill>
                <a:latin typeface="Book Antiqua" panose="02040602050305030304" pitchFamily="18" charset="0"/>
                <a:cs typeface="Times New Roman" pitchFamily="18" charset="0"/>
              </a:rPr>
              <a:t>предназначенная </a:t>
            </a:r>
            <a:r>
              <a:rPr lang="ru-RU" sz="1600" b="1" i="1" u="sng" dirty="0">
                <a:solidFill>
                  <a:srgbClr val="0000FF"/>
                </a:solidFill>
                <a:latin typeface="Book Antiqua" panose="02040602050305030304" pitchFamily="18" charset="0"/>
                <a:cs typeface="Times New Roman" pitchFamily="18" charset="0"/>
              </a:rPr>
              <a:t>для </a:t>
            </a:r>
            <a:r>
              <a:rPr lang="ru-RU" sz="1600" b="1" i="1" u="sng" dirty="0" smtClean="0">
                <a:solidFill>
                  <a:srgbClr val="0000FF"/>
                </a:solidFill>
                <a:latin typeface="Book Antiqua" panose="02040602050305030304" pitchFamily="18" charset="0"/>
                <a:cs typeface="Times New Roman" pitchFamily="18" charset="0"/>
              </a:rPr>
              <a:t>выполнения в составе измерительной системы, конкретной измерительной задачи</a:t>
            </a:r>
            <a:r>
              <a:rPr lang="ru-RU" sz="1600" dirty="0" smtClean="0">
                <a:solidFill>
                  <a:schemeClr val="bg1"/>
                </a:solidFill>
                <a:latin typeface="Book Antiqua" panose="02040602050305030304" pitchFamily="18" charset="0"/>
                <a:cs typeface="Times New Roman" pitchFamily="18" charset="0"/>
              </a:rPr>
              <a:t>.</a:t>
            </a:r>
            <a:endParaRPr lang="ru-RU" sz="1600" b="1" dirty="0" smtClean="0">
              <a:solidFill>
                <a:schemeClr val="bg1"/>
              </a:solidFill>
              <a:latin typeface="Book Antiqua" pitchFamily="18" charset="0"/>
              <a:cs typeface="Times New Roman" pitchFamily="18" charset="0"/>
            </a:endParaRPr>
          </a:p>
          <a:p>
            <a:pPr marL="914400" lvl="1" indent="-457200">
              <a:buClr>
                <a:srgbClr val="FF0000"/>
              </a:buClr>
              <a:buFont typeface="Wingdings" panose="05000000000000000000" pitchFamily="2" charset="2"/>
              <a:buChar char="Ø"/>
            </a:pPr>
            <a:endParaRPr lang="ru-RU" sz="2200" b="1" dirty="0" smtClean="0">
              <a:solidFill>
                <a:schemeClr val="bg1"/>
              </a:solidFill>
              <a:latin typeface="Book Antiqua" pitchFamily="18" charset="0"/>
              <a:cs typeface="Times New Roman" pitchFamily="18" charset="0"/>
            </a:endParaRPr>
          </a:p>
          <a:p>
            <a:pPr marL="457200" indent="-457200">
              <a:buAutoNum type="arabicPeriod" startAt="6"/>
            </a:pPr>
            <a:endParaRPr lang="ru-RU" sz="2400" dirty="0">
              <a:solidFill>
                <a:srgbClr val="000000"/>
              </a:solidFill>
              <a:latin typeface="Book Antiqua" pitchFamily="18" charset="0"/>
            </a:endParaRPr>
          </a:p>
        </p:txBody>
      </p:sp>
      <p:sp>
        <p:nvSpPr>
          <p:cNvPr id="11" name="Номер слайда 5"/>
          <p:cNvSpPr>
            <a:spLocks noGrp="1"/>
          </p:cNvSpPr>
          <p:nvPr>
            <p:ph type="sldNum" sz="quarter" idx="12"/>
          </p:nvPr>
        </p:nvSpPr>
        <p:spPr>
          <a:xfrm>
            <a:off x="8244408" y="6185952"/>
            <a:ext cx="856907" cy="669925"/>
          </a:xfrm>
        </p:spPr>
        <p:txBody>
          <a:bodyPr/>
          <a:lstStyle/>
          <a:p>
            <a:pPr>
              <a:defRPr/>
            </a:pPr>
            <a:fld id="{8EDC18CE-0FF1-4F6E-A3BE-0407B02170A5}" type="slidenum">
              <a:rPr lang="ru-RU" sz="1600"/>
              <a:pPr>
                <a:defRPr/>
              </a:pPr>
              <a:t>11</a:t>
            </a:fld>
            <a:endParaRPr lang="ru-RU" sz="1600" dirty="0"/>
          </a:p>
        </p:txBody>
      </p:sp>
      <p:sp>
        <p:nvSpPr>
          <p:cNvPr id="2064" name="AutoShape 2"/>
          <p:cNvSpPr>
            <a:spLocks noChangeArrowheads="1"/>
          </p:cNvSpPr>
          <p:nvPr/>
        </p:nvSpPr>
        <p:spPr bwMode="auto">
          <a:xfrm>
            <a:off x="0" y="-27383"/>
            <a:ext cx="9144000" cy="360040"/>
          </a:xfrm>
          <a:prstGeom prst="roundRect">
            <a:avLst>
              <a:gd name="adj" fmla="val 16667"/>
            </a:avLst>
          </a:prstGeom>
          <a:solidFill>
            <a:srgbClr val="FFFF00"/>
          </a:solidFill>
          <a:ln w="38100">
            <a:solidFill>
              <a:srgbClr val="1D08B8"/>
            </a:solidFill>
            <a:round/>
            <a:headEnd/>
            <a:tailEnd/>
          </a:ln>
        </p:spPr>
        <p:txBody>
          <a:bodyPr wrap="none" anchor="ctr"/>
          <a:lstStyle/>
          <a:p>
            <a:pPr algn="ctr"/>
            <a:r>
              <a:rPr lang="ru-RU" b="1" dirty="0" smtClean="0">
                <a:solidFill>
                  <a:srgbClr val="1D08B8"/>
                </a:solidFill>
                <a:latin typeface="Book Antiqua" pitchFamily="18" charset="0"/>
                <a:cs typeface="Times New Roman" pitchFamily="18" charset="0"/>
              </a:rPr>
              <a:t>КЛАССИФИКАЦИЯ СРЕДСТВ ИЗМЕРЕНИ</a:t>
            </a:r>
            <a:r>
              <a:rPr lang="ru-RU" b="1" dirty="0" smtClean="0">
                <a:solidFill>
                  <a:srgbClr val="1D08B8"/>
                </a:solidFill>
                <a:latin typeface="Book Antiqua" pitchFamily="18" charset="0"/>
              </a:rPr>
              <a:t>Й И КОНТРОЛЯ</a:t>
            </a:r>
            <a:r>
              <a:rPr lang="ru-RU" dirty="0" smtClean="0">
                <a:solidFill>
                  <a:srgbClr val="1D08B8"/>
                </a:solidFill>
                <a:latin typeface="Times New Roman" pitchFamily="18" charset="0"/>
              </a:rPr>
              <a:t> </a:t>
            </a:r>
            <a:endParaRPr lang="ru-RU" dirty="0">
              <a:solidFill>
                <a:srgbClr val="1D08B8"/>
              </a:solidFill>
              <a:latin typeface="Times New Roman" pitchFamily="18" charset="0"/>
            </a:endParaRPr>
          </a:p>
        </p:txBody>
      </p:sp>
    </p:spTree>
    <p:extLst>
      <p:ext uri="{BB962C8B-B14F-4D97-AF65-F5344CB8AC3E}">
        <p14:creationId xmlns:p14="http://schemas.microsoft.com/office/powerpoint/2010/main" val="224141050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a:xfrm>
            <a:off x="8266191" y="6199187"/>
            <a:ext cx="856907" cy="669925"/>
          </a:xfrm>
        </p:spPr>
        <p:txBody>
          <a:bodyPr/>
          <a:lstStyle/>
          <a:p>
            <a:pPr>
              <a:defRPr/>
            </a:pPr>
            <a:fld id="{1EB7BE81-5DA0-4F87-8EE5-0CAFDCC92BDA}" type="slidenum">
              <a:rPr lang="ru-RU" sz="1600"/>
              <a:pPr>
                <a:defRPr/>
              </a:pPr>
              <a:t>12</a:t>
            </a:fld>
            <a:endParaRPr lang="ru-RU" sz="1600" dirty="0"/>
          </a:p>
        </p:txBody>
      </p:sp>
      <p:sp>
        <p:nvSpPr>
          <p:cNvPr id="3086" name="Rectangle 2"/>
          <p:cNvSpPr>
            <a:spLocks noChangeArrowheads="1"/>
          </p:cNvSpPr>
          <p:nvPr/>
        </p:nvSpPr>
        <p:spPr bwMode="auto">
          <a:xfrm>
            <a:off x="251521" y="404664"/>
            <a:ext cx="8510770" cy="923330"/>
          </a:xfrm>
          <a:prstGeom prst="rect">
            <a:avLst/>
          </a:prstGeom>
          <a:solidFill>
            <a:schemeClr val="tx1"/>
          </a:solidFill>
          <a:ln w="9525">
            <a:noFill/>
            <a:miter lim="800000"/>
            <a:headEnd/>
            <a:tailEnd/>
          </a:ln>
        </p:spPr>
        <p:txBody>
          <a:bodyPr wrap="square">
            <a:spAutoFit/>
          </a:bodyPr>
          <a:lstStyle/>
          <a:p>
            <a:pPr marL="285750" indent="-285750" algn="just">
              <a:buClr>
                <a:srgbClr val="FF0000"/>
              </a:buClr>
              <a:buFont typeface="Wingdings" panose="05000000000000000000" pitchFamily="2" charset="2"/>
              <a:buChar char="Ø"/>
            </a:pPr>
            <a:r>
              <a:rPr lang="ru-RU" dirty="0" smtClean="0">
                <a:solidFill>
                  <a:srgbClr val="000000"/>
                </a:solidFill>
                <a:latin typeface="Book Antiqua" pitchFamily="18" charset="0"/>
                <a:cs typeface="Times New Roman" pitchFamily="18" charset="0"/>
              </a:rPr>
              <a:t>это </a:t>
            </a:r>
            <a:r>
              <a:rPr lang="ru-RU" dirty="0">
                <a:solidFill>
                  <a:srgbClr val="000000"/>
                </a:solidFill>
                <a:latin typeface="Book Antiqua" pitchFamily="18" charset="0"/>
                <a:cs typeface="Times New Roman" pitchFamily="18" charset="0"/>
              </a:rPr>
              <a:t>средство измерения, предназначенное для воспроизведения </a:t>
            </a:r>
            <a:r>
              <a:rPr lang="ru-RU" dirty="0" smtClean="0">
                <a:solidFill>
                  <a:srgbClr val="000000"/>
                </a:solidFill>
                <a:latin typeface="Book Antiqua" pitchFamily="18" charset="0"/>
                <a:cs typeface="Times New Roman" pitchFamily="18" charset="0"/>
              </a:rPr>
              <a:t>и (или)</a:t>
            </a:r>
            <a:r>
              <a:rPr lang="ru-RU" dirty="0" smtClean="0">
                <a:solidFill>
                  <a:srgbClr val="000000"/>
                </a:solidFill>
                <a:latin typeface="Book Antiqua" pitchFamily="18" charset="0"/>
              </a:rPr>
              <a:t> </a:t>
            </a:r>
            <a:r>
              <a:rPr lang="ru-RU" dirty="0">
                <a:solidFill>
                  <a:srgbClr val="000000"/>
                </a:solidFill>
                <a:latin typeface="Book Antiqua" pitchFamily="18" charset="0"/>
                <a:cs typeface="Times New Roman" pitchFamily="18" charset="0"/>
              </a:rPr>
              <a:t>хранения физической величины </a:t>
            </a:r>
            <a:r>
              <a:rPr lang="ru-RU" b="1" dirty="0">
                <a:solidFill>
                  <a:srgbClr val="1D08B8"/>
                </a:solidFill>
                <a:latin typeface="Book Antiqua" pitchFamily="18" charset="0"/>
                <a:cs typeface="Times New Roman" pitchFamily="18" charset="0"/>
              </a:rPr>
              <a:t>заданного </a:t>
            </a:r>
            <a:r>
              <a:rPr lang="ru-RU" b="1" dirty="0" smtClean="0">
                <a:solidFill>
                  <a:srgbClr val="1D08B8"/>
                </a:solidFill>
                <a:latin typeface="Book Antiqua" pitchFamily="18" charset="0"/>
                <a:cs typeface="Times New Roman" pitchFamily="18" charset="0"/>
              </a:rPr>
              <a:t>размера </a:t>
            </a:r>
            <a:r>
              <a:rPr lang="ru-RU" i="1" dirty="0" smtClean="0">
                <a:solidFill>
                  <a:schemeClr val="bg1"/>
                </a:solidFill>
                <a:latin typeface="Book Antiqua" pitchFamily="18" charset="0"/>
                <a:cs typeface="Times New Roman" pitchFamily="18" charset="0"/>
              </a:rPr>
              <a:t>(линейка, гиря, концевые меры длины и др.)</a:t>
            </a:r>
            <a:endParaRPr lang="ru-RU" i="1" dirty="0">
              <a:solidFill>
                <a:schemeClr val="bg1"/>
              </a:solidFill>
              <a:latin typeface="Book Antiqua" pitchFamily="18" charset="0"/>
            </a:endParaRPr>
          </a:p>
        </p:txBody>
      </p:sp>
      <p:sp>
        <p:nvSpPr>
          <p:cNvPr id="3087" name="Text Box 6"/>
          <p:cNvSpPr txBox="1">
            <a:spLocks noChangeArrowheads="1"/>
          </p:cNvSpPr>
          <p:nvPr/>
        </p:nvSpPr>
        <p:spPr bwMode="auto">
          <a:xfrm>
            <a:off x="20902" y="15304"/>
            <a:ext cx="9123098" cy="396875"/>
          </a:xfrm>
          <a:prstGeom prst="rect">
            <a:avLst/>
          </a:prstGeom>
          <a:solidFill>
            <a:srgbClr val="FFFF00"/>
          </a:solidFill>
          <a:ln w="38100">
            <a:solidFill>
              <a:srgbClr val="1D08B8"/>
            </a:solidFill>
            <a:miter lim="800000"/>
            <a:headEnd/>
            <a:tailEnd/>
          </a:ln>
        </p:spPr>
        <p:txBody>
          <a:bodyPr wrap="square">
            <a:spAutoFit/>
          </a:bodyPr>
          <a:lstStyle/>
          <a:p>
            <a:pPr algn="ctr">
              <a:spcBef>
                <a:spcPct val="50000"/>
              </a:spcBef>
            </a:pPr>
            <a:r>
              <a:rPr lang="ru-RU" sz="2000" b="1" dirty="0" smtClean="0">
                <a:solidFill>
                  <a:srgbClr val="1D08B8"/>
                </a:solidFill>
                <a:latin typeface="Book Antiqua" pitchFamily="18" charset="0"/>
              </a:rPr>
              <a:t>МЕРЫ ФИЗИЧЕСКИХ ВЕЛИЧИН</a:t>
            </a:r>
            <a:endParaRPr lang="ru-RU" sz="2000" b="1" dirty="0">
              <a:solidFill>
                <a:srgbClr val="1D08B8"/>
              </a:solidFill>
              <a:latin typeface="Book Antiqua" pitchFamily="18" charset="0"/>
            </a:endParaRPr>
          </a:p>
        </p:txBody>
      </p:sp>
      <p:graphicFrame>
        <p:nvGraphicFramePr>
          <p:cNvPr id="2" name="Схема 1"/>
          <p:cNvGraphicFramePr/>
          <p:nvPr>
            <p:extLst/>
          </p:nvPr>
        </p:nvGraphicFramePr>
        <p:xfrm>
          <a:off x="251520" y="1196752"/>
          <a:ext cx="8510771" cy="22450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88" name="Rectangle 21"/>
          <p:cNvSpPr>
            <a:spLocks noChangeArrowheads="1"/>
          </p:cNvSpPr>
          <p:nvPr/>
        </p:nvSpPr>
        <p:spPr bwMode="auto">
          <a:xfrm>
            <a:off x="179512" y="3212976"/>
            <a:ext cx="1909068" cy="1815882"/>
          </a:xfrm>
          <a:prstGeom prst="rect">
            <a:avLst/>
          </a:prstGeom>
          <a:solidFill>
            <a:schemeClr val="tx1"/>
          </a:solidFill>
          <a:ln w="9525">
            <a:noFill/>
            <a:miter lim="800000"/>
            <a:headEnd/>
            <a:tailEnd/>
          </a:ln>
        </p:spPr>
        <p:txBody>
          <a:bodyPr wrap="square">
            <a:spAutoFit/>
          </a:bodyPr>
          <a:lstStyle/>
          <a:p>
            <a:pPr>
              <a:lnSpc>
                <a:spcPct val="80000"/>
              </a:lnSpc>
            </a:pPr>
            <a:r>
              <a:rPr lang="ru-RU" sz="1400" dirty="0">
                <a:solidFill>
                  <a:srgbClr val="000000"/>
                </a:solidFill>
                <a:latin typeface="Book Antiqua" pitchFamily="18" charset="0"/>
              </a:rPr>
              <a:t>- мера, воспроизводящая физическую величину </a:t>
            </a:r>
            <a:r>
              <a:rPr lang="ru-RU" sz="1400" b="1" dirty="0">
                <a:solidFill>
                  <a:srgbClr val="000000"/>
                </a:solidFill>
                <a:latin typeface="Book Antiqua" pitchFamily="18" charset="0"/>
              </a:rPr>
              <a:t>одного размера </a:t>
            </a:r>
            <a:r>
              <a:rPr lang="ru-RU" sz="1400" i="1" dirty="0">
                <a:solidFill>
                  <a:srgbClr val="000000"/>
                </a:solidFill>
                <a:latin typeface="Book Antiqua" pitchFamily="18" charset="0"/>
              </a:rPr>
              <a:t>(например, гиря 1 </a:t>
            </a:r>
            <a:r>
              <a:rPr lang="ru-RU" sz="1400" i="1" dirty="0" smtClean="0">
                <a:solidFill>
                  <a:srgbClr val="000000"/>
                </a:solidFill>
                <a:latin typeface="Book Antiqua" pitchFamily="18" charset="0"/>
              </a:rPr>
              <a:t>кг, </a:t>
            </a:r>
            <a:r>
              <a:rPr lang="ru-RU" sz="1400" i="1" dirty="0">
                <a:solidFill>
                  <a:schemeClr val="bg1"/>
                </a:solidFill>
                <a:latin typeface="Book Antiqua" panose="02040602050305030304" pitchFamily="18" charset="0"/>
              </a:rPr>
              <a:t>плоскопараллельная концевая мера </a:t>
            </a:r>
            <a:r>
              <a:rPr lang="ru-RU" sz="1400" i="1" dirty="0" smtClean="0">
                <a:solidFill>
                  <a:schemeClr val="bg1"/>
                </a:solidFill>
                <a:latin typeface="Book Antiqua" panose="02040602050305030304" pitchFamily="18" charset="0"/>
              </a:rPr>
              <a:t>длины, </a:t>
            </a:r>
            <a:r>
              <a:rPr lang="ru-RU" sz="1400" i="1" dirty="0">
                <a:solidFill>
                  <a:schemeClr val="bg1"/>
                </a:solidFill>
                <a:latin typeface="Book Antiqua" panose="02040602050305030304" pitchFamily="18" charset="0"/>
              </a:rPr>
              <a:t>конденсатор постоянной емкости</a:t>
            </a:r>
            <a:r>
              <a:rPr lang="ru-RU" sz="1400" i="1" dirty="0" smtClean="0">
                <a:solidFill>
                  <a:schemeClr val="bg1"/>
                </a:solidFill>
                <a:latin typeface="Book Antiqua" pitchFamily="18" charset="0"/>
              </a:rPr>
              <a:t>)</a:t>
            </a:r>
            <a:endParaRPr lang="ru-RU" sz="1400" i="1" dirty="0">
              <a:solidFill>
                <a:schemeClr val="bg1"/>
              </a:solidFill>
              <a:latin typeface="Book Antiqua" pitchFamily="18" charset="0"/>
            </a:endParaRPr>
          </a:p>
        </p:txBody>
      </p:sp>
      <p:sp>
        <p:nvSpPr>
          <p:cNvPr id="3089" name="Rectangle 22"/>
          <p:cNvSpPr>
            <a:spLocks noChangeArrowheads="1"/>
          </p:cNvSpPr>
          <p:nvPr/>
        </p:nvSpPr>
        <p:spPr bwMode="auto">
          <a:xfrm>
            <a:off x="2267744" y="3212976"/>
            <a:ext cx="2092824" cy="1815882"/>
          </a:xfrm>
          <a:prstGeom prst="rect">
            <a:avLst/>
          </a:prstGeom>
          <a:solidFill>
            <a:schemeClr val="tx1"/>
          </a:solidFill>
          <a:ln w="9525">
            <a:noFill/>
            <a:miter lim="800000"/>
            <a:headEnd/>
            <a:tailEnd/>
          </a:ln>
        </p:spPr>
        <p:txBody>
          <a:bodyPr wrap="square">
            <a:spAutoFit/>
          </a:bodyPr>
          <a:lstStyle/>
          <a:p>
            <a:r>
              <a:rPr lang="ru-RU" sz="1400" dirty="0">
                <a:solidFill>
                  <a:srgbClr val="000000"/>
                </a:solidFill>
                <a:latin typeface="Book Antiqua" pitchFamily="18" charset="0"/>
              </a:rPr>
              <a:t>- мера, воспроизводящая физическую </a:t>
            </a:r>
            <a:r>
              <a:rPr lang="ru-RU" sz="1400" dirty="0" smtClean="0">
                <a:solidFill>
                  <a:srgbClr val="000000"/>
                </a:solidFill>
                <a:latin typeface="Book Antiqua" pitchFamily="18" charset="0"/>
              </a:rPr>
              <a:t> величину </a:t>
            </a:r>
            <a:r>
              <a:rPr lang="ru-RU" sz="1400" b="1" dirty="0">
                <a:solidFill>
                  <a:srgbClr val="000000"/>
                </a:solidFill>
                <a:latin typeface="Book Antiqua" pitchFamily="18" charset="0"/>
              </a:rPr>
              <a:t>разных размеров </a:t>
            </a:r>
            <a:r>
              <a:rPr lang="ru-RU" sz="1400" i="1" dirty="0">
                <a:solidFill>
                  <a:srgbClr val="000000"/>
                </a:solidFill>
                <a:latin typeface="Book Antiqua" pitchFamily="18" charset="0"/>
              </a:rPr>
              <a:t>(например, штриховая мера </a:t>
            </a:r>
            <a:r>
              <a:rPr lang="ru-RU" sz="1400" i="1" dirty="0" smtClean="0">
                <a:solidFill>
                  <a:srgbClr val="000000"/>
                </a:solidFill>
                <a:latin typeface="Book Antiqua" pitchFamily="18" charset="0"/>
              </a:rPr>
              <a:t>длины</a:t>
            </a:r>
            <a:r>
              <a:rPr lang="ru-RU" sz="1400" i="1" dirty="0" smtClean="0">
                <a:solidFill>
                  <a:schemeClr val="bg1"/>
                </a:solidFill>
                <a:latin typeface="Book Antiqua" panose="02040602050305030304" pitchFamily="18" charset="0"/>
              </a:rPr>
              <a:t>, конденсатор  переменной </a:t>
            </a:r>
            <a:r>
              <a:rPr lang="ru-RU" sz="1400" i="1" dirty="0">
                <a:solidFill>
                  <a:schemeClr val="bg1"/>
                </a:solidFill>
                <a:latin typeface="Book Antiqua" panose="02040602050305030304" pitchFamily="18" charset="0"/>
              </a:rPr>
              <a:t>емкости</a:t>
            </a:r>
            <a:r>
              <a:rPr lang="ru-RU" sz="1400" i="1" dirty="0" smtClean="0">
                <a:solidFill>
                  <a:schemeClr val="bg1"/>
                </a:solidFill>
                <a:latin typeface="Book Antiqua" pitchFamily="18" charset="0"/>
              </a:rPr>
              <a:t>)</a:t>
            </a:r>
            <a:endParaRPr lang="ru-RU" sz="1400" i="1" dirty="0">
              <a:solidFill>
                <a:schemeClr val="bg1"/>
              </a:solidFill>
              <a:latin typeface="Book Antiqua" pitchFamily="18" charset="0"/>
            </a:endParaRPr>
          </a:p>
        </p:txBody>
      </p:sp>
      <p:sp>
        <p:nvSpPr>
          <p:cNvPr id="3090" name="Rectangle 23"/>
          <p:cNvSpPr>
            <a:spLocks noChangeArrowheads="1"/>
          </p:cNvSpPr>
          <p:nvPr/>
        </p:nvSpPr>
        <p:spPr bwMode="auto">
          <a:xfrm>
            <a:off x="4450033" y="3137760"/>
            <a:ext cx="2237821" cy="2462213"/>
          </a:xfrm>
          <a:prstGeom prst="rect">
            <a:avLst/>
          </a:prstGeom>
          <a:solidFill>
            <a:schemeClr val="tx1"/>
          </a:solidFill>
          <a:ln w="9525">
            <a:noFill/>
            <a:miter lim="800000"/>
            <a:headEnd/>
            <a:tailEnd/>
          </a:ln>
        </p:spPr>
        <p:txBody>
          <a:bodyPr wrap="square">
            <a:spAutoFit/>
          </a:bodyPr>
          <a:lstStyle/>
          <a:p>
            <a:r>
              <a:rPr lang="ru-RU" sz="1400" dirty="0">
                <a:solidFill>
                  <a:srgbClr val="000000"/>
                </a:solidFill>
                <a:latin typeface="Book Antiqua" pitchFamily="18" charset="0"/>
              </a:rPr>
              <a:t>- </a:t>
            </a:r>
            <a:r>
              <a:rPr lang="ru-RU" sz="1400" b="1" dirty="0">
                <a:solidFill>
                  <a:srgbClr val="000000"/>
                </a:solidFill>
                <a:latin typeface="Book Antiqua" pitchFamily="18" charset="0"/>
              </a:rPr>
              <a:t>комплект мер разного размера одной и той же физической величины</a:t>
            </a:r>
            <a:r>
              <a:rPr lang="ru-RU" sz="1400" dirty="0">
                <a:solidFill>
                  <a:srgbClr val="000000"/>
                </a:solidFill>
                <a:latin typeface="Book Antiqua" pitchFamily="18" charset="0"/>
              </a:rPr>
              <a:t>, предназначенных для применения на практике, как в отдельности, так и в различных сочетаниях </a:t>
            </a:r>
            <a:r>
              <a:rPr lang="ru-RU" sz="1400" i="1" dirty="0">
                <a:solidFill>
                  <a:srgbClr val="000000"/>
                </a:solidFill>
                <a:latin typeface="Book Antiqua" pitchFamily="18" charset="0"/>
              </a:rPr>
              <a:t>(например, набор концевых мер длины)</a:t>
            </a:r>
          </a:p>
        </p:txBody>
      </p:sp>
      <p:sp>
        <p:nvSpPr>
          <p:cNvPr id="3091" name="Rectangle 24"/>
          <p:cNvSpPr>
            <a:spLocks noChangeArrowheads="1"/>
          </p:cNvSpPr>
          <p:nvPr/>
        </p:nvSpPr>
        <p:spPr bwMode="auto">
          <a:xfrm>
            <a:off x="6777320" y="3212976"/>
            <a:ext cx="2259176" cy="2462213"/>
          </a:xfrm>
          <a:prstGeom prst="rect">
            <a:avLst/>
          </a:prstGeom>
          <a:solidFill>
            <a:schemeClr val="tx1"/>
          </a:solidFill>
          <a:ln w="9525">
            <a:noFill/>
            <a:miter lim="800000"/>
            <a:headEnd/>
            <a:tailEnd/>
          </a:ln>
        </p:spPr>
        <p:txBody>
          <a:bodyPr wrap="square">
            <a:spAutoFit/>
          </a:bodyPr>
          <a:lstStyle/>
          <a:p>
            <a:r>
              <a:rPr lang="ru-RU" sz="1400" dirty="0">
                <a:solidFill>
                  <a:srgbClr val="000000"/>
                </a:solidFill>
                <a:latin typeface="Book Antiqua" pitchFamily="18" charset="0"/>
              </a:rPr>
              <a:t>- </a:t>
            </a:r>
            <a:r>
              <a:rPr lang="ru-RU" sz="1400" b="1" dirty="0">
                <a:solidFill>
                  <a:srgbClr val="000000"/>
                </a:solidFill>
                <a:latin typeface="Book Antiqua" pitchFamily="18" charset="0"/>
              </a:rPr>
              <a:t>набор мер, конструктивно объединенных в единое устройство</a:t>
            </a:r>
            <a:r>
              <a:rPr lang="ru-RU" sz="1400" dirty="0">
                <a:solidFill>
                  <a:srgbClr val="000000"/>
                </a:solidFill>
                <a:latin typeface="Book Antiqua" pitchFamily="18" charset="0"/>
              </a:rPr>
              <a:t>, в котором имеются приспособления для их соединения в различных комбинациях </a:t>
            </a:r>
            <a:r>
              <a:rPr lang="ru-RU" sz="1400" i="1" dirty="0">
                <a:solidFill>
                  <a:srgbClr val="000000"/>
                </a:solidFill>
                <a:latin typeface="Book Antiqua" pitchFamily="18" charset="0"/>
              </a:rPr>
              <a:t>(например, магазин электрических сопротивлений</a:t>
            </a:r>
            <a:r>
              <a:rPr lang="ru-RU" sz="1400" i="1" dirty="0" smtClean="0">
                <a:solidFill>
                  <a:srgbClr val="000000"/>
                </a:solidFill>
                <a:latin typeface="Book Antiqua" pitchFamily="18" charset="0"/>
              </a:rPr>
              <a:t>)</a:t>
            </a:r>
            <a:endParaRPr lang="ru-RU" sz="1400" i="1" dirty="0">
              <a:solidFill>
                <a:srgbClr val="000000"/>
              </a:solidFill>
              <a:latin typeface="Book Antiqua" pitchFamily="18" charset="0"/>
            </a:endParaRPr>
          </a:p>
        </p:txBody>
      </p:sp>
      <p:pic>
        <p:nvPicPr>
          <p:cNvPr id="3092" name="Picture 26" descr="Картинка 21 из 19323">
            <a:hlinkClick r:id="rId8"/>
          </p:cNvPr>
          <p:cNvPicPr>
            <a:picLocks noChangeAspect="1" noChangeArrowheads="1"/>
          </p:cNvPicPr>
          <p:nvPr/>
        </p:nvPicPr>
        <p:blipFill>
          <a:blip r:embed="rId9"/>
          <a:srcRect/>
          <a:stretch>
            <a:fillRect/>
          </a:stretch>
        </p:blipFill>
        <p:spPr bwMode="auto">
          <a:xfrm>
            <a:off x="696876" y="5265738"/>
            <a:ext cx="932807" cy="1296888"/>
          </a:xfrm>
          <a:prstGeom prst="rect">
            <a:avLst/>
          </a:prstGeom>
          <a:noFill/>
          <a:ln w="9525">
            <a:noFill/>
            <a:miter lim="800000"/>
            <a:headEnd/>
            <a:tailEnd/>
          </a:ln>
        </p:spPr>
      </p:pic>
      <p:pic>
        <p:nvPicPr>
          <p:cNvPr id="3093" name="Picture 28" descr="http://im7-tub.yandex.net/i?id=3821138-07"/>
          <p:cNvPicPr>
            <a:picLocks noChangeAspect="1" noChangeArrowheads="1"/>
          </p:cNvPicPr>
          <p:nvPr/>
        </p:nvPicPr>
        <p:blipFill>
          <a:blip r:embed="rId10"/>
          <a:srcRect/>
          <a:stretch>
            <a:fillRect/>
          </a:stretch>
        </p:blipFill>
        <p:spPr bwMode="auto">
          <a:xfrm>
            <a:off x="7396141" y="5852839"/>
            <a:ext cx="1334955" cy="946423"/>
          </a:xfrm>
          <a:prstGeom prst="rect">
            <a:avLst/>
          </a:prstGeom>
          <a:noFill/>
          <a:ln w="9525">
            <a:noFill/>
            <a:miter lim="800000"/>
            <a:headEnd/>
            <a:tailEnd/>
          </a:ln>
        </p:spPr>
      </p:pic>
      <p:pic>
        <p:nvPicPr>
          <p:cNvPr id="3094" name="Picture 30" descr="http://im7-tub.yandex.net/i?id=123559943-04"/>
          <p:cNvPicPr>
            <a:picLocks noChangeAspect="1" noChangeArrowheads="1"/>
          </p:cNvPicPr>
          <p:nvPr/>
        </p:nvPicPr>
        <p:blipFill>
          <a:blip r:embed="rId11"/>
          <a:srcRect/>
          <a:stretch>
            <a:fillRect/>
          </a:stretch>
        </p:blipFill>
        <p:spPr bwMode="auto">
          <a:xfrm>
            <a:off x="5004048" y="5665043"/>
            <a:ext cx="1076325" cy="1076325"/>
          </a:xfrm>
          <a:prstGeom prst="rect">
            <a:avLst/>
          </a:prstGeom>
          <a:noFill/>
          <a:ln w="9525">
            <a:noFill/>
            <a:miter lim="800000"/>
            <a:headEnd/>
            <a:tailEnd/>
          </a:ln>
        </p:spPr>
      </p:pic>
      <p:pic>
        <p:nvPicPr>
          <p:cNvPr id="3095" name="Picture 32" descr="Картинка 26 из 56">
            <a:hlinkClick r:id="rId12"/>
          </p:cNvPr>
          <p:cNvPicPr>
            <a:picLocks noChangeAspect="1" noChangeArrowheads="1"/>
          </p:cNvPicPr>
          <p:nvPr/>
        </p:nvPicPr>
        <p:blipFill>
          <a:blip r:embed="rId13"/>
          <a:srcRect/>
          <a:stretch>
            <a:fillRect/>
          </a:stretch>
        </p:blipFill>
        <p:spPr bwMode="auto">
          <a:xfrm>
            <a:off x="2251783" y="5590332"/>
            <a:ext cx="2035047" cy="647700"/>
          </a:xfrm>
          <a:prstGeom prst="rect">
            <a:avLst/>
          </a:prstGeom>
          <a:noFill/>
          <a:ln w="9525">
            <a:noFill/>
            <a:miter lim="800000"/>
            <a:headEnd/>
            <a:tailEnd/>
          </a:ln>
        </p:spPr>
      </p:pic>
      <p:sp>
        <p:nvSpPr>
          <p:cNvPr id="14" name="Text Box 6"/>
          <p:cNvSpPr txBox="1">
            <a:spLocks noChangeArrowheads="1"/>
          </p:cNvSpPr>
          <p:nvPr/>
        </p:nvSpPr>
        <p:spPr bwMode="auto">
          <a:xfrm>
            <a:off x="20902" y="7789"/>
            <a:ext cx="9123098" cy="396875"/>
          </a:xfrm>
          <a:prstGeom prst="rect">
            <a:avLst/>
          </a:prstGeom>
          <a:solidFill>
            <a:srgbClr val="FFFF00"/>
          </a:solidFill>
          <a:ln w="38100">
            <a:solidFill>
              <a:srgbClr val="1D08B8"/>
            </a:solidFill>
            <a:miter lim="800000"/>
            <a:headEnd/>
            <a:tailEnd/>
          </a:ln>
        </p:spPr>
        <p:txBody>
          <a:bodyPr wrap="square">
            <a:spAutoFit/>
          </a:bodyPr>
          <a:lstStyle/>
          <a:p>
            <a:pPr algn="ctr">
              <a:spcBef>
                <a:spcPct val="50000"/>
              </a:spcBef>
            </a:pPr>
            <a:r>
              <a:rPr lang="ru-RU" sz="2000" b="1" dirty="0" smtClean="0">
                <a:solidFill>
                  <a:srgbClr val="FF0000"/>
                </a:solidFill>
                <a:latin typeface="Book Antiqua" pitchFamily="18" charset="0"/>
              </a:rPr>
              <a:t>1) </a:t>
            </a:r>
            <a:r>
              <a:rPr lang="ru-RU" sz="2000" b="1" dirty="0" smtClean="0">
                <a:solidFill>
                  <a:srgbClr val="1D08B8"/>
                </a:solidFill>
                <a:latin typeface="Book Antiqua" pitchFamily="18" charset="0"/>
              </a:rPr>
              <a:t>МЕРЫ ФИЗИЧЕСКИХ ВЕЛИЧИН</a:t>
            </a:r>
            <a:endParaRPr lang="ru-RU" sz="2000" b="1" dirty="0">
              <a:solidFill>
                <a:srgbClr val="1D08B8"/>
              </a:solidFill>
              <a:latin typeface="Book Antiqua" pitchFamily="18" charset="0"/>
            </a:endParaRPr>
          </a:p>
        </p:txBody>
      </p:sp>
    </p:spTree>
    <p:extLst>
      <p:ext uri="{BB962C8B-B14F-4D97-AF65-F5344CB8AC3E}">
        <p14:creationId xmlns:p14="http://schemas.microsoft.com/office/powerpoint/2010/main" val="293751111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a:xfrm>
            <a:off x="8266191" y="6199187"/>
            <a:ext cx="856907" cy="669925"/>
          </a:xfrm>
        </p:spPr>
        <p:txBody>
          <a:bodyPr/>
          <a:lstStyle/>
          <a:p>
            <a:pPr>
              <a:defRPr/>
            </a:pPr>
            <a:fld id="{1EB7BE81-5DA0-4F87-8EE5-0CAFDCC92BDA}" type="slidenum">
              <a:rPr lang="ru-RU" sz="1600"/>
              <a:pPr>
                <a:defRPr/>
              </a:pPr>
              <a:t>13</a:t>
            </a:fld>
            <a:endParaRPr lang="ru-RU" sz="1600" dirty="0"/>
          </a:p>
        </p:txBody>
      </p:sp>
      <p:sp>
        <p:nvSpPr>
          <p:cNvPr id="3086" name="Rectangle 2"/>
          <p:cNvSpPr>
            <a:spLocks noChangeArrowheads="1"/>
          </p:cNvSpPr>
          <p:nvPr/>
        </p:nvSpPr>
        <p:spPr bwMode="auto">
          <a:xfrm>
            <a:off x="251521" y="404664"/>
            <a:ext cx="8510770" cy="4524315"/>
          </a:xfrm>
          <a:prstGeom prst="rect">
            <a:avLst/>
          </a:prstGeom>
          <a:solidFill>
            <a:schemeClr val="tx1"/>
          </a:solidFill>
          <a:ln w="9525">
            <a:noFill/>
            <a:miter lim="800000"/>
            <a:headEnd/>
            <a:tailEnd/>
          </a:ln>
        </p:spPr>
        <p:txBody>
          <a:bodyPr wrap="square">
            <a:spAutoFit/>
          </a:bodyPr>
          <a:lstStyle/>
          <a:p>
            <a:pPr algn="just">
              <a:buClr>
                <a:srgbClr val="FF0000"/>
              </a:buClr>
            </a:pPr>
            <a:r>
              <a:rPr lang="ru-RU" b="1" dirty="0" smtClean="0">
                <a:solidFill>
                  <a:srgbClr val="1D08B8"/>
                </a:solidFill>
                <a:latin typeface="Book Antiqua" pitchFamily="18" charset="0"/>
              </a:rPr>
              <a:t>Виды мер:</a:t>
            </a:r>
          </a:p>
          <a:p>
            <a:pPr marL="742950" lvl="1" indent="-285750" algn="just">
              <a:buClr>
                <a:srgbClr val="FF0000"/>
              </a:buClr>
              <a:buFont typeface="Wingdings" panose="05000000000000000000" pitchFamily="2" charset="2"/>
              <a:buChar char="Ø"/>
            </a:pPr>
            <a:r>
              <a:rPr lang="ru-RU" dirty="0">
                <a:solidFill>
                  <a:schemeClr val="bg1"/>
                </a:solidFill>
                <a:latin typeface="Times New Roman" panose="02020603050405020304" pitchFamily="18" charset="0"/>
                <a:cs typeface="Times New Roman" panose="02020603050405020304" pitchFamily="18" charset="0"/>
              </a:rPr>
              <a:t>штриховые меры длины;</a:t>
            </a:r>
            <a:endParaRPr lang="ru-RU" dirty="0">
              <a:solidFill>
                <a:schemeClr val="bg1"/>
              </a:solidFill>
              <a:latin typeface="Book Antiqua" pitchFamily="18" charset="0"/>
            </a:endParaRPr>
          </a:p>
          <a:p>
            <a:pPr marL="742950" lvl="1" indent="-285750" algn="just">
              <a:buClr>
                <a:srgbClr val="FF0000"/>
              </a:buClr>
              <a:buFont typeface="Wingdings" panose="05000000000000000000" pitchFamily="2" charset="2"/>
              <a:buChar char="Ø"/>
            </a:pPr>
            <a:r>
              <a:rPr lang="ru-RU" dirty="0" smtClean="0">
                <a:solidFill>
                  <a:schemeClr val="bg1"/>
                </a:solidFill>
                <a:latin typeface="Book Antiqua" pitchFamily="18" charset="0"/>
              </a:rPr>
              <a:t>концевые </a:t>
            </a:r>
            <a:r>
              <a:rPr lang="ru-RU" dirty="0">
                <a:solidFill>
                  <a:schemeClr val="bg1"/>
                </a:solidFill>
                <a:latin typeface="Book Antiqua" pitchFamily="18" charset="0"/>
              </a:rPr>
              <a:t>меры </a:t>
            </a:r>
            <a:r>
              <a:rPr lang="ru-RU" dirty="0" smtClean="0">
                <a:solidFill>
                  <a:schemeClr val="bg1"/>
                </a:solidFill>
                <a:latin typeface="Book Antiqua" pitchFamily="18" charset="0"/>
              </a:rPr>
              <a:t>длины (КМД);</a:t>
            </a:r>
          </a:p>
          <a:p>
            <a:pPr marL="742950" lvl="1" indent="-285750" algn="just">
              <a:buClr>
                <a:srgbClr val="FF0000"/>
              </a:buClr>
              <a:buFont typeface="Wingdings" panose="05000000000000000000" pitchFamily="2" charset="2"/>
              <a:buChar char="Ø"/>
            </a:pPr>
            <a:r>
              <a:rPr lang="ru-RU" dirty="0" smtClean="0">
                <a:solidFill>
                  <a:schemeClr val="bg1"/>
                </a:solidFill>
                <a:latin typeface="Book Antiqua" pitchFamily="18" charset="0"/>
              </a:rPr>
              <a:t>меры углов;</a:t>
            </a:r>
          </a:p>
          <a:p>
            <a:pPr marL="742950" lvl="1" indent="-285750">
              <a:buClr>
                <a:srgbClr val="FF0000"/>
              </a:buClr>
              <a:buFont typeface="Wingdings" panose="05000000000000000000" pitchFamily="2" charset="2"/>
              <a:buChar char="Ø"/>
            </a:pPr>
            <a:r>
              <a:rPr lang="ru-RU" dirty="0" smtClean="0">
                <a:solidFill>
                  <a:schemeClr val="bg1"/>
                </a:solidFill>
                <a:latin typeface="Book Antiqua" pitchFamily="18" charset="0"/>
              </a:rPr>
              <a:t>меры разности электрических потенциалов </a:t>
            </a:r>
            <a:r>
              <a:rPr lang="ru-RU" i="1" dirty="0" smtClean="0">
                <a:solidFill>
                  <a:schemeClr val="bg1"/>
                </a:solidFill>
                <a:latin typeface="Book Antiqua" pitchFamily="18" charset="0"/>
              </a:rPr>
              <a:t>(нормальный элемент </a:t>
            </a:r>
            <a:r>
              <a:rPr lang="ru-RU" i="1" dirty="0" err="1" smtClean="0">
                <a:solidFill>
                  <a:schemeClr val="bg1"/>
                </a:solidFill>
                <a:latin typeface="Book Antiqua" pitchFamily="18" charset="0"/>
              </a:rPr>
              <a:t>Вестона</a:t>
            </a:r>
            <a:r>
              <a:rPr lang="ru-RU" i="1" dirty="0" smtClean="0">
                <a:solidFill>
                  <a:schemeClr val="bg1"/>
                </a:solidFill>
                <a:latin typeface="Book Antiqua" pitchFamily="18" charset="0"/>
              </a:rPr>
              <a:t>);</a:t>
            </a:r>
          </a:p>
          <a:p>
            <a:pPr marL="742950" lvl="1" indent="-285750" algn="just">
              <a:buClr>
                <a:srgbClr val="FF0000"/>
              </a:buClr>
              <a:buFont typeface="Wingdings" panose="05000000000000000000" pitchFamily="2" charset="2"/>
              <a:buChar char="Ø"/>
            </a:pPr>
            <a:r>
              <a:rPr lang="ru-RU" dirty="0" smtClean="0">
                <a:solidFill>
                  <a:schemeClr val="bg1"/>
                </a:solidFill>
                <a:latin typeface="Book Antiqua" pitchFamily="18" charset="0"/>
              </a:rPr>
              <a:t>меры электрического тока </a:t>
            </a:r>
            <a:r>
              <a:rPr lang="ru-RU" i="1" dirty="0" smtClean="0">
                <a:solidFill>
                  <a:schemeClr val="bg1"/>
                </a:solidFill>
                <a:latin typeface="Book Antiqua" pitchFamily="18" charset="0"/>
              </a:rPr>
              <a:t>(токовые весы)</a:t>
            </a:r>
            <a:r>
              <a:rPr lang="ru-RU" dirty="0" smtClean="0">
                <a:solidFill>
                  <a:schemeClr val="bg1"/>
                </a:solidFill>
                <a:latin typeface="Book Antiqua" pitchFamily="18" charset="0"/>
              </a:rPr>
              <a:t>;</a:t>
            </a:r>
          </a:p>
          <a:p>
            <a:pPr marL="742950" lvl="1" indent="-285750" algn="just">
              <a:buClr>
                <a:srgbClr val="FF0000"/>
              </a:buClr>
              <a:buFont typeface="Wingdings" panose="05000000000000000000" pitchFamily="2" charset="2"/>
              <a:buChar char="Ø"/>
            </a:pPr>
            <a:r>
              <a:rPr lang="ru-RU" dirty="0" smtClean="0">
                <a:solidFill>
                  <a:schemeClr val="bg1"/>
                </a:solidFill>
                <a:latin typeface="Book Antiqua" pitchFamily="18" charset="0"/>
              </a:rPr>
              <a:t>меры электрического сопротивления </a:t>
            </a:r>
            <a:r>
              <a:rPr lang="ru-RU" i="1" dirty="0" smtClean="0">
                <a:solidFill>
                  <a:schemeClr val="bg1"/>
                </a:solidFill>
                <a:latin typeface="Book Antiqua" pitchFamily="18" charset="0"/>
              </a:rPr>
              <a:t>(резисторы)</a:t>
            </a:r>
            <a:r>
              <a:rPr lang="ru-RU" dirty="0" smtClean="0">
                <a:solidFill>
                  <a:schemeClr val="bg1"/>
                </a:solidFill>
                <a:latin typeface="Book Antiqua" pitchFamily="18" charset="0"/>
              </a:rPr>
              <a:t>;</a:t>
            </a:r>
          </a:p>
          <a:p>
            <a:pPr marL="742950" lvl="1" indent="-285750" algn="just">
              <a:buClr>
                <a:srgbClr val="FF0000"/>
              </a:buClr>
              <a:buFont typeface="Wingdings" panose="05000000000000000000" pitchFamily="2" charset="2"/>
              <a:buChar char="Ø"/>
            </a:pPr>
            <a:r>
              <a:rPr lang="ru-RU" dirty="0" smtClean="0">
                <a:solidFill>
                  <a:schemeClr val="bg1"/>
                </a:solidFill>
                <a:latin typeface="Book Antiqua" pitchFamily="18" charset="0"/>
              </a:rPr>
              <a:t>меры ёмкости </a:t>
            </a:r>
            <a:r>
              <a:rPr lang="ru-RU" i="1" dirty="0" smtClean="0">
                <a:solidFill>
                  <a:schemeClr val="bg1"/>
                </a:solidFill>
                <a:latin typeface="Book Antiqua" pitchFamily="18" charset="0"/>
              </a:rPr>
              <a:t>(конденсатор </a:t>
            </a:r>
            <a:r>
              <a:rPr lang="ru-RU" i="1" dirty="0" err="1" smtClean="0">
                <a:solidFill>
                  <a:schemeClr val="bg1"/>
                </a:solidFill>
                <a:latin typeface="Book Antiqua" pitchFamily="18" charset="0"/>
              </a:rPr>
              <a:t>Томпсана-Лампара</a:t>
            </a:r>
            <a:r>
              <a:rPr lang="ru-RU" i="1" dirty="0" smtClean="0">
                <a:solidFill>
                  <a:schemeClr val="bg1"/>
                </a:solidFill>
                <a:latin typeface="Book Antiqua" pitchFamily="18" charset="0"/>
              </a:rPr>
              <a:t>);</a:t>
            </a:r>
          </a:p>
          <a:p>
            <a:pPr marL="742950" lvl="1" indent="-285750" algn="just">
              <a:buClr>
                <a:srgbClr val="FF0000"/>
              </a:buClr>
              <a:buFont typeface="Wingdings" panose="05000000000000000000" pitchFamily="2" charset="2"/>
              <a:buChar char="Ø"/>
            </a:pPr>
            <a:r>
              <a:rPr lang="ru-RU" dirty="0" smtClean="0">
                <a:solidFill>
                  <a:schemeClr val="bg1"/>
                </a:solidFill>
                <a:latin typeface="Book Antiqua" pitchFamily="18" charset="0"/>
              </a:rPr>
              <a:t>меры индуктивности </a:t>
            </a:r>
            <a:r>
              <a:rPr lang="ru-RU" i="1" dirty="0" smtClean="0">
                <a:solidFill>
                  <a:schemeClr val="bg1"/>
                </a:solidFill>
                <a:latin typeface="Book Antiqua" pitchFamily="18" charset="0"/>
              </a:rPr>
              <a:t>(катушки индуктивности – вариометры);</a:t>
            </a:r>
          </a:p>
          <a:p>
            <a:pPr marL="742950" lvl="1" indent="-285750" algn="just">
              <a:buClr>
                <a:srgbClr val="FF0000"/>
              </a:buClr>
              <a:buFont typeface="Wingdings" panose="05000000000000000000" pitchFamily="2" charset="2"/>
              <a:buChar char="Ø"/>
            </a:pPr>
            <a:r>
              <a:rPr lang="ru-RU" dirty="0" smtClean="0">
                <a:solidFill>
                  <a:schemeClr val="bg1"/>
                </a:solidFill>
                <a:latin typeface="Book Antiqua" pitchFamily="18" charset="0"/>
              </a:rPr>
              <a:t>меры частоты </a:t>
            </a:r>
            <a:r>
              <a:rPr lang="ru-RU" i="1" dirty="0" smtClean="0">
                <a:solidFill>
                  <a:schemeClr val="bg1"/>
                </a:solidFill>
                <a:latin typeface="Book Antiqua" pitchFamily="18" charset="0"/>
              </a:rPr>
              <a:t>(кварцевый генератор)</a:t>
            </a:r>
          </a:p>
          <a:p>
            <a:pPr marL="742950" lvl="1" indent="-285750" algn="just">
              <a:buClr>
                <a:srgbClr val="FF0000"/>
              </a:buClr>
              <a:buFont typeface="Wingdings" panose="05000000000000000000" pitchFamily="2" charset="2"/>
              <a:buChar char="Ø"/>
            </a:pPr>
            <a:r>
              <a:rPr lang="ru-RU" dirty="0" smtClean="0">
                <a:solidFill>
                  <a:schemeClr val="bg1"/>
                </a:solidFill>
                <a:latin typeface="Times New Roman" panose="02020603050405020304" pitchFamily="18" charset="0"/>
                <a:cs typeface="Times New Roman" panose="02020603050405020304" pitchFamily="18" charset="0"/>
              </a:rPr>
              <a:t>нормальный </a:t>
            </a:r>
            <a:r>
              <a:rPr lang="ru-RU" dirty="0">
                <a:solidFill>
                  <a:schemeClr val="bg1"/>
                </a:solidFill>
                <a:latin typeface="Times New Roman" panose="02020603050405020304" pitchFamily="18" charset="0"/>
                <a:cs typeface="Times New Roman" panose="02020603050405020304" pitchFamily="18" charset="0"/>
              </a:rPr>
              <a:t>элемент </a:t>
            </a:r>
            <a:r>
              <a:rPr lang="ru-RU" i="1" dirty="0">
                <a:solidFill>
                  <a:schemeClr val="bg1"/>
                </a:solidFill>
                <a:latin typeface="Times New Roman" panose="02020603050405020304" pitchFamily="18" charset="0"/>
                <a:cs typeface="Times New Roman" panose="02020603050405020304" pitchFamily="18" charset="0"/>
              </a:rPr>
              <a:t>(мера ЭДС с номинальным значением 1 В</a:t>
            </a:r>
            <a:r>
              <a:rPr lang="ru-RU" i="1" dirty="0" smtClean="0">
                <a:solidFill>
                  <a:schemeClr val="bg1"/>
                </a:solidFill>
                <a:latin typeface="Times New Roman" panose="02020603050405020304" pitchFamily="18" charset="0"/>
                <a:cs typeface="Times New Roman" panose="02020603050405020304" pitchFamily="18" charset="0"/>
              </a:rPr>
              <a:t>)</a:t>
            </a:r>
            <a:r>
              <a:rPr lang="ru-RU" dirty="0" smtClean="0">
                <a:solidFill>
                  <a:schemeClr val="bg1"/>
                </a:solidFill>
                <a:latin typeface="Times New Roman" panose="02020603050405020304" pitchFamily="18" charset="0"/>
                <a:cs typeface="Times New Roman" panose="02020603050405020304" pitchFamily="18" charset="0"/>
              </a:rPr>
              <a:t>;</a:t>
            </a:r>
          </a:p>
          <a:p>
            <a:pPr marL="742950" lvl="1" indent="-285750" algn="just">
              <a:buClr>
                <a:srgbClr val="FF0000"/>
              </a:buClr>
              <a:buFont typeface="Wingdings" panose="05000000000000000000" pitchFamily="2" charset="2"/>
              <a:buChar char="Ø"/>
            </a:pPr>
            <a:r>
              <a:rPr lang="ru-RU" dirty="0" smtClean="0">
                <a:solidFill>
                  <a:schemeClr val="bg1"/>
                </a:solidFill>
                <a:latin typeface="Times New Roman" panose="02020603050405020304" pitchFamily="18" charset="0"/>
                <a:cs typeface="Times New Roman" panose="02020603050405020304" pitchFamily="18" charset="0"/>
              </a:rPr>
              <a:t>кварцевый </a:t>
            </a:r>
            <a:r>
              <a:rPr lang="ru-RU" dirty="0">
                <a:solidFill>
                  <a:schemeClr val="bg1"/>
                </a:solidFill>
                <a:latin typeface="Times New Roman" panose="02020603050405020304" pitchFamily="18" charset="0"/>
                <a:cs typeface="Times New Roman" panose="02020603050405020304" pitchFamily="18" charset="0"/>
              </a:rPr>
              <a:t>генератор </a:t>
            </a:r>
            <a:r>
              <a:rPr lang="ru-RU" i="1" dirty="0">
                <a:solidFill>
                  <a:schemeClr val="bg1"/>
                </a:solidFill>
                <a:latin typeface="Times New Roman" panose="02020603050405020304" pitchFamily="18" charset="0"/>
                <a:cs typeface="Times New Roman" panose="02020603050405020304" pitchFamily="18" charset="0"/>
              </a:rPr>
              <a:t>(мера частоты электрических колебаний</a:t>
            </a:r>
            <a:r>
              <a:rPr lang="ru-RU" i="1" dirty="0" smtClean="0">
                <a:solidFill>
                  <a:schemeClr val="bg1"/>
                </a:solidFill>
                <a:latin typeface="Times New Roman" panose="02020603050405020304" pitchFamily="18" charset="0"/>
                <a:cs typeface="Times New Roman" panose="02020603050405020304" pitchFamily="18" charset="0"/>
              </a:rPr>
              <a:t>);</a:t>
            </a:r>
          </a:p>
          <a:p>
            <a:pPr marL="742950" lvl="1" indent="-285750" algn="just">
              <a:buClr>
                <a:srgbClr val="FF0000"/>
              </a:buClr>
              <a:buFont typeface="Wingdings" panose="05000000000000000000" pitchFamily="2" charset="2"/>
              <a:buChar char="Ø"/>
            </a:pPr>
            <a:r>
              <a:rPr lang="ru-RU" dirty="0" smtClean="0">
                <a:solidFill>
                  <a:schemeClr val="bg1"/>
                </a:solidFill>
                <a:latin typeface="Times New Roman" panose="02020603050405020304" pitchFamily="18" charset="0"/>
                <a:cs typeface="Times New Roman" panose="02020603050405020304" pitchFamily="18" charset="0"/>
              </a:rPr>
              <a:t>источник </a:t>
            </a:r>
            <a:r>
              <a:rPr lang="ru-RU" dirty="0" err="1">
                <a:solidFill>
                  <a:schemeClr val="bg1"/>
                </a:solidFill>
                <a:latin typeface="Times New Roman" panose="02020603050405020304" pitchFamily="18" charset="0"/>
                <a:cs typeface="Times New Roman" panose="02020603050405020304" pitchFamily="18" charset="0"/>
              </a:rPr>
              <a:t>микропотоков</a:t>
            </a:r>
            <a:r>
              <a:rPr lang="ru-RU" dirty="0">
                <a:solidFill>
                  <a:schemeClr val="bg1"/>
                </a:solidFill>
                <a:latin typeface="Times New Roman" panose="02020603050405020304" pitchFamily="18" charset="0"/>
                <a:cs typeface="Times New Roman" panose="02020603050405020304" pitchFamily="18" charset="0"/>
              </a:rPr>
              <a:t> газов и паров </a:t>
            </a:r>
            <a:r>
              <a:rPr lang="ru-RU" i="1" dirty="0">
                <a:solidFill>
                  <a:schemeClr val="bg1"/>
                </a:solidFill>
                <a:latin typeface="Times New Roman" panose="02020603050405020304" pitchFamily="18" charset="0"/>
                <a:cs typeface="Times New Roman" panose="02020603050405020304" pitchFamily="18" charset="0"/>
              </a:rPr>
              <a:t>(ампула с веществом, выделяющимся в газообразном виде, являющаяся мерой скорости преобразования в газ целевого вещества)</a:t>
            </a:r>
            <a:r>
              <a:rPr lang="ru-RU" dirty="0">
                <a:solidFill>
                  <a:schemeClr val="bg1"/>
                </a:solidFill>
                <a:latin typeface="Times New Roman" panose="02020603050405020304" pitchFamily="18" charset="0"/>
                <a:cs typeface="Times New Roman" panose="02020603050405020304" pitchFamily="18" charset="0"/>
              </a:rPr>
              <a:t>.</a:t>
            </a:r>
          </a:p>
        </p:txBody>
      </p:sp>
      <p:sp>
        <p:nvSpPr>
          <p:cNvPr id="3087" name="Text Box 6"/>
          <p:cNvSpPr txBox="1">
            <a:spLocks noChangeArrowheads="1"/>
          </p:cNvSpPr>
          <p:nvPr/>
        </p:nvSpPr>
        <p:spPr bwMode="auto">
          <a:xfrm>
            <a:off x="20902" y="15304"/>
            <a:ext cx="9123098" cy="396875"/>
          </a:xfrm>
          <a:prstGeom prst="rect">
            <a:avLst/>
          </a:prstGeom>
          <a:solidFill>
            <a:srgbClr val="FFFF00"/>
          </a:solidFill>
          <a:ln w="38100">
            <a:solidFill>
              <a:srgbClr val="1D08B8"/>
            </a:solidFill>
            <a:miter lim="800000"/>
            <a:headEnd/>
            <a:tailEnd/>
          </a:ln>
        </p:spPr>
        <p:txBody>
          <a:bodyPr wrap="square">
            <a:spAutoFit/>
          </a:bodyPr>
          <a:lstStyle/>
          <a:p>
            <a:pPr algn="ctr">
              <a:spcBef>
                <a:spcPct val="50000"/>
              </a:spcBef>
            </a:pPr>
            <a:r>
              <a:rPr lang="ru-RU" sz="2000" b="1" dirty="0" smtClean="0">
                <a:solidFill>
                  <a:srgbClr val="1D08B8"/>
                </a:solidFill>
                <a:latin typeface="Book Antiqua" pitchFamily="18" charset="0"/>
              </a:rPr>
              <a:t>МЕРЫ</a:t>
            </a:r>
            <a:endParaRPr lang="ru-RU" sz="2000" b="1" dirty="0">
              <a:solidFill>
                <a:srgbClr val="1D08B8"/>
              </a:solidFill>
              <a:latin typeface="Book Antiqua" pitchFamily="18" charset="0"/>
            </a:endParaRPr>
          </a:p>
        </p:txBody>
      </p:sp>
      <p:pic>
        <p:nvPicPr>
          <p:cNvPr id="3092" name="Picture 26" descr="Картинка 21 из 19323">
            <a:hlinkClick r:id="rId3"/>
          </p:cNvPr>
          <p:cNvPicPr>
            <a:picLocks noChangeAspect="1" noChangeArrowheads="1"/>
          </p:cNvPicPr>
          <p:nvPr/>
        </p:nvPicPr>
        <p:blipFill>
          <a:blip r:embed="rId4"/>
          <a:srcRect/>
          <a:stretch>
            <a:fillRect/>
          </a:stretch>
        </p:blipFill>
        <p:spPr bwMode="auto">
          <a:xfrm>
            <a:off x="395536" y="5032328"/>
            <a:ext cx="1313142" cy="1825672"/>
          </a:xfrm>
          <a:prstGeom prst="rect">
            <a:avLst/>
          </a:prstGeom>
          <a:noFill/>
          <a:ln w="9525">
            <a:noFill/>
            <a:miter lim="800000"/>
            <a:headEnd/>
            <a:tailEnd/>
          </a:ln>
        </p:spPr>
      </p:pic>
      <p:pic>
        <p:nvPicPr>
          <p:cNvPr id="3093" name="Picture 28" descr="http://im7-tub.yandex.net/i?id=3821138-07"/>
          <p:cNvPicPr>
            <a:picLocks noChangeAspect="1" noChangeArrowheads="1"/>
          </p:cNvPicPr>
          <p:nvPr/>
        </p:nvPicPr>
        <p:blipFill>
          <a:blip r:embed="rId5"/>
          <a:srcRect/>
          <a:stretch>
            <a:fillRect/>
          </a:stretch>
        </p:blipFill>
        <p:spPr bwMode="auto">
          <a:xfrm>
            <a:off x="6378019" y="5032328"/>
            <a:ext cx="2369862" cy="1680125"/>
          </a:xfrm>
          <a:prstGeom prst="rect">
            <a:avLst/>
          </a:prstGeom>
          <a:noFill/>
          <a:ln w="9525">
            <a:noFill/>
            <a:miter lim="800000"/>
            <a:headEnd/>
            <a:tailEnd/>
          </a:ln>
        </p:spPr>
      </p:pic>
      <p:pic>
        <p:nvPicPr>
          <p:cNvPr id="3094" name="Picture 30" descr="http://im7-tub.yandex.net/i?id=123559943-04"/>
          <p:cNvPicPr>
            <a:picLocks noChangeAspect="1" noChangeArrowheads="1"/>
          </p:cNvPicPr>
          <p:nvPr/>
        </p:nvPicPr>
        <p:blipFill>
          <a:blip r:embed="rId6"/>
          <a:srcRect/>
          <a:stretch>
            <a:fillRect/>
          </a:stretch>
        </p:blipFill>
        <p:spPr bwMode="auto">
          <a:xfrm>
            <a:off x="4373927" y="4960943"/>
            <a:ext cx="1763620" cy="1763620"/>
          </a:xfrm>
          <a:prstGeom prst="rect">
            <a:avLst/>
          </a:prstGeom>
          <a:noFill/>
          <a:ln w="9525">
            <a:noFill/>
            <a:miter lim="800000"/>
            <a:headEnd/>
            <a:tailEnd/>
          </a:ln>
        </p:spPr>
      </p:pic>
      <p:pic>
        <p:nvPicPr>
          <p:cNvPr id="3095" name="Picture 32" descr="Картинка 26 из 56">
            <a:hlinkClick r:id="rId7"/>
          </p:cNvPr>
          <p:cNvPicPr>
            <a:picLocks noChangeAspect="1" noChangeArrowheads="1"/>
          </p:cNvPicPr>
          <p:nvPr/>
        </p:nvPicPr>
        <p:blipFill>
          <a:blip r:embed="rId8"/>
          <a:srcRect/>
          <a:stretch>
            <a:fillRect/>
          </a:stretch>
        </p:blipFill>
        <p:spPr bwMode="auto">
          <a:xfrm>
            <a:off x="1907704" y="5318339"/>
            <a:ext cx="2341671" cy="745290"/>
          </a:xfrm>
          <a:prstGeom prst="rect">
            <a:avLst/>
          </a:prstGeom>
          <a:noFill/>
          <a:ln w="9525">
            <a:noFill/>
            <a:miter lim="800000"/>
            <a:headEnd/>
            <a:tailEnd/>
          </a:ln>
        </p:spPr>
      </p:pic>
    </p:spTree>
    <p:extLst>
      <p:ext uri="{BB962C8B-B14F-4D97-AF65-F5344CB8AC3E}">
        <p14:creationId xmlns:p14="http://schemas.microsoft.com/office/powerpoint/2010/main" val="375188037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213394" y="431527"/>
            <a:ext cx="8751094" cy="5930900"/>
          </a:xfrm>
          <a:solidFill>
            <a:schemeClr val="tx1"/>
          </a:solidFill>
        </p:spPr>
        <p:txBody>
          <a:bodyPr anchor="t" anchorCtr="0">
            <a:noAutofit/>
          </a:bodyPr>
          <a:lstStyle/>
          <a:p>
            <a:pPr marL="0" indent="0" algn="just" eaLnBrk="1" fontAlgn="auto" hangingPunct="1">
              <a:spcBef>
                <a:spcPts val="0"/>
              </a:spcBef>
              <a:spcAft>
                <a:spcPts val="0"/>
              </a:spcAft>
              <a:buClr>
                <a:schemeClr val="accent3"/>
              </a:buClr>
              <a:buFont typeface="Georgia"/>
              <a:buNone/>
              <a:defRPr/>
            </a:pPr>
            <a:r>
              <a:rPr lang="ru-RU" sz="2000" dirty="0" smtClean="0">
                <a:solidFill>
                  <a:schemeClr val="bg1"/>
                </a:solidFill>
                <a:latin typeface="Times New Roman" pitchFamily="18" charset="0"/>
                <a:cs typeface="Times New Roman" pitchFamily="18" charset="0"/>
              </a:rPr>
              <a:t>К  </a:t>
            </a:r>
            <a:r>
              <a:rPr lang="ru-RU" sz="2000" b="1" i="1" u="sng" dirty="0" smtClean="0">
                <a:solidFill>
                  <a:schemeClr val="bg1"/>
                </a:solidFill>
                <a:latin typeface="Times New Roman" pitchFamily="18" charset="0"/>
                <a:cs typeface="Times New Roman" pitchFamily="18" charset="0"/>
              </a:rPr>
              <a:t>однозначным мерам</a:t>
            </a:r>
            <a:r>
              <a:rPr lang="ru-RU" sz="2000" b="1" i="1" dirty="0" smtClean="0">
                <a:solidFill>
                  <a:schemeClr val="bg1"/>
                </a:solidFill>
                <a:latin typeface="Times New Roman" pitchFamily="18" charset="0"/>
                <a:cs typeface="Times New Roman" pitchFamily="18" charset="0"/>
              </a:rPr>
              <a:t> </a:t>
            </a:r>
            <a:r>
              <a:rPr lang="ru-RU" sz="2000" dirty="0" smtClean="0">
                <a:solidFill>
                  <a:schemeClr val="bg1"/>
                </a:solidFill>
                <a:latin typeface="Times New Roman" pitchFamily="18" charset="0"/>
                <a:cs typeface="Times New Roman" pitchFamily="18" charset="0"/>
              </a:rPr>
              <a:t>относятся также </a:t>
            </a:r>
            <a:r>
              <a:rPr lang="ru-RU" sz="2000" b="1" dirty="0" smtClean="0">
                <a:solidFill>
                  <a:srgbClr val="002060"/>
                </a:solidFill>
                <a:latin typeface="Times New Roman" pitchFamily="18" charset="0"/>
                <a:cs typeface="Times New Roman" pitchFamily="18" charset="0"/>
              </a:rPr>
              <a:t>стандартные образцы и стандартные вещества.</a:t>
            </a:r>
          </a:p>
          <a:p>
            <a:pPr marL="0" indent="0" algn="just" eaLnBrk="1" fontAlgn="auto" hangingPunct="1">
              <a:spcBef>
                <a:spcPts val="0"/>
              </a:spcBef>
              <a:spcAft>
                <a:spcPts val="0"/>
              </a:spcAft>
              <a:buClr>
                <a:schemeClr val="accent3"/>
              </a:buClr>
              <a:buFont typeface="Georgia"/>
              <a:buNone/>
              <a:defRPr/>
            </a:pPr>
            <a:r>
              <a:rPr lang="ru-RU" sz="2000" b="1" u="sng" dirty="0" smtClean="0">
                <a:solidFill>
                  <a:srgbClr val="FF0000"/>
                </a:solidFill>
                <a:latin typeface="Times New Roman" pitchFamily="18" charset="0"/>
                <a:cs typeface="Times New Roman" pitchFamily="18" charset="0"/>
              </a:rPr>
              <a:t>Стандартный образец</a:t>
            </a:r>
            <a:r>
              <a:rPr lang="ru-RU" sz="2000" b="1" dirty="0" smtClean="0">
                <a:solidFill>
                  <a:srgbClr val="FF0000"/>
                </a:solidFill>
                <a:latin typeface="Times New Roman" pitchFamily="18" charset="0"/>
                <a:cs typeface="Times New Roman" pitchFamily="18" charset="0"/>
              </a:rPr>
              <a:t> </a:t>
            </a:r>
            <a:r>
              <a:rPr lang="ru-RU" sz="2000" dirty="0" smtClean="0">
                <a:solidFill>
                  <a:schemeClr val="bg1"/>
                </a:solidFill>
                <a:latin typeface="Times New Roman" pitchFamily="18" charset="0"/>
                <a:cs typeface="Times New Roman" pitchFamily="18" charset="0"/>
              </a:rPr>
              <a:t>– это образец вещества (материала), который аттестуется с количественными значениями величин, характеризующими свойства или состав этого вещества (материала).</a:t>
            </a:r>
          </a:p>
          <a:p>
            <a:pPr marL="0" indent="0" eaLnBrk="1" fontAlgn="auto" hangingPunct="1">
              <a:spcBef>
                <a:spcPts val="0"/>
              </a:spcBef>
              <a:spcAft>
                <a:spcPts val="0"/>
              </a:spcAft>
              <a:buClr>
                <a:schemeClr val="accent3"/>
              </a:buClr>
              <a:buFont typeface="Georgia"/>
              <a:buNone/>
              <a:defRPr/>
            </a:pPr>
            <a:endParaRPr lang="ru-RU" sz="500" dirty="0" smtClean="0">
              <a:solidFill>
                <a:schemeClr val="bg1"/>
              </a:solidFill>
              <a:latin typeface="Times New Roman" pitchFamily="18" charset="0"/>
              <a:cs typeface="Times New Roman" pitchFamily="18" charset="0"/>
            </a:endParaRPr>
          </a:p>
          <a:p>
            <a:pPr marL="0" indent="0" algn="just" eaLnBrk="1" fontAlgn="auto" hangingPunct="1">
              <a:spcBef>
                <a:spcPts val="0"/>
              </a:spcBef>
              <a:spcAft>
                <a:spcPts val="0"/>
              </a:spcAft>
              <a:buClr>
                <a:schemeClr val="accent3"/>
              </a:buClr>
              <a:buFont typeface="Georgia"/>
              <a:buNone/>
              <a:defRPr/>
            </a:pPr>
            <a:endParaRPr lang="ru-RU" sz="800" dirty="0" smtClean="0">
              <a:solidFill>
                <a:schemeClr val="bg1"/>
              </a:solidFill>
              <a:latin typeface="Times New Roman" pitchFamily="18" charset="0"/>
              <a:cs typeface="Times New Roman" pitchFamily="18" charset="0"/>
            </a:endParaRPr>
          </a:p>
          <a:p>
            <a:pPr marL="0" indent="0" algn="just" eaLnBrk="1" fontAlgn="auto" hangingPunct="1">
              <a:spcBef>
                <a:spcPts val="0"/>
              </a:spcBef>
              <a:spcAft>
                <a:spcPts val="0"/>
              </a:spcAft>
              <a:buClr>
                <a:schemeClr val="accent3"/>
              </a:buClr>
              <a:buFont typeface="Georgia"/>
              <a:buNone/>
              <a:defRPr/>
            </a:pPr>
            <a:r>
              <a:rPr lang="ru-RU" sz="2000" dirty="0" smtClean="0">
                <a:solidFill>
                  <a:schemeClr val="bg1"/>
                </a:solidFill>
                <a:latin typeface="Times New Roman" pitchFamily="18" charset="0"/>
                <a:cs typeface="Times New Roman" pitchFamily="18" charset="0"/>
              </a:rPr>
              <a:t>При пользовании мерами учитывают их </a:t>
            </a:r>
            <a:r>
              <a:rPr lang="ru-RU" sz="2000" b="1" dirty="0" smtClean="0">
                <a:solidFill>
                  <a:srgbClr val="002060"/>
                </a:solidFill>
                <a:latin typeface="Times New Roman" pitchFamily="18" charset="0"/>
                <a:cs typeface="Times New Roman" pitchFamily="18" charset="0"/>
              </a:rPr>
              <a:t>номинальное и действительное значение, ее погрешность и разр</a:t>
            </a:r>
            <a:r>
              <a:rPr lang="ru-RU" b="1" dirty="0" smtClean="0">
                <a:solidFill>
                  <a:srgbClr val="002060"/>
                </a:solidFill>
                <a:latin typeface="Times New Roman" pitchFamily="18" charset="0"/>
                <a:cs typeface="Times New Roman" pitchFamily="18" charset="0"/>
              </a:rPr>
              <a:t>яд.</a:t>
            </a:r>
            <a:endParaRPr lang="ru-RU" sz="800" b="1" dirty="0" smtClean="0">
              <a:solidFill>
                <a:srgbClr val="002060"/>
              </a:solidFill>
              <a:latin typeface="Times New Roman" pitchFamily="18" charset="0"/>
              <a:cs typeface="Times New Roman" pitchFamily="18" charset="0"/>
            </a:endParaRPr>
          </a:p>
          <a:p>
            <a:pPr marL="0" indent="0" algn="just" eaLnBrk="1" fontAlgn="auto" hangingPunct="1">
              <a:spcBef>
                <a:spcPts val="0"/>
              </a:spcBef>
              <a:spcAft>
                <a:spcPts val="0"/>
              </a:spcAft>
              <a:buClr>
                <a:schemeClr val="accent3"/>
              </a:buClr>
              <a:buFont typeface="Georgia"/>
              <a:buNone/>
              <a:defRPr/>
            </a:pPr>
            <a:r>
              <a:rPr lang="ru-RU" sz="800" dirty="0" smtClean="0">
                <a:solidFill>
                  <a:srgbClr val="002060"/>
                </a:solidFill>
                <a:latin typeface="Times New Roman" pitchFamily="18" charset="0"/>
                <a:cs typeface="Times New Roman" pitchFamily="18" charset="0"/>
              </a:rPr>
              <a:t> </a:t>
            </a:r>
          </a:p>
          <a:p>
            <a:pPr lvl="1" algn="just">
              <a:spcBef>
                <a:spcPts val="0"/>
              </a:spcBef>
              <a:spcAft>
                <a:spcPts val="0"/>
              </a:spcAft>
              <a:buClr>
                <a:schemeClr val="accent3"/>
              </a:buClr>
              <a:buFont typeface="Wingdings" panose="05000000000000000000" pitchFamily="2" charset="2"/>
              <a:buChar char="Ø"/>
              <a:defRPr/>
            </a:pPr>
            <a:r>
              <a:rPr lang="ru-RU" sz="2000" b="1" dirty="0" smtClean="0">
                <a:solidFill>
                  <a:schemeClr val="bg1"/>
                </a:solidFill>
                <a:latin typeface="Times New Roman" pitchFamily="18" charset="0"/>
                <a:cs typeface="Times New Roman" pitchFamily="18" charset="0"/>
              </a:rPr>
              <a:t>номинальное значение </a:t>
            </a:r>
            <a:r>
              <a:rPr lang="ru-RU" sz="2000" dirty="0" smtClean="0">
                <a:solidFill>
                  <a:schemeClr val="bg1"/>
                </a:solidFill>
                <a:latin typeface="Times New Roman" pitchFamily="18" charset="0"/>
                <a:cs typeface="Times New Roman" pitchFamily="18" charset="0"/>
              </a:rPr>
              <a:t>указывается на мере; </a:t>
            </a:r>
          </a:p>
          <a:p>
            <a:pPr lvl="1" algn="just">
              <a:spcBef>
                <a:spcPts val="0"/>
              </a:spcBef>
              <a:spcAft>
                <a:spcPts val="0"/>
              </a:spcAft>
              <a:buClr>
                <a:schemeClr val="accent3"/>
              </a:buClr>
              <a:buFont typeface="Wingdings" panose="05000000000000000000" pitchFamily="2" charset="2"/>
              <a:buChar char="Ø"/>
              <a:defRPr/>
            </a:pPr>
            <a:r>
              <a:rPr lang="ru-RU" sz="2000" b="1" dirty="0" smtClean="0">
                <a:solidFill>
                  <a:schemeClr val="bg1"/>
                </a:solidFill>
                <a:latin typeface="Times New Roman" pitchFamily="18" charset="0"/>
                <a:cs typeface="Times New Roman" pitchFamily="18" charset="0"/>
              </a:rPr>
              <a:t>действительное </a:t>
            </a:r>
            <a:r>
              <a:rPr lang="ru-RU" sz="2000" dirty="0">
                <a:solidFill>
                  <a:schemeClr val="bg1"/>
                </a:solidFill>
                <a:latin typeface="Times New Roman" pitchFamily="18" charset="0"/>
                <a:cs typeface="Times New Roman" pitchFamily="18" charset="0"/>
              </a:rPr>
              <a:t>–</a:t>
            </a:r>
            <a:r>
              <a:rPr lang="ru-RU" sz="2000" dirty="0" smtClean="0">
                <a:solidFill>
                  <a:schemeClr val="bg1"/>
                </a:solidFill>
                <a:latin typeface="Times New Roman" pitchFamily="18" charset="0"/>
                <a:cs typeface="Times New Roman" pitchFamily="18" charset="0"/>
              </a:rPr>
              <a:t> в специальном свидетельстве.</a:t>
            </a:r>
          </a:p>
          <a:p>
            <a:pPr marL="0" indent="0" algn="just" eaLnBrk="1" fontAlgn="auto" hangingPunct="1">
              <a:spcBef>
                <a:spcPts val="0"/>
              </a:spcBef>
              <a:spcAft>
                <a:spcPts val="0"/>
              </a:spcAft>
              <a:buClr>
                <a:schemeClr val="accent3"/>
              </a:buClr>
              <a:buFont typeface="Georgia"/>
              <a:buNone/>
              <a:defRPr/>
            </a:pPr>
            <a:r>
              <a:rPr lang="ru-RU" sz="2000" b="1" dirty="0" smtClean="0">
                <a:solidFill>
                  <a:schemeClr val="bg1"/>
                </a:solidFill>
                <a:latin typeface="Times New Roman" pitchFamily="18" charset="0"/>
                <a:cs typeface="Times New Roman" pitchFamily="18" charset="0"/>
              </a:rPr>
              <a:t>Действительное значение </a:t>
            </a:r>
            <a:r>
              <a:rPr lang="ru-RU" sz="2000" dirty="0" smtClean="0">
                <a:solidFill>
                  <a:schemeClr val="bg1"/>
                </a:solidFill>
                <a:latin typeface="Times New Roman" pitchFamily="18" charset="0"/>
                <a:cs typeface="Times New Roman" pitchFamily="18" charset="0"/>
              </a:rPr>
              <a:t>меры определяется на основании высокоточного измерения с помощью </a:t>
            </a:r>
            <a:r>
              <a:rPr lang="ru-RU" sz="2000" b="1" i="1" dirty="0" smtClean="0">
                <a:solidFill>
                  <a:schemeClr val="bg1"/>
                </a:solidFill>
                <a:latin typeface="Times New Roman" pitchFamily="18" charset="0"/>
                <a:cs typeface="Times New Roman" pitchFamily="18" charset="0"/>
              </a:rPr>
              <a:t>официального эталона</a:t>
            </a:r>
            <a:r>
              <a:rPr lang="ru-RU" sz="2000" dirty="0" smtClean="0">
                <a:solidFill>
                  <a:schemeClr val="bg1"/>
                </a:solidFill>
                <a:latin typeface="Times New Roman" pitchFamily="18" charset="0"/>
                <a:cs typeface="Times New Roman" pitchFamily="18" charset="0"/>
              </a:rPr>
              <a:t>. </a:t>
            </a:r>
          </a:p>
          <a:p>
            <a:pPr marL="0" indent="0" algn="just">
              <a:spcBef>
                <a:spcPts val="0"/>
              </a:spcBef>
              <a:spcAft>
                <a:spcPts val="0"/>
              </a:spcAft>
              <a:buClr>
                <a:schemeClr val="accent3"/>
              </a:buClr>
              <a:buNone/>
              <a:defRPr/>
            </a:pPr>
            <a:endParaRPr lang="ru-RU" sz="800" b="1" dirty="0" smtClean="0">
              <a:solidFill>
                <a:srgbClr val="FF0000"/>
              </a:solidFill>
              <a:latin typeface="Times New Roman" pitchFamily="18" charset="0"/>
              <a:cs typeface="Times New Roman" pitchFamily="18" charset="0"/>
            </a:endParaRPr>
          </a:p>
          <a:p>
            <a:pPr marL="0" indent="0" algn="just">
              <a:spcBef>
                <a:spcPts val="0"/>
              </a:spcBef>
              <a:spcAft>
                <a:spcPts val="0"/>
              </a:spcAft>
              <a:buClr>
                <a:schemeClr val="accent3"/>
              </a:buClr>
              <a:buNone/>
              <a:defRPr/>
            </a:pPr>
            <a:r>
              <a:rPr lang="ru-RU" b="1" dirty="0" smtClean="0">
                <a:solidFill>
                  <a:srgbClr val="FF0000"/>
                </a:solidFill>
                <a:latin typeface="Times New Roman" pitchFamily="18" charset="0"/>
                <a:cs typeface="Times New Roman" pitchFamily="18" charset="0"/>
              </a:rPr>
              <a:t>Погрешность меры </a:t>
            </a:r>
            <a:r>
              <a:rPr lang="ru-RU" dirty="0" smtClean="0">
                <a:solidFill>
                  <a:schemeClr val="bg1"/>
                </a:solidFill>
                <a:latin typeface="Times New Roman" pitchFamily="18" charset="0"/>
                <a:cs typeface="Times New Roman" pitchFamily="18" charset="0"/>
              </a:rPr>
              <a:t>– </a:t>
            </a:r>
            <a:r>
              <a:rPr lang="ru-RU" sz="2000" dirty="0" smtClean="0">
                <a:solidFill>
                  <a:schemeClr val="bg1"/>
                </a:solidFill>
                <a:latin typeface="Times New Roman" pitchFamily="18" charset="0"/>
                <a:cs typeface="Times New Roman" pitchFamily="18" charset="0"/>
              </a:rPr>
              <a:t>разность между действительным и номинальным значениями меры называется. </a:t>
            </a:r>
          </a:p>
          <a:p>
            <a:pPr marL="0" indent="0" algn="just">
              <a:spcBef>
                <a:spcPts val="0"/>
              </a:spcBef>
              <a:spcAft>
                <a:spcPts val="0"/>
              </a:spcAft>
              <a:buClr>
                <a:schemeClr val="accent3"/>
              </a:buClr>
              <a:buNone/>
              <a:defRPr/>
            </a:pPr>
            <a:endParaRPr lang="ru-RU" sz="800" dirty="0" smtClean="0">
              <a:solidFill>
                <a:schemeClr val="bg1"/>
              </a:solidFill>
              <a:latin typeface="Times New Roman" pitchFamily="18" charset="0"/>
              <a:cs typeface="Times New Roman" pitchFamily="18" charset="0"/>
            </a:endParaRPr>
          </a:p>
          <a:p>
            <a:pPr marL="0" indent="0" algn="just">
              <a:spcBef>
                <a:spcPts val="0"/>
              </a:spcBef>
              <a:spcAft>
                <a:spcPts val="0"/>
              </a:spcAft>
              <a:buClr>
                <a:schemeClr val="accent3"/>
              </a:buClr>
              <a:buNone/>
              <a:defRPr/>
            </a:pPr>
            <a:r>
              <a:rPr lang="ru-RU" sz="2000" dirty="0" smtClean="0">
                <a:solidFill>
                  <a:schemeClr val="bg1"/>
                </a:solidFill>
                <a:latin typeface="Times New Roman" pitchFamily="18" charset="0"/>
                <a:cs typeface="Times New Roman" pitchFamily="18" charset="0"/>
              </a:rPr>
              <a:t>При аттестации (поверке) тоже могут быть погрешности, поэтому меры подразделяют на </a:t>
            </a:r>
            <a:r>
              <a:rPr lang="ru-RU" sz="2000" b="1" dirty="0" smtClean="0">
                <a:solidFill>
                  <a:srgbClr val="FF0000"/>
                </a:solidFill>
                <a:latin typeface="Times New Roman" pitchFamily="18" charset="0"/>
                <a:cs typeface="Times New Roman" pitchFamily="18" charset="0"/>
              </a:rPr>
              <a:t>разряды</a:t>
            </a:r>
            <a:r>
              <a:rPr lang="ru-RU" sz="2000" b="1" dirty="0" smtClean="0">
                <a:solidFill>
                  <a:schemeClr val="bg1"/>
                </a:solidFill>
                <a:latin typeface="Times New Roman" pitchFamily="18" charset="0"/>
                <a:cs typeface="Times New Roman" pitchFamily="18" charset="0"/>
              </a:rPr>
              <a:t> </a:t>
            </a:r>
            <a:r>
              <a:rPr lang="ru-RU" sz="2000" dirty="0" smtClean="0">
                <a:solidFill>
                  <a:schemeClr val="bg1"/>
                </a:solidFill>
                <a:latin typeface="Times New Roman" pitchFamily="18" charset="0"/>
                <a:cs typeface="Times New Roman" pitchFamily="18" charset="0"/>
              </a:rPr>
              <a:t>(первый, второй и т. д.), а сами меры называются </a:t>
            </a:r>
            <a:r>
              <a:rPr lang="ru-RU" sz="2000" b="1" dirty="0" smtClean="0">
                <a:solidFill>
                  <a:srgbClr val="002060"/>
                </a:solidFill>
                <a:latin typeface="Times New Roman" pitchFamily="18" charset="0"/>
                <a:cs typeface="Times New Roman" pitchFamily="18" charset="0"/>
              </a:rPr>
              <a:t>разрядными эталонами </a:t>
            </a:r>
            <a:r>
              <a:rPr lang="ru-RU" sz="2000" dirty="0" smtClean="0">
                <a:solidFill>
                  <a:srgbClr val="002060"/>
                </a:solidFill>
                <a:latin typeface="Times New Roman" pitchFamily="18" charset="0"/>
                <a:cs typeface="Times New Roman" pitchFamily="18" charset="0"/>
              </a:rPr>
              <a:t>(</a:t>
            </a:r>
            <a:r>
              <a:rPr lang="ru-RU" sz="2000" b="1" dirty="0" smtClean="0">
                <a:solidFill>
                  <a:srgbClr val="002060"/>
                </a:solidFill>
                <a:latin typeface="Times New Roman" pitchFamily="18" charset="0"/>
                <a:cs typeface="Times New Roman" pitchFamily="18" charset="0"/>
              </a:rPr>
              <a:t>образцовыми измерительными средствами</a:t>
            </a:r>
            <a:r>
              <a:rPr lang="ru-RU" sz="2000" dirty="0" smtClean="0">
                <a:solidFill>
                  <a:srgbClr val="002060"/>
                </a:solidFill>
                <a:latin typeface="Times New Roman" pitchFamily="18" charset="0"/>
                <a:cs typeface="Times New Roman" pitchFamily="18" charset="0"/>
              </a:rPr>
              <a:t>)</a:t>
            </a:r>
            <a:r>
              <a:rPr lang="ru-RU" sz="2000" dirty="0" smtClean="0">
                <a:solidFill>
                  <a:schemeClr val="bg1"/>
                </a:solidFill>
                <a:latin typeface="Times New Roman" pitchFamily="18" charset="0"/>
                <a:cs typeface="Times New Roman" pitchFamily="18" charset="0"/>
              </a:rPr>
              <a:t>, которые используют для поверки измерительных средств.</a:t>
            </a:r>
          </a:p>
          <a:p>
            <a:pPr marL="365760" indent="-256032" eaLnBrk="1" fontAlgn="auto" hangingPunct="1">
              <a:spcAft>
                <a:spcPts val="0"/>
              </a:spcAft>
              <a:buClr>
                <a:schemeClr val="accent3"/>
              </a:buClr>
              <a:buFont typeface="Georgia"/>
              <a:buChar char="•"/>
              <a:defRPr/>
            </a:pPr>
            <a:endParaRPr lang="ru-RU" sz="2000" dirty="0">
              <a:latin typeface="Times New Roman" pitchFamily="18" charset="0"/>
              <a:cs typeface="Times New Roman" pitchFamily="18" charset="0"/>
            </a:endParaRPr>
          </a:p>
        </p:txBody>
      </p:sp>
      <p:sp>
        <p:nvSpPr>
          <p:cNvPr id="7" name="Text Box 6"/>
          <p:cNvSpPr txBox="1">
            <a:spLocks noChangeArrowheads="1"/>
          </p:cNvSpPr>
          <p:nvPr/>
        </p:nvSpPr>
        <p:spPr bwMode="auto">
          <a:xfrm>
            <a:off x="20902" y="7789"/>
            <a:ext cx="9123098" cy="396875"/>
          </a:xfrm>
          <a:prstGeom prst="rect">
            <a:avLst/>
          </a:prstGeom>
          <a:solidFill>
            <a:srgbClr val="FFFF00"/>
          </a:solidFill>
          <a:ln w="38100">
            <a:solidFill>
              <a:srgbClr val="1D08B8"/>
            </a:solidFill>
            <a:miter lim="800000"/>
            <a:headEnd/>
            <a:tailEnd/>
          </a:ln>
        </p:spPr>
        <p:txBody>
          <a:bodyPr wrap="square">
            <a:spAutoFit/>
          </a:bodyPr>
          <a:lstStyle/>
          <a:p>
            <a:pPr algn="ctr">
              <a:spcBef>
                <a:spcPct val="50000"/>
              </a:spcBef>
            </a:pPr>
            <a:r>
              <a:rPr lang="ru-RU" sz="2000" b="1" dirty="0" smtClean="0">
                <a:solidFill>
                  <a:srgbClr val="1D08B8"/>
                </a:solidFill>
                <a:latin typeface="Book Antiqua" pitchFamily="18" charset="0"/>
              </a:rPr>
              <a:t>МЕРЫ ФИЗИЧЕСКИХ ВЕЛИЧИН</a:t>
            </a:r>
            <a:endParaRPr lang="ru-RU" sz="2000" b="1" dirty="0">
              <a:solidFill>
                <a:srgbClr val="1D08B8"/>
              </a:solidFill>
              <a:latin typeface="Book Antiqua" pitchFamily="18" charset="0"/>
            </a:endParaRPr>
          </a:p>
        </p:txBody>
      </p:sp>
    </p:spTree>
    <p:extLst>
      <p:ext uri="{BB962C8B-B14F-4D97-AF65-F5344CB8AC3E}">
        <p14:creationId xmlns:p14="http://schemas.microsoft.com/office/powerpoint/2010/main" val="41783064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20902" y="7789"/>
            <a:ext cx="9123098" cy="276999"/>
          </a:xfrm>
          <a:prstGeom prst="rect">
            <a:avLst/>
          </a:prstGeom>
          <a:solidFill>
            <a:srgbClr val="FFFF00"/>
          </a:solidFill>
          <a:ln w="38100">
            <a:solidFill>
              <a:srgbClr val="1D08B8"/>
            </a:solidFill>
            <a:miter lim="800000"/>
            <a:headEnd/>
            <a:tailEnd/>
          </a:ln>
        </p:spPr>
        <p:txBody>
          <a:bodyPr wrap="square">
            <a:spAutoFit/>
          </a:bodyPr>
          <a:lstStyle/>
          <a:p>
            <a:pPr algn="ctr">
              <a:spcBef>
                <a:spcPct val="50000"/>
              </a:spcBef>
            </a:pPr>
            <a:r>
              <a:rPr lang="ru-RU" sz="1200" b="1" dirty="0" smtClean="0">
                <a:solidFill>
                  <a:schemeClr val="bg1"/>
                </a:solidFill>
                <a:latin typeface="Book Antiqua" pitchFamily="18" charset="0"/>
              </a:rPr>
              <a:t>МЕРЫ ФИЗИЧЕСКИХ ВЕЛИЧИН</a:t>
            </a:r>
            <a:endParaRPr lang="ru-RU" sz="1200" b="1" dirty="0">
              <a:solidFill>
                <a:schemeClr val="bg1"/>
              </a:solidFill>
              <a:latin typeface="Book Antiqua" pitchFamily="18" charset="0"/>
            </a:endParaRPr>
          </a:p>
        </p:txBody>
      </p:sp>
      <p:sp>
        <p:nvSpPr>
          <p:cNvPr id="2" name="Rectangle 1"/>
          <p:cNvSpPr>
            <a:spLocks noChangeArrowheads="1"/>
          </p:cNvSpPr>
          <p:nvPr/>
        </p:nvSpPr>
        <p:spPr bwMode="auto">
          <a:xfrm>
            <a:off x="225967" y="404664"/>
            <a:ext cx="8712968" cy="5724644"/>
          </a:xfrm>
          <a:prstGeom prst="rect">
            <a:avLst/>
          </a:prstGeom>
          <a:solidFill>
            <a:schemeClr val="tx1"/>
          </a:solidFill>
          <a:ln>
            <a:noFill/>
          </a:ln>
          <a:effectLst/>
        </p:spPr>
        <p:txBody>
          <a:bodyPr vert="horz" wrap="square" lIns="0" tIns="0" rIns="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bg1"/>
                </a:solidFill>
                <a:effectLst/>
                <a:latin typeface="Arial" panose="020B0604020202020204" pitchFamily="34" charset="0"/>
              </a:rPr>
              <a:t>Существуют </a:t>
            </a:r>
            <a:r>
              <a:rPr kumimoji="0" lang="ru-RU" altLang="ru-RU" sz="1200" b="1" i="1" u="none" strike="noStrike" cap="none" normalizeH="0" baseline="0" dirty="0" smtClean="0">
                <a:ln>
                  <a:noFill/>
                </a:ln>
                <a:solidFill>
                  <a:srgbClr val="0000FF"/>
                </a:solidFill>
                <a:effectLst/>
                <a:latin typeface="Arial" panose="020B0604020202020204" pitchFamily="34" charset="0"/>
              </a:rPr>
              <a:t>однозначные и многозначные (переменные) меры</a:t>
            </a:r>
            <a:r>
              <a:rPr kumimoji="0" lang="ru-RU" altLang="ru-RU" sz="1200" b="0" i="1" u="none" strike="noStrike" cap="none" normalizeH="0" baseline="0" dirty="0" smtClean="0">
                <a:ln>
                  <a:noFill/>
                </a:ln>
                <a:solidFill>
                  <a:srgbClr val="0000FF"/>
                </a:solidFill>
                <a:effectLst/>
                <a:latin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bg1"/>
                </a:solidFill>
                <a:effectLst/>
                <a:latin typeface="Arial" panose="020B0604020202020204" pitchFamily="34" charset="0"/>
              </a:rPr>
              <a:t>Мера, воспроизводящая физическую величину одного размера, называется </a:t>
            </a:r>
            <a:r>
              <a:rPr kumimoji="0" lang="ru-RU" altLang="ru-RU" sz="1200" b="1" i="1" u="none" strike="noStrike" cap="none" normalizeH="0" baseline="0" dirty="0" smtClean="0">
                <a:ln>
                  <a:noFill/>
                </a:ln>
                <a:solidFill>
                  <a:srgbClr val="FF0000"/>
                </a:solidFill>
                <a:effectLst/>
                <a:latin typeface="Arial" panose="020B0604020202020204" pitchFamily="34" charset="0"/>
              </a:rPr>
              <a:t>однозначной</a:t>
            </a:r>
            <a:r>
              <a:rPr kumimoji="0" lang="ru-RU" altLang="ru-RU" sz="1200" b="0" i="1" u="none" strike="noStrike" cap="none" normalizeH="0" baseline="0" dirty="0" smtClean="0">
                <a:ln>
                  <a:noFill/>
                </a:ln>
                <a:solidFill>
                  <a:schemeClr val="bg1"/>
                </a:solidFill>
                <a:effectLst/>
                <a:latin typeface="Arial" panose="020B0604020202020204" pitchFamily="34" charset="0"/>
              </a:rPr>
              <a:t>, </a:t>
            </a:r>
            <a:r>
              <a:rPr kumimoji="0" lang="ru-RU" altLang="ru-RU" sz="1200" b="0" i="0" u="none" strike="noStrike" cap="none" normalizeH="0" baseline="0" dirty="0" smtClean="0">
                <a:ln>
                  <a:noFill/>
                </a:ln>
                <a:solidFill>
                  <a:schemeClr val="bg1"/>
                </a:solidFill>
                <a:effectLst/>
                <a:latin typeface="Arial" panose="020B0604020202020204" pitchFamily="34" charset="0"/>
              </a:rPr>
              <a:t>например, гиря, плоскопараллельная концевая мера длины, измерительная колба, мера ЭДС. - нормальный элемент, конденсатор постоянной емкости.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bg1"/>
                </a:solidFill>
                <a:effectLst/>
                <a:latin typeface="Arial" panose="020B0604020202020204" pitchFamily="34" charset="0"/>
              </a:rPr>
              <a:t>Величины, для которых опера­ция сложения выполняется сравнительно легко, воспроизводятся с помощью многозначных или однозначных мер, </a:t>
            </a:r>
            <a:r>
              <a:rPr kumimoji="0" lang="ru-RU" altLang="ru-RU" sz="1200" b="1" i="1" u="none" strike="noStrike" cap="none" normalizeH="0" baseline="0" dirty="0" smtClean="0">
                <a:ln>
                  <a:noFill/>
                </a:ln>
                <a:solidFill>
                  <a:srgbClr val="0000FF"/>
                </a:solidFill>
                <a:effectLst/>
                <a:latin typeface="Arial" panose="020B0604020202020204" pitchFamily="34" charset="0"/>
              </a:rPr>
              <a:t>объединяемых в наборы или магазины мер</a:t>
            </a:r>
            <a:r>
              <a:rPr kumimoji="0" lang="ru-RU" altLang="ru-RU" sz="1200" b="0" i="0" u="none" strike="noStrike" cap="none" normalizeH="0" baseline="0" dirty="0" smtClean="0">
                <a:ln>
                  <a:noFill/>
                </a:ln>
                <a:solidFill>
                  <a:schemeClr val="bg1"/>
                </a:solidFill>
                <a:effectLst/>
                <a:latin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bg1"/>
                </a:solidFill>
                <a:effectLst/>
                <a:latin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bg1"/>
                </a:solidFill>
                <a:effectLst/>
                <a:latin typeface="Arial" panose="020B0604020202020204" pitchFamily="34" charset="0"/>
              </a:rPr>
              <a:t>Мера, воспроизводящая ряд одноименных величин различного размера, называется </a:t>
            </a:r>
            <a:r>
              <a:rPr kumimoji="0" lang="ru-RU" altLang="ru-RU" sz="1200" b="1" i="1" u="none" strike="noStrike" cap="none" normalizeH="0" baseline="0" dirty="0" smtClean="0">
                <a:ln>
                  <a:noFill/>
                </a:ln>
                <a:solidFill>
                  <a:srgbClr val="FF0000"/>
                </a:solidFill>
                <a:effectLst/>
                <a:latin typeface="Arial" panose="020B0604020202020204" pitchFamily="34" charset="0"/>
              </a:rPr>
              <a:t>многозначной</a:t>
            </a:r>
            <a:r>
              <a:rPr kumimoji="0" lang="ru-RU" altLang="ru-RU" sz="1200" b="0" i="1" u="none" strike="noStrike" cap="none" normalizeH="0" baseline="0" dirty="0" smtClean="0">
                <a:ln>
                  <a:noFill/>
                </a:ln>
                <a:solidFill>
                  <a:schemeClr val="bg1"/>
                </a:solidFill>
                <a:effectLst/>
                <a:latin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bg1"/>
                </a:solidFill>
                <a:effectLst/>
                <a:latin typeface="Arial" panose="020B0604020202020204" pitchFamily="34" charset="0"/>
              </a:rPr>
              <a:t>Этот ряд может быть непрерывным или дискретным. Наиболее распространенными многозначными мерами являются миллиметровая линейка, варио­метр индуктивности, конденсатор переменной емкости.</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bg1"/>
                </a:solidFill>
                <a:effectLst/>
                <a:latin typeface="Arial" panose="020B0604020202020204" pitchFamily="34" charset="0"/>
              </a:rPr>
              <a:t>В качестве многозначной меры может быть использован на­бор мер - специально подобранный комплект мер, применя­емых не только по отдельности, но и в различных сочетаниях с целью воспроизведения ряда одноименных величин различного раз­мера; например набор гирь, набор образцовых конденсаторов и т. д.</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altLang="ru-RU" sz="1200" b="0" i="0" u="none" strike="noStrike" cap="none" normalizeH="0" baseline="0" dirty="0" smtClean="0">
              <a:ln>
                <a:noFill/>
              </a:ln>
              <a:solidFill>
                <a:schemeClr val="bg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1" i="1" u="none" strike="noStrike" cap="none" normalizeH="0" baseline="0" dirty="0" smtClean="0">
                <a:ln>
                  <a:noFill/>
                </a:ln>
                <a:solidFill>
                  <a:srgbClr val="FF0000"/>
                </a:solidFill>
                <a:effectLst/>
                <a:latin typeface="Arial" panose="020B0604020202020204" pitchFamily="34" charset="0"/>
              </a:rPr>
              <a:t>Магазин мер </a:t>
            </a:r>
            <a:r>
              <a:rPr kumimoji="0" lang="ru-RU" altLang="ru-RU" sz="1200" b="0" i="0" u="none" strike="noStrike" cap="none" normalizeH="0" baseline="0" dirty="0" smtClean="0">
                <a:ln>
                  <a:noFill/>
                </a:ln>
                <a:solidFill>
                  <a:schemeClr val="bg1"/>
                </a:solidFill>
                <a:effectLst/>
                <a:latin typeface="Arial" panose="020B0604020202020204" pitchFamily="34" charset="0"/>
              </a:rPr>
              <a:t>– это набор мер, конструктивно объединенных в одно целое.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bg1"/>
                </a:solidFill>
                <a:effectLst/>
                <a:latin typeface="Arial" panose="020B0604020202020204" pitchFamily="34" charset="0"/>
              </a:rPr>
              <a:t>Магазин мер имеет коммутирующее устрой­ство для получения требуемого значения воспроизводимой величины, например магазин активных сопротивлений как набор резисторов.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bg1"/>
                </a:solidFill>
                <a:effectLst/>
                <a:latin typeface="Arial" panose="020B0604020202020204" pitchFamily="34" charset="0"/>
              </a:rPr>
              <a:t>При изготовлении наборов или магазинов мер к выбору ряда значений предъявляют особые требования. При этом стремятся наиболее рационально, используя наименьшее число мер, обеспе­чить возможность получения числа сочетаний. Например, набор гирь строится по ряду 1; 2; 2; 5 (в каждом десятичном числовом разряде), что дает возможность воспроизвести все значения от 1 до 10. Такой ряд признан более рациональным, чем ряд 1; 2; 3; 4, содержащий гири четырех размеров вместо трех. Это имеет большее значение при массовом производстве. Кроме того, гири 2 и 3, а особенно 3 и 4 не очень заметно отличаются по размерам, что усложняет пользование ими.</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altLang="ru-RU" sz="1200" b="0" i="0" u="none" strike="noStrike" cap="none" normalizeH="0" baseline="0" dirty="0" smtClean="0">
              <a:ln>
                <a:noFill/>
              </a:ln>
              <a:solidFill>
                <a:schemeClr val="bg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bg1"/>
                </a:solidFill>
                <a:effectLst/>
                <a:latin typeface="Arial" panose="020B0604020202020204" pitchFamily="34" charset="0"/>
              </a:rPr>
              <a:t>К </a:t>
            </a:r>
            <a:r>
              <a:rPr kumimoji="0" lang="ru-RU" altLang="ru-RU" sz="1200" b="1" i="1" u="none" strike="noStrike" cap="none" normalizeH="0" baseline="0" dirty="0" smtClean="0">
                <a:ln>
                  <a:noFill/>
                </a:ln>
                <a:solidFill>
                  <a:srgbClr val="FF0000"/>
                </a:solidFill>
                <a:effectLst/>
                <a:latin typeface="Arial" panose="020B0604020202020204" pitchFamily="34" charset="0"/>
              </a:rPr>
              <a:t>наборам плоскопараллельных концевых мер длины </a:t>
            </a:r>
            <a:r>
              <a:rPr kumimoji="0" lang="ru-RU" altLang="ru-RU" sz="1200" b="0" i="0" u="none" strike="noStrike" cap="none" normalizeH="0" baseline="0" dirty="0" smtClean="0">
                <a:ln>
                  <a:noFill/>
                </a:ln>
                <a:solidFill>
                  <a:schemeClr val="bg1"/>
                </a:solidFill>
                <a:effectLst/>
                <a:latin typeface="Arial" panose="020B0604020202020204" pitchFamily="34" charset="0"/>
              </a:rPr>
              <a:t>предъяв­ляется другое требование: любое значение длины (в заданных пределах) должно воспроизводиться с помощью не более чем че­тырех-пяти мер. Так, набор из 87 концевых мер от 0,5 до 100 мм позволяет воспроизводить длину от 0,5 до 340 мм с интервалами 0,005; 0,01 и 0,1 мм, применяя не более четырех концевых мер. </a:t>
            </a:r>
          </a:p>
          <a:p>
            <a:pPr marL="0" marR="0" lvl="0" indent="0" algn="just" defTabSz="914400" rtl="0" eaLnBrk="0" fontAlgn="base" latinLnBrk="0" hangingPunct="0">
              <a:lnSpc>
                <a:spcPct val="100000"/>
              </a:lnSpc>
              <a:spcBef>
                <a:spcPct val="0"/>
              </a:spcBef>
              <a:spcAft>
                <a:spcPct val="0"/>
              </a:spcAft>
              <a:buClrTx/>
              <a:buSzTx/>
              <a:buFontTx/>
              <a:buNone/>
              <a:tabLst/>
            </a:pPr>
            <a:endParaRPr lang="ru-RU" altLang="ru-RU" sz="1200" dirty="0">
              <a:solidFill>
                <a:schemeClr val="bg1"/>
              </a:solidFill>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bg1"/>
                </a:solidFill>
                <a:effectLst/>
                <a:latin typeface="Arial" panose="020B0604020202020204" pitchFamily="34" charset="0"/>
              </a:rPr>
              <a:t>Меры применяются как самостоятельные средства, так и в качестве элементов других средств измерений (приборов, преобразователей).</a:t>
            </a:r>
          </a:p>
        </p:txBody>
      </p:sp>
    </p:spTree>
    <p:extLst>
      <p:ext uri="{BB962C8B-B14F-4D97-AF65-F5344CB8AC3E}">
        <p14:creationId xmlns:p14="http://schemas.microsoft.com/office/powerpoint/2010/main" val="34254508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4203302"/>
            <a:ext cx="2520280"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3" y="999554"/>
            <a:ext cx="3470271" cy="26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050986"/>
            <a:ext cx="3819937"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3736378"/>
            <a:ext cx="3430020"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p:cNvSpPr txBox="1">
            <a:spLocks noChangeArrowheads="1"/>
          </p:cNvSpPr>
          <p:nvPr/>
        </p:nvSpPr>
        <p:spPr bwMode="auto">
          <a:xfrm>
            <a:off x="20902" y="7789"/>
            <a:ext cx="9123098" cy="396875"/>
          </a:xfrm>
          <a:prstGeom prst="rect">
            <a:avLst/>
          </a:prstGeom>
          <a:solidFill>
            <a:srgbClr val="FFFF00"/>
          </a:solidFill>
          <a:ln w="38100">
            <a:solidFill>
              <a:srgbClr val="1D08B8"/>
            </a:solidFill>
            <a:miter lim="800000"/>
            <a:headEnd/>
            <a:tailEnd/>
          </a:ln>
        </p:spPr>
        <p:txBody>
          <a:bodyPr wrap="square">
            <a:spAutoFit/>
          </a:bodyPr>
          <a:lstStyle/>
          <a:p>
            <a:pPr algn="ctr">
              <a:spcBef>
                <a:spcPct val="50000"/>
              </a:spcBef>
            </a:pPr>
            <a:r>
              <a:rPr lang="ru-RU" sz="2000" b="1" dirty="0" smtClean="0">
                <a:solidFill>
                  <a:srgbClr val="1D08B8"/>
                </a:solidFill>
                <a:latin typeface="Book Antiqua" pitchFamily="18" charset="0"/>
              </a:rPr>
              <a:t>МЕРЫ ФИЗИЧЕСКИХ ВЕЛИЧИН</a:t>
            </a:r>
            <a:endParaRPr lang="ru-RU" sz="2000" b="1" dirty="0">
              <a:solidFill>
                <a:srgbClr val="1D08B8"/>
              </a:solidFill>
              <a:latin typeface="Book Antiqua" pitchFamily="18" charset="0"/>
            </a:endParaRPr>
          </a:p>
        </p:txBody>
      </p:sp>
    </p:spTree>
    <p:extLst>
      <p:ext uri="{BB962C8B-B14F-4D97-AF65-F5344CB8AC3E}">
        <p14:creationId xmlns:p14="http://schemas.microsoft.com/office/powerpoint/2010/main" val="37400215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a:xfrm>
            <a:off x="8266191" y="6199187"/>
            <a:ext cx="856907" cy="669925"/>
          </a:xfrm>
        </p:spPr>
        <p:txBody>
          <a:bodyPr/>
          <a:lstStyle/>
          <a:p>
            <a:pPr>
              <a:defRPr/>
            </a:pPr>
            <a:fld id="{1EB7BE81-5DA0-4F87-8EE5-0CAFDCC92BDA}" type="slidenum">
              <a:rPr lang="ru-RU" sz="1600"/>
              <a:pPr>
                <a:defRPr/>
              </a:pPr>
              <a:t>17</a:t>
            </a:fld>
            <a:endParaRPr lang="ru-RU" sz="1600" dirty="0"/>
          </a:p>
        </p:txBody>
      </p:sp>
      <p:sp>
        <p:nvSpPr>
          <p:cNvPr id="3087" name="Text Box 6"/>
          <p:cNvSpPr txBox="1">
            <a:spLocks noChangeArrowheads="1"/>
          </p:cNvSpPr>
          <p:nvPr/>
        </p:nvSpPr>
        <p:spPr bwMode="auto">
          <a:xfrm>
            <a:off x="20902" y="15304"/>
            <a:ext cx="9123098" cy="396875"/>
          </a:xfrm>
          <a:prstGeom prst="rect">
            <a:avLst/>
          </a:prstGeom>
          <a:solidFill>
            <a:srgbClr val="FFFF00"/>
          </a:solidFill>
          <a:ln w="38100">
            <a:solidFill>
              <a:srgbClr val="1D08B8"/>
            </a:solidFill>
            <a:miter lim="800000"/>
            <a:headEnd/>
            <a:tailEnd/>
          </a:ln>
        </p:spPr>
        <p:txBody>
          <a:bodyPr wrap="square">
            <a:spAutoFit/>
          </a:bodyPr>
          <a:lstStyle/>
          <a:p>
            <a:pPr algn="ctr">
              <a:spcBef>
                <a:spcPct val="50000"/>
              </a:spcBef>
            </a:pPr>
            <a:r>
              <a:rPr lang="ru-RU" sz="2000" b="1" dirty="0" smtClean="0">
                <a:solidFill>
                  <a:srgbClr val="1D08B8"/>
                </a:solidFill>
                <a:latin typeface="Book Antiqua" pitchFamily="18" charset="0"/>
              </a:rPr>
              <a:t>МЕРЫ</a:t>
            </a:r>
            <a:endParaRPr lang="ru-RU" sz="2000" b="1" dirty="0">
              <a:solidFill>
                <a:srgbClr val="1D08B8"/>
              </a:solidFill>
              <a:latin typeface="Book Antiqua" pitchFamily="18" charset="0"/>
            </a:endParaRPr>
          </a:p>
        </p:txBody>
      </p:sp>
      <p:pic>
        <p:nvPicPr>
          <p:cNvPr id="137218" name="Picture 2" descr="11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298" y="470495"/>
            <a:ext cx="4476750" cy="4076701"/>
          </a:xfrm>
          <a:prstGeom prst="rect">
            <a:avLst/>
          </a:prstGeom>
          <a:noFill/>
          <a:extLst>
            <a:ext uri="{909E8E84-426E-40DD-AFC4-6F175D3DCCD1}">
              <a14:hiddenFill xmlns:a14="http://schemas.microsoft.com/office/drawing/2010/main">
                <a:solidFill>
                  <a:srgbClr val="FFFFFF"/>
                </a:solidFill>
              </a14:hiddenFill>
            </a:ext>
          </a:extLst>
        </p:spPr>
      </p:pic>
      <p:pic>
        <p:nvPicPr>
          <p:cNvPr id="137220" name="Picture 4" descr="http://mekkain.ru/KMD_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4653136"/>
            <a:ext cx="6096000" cy="209550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002215" y="4177864"/>
            <a:ext cx="3599062" cy="369332"/>
          </a:xfrm>
          <a:prstGeom prst="rect">
            <a:avLst/>
          </a:prstGeom>
          <a:solidFill>
            <a:schemeClr val="tx1"/>
          </a:solidFill>
        </p:spPr>
        <p:txBody>
          <a:bodyPr wrap="none">
            <a:spAutoFit/>
          </a:bodyPr>
          <a:lstStyle/>
          <a:p>
            <a:r>
              <a:rPr lang="ru-RU" b="1" dirty="0">
                <a:solidFill>
                  <a:srgbClr val="2C3335"/>
                </a:solidFill>
                <a:latin typeface="fregatregular"/>
              </a:rPr>
              <a:t>Концевые меры </a:t>
            </a:r>
            <a:r>
              <a:rPr lang="ru-RU" b="1" dirty="0" smtClean="0">
                <a:solidFill>
                  <a:srgbClr val="2C3335"/>
                </a:solidFill>
                <a:latin typeface="fregatregular"/>
              </a:rPr>
              <a:t>длины (КМД)</a:t>
            </a:r>
            <a:endParaRPr lang="ru-RU" b="1" dirty="0"/>
          </a:p>
        </p:txBody>
      </p:sp>
      <p:pic>
        <p:nvPicPr>
          <p:cNvPr id="137222" name="Picture 6" descr="ÐÐ»Ð¾ÐºÐ¸ ÐÐÐ"/>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088" y="1470362"/>
            <a:ext cx="3384376" cy="2707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31487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a:xfrm>
            <a:off x="8266191" y="6199187"/>
            <a:ext cx="856907" cy="669925"/>
          </a:xfrm>
        </p:spPr>
        <p:txBody>
          <a:bodyPr/>
          <a:lstStyle/>
          <a:p>
            <a:pPr>
              <a:defRPr/>
            </a:pPr>
            <a:fld id="{1EB7BE81-5DA0-4F87-8EE5-0CAFDCC92BDA}" type="slidenum">
              <a:rPr lang="ru-RU" sz="1600"/>
              <a:pPr>
                <a:defRPr/>
              </a:pPr>
              <a:t>18</a:t>
            </a:fld>
            <a:endParaRPr lang="ru-RU" sz="1600" dirty="0"/>
          </a:p>
        </p:txBody>
      </p:sp>
      <p:sp>
        <p:nvSpPr>
          <p:cNvPr id="3087" name="Text Box 6"/>
          <p:cNvSpPr txBox="1">
            <a:spLocks noChangeArrowheads="1"/>
          </p:cNvSpPr>
          <p:nvPr/>
        </p:nvSpPr>
        <p:spPr bwMode="auto">
          <a:xfrm>
            <a:off x="20902" y="15304"/>
            <a:ext cx="9123098" cy="396875"/>
          </a:xfrm>
          <a:prstGeom prst="rect">
            <a:avLst/>
          </a:prstGeom>
          <a:solidFill>
            <a:srgbClr val="FFFF00"/>
          </a:solidFill>
          <a:ln w="38100">
            <a:solidFill>
              <a:srgbClr val="1D08B8"/>
            </a:solidFill>
            <a:miter lim="800000"/>
            <a:headEnd/>
            <a:tailEnd/>
          </a:ln>
        </p:spPr>
        <p:txBody>
          <a:bodyPr wrap="square">
            <a:spAutoFit/>
          </a:bodyPr>
          <a:lstStyle/>
          <a:p>
            <a:pPr algn="ctr">
              <a:spcBef>
                <a:spcPct val="50000"/>
              </a:spcBef>
            </a:pPr>
            <a:r>
              <a:rPr lang="ru-RU" sz="2000" b="1" dirty="0" smtClean="0">
                <a:solidFill>
                  <a:srgbClr val="1D08B8"/>
                </a:solidFill>
                <a:latin typeface="Book Antiqua" pitchFamily="18" charset="0"/>
              </a:rPr>
              <a:t>МЕРЫ</a:t>
            </a:r>
            <a:endParaRPr lang="ru-RU" sz="2000" b="1" dirty="0">
              <a:solidFill>
                <a:srgbClr val="1D08B8"/>
              </a:solidFill>
              <a:latin typeface="Book Antiqua" pitchFamily="18" charset="0"/>
            </a:endParaRPr>
          </a:p>
        </p:txBody>
      </p:sp>
      <p:pic>
        <p:nvPicPr>
          <p:cNvPr id="138244" name="Picture 4" descr="http://instrumentalist.ru/UserFiles/PIC/MU-8-Pr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0157" y="556644"/>
            <a:ext cx="4614331" cy="2780134"/>
          </a:xfrm>
          <a:prstGeom prst="rect">
            <a:avLst/>
          </a:prstGeom>
          <a:noFill/>
          <a:extLst>
            <a:ext uri="{909E8E84-426E-40DD-AFC4-6F175D3DCCD1}">
              <a14:hiddenFill xmlns:a14="http://schemas.microsoft.com/office/drawing/2010/main">
                <a:solidFill>
                  <a:srgbClr val="FFFFFF"/>
                </a:solidFill>
              </a14:hiddenFill>
            </a:ext>
          </a:extLst>
        </p:spPr>
      </p:pic>
      <p:pic>
        <p:nvPicPr>
          <p:cNvPr id="138246" name="Picture 6" descr="http://instrumentalist.ru/UserFiles/PIC/mup-1_v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583" y="1242541"/>
            <a:ext cx="3984377" cy="391465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691680" y="6481693"/>
            <a:ext cx="6013331" cy="369332"/>
          </a:xfrm>
          <a:prstGeom prst="rect">
            <a:avLst/>
          </a:prstGeom>
          <a:solidFill>
            <a:schemeClr val="tx1"/>
          </a:solidFill>
        </p:spPr>
        <p:txBody>
          <a:bodyPr wrap="square">
            <a:spAutoFit/>
          </a:bodyPr>
          <a:lstStyle/>
          <a:p>
            <a:pPr algn="ctr"/>
            <a:r>
              <a:rPr lang="ru-RU" b="1" dirty="0">
                <a:solidFill>
                  <a:schemeClr val="bg1"/>
                </a:solidFill>
                <a:latin typeface="Verdana" panose="020B0604030504040204" pitchFamily="34" charset="0"/>
              </a:rPr>
              <a:t>Угловые меры (меры плоского угла)</a:t>
            </a:r>
            <a:endParaRPr lang="ru-RU" dirty="0">
              <a:solidFill>
                <a:schemeClr val="bg1"/>
              </a:solidFill>
            </a:endParaRPr>
          </a:p>
        </p:txBody>
      </p:sp>
      <p:pic>
        <p:nvPicPr>
          <p:cNvPr id="138248" name="Picture 8" descr="http://directlot.ru/img-lot/51/l25825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6257" y="3501008"/>
            <a:ext cx="4608231" cy="2844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21674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72" name="Picture 8" descr="ÐÐ°Ð³Ð°Ð·Ð¸Ð½ ÑÐ¾Ð¿ÑÐ¾ÑÐ¸Ð²Ð»ÐµÐ½Ð¸Ñ Ð 48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548680"/>
            <a:ext cx="3396047" cy="2585228"/>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5"/>
          <p:cNvSpPr>
            <a:spLocks noGrp="1"/>
          </p:cNvSpPr>
          <p:nvPr>
            <p:ph type="sldNum" sz="quarter" idx="12"/>
          </p:nvPr>
        </p:nvSpPr>
        <p:spPr>
          <a:xfrm>
            <a:off x="8266191" y="6199187"/>
            <a:ext cx="856907" cy="669925"/>
          </a:xfrm>
        </p:spPr>
        <p:txBody>
          <a:bodyPr/>
          <a:lstStyle/>
          <a:p>
            <a:pPr>
              <a:defRPr/>
            </a:pPr>
            <a:fld id="{1EB7BE81-5DA0-4F87-8EE5-0CAFDCC92BDA}" type="slidenum">
              <a:rPr lang="ru-RU" sz="1600"/>
              <a:pPr>
                <a:defRPr/>
              </a:pPr>
              <a:t>19</a:t>
            </a:fld>
            <a:endParaRPr lang="ru-RU" sz="1600" dirty="0"/>
          </a:p>
        </p:txBody>
      </p:sp>
      <p:sp>
        <p:nvSpPr>
          <p:cNvPr id="3087" name="Text Box 6"/>
          <p:cNvSpPr txBox="1">
            <a:spLocks noChangeArrowheads="1"/>
          </p:cNvSpPr>
          <p:nvPr/>
        </p:nvSpPr>
        <p:spPr bwMode="auto">
          <a:xfrm>
            <a:off x="20902" y="15304"/>
            <a:ext cx="9123098" cy="396875"/>
          </a:xfrm>
          <a:prstGeom prst="rect">
            <a:avLst/>
          </a:prstGeom>
          <a:solidFill>
            <a:srgbClr val="FFFF00"/>
          </a:solidFill>
          <a:ln w="38100">
            <a:solidFill>
              <a:srgbClr val="1D08B8"/>
            </a:solidFill>
            <a:miter lim="800000"/>
            <a:headEnd/>
            <a:tailEnd/>
          </a:ln>
        </p:spPr>
        <p:txBody>
          <a:bodyPr wrap="square">
            <a:spAutoFit/>
          </a:bodyPr>
          <a:lstStyle/>
          <a:p>
            <a:pPr algn="ctr">
              <a:spcBef>
                <a:spcPct val="50000"/>
              </a:spcBef>
            </a:pPr>
            <a:r>
              <a:rPr lang="ru-RU" sz="2000" b="1" dirty="0" smtClean="0">
                <a:solidFill>
                  <a:srgbClr val="1D08B8"/>
                </a:solidFill>
                <a:latin typeface="Book Antiqua" pitchFamily="18" charset="0"/>
              </a:rPr>
              <a:t>МЕРЫ</a:t>
            </a:r>
            <a:endParaRPr lang="ru-RU" sz="2000" b="1" dirty="0">
              <a:solidFill>
                <a:srgbClr val="1D08B8"/>
              </a:solidFill>
              <a:latin typeface="Book Antiqua" pitchFamily="18" charset="0"/>
            </a:endParaRPr>
          </a:p>
        </p:txBody>
      </p:sp>
      <p:sp>
        <p:nvSpPr>
          <p:cNvPr id="2" name="Прямоугольник 1"/>
          <p:cNvSpPr/>
          <p:nvPr/>
        </p:nvSpPr>
        <p:spPr>
          <a:xfrm>
            <a:off x="889893" y="2852936"/>
            <a:ext cx="3405746" cy="338554"/>
          </a:xfrm>
          <a:prstGeom prst="rect">
            <a:avLst/>
          </a:prstGeom>
          <a:solidFill>
            <a:schemeClr val="tx1"/>
          </a:solidFill>
        </p:spPr>
        <p:txBody>
          <a:bodyPr wrap="square">
            <a:spAutoFit/>
          </a:bodyPr>
          <a:lstStyle/>
          <a:p>
            <a:pPr algn="ctr"/>
            <a:r>
              <a:rPr lang="ru-RU" sz="1600" b="1" dirty="0">
                <a:solidFill>
                  <a:schemeClr val="bg1"/>
                </a:solidFill>
                <a:latin typeface="Arial" panose="020B0604020202020204" pitchFamily="34" charset="0"/>
              </a:rPr>
              <a:t>Магазин сопротивления Р4831</a:t>
            </a:r>
            <a:endParaRPr lang="ru-RU" sz="1600" b="1" dirty="0">
              <a:solidFill>
                <a:schemeClr val="bg1"/>
              </a:solidFill>
            </a:endParaRPr>
          </a:p>
        </p:txBody>
      </p:sp>
      <p:pic>
        <p:nvPicPr>
          <p:cNvPr id="139268" name="Picture 4" descr="ÐÐµÑÐ° ÑÐ»ÐµÐºÑÑÐ¸ÑÐµÑÐºÐ¾Ð³Ð¾ ÑÐ¾Ð¿ÑÐ¾ÑÐ¸Ð²Ð»ÐµÐ½Ð¸Ñ ÐÐ¡30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548680"/>
            <a:ext cx="2664296" cy="306882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144020" y="3133908"/>
            <a:ext cx="2668340" cy="584775"/>
          </a:xfrm>
          <a:prstGeom prst="rect">
            <a:avLst/>
          </a:prstGeom>
          <a:solidFill>
            <a:schemeClr val="tx1"/>
          </a:solidFill>
        </p:spPr>
        <p:txBody>
          <a:bodyPr wrap="square">
            <a:spAutoFit/>
          </a:bodyPr>
          <a:lstStyle/>
          <a:p>
            <a:pPr algn="ctr" fontAlgn="base"/>
            <a:r>
              <a:rPr lang="ru-RU" sz="1600" b="1" dirty="0" smtClean="0">
                <a:solidFill>
                  <a:schemeClr val="bg1"/>
                </a:solidFill>
                <a:latin typeface="Trebuchet MS" panose="020B0603020202020204" pitchFamily="34" charset="0"/>
              </a:rPr>
              <a:t>Мера электрического сопротивления МС3080</a:t>
            </a:r>
            <a:endParaRPr lang="ru-RU" sz="1600" b="1" dirty="0">
              <a:solidFill>
                <a:schemeClr val="bg1"/>
              </a:solidFill>
              <a:effectLst/>
              <a:latin typeface="Trebuchet MS" panose="020B0603020202020204" pitchFamily="34" charset="0"/>
            </a:endParaRPr>
          </a:p>
        </p:txBody>
      </p:sp>
      <p:sp>
        <p:nvSpPr>
          <p:cNvPr id="6" name="Прямоугольник 5"/>
          <p:cNvSpPr/>
          <p:nvPr/>
        </p:nvSpPr>
        <p:spPr>
          <a:xfrm>
            <a:off x="453464" y="6156593"/>
            <a:ext cx="3842175" cy="584775"/>
          </a:xfrm>
          <a:prstGeom prst="rect">
            <a:avLst/>
          </a:prstGeom>
          <a:solidFill>
            <a:schemeClr val="tx1"/>
          </a:solidFill>
        </p:spPr>
        <p:txBody>
          <a:bodyPr wrap="square">
            <a:spAutoFit/>
          </a:bodyPr>
          <a:lstStyle/>
          <a:p>
            <a:pPr algn="ctr" fontAlgn="base"/>
            <a:r>
              <a:rPr lang="ru-RU" sz="1600" b="1" dirty="0" smtClean="0">
                <a:solidFill>
                  <a:schemeClr val="bg1"/>
                </a:solidFill>
                <a:latin typeface="Trebuchet MS" panose="020B0603020202020204" pitchFamily="34" charset="0"/>
              </a:rPr>
              <a:t>Многозначная мера </a:t>
            </a:r>
            <a:r>
              <a:rPr lang="ru-RU" sz="1600" b="1" dirty="0">
                <a:solidFill>
                  <a:schemeClr val="bg1"/>
                </a:solidFill>
                <a:latin typeface="Trebuchet MS" panose="020B0603020202020204" pitchFamily="34" charset="0"/>
              </a:rPr>
              <a:t>электрического сопротивления МС3055</a:t>
            </a:r>
            <a:endParaRPr lang="ru-RU" sz="1600" b="1" dirty="0">
              <a:solidFill>
                <a:schemeClr val="bg1"/>
              </a:solidFill>
              <a:effectLst/>
              <a:latin typeface="Trebuchet MS" panose="020B0603020202020204" pitchFamily="34" charset="0"/>
            </a:endParaRPr>
          </a:p>
        </p:txBody>
      </p:sp>
      <p:pic>
        <p:nvPicPr>
          <p:cNvPr id="139274" name="Picture 10" descr="ÐÐ¡30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8370" y="3356392"/>
            <a:ext cx="2160240" cy="2808912"/>
          </a:xfrm>
          <a:prstGeom prst="rect">
            <a:avLst/>
          </a:prstGeom>
          <a:noFill/>
          <a:extLst>
            <a:ext uri="{909E8E84-426E-40DD-AFC4-6F175D3DCCD1}">
              <a14:hiddenFill xmlns:a14="http://schemas.microsoft.com/office/drawing/2010/main">
                <a:solidFill>
                  <a:srgbClr val="FFFFFF"/>
                </a:solidFill>
              </a14:hiddenFill>
            </a:ext>
          </a:extLst>
        </p:spPr>
      </p:pic>
      <p:pic>
        <p:nvPicPr>
          <p:cNvPr id="139276" name="Picture 12" descr="MTE-C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4020" y="4041999"/>
            <a:ext cx="2814228" cy="2339329"/>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5144020" y="6339233"/>
            <a:ext cx="2814228" cy="338554"/>
          </a:xfrm>
          <a:prstGeom prst="rect">
            <a:avLst/>
          </a:prstGeom>
          <a:solidFill>
            <a:schemeClr val="tx1"/>
          </a:solidFill>
        </p:spPr>
        <p:txBody>
          <a:bodyPr wrap="square">
            <a:spAutoFit/>
          </a:bodyPr>
          <a:lstStyle/>
          <a:p>
            <a:pPr algn="ctr" fontAlgn="base"/>
            <a:r>
              <a:rPr lang="ru-RU" sz="1600" b="1" dirty="0" smtClean="0">
                <a:solidFill>
                  <a:schemeClr val="bg1"/>
                </a:solidFill>
                <a:latin typeface="Trebuchet MS" panose="020B0603020202020204" pitchFamily="34" charset="0"/>
              </a:rPr>
              <a:t>Мера ёмкости </a:t>
            </a:r>
            <a:r>
              <a:rPr lang="en-US" sz="1600" b="1" dirty="0">
                <a:solidFill>
                  <a:schemeClr val="bg1"/>
                </a:solidFill>
                <a:latin typeface="Trebuchet MS" panose="020B0603020202020204" pitchFamily="34" charset="0"/>
              </a:rPr>
              <a:t>MTE-CP</a:t>
            </a:r>
            <a:endParaRPr lang="en-US" sz="1600" b="1" dirty="0">
              <a:solidFill>
                <a:schemeClr val="bg1"/>
              </a:solidFill>
              <a:effectLst/>
              <a:latin typeface="Trebuchet MS" panose="020B0603020202020204" pitchFamily="34" charset="0"/>
            </a:endParaRPr>
          </a:p>
        </p:txBody>
      </p:sp>
    </p:spTree>
    <p:extLst>
      <p:ext uri="{BB962C8B-B14F-4D97-AF65-F5344CB8AC3E}">
        <p14:creationId xmlns:p14="http://schemas.microsoft.com/office/powerpoint/2010/main" val="206234283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640960" cy="850106"/>
          </a:xfrm>
          <a:solidFill>
            <a:srgbClr val="0000FF"/>
          </a:solidFill>
        </p:spPr>
        <p:txBody>
          <a:bodyPr>
            <a:normAutofit/>
          </a:bodyPr>
          <a:lstStyle/>
          <a:p>
            <a:pPr algn="ctr"/>
            <a:r>
              <a:rPr lang="ru-RU" altLang="ru-RU" sz="2400" b="1" dirty="0" smtClean="0">
                <a:ln w="3175" cmpd="sng">
                  <a:solidFill>
                    <a:srgbClr val="FF0000"/>
                  </a:solidFill>
                </a:ln>
                <a:solidFill>
                  <a:srgbClr val="FF0000"/>
                </a:solidFill>
                <a:latin typeface="Arial" panose="020B0604020202020204" pitchFamily="34" charset="0"/>
              </a:rPr>
              <a:t>Т</a:t>
            </a:r>
            <a:r>
              <a:rPr lang="ru-RU" altLang="ru-RU" sz="1600" b="1" dirty="0" smtClean="0">
                <a:ln w="3175" cmpd="sng">
                  <a:solidFill>
                    <a:srgbClr val="FF0000"/>
                  </a:solidFill>
                </a:ln>
                <a:solidFill>
                  <a:srgbClr val="FF0000"/>
                </a:solidFill>
                <a:latin typeface="Arial" panose="020B0604020202020204" pitchFamily="34" charset="0"/>
              </a:rPr>
              <a:t>ЕМА</a:t>
            </a:r>
            <a:r>
              <a:rPr lang="ru-RU" altLang="ru-RU" sz="2400" b="1" dirty="0" smtClean="0">
                <a:ln w="3175" cmpd="sng">
                  <a:solidFill>
                    <a:srgbClr val="FF0000"/>
                  </a:solidFill>
                </a:ln>
                <a:solidFill>
                  <a:srgbClr val="FF0000"/>
                </a:solidFill>
                <a:latin typeface="Arial" panose="020B0604020202020204" pitchFamily="34" charset="0"/>
              </a:rPr>
              <a:t> </a:t>
            </a:r>
            <a:r>
              <a:rPr lang="ru-RU" altLang="ru-RU" sz="2400" b="1" dirty="0" smtClean="0">
                <a:ln w="3175" cmpd="sng">
                  <a:solidFill>
                    <a:srgbClr val="FF0000"/>
                  </a:solidFill>
                </a:ln>
                <a:solidFill>
                  <a:srgbClr val="FF0000"/>
                </a:solidFill>
                <a:latin typeface="Arial" panose="020B0604020202020204" pitchFamily="34" charset="0"/>
              </a:rPr>
              <a:t>2</a:t>
            </a:r>
            <a:r>
              <a:rPr lang="ru-RU" altLang="ru-RU" sz="2400" b="1" dirty="0" smtClean="0">
                <a:ln w="3175" cmpd="sng">
                  <a:solidFill>
                    <a:srgbClr val="FF0000"/>
                  </a:solidFill>
                </a:ln>
                <a:solidFill>
                  <a:srgbClr val="FF0000"/>
                </a:solidFill>
                <a:latin typeface="Arial" panose="020B0604020202020204" pitchFamily="34" charset="0"/>
              </a:rPr>
              <a:t>. </a:t>
            </a:r>
            <a:r>
              <a:rPr lang="ru-RU" sz="2400" b="1" dirty="0">
                <a:solidFill>
                  <a:srgbClr val="FFFF00"/>
                </a:solidFill>
              </a:rPr>
              <a:t>Основы </a:t>
            </a:r>
            <a:r>
              <a:rPr lang="ru-RU" sz="2400" b="1" dirty="0" smtClean="0">
                <a:solidFill>
                  <a:srgbClr val="FFFF00"/>
                </a:solidFill>
              </a:rPr>
              <a:t>технических </a:t>
            </a:r>
            <a:r>
              <a:rPr lang="ru-RU" sz="2400" b="1" dirty="0" smtClean="0">
                <a:solidFill>
                  <a:srgbClr val="FFFF00"/>
                </a:solidFill>
              </a:rPr>
              <a:t>измерений</a:t>
            </a:r>
            <a:endParaRPr lang="ru-RU" sz="2400" b="1" dirty="0">
              <a:solidFill>
                <a:srgbClr val="FFFF00"/>
              </a:solidFill>
            </a:endParaRPr>
          </a:p>
        </p:txBody>
      </p:sp>
      <p:sp>
        <p:nvSpPr>
          <p:cNvPr id="3" name="Содержимое 2"/>
          <p:cNvSpPr>
            <a:spLocks noGrp="1"/>
          </p:cNvSpPr>
          <p:nvPr>
            <p:ph idx="1"/>
          </p:nvPr>
        </p:nvSpPr>
        <p:spPr>
          <a:xfrm>
            <a:off x="251520" y="1340768"/>
            <a:ext cx="8640960" cy="1224136"/>
          </a:xfrm>
          <a:solidFill>
            <a:schemeClr val="tx1"/>
          </a:solidFill>
        </p:spPr>
        <p:txBody>
          <a:bodyPr>
            <a:normAutofit/>
          </a:bodyPr>
          <a:lstStyle/>
          <a:p>
            <a:pPr>
              <a:buClr>
                <a:srgbClr val="FF0000"/>
              </a:buClr>
              <a:buFont typeface="Wingdings" panose="05000000000000000000" pitchFamily="2" charset="2"/>
              <a:buChar char="Ø"/>
            </a:pPr>
            <a:r>
              <a:rPr lang="ru-RU" sz="2600" b="1" dirty="0" smtClean="0">
                <a:solidFill>
                  <a:srgbClr val="0000FF"/>
                </a:solidFill>
              </a:rPr>
              <a:t>Рабочие </a:t>
            </a:r>
            <a:r>
              <a:rPr lang="ru-RU" sz="2600" b="1" dirty="0" smtClean="0">
                <a:solidFill>
                  <a:srgbClr val="0000FF"/>
                </a:solidFill>
              </a:rPr>
              <a:t>средства </a:t>
            </a:r>
            <a:r>
              <a:rPr lang="ru-RU" sz="2600" b="1" dirty="0" smtClean="0">
                <a:solidFill>
                  <a:srgbClr val="0000FF"/>
                </a:solidFill>
              </a:rPr>
              <a:t>измерений</a:t>
            </a:r>
          </a:p>
          <a:p>
            <a:pPr>
              <a:buClr>
                <a:srgbClr val="FF0000"/>
              </a:buClr>
              <a:buFont typeface="Wingdings" panose="05000000000000000000" pitchFamily="2" charset="2"/>
              <a:buChar char="Ø"/>
            </a:pPr>
            <a:r>
              <a:rPr lang="ru-RU" sz="2600" b="1" dirty="0" smtClean="0">
                <a:solidFill>
                  <a:srgbClr val="0000FF"/>
                </a:solidFill>
              </a:rPr>
              <a:t>Метрологические характеристики СИ</a:t>
            </a:r>
            <a:endParaRPr lang="ru-RU" sz="2800" b="1" dirty="0"/>
          </a:p>
        </p:txBody>
      </p:sp>
      <p:sp>
        <p:nvSpPr>
          <p:cNvPr id="5" name="Номер слайда 4"/>
          <p:cNvSpPr>
            <a:spLocks noGrp="1"/>
          </p:cNvSpPr>
          <p:nvPr>
            <p:ph type="sldNum" sz="quarter" idx="12"/>
          </p:nvPr>
        </p:nvSpPr>
        <p:spPr>
          <a:xfrm>
            <a:off x="8258346" y="6188075"/>
            <a:ext cx="856907" cy="669925"/>
          </a:xfrm>
        </p:spPr>
        <p:txBody>
          <a:bodyPr/>
          <a:lstStyle/>
          <a:p>
            <a:pPr>
              <a:defRPr/>
            </a:pPr>
            <a:fld id="{B1C343F1-3032-41C8-979A-5577136490CC}" type="slidenum">
              <a:rPr lang="ru-RU" sz="1600" smtClean="0"/>
              <a:pPr>
                <a:defRPr/>
              </a:pPr>
              <a:t>2</a:t>
            </a:fld>
            <a:endParaRPr lang="ru-RU" sz="1600" dirty="0"/>
          </a:p>
        </p:txBody>
      </p:sp>
    </p:spTree>
    <p:extLst>
      <p:ext uri="{BB962C8B-B14F-4D97-AF65-F5344CB8AC3E}">
        <p14:creationId xmlns:p14="http://schemas.microsoft.com/office/powerpoint/2010/main" val="256640338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4" name="Text Box 2"/>
          <p:cNvSpPr txBox="1">
            <a:spLocks noChangeArrowheads="1"/>
          </p:cNvSpPr>
          <p:nvPr/>
        </p:nvSpPr>
        <p:spPr bwMode="auto">
          <a:xfrm>
            <a:off x="395536" y="418019"/>
            <a:ext cx="8424936" cy="6355586"/>
          </a:xfrm>
          <a:prstGeom prst="rect">
            <a:avLst/>
          </a:prstGeom>
          <a:solidFill>
            <a:schemeClr val="tx1"/>
          </a:solidFill>
          <a:ln w="9525">
            <a:noFill/>
            <a:miter lim="800000"/>
            <a:headEnd/>
            <a:tailEnd/>
          </a:ln>
        </p:spPr>
        <p:txBody>
          <a:bodyPr wrap="square">
            <a:spAutoFit/>
          </a:bodyPr>
          <a:lstStyle/>
          <a:p>
            <a:pPr marL="285750" indent="-285750" algn="just">
              <a:buClr>
                <a:srgbClr val="FF0000"/>
              </a:buClr>
              <a:buFont typeface="Wingdings" panose="05000000000000000000" pitchFamily="2" charset="2"/>
              <a:buChar char="Ø"/>
            </a:pPr>
            <a:r>
              <a:rPr lang="ru-RU" sz="2000" dirty="0" smtClean="0">
                <a:solidFill>
                  <a:srgbClr val="000000"/>
                </a:solidFill>
                <a:latin typeface="Book Antiqua" pitchFamily="18" charset="0"/>
                <a:cs typeface="Times New Roman" pitchFamily="18" charset="0"/>
              </a:rPr>
              <a:t>средство </a:t>
            </a:r>
            <a:r>
              <a:rPr lang="ru-RU" sz="2000" dirty="0">
                <a:solidFill>
                  <a:srgbClr val="000000"/>
                </a:solidFill>
                <a:latin typeface="Book Antiqua" pitchFamily="18" charset="0"/>
                <a:cs typeface="Times New Roman" pitchFamily="18" charset="0"/>
              </a:rPr>
              <a:t>измерения, предназначенное </a:t>
            </a:r>
            <a:r>
              <a:rPr lang="ru-RU" sz="2000" dirty="0" smtClean="0">
                <a:solidFill>
                  <a:srgbClr val="000000"/>
                </a:solidFill>
                <a:latin typeface="Book Antiqua" pitchFamily="18" charset="0"/>
                <a:cs typeface="Times New Roman" pitchFamily="18" charset="0"/>
              </a:rPr>
              <a:t>для </a:t>
            </a:r>
            <a:r>
              <a:rPr lang="ru-RU" sz="2000" dirty="0">
                <a:solidFill>
                  <a:srgbClr val="000000"/>
                </a:solidFill>
                <a:latin typeface="Book Antiqua" pitchFamily="18" charset="0"/>
                <a:cs typeface="Times New Roman" pitchFamily="18" charset="0"/>
              </a:rPr>
              <a:t>выработки </a:t>
            </a:r>
            <a:r>
              <a:rPr lang="ru-RU" sz="2000" b="1" dirty="0">
                <a:solidFill>
                  <a:srgbClr val="1D08B8"/>
                </a:solidFill>
                <a:latin typeface="Book Antiqua" pitchFamily="18" charset="0"/>
                <a:cs typeface="Times New Roman" pitchFamily="18" charset="0"/>
              </a:rPr>
              <a:t>сигнала измерительной информации</a:t>
            </a:r>
            <a:r>
              <a:rPr lang="ru-RU" sz="2000" dirty="0">
                <a:solidFill>
                  <a:srgbClr val="000000"/>
                </a:solidFill>
                <a:latin typeface="Book Antiqua" pitchFamily="18" charset="0"/>
                <a:cs typeface="Times New Roman" pitchFamily="18" charset="0"/>
              </a:rPr>
              <a:t> в форме</a:t>
            </a:r>
            <a:r>
              <a:rPr lang="ru-RU" sz="2000" dirty="0" smtClean="0">
                <a:solidFill>
                  <a:srgbClr val="000000"/>
                </a:solidFill>
                <a:latin typeface="Book Antiqua" pitchFamily="18" charset="0"/>
                <a:cs typeface="Times New Roman" pitchFamily="18" charset="0"/>
              </a:rPr>
              <a:t>, удобной для передачи, дальнейшего преобразования, обработки и (или) хранения, но            </a:t>
            </a:r>
            <a:r>
              <a:rPr lang="ru-RU" sz="2000" b="1" i="1" u="sng" dirty="0" smtClean="0">
                <a:solidFill>
                  <a:srgbClr val="FF0000"/>
                </a:solidFill>
                <a:latin typeface="Book Antiqua" pitchFamily="18" charset="0"/>
                <a:cs typeface="Times New Roman" pitchFamily="18" charset="0"/>
              </a:rPr>
              <a:t>не поддающейся </a:t>
            </a:r>
            <a:r>
              <a:rPr lang="ru-RU" sz="2000" b="1" i="1" u="sng" dirty="0" smtClean="0">
                <a:solidFill>
                  <a:srgbClr val="1D08B8"/>
                </a:solidFill>
                <a:latin typeface="Book Antiqua" pitchFamily="18" charset="0"/>
                <a:cs typeface="Times New Roman" pitchFamily="18" charset="0"/>
              </a:rPr>
              <a:t>для </a:t>
            </a:r>
            <a:r>
              <a:rPr lang="ru-RU" sz="2000" b="1" i="1" u="sng" dirty="0">
                <a:solidFill>
                  <a:srgbClr val="1D08B8"/>
                </a:solidFill>
                <a:latin typeface="Book Antiqua" pitchFamily="18" charset="0"/>
                <a:cs typeface="Times New Roman" pitchFamily="18" charset="0"/>
              </a:rPr>
              <a:t>непосредственного </a:t>
            </a:r>
            <a:r>
              <a:rPr lang="ru-RU" sz="2000" b="1" i="1" u="sng" dirty="0" smtClean="0">
                <a:solidFill>
                  <a:srgbClr val="1D08B8"/>
                </a:solidFill>
                <a:latin typeface="Book Antiqua" pitchFamily="18" charset="0"/>
                <a:cs typeface="Times New Roman" pitchFamily="18" charset="0"/>
              </a:rPr>
              <a:t>наблюдения оператором</a:t>
            </a:r>
          </a:p>
          <a:p>
            <a:pPr algn="just">
              <a:buClr>
                <a:srgbClr val="FF0000"/>
              </a:buClr>
            </a:pPr>
            <a:endParaRPr lang="ru-RU" sz="1200" dirty="0" smtClean="0">
              <a:solidFill>
                <a:schemeClr val="bg1"/>
              </a:solidFill>
              <a:latin typeface="Book Antiqua" pitchFamily="18" charset="0"/>
              <a:cs typeface="Times New Roman" pitchFamily="18" charset="0"/>
            </a:endParaRPr>
          </a:p>
          <a:p>
            <a:pPr algn="just">
              <a:buClr>
                <a:srgbClr val="FF0000"/>
              </a:buClr>
            </a:pPr>
            <a:r>
              <a:rPr lang="ru-RU" sz="1700" dirty="0" smtClean="0">
                <a:solidFill>
                  <a:schemeClr val="bg1"/>
                </a:solidFill>
                <a:latin typeface="Book Antiqua" pitchFamily="18" charset="0"/>
                <a:cs typeface="Times New Roman" pitchFamily="18" charset="0"/>
              </a:rPr>
              <a:t>Измерительные преобразователи имеют </a:t>
            </a:r>
            <a:r>
              <a:rPr lang="ru-RU" sz="1700" b="1" dirty="0" smtClean="0">
                <a:solidFill>
                  <a:schemeClr val="bg1"/>
                </a:solidFill>
                <a:latin typeface="Book Antiqua" pitchFamily="18" charset="0"/>
                <a:cs typeface="Times New Roman" pitchFamily="18" charset="0"/>
              </a:rPr>
              <a:t>метрологические нормированные характеристики </a:t>
            </a:r>
            <a:r>
              <a:rPr lang="ru-RU" sz="1700" dirty="0" smtClean="0">
                <a:solidFill>
                  <a:srgbClr val="1D08B8"/>
                </a:solidFill>
                <a:latin typeface="Book Antiqua" pitchFamily="18" charset="0"/>
                <a:cs typeface="Times New Roman" pitchFamily="18" charset="0"/>
              </a:rPr>
              <a:t> </a:t>
            </a:r>
            <a:r>
              <a:rPr lang="ru-RU" sz="1700" dirty="0" smtClean="0">
                <a:solidFill>
                  <a:schemeClr val="bg1"/>
                </a:solidFill>
                <a:latin typeface="Book Antiqua" pitchFamily="18" charset="0"/>
                <a:cs typeface="Times New Roman" pitchFamily="18" charset="0"/>
              </a:rPr>
              <a:t>в отличие от обычных преобразователей </a:t>
            </a:r>
            <a:r>
              <a:rPr lang="ru-RU" sz="1700" i="1" dirty="0" smtClean="0">
                <a:solidFill>
                  <a:schemeClr val="bg1"/>
                </a:solidFill>
                <a:latin typeface="Book Antiqua" pitchFamily="18" charset="0"/>
                <a:cs typeface="Times New Roman" pitchFamily="18" charset="0"/>
              </a:rPr>
              <a:t>(например, трансформатор их не имеет).</a:t>
            </a:r>
            <a:endParaRPr lang="ru-RU" sz="1700" dirty="0" smtClean="0">
              <a:solidFill>
                <a:schemeClr val="bg1"/>
              </a:solidFill>
              <a:latin typeface="Book Antiqua" pitchFamily="18" charset="0"/>
              <a:cs typeface="Times New Roman" pitchFamily="18" charset="0"/>
            </a:endParaRPr>
          </a:p>
          <a:p>
            <a:pPr>
              <a:buClr>
                <a:srgbClr val="FF0000"/>
              </a:buClr>
            </a:pPr>
            <a:endParaRPr lang="ru-RU" sz="1200" dirty="0">
              <a:solidFill>
                <a:schemeClr val="bg1"/>
              </a:solidFill>
              <a:latin typeface="Book Antiqua" pitchFamily="18" charset="0"/>
              <a:cs typeface="Times New Roman" pitchFamily="18" charset="0"/>
            </a:endParaRPr>
          </a:p>
          <a:p>
            <a:pPr>
              <a:buClr>
                <a:srgbClr val="FF0000"/>
              </a:buClr>
            </a:pPr>
            <a:r>
              <a:rPr lang="ru-RU" sz="2000" b="1" u="sng" dirty="0" smtClean="0">
                <a:solidFill>
                  <a:srgbClr val="FF0000"/>
                </a:solidFill>
                <a:latin typeface="Book Antiqua" pitchFamily="18" charset="0"/>
                <a:cs typeface="Times New Roman" pitchFamily="18" charset="0"/>
              </a:rPr>
              <a:t>Основная метрологическая характеристика измерительных преобразователей</a:t>
            </a:r>
            <a:r>
              <a:rPr lang="ru-RU" sz="2000" b="1" dirty="0" smtClean="0">
                <a:solidFill>
                  <a:schemeClr val="bg1"/>
                </a:solidFill>
                <a:latin typeface="Book Antiqua" pitchFamily="18" charset="0"/>
                <a:cs typeface="Times New Roman" pitchFamily="18" charset="0"/>
              </a:rPr>
              <a:t>:</a:t>
            </a:r>
          </a:p>
          <a:p>
            <a:pPr marL="742950" lvl="1" indent="-285750">
              <a:buClr>
                <a:srgbClr val="FF0000"/>
              </a:buClr>
              <a:buFont typeface="Wingdings" panose="05000000000000000000" pitchFamily="2" charset="2"/>
              <a:buChar char="Ø"/>
            </a:pPr>
            <a:r>
              <a:rPr lang="ru-RU" sz="2000" b="1" i="1" dirty="0" smtClean="0">
                <a:solidFill>
                  <a:srgbClr val="1D08B8"/>
                </a:solidFill>
                <a:latin typeface="Book Antiqua" pitchFamily="18" charset="0"/>
              </a:rPr>
              <a:t>функция преобразования </a:t>
            </a:r>
            <a:r>
              <a:rPr lang="ru-RU" sz="2000" dirty="0" smtClean="0">
                <a:solidFill>
                  <a:schemeClr val="bg1"/>
                </a:solidFill>
                <a:latin typeface="Book Antiqua" pitchFamily="18" charset="0"/>
              </a:rPr>
              <a:t>(</a:t>
            </a:r>
            <a:r>
              <a:rPr lang="ru-RU" sz="2000" b="1" dirty="0" smtClean="0">
                <a:solidFill>
                  <a:schemeClr val="bg1"/>
                </a:solidFill>
                <a:latin typeface="Book Antiqua" pitchFamily="18" charset="0"/>
              </a:rPr>
              <a:t>соотношение между входной и выходной величинами</a:t>
            </a:r>
            <a:r>
              <a:rPr lang="ru-RU" sz="2000" dirty="0" smtClean="0">
                <a:solidFill>
                  <a:schemeClr val="bg1"/>
                </a:solidFill>
                <a:latin typeface="Book Antiqua" pitchFamily="18" charset="0"/>
              </a:rPr>
              <a:t>).</a:t>
            </a:r>
          </a:p>
          <a:p>
            <a:pPr>
              <a:buClr>
                <a:srgbClr val="FF0000"/>
              </a:buClr>
            </a:pPr>
            <a:endParaRPr lang="ru-RU" sz="1200" b="1" u="sng" dirty="0" smtClean="0">
              <a:solidFill>
                <a:srgbClr val="1D08B8"/>
              </a:solidFill>
              <a:latin typeface="Book Antiqua" pitchFamily="18" charset="0"/>
            </a:endParaRPr>
          </a:p>
          <a:p>
            <a:pPr>
              <a:buClr>
                <a:srgbClr val="FF0000"/>
              </a:buClr>
            </a:pPr>
            <a:r>
              <a:rPr lang="ru-RU" sz="1700" b="1" u="sng" dirty="0" smtClean="0">
                <a:solidFill>
                  <a:srgbClr val="1D08B8"/>
                </a:solidFill>
                <a:latin typeface="Book Antiqua" pitchFamily="18" charset="0"/>
              </a:rPr>
              <a:t>Применение </a:t>
            </a:r>
            <a:r>
              <a:rPr lang="ru-RU" sz="1700" b="1" u="sng" dirty="0">
                <a:solidFill>
                  <a:srgbClr val="1D08B8"/>
                </a:solidFill>
                <a:latin typeface="Book Antiqua" pitchFamily="18" charset="0"/>
                <a:cs typeface="Times New Roman" pitchFamily="18" charset="0"/>
              </a:rPr>
              <a:t>измерительных преобразователей </a:t>
            </a:r>
            <a:r>
              <a:rPr lang="ru-RU" sz="1700" b="1" dirty="0" smtClean="0">
                <a:solidFill>
                  <a:schemeClr val="bg1"/>
                </a:solidFill>
                <a:latin typeface="Book Antiqua" pitchFamily="18" charset="0"/>
              </a:rPr>
              <a:t>:</a:t>
            </a:r>
          </a:p>
          <a:p>
            <a:pPr marL="742950" lvl="1" indent="-285750">
              <a:buClr>
                <a:srgbClr val="FF0000"/>
              </a:buClr>
              <a:buFont typeface="Wingdings" panose="05000000000000000000" pitchFamily="2" charset="2"/>
              <a:buChar char="Ø"/>
            </a:pPr>
            <a:r>
              <a:rPr lang="ru-RU" sz="1700" dirty="0" smtClean="0">
                <a:solidFill>
                  <a:schemeClr val="bg1"/>
                </a:solidFill>
                <a:latin typeface="Book Antiqua" pitchFamily="18" charset="0"/>
              </a:rPr>
              <a:t>входят в состав измерительных приборов (установок или систем);</a:t>
            </a:r>
          </a:p>
          <a:p>
            <a:pPr marL="742950" lvl="1" indent="-285750">
              <a:buClr>
                <a:srgbClr val="FF0000"/>
              </a:buClr>
              <a:buFont typeface="Wingdings" panose="05000000000000000000" pitchFamily="2" charset="2"/>
              <a:buChar char="Ø"/>
            </a:pPr>
            <a:r>
              <a:rPr lang="ru-RU" sz="1700" dirty="0" smtClean="0">
                <a:solidFill>
                  <a:schemeClr val="bg1"/>
                </a:solidFill>
                <a:latin typeface="Book Antiqua" pitchFamily="18" charset="0"/>
              </a:rPr>
              <a:t>применяются вместе с какими-либо средствами измерения.</a:t>
            </a:r>
            <a:endParaRPr lang="ru-RU" sz="1700" dirty="0">
              <a:solidFill>
                <a:schemeClr val="bg1"/>
              </a:solidFill>
              <a:latin typeface="Book Antiqua" pitchFamily="18" charset="0"/>
            </a:endParaRPr>
          </a:p>
          <a:p>
            <a:pPr>
              <a:buClr>
                <a:srgbClr val="FF0000"/>
              </a:buClr>
            </a:pPr>
            <a:endParaRPr lang="ru-RU" sz="1000" b="1" u="sng" dirty="0" smtClean="0">
              <a:solidFill>
                <a:srgbClr val="1D08B8"/>
              </a:solidFill>
              <a:latin typeface="Book Antiqua" pitchFamily="18" charset="0"/>
            </a:endParaRPr>
          </a:p>
          <a:p>
            <a:pPr>
              <a:buClr>
                <a:srgbClr val="FF0000"/>
              </a:buClr>
            </a:pPr>
            <a:r>
              <a:rPr lang="ru-RU" sz="1700" b="1" u="sng" dirty="0" smtClean="0">
                <a:solidFill>
                  <a:srgbClr val="1D08B8"/>
                </a:solidFill>
                <a:latin typeface="Book Antiqua" pitchFamily="18" charset="0"/>
              </a:rPr>
              <a:t>Виды </a:t>
            </a:r>
            <a:r>
              <a:rPr lang="ru-RU" sz="1700" b="1" u="sng" dirty="0">
                <a:solidFill>
                  <a:srgbClr val="1D08B8"/>
                </a:solidFill>
                <a:latin typeface="Book Antiqua" pitchFamily="18" charset="0"/>
                <a:cs typeface="Times New Roman" pitchFamily="18" charset="0"/>
              </a:rPr>
              <a:t>измерительных преобразователей </a:t>
            </a:r>
            <a:r>
              <a:rPr lang="ru-RU" sz="1700" b="1" dirty="0">
                <a:solidFill>
                  <a:schemeClr val="bg1"/>
                </a:solidFill>
                <a:latin typeface="Book Antiqua" pitchFamily="18" charset="0"/>
              </a:rPr>
              <a:t>:</a:t>
            </a:r>
          </a:p>
          <a:p>
            <a:pPr marL="742950" lvl="1" indent="-285750">
              <a:buClr>
                <a:srgbClr val="FF0000"/>
              </a:buClr>
              <a:buFont typeface="Wingdings" panose="05000000000000000000" pitchFamily="2" charset="2"/>
              <a:buChar char="Ø"/>
            </a:pPr>
            <a:r>
              <a:rPr lang="ru-RU" sz="1700" dirty="0" smtClean="0">
                <a:solidFill>
                  <a:schemeClr val="bg1"/>
                </a:solidFill>
                <a:latin typeface="Book Antiqua" pitchFamily="18" charset="0"/>
              </a:rPr>
              <a:t>термопары;</a:t>
            </a:r>
          </a:p>
          <a:p>
            <a:pPr marL="742950" lvl="1" indent="-285750">
              <a:buClr>
                <a:srgbClr val="FF0000"/>
              </a:buClr>
              <a:buFont typeface="Wingdings" panose="05000000000000000000" pitchFamily="2" charset="2"/>
              <a:buChar char="Ø"/>
            </a:pPr>
            <a:r>
              <a:rPr lang="ru-RU" sz="1700" dirty="0" smtClean="0">
                <a:solidFill>
                  <a:schemeClr val="bg1"/>
                </a:solidFill>
                <a:latin typeface="Book Antiqua" pitchFamily="18" charset="0"/>
              </a:rPr>
              <a:t>измерительные трансформаторы;</a:t>
            </a:r>
          </a:p>
          <a:p>
            <a:pPr marL="742950" lvl="1" indent="-285750">
              <a:buClr>
                <a:srgbClr val="FF0000"/>
              </a:buClr>
              <a:buFont typeface="Wingdings" panose="05000000000000000000" pitchFamily="2" charset="2"/>
              <a:buChar char="Ø"/>
            </a:pPr>
            <a:r>
              <a:rPr lang="ru-RU" sz="1700" dirty="0" smtClean="0">
                <a:solidFill>
                  <a:schemeClr val="bg1"/>
                </a:solidFill>
                <a:latin typeface="Book Antiqua" pitchFamily="18" charset="0"/>
              </a:rPr>
              <a:t>измерительные усилители;</a:t>
            </a:r>
          </a:p>
          <a:p>
            <a:pPr marL="742950" lvl="1" indent="-285750">
              <a:buClr>
                <a:srgbClr val="FF0000"/>
              </a:buClr>
              <a:buFont typeface="Wingdings" panose="05000000000000000000" pitchFamily="2" charset="2"/>
              <a:buChar char="Ø"/>
            </a:pPr>
            <a:r>
              <a:rPr lang="ru-RU" sz="1700" dirty="0" smtClean="0">
                <a:solidFill>
                  <a:schemeClr val="bg1"/>
                </a:solidFill>
                <a:latin typeface="Book Antiqua" pitchFamily="18" charset="0"/>
              </a:rPr>
              <a:t>преобразователи давления и др.</a:t>
            </a:r>
            <a:endParaRPr lang="ru-RU" sz="1700" dirty="0">
              <a:solidFill>
                <a:schemeClr val="bg1"/>
              </a:solidFill>
              <a:latin typeface="Book Antiqua" pitchFamily="18" charset="0"/>
            </a:endParaRPr>
          </a:p>
        </p:txBody>
      </p:sp>
      <p:sp>
        <p:nvSpPr>
          <p:cNvPr id="8" name="Номер слайда 5"/>
          <p:cNvSpPr>
            <a:spLocks noGrp="1"/>
          </p:cNvSpPr>
          <p:nvPr>
            <p:ph type="sldNum" sz="quarter" idx="12"/>
          </p:nvPr>
        </p:nvSpPr>
        <p:spPr>
          <a:xfrm>
            <a:off x="8316416" y="6215459"/>
            <a:ext cx="856907" cy="669925"/>
          </a:xfrm>
        </p:spPr>
        <p:txBody>
          <a:bodyPr/>
          <a:lstStyle/>
          <a:p>
            <a:pPr>
              <a:defRPr/>
            </a:pPr>
            <a:fld id="{9AD02CE9-2095-445F-A00E-82532CE5C7D4}" type="slidenum">
              <a:rPr lang="ru-RU" sz="1600"/>
              <a:pPr>
                <a:defRPr/>
              </a:pPr>
              <a:t>20</a:t>
            </a:fld>
            <a:endParaRPr lang="ru-RU" sz="1600" dirty="0"/>
          </a:p>
        </p:txBody>
      </p:sp>
      <p:sp>
        <p:nvSpPr>
          <p:cNvPr id="12" name="Rectangle 11"/>
          <p:cNvSpPr>
            <a:spLocks noChangeArrowheads="1"/>
          </p:cNvSpPr>
          <p:nvPr/>
        </p:nvSpPr>
        <p:spPr bwMode="auto">
          <a:xfrm>
            <a:off x="0" y="0"/>
            <a:ext cx="9143999" cy="396875"/>
          </a:xfrm>
          <a:prstGeom prst="rect">
            <a:avLst/>
          </a:prstGeom>
          <a:solidFill>
            <a:srgbClr val="FFFF00"/>
          </a:solidFill>
          <a:ln w="38100">
            <a:solidFill>
              <a:srgbClr val="1D08B8"/>
            </a:solidFill>
            <a:miter lim="800000"/>
            <a:headEnd/>
            <a:tailEnd/>
          </a:ln>
        </p:spPr>
        <p:txBody>
          <a:bodyPr wrap="square">
            <a:spAutoFit/>
          </a:bodyPr>
          <a:lstStyle/>
          <a:p>
            <a:pPr algn="ctr"/>
            <a:r>
              <a:rPr lang="ru-RU" sz="2000" b="1" dirty="0" smtClean="0">
                <a:solidFill>
                  <a:srgbClr val="FF0000"/>
                </a:solidFill>
                <a:latin typeface="Book Antiqua" pitchFamily="18" charset="0"/>
              </a:rPr>
              <a:t>2) </a:t>
            </a:r>
            <a:r>
              <a:rPr lang="ru-RU" sz="2000" b="1" dirty="0" smtClean="0">
                <a:solidFill>
                  <a:srgbClr val="1D08B8"/>
                </a:solidFill>
                <a:latin typeface="Book Antiqua" pitchFamily="18" charset="0"/>
              </a:rPr>
              <a:t>ИЗМЕРИТЕЛЬНЫЕ ПРЕОБРАЗОВАТЕЛИ (ИП)</a:t>
            </a:r>
            <a:r>
              <a:rPr lang="ru-RU" sz="2000" dirty="0" smtClean="0">
                <a:solidFill>
                  <a:srgbClr val="1D08B8"/>
                </a:solidFill>
                <a:latin typeface="Book Antiqua" pitchFamily="18" charset="0"/>
              </a:rPr>
              <a:t> </a:t>
            </a:r>
            <a:endParaRPr lang="ru-RU" sz="2000" dirty="0">
              <a:solidFill>
                <a:srgbClr val="1D08B8"/>
              </a:solidFill>
              <a:latin typeface="Book Antiqua" pitchFamily="18" charset="0"/>
            </a:endParaRPr>
          </a:p>
        </p:txBody>
      </p:sp>
    </p:spTree>
    <p:extLst>
      <p:ext uri="{BB962C8B-B14F-4D97-AF65-F5344CB8AC3E}">
        <p14:creationId xmlns:p14="http://schemas.microsoft.com/office/powerpoint/2010/main" val="261169426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4" name="Text Box 2"/>
          <p:cNvSpPr txBox="1">
            <a:spLocks noChangeArrowheads="1"/>
          </p:cNvSpPr>
          <p:nvPr/>
        </p:nvSpPr>
        <p:spPr bwMode="auto">
          <a:xfrm>
            <a:off x="107503" y="396875"/>
            <a:ext cx="8928992" cy="6586418"/>
          </a:xfrm>
          <a:prstGeom prst="rect">
            <a:avLst/>
          </a:prstGeom>
          <a:solidFill>
            <a:schemeClr val="tx1"/>
          </a:solidFill>
          <a:ln w="9525">
            <a:noFill/>
            <a:miter lim="800000"/>
            <a:headEnd/>
            <a:tailEnd/>
          </a:ln>
        </p:spPr>
        <p:txBody>
          <a:bodyPr wrap="square">
            <a:spAutoFit/>
          </a:bodyPr>
          <a:lstStyle/>
          <a:p>
            <a:pPr algn="just">
              <a:buClr>
                <a:srgbClr val="FF0000"/>
              </a:buClr>
            </a:pPr>
            <a:r>
              <a:rPr lang="ru-RU" sz="2000" b="1" u="sng" dirty="0" smtClean="0">
                <a:solidFill>
                  <a:srgbClr val="FF0000"/>
                </a:solidFill>
                <a:latin typeface="Book Antiqua" pitchFamily="18" charset="0"/>
                <a:cs typeface="Times New Roman" pitchFamily="18" charset="0"/>
              </a:rPr>
              <a:t>Измерительный сигнал </a:t>
            </a:r>
            <a:r>
              <a:rPr lang="ru-RU" sz="2000" dirty="0" smtClean="0">
                <a:solidFill>
                  <a:schemeClr val="bg1"/>
                </a:solidFill>
                <a:latin typeface="Book Antiqua" pitchFamily="18" charset="0"/>
                <a:cs typeface="Times New Roman" pitchFamily="18" charset="0"/>
              </a:rPr>
              <a:t>– это: </a:t>
            </a:r>
          </a:p>
          <a:p>
            <a:pPr marL="800100" lvl="1" indent="-342900" algn="just">
              <a:buClr>
                <a:srgbClr val="FF0000"/>
              </a:buClr>
              <a:buFont typeface="Wingdings" panose="05000000000000000000" pitchFamily="2" charset="2"/>
              <a:buChar char="Ø"/>
            </a:pPr>
            <a:r>
              <a:rPr lang="ru-RU" dirty="0">
                <a:solidFill>
                  <a:schemeClr val="bg1"/>
                </a:solidFill>
                <a:latin typeface="Book Antiqua" pitchFamily="18" charset="0"/>
                <a:cs typeface="Times New Roman" pitchFamily="18" charset="0"/>
              </a:rPr>
              <a:t>энергетическое </a:t>
            </a:r>
            <a:r>
              <a:rPr lang="ru-RU" dirty="0" smtClean="0">
                <a:solidFill>
                  <a:schemeClr val="bg1"/>
                </a:solidFill>
                <a:latin typeface="Book Antiqua" pitchFamily="18" charset="0"/>
                <a:cs typeface="Times New Roman" pitchFamily="18" charset="0"/>
              </a:rPr>
              <a:t>явление (информационный код), несущее информацию;</a:t>
            </a:r>
          </a:p>
          <a:p>
            <a:pPr marL="800100" lvl="1" indent="-342900" algn="just">
              <a:buClr>
                <a:srgbClr val="FF0000"/>
              </a:buClr>
              <a:buFont typeface="Wingdings" panose="05000000000000000000" pitchFamily="2" charset="2"/>
              <a:buChar char="Ø"/>
            </a:pPr>
            <a:r>
              <a:rPr lang="ru-RU" b="1" dirty="0" smtClean="0">
                <a:solidFill>
                  <a:schemeClr val="bg1"/>
                </a:solidFill>
                <a:latin typeface="Book Antiqua" pitchFamily="18" charset="0"/>
                <a:cs typeface="Times New Roman" pitchFamily="18" charset="0"/>
              </a:rPr>
              <a:t>изменяющаяся ФВ</a:t>
            </a:r>
            <a:r>
              <a:rPr lang="ru-RU" dirty="0" smtClean="0">
                <a:solidFill>
                  <a:schemeClr val="bg1"/>
                </a:solidFill>
                <a:latin typeface="Book Antiqua" pitchFamily="18" charset="0"/>
                <a:cs typeface="Times New Roman" pitchFamily="18" charset="0"/>
              </a:rPr>
              <a:t>, значение которой содержит </a:t>
            </a:r>
            <a:r>
              <a:rPr lang="ru-RU" b="1" dirty="0" smtClean="0">
                <a:solidFill>
                  <a:schemeClr val="bg1"/>
                </a:solidFill>
                <a:latin typeface="Book Antiqua" pitchFamily="18" charset="0"/>
                <a:cs typeface="Times New Roman" pitchFamily="18" charset="0"/>
              </a:rPr>
              <a:t>полезную информацию</a:t>
            </a:r>
            <a:endParaRPr lang="ru-RU" dirty="0" smtClean="0">
              <a:solidFill>
                <a:schemeClr val="bg1"/>
              </a:solidFill>
              <a:latin typeface="Book Antiqua" pitchFamily="18" charset="0"/>
              <a:cs typeface="Times New Roman" pitchFamily="18" charset="0"/>
            </a:endParaRPr>
          </a:p>
          <a:p>
            <a:pPr>
              <a:buClr>
                <a:srgbClr val="FF0000"/>
              </a:buClr>
            </a:pPr>
            <a:endParaRPr lang="ru-RU" sz="500" b="1" dirty="0" smtClean="0">
              <a:solidFill>
                <a:srgbClr val="1D08B8"/>
              </a:solidFill>
              <a:latin typeface="Book Antiqua" pitchFamily="18" charset="0"/>
              <a:cs typeface="Times New Roman" pitchFamily="18" charset="0"/>
            </a:endParaRPr>
          </a:p>
          <a:p>
            <a:pPr>
              <a:buClr>
                <a:srgbClr val="FF0000"/>
              </a:buClr>
            </a:pPr>
            <a:r>
              <a:rPr lang="ru-RU" sz="1700" b="1" dirty="0" smtClean="0">
                <a:solidFill>
                  <a:srgbClr val="1D08B8"/>
                </a:solidFill>
                <a:latin typeface="Book Antiqua" pitchFamily="18" charset="0"/>
                <a:cs typeface="Times New Roman" pitchFamily="18" charset="0"/>
              </a:rPr>
              <a:t>В зависимости от функции, описывающей параметры сигналов различают:</a:t>
            </a:r>
          </a:p>
          <a:p>
            <a:pPr marL="742950" lvl="1" indent="-285750" algn="just">
              <a:buClr>
                <a:srgbClr val="FF0000"/>
              </a:buClr>
              <a:buFont typeface="Wingdings" panose="05000000000000000000" pitchFamily="2" charset="2"/>
              <a:buChar char="Ø"/>
            </a:pPr>
            <a:r>
              <a:rPr lang="ru-RU" sz="1700" b="1" dirty="0" smtClean="0">
                <a:solidFill>
                  <a:schemeClr val="bg1"/>
                </a:solidFill>
                <a:latin typeface="Book Antiqua" pitchFamily="18" charset="0"/>
                <a:cs typeface="Times New Roman" pitchFamily="18" charset="0"/>
              </a:rPr>
              <a:t>аналоговые сигналы </a:t>
            </a:r>
            <a:r>
              <a:rPr lang="ru-RU" sz="1600" dirty="0" smtClean="0">
                <a:solidFill>
                  <a:schemeClr val="bg1"/>
                </a:solidFill>
                <a:latin typeface="Times New Roman" panose="02020603050405020304" pitchFamily="18" charset="0"/>
                <a:cs typeface="Times New Roman" panose="02020603050405020304" pitchFamily="18" charset="0"/>
              </a:rPr>
              <a:t>(</a:t>
            </a:r>
            <a:r>
              <a:rPr lang="ru-RU" sz="1600" b="1" i="1" dirty="0" smtClean="0">
                <a:solidFill>
                  <a:schemeClr val="bg1"/>
                </a:solidFill>
                <a:latin typeface="Times New Roman" panose="02020603050405020304" pitchFamily="18" charset="0"/>
                <a:cs typeface="Times New Roman" panose="02020603050405020304" pitchFamily="18" charset="0"/>
              </a:rPr>
              <a:t>естественные </a:t>
            </a:r>
            <a:r>
              <a:rPr lang="ru-RU" sz="1600" b="1" i="1" dirty="0" err="1" smtClean="0">
                <a:solidFill>
                  <a:schemeClr val="bg1"/>
                </a:solidFill>
                <a:latin typeface="Times New Roman" panose="02020603050405020304" pitchFamily="18" charset="0"/>
                <a:cs typeface="Times New Roman" panose="02020603050405020304" pitchFamily="18" charset="0"/>
              </a:rPr>
              <a:t>инфосигналы</a:t>
            </a:r>
            <a:r>
              <a:rPr lang="ru-RU" sz="1600" dirty="0" smtClean="0">
                <a:solidFill>
                  <a:schemeClr val="bg1"/>
                </a:solidFill>
                <a:latin typeface="Times New Roman" panose="02020603050405020304" pitchFamily="18" charset="0"/>
                <a:cs typeface="Times New Roman" panose="02020603050405020304" pitchFamily="18" charset="0"/>
              </a:rPr>
              <a:t>, имеющие </a:t>
            </a:r>
            <a:r>
              <a:rPr lang="ru-RU" sz="1600" dirty="0">
                <a:solidFill>
                  <a:schemeClr val="bg1"/>
                </a:solidFill>
                <a:latin typeface="Times New Roman" panose="02020603050405020304" pitchFamily="18" charset="0"/>
                <a:cs typeface="Times New Roman" panose="02020603050405020304" pitchFamily="18" charset="0"/>
              </a:rPr>
              <a:t>некоторое число параметров, которые описываются временной функцией и беспрерывным множеством всевозможных </a:t>
            </a:r>
            <a:r>
              <a:rPr lang="ru-RU" sz="1600" dirty="0" smtClean="0">
                <a:solidFill>
                  <a:schemeClr val="bg1"/>
                </a:solidFill>
                <a:latin typeface="Times New Roman" panose="02020603050405020304" pitchFamily="18" charset="0"/>
                <a:cs typeface="Times New Roman" panose="02020603050405020304" pitchFamily="18" charset="0"/>
              </a:rPr>
              <a:t>значений)</a:t>
            </a:r>
            <a:r>
              <a:rPr lang="ru-RU" sz="1600" b="1" dirty="0" smtClean="0">
                <a:solidFill>
                  <a:schemeClr val="bg1"/>
                </a:solidFill>
                <a:latin typeface="Times New Roman" panose="02020603050405020304" pitchFamily="18" charset="0"/>
                <a:cs typeface="Times New Roman" panose="02020603050405020304" pitchFamily="18" charset="0"/>
              </a:rPr>
              <a:t>;</a:t>
            </a:r>
          </a:p>
          <a:p>
            <a:pPr marL="742950" lvl="1" indent="-285750" algn="just">
              <a:buClr>
                <a:srgbClr val="FF0000"/>
              </a:buClr>
              <a:buFont typeface="Wingdings" panose="05000000000000000000" pitchFamily="2" charset="2"/>
              <a:buChar char="Ø"/>
            </a:pPr>
            <a:r>
              <a:rPr lang="ru-RU" sz="1700" b="1" dirty="0" smtClean="0">
                <a:solidFill>
                  <a:schemeClr val="bg1"/>
                </a:solidFill>
                <a:latin typeface="Book Antiqua" pitchFamily="18" charset="0"/>
                <a:cs typeface="Times New Roman" pitchFamily="18" charset="0"/>
              </a:rPr>
              <a:t>цифровые сигналы</a:t>
            </a:r>
            <a:r>
              <a:rPr lang="ru-RU" sz="1700" dirty="0" smtClean="0">
                <a:solidFill>
                  <a:schemeClr val="bg1"/>
                </a:solidFill>
                <a:latin typeface="Book Antiqua" pitchFamily="18" charset="0"/>
                <a:cs typeface="Times New Roman" pitchFamily="18" charset="0"/>
              </a:rPr>
              <a:t> </a:t>
            </a:r>
            <a:r>
              <a:rPr lang="ru-RU" sz="1700" dirty="0" smtClean="0">
                <a:solidFill>
                  <a:schemeClr val="bg1"/>
                </a:solidFill>
                <a:latin typeface="Times New Roman" panose="02020603050405020304" pitchFamily="18" charset="0"/>
                <a:cs typeface="Times New Roman" panose="02020603050405020304" pitchFamily="18" charset="0"/>
              </a:rPr>
              <a:t>(</a:t>
            </a:r>
            <a:r>
              <a:rPr lang="ru-RU" sz="1600" b="1" i="1" dirty="0" smtClean="0">
                <a:solidFill>
                  <a:schemeClr val="bg1"/>
                </a:solidFill>
                <a:latin typeface="Times New Roman" panose="02020603050405020304" pitchFamily="18" charset="0"/>
                <a:cs typeface="Times New Roman" panose="02020603050405020304" pitchFamily="18" charset="0"/>
              </a:rPr>
              <a:t>искусственные </a:t>
            </a:r>
            <a:r>
              <a:rPr lang="ru-RU" sz="1600" b="1" i="1" dirty="0" err="1">
                <a:solidFill>
                  <a:schemeClr val="bg1"/>
                </a:solidFill>
                <a:latin typeface="Times New Roman" panose="02020603050405020304" pitchFamily="18" charset="0"/>
                <a:cs typeface="Times New Roman" panose="02020603050405020304" pitchFamily="18" charset="0"/>
              </a:rPr>
              <a:t>инфосигналы</a:t>
            </a:r>
            <a:r>
              <a:rPr lang="ru-RU" sz="1600" dirty="0">
                <a:solidFill>
                  <a:schemeClr val="bg1"/>
                </a:solidFill>
                <a:latin typeface="Times New Roman" panose="02020603050405020304" pitchFamily="18" charset="0"/>
                <a:cs typeface="Times New Roman" panose="02020603050405020304" pitchFamily="18" charset="0"/>
              </a:rPr>
              <a:t>, представленные в виде очередных цифровых значений, которые описывают конкретные параметры предаваемой </a:t>
            </a:r>
            <a:r>
              <a:rPr lang="ru-RU" sz="1600" dirty="0" smtClean="0">
                <a:solidFill>
                  <a:schemeClr val="bg1"/>
                </a:solidFill>
                <a:latin typeface="Times New Roman" panose="02020603050405020304" pitchFamily="18" charset="0"/>
                <a:cs typeface="Times New Roman" panose="02020603050405020304" pitchFamily="18" charset="0"/>
              </a:rPr>
              <a:t>информации)</a:t>
            </a:r>
            <a:endParaRPr lang="ru-RU" sz="800" b="1" dirty="0" smtClean="0">
              <a:solidFill>
                <a:schemeClr val="bg1"/>
              </a:solidFill>
              <a:latin typeface="Book Antiqua" pitchFamily="18" charset="0"/>
              <a:cs typeface="Times New Roman" pitchFamily="18" charset="0"/>
            </a:endParaRPr>
          </a:p>
          <a:p>
            <a:pPr>
              <a:buClr>
                <a:srgbClr val="FF0000"/>
              </a:buClr>
            </a:pPr>
            <a:endParaRPr lang="ru-RU" sz="500" b="1" dirty="0" smtClean="0">
              <a:solidFill>
                <a:srgbClr val="1D08B8"/>
              </a:solidFill>
              <a:latin typeface="Book Antiqua" pitchFamily="18" charset="0"/>
              <a:cs typeface="Times New Roman" pitchFamily="18" charset="0"/>
            </a:endParaRPr>
          </a:p>
          <a:p>
            <a:pPr>
              <a:buClr>
                <a:srgbClr val="FF0000"/>
              </a:buClr>
            </a:pPr>
            <a:r>
              <a:rPr lang="ru-RU" sz="1700" b="1" dirty="0" smtClean="0">
                <a:solidFill>
                  <a:srgbClr val="1D08B8"/>
                </a:solidFill>
                <a:latin typeface="Book Antiqua" pitchFamily="18" charset="0"/>
                <a:cs typeface="Times New Roman" pitchFamily="18" charset="0"/>
              </a:rPr>
              <a:t>Виды сигналов</a:t>
            </a:r>
            <a:r>
              <a:rPr lang="ru-RU" sz="1700" dirty="0" smtClean="0">
                <a:solidFill>
                  <a:srgbClr val="1D08B8"/>
                </a:solidFill>
                <a:latin typeface="Book Antiqua" pitchFamily="18" charset="0"/>
                <a:cs typeface="Times New Roman" pitchFamily="18" charset="0"/>
              </a:rPr>
              <a:t>:</a:t>
            </a:r>
          </a:p>
          <a:p>
            <a:pPr marL="742950" lvl="1" indent="-285750">
              <a:buClr>
                <a:srgbClr val="FF0000"/>
              </a:buClr>
              <a:buFont typeface="Wingdings" panose="05000000000000000000" pitchFamily="2" charset="2"/>
              <a:buChar char="Ø"/>
            </a:pPr>
            <a:r>
              <a:rPr lang="ru-RU" sz="1700" dirty="0" smtClean="0">
                <a:solidFill>
                  <a:schemeClr val="bg1"/>
                </a:solidFill>
                <a:latin typeface="Book Antiqua" pitchFamily="18" charset="0"/>
                <a:cs typeface="Times New Roman" pitchFamily="18" charset="0"/>
              </a:rPr>
              <a:t>механические</a:t>
            </a:r>
            <a:r>
              <a:rPr lang="ru-RU" sz="1700" dirty="0">
                <a:solidFill>
                  <a:schemeClr val="bg1"/>
                </a:solidFill>
                <a:latin typeface="Book Antiqua" pitchFamily="18" charset="0"/>
                <a:cs typeface="Times New Roman" pitchFamily="18" charset="0"/>
              </a:rPr>
              <a:t>;</a:t>
            </a:r>
          </a:p>
          <a:p>
            <a:pPr marL="742950" lvl="1" indent="-285750">
              <a:buClr>
                <a:srgbClr val="FF0000"/>
              </a:buClr>
              <a:buFont typeface="Wingdings" panose="05000000000000000000" pitchFamily="2" charset="2"/>
              <a:buChar char="Ø"/>
            </a:pPr>
            <a:r>
              <a:rPr lang="ru-RU" sz="1700" dirty="0">
                <a:solidFill>
                  <a:schemeClr val="bg1"/>
                </a:solidFill>
                <a:latin typeface="Book Antiqua" pitchFamily="18" charset="0"/>
                <a:cs typeface="Times New Roman" pitchFamily="18" charset="0"/>
              </a:rPr>
              <a:t>тепловые;</a:t>
            </a:r>
          </a:p>
          <a:p>
            <a:pPr marL="742950" lvl="1" indent="-285750">
              <a:buClr>
                <a:srgbClr val="FF0000"/>
              </a:buClr>
              <a:buFont typeface="Wingdings" panose="05000000000000000000" pitchFamily="2" charset="2"/>
              <a:buChar char="Ø"/>
            </a:pPr>
            <a:r>
              <a:rPr lang="ru-RU" sz="1700" dirty="0">
                <a:solidFill>
                  <a:schemeClr val="bg1"/>
                </a:solidFill>
                <a:latin typeface="Book Antiqua" pitchFamily="18" charset="0"/>
                <a:cs typeface="Times New Roman" pitchFamily="18" charset="0"/>
              </a:rPr>
              <a:t>электрические;</a:t>
            </a:r>
          </a:p>
          <a:p>
            <a:pPr marL="742950" lvl="1" indent="-285750">
              <a:buClr>
                <a:srgbClr val="FF0000"/>
              </a:buClr>
              <a:buFont typeface="Wingdings" panose="05000000000000000000" pitchFamily="2" charset="2"/>
              <a:buChar char="Ø"/>
            </a:pPr>
            <a:r>
              <a:rPr lang="ru-RU" sz="1700" dirty="0" smtClean="0">
                <a:solidFill>
                  <a:schemeClr val="bg1"/>
                </a:solidFill>
                <a:latin typeface="Book Antiqua" pitchFamily="18" charset="0"/>
                <a:cs typeface="Times New Roman" pitchFamily="18" charset="0"/>
              </a:rPr>
              <a:t>магнитные.</a:t>
            </a:r>
            <a:endParaRPr lang="ru-RU" sz="1700" dirty="0">
              <a:solidFill>
                <a:schemeClr val="bg1"/>
              </a:solidFill>
              <a:latin typeface="Book Antiqua" pitchFamily="18" charset="0"/>
              <a:cs typeface="Times New Roman" pitchFamily="18" charset="0"/>
            </a:endParaRPr>
          </a:p>
          <a:p>
            <a:pPr algn="just">
              <a:buClr>
                <a:srgbClr val="FF0000"/>
              </a:buClr>
            </a:pPr>
            <a:endParaRPr lang="ru-RU" sz="500" dirty="0">
              <a:solidFill>
                <a:schemeClr val="bg1"/>
              </a:solidFill>
              <a:latin typeface="Book Antiqua" pitchFamily="18" charset="0"/>
              <a:cs typeface="Times New Roman" pitchFamily="18" charset="0"/>
            </a:endParaRPr>
          </a:p>
          <a:p>
            <a:pPr algn="just">
              <a:buClr>
                <a:srgbClr val="FF0000"/>
              </a:buClr>
            </a:pPr>
            <a:r>
              <a:rPr lang="ru-RU" sz="1700" b="1" dirty="0" smtClean="0">
                <a:solidFill>
                  <a:srgbClr val="FF0000"/>
                </a:solidFill>
                <a:latin typeface="Book Antiqua" pitchFamily="18" charset="0"/>
                <a:cs typeface="Times New Roman" pitchFamily="18" charset="0"/>
              </a:rPr>
              <a:t>Шумы</a:t>
            </a:r>
            <a:r>
              <a:rPr lang="ru-RU" sz="1700" dirty="0" smtClean="0">
                <a:solidFill>
                  <a:schemeClr val="bg1"/>
                </a:solidFill>
                <a:latin typeface="Book Antiqua" pitchFamily="18" charset="0"/>
                <a:cs typeface="Times New Roman" pitchFamily="18" charset="0"/>
              </a:rPr>
              <a:t> - </a:t>
            </a:r>
            <a:r>
              <a:rPr lang="ru-RU" sz="1700" dirty="0">
                <a:solidFill>
                  <a:schemeClr val="bg1"/>
                </a:solidFill>
                <a:latin typeface="Book Antiqua" pitchFamily="18" charset="0"/>
                <a:cs typeface="Times New Roman" pitchFamily="18" charset="0"/>
              </a:rPr>
              <a:t>изменяющаяся ФВ, </a:t>
            </a:r>
            <a:r>
              <a:rPr lang="ru-RU" sz="1700" b="1" dirty="0" smtClean="0">
                <a:solidFill>
                  <a:schemeClr val="bg1"/>
                </a:solidFill>
                <a:latin typeface="Book Antiqua" pitchFamily="18" charset="0"/>
                <a:cs typeface="Times New Roman" pitchFamily="18" charset="0"/>
              </a:rPr>
              <a:t>не несущая полезной информации</a:t>
            </a:r>
            <a:r>
              <a:rPr lang="ru-RU" sz="1700" dirty="0" smtClean="0">
                <a:solidFill>
                  <a:schemeClr val="bg1"/>
                </a:solidFill>
                <a:latin typeface="Book Antiqua" pitchFamily="18" charset="0"/>
                <a:cs typeface="Times New Roman" pitchFamily="18" charset="0"/>
              </a:rPr>
              <a:t>.</a:t>
            </a:r>
          </a:p>
          <a:p>
            <a:pPr algn="just">
              <a:buClr>
                <a:srgbClr val="FF0000"/>
              </a:buClr>
            </a:pPr>
            <a:endParaRPr lang="ru-RU" sz="500" dirty="0">
              <a:solidFill>
                <a:schemeClr val="bg1"/>
              </a:solidFill>
              <a:latin typeface="Book Antiqua" pitchFamily="18" charset="0"/>
              <a:cs typeface="Times New Roman" pitchFamily="18" charset="0"/>
            </a:endParaRPr>
          </a:p>
          <a:p>
            <a:pPr algn="just">
              <a:buClr>
                <a:srgbClr val="FF0000"/>
              </a:buClr>
            </a:pPr>
            <a:r>
              <a:rPr lang="ru-RU" sz="1700" b="1" dirty="0" smtClean="0">
                <a:solidFill>
                  <a:srgbClr val="FF0000"/>
                </a:solidFill>
                <a:latin typeface="Book Antiqua" pitchFamily="18" charset="0"/>
                <a:cs typeface="Times New Roman" pitchFamily="18" charset="0"/>
              </a:rPr>
              <a:t>Канал связи </a:t>
            </a:r>
            <a:r>
              <a:rPr lang="ru-RU" sz="1700" dirty="0" smtClean="0">
                <a:solidFill>
                  <a:schemeClr val="bg1"/>
                </a:solidFill>
                <a:latin typeface="Book Antiqua" pitchFamily="18" charset="0"/>
                <a:cs typeface="Times New Roman" pitchFamily="18" charset="0"/>
              </a:rPr>
              <a:t>– это совокупность технических устройств, обеспечивающих передачу сигналов.</a:t>
            </a:r>
          </a:p>
          <a:p>
            <a:pPr>
              <a:buClr>
                <a:srgbClr val="FF0000"/>
              </a:buClr>
            </a:pPr>
            <a:endParaRPr lang="ru-RU" sz="500" dirty="0" smtClean="0">
              <a:solidFill>
                <a:schemeClr val="bg1"/>
              </a:solidFill>
              <a:latin typeface="Book Antiqua" pitchFamily="18" charset="0"/>
              <a:cs typeface="Times New Roman" pitchFamily="18" charset="0"/>
            </a:endParaRPr>
          </a:p>
          <a:p>
            <a:pPr algn="just">
              <a:buClr>
                <a:srgbClr val="FF0000"/>
              </a:buClr>
            </a:pPr>
            <a:r>
              <a:rPr lang="ru-RU" sz="1600" b="1" dirty="0" smtClean="0">
                <a:solidFill>
                  <a:schemeClr val="bg1"/>
                </a:solidFill>
                <a:latin typeface="Book Antiqua" pitchFamily="18" charset="0"/>
                <a:cs typeface="Times New Roman" pitchFamily="18" charset="0"/>
              </a:rPr>
              <a:t>При преобразовании сигналов:</a:t>
            </a:r>
          </a:p>
          <a:p>
            <a:pPr marL="742950" lvl="1" indent="-285750" algn="just">
              <a:buClr>
                <a:srgbClr val="FF0000"/>
              </a:buClr>
              <a:buFont typeface="Wingdings" panose="05000000000000000000" pitchFamily="2" charset="2"/>
              <a:buChar char="Ø"/>
            </a:pPr>
            <a:r>
              <a:rPr lang="ru-RU" sz="1600" dirty="0" smtClean="0">
                <a:solidFill>
                  <a:schemeClr val="bg1"/>
                </a:solidFill>
                <a:latin typeface="Book Antiqua" pitchFamily="18" charset="0"/>
                <a:cs typeface="Times New Roman" pitchFamily="18" charset="0"/>
              </a:rPr>
              <a:t>должна сохраняться </a:t>
            </a:r>
            <a:r>
              <a:rPr lang="ru-RU" sz="1600" b="1" dirty="0" smtClean="0">
                <a:solidFill>
                  <a:schemeClr val="bg1"/>
                </a:solidFill>
                <a:latin typeface="Book Antiqua" pitchFamily="18" charset="0"/>
                <a:cs typeface="Times New Roman" pitchFamily="18" charset="0"/>
              </a:rPr>
              <a:t>информация</a:t>
            </a:r>
            <a:r>
              <a:rPr lang="ru-RU" sz="1600" dirty="0" smtClean="0">
                <a:solidFill>
                  <a:schemeClr val="bg1"/>
                </a:solidFill>
                <a:latin typeface="Book Antiqua" pitchFamily="18" charset="0"/>
                <a:cs typeface="Times New Roman" pitchFamily="18" charset="0"/>
              </a:rPr>
              <a:t>, содержащаяся в исходном энергетическом явлении;</a:t>
            </a:r>
          </a:p>
          <a:p>
            <a:pPr marL="742950" lvl="1" indent="-285750" algn="just">
              <a:buClr>
                <a:srgbClr val="FF0000"/>
              </a:buClr>
              <a:buFont typeface="Wingdings" panose="05000000000000000000" pitchFamily="2" charset="2"/>
              <a:buChar char="Ø"/>
            </a:pPr>
            <a:r>
              <a:rPr lang="ru-RU" sz="1600" dirty="0" smtClean="0">
                <a:solidFill>
                  <a:schemeClr val="bg1"/>
                </a:solidFill>
                <a:latin typeface="Book Antiqua" pitchFamily="18" charset="0"/>
                <a:cs typeface="Times New Roman" pitchFamily="18" charset="0"/>
              </a:rPr>
              <a:t>может возникнуть необходимость </a:t>
            </a:r>
            <a:r>
              <a:rPr lang="ru-RU" sz="1600" b="1" dirty="0" smtClean="0">
                <a:solidFill>
                  <a:schemeClr val="bg1"/>
                </a:solidFill>
                <a:latin typeface="Book Antiqua" pitchFamily="18" charset="0"/>
                <a:cs typeface="Times New Roman" pitchFamily="18" charset="0"/>
              </a:rPr>
              <a:t>увеличить мощность сигнала </a:t>
            </a:r>
            <a:r>
              <a:rPr lang="ru-RU" sz="1600" dirty="0" smtClean="0">
                <a:solidFill>
                  <a:schemeClr val="bg1"/>
                </a:solidFill>
                <a:latin typeface="Book Antiqua" pitchFamily="18" charset="0"/>
                <a:cs typeface="Times New Roman" pitchFamily="18" charset="0"/>
              </a:rPr>
              <a:t>или </a:t>
            </a:r>
            <a:r>
              <a:rPr lang="ru-RU" sz="1600" b="1" dirty="0" smtClean="0">
                <a:solidFill>
                  <a:schemeClr val="bg1"/>
                </a:solidFill>
                <a:latin typeface="Book Antiqua" pitchFamily="18" charset="0"/>
                <a:cs typeface="Times New Roman" pitchFamily="18" charset="0"/>
              </a:rPr>
              <a:t>отфильтровать</a:t>
            </a:r>
            <a:r>
              <a:rPr lang="ru-RU" sz="1600" dirty="0" smtClean="0">
                <a:solidFill>
                  <a:schemeClr val="bg1"/>
                </a:solidFill>
                <a:latin typeface="Book Antiqua" pitchFamily="18" charset="0"/>
                <a:cs typeface="Times New Roman" pitchFamily="18" charset="0"/>
              </a:rPr>
              <a:t> какую-то </a:t>
            </a:r>
            <a:r>
              <a:rPr lang="ru-RU" sz="1600" b="1" dirty="0" smtClean="0">
                <a:solidFill>
                  <a:schemeClr val="bg1"/>
                </a:solidFill>
                <a:latin typeface="Book Antiqua" pitchFamily="18" charset="0"/>
                <a:cs typeface="Times New Roman" pitchFamily="18" charset="0"/>
              </a:rPr>
              <a:t>ненужную информацию.</a:t>
            </a:r>
            <a:endParaRPr lang="ru-RU" sz="1600" dirty="0">
              <a:solidFill>
                <a:schemeClr val="bg1"/>
              </a:solidFill>
              <a:latin typeface="Book Antiqua" pitchFamily="18" charset="0"/>
              <a:cs typeface="Times New Roman" pitchFamily="18" charset="0"/>
            </a:endParaRPr>
          </a:p>
        </p:txBody>
      </p:sp>
      <p:sp>
        <p:nvSpPr>
          <p:cNvPr id="8" name="Номер слайда 5"/>
          <p:cNvSpPr>
            <a:spLocks noGrp="1"/>
          </p:cNvSpPr>
          <p:nvPr>
            <p:ph type="sldNum" sz="quarter" idx="12"/>
          </p:nvPr>
        </p:nvSpPr>
        <p:spPr>
          <a:xfrm>
            <a:off x="8316416" y="6215459"/>
            <a:ext cx="856907" cy="669925"/>
          </a:xfrm>
        </p:spPr>
        <p:txBody>
          <a:bodyPr/>
          <a:lstStyle/>
          <a:p>
            <a:pPr>
              <a:defRPr/>
            </a:pPr>
            <a:fld id="{9AD02CE9-2095-445F-A00E-82532CE5C7D4}" type="slidenum">
              <a:rPr lang="ru-RU" sz="1600"/>
              <a:pPr>
                <a:defRPr/>
              </a:pPr>
              <a:t>21</a:t>
            </a:fld>
            <a:endParaRPr lang="ru-RU" sz="1600" dirty="0"/>
          </a:p>
        </p:txBody>
      </p:sp>
      <p:sp>
        <p:nvSpPr>
          <p:cNvPr id="12" name="Rectangle 11"/>
          <p:cNvSpPr>
            <a:spLocks noChangeArrowheads="1"/>
          </p:cNvSpPr>
          <p:nvPr/>
        </p:nvSpPr>
        <p:spPr bwMode="auto">
          <a:xfrm>
            <a:off x="0" y="0"/>
            <a:ext cx="9143999" cy="396875"/>
          </a:xfrm>
          <a:prstGeom prst="rect">
            <a:avLst/>
          </a:prstGeom>
          <a:solidFill>
            <a:srgbClr val="FFFF00"/>
          </a:solidFill>
          <a:ln w="38100">
            <a:solidFill>
              <a:srgbClr val="1D08B8"/>
            </a:solidFill>
            <a:miter lim="800000"/>
            <a:headEnd/>
            <a:tailEnd/>
          </a:ln>
        </p:spPr>
        <p:txBody>
          <a:bodyPr wrap="square">
            <a:spAutoFit/>
          </a:bodyPr>
          <a:lstStyle/>
          <a:p>
            <a:pPr algn="ctr"/>
            <a:r>
              <a:rPr lang="ru-RU" sz="2000" b="1" dirty="0" smtClean="0">
                <a:solidFill>
                  <a:srgbClr val="1D08B8"/>
                </a:solidFill>
                <a:latin typeface="Book Antiqua" pitchFamily="18" charset="0"/>
              </a:rPr>
              <a:t>ИЗМЕРИТЕЛЬНЫЕ ПРЕОБРАЗОВАТЕЛИ</a:t>
            </a:r>
            <a:r>
              <a:rPr lang="ru-RU" sz="2000" dirty="0" smtClean="0">
                <a:solidFill>
                  <a:srgbClr val="1D08B8"/>
                </a:solidFill>
                <a:latin typeface="Book Antiqua" pitchFamily="18" charset="0"/>
              </a:rPr>
              <a:t> </a:t>
            </a:r>
            <a:endParaRPr lang="ru-RU" sz="2000" dirty="0">
              <a:solidFill>
                <a:srgbClr val="1D08B8"/>
              </a:solidFill>
              <a:latin typeface="Book Antiqua" pitchFamily="18" charset="0"/>
            </a:endParaRPr>
          </a:p>
        </p:txBody>
      </p:sp>
    </p:spTree>
    <p:extLst>
      <p:ext uri="{BB962C8B-B14F-4D97-AF65-F5344CB8AC3E}">
        <p14:creationId xmlns:p14="http://schemas.microsoft.com/office/powerpoint/2010/main" val="80163549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2"/>
          <p:cNvSpPr txBox="1">
            <a:spLocks noChangeArrowheads="1"/>
          </p:cNvSpPr>
          <p:nvPr/>
        </p:nvSpPr>
        <p:spPr bwMode="auto">
          <a:xfrm>
            <a:off x="0" y="348336"/>
            <a:ext cx="9173323" cy="6524863"/>
          </a:xfrm>
          <a:prstGeom prst="rect">
            <a:avLst/>
          </a:prstGeom>
          <a:solidFill>
            <a:schemeClr val="tx1"/>
          </a:solidFill>
          <a:ln w="9525">
            <a:noFill/>
            <a:miter lim="800000"/>
            <a:headEnd/>
            <a:tailEnd/>
          </a:ln>
        </p:spPr>
        <p:txBody>
          <a:bodyPr wrap="square">
            <a:spAutoFit/>
          </a:bodyPr>
          <a:lstStyle/>
          <a:p>
            <a:pPr marL="457200" indent="-457200">
              <a:buClr>
                <a:srgbClr val="FF0000"/>
              </a:buClr>
              <a:buFont typeface="+mj-lt"/>
              <a:buAutoNum type="arabicPeriod"/>
            </a:pPr>
            <a:r>
              <a:rPr lang="ru-RU" sz="2100" b="1" u="sng" dirty="0">
                <a:solidFill>
                  <a:srgbClr val="0000FF"/>
                </a:solidFill>
                <a:latin typeface="Book Antiqua" pitchFamily="18" charset="0"/>
                <a:cs typeface="Times New Roman" pitchFamily="18" charset="0"/>
              </a:rPr>
              <a:t>По </a:t>
            </a:r>
            <a:r>
              <a:rPr lang="ru-RU" sz="2100" b="1" u="sng" dirty="0" smtClean="0">
                <a:solidFill>
                  <a:srgbClr val="0000FF"/>
                </a:solidFill>
                <a:latin typeface="Book Antiqua" pitchFamily="18" charset="0"/>
                <a:cs typeface="Times New Roman" pitchFamily="18" charset="0"/>
              </a:rPr>
              <a:t>характеру преобразования:</a:t>
            </a:r>
            <a:endParaRPr lang="ru-RU" sz="2100" b="1" u="sng" dirty="0">
              <a:solidFill>
                <a:srgbClr val="0000FF"/>
              </a:solidFill>
              <a:latin typeface="Book Antiqua" pitchFamily="18" charset="0"/>
              <a:cs typeface="Times New Roman" pitchFamily="18" charset="0"/>
            </a:endParaRPr>
          </a:p>
          <a:p>
            <a:pPr marL="457200" indent="-457200">
              <a:buClr>
                <a:srgbClr val="FF0000"/>
              </a:buClr>
              <a:buFont typeface="Wingdings" panose="05000000000000000000" pitchFamily="2" charset="2"/>
              <a:buChar char="Ø"/>
            </a:pPr>
            <a:r>
              <a:rPr lang="ru-RU" sz="2100" b="1" dirty="0" smtClean="0">
                <a:solidFill>
                  <a:schemeClr val="bg1"/>
                </a:solidFill>
                <a:latin typeface="Book Antiqua" panose="02040602050305030304" pitchFamily="18" charset="0"/>
              </a:rPr>
              <a:t>преобразователи ФВ в ту же ФВ:</a:t>
            </a:r>
          </a:p>
          <a:p>
            <a:pPr marL="914400" lvl="1" indent="-457200">
              <a:buClr>
                <a:srgbClr val="FF0000"/>
              </a:buClr>
              <a:buFont typeface="Courier New" panose="02070309020205020404" pitchFamily="49" charset="0"/>
              <a:buChar char="o"/>
            </a:pPr>
            <a:r>
              <a:rPr lang="ru-RU" sz="2100" b="1" i="1" dirty="0">
                <a:solidFill>
                  <a:schemeClr val="bg1"/>
                </a:solidFill>
                <a:latin typeface="Book Antiqua" panose="02040602050305030304" pitchFamily="18" charset="0"/>
              </a:rPr>
              <a:t>преобразователи электрических величин в электрические </a:t>
            </a:r>
            <a:r>
              <a:rPr lang="ru-RU" sz="1600" i="1" dirty="0">
                <a:solidFill>
                  <a:schemeClr val="bg1"/>
                </a:solidFill>
                <a:latin typeface="Book Antiqua" panose="02040602050305030304" pitchFamily="18" charset="0"/>
              </a:rPr>
              <a:t>(шунты, </a:t>
            </a:r>
            <a:r>
              <a:rPr lang="ru-RU" sz="1600" i="1" dirty="0" smtClean="0">
                <a:solidFill>
                  <a:schemeClr val="bg1"/>
                </a:solidFill>
                <a:latin typeface="Book Antiqua" panose="02040602050305030304" pitchFamily="18" charset="0"/>
              </a:rPr>
              <a:t>измерительные усилители, </a:t>
            </a:r>
            <a:r>
              <a:rPr lang="ru-RU" sz="1600" i="1" dirty="0">
                <a:solidFill>
                  <a:schemeClr val="bg1"/>
                </a:solidFill>
                <a:latin typeface="Book Antiqua" panose="02040602050305030304" pitchFamily="18" charset="0"/>
              </a:rPr>
              <a:t>измерительные трансформаторы </a:t>
            </a:r>
            <a:r>
              <a:rPr lang="ru-RU" sz="1600" i="1" dirty="0" smtClean="0">
                <a:solidFill>
                  <a:schemeClr val="bg1"/>
                </a:solidFill>
                <a:latin typeface="Book Antiqua" panose="02040602050305030304" pitchFamily="18" charset="0"/>
              </a:rPr>
              <a:t>тока и напряжения и </a:t>
            </a:r>
            <a:r>
              <a:rPr lang="ru-RU" sz="1600" i="1" dirty="0">
                <a:solidFill>
                  <a:schemeClr val="bg1"/>
                </a:solidFill>
                <a:latin typeface="Book Antiqua" panose="02040602050305030304" pitchFamily="18" charset="0"/>
              </a:rPr>
              <a:t>др.);</a:t>
            </a:r>
          </a:p>
          <a:p>
            <a:pPr marL="457200" indent="-457200">
              <a:buClr>
                <a:srgbClr val="FF0000"/>
              </a:buClr>
              <a:buFont typeface="Wingdings" panose="05000000000000000000" pitchFamily="2" charset="2"/>
              <a:buChar char="Ø"/>
            </a:pPr>
            <a:r>
              <a:rPr lang="ru-RU" sz="2100" b="1" dirty="0" smtClean="0">
                <a:solidFill>
                  <a:schemeClr val="bg1"/>
                </a:solidFill>
                <a:latin typeface="Book Antiqua" panose="02040602050305030304" pitchFamily="18" charset="0"/>
              </a:rPr>
              <a:t>преобразователи одной ФВ в другую ФВ</a:t>
            </a:r>
            <a:r>
              <a:rPr lang="ru-RU" sz="2100" dirty="0" smtClean="0">
                <a:solidFill>
                  <a:schemeClr val="bg1"/>
                </a:solidFill>
                <a:latin typeface="Book Antiqua" panose="02040602050305030304" pitchFamily="18" charset="0"/>
              </a:rPr>
              <a:t> </a:t>
            </a:r>
            <a:r>
              <a:rPr lang="ru-RU" sz="1600" i="1" dirty="0" smtClean="0">
                <a:solidFill>
                  <a:schemeClr val="bg1"/>
                </a:solidFill>
                <a:latin typeface="Book Antiqua" panose="02040602050305030304" pitchFamily="18" charset="0"/>
              </a:rPr>
              <a:t>(пассивные и активные датчики)</a:t>
            </a:r>
            <a:r>
              <a:rPr lang="ru-RU" sz="2100" b="1" dirty="0" smtClean="0">
                <a:solidFill>
                  <a:schemeClr val="bg1"/>
                </a:solidFill>
                <a:latin typeface="Book Antiqua" panose="02040602050305030304" pitchFamily="18" charset="0"/>
              </a:rPr>
              <a:t>:</a:t>
            </a:r>
          </a:p>
          <a:p>
            <a:pPr marL="914400" lvl="1" indent="-457200">
              <a:buClr>
                <a:srgbClr val="FF0000"/>
              </a:buClr>
              <a:buFont typeface="Courier New" panose="02070309020205020404" pitchFamily="49" charset="0"/>
              <a:buChar char="o"/>
            </a:pPr>
            <a:r>
              <a:rPr lang="ru-RU" sz="2100" b="1" i="1" dirty="0" smtClean="0">
                <a:solidFill>
                  <a:schemeClr val="bg1"/>
                </a:solidFill>
                <a:latin typeface="Book Antiqua" panose="02040602050305030304" pitchFamily="18" charset="0"/>
              </a:rPr>
              <a:t>механических величин в электросигналы </a:t>
            </a:r>
            <a:r>
              <a:rPr lang="ru-RU" sz="1600" i="1" dirty="0" smtClean="0">
                <a:solidFill>
                  <a:schemeClr val="bg1"/>
                </a:solidFill>
                <a:latin typeface="Book Antiqua" panose="02040602050305030304" pitchFamily="18" charset="0"/>
              </a:rPr>
              <a:t>(</a:t>
            </a:r>
            <a:r>
              <a:rPr lang="ru-RU" sz="1600" i="1" u="sng" dirty="0" smtClean="0">
                <a:solidFill>
                  <a:schemeClr val="bg1"/>
                </a:solidFill>
                <a:latin typeface="Book Antiqua" panose="02040602050305030304" pitchFamily="18" charset="0"/>
              </a:rPr>
              <a:t>тензорезисторы </a:t>
            </a:r>
            <a:r>
              <a:rPr lang="ru-RU" sz="1600" i="1" dirty="0" smtClean="0">
                <a:solidFill>
                  <a:schemeClr val="bg1"/>
                </a:solidFill>
                <a:latin typeface="Book Antiqua" panose="02040602050305030304" pitchFamily="18" charset="0"/>
              </a:rPr>
              <a:t>– </a:t>
            </a:r>
            <a:r>
              <a:rPr lang="ru-RU" sz="1600" i="1" dirty="0" smtClean="0">
                <a:solidFill>
                  <a:schemeClr val="bg1"/>
                </a:solidFill>
                <a:latin typeface="Book Antiqua" panose="02040602050305030304" pitchFamily="18" charset="0"/>
                <a:cs typeface="Times New Roman" panose="02020603050405020304" pitchFamily="18" charset="0"/>
              </a:rPr>
              <a:t>принцип их </a:t>
            </a:r>
            <a:r>
              <a:rPr lang="ru-RU" sz="1600" i="1" dirty="0">
                <a:solidFill>
                  <a:schemeClr val="bg1"/>
                </a:solidFill>
                <a:latin typeface="Book Antiqua" panose="02040602050305030304" pitchFamily="18" charset="0"/>
                <a:cs typeface="Times New Roman" panose="02020603050405020304" pitchFamily="18" charset="0"/>
              </a:rPr>
              <a:t>работы основан на свойстве материалов изменять свое </a:t>
            </a:r>
            <a:r>
              <a:rPr lang="ru-RU" sz="1600" i="1" dirty="0" smtClean="0">
                <a:solidFill>
                  <a:schemeClr val="bg1"/>
                </a:solidFill>
                <a:latin typeface="Book Antiqua" panose="02040602050305030304" pitchFamily="18" charset="0"/>
                <a:cs typeface="Times New Roman" panose="02020603050405020304" pitchFamily="18" charset="0"/>
              </a:rPr>
              <a:t>электросопротивление </a:t>
            </a:r>
            <a:r>
              <a:rPr lang="ru-RU" sz="1600" i="1" dirty="0">
                <a:solidFill>
                  <a:schemeClr val="bg1"/>
                </a:solidFill>
                <a:latin typeface="Book Antiqua" panose="02040602050305030304" pitchFamily="18" charset="0"/>
                <a:cs typeface="Times New Roman" panose="02020603050405020304" pitchFamily="18" charset="0"/>
              </a:rPr>
              <a:t>под воздействием приложенной к ним растягивающей или сжимающей </a:t>
            </a:r>
            <a:r>
              <a:rPr lang="ru-RU" sz="1600" i="1" dirty="0" smtClean="0">
                <a:solidFill>
                  <a:schemeClr val="bg1"/>
                </a:solidFill>
                <a:latin typeface="Book Antiqua" panose="02040602050305030304" pitchFamily="18" charset="0"/>
                <a:cs typeface="Times New Roman" panose="02020603050405020304" pitchFamily="18" charset="0"/>
              </a:rPr>
              <a:t>силы)</a:t>
            </a:r>
            <a:r>
              <a:rPr lang="ru-RU" sz="1600" b="1" i="1" dirty="0" smtClean="0">
                <a:solidFill>
                  <a:schemeClr val="bg1"/>
                </a:solidFill>
                <a:latin typeface="Book Antiqua" panose="02040602050305030304" pitchFamily="18" charset="0"/>
                <a:cs typeface="Times New Roman" panose="02020603050405020304" pitchFamily="18" charset="0"/>
              </a:rPr>
              <a:t>;</a:t>
            </a:r>
            <a:endParaRPr lang="ru-RU" sz="1600" b="1" i="1" dirty="0">
              <a:solidFill>
                <a:schemeClr val="bg1"/>
              </a:solidFill>
              <a:latin typeface="Book Antiqua" panose="02040602050305030304" pitchFamily="18" charset="0"/>
              <a:cs typeface="Times New Roman" panose="02020603050405020304" pitchFamily="18" charset="0"/>
            </a:endParaRPr>
          </a:p>
          <a:p>
            <a:pPr marL="914400" lvl="1" indent="-457200">
              <a:buClr>
                <a:srgbClr val="FF0000"/>
              </a:buClr>
              <a:buFont typeface="Courier New" panose="02070309020205020404" pitchFamily="49" charset="0"/>
              <a:buChar char="o"/>
            </a:pPr>
            <a:r>
              <a:rPr lang="ru-RU" sz="2100" b="1" i="1" dirty="0" smtClean="0">
                <a:solidFill>
                  <a:schemeClr val="bg1"/>
                </a:solidFill>
                <a:latin typeface="Book Antiqua" panose="02040602050305030304" pitchFamily="18" charset="0"/>
              </a:rPr>
              <a:t>преобразователи магнитных величин в электрические </a:t>
            </a:r>
            <a:r>
              <a:rPr lang="ru-RU" sz="1600" i="1" dirty="0" smtClean="0">
                <a:solidFill>
                  <a:schemeClr val="bg1"/>
                </a:solidFill>
                <a:latin typeface="Book Antiqua" panose="02040602050305030304" pitchFamily="18" charset="0"/>
              </a:rPr>
              <a:t>(измерительные катушки);</a:t>
            </a:r>
          </a:p>
          <a:p>
            <a:pPr marL="914400" lvl="1" indent="-457200">
              <a:buClr>
                <a:srgbClr val="FF0000"/>
              </a:buClr>
              <a:buFont typeface="Courier New" panose="02070309020205020404" pitchFamily="49" charset="0"/>
              <a:buChar char="o"/>
            </a:pPr>
            <a:r>
              <a:rPr lang="ru-RU" sz="2100" b="1" i="1" dirty="0" smtClean="0">
                <a:solidFill>
                  <a:schemeClr val="bg1"/>
                </a:solidFill>
                <a:latin typeface="Book Antiqua" panose="02040602050305030304" pitchFamily="18" charset="0"/>
              </a:rPr>
              <a:t>преобразователи неэлектрических величин в электрические </a:t>
            </a:r>
            <a:r>
              <a:rPr lang="ru-RU" i="1" dirty="0" smtClean="0">
                <a:solidFill>
                  <a:schemeClr val="bg1"/>
                </a:solidFill>
                <a:latin typeface="Book Antiqua" panose="02040602050305030304" pitchFamily="18" charset="0"/>
              </a:rPr>
              <a:t>(</a:t>
            </a:r>
            <a:r>
              <a:rPr lang="ru-RU" sz="1600" i="1" dirty="0" smtClean="0">
                <a:solidFill>
                  <a:schemeClr val="bg1"/>
                </a:solidFill>
                <a:latin typeface="Book Antiqua" panose="02040602050305030304" pitchFamily="18" charset="0"/>
              </a:rPr>
              <a:t>терморезисторы, реостатные, индукционные, ёмкостные и др.)</a:t>
            </a:r>
            <a:endParaRPr lang="ru-RU" sz="1600" b="1" i="1" dirty="0">
              <a:solidFill>
                <a:schemeClr val="bg1"/>
              </a:solidFill>
              <a:latin typeface="Book Antiqua" panose="02040602050305030304" pitchFamily="18" charset="0"/>
            </a:endParaRPr>
          </a:p>
          <a:p>
            <a:pPr marL="457200" indent="-457200">
              <a:buClr>
                <a:srgbClr val="FF0000"/>
              </a:buClr>
              <a:buFont typeface="+mj-lt"/>
              <a:buAutoNum type="arabicPeriod" startAt="2"/>
            </a:pPr>
            <a:r>
              <a:rPr lang="ru-RU" sz="2100" b="1" u="sng" dirty="0" smtClean="0">
                <a:solidFill>
                  <a:srgbClr val="0000FF"/>
                </a:solidFill>
                <a:latin typeface="Book Antiqua" pitchFamily="18" charset="0"/>
                <a:cs typeface="Times New Roman" pitchFamily="18" charset="0"/>
              </a:rPr>
              <a:t>По месту в измерительной цепи:</a:t>
            </a:r>
            <a:endParaRPr lang="ru-RU" sz="2100" b="1" u="sng" dirty="0">
              <a:solidFill>
                <a:srgbClr val="0000FF"/>
              </a:solidFill>
              <a:latin typeface="Book Antiqua" pitchFamily="18" charset="0"/>
              <a:cs typeface="Times New Roman" pitchFamily="18" charset="0"/>
            </a:endParaRPr>
          </a:p>
          <a:p>
            <a:pPr marL="800100" lvl="1" indent="-342900">
              <a:buClr>
                <a:srgbClr val="FF0000"/>
              </a:buClr>
              <a:buFont typeface="Wingdings" panose="05000000000000000000" pitchFamily="2" charset="2"/>
              <a:buChar char="Ø"/>
            </a:pPr>
            <a:r>
              <a:rPr lang="ru-RU" sz="2200" b="1" dirty="0">
                <a:solidFill>
                  <a:schemeClr val="bg1"/>
                </a:solidFill>
                <a:latin typeface="Book Antiqua" panose="02040602050305030304" pitchFamily="18" charset="0"/>
              </a:rPr>
              <a:t> </a:t>
            </a:r>
            <a:r>
              <a:rPr lang="ru-RU" sz="2200" b="1" dirty="0" smtClean="0">
                <a:solidFill>
                  <a:schemeClr val="bg1"/>
                </a:solidFill>
                <a:latin typeface="Book Antiqua" panose="02040602050305030304" pitchFamily="18" charset="0"/>
              </a:rPr>
              <a:t> </a:t>
            </a:r>
            <a:r>
              <a:rPr lang="ru-RU" sz="2100" b="1" dirty="0" smtClean="0">
                <a:solidFill>
                  <a:schemeClr val="bg1"/>
                </a:solidFill>
                <a:latin typeface="Book Antiqua" panose="02040602050305030304" pitchFamily="18" charset="0"/>
                <a:cs typeface="Times New Roman" pitchFamily="18" charset="0"/>
              </a:rPr>
              <a:t>первичные</a:t>
            </a:r>
            <a:r>
              <a:rPr lang="ru-RU" sz="2200" b="1" dirty="0" smtClean="0">
                <a:solidFill>
                  <a:schemeClr val="bg1"/>
                </a:solidFill>
                <a:latin typeface="Book Antiqua" panose="02040602050305030304" pitchFamily="18" charset="0"/>
                <a:cs typeface="Times New Roman" pitchFamily="18" charset="0"/>
              </a:rPr>
              <a:t> </a:t>
            </a:r>
            <a:r>
              <a:rPr lang="ru-RU" sz="1600" dirty="0" smtClean="0">
                <a:solidFill>
                  <a:schemeClr val="bg1"/>
                </a:solidFill>
                <a:latin typeface="Book Antiqua" panose="02040602050305030304" pitchFamily="18" charset="0"/>
                <a:cs typeface="Times New Roman" pitchFamily="18" charset="0"/>
              </a:rPr>
              <a:t>(непосредственно воспринимающие воздействие измеряемой величины)</a:t>
            </a:r>
            <a:r>
              <a:rPr lang="ru-RU" sz="1600" b="1" dirty="0" smtClean="0">
                <a:solidFill>
                  <a:schemeClr val="bg1"/>
                </a:solidFill>
                <a:latin typeface="Book Antiqua" panose="02040602050305030304" pitchFamily="18" charset="0"/>
              </a:rPr>
              <a:t>;</a:t>
            </a:r>
            <a:endParaRPr lang="ru-RU" sz="1600" b="1" dirty="0">
              <a:solidFill>
                <a:schemeClr val="bg1"/>
              </a:solidFill>
              <a:latin typeface="Book Antiqua" panose="02040602050305030304" pitchFamily="18" charset="0"/>
            </a:endParaRPr>
          </a:p>
          <a:p>
            <a:pPr marL="800100" lvl="1" indent="-342900">
              <a:buClr>
                <a:srgbClr val="FF0000"/>
              </a:buClr>
              <a:buFont typeface="Wingdings" panose="05000000000000000000" pitchFamily="2" charset="2"/>
              <a:buChar char="Ø"/>
            </a:pPr>
            <a:r>
              <a:rPr lang="ru-RU" sz="2200" b="1" dirty="0">
                <a:solidFill>
                  <a:schemeClr val="bg1"/>
                </a:solidFill>
                <a:latin typeface="Book Antiqua" panose="02040602050305030304" pitchFamily="18" charset="0"/>
              </a:rPr>
              <a:t>  </a:t>
            </a:r>
            <a:r>
              <a:rPr lang="ru-RU" sz="2100" b="1" dirty="0" smtClean="0">
                <a:solidFill>
                  <a:schemeClr val="bg1"/>
                </a:solidFill>
                <a:latin typeface="Book Antiqua" panose="02040602050305030304" pitchFamily="18" charset="0"/>
              </a:rPr>
              <a:t>промежуточные</a:t>
            </a:r>
            <a:r>
              <a:rPr lang="ru-RU" sz="2200" b="1" dirty="0" smtClean="0">
                <a:solidFill>
                  <a:schemeClr val="bg1"/>
                </a:solidFill>
                <a:latin typeface="Book Antiqua" panose="02040602050305030304" pitchFamily="18" charset="0"/>
              </a:rPr>
              <a:t> </a:t>
            </a:r>
            <a:r>
              <a:rPr lang="ru-RU" sz="1600" dirty="0" smtClean="0">
                <a:solidFill>
                  <a:schemeClr val="bg1"/>
                </a:solidFill>
                <a:latin typeface="Book Antiqua" panose="02040602050305030304" pitchFamily="18" charset="0"/>
              </a:rPr>
              <a:t>(устанавливаются после первичных ИП для дальнейшего преобразования измерительного сигнала)</a:t>
            </a:r>
            <a:r>
              <a:rPr lang="ru-RU" sz="1600" b="1" dirty="0" smtClean="0">
                <a:solidFill>
                  <a:schemeClr val="bg1"/>
                </a:solidFill>
                <a:latin typeface="Book Antiqua" panose="02040602050305030304" pitchFamily="18" charset="0"/>
              </a:rPr>
              <a:t>;</a:t>
            </a:r>
          </a:p>
          <a:p>
            <a:pPr marL="800100" lvl="1" indent="-342900">
              <a:buClr>
                <a:srgbClr val="FF0000"/>
              </a:buClr>
              <a:buFont typeface="Wingdings" panose="05000000000000000000" pitchFamily="2" charset="2"/>
              <a:buChar char="Ø"/>
            </a:pPr>
            <a:r>
              <a:rPr lang="ru-RU" sz="2200" b="1" dirty="0">
                <a:solidFill>
                  <a:schemeClr val="bg1"/>
                </a:solidFill>
                <a:latin typeface="Book Antiqua" panose="02040602050305030304" pitchFamily="18" charset="0"/>
              </a:rPr>
              <a:t> </a:t>
            </a:r>
            <a:r>
              <a:rPr lang="ru-RU" sz="2200" b="1" dirty="0" smtClean="0">
                <a:solidFill>
                  <a:schemeClr val="bg1"/>
                </a:solidFill>
                <a:latin typeface="Book Antiqua" panose="02040602050305030304" pitchFamily="18" charset="0"/>
              </a:rPr>
              <a:t> </a:t>
            </a:r>
            <a:r>
              <a:rPr lang="ru-RU" sz="2100" b="1" dirty="0" smtClean="0">
                <a:solidFill>
                  <a:schemeClr val="bg1"/>
                </a:solidFill>
                <a:latin typeface="Book Antiqua" panose="02040602050305030304" pitchFamily="18" charset="0"/>
              </a:rPr>
              <a:t>масштабные</a:t>
            </a:r>
            <a:r>
              <a:rPr lang="ru-RU" sz="2200" b="1" dirty="0" smtClean="0">
                <a:solidFill>
                  <a:schemeClr val="bg1"/>
                </a:solidFill>
                <a:latin typeface="Book Antiqua" panose="02040602050305030304" pitchFamily="18" charset="0"/>
              </a:rPr>
              <a:t> </a:t>
            </a:r>
            <a:r>
              <a:rPr lang="ru-RU" sz="1600" dirty="0" smtClean="0">
                <a:solidFill>
                  <a:schemeClr val="bg1"/>
                </a:solidFill>
                <a:latin typeface="Book Antiqua" panose="02040602050305030304" pitchFamily="18" charset="0"/>
              </a:rPr>
              <a:t>(для изменения размера величины в заданное число раз – измерительный микроскоп)</a:t>
            </a:r>
            <a:r>
              <a:rPr lang="ru-RU" sz="1600" b="1" dirty="0" smtClean="0">
                <a:solidFill>
                  <a:schemeClr val="bg1"/>
                </a:solidFill>
                <a:latin typeface="Book Antiqua" panose="02040602050305030304" pitchFamily="18" charset="0"/>
              </a:rPr>
              <a:t>;</a:t>
            </a:r>
          </a:p>
          <a:p>
            <a:pPr marL="800100" lvl="1" indent="-342900">
              <a:buClr>
                <a:srgbClr val="FF0000"/>
              </a:buClr>
              <a:buFont typeface="Wingdings" panose="05000000000000000000" pitchFamily="2" charset="2"/>
              <a:buChar char="Ø"/>
            </a:pPr>
            <a:r>
              <a:rPr lang="ru-RU" sz="2200" b="1" dirty="0" smtClean="0">
                <a:solidFill>
                  <a:schemeClr val="bg1"/>
                </a:solidFill>
                <a:latin typeface="Book Antiqua" panose="02040602050305030304" pitchFamily="18" charset="0"/>
              </a:rPr>
              <a:t>  </a:t>
            </a:r>
            <a:r>
              <a:rPr lang="ru-RU" sz="2100" b="1" dirty="0" smtClean="0">
                <a:solidFill>
                  <a:schemeClr val="bg1"/>
                </a:solidFill>
                <a:latin typeface="Book Antiqua" panose="02040602050305030304" pitchFamily="18" charset="0"/>
              </a:rPr>
              <a:t>передающие</a:t>
            </a:r>
            <a:r>
              <a:rPr lang="ru-RU" sz="2200" b="1" dirty="0" smtClean="0">
                <a:solidFill>
                  <a:schemeClr val="bg1"/>
                </a:solidFill>
                <a:latin typeface="Book Antiqua" panose="02040602050305030304" pitchFamily="18" charset="0"/>
              </a:rPr>
              <a:t> </a:t>
            </a:r>
            <a:r>
              <a:rPr lang="ru-RU" sz="1600" dirty="0" smtClean="0">
                <a:solidFill>
                  <a:schemeClr val="bg1"/>
                </a:solidFill>
                <a:latin typeface="Book Antiqua" panose="02040602050305030304" pitchFamily="18" charset="0"/>
              </a:rPr>
              <a:t>(преобразуют информацию в форму, удобную для её регистрации или передачи на расстояние)</a:t>
            </a:r>
            <a:endParaRPr lang="ru-RU" sz="1600" b="1" dirty="0" smtClean="0">
              <a:solidFill>
                <a:schemeClr val="bg1"/>
              </a:solidFill>
              <a:latin typeface="Book Antiqua" panose="02040602050305030304" pitchFamily="18" charset="0"/>
            </a:endParaRPr>
          </a:p>
        </p:txBody>
      </p:sp>
      <p:sp>
        <p:nvSpPr>
          <p:cNvPr id="8" name="Номер слайда 5"/>
          <p:cNvSpPr>
            <a:spLocks noGrp="1"/>
          </p:cNvSpPr>
          <p:nvPr>
            <p:ph type="sldNum" sz="quarter" idx="12"/>
          </p:nvPr>
        </p:nvSpPr>
        <p:spPr>
          <a:xfrm>
            <a:off x="8316416" y="6215459"/>
            <a:ext cx="856907" cy="669925"/>
          </a:xfrm>
        </p:spPr>
        <p:txBody>
          <a:bodyPr/>
          <a:lstStyle/>
          <a:p>
            <a:pPr>
              <a:defRPr/>
            </a:pPr>
            <a:fld id="{9AD02CE9-2095-445F-A00E-82532CE5C7D4}" type="slidenum">
              <a:rPr lang="ru-RU" sz="1600"/>
              <a:pPr>
                <a:defRPr/>
              </a:pPr>
              <a:t>22</a:t>
            </a:fld>
            <a:endParaRPr lang="ru-RU" sz="1600" dirty="0"/>
          </a:p>
        </p:txBody>
      </p:sp>
      <p:sp>
        <p:nvSpPr>
          <p:cNvPr id="12" name="Rectangle 11"/>
          <p:cNvSpPr>
            <a:spLocks noChangeArrowheads="1"/>
          </p:cNvSpPr>
          <p:nvPr/>
        </p:nvSpPr>
        <p:spPr bwMode="auto">
          <a:xfrm>
            <a:off x="0" y="0"/>
            <a:ext cx="9143999" cy="396875"/>
          </a:xfrm>
          <a:prstGeom prst="rect">
            <a:avLst/>
          </a:prstGeom>
          <a:solidFill>
            <a:srgbClr val="FFFF00"/>
          </a:solidFill>
          <a:ln w="38100">
            <a:solidFill>
              <a:srgbClr val="1D08B8"/>
            </a:solidFill>
            <a:miter lim="800000"/>
            <a:headEnd/>
            <a:tailEnd/>
          </a:ln>
        </p:spPr>
        <p:txBody>
          <a:bodyPr wrap="square">
            <a:spAutoFit/>
          </a:bodyPr>
          <a:lstStyle/>
          <a:p>
            <a:pPr algn="ctr"/>
            <a:r>
              <a:rPr lang="ru-RU" sz="2000" b="1" dirty="0" smtClean="0">
                <a:solidFill>
                  <a:srgbClr val="1D08B8"/>
                </a:solidFill>
                <a:latin typeface="Book Antiqua" pitchFamily="18" charset="0"/>
              </a:rPr>
              <a:t>КЛАССИФИКАЦИЯ ИЗМЕРИТЕЛЬНЫХ ПРЕОБРАЗОВАТЕЛЕЙ</a:t>
            </a:r>
            <a:r>
              <a:rPr lang="ru-RU" sz="2000" dirty="0" smtClean="0">
                <a:solidFill>
                  <a:srgbClr val="1D08B8"/>
                </a:solidFill>
                <a:latin typeface="Book Antiqua" pitchFamily="18" charset="0"/>
              </a:rPr>
              <a:t> </a:t>
            </a:r>
            <a:endParaRPr lang="ru-RU" sz="2000" dirty="0">
              <a:solidFill>
                <a:srgbClr val="1D08B8"/>
              </a:solidFill>
              <a:latin typeface="Book Antiqua" pitchFamily="18" charset="0"/>
            </a:endParaRPr>
          </a:p>
        </p:txBody>
      </p:sp>
    </p:spTree>
    <p:extLst>
      <p:ext uri="{BB962C8B-B14F-4D97-AF65-F5344CB8AC3E}">
        <p14:creationId xmlns:p14="http://schemas.microsoft.com/office/powerpoint/2010/main" val="389007135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2"/>
          <p:cNvSpPr txBox="1">
            <a:spLocks noChangeArrowheads="1"/>
          </p:cNvSpPr>
          <p:nvPr/>
        </p:nvSpPr>
        <p:spPr bwMode="auto">
          <a:xfrm>
            <a:off x="144016" y="470277"/>
            <a:ext cx="8892480" cy="6093976"/>
          </a:xfrm>
          <a:prstGeom prst="rect">
            <a:avLst/>
          </a:prstGeom>
          <a:solidFill>
            <a:schemeClr val="tx1"/>
          </a:solidFill>
          <a:ln w="9525">
            <a:noFill/>
            <a:miter lim="800000"/>
            <a:headEnd/>
            <a:tailEnd/>
          </a:ln>
        </p:spPr>
        <p:txBody>
          <a:bodyPr wrap="square">
            <a:spAutoFit/>
          </a:bodyPr>
          <a:lstStyle/>
          <a:p>
            <a:pPr marL="457200" indent="-457200">
              <a:buClr>
                <a:srgbClr val="FF0000"/>
              </a:buClr>
              <a:buFont typeface="+mj-lt"/>
              <a:buAutoNum type="arabicPeriod" startAt="3"/>
            </a:pPr>
            <a:r>
              <a:rPr lang="ru-RU" sz="2100" b="1" u="sng" dirty="0">
                <a:solidFill>
                  <a:srgbClr val="0000FF"/>
                </a:solidFill>
                <a:latin typeface="Book Antiqua" pitchFamily="18" charset="0"/>
                <a:cs typeface="Times New Roman" pitchFamily="18" charset="0"/>
              </a:rPr>
              <a:t>По </a:t>
            </a:r>
            <a:r>
              <a:rPr lang="ru-RU" sz="2100" b="1" u="sng" dirty="0" smtClean="0">
                <a:solidFill>
                  <a:srgbClr val="0000FF"/>
                </a:solidFill>
                <a:latin typeface="Book Antiqua" pitchFamily="18" charset="0"/>
                <a:cs typeface="Times New Roman" pitchFamily="18" charset="0"/>
              </a:rPr>
              <a:t>характеру преобразования входной величины:</a:t>
            </a:r>
            <a:endParaRPr lang="ru-RU" sz="2100" b="1" u="sng" dirty="0">
              <a:solidFill>
                <a:srgbClr val="0000FF"/>
              </a:solidFill>
              <a:latin typeface="Book Antiqua" pitchFamily="18" charset="0"/>
              <a:cs typeface="Times New Roman" pitchFamily="18" charset="0"/>
            </a:endParaRPr>
          </a:p>
          <a:p>
            <a:pPr marL="914400" lvl="1" indent="-457200">
              <a:buClr>
                <a:srgbClr val="FF0000"/>
              </a:buClr>
              <a:buFont typeface="Wingdings" panose="05000000000000000000" pitchFamily="2" charset="2"/>
              <a:buChar char="Ø"/>
            </a:pPr>
            <a:r>
              <a:rPr lang="ru-RU" sz="2100" b="1" dirty="0" smtClean="0">
                <a:solidFill>
                  <a:srgbClr val="FF0000"/>
                </a:solidFill>
                <a:latin typeface="Book Antiqua" panose="02040602050305030304" pitchFamily="18" charset="0"/>
              </a:rPr>
              <a:t>линейные</a:t>
            </a:r>
            <a:r>
              <a:rPr lang="ru-RU" sz="2100" b="1" dirty="0" smtClean="0">
                <a:solidFill>
                  <a:schemeClr val="bg1"/>
                </a:solidFill>
                <a:latin typeface="Book Antiqua" panose="02040602050305030304" pitchFamily="18" charset="0"/>
              </a:rPr>
              <a:t> </a:t>
            </a:r>
            <a:r>
              <a:rPr lang="ru-RU" sz="2100" i="1" dirty="0" smtClean="0">
                <a:solidFill>
                  <a:schemeClr val="bg1"/>
                </a:solidFill>
                <a:latin typeface="Book Antiqua" panose="02040602050305030304" pitchFamily="18" charset="0"/>
              </a:rPr>
              <a:t>(имеют </a:t>
            </a:r>
            <a:r>
              <a:rPr lang="ru-RU" sz="2100" b="1" i="1" dirty="0" smtClean="0">
                <a:solidFill>
                  <a:schemeClr val="bg1"/>
                </a:solidFill>
                <a:latin typeface="Book Antiqua" panose="02040602050305030304" pitchFamily="18" charset="0"/>
              </a:rPr>
              <a:t>линейную связь между входной и выходной величинами</a:t>
            </a:r>
            <a:r>
              <a:rPr lang="ru-RU" sz="2100" i="1" dirty="0" smtClean="0">
                <a:solidFill>
                  <a:schemeClr val="bg1"/>
                </a:solidFill>
                <a:latin typeface="Book Antiqua" panose="02040602050305030304" pitchFamily="18" charset="0"/>
              </a:rPr>
              <a:t>)</a:t>
            </a:r>
          </a:p>
          <a:p>
            <a:pPr lvl="1" algn="just">
              <a:buClr>
                <a:srgbClr val="FF0000"/>
              </a:buClr>
            </a:pPr>
            <a:r>
              <a:rPr lang="ru-RU" b="1" i="1" u="sng" dirty="0" smtClean="0">
                <a:solidFill>
                  <a:schemeClr val="bg1"/>
                </a:solidFill>
                <a:latin typeface="Book Antiqua" panose="02040602050305030304" pitchFamily="18" charset="0"/>
              </a:rPr>
              <a:t>Разновидности</a:t>
            </a:r>
            <a:r>
              <a:rPr lang="ru-RU" b="1" i="1" dirty="0" smtClean="0">
                <a:solidFill>
                  <a:schemeClr val="bg1"/>
                </a:solidFill>
                <a:latin typeface="Book Antiqua" panose="02040602050305030304" pitchFamily="18" charset="0"/>
              </a:rPr>
              <a:t>:</a:t>
            </a:r>
            <a:r>
              <a:rPr lang="ru-RU" b="1" dirty="0" smtClean="0">
                <a:solidFill>
                  <a:schemeClr val="bg1"/>
                </a:solidFill>
                <a:latin typeface="Book Antiqua" panose="02040602050305030304" pitchFamily="18" charset="0"/>
              </a:rPr>
              <a:t> </a:t>
            </a:r>
            <a:r>
              <a:rPr lang="ru-RU" dirty="0" smtClean="0">
                <a:solidFill>
                  <a:schemeClr val="bg1"/>
                </a:solidFill>
                <a:latin typeface="Book Antiqua" panose="02040602050305030304" pitchFamily="18" charset="0"/>
              </a:rPr>
              <a:t>масштабные измерительные преобразователи (усилители</a:t>
            </a:r>
            <a:r>
              <a:rPr lang="ru-RU" dirty="0">
                <a:solidFill>
                  <a:schemeClr val="bg1"/>
                </a:solidFill>
                <a:latin typeface="Book Antiqua" panose="02040602050305030304" pitchFamily="18" charset="0"/>
              </a:rPr>
              <a:t>, измерительные </a:t>
            </a:r>
            <a:r>
              <a:rPr lang="ru-RU" dirty="0" smtClean="0">
                <a:solidFill>
                  <a:schemeClr val="bg1"/>
                </a:solidFill>
                <a:latin typeface="Book Antiqua" panose="02040602050305030304" pitchFamily="18" charset="0"/>
              </a:rPr>
              <a:t>трансформаторы напряжения, делители напряжения) служат для изменения размера величины или измерительного сигнала в заданное число раз. </a:t>
            </a:r>
          </a:p>
          <a:p>
            <a:pPr lvl="1" algn="just">
              <a:buClr>
                <a:srgbClr val="FF0000"/>
              </a:buClr>
            </a:pPr>
            <a:r>
              <a:rPr lang="ru-RU" b="1" i="1" u="sng" dirty="0" smtClean="0">
                <a:solidFill>
                  <a:schemeClr val="bg1"/>
                </a:solidFill>
                <a:latin typeface="Book Antiqua" panose="02040602050305030304" pitchFamily="18" charset="0"/>
              </a:rPr>
              <a:t>Уравнение преобразования</a:t>
            </a:r>
            <a:r>
              <a:rPr lang="ru-RU" i="1" dirty="0" smtClean="0">
                <a:solidFill>
                  <a:schemeClr val="bg1"/>
                </a:solidFill>
                <a:latin typeface="Book Antiqua" panose="02040602050305030304" pitchFamily="18" charset="0"/>
              </a:rPr>
              <a:t>:                       </a:t>
            </a:r>
            <a:r>
              <a:rPr lang="en-US" b="1" dirty="0">
                <a:solidFill>
                  <a:srgbClr val="FF0000"/>
                </a:solidFill>
                <a:latin typeface="Book Antiqua" panose="02040602050305030304" pitchFamily="18" charset="0"/>
              </a:rPr>
              <a:t>Y = kX</a:t>
            </a:r>
            <a:r>
              <a:rPr lang="en-US" dirty="0" smtClean="0">
                <a:solidFill>
                  <a:schemeClr val="bg1"/>
                </a:solidFill>
                <a:latin typeface="Book Antiqua" panose="02040602050305030304" pitchFamily="18" charset="0"/>
              </a:rPr>
              <a:t>,</a:t>
            </a:r>
            <a:endParaRPr lang="ru-RU" dirty="0" smtClean="0">
              <a:solidFill>
                <a:schemeClr val="bg1"/>
              </a:solidFill>
              <a:latin typeface="Book Antiqua" panose="02040602050305030304" pitchFamily="18" charset="0"/>
            </a:endParaRPr>
          </a:p>
          <a:p>
            <a:pPr lvl="1" algn="just">
              <a:buClr>
                <a:srgbClr val="FF0000"/>
              </a:buClr>
            </a:pPr>
            <a:r>
              <a:rPr lang="ru-RU" dirty="0" smtClean="0">
                <a:solidFill>
                  <a:schemeClr val="bg1"/>
                </a:solidFill>
                <a:latin typeface="Book Antiqua" panose="02040602050305030304" pitchFamily="18" charset="0"/>
              </a:rPr>
              <a:t>где</a:t>
            </a:r>
            <a:r>
              <a:rPr lang="en-US" dirty="0" smtClean="0">
                <a:solidFill>
                  <a:schemeClr val="bg1"/>
                </a:solidFill>
                <a:latin typeface="Book Antiqua" panose="02040602050305030304" pitchFamily="18" charset="0"/>
              </a:rPr>
              <a:t> </a:t>
            </a:r>
            <a:r>
              <a:rPr lang="en-US" b="1" dirty="0" smtClean="0">
                <a:solidFill>
                  <a:srgbClr val="FF0000"/>
                </a:solidFill>
                <a:latin typeface="Book Antiqua" panose="02040602050305030304" pitchFamily="18" charset="0"/>
              </a:rPr>
              <a:t>X</a:t>
            </a:r>
            <a:r>
              <a:rPr lang="en-US" dirty="0" smtClean="0">
                <a:solidFill>
                  <a:schemeClr val="bg1"/>
                </a:solidFill>
                <a:latin typeface="Book Antiqua" panose="02040602050305030304" pitchFamily="18" charset="0"/>
              </a:rPr>
              <a:t>,</a:t>
            </a:r>
            <a:r>
              <a:rPr lang="en-US" b="1" dirty="0">
                <a:solidFill>
                  <a:srgbClr val="FF0000"/>
                </a:solidFill>
                <a:latin typeface="Book Antiqua" panose="02040602050305030304" pitchFamily="18" charset="0"/>
              </a:rPr>
              <a:t> Y </a:t>
            </a:r>
            <a:r>
              <a:rPr lang="ru-RU" dirty="0" smtClean="0">
                <a:solidFill>
                  <a:schemeClr val="bg1"/>
                </a:solidFill>
                <a:latin typeface="Book Antiqua" panose="02040602050305030304" pitchFamily="18" charset="0"/>
              </a:rPr>
              <a:t>– однородные входная и выходная величины, </a:t>
            </a:r>
          </a:p>
          <a:p>
            <a:pPr lvl="1" algn="just">
              <a:buClr>
                <a:srgbClr val="FF0000"/>
              </a:buClr>
            </a:pPr>
            <a:r>
              <a:rPr lang="ru-RU" b="1" dirty="0">
                <a:solidFill>
                  <a:schemeClr val="bg1"/>
                </a:solidFill>
                <a:latin typeface="Book Antiqua" panose="02040602050305030304" pitchFamily="18" charset="0"/>
              </a:rPr>
              <a:t> </a:t>
            </a:r>
            <a:r>
              <a:rPr lang="ru-RU" b="1" dirty="0" smtClean="0">
                <a:solidFill>
                  <a:schemeClr val="bg1"/>
                </a:solidFill>
                <a:latin typeface="Book Antiqua" panose="02040602050305030304" pitchFamily="18" charset="0"/>
              </a:rPr>
              <a:t>      </a:t>
            </a:r>
            <a:r>
              <a:rPr lang="en-US" b="1" dirty="0" smtClean="0">
                <a:solidFill>
                  <a:srgbClr val="FF0000"/>
                </a:solidFill>
                <a:latin typeface="Book Antiqua" panose="02040602050305030304" pitchFamily="18" charset="0"/>
              </a:rPr>
              <a:t>k</a:t>
            </a:r>
            <a:r>
              <a:rPr lang="en-US" dirty="0" smtClean="0">
                <a:solidFill>
                  <a:schemeClr val="bg1"/>
                </a:solidFill>
                <a:latin typeface="Book Antiqua" panose="02040602050305030304" pitchFamily="18" charset="0"/>
              </a:rPr>
              <a:t> </a:t>
            </a:r>
            <a:r>
              <a:rPr lang="ru-RU" dirty="0" smtClean="0">
                <a:solidFill>
                  <a:schemeClr val="bg1"/>
                </a:solidFill>
                <a:latin typeface="Book Antiqua" panose="02040602050305030304" pitchFamily="18" charset="0"/>
              </a:rPr>
              <a:t>– постоянный коэффициент передачи). </a:t>
            </a:r>
            <a:endParaRPr lang="ru-RU" b="1" dirty="0" smtClean="0">
              <a:solidFill>
                <a:schemeClr val="bg1"/>
              </a:solidFill>
              <a:latin typeface="Book Antiqua" panose="02040602050305030304" pitchFamily="18" charset="0"/>
            </a:endParaRPr>
          </a:p>
          <a:p>
            <a:pPr marL="914400" lvl="1" indent="-457200" algn="just">
              <a:buClr>
                <a:srgbClr val="FF0000"/>
              </a:buClr>
              <a:buFont typeface="Wingdings" panose="05000000000000000000" pitchFamily="2" charset="2"/>
              <a:buChar char="Ø"/>
            </a:pPr>
            <a:r>
              <a:rPr lang="ru-RU" sz="2100" b="1" dirty="0" smtClean="0">
                <a:solidFill>
                  <a:srgbClr val="FF0000"/>
                </a:solidFill>
                <a:latin typeface="Book Antiqua" panose="02040602050305030304" pitchFamily="18" charset="0"/>
              </a:rPr>
              <a:t>нелинейные</a:t>
            </a:r>
            <a:r>
              <a:rPr lang="ru-RU" sz="2100" b="1" dirty="0" smtClean="0">
                <a:solidFill>
                  <a:schemeClr val="bg1"/>
                </a:solidFill>
                <a:latin typeface="Book Antiqua" panose="02040602050305030304" pitchFamily="18" charset="0"/>
              </a:rPr>
              <a:t> </a:t>
            </a:r>
            <a:r>
              <a:rPr lang="ru-RU" sz="2100" i="1" dirty="0" smtClean="0">
                <a:solidFill>
                  <a:schemeClr val="bg1"/>
                </a:solidFill>
                <a:latin typeface="Book Antiqua" panose="02040602050305030304" pitchFamily="18" charset="0"/>
              </a:rPr>
              <a:t>(</a:t>
            </a:r>
            <a:r>
              <a:rPr lang="ru-RU" sz="2100" i="1" dirty="0">
                <a:solidFill>
                  <a:schemeClr val="bg1"/>
                </a:solidFill>
                <a:latin typeface="Book Antiqua" panose="02040602050305030304" pitchFamily="18" charset="0"/>
              </a:rPr>
              <a:t>имеют </a:t>
            </a:r>
            <a:r>
              <a:rPr lang="ru-RU" sz="2100" b="1" i="1" dirty="0" smtClean="0">
                <a:solidFill>
                  <a:schemeClr val="bg1"/>
                </a:solidFill>
                <a:latin typeface="Book Antiqua" panose="02040602050305030304" pitchFamily="18" charset="0"/>
              </a:rPr>
              <a:t>нелинейную </a:t>
            </a:r>
            <a:r>
              <a:rPr lang="ru-RU" sz="2100" b="1" i="1" dirty="0">
                <a:solidFill>
                  <a:schemeClr val="bg1"/>
                </a:solidFill>
                <a:latin typeface="Book Antiqua" panose="02040602050305030304" pitchFamily="18" charset="0"/>
              </a:rPr>
              <a:t>связь между входной и выходной величинами</a:t>
            </a:r>
            <a:r>
              <a:rPr lang="ru-RU" sz="1600" i="1" dirty="0" smtClean="0">
                <a:solidFill>
                  <a:schemeClr val="bg1"/>
                </a:solidFill>
                <a:latin typeface="Book Antiqua" panose="02040602050305030304" pitchFamily="18" charset="0"/>
              </a:rPr>
              <a:t>)</a:t>
            </a:r>
            <a:endParaRPr lang="ru-RU" sz="2100" b="1" dirty="0" smtClean="0">
              <a:solidFill>
                <a:schemeClr val="bg1"/>
              </a:solidFill>
              <a:latin typeface="Book Antiqua" panose="02040602050305030304" pitchFamily="18" charset="0"/>
            </a:endParaRPr>
          </a:p>
          <a:p>
            <a:pPr lvl="1">
              <a:buClr>
                <a:srgbClr val="FF0000"/>
              </a:buClr>
            </a:pPr>
            <a:endParaRPr lang="ru-RU" sz="800" b="1" i="1" dirty="0">
              <a:solidFill>
                <a:schemeClr val="bg1"/>
              </a:solidFill>
              <a:latin typeface="Book Antiqua" panose="02040602050305030304" pitchFamily="18" charset="0"/>
            </a:endParaRPr>
          </a:p>
          <a:p>
            <a:pPr marL="457200" indent="-457200">
              <a:buClr>
                <a:srgbClr val="FF0000"/>
              </a:buClr>
              <a:buFont typeface="+mj-lt"/>
              <a:buAutoNum type="arabicPeriod" startAt="4"/>
            </a:pPr>
            <a:r>
              <a:rPr lang="ru-RU" sz="2100" b="1" u="sng" dirty="0" smtClean="0">
                <a:solidFill>
                  <a:srgbClr val="0000FF"/>
                </a:solidFill>
                <a:latin typeface="Book Antiqua" pitchFamily="18" charset="0"/>
                <a:cs typeface="Times New Roman" pitchFamily="18" charset="0"/>
              </a:rPr>
              <a:t>По виду входных и выходных величин:</a:t>
            </a:r>
            <a:endParaRPr lang="ru-RU" sz="2100" b="1" u="sng" dirty="0">
              <a:solidFill>
                <a:srgbClr val="0000FF"/>
              </a:solidFill>
              <a:latin typeface="Book Antiqua" pitchFamily="18" charset="0"/>
              <a:cs typeface="Times New Roman" pitchFamily="18" charset="0"/>
            </a:endParaRPr>
          </a:p>
          <a:p>
            <a:pPr marL="800100" lvl="1" indent="-342900" algn="just">
              <a:buClr>
                <a:srgbClr val="FF0000"/>
              </a:buClr>
              <a:buFont typeface="Wingdings" panose="05000000000000000000" pitchFamily="2" charset="2"/>
              <a:buChar char="Ø"/>
            </a:pPr>
            <a:r>
              <a:rPr lang="ru-RU" sz="2100" b="1" dirty="0" smtClean="0">
                <a:solidFill>
                  <a:srgbClr val="FF0000"/>
                </a:solidFill>
                <a:latin typeface="Book Antiqua" panose="02040602050305030304" pitchFamily="18" charset="0"/>
                <a:cs typeface="Times New Roman" pitchFamily="18" charset="0"/>
              </a:rPr>
              <a:t>аналоговые (АП)</a:t>
            </a:r>
            <a:r>
              <a:rPr lang="ru-RU" sz="2200" b="1" dirty="0" smtClean="0">
                <a:solidFill>
                  <a:schemeClr val="bg1"/>
                </a:solidFill>
                <a:latin typeface="Book Antiqua" panose="02040602050305030304" pitchFamily="18" charset="0"/>
                <a:cs typeface="Times New Roman" pitchFamily="18" charset="0"/>
              </a:rPr>
              <a:t> </a:t>
            </a:r>
            <a:r>
              <a:rPr lang="ru-RU" sz="2100" i="1" dirty="0" smtClean="0">
                <a:solidFill>
                  <a:schemeClr val="bg1"/>
                </a:solidFill>
                <a:latin typeface="Book Antiqua" panose="02040602050305030304" pitchFamily="18" charset="0"/>
                <a:cs typeface="Times New Roman" pitchFamily="18" charset="0"/>
              </a:rPr>
              <a:t>(для преобразования </a:t>
            </a:r>
            <a:r>
              <a:rPr lang="ru-RU" sz="2100" i="1" u="sng" dirty="0" smtClean="0">
                <a:solidFill>
                  <a:schemeClr val="bg1"/>
                </a:solidFill>
                <a:latin typeface="Book Antiqua" panose="02040602050305030304" pitchFamily="18" charset="0"/>
                <a:cs typeface="Times New Roman" pitchFamily="18" charset="0"/>
              </a:rPr>
              <a:t>одной аналоговой величины в другую аналоговую величину</a:t>
            </a:r>
            <a:r>
              <a:rPr lang="ru-RU" sz="2100" i="1" dirty="0" smtClean="0">
                <a:solidFill>
                  <a:schemeClr val="bg1"/>
                </a:solidFill>
                <a:latin typeface="Book Antiqua" panose="02040602050305030304" pitchFamily="18" charset="0"/>
                <a:cs typeface="Times New Roman" pitchFamily="18" charset="0"/>
              </a:rPr>
              <a:t>)</a:t>
            </a:r>
            <a:r>
              <a:rPr lang="ru-RU" sz="2100" b="1" i="1" dirty="0" smtClean="0">
                <a:solidFill>
                  <a:schemeClr val="bg1"/>
                </a:solidFill>
                <a:latin typeface="Book Antiqua" panose="02040602050305030304" pitchFamily="18" charset="0"/>
              </a:rPr>
              <a:t>;</a:t>
            </a:r>
            <a:endParaRPr lang="ru-RU" sz="2100" b="1" i="1" dirty="0">
              <a:solidFill>
                <a:schemeClr val="bg1"/>
              </a:solidFill>
              <a:latin typeface="Book Antiqua" panose="02040602050305030304" pitchFamily="18" charset="0"/>
            </a:endParaRPr>
          </a:p>
          <a:p>
            <a:pPr marL="800100" lvl="1" indent="-342900" algn="just">
              <a:buClr>
                <a:srgbClr val="FF0000"/>
              </a:buClr>
              <a:buFont typeface="Wingdings" panose="05000000000000000000" pitchFamily="2" charset="2"/>
              <a:buChar char="Ø"/>
            </a:pPr>
            <a:r>
              <a:rPr lang="ru-RU" sz="2100" b="1" dirty="0" smtClean="0">
                <a:solidFill>
                  <a:srgbClr val="FF0000"/>
                </a:solidFill>
                <a:latin typeface="Book Antiqua" panose="02040602050305030304" pitchFamily="18" charset="0"/>
              </a:rPr>
              <a:t>аналого-цифровые (АЦП)</a:t>
            </a:r>
            <a:r>
              <a:rPr lang="ru-RU" sz="2200" b="1" dirty="0" smtClean="0">
                <a:solidFill>
                  <a:srgbClr val="FF0000"/>
                </a:solidFill>
                <a:latin typeface="Book Antiqua" panose="02040602050305030304" pitchFamily="18" charset="0"/>
              </a:rPr>
              <a:t> </a:t>
            </a:r>
            <a:r>
              <a:rPr lang="ru-RU" sz="2100" i="1" dirty="0" smtClean="0">
                <a:solidFill>
                  <a:schemeClr val="bg1"/>
                </a:solidFill>
                <a:latin typeface="Book Antiqua" panose="02040602050305030304" pitchFamily="18" charset="0"/>
              </a:rPr>
              <a:t>(для преобразования </a:t>
            </a:r>
            <a:r>
              <a:rPr lang="ru-RU" sz="2100" i="1" u="sng" dirty="0" smtClean="0">
                <a:solidFill>
                  <a:schemeClr val="bg1"/>
                </a:solidFill>
                <a:latin typeface="Book Antiqua" panose="02040602050305030304" pitchFamily="18" charset="0"/>
              </a:rPr>
              <a:t>аналогового измерительного сигнала в цифровой код</a:t>
            </a:r>
            <a:r>
              <a:rPr lang="ru-RU" sz="2100" i="1" dirty="0" smtClean="0">
                <a:solidFill>
                  <a:schemeClr val="bg1"/>
                </a:solidFill>
                <a:latin typeface="Book Antiqua" panose="02040602050305030304" pitchFamily="18" charset="0"/>
              </a:rPr>
              <a:t>)</a:t>
            </a:r>
            <a:r>
              <a:rPr lang="ru-RU" sz="2100" b="1" i="1" dirty="0" smtClean="0">
                <a:solidFill>
                  <a:schemeClr val="bg1"/>
                </a:solidFill>
                <a:latin typeface="Book Antiqua" panose="02040602050305030304" pitchFamily="18" charset="0"/>
              </a:rPr>
              <a:t>;</a:t>
            </a:r>
          </a:p>
          <a:p>
            <a:pPr marL="800100" lvl="1" indent="-342900" algn="just">
              <a:buClr>
                <a:srgbClr val="FF0000"/>
              </a:buClr>
              <a:buFont typeface="Wingdings" panose="05000000000000000000" pitchFamily="2" charset="2"/>
              <a:buChar char="Ø"/>
            </a:pPr>
            <a:r>
              <a:rPr lang="ru-RU" sz="2100" b="1" dirty="0" smtClean="0">
                <a:solidFill>
                  <a:srgbClr val="FF0000"/>
                </a:solidFill>
                <a:latin typeface="Book Antiqua" panose="02040602050305030304" pitchFamily="18" charset="0"/>
              </a:rPr>
              <a:t>цифроаналоговые (ЦАП)</a:t>
            </a:r>
            <a:r>
              <a:rPr lang="ru-RU" sz="2200" b="1" dirty="0" smtClean="0">
                <a:solidFill>
                  <a:srgbClr val="FF0000"/>
                </a:solidFill>
                <a:latin typeface="Book Antiqua" panose="02040602050305030304" pitchFamily="18" charset="0"/>
              </a:rPr>
              <a:t> </a:t>
            </a:r>
            <a:r>
              <a:rPr lang="ru-RU" sz="1600" i="1" dirty="0">
                <a:solidFill>
                  <a:schemeClr val="bg1"/>
                </a:solidFill>
                <a:latin typeface="Book Antiqua" panose="02040602050305030304" pitchFamily="18" charset="0"/>
              </a:rPr>
              <a:t>(</a:t>
            </a:r>
            <a:r>
              <a:rPr lang="ru-RU" sz="2100" i="1" dirty="0">
                <a:solidFill>
                  <a:schemeClr val="bg1"/>
                </a:solidFill>
                <a:latin typeface="Book Antiqua" panose="02040602050305030304" pitchFamily="18" charset="0"/>
              </a:rPr>
              <a:t>для преобразования </a:t>
            </a:r>
            <a:r>
              <a:rPr lang="ru-RU" sz="2100" i="1" u="sng" dirty="0" smtClean="0">
                <a:solidFill>
                  <a:schemeClr val="bg1"/>
                </a:solidFill>
                <a:latin typeface="Book Antiqua" panose="02040602050305030304" pitchFamily="18" charset="0"/>
              </a:rPr>
              <a:t>цифрового кода в аналоговую величину</a:t>
            </a:r>
            <a:r>
              <a:rPr lang="ru-RU" sz="2100" i="1" dirty="0" smtClean="0">
                <a:solidFill>
                  <a:schemeClr val="bg1"/>
                </a:solidFill>
                <a:latin typeface="Book Antiqua" panose="02040602050305030304" pitchFamily="18" charset="0"/>
              </a:rPr>
              <a:t>)</a:t>
            </a:r>
            <a:r>
              <a:rPr lang="ru-RU" sz="2200" b="1" dirty="0" smtClean="0">
                <a:solidFill>
                  <a:schemeClr val="bg1"/>
                </a:solidFill>
                <a:latin typeface="Book Antiqua" panose="02040602050305030304" pitchFamily="18" charset="0"/>
              </a:rPr>
              <a:t>  </a:t>
            </a:r>
            <a:endParaRPr lang="ru-RU" sz="1600" b="1" dirty="0" smtClean="0">
              <a:solidFill>
                <a:schemeClr val="bg1"/>
              </a:solidFill>
              <a:latin typeface="Book Antiqua" panose="02040602050305030304" pitchFamily="18" charset="0"/>
            </a:endParaRPr>
          </a:p>
        </p:txBody>
      </p:sp>
      <p:sp>
        <p:nvSpPr>
          <p:cNvPr id="8" name="Номер слайда 5"/>
          <p:cNvSpPr>
            <a:spLocks noGrp="1"/>
          </p:cNvSpPr>
          <p:nvPr>
            <p:ph type="sldNum" sz="quarter" idx="12"/>
          </p:nvPr>
        </p:nvSpPr>
        <p:spPr>
          <a:xfrm>
            <a:off x="8316416" y="6215459"/>
            <a:ext cx="856907" cy="669925"/>
          </a:xfrm>
        </p:spPr>
        <p:txBody>
          <a:bodyPr/>
          <a:lstStyle/>
          <a:p>
            <a:pPr>
              <a:defRPr/>
            </a:pPr>
            <a:fld id="{9AD02CE9-2095-445F-A00E-82532CE5C7D4}" type="slidenum">
              <a:rPr lang="ru-RU" sz="1600"/>
              <a:pPr>
                <a:defRPr/>
              </a:pPr>
              <a:t>23</a:t>
            </a:fld>
            <a:endParaRPr lang="ru-RU" sz="1600" dirty="0"/>
          </a:p>
        </p:txBody>
      </p:sp>
      <p:sp>
        <p:nvSpPr>
          <p:cNvPr id="12" name="Rectangle 11"/>
          <p:cNvSpPr>
            <a:spLocks noChangeArrowheads="1"/>
          </p:cNvSpPr>
          <p:nvPr/>
        </p:nvSpPr>
        <p:spPr bwMode="auto">
          <a:xfrm>
            <a:off x="0" y="0"/>
            <a:ext cx="9143999" cy="396875"/>
          </a:xfrm>
          <a:prstGeom prst="rect">
            <a:avLst/>
          </a:prstGeom>
          <a:solidFill>
            <a:srgbClr val="FFFF00"/>
          </a:solidFill>
          <a:ln w="38100">
            <a:solidFill>
              <a:srgbClr val="1D08B8"/>
            </a:solidFill>
            <a:miter lim="800000"/>
            <a:headEnd/>
            <a:tailEnd/>
          </a:ln>
        </p:spPr>
        <p:txBody>
          <a:bodyPr wrap="square">
            <a:spAutoFit/>
          </a:bodyPr>
          <a:lstStyle/>
          <a:p>
            <a:pPr algn="ctr"/>
            <a:r>
              <a:rPr lang="ru-RU" sz="2000" b="1" dirty="0" smtClean="0">
                <a:solidFill>
                  <a:srgbClr val="1D08B8"/>
                </a:solidFill>
                <a:latin typeface="Book Antiqua" pitchFamily="18" charset="0"/>
              </a:rPr>
              <a:t>КЛАССИФИКАЦИЯ ИЗМЕРИТЕЛЬНЫХ ПРЕОБРАЗОВАТЕЛЕЙ</a:t>
            </a:r>
            <a:r>
              <a:rPr lang="ru-RU" sz="2000" dirty="0" smtClean="0">
                <a:solidFill>
                  <a:srgbClr val="1D08B8"/>
                </a:solidFill>
                <a:latin typeface="Book Antiqua" pitchFamily="18" charset="0"/>
              </a:rPr>
              <a:t> </a:t>
            </a:r>
            <a:endParaRPr lang="ru-RU" sz="2000" dirty="0">
              <a:solidFill>
                <a:srgbClr val="1D08B8"/>
              </a:solidFill>
              <a:latin typeface="Book Antiqua" pitchFamily="18" charset="0"/>
            </a:endParaRPr>
          </a:p>
        </p:txBody>
      </p:sp>
    </p:spTree>
    <p:extLst>
      <p:ext uri="{BB962C8B-B14F-4D97-AF65-F5344CB8AC3E}">
        <p14:creationId xmlns:p14="http://schemas.microsoft.com/office/powerpoint/2010/main" val="119869135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4" name="Text Box 2"/>
          <p:cNvSpPr txBox="1">
            <a:spLocks noChangeArrowheads="1"/>
          </p:cNvSpPr>
          <p:nvPr/>
        </p:nvSpPr>
        <p:spPr bwMode="auto">
          <a:xfrm>
            <a:off x="143507" y="396875"/>
            <a:ext cx="8856984" cy="4785926"/>
          </a:xfrm>
          <a:prstGeom prst="rect">
            <a:avLst/>
          </a:prstGeom>
          <a:solidFill>
            <a:schemeClr val="tx1"/>
          </a:solidFill>
          <a:ln w="9525">
            <a:noFill/>
            <a:miter lim="800000"/>
            <a:headEnd/>
            <a:tailEnd/>
          </a:ln>
        </p:spPr>
        <p:txBody>
          <a:bodyPr wrap="square">
            <a:spAutoFit/>
          </a:bodyPr>
          <a:lstStyle/>
          <a:p>
            <a:pPr algn="just">
              <a:buClr>
                <a:srgbClr val="FF0000"/>
              </a:buClr>
            </a:pPr>
            <a:r>
              <a:rPr lang="ru-RU" b="1" u="sng" dirty="0" smtClean="0">
                <a:solidFill>
                  <a:srgbClr val="FF0000"/>
                </a:solidFill>
                <a:latin typeface="Book Antiqua" pitchFamily="18" charset="0"/>
                <a:cs typeface="Times New Roman" pitchFamily="18" charset="0"/>
              </a:rPr>
              <a:t>Измерительный датчик </a:t>
            </a:r>
            <a:r>
              <a:rPr lang="ru-RU" dirty="0" smtClean="0">
                <a:solidFill>
                  <a:schemeClr val="bg1"/>
                </a:solidFill>
                <a:latin typeface="Book Antiqua" pitchFamily="18" charset="0"/>
                <a:cs typeface="Times New Roman" pitchFamily="18" charset="0"/>
              </a:rPr>
              <a:t>– это:</a:t>
            </a:r>
            <a:endParaRPr lang="ru-RU" dirty="0" smtClean="0">
              <a:solidFill>
                <a:srgbClr val="FF0000"/>
              </a:solidFill>
              <a:latin typeface="Book Antiqua" pitchFamily="18" charset="0"/>
              <a:cs typeface="Times New Roman" pitchFamily="18" charset="0"/>
            </a:endParaRPr>
          </a:p>
          <a:p>
            <a:pPr marL="285750" indent="-285750" algn="just">
              <a:buClr>
                <a:srgbClr val="FF0000"/>
              </a:buClr>
              <a:buFont typeface="Wingdings" panose="05000000000000000000" pitchFamily="2" charset="2"/>
              <a:buChar char="Ø"/>
            </a:pPr>
            <a:r>
              <a:rPr lang="ru-RU" dirty="0" smtClean="0">
                <a:solidFill>
                  <a:schemeClr val="bg1"/>
                </a:solidFill>
                <a:latin typeface="Book Antiqua" pitchFamily="18" charset="0"/>
                <a:cs typeface="Times New Roman" pitchFamily="18" charset="0"/>
              </a:rPr>
              <a:t>энергетический преобразователь, сохраняющий информацию; </a:t>
            </a:r>
          </a:p>
          <a:p>
            <a:pPr marL="285750" indent="-285750" algn="just">
              <a:buClr>
                <a:srgbClr val="FF0000"/>
              </a:buClr>
              <a:buFont typeface="Wingdings" panose="05000000000000000000" pitchFamily="2" charset="2"/>
              <a:buChar char="Ø"/>
            </a:pPr>
            <a:r>
              <a:rPr lang="ru-RU" dirty="0" smtClean="0">
                <a:solidFill>
                  <a:schemeClr val="bg1"/>
                </a:solidFill>
                <a:latin typeface="Book Antiqua" pitchFamily="18" charset="0"/>
                <a:cs typeface="Times New Roman" pitchFamily="18" charset="0"/>
              </a:rPr>
              <a:t>конструктивно обособленный </a:t>
            </a:r>
            <a:r>
              <a:rPr lang="ru-RU" b="1" dirty="0" smtClean="0">
                <a:solidFill>
                  <a:schemeClr val="bg1"/>
                </a:solidFill>
                <a:latin typeface="Book Antiqua" pitchFamily="18" charset="0"/>
                <a:cs typeface="Times New Roman" pitchFamily="18" charset="0"/>
              </a:rPr>
              <a:t>первичный преобразователь</a:t>
            </a:r>
            <a:r>
              <a:rPr lang="ru-RU" dirty="0" smtClean="0">
                <a:solidFill>
                  <a:schemeClr val="bg1"/>
                </a:solidFill>
                <a:latin typeface="Book Antiqua" pitchFamily="18" charset="0"/>
                <a:cs typeface="Times New Roman" pitchFamily="18" charset="0"/>
              </a:rPr>
              <a:t>, от которого поступает измерительная информация (сигнал); </a:t>
            </a:r>
          </a:p>
          <a:p>
            <a:pPr marL="285750" indent="-285750" algn="just">
              <a:buClr>
                <a:srgbClr val="FF0000"/>
              </a:buClr>
              <a:buFont typeface="Wingdings" panose="05000000000000000000" pitchFamily="2" charset="2"/>
              <a:buChar char="Ø"/>
            </a:pPr>
            <a:r>
              <a:rPr lang="ru-RU" dirty="0" smtClean="0">
                <a:solidFill>
                  <a:schemeClr val="bg1"/>
                </a:solidFill>
                <a:latin typeface="Book Antiqua" pitchFamily="18" charset="0"/>
                <a:cs typeface="Times New Roman" pitchFamily="18" charset="0"/>
              </a:rPr>
              <a:t>сочетание </a:t>
            </a:r>
            <a:r>
              <a:rPr lang="ru-RU" b="1" dirty="0" smtClean="0">
                <a:solidFill>
                  <a:schemeClr val="bg1"/>
                </a:solidFill>
                <a:latin typeface="Book Antiqua" pitchFamily="18" charset="0"/>
                <a:cs typeface="Times New Roman" pitchFamily="18" charset="0"/>
              </a:rPr>
              <a:t>чувствительного элемента </a:t>
            </a:r>
            <a:r>
              <a:rPr lang="ru-RU" dirty="0" smtClean="0">
                <a:solidFill>
                  <a:schemeClr val="bg1"/>
                </a:solidFill>
                <a:latin typeface="Book Antiqua" pitchFamily="18" charset="0"/>
                <a:cs typeface="Times New Roman" pitchFamily="18" charset="0"/>
              </a:rPr>
              <a:t>и </a:t>
            </a:r>
            <a:r>
              <a:rPr lang="ru-RU" b="1" dirty="0" smtClean="0">
                <a:solidFill>
                  <a:schemeClr val="bg1"/>
                </a:solidFill>
                <a:latin typeface="Book Antiqua" pitchFamily="18" charset="0"/>
                <a:cs typeface="Times New Roman" pitchFamily="18" charset="0"/>
              </a:rPr>
              <a:t>вторичного измерительного преобразователя</a:t>
            </a:r>
            <a:r>
              <a:rPr lang="ru-RU" dirty="0" smtClean="0">
                <a:solidFill>
                  <a:schemeClr val="bg1"/>
                </a:solidFill>
                <a:latin typeface="Book Antiqua" pitchFamily="18" charset="0"/>
                <a:cs typeface="Times New Roman" pitchFamily="18" charset="0"/>
              </a:rPr>
              <a:t>, дающего на выходе сигнал из стандартного диапазона значений.</a:t>
            </a:r>
          </a:p>
          <a:p>
            <a:pPr algn="ctr">
              <a:buClr>
                <a:srgbClr val="FF0000"/>
              </a:buClr>
            </a:pPr>
            <a:r>
              <a:rPr lang="ru-RU" sz="1600" b="1" dirty="0" smtClean="0">
                <a:solidFill>
                  <a:srgbClr val="FF0000"/>
                </a:solidFill>
                <a:latin typeface="Book Antiqua" pitchFamily="18" charset="0"/>
                <a:cs typeface="Times New Roman" pitchFamily="18" charset="0"/>
              </a:rPr>
              <a:t>КЛАССИФИКАЦИЯ ДАТЧИКОВ</a:t>
            </a:r>
          </a:p>
          <a:p>
            <a:pPr algn="just">
              <a:buClr>
                <a:srgbClr val="FF0000"/>
              </a:buClr>
            </a:pPr>
            <a:endParaRPr lang="ru-RU" sz="300" b="1" dirty="0" smtClean="0">
              <a:solidFill>
                <a:srgbClr val="1D08B8"/>
              </a:solidFill>
              <a:latin typeface="Book Antiqua" pitchFamily="18" charset="0"/>
              <a:cs typeface="Times New Roman" pitchFamily="18" charset="0"/>
            </a:endParaRPr>
          </a:p>
          <a:p>
            <a:pPr marL="457200" indent="-457200" algn="just">
              <a:buClr>
                <a:srgbClr val="FF0000"/>
              </a:buClr>
              <a:buFont typeface="+mj-lt"/>
              <a:buAutoNum type="arabicPeriod"/>
            </a:pPr>
            <a:r>
              <a:rPr lang="ru-RU" sz="1600" b="1" u="sng" dirty="0" smtClean="0">
                <a:solidFill>
                  <a:srgbClr val="1D08B8"/>
                </a:solidFill>
                <a:latin typeface="Book Antiqua" pitchFamily="18" charset="0"/>
                <a:cs typeface="Times New Roman" pitchFamily="18" charset="0"/>
              </a:rPr>
              <a:t>По способности преобразовывать энергию</a:t>
            </a:r>
            <a:r>
              <a:rPr lang="ru-RU" sz="1600" b="1" dirty="0" smtClean="0">
                <a:solidFill>
                  <a:srgbClr val="1D08B8"/>
                </a:solidFill>
                <a:latin typeface="Book Antiqua" pitchFamily="18" charset="0"/>
                <a:cs typeface="Times New Roman" pitchFamily="18" charset="0"/>
              </a:rPr>
              <a:t>:</a:t>
            </a:r>
          </a:p>
          <a:p>
            <a:pPr marL="800100" lvl="1" indent="-342900" algn="just">
              <a:buClr>
                <a:srgbClr val="FF0000"/>
              </a:buClr>
              <a:buFont typeface="Wingdings" panose="05000000000000000000" pitchFamily="2" charset="2"/>
              <a:buChar char="Ø"/>
            </a:pPr>
            <a:r>
              <a:rPr lang="ru-RU" sz="1600" b="1" dirty="0" smtClean="0">
                <a:solidFill>
                  <a:schemeClr val="bg1"/>
                </a:solidFill>
                <a:latin typeface="Book Antiqua" pitchFamily="18" charset="0"/>
                <a:cs typeface="Times New Roman" pitchFamily="18" charset="0"/>
              </a:rPr>
              <a:t>пассивные</a:t>
            </a:r>
            <a:r>
              <a:rPr lang="ru-RU" sz="1600" dirty="0" smtClean="0">
                <a:solidFill>
                  <a:schemeClr val="bg1"/>
                </a:solidFill>
                <a:latin typeface="Book Antiqua" pitchFamily="18" charset="0"/>
                <a:cs typeface="Times New Roman" pitchFamily="18" charset="0"/>
              </a:rPr>
              <a:t> (функционируют без потребления энергии от вспомогательного источника);</a:t>
            </a:r>
          </a:p>
          <a:p>
            <a:pPr marL="800100" lvl="1" indent="-342900" algn="just">
              <a:buClr>
                <a:srgbClr val="FF0000"/>
              </a:buClr>
              <a:buFont typeface="Wingdings" panose="05000000000000000000" pitchFamily="2" charset="2"/>
              <a:buChar char="Ø"/>
            </a:pPr>
            <a:r>
              <a:rPr lang="ru-RU" sz="1600" b="1" dirty="0" smtClean="0">
                <a:solidFill>
                  <a:schemeClr val="bg1"/>
                </a:solidFill>
                <a:latin typeface="Book Antiqua" pitchFamily="18" charset="0"/>
                <a:cs typeface="Times New Roman" pitchFamily="18" charset="0"/>
              </a:rPr>
              <a:t>активные</a:t>
            </a:r>
            <a:r>
              <a:rPr lang="ru-RU" sz="1600" dirty="0" smtClean="0">
                <a:solidFill>
                  <a:schemeClr val="bg1"/>
                </a:solidFill>
                <a:latin typeface="Book Antiqua" pitchFamily="18" charset="0"/>
                <a:cs typeface="Times New Roman" pitchFamily="18" charset="0"/>
              </a:rPr>
              <a:t> </a:t>
            </a:r>
            <a:r>
              <a:rPr lang="ru-RU" sz="1600" dirty="0">
                <a:solidFill>
                  <a:schemeClr val="bg1"/>
                </a:solidFill>
                <a:latin typeface="Book Antiqua" pitchFamily="18" charset="0"/>
                <a:cs typeface="Times New Roman" pitchFamily="18" charset="0"/>
              </a:rPr>
              <a:t>(функционируют </a:t>
            </a:r>
            <a:r>
              <a:rPr lang="ru-RU" sz="1600" dirty="0" smtClean="0">
                <a:solidFill>
                  <a:schemeClr val="bg1"/>
                </a:solidFill>
                <a:latin typeface="Book Antiqua" pitchFamily="18" charset="0"/>
                <a:cs typeface="Times New Roman" pitchFamily="18" charset="0"/>
              </a:rPr>
              <a:t>от </a:t>
            </a:r>
            <a:r>
              <a:rPr lang="ru-RU" sz="1600" dirty="0">
                <a:solidFill>
                  <a:schemeClr val="bg1"/>
                </a:solidFill>
                <a:latin typeface="Book Antiqua" pitchFamily="18" charset="0"/>
                <a:cs typeface="Times New Roman" pitchFamily="18" charset="0"/>
              </a:rPr>
              <a:t>вспомогательного источника)</a:t>
            </a:r>
          </a:p>
          <a:p>
            <a:pPr marL="457200" indent="-457200" algn="just">
              <a:buClr>
                <a:srgbClr val="FF0000"/>
              </a:buClr>
              <a:buFont typeface="+mj-lt"/>
              <a:buAutoNum type="arabicPeriod"/>
            </a:pPr>
            <a:r>
              <a:rPr lang="ru-RU" sz="1600" b="1" u="sng" dirty="0" smtClean="0">
                <a:solidFill>
                  <a:srgbClr val="1D08B8"/>
                </a:solidFill>
                <a:latin typeface="Book Antiqua" pitchFamily="18" charset="0"/>
                <a:cs typeface="Times New Roman" pitchFamily="18" charset="0"/>
              </a:rPr>
              <a:t>По способности восприятия информации на расстоянии от ее источника</a:t>
            </a:r>
            <a:r>
              <a:rPr lang="ru-RU" sz="1600" b="1" dirty="0" smtClean="0">
                <a:solidFill>
                  <a:srgbClr val="1D08B8"/>
                </a:solidFill>
                <a:latin typeface="Book Antiqua" pitchFamily="18" charset="0"/>
                <a:cs typeface="Times New Roman" pitchFamily="18" charset="0"/>
              </a:rPr>
              <a:t>:</a:t>
            </a:r>
          </a:p>
          <a:p>
            <a:pPr marL="914400" lvl="1" indent="-457200" algn="just">
              <a:buClr>
                <a:srgbClr val="FF0000"/>
              </a:buClr>
              <a:buFont typeface="Wingdings" panose="05000000000000000000" pitchFamily="2" charset="2"/>
              <a:buChar char="Ø"/>
            </a:pPr>
            <a:r>
              <a:rPr lang="ru-RU" sz="1600" b="1" dirty="0" smtClean="0">
                <a:solidFill>
                  <a:schemeClr val="bg1"/>
                </a:solidFill>
                <a:latin typeface="Book Antiqua" pitchFamily="18" charset="0"/>
                <a:cs typeface="Times New Roman" pitchFamily="18" charset="0"/>
              </a:rPr>
              <a:t>бесконтактные</a:t>
            </a:r>
            <a:r>
              <a:rPr lang="ru-RU" sz="1600" dirty="0" smtClean="0">
                <a:solidFill>
                  <a:schemeClr val="bg1"/>
                </a:solidFill>
                <a:latin typeface="Book Antiqua" pitchFamily="18" charset="0"/>
                <a:cs typeface="Times New Roman" pitchFamily="18" charset="0"/>
              </a:rPr>
              <a:t> (определение геометрических характеристик объектов с помощью технического зрения и локации – датчики технического зрения);</a:t>
            </a:r>
          </a:p>
          <a:p>
            <a:pPr marL="914400" lvl="1" indent="-457200" algn="just">
              <a:buClr>
                <a:srgbClr val="FF0000"/>
              </a:buClr>
              <a:buFont typeface="Wingdings" panose="05000000000000000000" pitchFamily="2" charset="2"/>
              <a:buChar char="Ø"/>
            </a:pPr>
            <a:r>
              <a:rPr lang="ru-RU" sz="1600" b="1" dirty="0" smtClean="0">
                <a:solidFill>
                  <a:schemeClr val="bg1"/>
                </a:solidFill>
                <a:latin typeface="Book Antiqua" pitchFamily="18" charset="0"/>
                <a:cs typeface="Times New Roman" pitchFamily="18" charset="0"/>
              </a:rPr>
              <a:t>контактные</a:t>
            </a:r>
            <a:r>
              <a:rPr lang="ru-RU" sz="1600" dirty="0" smtClean="0">
                <a:solidFill>
                  <a:schemeClr val="bg1"/>
                </a:solidFill>
                <a:latin typeface="Book Antiqua" pitchFamily="18" charset="0"/>
                <a:cs typeface="Times New Roman" pitchFamily="18" charset="0"/>
              </a:rPr>
              <a:t> (измерение действующих сил и моментов, фиксирование координат точек их приложения – точечные электронные щупы, силомоментные датчики и др.)</a:t>
            </a:r>
          </a:p>
        </p:txBody>
      </p:sp>
      <p:sp>
        <p:nvSpPr>
          <p:cNvPr id="12" name="Rectangle 11"/>
          <p:cNvSpPr>
            <a:spLocks noChangeArrowheads="1"/>
          </p:cNvSpPr>
          <p:nvPr/>
        </p:nvSpPr>
        <p:spPr bwMode="auto">
          <a:xfrm>
            <a:off x="0" y="0"/>
            <a:ext cx="9143999" cy="396875"/>
          </a:xfrm>
          <a:prstGeom prst="rect">
            <a:avLst/>
          </a:prstGeom>
          <a:solidFill>
            <a:srgbClr val="FFFF00"/>
          </a:solidFill>
          <a:ln w="38100">
            <a:solidFill>
              <a:srgbClr val="1D08B8"/>
            </a:solidFill>
            <a:miter lim="800000"/>
            <a:headEnd/>
            <a:tailEnd/>
          </a:ln>
        </p:spPr>
        <p:txBody>
          <a:bodyPr wrap="square">
            <a:spAutoFit/>
          </a:bodyPr>
          <a:lstStyle/>
          <a:p>
            <a:pPr algn="ctr"/>
            <a:r>
              <a:rPr lang="ru-RU" sz="2000" b="1" dirty="0" smtClean="0">
                <a:solidFill>
                  <a:srgbClr val="1D08B8"/>
                </a:solidFill>
                <a:latin typeface="Book Antiqua" pitchFamily="18" charset="0"/>
              </a:rPr>
              <a:t>ИЗМЕРИТЕЛЬНЫЕ ПРЕОБРАЗОВАТЕЛИ</a:t>
            </a:r>
            <a:r>
              <a:rPr lang="ru-RU" sz="2000" dirty="0" smtClean="0">
                <a:solidFill>
                  <a:srgbClr val="1D08B8"/>
                </a:solidFill>
                <a:latin typeface="Book Antiqua" pitchFamily="18" charset="0"/>
              </a:rPr>
              <a:t> </a:t>
            </a:r>
            <a:endParaRPr lang="ru-RU" sz="2000" dirty="0">
              <a:solidFill>
                <a:srgbClr val="1D08B8"/>
              </a:solidFill>
              <a:latin typeface="Book Antiqua" pitchFamily="18"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176" y="5271968"/>
            <a:ext cx="2840597" cy="1541408"/>
          </a:xfrm>
          <a:prstGeom prst="rect">
            <a:avLst/>
          </a:prstGeom>
        </p:spPr>
      </p:pic>
      <p:sp>
        <p:nvSpPr>
          <p:cNvPr id="2" name="Прямоугольник 1"/>
          <p:cNvSpPr/>
          <p:nvPr/>
        </p:nvSpPr>
        <p:spPr>
          <a:xfrm>
            <a:off x="143506" y="5386571"/>
            <a:ext cx="5836120" cy="1138773"/>
          </a:xfrm>
          <a:prstGeom prst="rect">
            <a:avLst/>
          </a:prstGeom>
          <a:solidFill>
            <a:schemeClr val="tx1"/>
          </a:solidFill>
        </p:spPr>
        <p:txBody>
          <a:bodyPr wrap="square">
            <a:spAutoFit/>
          </a:bodyPr>
          <a:lstStyle/>
          <a:p>
            <a:r>
              <a:rPr lang="ru-RU" altLang="ru-RU" sz="1700" b="1" i="1" dirty="0">
                <a:solidFill>
                  <a:srgbClr val="0000FF"/>
                </a:solidFill>
                <a:latin typeface="Arial" panose="020B0604020202020204" pitchFamily="34" charset="0"/>
              </a:rPr>
              <a:t>Пример </a:t>
            </a:r>
            <a:r>
              <a:rPr lang="ru-RU" altLang="ru-RU" sz="1700" i="1" dirty="0">
                <a:solidFill>
                  <a:schemeClr val="bg1"/>
                </a:solidFill>
                <a:latin typeface="Arial" panose="020B0604020202020204" pitchFamily="34" charset="0"/>
              </a:rPr>
              <a:t>- Датчики запущенного метеорологического радиозонда передают измерительную информацию о температуре, давлении, влажности и других параметрах атмосферы </a:t>
            </a:r>
            <a:endParaRPr lang="ru-RU" sz="1700" dirty="0">
              <a:solidFill>
                <a:schemeClr val="bg1"/>
              </a:solidFill>
            </a:endParaRPr>
          </a:p>
        </p:txBody>
      </p:sp>
      <p:sp>
        <p:nvSpPr>
          <p:cNvPr id="8" name="Номер слайда 5"/>
          <p:cNvSpPr>
            <a:spLocks noGrp="1"/>
          </p:cNvSpPr>
          <p:nvPr>
            <p:ph type="sldNum" sz="quarter" idx="12"/>
          </p:nvPr>
        </p:nvSpPr>
        <p:spPr>
          <a:xfrm>
            <a:off x="8316416" y="6215459"/>
            <a:ext cx="856907" cy="669925"/>
          </a:xfrm>
        </p:spPr>
        <p:txBody>
          <a:bodyPr/>
          <a:lstStyle/>
          <a:p>
            <a:pPr>
              <a:defRPr/>
            </a:pPr>
            <a:fld id="{9AD02CE9-2095-445F-A00E-82532CE5C7D4}" type="slidenum">
              <a:rPr lang="ru-RU" sz="1600"/>
              <a:pPr>
                <a:defRPr/>
              </a:pPr>
              <a:t>24</a:t>
            </a:fld>
            <a:endParaRPr lang="ru-RU" sz="1600" dirty="0"/>
          </a:p>
        </p:txBody>
      </p:sp>
    </p:spTree>
    <p:extLst>
      <p:ext uri="{BB962C8B-B14F-4D97-AF65-F5344CB8AC3E}">
        <p14:creationId xmlns:p14="http://schemas.microsoft.com/office/powerpoint/2010/main" val="62161551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5"/>
          <p:cNvSpPr>
            <a:spLocks noGrp="1"/>
          </p:cNvSpPr>
          <p:nvPr>
            <p:ph type="sldNum" sz="quarter" idx="12"/>
          </p:nvPr>
        </p:nvSpPr>
        <p:spPr>
          <a:xfrm>
            <a:off x="8316416" y="6215459"/>
            <a:ext cx="856907" cy="669925"/>
          </a:xfrm>
        </p:spPr>
        <p:txBody>
          <a:bodyPr/>
          <a:lstStyle/>
          <a:p>
            <a:pPr>
              <a:defRPr/>
            </a:pPr>
            <a:fld id="{9AD02CE9-2095-445F-A00E-82532CE5C7D4}" type="slidenum">
              <a:rPr lang="ru-RU" sz="1600"/>
              <a:pPr>
                <a:defRPr/>
              </a:pPr>
              <a:t>25</a:t>
            </a:fld>
            <a:endParaRPr lang="ru-RU" sz="1600" dirty="0"/>
          </a:p>
        </p:txBody>
      </p:sp>
      <p:sp>
        <p:nvSpPr>
          <p:cNvPr id="12" name="Rectangle 11"/>
          <p:cNvSpPr>
            <a:spLocks noChangeArrowheads="1"/>
          </p:cNvSpPr>
          <p:nvPr/>
        </p:nvSpPr>
        <p:spPr bwMode="auto">
          <a:xfrm>
            <a:off x="0" y="0"/>
            <a:ext cx="9143999" cy="396875"/>
          </a:xfrm>
          <a:prstGeom prst="rect">
            <a:avLst/>
          </a:prstGeom>
          <a:solidFill>
            <a:srgbClr val="FFFF00"/>
          </a:solidFill>
          <a:ln w="38100">
            <a:solidFill>
              <a:srgbClr val="1D08B8"/>
            </a:solidFill>
            <a:miter lim="800000"/>
            <a:headEnd/>
            <a:tailEnd/>
          </a:ln>
        </p:spPr>
        <p:txBody>
          <a:bodyPr wrap="square">
            <a:spAutoFit/>
          </a:bodyPr>
          <a:lstStyle/>
          <a:p>
            <a:pPr algn="ctr"/>
            <a:r>
              <a:rPr lang="ru-RU" sz="2000" b="1" dirty="0" smtClean="0">
                <a:solidFill>
                  <a:srgbClr val="1D08B8"/>
                </a:solidFill>
                <a:latin typeface="Book Antiqua" pitchFamily="18" charset="0"/>
              </a:rPr>
              <a:t>ИЗМЕРИТЕЛЬНЫЕ ПРЕОБРАЗОВАТЕЛИ</a:t>
            </a:r>
            <a:r>
              <a:rPr lang="ru-RU" sz="2000" dirty="0" smtClean="0">
                <a:solidFill>
                  <a:srgbClr val="1D08B8"/>
                </a:solidFill>
                <a:latin typeface="Book Antiqua" pitchFamily="18" charset="0"/>
              </a:rPr>
              <a:t> </a:t>
            </a:r>
            <a:endParaRPr lang="ru-RU" sz="2000" dirty="0">
              <a:solidFill>
                <a:srgbClr val="1D08B8"/>
              </a:solidFill>
              <a:latin typeface="Book Antiqua" pitchFamily="18" charset="0"/>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448686"/>
            <a:ext cx="6192688" cy="5418602"/>
          </a:xfrm>
          <a:prstGeom prst="rect">
            <a:avLst/>
          </a:prstGeom>
        </p:spPr>
      </p:pic>
      <p:sp>
        <p:nvSpPr>
          <p:cNvPr id="4114" name="Text Box 2"/>
          <p:cNvSpPr txBox="1">
            <a:spLocks noChangeArrowheads="1"/>
          </p:cNvSpPr>
          <p:nvPr/>
        </p:nvSpPr>
        <p:spPr bwMode="auto">
          <a:xfrm>
            <a:off x="395536" y="5877272"/>
            <a:ext cx="8280920" cy="707886"/>
          </a:xfrm>
          <a:prstGeom prst="rect">
            <a:avLst/>
          </a:prstGeom>
          <a:solidFill>
            <a:schemeClr val="tx1"/>
          </a:solidFill>
          <a:ln w="9525">
            <a:noFill/>
            <a:miter lim="800000"/>
            <a:headEnd/>
            <a:tailEnd/>
          </a:ln>
        </p:spPr>
        <p:txBody>
          <a:bodyPr wrap="square">
            <a:spAutoFit/>
          </a:bodyPr>
          <a:lstStyle/>
          <a:p>
            <a:pPr algn="ctr">
              <a:buClr>
                <a:srgbClr val="FF0000"/>
              </a:buClr>
            </a:pPr>
            <a:r>
              <a:rPr lang="ru-RU" sz="2000" b="1" dirty="0">
                <a:solidFill>
                  <a:srgbClr val="1D08B8"/>
                </a:solidFill>
              </a:rPr>
              <a:t>Измерительные преобразователи электрических величин: </a:t>
            </a:r>
            <a:endParaRPr lang="ru-RU" sz="2000" b="1" dirty="0" smtClean="0">
              <a:solidFill>
                <a:srgbClr val="1D08B8"/>
              </a:solidFill>
            </a:endParaRPr>
          </a:p>
          <a:p>
            <a:pPr algn="ctr">
              <a:buClr>
                <a:srgbClr val="FF0000"/>
              </a:buClr>
            </a:pPr>
            <a:r>
              <a:rPr lang="ru-RU" sz="2000" b="1" dirty="0" smtClean="0">
                <a:solidFill>
                  <a:srgbClr val="1D08B8"/>
                </a:solidFill>
              </a:rPr>
              <a:t>тока</a:t>
            </a:r>
            <a:r>
              <a:rPr lang="ru-RU" sz="2000" b="1" dirty="0">
                <a:solidFill>
                  <a:srgbClr val="1D08B8"/>
                </a:solidFill>
              </a:rPr>
              <a:t>, напряжения, мощности и др.</a:t>
            </a:r>
            <a:endParaRPr lang="ru-RU" sz="2000" b="1" dirty="0">
              <a:solidFill>
                <a:srgbClr val="1D08B8"/>
              </a:solidFill>
              <a:latin typeface="Book Antiqua" pitchFamily="18" charset="0"/>
            </a:endParaRPr>
          </a:p>
        </p:txBody>
      </p:sp>
    </p:spTree>
    <p:extLst>
      <p:ext uri="{BB962C8B-B14F-4D97-AF65-F5344CB8AC3E}">
        <p14:creationId xmlns:p14="http://schemas.microsoft.com/office/powerpoint/2010/main" val="357229392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5"/>
          <p:cNvSpPr>
            <a:spLocks noGrp="1"/>
          </p:cNvSpPr>
          <p:nvPr>
            <p:ph type="sldNum" sz="quarter" idx="12"/>
          </p:nvPr>
        </p:nvSpPr>
        <p:spPr>
          <a:xfrm>
            <a:off x="8316416" y="6215459"/>
            <a:ext cx="856907" cy="669925"/>
          </a:xfrm>
        </p:spPr>
        <p:txBody>
          <a:bodyPr/>
          <a:lstStyle/>
          <a:p>
            <a:pPr>
              <a:defRPr/>
            </a:pPr>
            <a:fld id="{9AD02CE9-2095-445F-A00E-82532CE5C7D4}" type="slidenum">
              <a:rPr lang="ru-RU" sz="1600"/>
              <a:pPr>
                <a:defRPr/>
              </a:pPr>
              <a:t>26</a:t>
            </a:fld>
            <a:endParaRPr lang="ru-RU" sz="1600" dirty="0"/>
          </a:p>
        </p:txBody>
      </p:sp>
      <p:sp>
        <p:nvSpPr>
          <p:cNvPr id="12" name="Rectangle 11"/>
          <p:cNvSpPr>
            <a:spLocks noChangeArrowheads="1"/>
          </p:cNvSpPr>
          <p:nvPr/>
        </p:nvSpPr>
        <p:spPr bwMode="auto">
          <a:xfrm>
            <a:off x="0" y="0"/>
            <a:ext cx="9143999" cy="396875"/>
          </a:xfrm>
          <a:prstGeom prst="rect">
            <a:avLst/>
          </a:prstGeom>
          <a:solidFill>
            <a:srgbClr val="FFFF00"/>
          </a:solidFill>
          <a:ln w="38100">
            <a:solidFill>
              <a:srgbClr val="1D08B8"/>
            </a:solidFill>
            <a:miter lim="800000"/>
            <a:headEnd/>
            <a:tailEnd/>
          </a:ln>
        </p:spPr>
        <p:txBody>
          <a:bodyPr wrap="square">
            <a:spAutoFit/>
          </a:bodyPr>
          <a:lstStyle/>
          <a:p>
            <a:pPr algn="ctr"/>
            <a:r>
              <a:rPr lang="ru-RU" sz="2000" b="1" dirty="0" smtClean="0">
                <a:solidFill>
                  <a:srgbClr val="1D08B8"/>
                </a:solidFill>
                <a:latin typeface="Book Antiqua" pitchFamily="18" charset="0"/>
              </a:rPr>
              <a:t>ИЗМЕРИТЕЛЬНЫЕ ПРЕОБРАЗОВАТЕЛИ</a:t>
            </a:r>
            <a:r>
              <a:rPr lang="ru-RU" sz="2000" dirty="0" smtClean="0">
                <a:solidFill>
                  <a:srgbClr val="1D08B8"/>
                </a:solidFill>
                <a:latin typeface="Book Antiqua" pitchFamily="18" charset="0"/>
              </a:rPr>
              <a:t> </a:t>
            </a:r>
            <a:endParaRPr lang="ru-RU" sz="2000" dirty="0">
              <a:solidFill>
                <a:srgbClr val="1D08B8"/>
              </a:solidFill>
              <a:latin typeface="Book Antiqua" pitchFamily="18"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4731" y="543378"/>
            <a:ext cx="6201605" cy="5189878"/>
          </a:xfrm>
          <a:prstGeom prst="rect">
            <a:avLst/>
          </a:prstGeom>
        </p:spPr>
      </p:pic>
      <p:sp>
        <p:nvSpPr>
          <p:cNvPr id="4" name="Прямоугольник 3"/>
          <p:cNvSpPr/>
          <p:nvPr/>
        </p:nvSpPr>
        <p:spPr>
          <a:xfrm>
            <a:off x="1394731" y="5733256"/>
            <a:ext cx="6201604" cy="707886"/>
          </a:xfrm>
          <a:prstGeom prst="rect">
            <a:avLst/>
          </a:prstGeom>
          <a:solidFill>
            <a:schemeClr val="tx1"/>
          </a:solidFill>
        </p:spPr>
        <p:txBody>
          <a:bodyPr wrap="square">
            <a:spAutoFit/>
          </a:bodyPr>
          <a:lstStyle/>
          <a:p>
            <a:pPr algn="ctr"/>
            <a:r>
              <a:rPr lang="ru-RU" sz="2000" b="1" dirty="0" smtClean="0">
                <a:solidFill>
                  <a:srgbClr val="1D08B8"/>
                </a:solidFill>
              </a:rPr>
              <a:t>Многофункциональный преобразователь </a:t>
            </a:r>
            <a:r>
              <a:rPr lang="ru-RU" sz="2000" b="1" dirty="0">
                <a:solidFill>
                  <a:srgbClr val="1D08B8"/>
                </a:solidFill>
              </a:rPr>
              <a:t>ЕТ </a:t>
            </a:r>
            <a:r>
              <a:rPr lang="ru-RU" sz="2000" b="1" dirty="0" smtClean="0">
                <a:solidFill>
                  <a:srgbClr val="1D08B8"/>
                </a:solidFill>
              </a:rPr>
              <a:t>для измерения параметров </a:t>
            </a:r>
            <a:r>
              <a:rPr lang="ru-RU" sz="2000" b="1" dirty="0">
                <a:solidFill>
                  <a:srgbClr val="1D08B8"/>
                </a:solidFill>
              </a:rPr>
              <a:t>трехфазной сети</a:t>
            </a:r>
          </a:p>
        </p:txBody>
      </p:sp>
    </p:spTree>
    <p:extLst>
      <p:ext uri="{BB962C8B-B14F-4D97-AF65-F5344CB8AC3E}">
        <p14:creationId xmlns:p14="http://schemas.microsoft.com/office/powerpoint/2010/main" val="146817945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5"/>
          <p:cNvSpPr>
            <a:spLocks noGrp="1"/>
          </p:cNvSpPr>
          <p:nvPr>
            <p:ph type="sldNum" sz="quarter" idx="12"/>
          </p:nvPr>
        </p:nvSpPr>
        <p:spPr>
          <a:xfrm>
            <a:off x="8316416" y="6215459"/>
            <a:ext cx="856907" cy="669925"/>
          </a:xfrm>
        </p:spPr>
        <p:txBody>
          <a:bodyPr/>
          <a:lstStyle/>
          <a:p>
            <a:pPr>
              <a:defRPr/>
            </a:pPr>
            <a:fld id="{9AD02CE9-2095-445F-A00E-82532CE5C7D4}" type="slidenum">
              <a:rPr lang="ru-RU" sz="1600"/>
              <a:pPr>
                <a:defRPr/>
              </a:pPr>
              <a:t>27</a:t>
            </a:fld>
            <a:endParaRPr lang="ru-RU" sz="1600" dirty="0"/>
          </a:p>
        </p:txBody>
      </p:sp>
      <p:sp>
        <p:nvSpPr>
          <p:cNvPr id="12" name="Rectangle 11"/>
          <p:cNvSpPr>
            <a:spLocks noChangeArrowheads="1"/>
          </p:cNvSpPr>
          <p:nvPr/>
        </p:nvSpPr>
        <p:spPr bwMode="auto">
          <a:xfrm>
            <a:off x="0" y="0"/>
            <a:ext cx="9143999" cy="396875"/>
          </a:xfrm>
          <a:prstGeom prst="rect">
            <a:avLst/>
          </a:prstGeom>
          <a:solidFill>
            <a:srgbClr val="FFFF00"/>
          </a:solidFill>
          <a:ln w="38100">
            <a:solidFill>
              <a:srgbClr val="1D08B8"/>
            </a:solidFill>
            <a:miter lim="800000"/>
            <a:headEnd/>
            <a:tailEnd/>
          </a:ln>
        </p:spPr>
        <p:txBody>
          <a:bodyPr wrap="square">
            <a:spAutoFit/>
          </a:bodyPr>
          <a:lstStyle/>
          <a:p>
            <a:pPr algn="ctr"/>
            <a:r>
              <a:rPr lang="ru-RU" sz="2000" b="1" dirty="0" smtClean="0">
                <a:solidFill>
                  <a:srgbClr val="1D08B8"/>
                </a:solidFill>
                <a:latin typeface="Book Antiqua" pitchFamily="18" charset="0"/>
              </a:rPr>
              <a:t>ИЗМЕРИТЕЛЬНЫЕ ПРЕОБРАЗОВАТЕЛИ</a:t>
            </a:r>
            <a:r>
              <a:rPr lang="ru-RU" sz="2000" dirty="0" smtClean="0">
                <a:solidFill>
                  <a:srgbClr val="1D08B8"/>
                </a:solidFill>
                <a:latin typeface="Book Antiqua" pitchFamily="18" charset="0"/>
              </a:rPr>
              <a:t> </a:t>
            </a:r>
            <a:endParaRPr lang="ru-RU" sz="2000" dirty="0">
              <a:solidFill>
                <a:srgbClr val="1D08B8"/>
              </a:solidFill>
              <a:latin typeface="Book Antiqua" pitchFamily="18" charset="0"/>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476672"/>
            <a:ext cx="6912767" cy="5184576"/>
          </a:xfrm>
          <a:prstGeom prst="rect">
            <a:avLst/>
          </a:prstGeom>
        </p:spPr>
      </p:pic>
      <p:sp>
        <p:nvSpPr>
          <p:cNvPr id="7" name="Прямоугольник 6"/>
          <p:cNvSpPr/>
          <p:nvPr/>
        </p:nvSpPr>
        <p:spPr>
          <a:xfrm>
            <a:off x="1043607" y="5661248"/>
            <a:ext cx="6912767" cy="830997"/>
          </a:xfrm>
          <a:prstGeom prst="rect">
            <a:avLst/>
          </a:prstGeom>
          <a:solidFill>
            <a:schemeClr val="tx1"/>
          </a:solidFill>
        </p:spPr>
        <p:txBody>
          <a:bodyPr wrap="square">
            <a:spAutoFit/>
          </a:bodyPr>
          <a:lstStyle/>
          <a:p>
            <a:pPr algn="ctr"/>
            <a:r>
              <a:rPr lang="ru-RU" sz="2400" b="1" dirty="0" smtClean="0">
                <a:solidFill>
                  <a:srgbClr val="1D08B8"/>
                </a:solidFill>
              </a:rPr>
              <a:t>Измерительный аналоговый преобразователь Е854 переменного тока</a:t>
            </a:r>
            <a:endParaRPr lang="ru-RU" sz="2400" b="1" dirty="0">
              <a:solidFill>
                <a:srgbClr val="1D08B8"/>
              </a:solidFill>
            </a:endParaRPr>
          </a:p>
        </p:txBody>
      </p:sp>
    </p:spTree>
    <p:extLst>
      <p:ext uri="{BB962C8B-B14F-4D97-AF65-F5344CB8AC3E}">
        <p14:creationId xmlns:p14="http://schemas.microsoft.com/office/powerpoint/2010/main" val="111516379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5"/>
          <p:cNvSpPr>
            <a:spLocks noGrp="1"/>
          </p:cNvSpPr>
          <p:nvPr>
            <p:ph type="sldNum" sz="quarter" idx="12"/>
          </p:nvPr>
        </p:nvSpPr>
        <p:spPr>
          <a:xfrm>
            <a:off x="8316416" y="6215459"/>
            <a:ext cx="856907" cy="669925"/>
          </a:xfrm>
        </p:spPr>
        <p:txBody>
          <a:bodyPr/>
          <a:lstStyle/>
          <a:p>
            <a:pPr>
              <a:defRPr/>
            </a:pPr>
            <a:fld id="{9AD02CE9-2095-445F-A00E-82532CE5C7D4}" type="slidenum">
              <a:rPr lang="ru-RU" sz="1600"/>
              <a:pPr>
                <a:defRPr/>
              </a:pPr>
              <a:t>28</a:t>
            </a:fld>
            <a:endParaRPr lang="ru-RU" sz="1600" dirty="0"/>
          </a:p>
        </p:txBody>
      </p:sp>
      <p:sp>
        <p:nvSpPr>
          <p:cNvPr id="12" name="Rectangle 11"/>
          <p:cNvSpPr>
            <a:spLocks noChangeArrowheads="1"/>
          </p:cNvSpPr>
          <p:nvPr/>
        </p:nvSpPr>
        <p:spPr bwMode="auto">
          <a:xfrm>
            <a:off x="0" y="0"/>
            <a:ext cx="9143999" cy="396875"/>
          </a:xfrm>
          <a:prstGeom prst="rect">
            <a:avLst/>
          </a:prstGeom>
          <a:solidFill>
            <a:srgbClr val="FFFF00"/>
          </a:solidFill>
          <a:ln w="38100">
            <a:solidFill>
              <a:srgbClr val="1D08B8"/>
            </a:solidFill>
            <a:miter lim="800000"/>
            <a:headEnd/>
            <a:tailEnd/>
          </a:ln>
        </p:spPr>
        <p:txBody>
          <a:bodyPr wrap="square">
            <a:spAutoFit/>
          </a:bodyPr>
          <a:lstStyle/>
          <a:p>
            <a:pPr algn="ctr"/>
            <a:r>
              <a:rPr lang="ru-RU" sz="2000" b="1" dirty="0" smtClean="0">
                <a:solidFill>
                  <a:srgbClr val="1D08B8"/>
                </a:solidFill>
                <a:latin typeface="Book Antiqua" pitchFamily="18" charset="0"/>
              </a:rPr>
              <a:t>ИЗМЕРИТЕЛЬНЫЕ ПРЕОБРАЗОВАТЕЛИ</a:t>
            </a:r>
            <a:r>
              <a:rPr lang="ru-RU" sz="2000" dirty="0" smtClean="0">
                <a:solidFill>
                  <a:srgbClr val="1D08B8"/>
                </a:solidFill>
                <a:latin typeface="Book Antiqua" pitchFamily="18" charset="0"/>
              </a:rPr>
              <a:t> </a:t>
            </a:r>
            <a:endParaRPr lang="ru-RU" sz="2000" dirty="0">
              <a:solidFill>
                <a:srgbClr val="1D08B8"/>
              </a:solidFill>
              <a:latin typeface="Book Antiqua" pitchFamily="18" charset="0"/>
            </a:endParaRPr>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457078"/>
            <a:ext cx="4800692" cy="6400922"/>
          </a:xfrm>
          <a:prstGeom prst="rect">
            <a:avLst/>
          </a:prstGeom>
        </p:spPr>
      </p:pic>
    </p:spTree>
    <p:extLst>
      <p:ext uri="{BB962C8B-B14F-4D97-AF65-F5344CB8AC3E}">
        <p14:creationId xmlns:p14="http://schemas.microsoft.com/office/powerpoint/2010/main" val="326549310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5"/>
          <p:cNvSpPr>
            <a:spLocks noGrp="1"/>
          </p:cNvSpPr>
          <p:nvPr>
            <p:ph type="sldNum" sz="quarter" idx="12"/>
          </p:nvPr>
        </p:nvSpPr>
        <p:spPr>
          <a:xfrm>
            <a:off x="8316416" y="6215459"/>
            <a:ext cx="856907" cy="669925"/>
          </a:xfrm>
        </p:spPr>
        <p:txBody>
          <a:bodyPr/>
          <a:lstStyle/>
          <a:p>
            <a:pPr>
              <a:defRPr/>
            </a:pPr>
            <a:fld id="{9AD02CE9-2095-445F-A00E-82532CE5C7D4}" type="slidenum">
              <a:rPr lang="ru-RU" sz="1600"/>
              <a:pPr>
                <a:defRPr/>
              </a:pPr>
              <a:t>29</a:t>
            </a:fld>
            <a:endParaRPr lang="ru-RU" sz="1600" dirty="0"/>
          </a:p>
        </p:txBody>
      </p:sp>
      <p:sp>
        <p:nvSpPr>
          <p:cNvPr id="12" name="Rectangle 11"/>
          <p:cNvSpPr>
            <a:spLocks noChangeArrowheads="1"/>
          </p:cNvSpPr>
          <p:nvPr/>
        </p:nvSpPr>
        <p:spPr bwMode="auto">
          <a:xfrm>
            <a:off x="0" y="0"/>
            <a:ext cx="9143999" cy="396875"/>
          </a:xfrm>
          <a:prstGeom prst="rect">
            <a:avLst/>
          </a:prstGeom>
          <a:solidFill>
            <a:srgbClr val="FFFF00"/>
          </a:solidFill>
          <a:ln w="38100">
            <a:solidFill>
              <a:srgbClr val="1D08B8"/>
            </a:solidFill>
            <a:miter lim="800000"/>
            <a:headEnd/>
            <a:tailEnd/>
          </a:ln>
        </p:spPr>
        <p:txBody>
          <a:bodyPr wrap="square">
            <a:spAutoFit/>
          </a:bodyPr>
          <a:lstStyle/>
          <a:p>
            <a:pPr algn="ctr"/>
            <a:r>
              <a:rPr lang="ru-RU" sz="2000" b="1" dirty="0" smtClean="0">
                <a:solidFill>
                  <a:srgbClr val="1D08B8"/>
                </a:solidFill>
                <a:latin typeface="Book Antiqua" pitchFamily="18" charset="0"/>
              </a:rPr>
              <a:t>ИЗМЕРИТЕЛЬНЫЕ ПРЕОБРАЗОВАТЕЛИ</a:t>
            </a:r>
            <a:r>
              <a:rPr lang="ru-RU" sz="2000" dirty="0" smtClean="0">
                <a:solidFill>
                  <a:srgbClr val="1D08B8"/>
                </a:solidFill>
                <a:latin typeface="Book Antiqua" pitchFamily="18" charset="0"/>
              </a:rPr>
              <a:t> </a:t>
            </a:r>
            <a:endParaRPr lang="ru-RU" sz="2000" dirty="0">
              <a:solidFill>
                <a:srgbClr val="1D08B8"/>
              </a:solidFill>
              <a:latin typeface="Book Antiqua" pitchFamily="18"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458284"/>
            <a:ext cx="5112568" cy="5623825"/>
          </a:xfrm>
          <a:prstGeom prst="rect">
            <a:avLst/>
          </a:prstGeom>
        </p:spPr>
      </p:pic>
      <p:sp>
        <p:nvSpPr>
          <p:cNvPr id="3" name="Прямоугольник 2"/>
          <p:cNvSpPr/>
          <p:nvPr/>
        </p:nvSpPr>
        <p:spPr>
          <a:xfrm>
            <a:off x="251520" y="5949280"/>
            <a:ext cx="5112568" cy="830997"/>
          </a:xfrm>
          <a:prstGeom prst="rect">
            <a:avLst/>
          </a:prstGeom>
          <a:solidFill>
            <a:schemeClr val="tx1"/>
          </a:solidFill>
        </p:spPr>
        <p:txBody>
          <a:bodyPr wrap="square">
            <a:spAutoFit/>
          </a:bodyPr>
          <a:lstStyle/>
          <a:p>
            <a:pPr algn="ctr"/>
            <a:r>
              <a:rPr lang="ru-RU" sz="2400" b="1" dirty="0">
                <a:solidFill>
                  <a:srgbClr val="1D08B8"/>
                </a:solidFill>
              </a:rPr>
              <a:t>Преобразователь давления пневматический ПЭП</a:t>
            </a:r>
            <a:endParaRPr lang="ru-RU" sz="2400" dirty="0">
              <a:solidFill>
                <a:srgbClr val="1D08B8"/>
              </a:solidFill>
            </a:endParaRPr>
          </a:p>
        </p:txBody>
      </p:sp>
      <p:sp>
        <p:nvSpPr>
          <p:cNvPr id="4" name="Прямоугольник 3"/>
          <p:cNvSpPr/>
          <p:nvPr/>
        </p:nvSpPr>
        <p:spPr>
          <a:xfrm>
            <a:off x="5508104" y="458284"/>
            <a:ext cx="3528392" cy="5878532"/>
          </a:xfrm>
          <a:prstGeom prst="rect">
            <a:avLst/>
          </a:prstGeom>
          <a:solidFill>
            <a:schemeClr val="tx1"/>
          </a:solidFill>
        </p:spPr>
        <p:txBody>
          <a:bodyPr wrap="square">
            <a:spAutoFit/>
          </a:bodyPr>
          <a:lstStyle/>
          <a:p>
            <a:r>
              <a:rPr lang="ru-RU" sz="1600" b="1" dirty="0" smtClean="0">
                <a:solidFill>
                  <a:srgbClr val="1D08B8"/>
                </a:solidFill>
                <a:latin typeface="Times New Roman" panose="02020603050405020304" pitchFamily="18" charset="0"/>
                <a:cs typeface="Times New Roman" panose="02020603050405020304" pitchFamily="18" charset="0"/>
              </a:rPr>
              <a:t>Назначение:</a:t>
            </a:r>
            <a:endParaRPr lang="ru-RU" sz="1600" b="1" dirty="0">
              <a:solidFill>
                <a:srgbClr val="1D08B8"/>
              </a:solidFill>
              <a:latin typeface="Times New Roman" panose="02020603050405020304" pitchFamily="18" charset="0"/>
              <a:cs typeface="Times New Roman" panose="02020603050405020304" pitchFamily="18" charset="0"/>
            </a:endParaRPr>
          </a:p>
          <a:p>
            <a:r>
              <a:rPr lang="ru-RU" b="1" dirty="0">
                <a:solidFill>
                  <a:schemeClr val="bg1"/>
                </a:solidFill>
                <a:latin typeface="Times New Roman" panose="02020603050405020304" pitchFamily="18" charset="0"/>
                <a:cs typeface="Times New Roman" panose="02020603050405020304" pitchFamily="18" charset="0"/>
              </a:rPr>
              <a:t>Преобразователь давления пневматический ПЭП </a:t>
            </a:r>
            <a:r>
              <a:rPr lang="ru-RU" dirty="0">
                <a:solidFill>
                  <a:schemeClr val="bg1"/>
                </a:solidFill>
                <a:latin typeface="Times New Roman" panose="02020603050405020304" pitchFamily="18" charset="0"/>
                <a:cs typeface="Times New Roman" panose="02020603050405020304" pitchFamily="18" charset="0"/>
              </a:rPr>
              <a:t>предназначен для измерения и непрерывного преобразования избыточного давления воздуха (пневматических сигналов </a:t>
            </a:r>
            <a:r>
              <a:rPr lang="ru-RU" dirty="0" smtClean="0">
                <a:solidFill>
                  <a:schemeClr val="bg1"/>
                </a:solidFill>
                <a:latin typeface="Times New Roman" panose="02020603050405020304" pitchFamily="18" charset="0"/>
                <a:cs typeface="Times New Roman" panose="02020603050405020304" pitchFamily="18" charset="0"/>
              </a:rPr>
              <a:t>           </a:t>
            </a:r>
            <a:r>
              <a:rPr lang="ru-RU" b="1" dirty="0" smtClean="0">
                <a:solidFill>
                  <a:schemeClr val="bg1"/>
                </a:solidFill>
                <a:latin typeface="Times New Roman" panose="02020603050405020304" pitchFamily="18" charset="0"/>
                <a:cs typeface="Times New Roman" panose="02020603050405020304" pitchFamily="18" charset="0"/>
              </a:rPr>
              <a:t>20 – 100 кПа </a:t>
            </a:r>
            <a:r>
              <a:rPr lang="ru-RU" dirty="0">
                <a:solidFill>
                  <a:schemeClr val="bg1"/>
                </a:solidFill>
                <a:latin typeface="Times New Roman" panose="02020603050405020304" pitchFamily="18" charset="0"/>
                <a:cs typeface="Times New Roman" panose="02020603050405020304" pitchFamily="18" charset="0"/>
              </a:rPr>
              <a:t>по ГОСТ 26.015-81) в унифицированный выходной сигнал постоянного тока </a:t>
            </a:r>
            <a:r>
              <a:rPr lang="ru-RU" dirty="0" smtClean="0">
                <a:solidFill>
                  <a:schemeClr val="bg1"/>
                </a:solidFill>
                <a:latin typeface="Times New Roman" panose="02020603050405020304" pitchFamily="18" charset="0"/>
                <a:cs typeface="Times New Roman" panose="02020603050405020304" pitchFamily="18" charset="0"/>
              </a:rPr>
              <a:t>                </a:t>
            </a:r>
            <a:r>
              <a:rPr lang="ru-RU" b="1" dirty="0" smtClean="0">
                <a:solidFill>
                  <a:schemeClr val="bg1"/>
                </a:solidFill>
                <a:latin typeface="Times New Roman" panose="02020603050405020304" pitchFamily="18" charset="0"/>
                <a:cs typeface="Times New Roman" panose="02020603050405020304" pitchFamily="18" charset="0"/>
              </a:rPr>
              <a:t>4 </a:t>
            </a:r>
            <a:r>
              <a:rPr lang="ru-RU" b="1" dirty="0">
                <a:solidFill>
                  <a:schemeClr val="bg1"/>
                </a:solidFill>
                <a:latin typeface="Times New Roman" panose="02020603050405020304" pitchFamily="18" charset="0"/>
                <a:cs typeface="Times New Roman" panose="02020603050405020304" pitchFamily="18" charset="0"/>
              </a:rPr>
              <a:t>– </a:t>
            </a:r>
            <a:r>
              <a:rPr lang="ru-RU" b="1" dirty="0" smtClean="0">
                <a:solidFill>
                  <a:schemeClr val="bg1"/>
                </a:solidFill>
                <a:latin typeface="Times New Roman" panose="02020603050405020304" pitchFamily="18" charset="0"/>
                <a:cs typeface="Times New Roman" panose="02020603050405020304" pitchFamily="18" charset="0"/>
              </a:rPr>
              <a:t>20</a:t>
            </a:r>
            <a:r>
              <a:rPr lang="ru-RU" b="1" dirty="0">
                <a:solidFill>
                  <a:schemeClr val="bg1"/>
                </a:solidFill>
                <a:latin typeface="Times New Roman" panose="02020603050405020304" pitchFamily="18" charset="0"/>
                <a:cs typeface="Times New Roman" panose="02020603050405020304" pitchFamily="18" charset="0"/>
              </a:rPr>
              <a:t> мА </a:t>
            </a:r>
            <a:r>
              <a:rPr lang="ru-RU" dirty="0">
                <a:solidFill>
                  <a:schemeClr val="bg1"/>
                </a:solidFill>
                <a:latin typeface="Times New Roman" panose="02020603050405020304" pitchFamily="18" charset="0"/>
                <a:cs typeface="Times New Roman" panose="02020603050405020304" pitchFamily="18" charset="0"/>
              </a:rPr>
              <a:t>по ГОСТ 26.011-80, используемый для работы с вторичной регистрирующей и показывающей аппаратурой, регуляторами и другими устройствами автоматики в системах автоматического контроля, регулирования и управления технологическими процессами в различных отраслях промышленности</a:t>
            </a:r>
          </a:p>
        </p:txBody>
      </p:sp>
    </p:spTree>
    <p:extLst>
      <p:ext uri="{BB962C8B-B14F-4D97-AF65-F5344CB8AC3E}">
        <p14:creationId xmlns:p14="http://schemas.microsoft.com/office/powerpoint/2010/main" val="421920178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4" name="AutoShape 2"/>
          <p:cNvSpPr>
            <a:spLocks noChangeArrowheads="1"/>
          </p:cNvSpPr>
          <p:nvPr/>
        </p:nvSpPr>
        <p:spPr bwMode="auto">
          <a:xfrm>
            <a:off x="0" y="-27384"/>
            <a:ext cx="9144000" cy="720080"/>
          </a:xfrm>
          <a:prstGeom prst="roundRect">
            <a:avLst>
              <a:gd name="adj" fmla="val 16667"/>
            </a:avLst>
          </a:prstGeom>
          <a:solidFill>
            <a:srgbClr val="FFFF00"/>
          </a:solidFill>
          <a:ln w="38100">
            <a:solidFill>
              <a:srgbClr val="FF0000"/>
            </a:solidFill>
            <a:round/>
            <a:headEnd/>
            <a:tailEnd/>
          </a:ln>
        </p:spPr>
        <p:txBody>
          <a:bodyPr wrap="none" anchor="ctr"/>
          <a:lstStyle/>
          <a:p>
            <a:pPr algn="ctr"/>
            <a:r>
              <a:rPr lang="ru-RU" sz="3200" b="1" dirty="0" smtClean="0">
                <a:solidFill>
                  <a:srgbClr val="0000FF"/>
                </a:solidFill>
                <a:latin typeface="Book Antiqua" pitchFamily="18" charset="0"/>
                <a:cs typeface="Times New Roman" pitchFamily="18" charset="0"/>
              </a:rPr>
              <a:t>Тема 2.1. </a:t>
            </a:r>
            <a:r>
              <a:rPr lang="ru-RU" sz="3200" b="1" dirty="0" smtClean="0">
                <a:solidFill>
                  <a:srgbClr val="FF0000"/>
                </a:solidFill>
                <a:latin typeface="Book Antiqua" pitchFamily="18" charset="0"/>
                <a:cs typeface="Times New Roman" pitchFamily="18" charset="0"/>
              </a:rPr>
              <a:t>СРЕДСТВА </a:t>
            </a:r>
            <a:r>
              <a:rPr lang="ru-RU" sz="3200" b="1" dirty="0" smtClean="0">
                <a:solidFill>
                  <a:srgbClr val="FF0000"/>
                </a:solidFill>
                <a:latin typeface="Book Antiqua" pitchFamily="18" charset="0"/>
                <a:cs typeface="Times New Roman" pitchFamily="18" charset="0"/>
              </a:rPr>
              <a:t>ИЗМЕРЕНИ</a:t>
            </a:r>
            <a:r>
              <a:rPr lang="ru-RU" sz="3200" b="1" dirty="0" smtClean="0">
                <a:solidFill>
                  <a:srgbClr val="FF0000"/>
                </a:solidFill>
                <a:latin typeface="Book Antiqua" pitchFamily="18" charset="0"/>
              </a:rPr>
              <a:t>Й </a:t>
            </a:r>
            <a:r>
              <a:rPr lang="ru-RU" sz="3200" b="1" dirty="0" smtClean="0">
                <a:solidFill>
                  <a:srgbClr val="1D08B8"/>
                </a:solidFill>
                <a:latin typeface="Book Antiqua" pitchFamily="18" charset="0"/>
              </a:rPr>
              <a:t>(СИ)</a:t>
            </a:r>
            <a:r>
              <a:rPr lang="ru-RU" sz="3200" dirty="0" smtClean="0">
                <a:solidFill>
                  <a:srgbClr val="1D08B8"/>
                </a:solidFill>
                <a:latin typeface="Times New Roman" pitchFamily="18" charset="0"/>
              </a:rPr>
              <a:t> </a:t>
            </a:r>
            <a:endParaRPr lang="ru-RU" sz="3200" dirty="0">
              <a:solidFill>
                <a:srgbClr val="1D08B8"/>
              </a:solidFill>
              <a:latin typeface="Times New Roman" pitchFamily="18" charset="0"/>
            </a:endParaRPr>
          </a:p>
        </p:txBody>
      </p:sp>
      <p:sp>
        <p:nvSpPr>
          <p:cNvPr id="11" name="Номер слайда 5"/>
          <p:cNvSpPr>
            <a:spLocks noGrp="1"/>
          </p:cNvSpPr>
          <p:nvPr>
            <p:ph type="sldNum" sz="quarter" idx="12"/>
          </p:nvPr>
        </p:nvSpPr>
        <p:spPr>
          <a:xfrm>
            <a:off x="8028384" y="6185952"/>
            <a:ext cx="856907" cy="669925"/>
          </a:xfrm>
        </p:spPr>
        <p:txBody>
          <a:bodyPr/>
          <a:lstStyle/>
          <a:p>
            <a:pPr>
              <a:defRPr/>
            </a:pPr>
            <a:fld id="{8EDC18CE-0FF1-4F6E-A3BE-0407B02170A5}" type="slidenum">
              <a:rPr lang="ru-RU" sz="1600"/>
              <a:pPr>
                <a:defRPr/>
              </a:pPr>
              <a:t>3</a:t>
            </a:fld>
            <a:endParaRPr lang="ru-RU" sz="1600" dirty="0"/>
          </a:p>
        </p:txBody>
      </p:sp>
      <p:sp>
        <p:nvSpPr>
          <p:cNvPr id="2" name="Прямоугольник 1"/>
          <p:cNvSpPr/>
          <p:nvPr/>
        </p:nvSpPr>
        <p:spPr>
          <a:xfrm>
            <a:off x="107504" y="1425257"/>
            <a:ext cx="8928992" cy="2723823"/>
          </a:xfrm>
          <a:prstGeom prst="rect">
            <a:avLst/>
          </a:prstGeom>
          <a:solidFill>
            <a:schemeClr val="tx1"/>
          </a:solidFill>
        </p:spPr>
        <p:txBody>
          <a:bodyPr wrap="square">
            <a:spAutoFit/>
          </a:bodyPr>
          <a:lstStyle/>
          <a:p>
            <a:pPr algn="just">
              <a:defRPr/>
            </a:pPr>
            <a:r>
              <a:rPr lang="ru-RU" sz="3200" b="1" i="1" dirty="0" smtClean="0">
                <a:solidFill>
                  <a:srgbClr val="FF0000"/>
                </a:solidFill>
                <a:latin typeface="Times New Roman" panose="02020603050405020304" pitchFamily="18" charset="0"/>
                <a:cs typeface="Times New Roman" panose="02020603050405020304" pitchFamily="18" charset="0"/>
              </a:rPr>
              <a:t>Цель занятия:</a:t>
            </a:r>
          </a:p>
          <a:p>
            <a:pPr marL="514350" indent="-514350">
              <a:spcBef>
                <a:spcPts val="600"/>
              </a:spcBef>
              <a:spcAft>
                <a:spcPts val="600"/>
              </a:spcAft>
              <a:buClr>
                <a:srgbClr val="FF0000"/>
              </a:buClr>
              <a:buFont typeface="+mj-lt"/>
              <a:buAutoNum type="arabicParenR"/>
              <a:defRPr/>
            </a:pPr>
            <a:r>
              <a:rPr lang="ru-RU" sz="3100" dirty="0" smtClean="0">
                <a:solidFill>
                  <a:schemeClr val="bg1"/>
                </a:solidFill>
                <a:latin typeface="Times New Roman" panose="02020603050405020304" pitchFamily="18" charset="0"/>
                <a:cs typeface="Times New Roman" panose="02020603050405020304" pitchFamily="18" charset="0"/>
              </a:rPr>
              <a:t>Изучить классификацию и конструкцию средств измерений геометрических величин                               </a:t>
            </a:r>
            <a:r>
              <a:rPr lang="ru-RU" sz="3100" i="1" dirty="0" smtClean="0">
                <a:solidFill>
                  <a:schemeClr val="bg1"/>
                </a:solidFill>
                <a:latin typeface="Times New Roman" panose="02020603050405020304" pitchFamily="18" charset="0"/>
                <a:cs typeface="Times New Roman" panose="02020603050405020304" pitchFamily="18" charset="0"/>
              </a:rPr>
              <a:t>(для </a:t>
            </a:r>
            <a:r>
              <a:rPr lang="ru-RU" sz="3100" i="1" dirty="0">
                <a:solidFill>
                  <a:schemeClr val="bg1"/>
                </a:solidFill>
                <a:latin typeface="Times New Roman" panose="02020603050405020304" pitchFamily="18" charset="0"/>
                <a:cs typeface="Times New Roman" panose="02020603050405020304" pitchFamily="18" charset="0"/>
              </a:rPr>
              <a:t>измерения линейных и угловых </a:t>
            </a:r>
            <a:r>
              <a:rPr lang="ru-RU" sz="3100" i="1" dirty="0" smtClean="0">
                <a:solidFill>
                  <a:schemeClr val="bg1"/>
                </a:solidFill>
                <a:latin typeface="Times New Roman" panose="02020603050405020304" pitchFamily="18" charset="0"/>
                <a:cs typeface="Times New Roman" panose="02020603050405020304" pitchFamily="18" charset="0"/>
              </a:rPr>
              <a:t>величин)</a:t>
            </a:r>
            <a:r>
              <a:rPr lang="ru-RU" sz="3100" dirty="0" smtClean="0">
                <a:solidFill>
                  <a:schemeClr val="bg1"/>
                </a:solidFill>
                <a:latin typeface="Times New Roman" panose="02020603050405020304" pitchFamily="18" charset="0"/>
                <a:cs typeface="Times New Roman" panose="02020603050405020304" pitchFamily="18" charset="0"/>
              </a:rPr>
              <a:t>;</a:t>
            </a:r>
          </a:p>
          <a:p>
            <a:pPr marL="514350" indent="-514350">
              <a:spcBef>
                <a:spcPts val="600"/>
              </a:spcBef>
              <a:spcAft>
                <a:spcPts val="600"/>
              </a:spcAft>
              <a:buClr>
                <a:srgbClr val="FF0000"/>
              </a:buClr>
              <a:buFont typeface="+mj-lt"/>
              <a:buAutoNum type="arabicParenR"/>
              <a:defRPr/>
            </a:pPr>
            <a:r>
              <a:rPr lang="ru-RU" sz="3100" dirty="0" smtClean="0">
                <a:solidFill>
                  <a:schemeClr val="bg1"/>
                </a:solidFill>
                <a:latin typeface="Times New Roman" panose="02020603050405020304" pitchFamily="18" charset="0"/>
                <a:cs typeface="Times New Roman" panose="02020603050405020304" pitchFamily="18" charset="0"/>
              </a:rPr>
              <a:t>Освоить правила измерения </a:t>
            </a:r>
            <a:r>
              <a:rPr lang="ru-RU" sz="3100" dirty="0">
                <a:solidFill>
                  <a:schemeClr val="bg1"/>
                </a:solidFill>
                <a:latin typeface="Times New Roman" panose="02020603050405020304" pitchFamily="18" charset="0"/>
                <a:cs typeface="Times New Roman" panose="02020603050405020304" pitchFamily="18" charset="0"/>
              </a:rPr>
              <a:t>и чтения размеров</a:t>
            </a:r>
          </a:p>
        </p:txBody>
      </p:sp>
    </p:spTree>
    <p:extLst>
      <p:ext uri="{BB962C8B-B14F-4D97-AF65-F5344CB8AC3E}">
        <p14:creationId xmlns:p14="http://schemas.microsoft.com/office/powerpoint/2010/main" val="305214360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5"/>
          <p:cNvSpPr>
            <a:spLocks noGrp="1"/>
          </p:cNvSpPr>
          <p:nvPr>
            <p:ph type="sldNum" sz="quarter" idx="12"/>
          </p:nvPr>
        </p:nvSpPr>
        <p:spPr>
          <a:xfrm>
            <a:off x="8316416" y="6215459"/>
            <a:ext cx="856907" cy="669925"/>
          </a:xfrm>
        </p:spPr>
        <p:txBody>
          <a:bodyPr/>
          <a:lstStyle/>
          <a:p>
            <a:pPr>
              <a:defRPr/>
            </a:pPr>
            <a:fld id="{9AD02CE9-2095-445F-A00E-82532CE5C7D4}" type="slidenum">
              <a:rPr lang="ru-RU" sz="1600"/>
              <a:pPr>
                <a:defRPr/>
              </a:pPr>
              <a:t>30</a:t>
            </a:fld>
            <a:endParaRPr lang="ru-RU" sz="1600" dirty="0"/>
          </a:p>
        </p:txBody>
      </p:sp>
      <p:sp>
        <p:nvSpPr>
          <p:cNvPr id="12" name="Rectangle 11"/>
          <p:cNvSpPr>
            <a:spLocks noChangeArrowheads="1"/>
          </p:cNvSpPr>
          <p:nvPr/>
        </p:nvSpPr>
        <p:spPr bwMode="auto">
          <a:xfrm>
            <a:off x="0" y="0"/>
            <a:ext cx="9143999" cy="396875"/>
          </a:xfrm>
          <a:prstGeom prst="rect">
            <a:avLst/>
          </a:prstGeom>
          <a:solidFill>
            <a:srgbClr val="FFFF00"/>
          </a:solidFill>
          <a:ln w="38100">
            <a:solidFill>
              <a:srgbClr val="1D08B8"/>
            </a:solidFill>
            <a:miter lim="800000"/>
            <a:headEnd/>
            <a:tailEnd/>
          </a:ln>
        </p:spPr>
        <p:txBody>
          <a:bodyPr wrap="square">
            <a:spAutoFit/>
          </a:bodyPr>
          <a:lstStyle/>
          <a:p>
            <a:pPr algn="ctr"/>
            <a:r>
              <a:rPr lang="ru-RU" sz="2000" b="1" dirty="0" smtClean="0">
                <a:solidFill>
                  <a:srgbClr val="1D08B8"/>
                </a:solidFill>
                <a:latin typeface="Book Antiqua" pitchFamily="18" charset="0"/>
              </a:rPr>
              <a:t>ИЗМЕРИТЕЛЬНЫЕ ПРЕОБРАЗОВАТЕЛИ</a:t>
            </a:r>
            <a:r>
              <a:rPr lang="ru-RU" sz="2000" dirty="0" smtClean="0">
                <a:solidFill>
                  <a:srgbClr val="1D08B8"/>
                </a:solidFill>
                <a:latin typeface="Book Antiqua" pitchFamily="18" charset="0"/>
              </a:rPr>
              <a:t> </a:t>
            </a:r>
            <a:endParaRPr lang="ru-RU" sz="2000" dirty="0">
              <a:solidFill>
                <a:srgbClr val="1D08B8"/>
              </a:solidFill>
              <a:latin typeface="Book Antiqua" pitchFamily="18" charset="0"/>
            </a:endParaRPr>
          </a:p>
        </p:txBody>
      </p:sp>
      <p:sp>
        <p:nvSpPr>
          <p:cNvPr id="3" name="Прямоугольник 2"/>
          <p:cNvSpPr/>
          <p:nvPr/>
        </p:nvSpPr>
        <p:spPr>
          <a:xfrm>
            <a:off x="63551" y="6007698"/>
            <a:ext cx="4752528" cy="707886"/>
          </a:xfrm>
          <a:prstGeom prst="rect">
            <a:avLst/>
          </a:prstGeom>
          <a:solidFill>
            <a:schemeClr val="tx1"/>
          </a:solidFill>
        </p:spPr>
        <p:txBody>
          <a:bodyPr wrap="square">
            <a:spAutoFit/>
          </a:bodyPr>
          <a:lstStyle/>
          <a:p>
            <a:pPr algn="ctr"/>
            <a:r>
              <a:rPr lang="ru-RU" sz="2000" b="1" dirty="0">
                <a:solidFill>
                  <a:srgbClr val="1D08B8"/>
                </a:solidFill>
              </a:rPr>
              <a:t>Преобразователь измерительный температуры МС1218Ц </a:t>
            </a:r>
          </a:p>
        </p:txBody>
      </p:sp>
      <p:sp>
        <p:nvSpPr>
          <p:cNvPr id="4" name="Прямоугольник 3"/>
          <p:cNvSpPr/>
          <p:nvPr/>
        </p:nvSpPr>
        <p:spPr>
          <a:xfrm>
            <a:off x="4788024" y="458284"/>
            <a:ext cx="4248472" cy="5539978"/>
          </a:xfrm>
          <a:prstGeom prst="rect">
            <a:avLst/>
          </a:prstGeom>
          <a:solidFill>
            <a:schemeClr val="tx1"/>
          </a:solidFill>
        </p:spPr>
        <p:txBody>
          <a:bodyPr wrap="square">
            <a:spAutoFit/>
          </a:bodyPr>
          <a:lstStyle/>
          <a:p>
            <a:r>
              <a:rPr lang="ru-RU" sz="1600" b="1" dirty="0" smtClean="0">
                <a:solidFill>
                  <a:srgbClr val="1D08B8"/>
                </a:solidFill>
                <a:latin typeface="Times New Roman" panose="02020603050405020304" pitchFamily="18" charset="0"/>
                <a:cs typeface="Times New Roman" panose="02020603050405020304" pitchFamily="18" charset="0"/>
              </a:rPr>
              <a:t>Назначение:</a:t>
            </a:r>
            <a:endParaRPr lang="ru-RU" sz="1600" b="1" dirty="0">
              <a:solidFill>
                <a:srgbClr val="1D08B8"/>
              </a:solidFill>
              <a:latin typeface="Times New Roman" panose="02020603050405020304" pitchFamily="18" charset="0"/>
              <a:cs typeface="Times New Roman" panose="02020603050405020304" pitchFamily="18" charset="0"/>
            </a:endParaRPr>
          </a:p>
          <a:p>
            <a:r>
              <a:rPr lang="ru-RU" sz="1600" b="1" dirty="0">
                <a:solidFill>
                  <a:schemeClr val="bg1"/>
                </a:solidFill>
                <a:latin typeface="Times New Roman" panose="02020603050405020304" pitchFamily="18" charset="0"/>
                <a:cs typeface="Times New Roman" panose="02020603050405020304" pitchFamily="18" charset="0"/>
              </a:rPr>
              <a:t>Преобразователь измерительный температуры МС1218Ц </a:t>
            </a:r>
            <a:r>
              <a:rPr lang="ru-RU" sz="1600" dirty="0">
                <a:solidFill>
                  <a:schemeClr val="bg1"/>
                </a:solidFill>
                <a:latin typeface="Times New Roman" panose="02020603050405020304" pitchFamily="18" charset="0"/>
                <a:cs typeface="Times New Roman" panose="02020603050405020304" pitchFamily="18" charset="0"/>
              </a:rPr>
              <a:t>предназначен для измерения температуры, в автоматических и автоматизированных промышленных установках, производственных процессах и технологических линиях, в том числе в системах сбора и передачи информации энергетических объектов. </a:t>
            </a:r>
            <a:br>
              <a:rPr lang="ru-RU" sz="1600" dirty="0">
                <a:solidFill>
                  <a:schemeClr val="bg1"/>
                </a:solidFill>
                <a:latin typeface="Times New Roman" panose="02020603050405020304" pitchFamily="18" charset="0"/>
                <a:cs typeface="Times New Roman" panose="02020603050405020304" pitchFamily="18" charset="0"/>
              </a:rPr>
            </a:br>
            <a:r>
              <a:rPr lang="ru-RU" sz="1600" dirty="0" smtClean="0">
                <a:solidFill>
                  <a:schemeClr val="bg1"/>
                </a:solidFill>
                <a:latin typeface="Times New Roman" panose="02020603050405020304" pitchFamily="18" charset="0"/>
                <a:cs typeface="Times New Roman" panose="02020603050405020304" pitchFamily="18" charset="0"/>
              </a:rPr>
              <a:t>МС1218Ц </a:t>
            </a:r>
            <a:r>
              <a:rPr lang="ru-RU" sz="1600" dirty="0">
                <a:solidFill>
                  <a:schemeClr val="bg1"/>
                </a:solidFill>
                <a:latin typeface="Times New Roman" panose="02020603050405020304" pitchFamily="18" charset="0"/>
                <a:cs typeface="Times New Roman" panose="02020603050405020304" pitchFamily="18" charset="0"/>
              </a:rPr>
              <a:t>выполняет линейное преобразование значения температуры в цифровой сигнал. Измеренное значение температуры отображается на светодиодном индикаторе и передается по каналу обмена данными RS-485.</a:t>
            </a:r>
            <a:br>
              <a:rPr lang="ru-RU" sz="1600" dirty="0">
                <a:solidFill>
                  <a:schemeClr val="bg1"/>
                </a:solidFill>
                <a:latin typeface="Times New Roman" panose="02020603050405020304" pitchFamily="18" charset="0"/>
                <a:cs typeface="Times New Roman" panose="02020603050405020304" pitchFamily="18" charset="0"/>
              </a:rPr>
            </a:br>
            <a:r>
              <a:rPr lang="ru-RU" sz="1600" dirty="0" smtClean="0">
                <a:solidFill>
                  <a:schemeClr val="bg1"/>
                </a:solidFill>
                <a:latin typeface="Times New Roman" panose="02020603050405020304" pitchFamily="18" charset="0"/>
                <a:cs typeface="Times New Roman" panose="02020603050405020304" pitchFamily="18" charset="0"/>
              </a:rPr>
              <a:t>Конструктивное </a:t>
            </a:r>
            <a:r>
              <a:rPr lang="ru-RU" sz="1600" dirty="0">
                <a:solidFill>
                  <a:schemeClr val="bg1"/>
                </a:solidFill>
                <a:latin typeface="Times New Roman" panose="02020603050405020304" pitchFamily="18" charset="0"/>
                <a:cs typeface="Times New Roman" panose="02020603050405020304" pitchFamily="18" charset="0"/>
              </a:rPr>
              <a:t>исполнение МС обеспечивает навесное крепление к щитам, панелям или на DIN-рейку с передним подключением монтажных проводов. Вариант крепления уточняется при заказе.</a:t>
            </a:r>
            <a:br>
              <a:rPr lang="ru-RU" sz="1600" dirty="0">
                <a:solidFill>
                  <a:schemeClr val="bg1"/>
                </a:solidFill>
                <a:latin typeface="Times New Roman" panose="02020603050405020304" pitchFamily="18" charset="0"/>
                <a:cs typeface="Times New Roman" panose="02020603050405020304" pitchFamily="18" charset="0"/>
              </a:rPr>
            </a:br>
            <a:r>
              <a:rPr lang="ru-RU" sz="1600" b="1" dirty="0" smtClean="0">
                <a:solidFill>
                  <a:srgbClr val="1D08B8"/>
                </a:solidFill>
                <a:latin typeface="Times New Roman" panose="02020603050405020304" pitchFamily="18" charset="0"/>
                <a:cs typeface="Times New Roman" panose="02020603050405020304" pitchFamily="18" charset="0"/>
              </a:rPr>
              <a:t>Зарегистрирован </a:t>
            </a:r>
            <a:r>
              <a:rPr lang="ru-RU" sz="1600" b="1" dirty="0">
                <a:solidFill>
                  <a:srgbClr val="1D08B8"/>
                </a:solidFill>
                <a:latin typeface="Times New Roman" panose="02020603050405020304" pitchFamily="18" charset="0"/>
                <a:cs typeface="Times New Roman" panose="02020603050405020304" pitchFamily="18" charset="0"/>
              </a:rPr>
              <a:t>в </a:t>
            </a:r>
            <a:r>
              <a:rPr lang="ru-RU" sz="1600" b="1" dirty="0" err="1">
                <a:solidFill>
                  <a:srgbClr val="1D08B8"/>
                </a:solidFill>
                <a:latin typeface="Times New Roman" panose="02020603050405020304" pitchFamily="18" charset="0"/>
                <a:cs typeface="Times New Roman" panose="02020603050405020304" pitchFamily="18" charset="0"/>
              </a:rPr>
              <a:t>Госреестре</a:t>
            </a:r>
            <a:r>
              <a:rPr lang="ru-RU" sz="1600" b="1" dirty="0">
                <a:solidFill>
                  <a:srgbClr val="1D08B8"/>
                </a:solidFill>
                <a:latin typeface="Times New Roman" panose="02020603050405020304" pitchFamily="18" charset="0"/>
                <a:cs typeface="Times New Roman" panose="02020603050405020304" pitchFamily="18" charset="0"/>
              </a:rPr>
              <a:t> средств измерений № 47138-11</a:t>
            </a:r>
            <a:r>
              <a:rPr lang="ru-RU" dirty="0"/>
              <a:t>. </a:t>
            </a:r>
            <a:endParaRPr lang="ru-RU" dirty="0">
              <a:solidFill>
                <a:schemeClr val="bg1"/>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494170"/>
            <a:ext cx="3944542" cy="5527118"/>
          </a:xfrm>
          <a:prstGeom prst="rect">
            <a:avLst/>
          </a:prstGeom>
        </p:spPr>
      </p:pic>
    </p:spTree>
    <p:extLst>
      <p:ext uri="{BB962C8B-B14F-4D97-AF65-F5344CB8AC3E}">
        <p14:creationId xmlns:p14="http://schemas.microsoft.com/office/powerpoint/2010/main" val="172305100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5"/>
          <p:cNvSpPr>
            <a:spLocks noGrp="1"/>
          </p:cNvSpPr>
          <p:nvPr>
            <p:ph type="sldNum" sz="quarter" idx="12"/>
          </p:nvPr>
        </p:nvSpPr>
        <p:spPr>
          <a:xfrm>
            <a:off x="8316416" y="6215459"/>
            <a:ext cx="856907" cy="669925"/>
          </a:xfrm>
        </p:spPr>
        <p:txBody>
          <a:bodyPr/>
          <a:lstStyle/>
          <a:p>
            <a:pPr>
              <a:defRPr/>
            </a:pPr>
            <a:fld id="{9AD02CE9-2095-445F-A00E-82532CE5C7D4}" type="slidenum">
              <a:rPr lang="ru-RU" sz="1600"/>
              <a:pPr>
                <a:defRPr/>
              </a:pPr>
              <a:t>31</a:t>
            </a:fld>
            <a:endParaRPr lang="ru-RU" sz="1600" dirty="0"/>
          </a:p>
        </p:txBody>
      </p:sp>
      <p:sp>
        <p:nvSpPr>
          <p:cNvPr id="12" name="Rectangle 11"/>
          <p:cNvSpPr>
            <a:spLocks noChangeArrowheads="1"/>
          </p:cNvSpPr>
          <p:nvPr/>
        </p:nvSpPr>
        <p:spPr bwMode="auto">
          <a:xfrm>
            <a:off x="0" y="0"/>
            <a:ext cx="9143999" cy="396875"/>
          </a:xfrm>
          <a:prstGeom prst="rect">
            <a:avLst/>
          </a:prstGeom>
          <a:solidFill>
            <a:srgbClr val="FFFF00"/>
          </a:solidFill>
          <a:ln w="38100">
            <a:solidFill>
              <a:srgbClr val="1D08B8"/>
            </a:solidFill>
            <a:miter lim="800000"/>
            <a:headEnd/>
            <a:tailEnd/>
          </a:ln>
        </p:spPr>
        <p:txBody>
          <a:bodyPr wrap="square">
            <a:spAutoFit/>
          </a:bodyPr>
          <a:lstStyle/>
          <a:p>
            <a:pPr algn="ctr"/>
            <a:r>
              <a:rPr lang="ru-RU" sz="2000" b="1" dirty="0" smtClean="0">
                <a:solidFill>
                  <a:srgbClr val="1D08B8"/>
                </a:solidFill>
                <a:latin typeface="Book Antiqua" pitchFamily="18" charset="0"/>
              </a:rPr>
              <a:t>ИЗМЕРИТЕЛЬНЫЕ ПРЕОБРАЗОВАТЕЛИ</a:t>
            </a:r>
            <a:r>
              <a:rPr lang="ru-RU" sz="2000" dirty="0" smtClean="0">
                <a:solidFill>
                  <a:srgbClr val="1D08B8"/>
                </a:solidFill>
                <a:latin typeface="Book Antiqua" pitchFamily="18" charset="0"/>
              </a:rPr>
              <a:t> </a:t>
            </a:r>
            <a:endParaRPr lang="ru-RU" sz="2000" dirty="0">
              <a:solidFill>
                <a:srgbClr val="1D08B8"/>
              </a:solidFill>
              <a:latin typeface="Book Antiqua" pitchFamily="18" charset="0"/>
            </a:endParaRPr>
          </a:p>
        </p:txBody>
      </p:sp>
      <p:sp>
        <p:nvSpPr>
          <p:cNvPr id="3" name="Прямоугольник 2"/>
          <p:cNvSpPr/>
          <p:nvPr/>
        </p:nvSpPr>
        <p:spPr>
          <a:xfrm>
            <a:off x="467544" y="4414188"/>
            <a:ext cx="8276795" cy="461665"/>
          </a:xfrm>
          <a:prstGeom prst="rect">
            <a:avLst/>
          </a:prstGeom>
          <a:solidFill>
            <a:schemeClr val="tx1"/>
          </a:solidFill>
        </p:spPr>
        <p:txBody>
          <a:bodyPr wrap="square">
            <a:spAutoFit/>
          </a:bodyPr>
          <a:lstStyle/>
          <a:p>
            <a:pPr algn="ctr"/>
            <a:r>
              <a:rPr lang="ru-RU" sz="2400" b="1" dirty="0">
                <a:solidFill>
                  <a:srgbClr val="1D08B8"/>
                </a:solidFill>
              </a:rPr>
              <a:t>Измерительный усилитель У7-1</a:t>
            </a: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548680"/>
            <a:ext cx="8280920" cy="3865508"/>
          </a:xfrm>
          <a:prstGeom prst="rect">
            <a:avLst/>
          </a:prstGeom>
        </p:spPr>
      </p:pic>
      <p:sp>
        <p:nvSpPr>
          <p:cNvPr id="6" name="Прямоугольник 5"/>
          <p:cNvSpPr/>
          <p:nvPr/>
        </p:nvSpPr>
        <p:spPr>
          <a:xfrm>
            <a:off x="467543" y="4875853"/>
            <a:ext cx="8276795" cy="646331"/>
          </a:xfrm>
          <a:prstGeom prst="rect">
            <a:avLst/>
          </a:prstGeom>
          <a:solidFill>
            <a:schemeClr val="tx1"/>
          </a:solidFill>
        </p:spPr>
        <p:txBody>
          <a:bodyPr wrap="square">
            <a:spAutoFit/>
          </a:bodyPr>
          <a:lstStyle/>
          <a:p>
            <a:r>
              <a:rPr lang="ru-RU" b="1" dirty="0">
                <a:solidFill>
                  <a:schemeClr val="bg1"/>
                </a:solidFill>
              </a:rPr>
              <a:t>Усилитель У7-1</a:t>
            </a:r>
            <a:r>
              <a:rPr lang="ru-RU" dirty="0">
                <a:solidFill>
                  <a:schemeClr val="bg1"/>
                </a:solidFill>
              </a:rPr>
              <a:t> усиливает слабые сигналы напряжений постоянного и переменного токов в диапазоне частот </a:t>
            </a:r>
            <a:r>
              <a:rPr lang="ru-RU" b="1" dirty="0">
                <a:solidFill>
                  <a:schemeClr val="bg1"/>
                </a:solidFill>
              </a:rPr>
              <a:t>0-100 кГц</a:t>
            </a:r>
          </a:p>
        </p:txBody>
      </p:sp>
    </p:spTree>
    <p:extLst>
      <p:ext uri="{BB962C8B-B14F-4D97-AF65-F5344CB8AC3E}">
        <p14:creationId xmlns:p14="http://schemas.microsoft.com/office/powerpoint/2010/main" val="133620945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5"/>
          <p:cNvSpPr>
            <a:spLocks noGrp="1"/>
          </p:cNvSpPr>
          <p:nvPr>
            <p:ph type="sldNum" sz="quarter" idx="12"/>
          </p:nvPr>
        </p:nvSpPr>
        <p:spPr>
          <a:xfrm>
            <a:off x="8316416" y="6215459"/>
            <a:ext cx="856907" cy="669925"/>
          </a:xfrm>
        </p:spPr>
        <p:txBody>
          <a:bodyPr/>
          <a:lstStyle/>
          <a:p>
            <a:pPr>
              <a:defRPr/>
            </a:pPr>
            <a:fld id="{9AD02CE9-2095-445F-A00E-82532CE5C7D4}" type="slidenum">
              <a:rPr lang="ru-RU" sz="1600"/>
              <a:pPr>
                <a:defRPr/>
              </a:pPr>
              <a:t>32</a:t>
            </a:fld>
            <a:endParaRPr lang="ru-RU" sz="1600" dirty="0"/>
          </a:p>
        </p:txBody>
      </p:sp>
      <p:sp>
        <p:nvSpPr>
          <p:cNvPr id="12" name="Rectangle 11"/>
          <p:cNvSpPr>
            <a:spLocks noChangeArrowheads="1"/>
          </p:cNvSpPr>
          <p:nvPr/>
        </p:nvSpPr>
        <p:spPr bwMode="auto">
          <a:xfrm>
            <a:off x="0" y="0"/>
            <a:ext cx="9143999" cy="396875"/>
          </a:xfrm>
          <a:prstGeom prst="rect">
            <a:avLst/>
          </a:prstGeom>
          <a:solidFill>
            <a:srgbClr val="FFFF00"/>
          </a:solidFill>
          <a:ln w="38100">
            <a:solidFill>
              <a:srgbClr val="1D08B8"/>
            </a:solidFill>
            <a:miter lim="800000"/>
            <a:headEnd/>
            <a:tailEnd/>
          </a:ln>
        </p:spPr>
        <p:txBody>
          <a:bodyPr wrap="square">
            <a:spAutoFit/>
          </a:bodyPr>
          <a:lstStyle/>
          <a:p>
            <a:pPr algn="ctr"/>
            <a:r>
              <a:rPr lang="ru-RU" sz="2000" b="1" dirty="0" smtClean="0">
                <a:solidFill>
                  <a:srgbClr val="1D08B8"/>
                </a:solidFill>
                <a:latin typeface="Book Antiqua" pitchFamily="18" charset="0"/>
              </a:rPr>
              <a:t>ИЗМЕРИТЕЛЬНЫЕ ПРЕОБРАЗОВАТЕЛИ</a:t>
            </a:r>
            <a:r>
              <a:rPr lang="ru-RU" sz="2000" dirty="0" smtClean="0">
                <a:solidFill>
                  <a:srgbClr val="1D08B8"/>
                </a:solidFill>
                <a:latin typeface="Book Antiqua" pitchFamily="18" charset="0"/>
              </a:rPr>
              <a:t> </a:t>
            </a:r>
            <a:endParaRPr lang="ru-RU" sz="2000" dirty="0">
              <a:solidFill>
                <a:srgbClr val="1D08B8"/>
              </a:solidFill>
              <a:latin typeface="Book Antiqua" pitchFamily="18" charset="0"/>
            </a:endParaRPr>
          </a:p>
        </p:txBody>
      </p:sp>
      <p:sp>
        <p:nvSpPr>
          <p:cNvPr id="3" name="Прямоугольник 2"/>
          <p:cNvSpPr/>
          <p:nvPr/>
        </p:nvSpPr>
        <p:spPr>
          <a:xfrm>
            <a:off x="1547664" y="4440687"/>
            <a:ext cx="6477311" cy="461665"/>
          </a:xfrm>
          <a:prstGeom prst="rect">
            <a:avLst/>
          </a:prstGeom>
          <a:solidFill>
            <a:schemeClr val="tx1"/>
          </a:solidFill>
        </p:spPr>
        <p:txBody>
          <a:bodyPr wrap="square">
            <a:spAutoFit/>
          </a:bodyPr>
          <a:lstStyle/>
          <a:p>
            <a:pPr algn="ctr"/>
            <a:r>
              <a:rPr lang="ru-RU" sz="2400" b="1" dirty="0" smtClean="0">
                <a:solidFill>
                  <a:srgbClr val="1D08B8"/>
                </a:solidFill>
              </a:rPr>
              <a:t>Измерительный трансформатор </a:t>
            </a:r>
            <a:r>
              <a:rPr lang="ru-RU" sz="2400" b="1" dirty="0">
                <a:solidFill>
                  <a:srgbClr val="1D08B8"/>
                </a:solidFill>
              </a:rPr>
              <a:t>тока</a:t>
            </a:r>
          </a:p>
        </p:txBody>
      </p:sp>
      <p:sp>
        <p:nvSpPr>
          <p:cNvPr id="6" name="Прямоугольник 5"/>
          <p:cNvSpPr/>
          <p:nvPr/>
        </p:nvSpPr>
        <p:spPr>
          <a:xfrm>
            <a:off x="251521" y="4941168"/>
            <a:ext cx="8568952" cy="1815882"/>
          </a:xfrm>
          <a:prstGeom prst="rect">
            <a:avLst/>
          </a:prstGeom>
          <a:solidFill>
            <a:schemeClr val="tx1"/>
          </a:solidFill>
        </p:spPr>
        <p:txBody>
          <a:bodyPr wrap="square">
            <a:spAutoFit/>
          </a:bodyPr>
          <a:lstStyle/>
          <a:p>
            <a:pPr algn="just"/>
            <a:r>
              <a:rPr lang="ru-RU" sz="1600" b="1" dirty="0">
                <a:solidFill>
                  <a:schemeClr val="bg1"/>
                </a:solidFill>
                <a:latin typeface="Times New Roman" panose="02020603050405020304" pitchFamily="18" charset="0"/>
                <a:cs typeface="Times New Roman" panose="02020603050405020304" pitchFamily="18" charset="0"/>
              </a:rPr>
              <a:t>Измерительные трансформаторы тока </a:t>
            </a:r>
            <a:r>
              <a:rPr lang="ru-RU" sz="1600" dirty="0">
                <a:solidFill>
                  <a:schemeClr val="bg1"/>
                </a:solidFill>
                <a:latin typeface="Times New Roman" panose="02020603050405020304" pitchFamily="18" charset="0"/>
                <a:cs typeface="Times New Roman" panose="02020603050405020304" pitchFamily="18" charset="0"/>
              </a:rPr>
              <a:t>способны изолировать цепь электрических приборов от высокого напряжения к низкому. Их конструкция значительно упрощается, так как они могут работать с меньшим напряжением и током. </a:t>
            </a:r>
            <a:endParaRPr lang="ru-RU" sz="1600" dirty="0" smtClean="0">
              <a:solidFill>
                <a:schemeClr val="bg1"/>
              </a:solidFill>
              <a:latin typeface="Times New Roman" panose="02020603050405020304" pitchFamily="18" charset="0"/>
              <a:cs typeface="Times New Roman" panose="02020603050405020304" pitchFamily="18" charset="0"/>
            </a:endParaRPr>
          </a:p>
          <a:p>
            <a:pPr algn="just"/>
            <a:endParaRPr lang="ru-RU" sz="1600" dirty="0">
              <a:solidFill>
                <a:schemeClr val="bg1"/>
              </a:solidFill>
              <a:latin typeface="Times New Roman" panose="02020603050405020304" pitchFamily="18" charset="0"/>
              <a:cs typeface="Times New Roman" panose="02020603050405020304" pitchFamily="18" charset="0"/>
            </a:endParaRPr>
          </a:p>
          <a:p>
            <a:pPr algn="just"/>
            <a:r>
              <a:rPr lang="ru-RU" sz="1600" b="1" dirty="0" smtClean="0">
                <a:solidFill>
                  <a:schemeClr val="bg1"/>
                </a:solidFill>
                <a:latin typeface="Times New Roman" panose="02020603050405020304" pitchFamily="18" charset="0"/>
                <a:cs typeface="Times New Roman" panose="02020603050405020304" pitchFamily="18" charset="0"/>
              </a:rPr>
              <a:t>Измерительные </a:t>
            </a:r>
            <a:r>
              <a:rPr lang="ru-RU" sz="1600" b="1" dirty="0">
                <a:solidFill>
                  <a:schemeClr val="bg1"/>
                </a:solidFill>
                <a:latin typeface="Times New Roman" panose="02020603050405020304" pitchFamily="18" charset="0"/>
                <a:cs typeface="Times New Roman" panose="02020603050405020304" pitchFamily="18" charset="0"/>
              </a:rPr>
              <a:t>трансформаторы </a:t>
            </a:r>
            <a:r>
              <a:rPr lang="ru-RU" sz="1600" dirty="0">
                <a:solidFill>
                  <a:schemeClr val="bg1"/>
                </a:solidFill>
                <a:latin typeface="Times New Roman" panose="02020603050405020304" pitchFamily="18" charset="0"/>
                <a:cs typeface="Times New Roman" panose="02020603050405020304" pitchFamily="18" charset="0"/>
              </a:rPr>
              <a:t>также способны преобразовывать большое напряжение в ток незначительной величины. Благодаря этому у пользователей появляется возможность применять стандартные измерительные приборы для замера тока.</a:t>
            </a:r>
            <a:endParaRPr lang="ru-RU" sz="1600" b="1" dirty="0">
              <a:solidFill>
                <a:schemeClr val="bg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486941"/>
            <a:ext cx="4389079" cy="3950171"/>
          </a:xfrm>
          <a:prstGeom prst="rect">
            <a:avLst/>
          </a:prstGeom>
        </p:spPr>
      </p:pic>
    </p:spTree>
    <p:extLst>
      <p:ext uri="{BB962C8B-B14F-4D97-AF65-F5344CB8AC3E}">
        <p14:creationId xmlns:p14="http://schemas.microsoft.com/office/powerpoint/2010/main" val="355061935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0" y="0"/>
            <a:ext cx="9143999" cy="396875"/>
          </a:xfrm>
          <a:prstGeom prst="rect">
            <a:avLst/>
          </a:prstGeom>
          <a:solidFill>
            <a:srgbClr val="FFFF00"/>
          </a:solidFill>
          <a:ln w="38100">
            <a:solidFill>
              <a:srgbClr val="1D08B8"/>
            </a:solidFill>
            <a:miter lim="800000"/>
            <a:headEnd/>
            <a:tailEnd/>
          </a:ln>
        </p:spPr>
        <p:txBody>
          <a:bodyPr wrap="square">
            <a:spAutoFit/>
          </a:bodyPr>
          <a:lstStyle/>
          <a:p>
            <a:pPr algn="ctr"/>
            <a:r>
              <a:rPr lang="ru-RU" sz="2000" b="1" dirty="0" smtClean="0">
                <a:solidFill>
                  <a:srgbClr val="1D08B8"/>
                </a:solidFill>
                <a:latin typeface="Book Antiqua" pitchFamily="18" charset="0"/>
              </a:rPr>
              <a:t>ИЗМЕРИТЕЛЬНЫЕ ПРЕОБРАЗОВАТЕЛИ</a:t>
            </a:r>
            <a:r>
              <a:rPr lang="ru-RU" sz="2000" dirty="0" smtClean="0">
                <a:solidFill>
                  <a:srgbClr val="1D08B8"/>
                </a:solidFill>
                <a:latin typeface="Book Antiqua" pitchFamily="18" charset="0"/>
              </a:rPr>
              <a:t> </a:t>
            </a:r>
            <a:endParaRPr lang="ru-RU" sz="2000" dirty="0">
              <a:solidFill>
                <a:srgbClr val="1D08B8"/>
              </a:solidFill>
              <a:latin typeface="Book Antiqua" pitchFamily="18" charset="0"/>
            </a:endParaRPr>
          </a:p>
        </p:txBody>
      </p:sp>
      <p:sp>
        <p:nvSpPr>
          <p:cNvPr id="6" name="Прямоугольник 5"/>
          <p:cNvSpPr/>
          <p:nvPr/>
        </p:nvSpPr>
        <p:spPr>
          <a:xfrm>
            <a:off x="159804" y="3941665"/>
            <a:ext cx="8820981" cy="2862322"/>
          </a:xfrm>
          <a:prstGeom prst="rect">
            <a:avLst/>
          </a:prstGeom>
          <a:solidFill>
            <a:schemeClr val="tx1"/>
          </a:solidFill>
        </p:spPr>
        <p:txBody>
          <a:bodyPr wrap="square">
            <a:spAutoFit/>
          </a:bodyPr>
          <a:lstStyle/>
          <a:p>
            <a:r>
              <a:rPr lang="ru-RU" sz="1500" b="1" u="sng" dirty="0">
                <a:solidFill>
                  <a:schemeClr val="bg1"/>
                </a:solidFill>
                <a:latin typeface="Times New Roman" panose="02020603050405020304" pitchFamily="18" charset="0"/>
                <a:cs typeface="Times New Roman" panose="02020603050405020304" pitchFamily="18" charset="0"/>
              </a:rPr>
              <a:t>Назначение измерительных трансформаторов </a:t>
            </a:r>
            <a:r>
              <a:rPr lang="ru-RU" sz="1500" dirty="0">
                <a:solidFill>
                  <a:schemeClr val="bg1"/>
                </a:solidFill>
                <a:latin typeface="Times New Roman" panose="02020603050405020304" pitchFamily="18" charset="0"/>
                <a:cs typeface="Times New Roman" panose="02020603050405020304" pitchFamily="18" charset="0"/>
              </a:rPr>
              <a:t>– это включение приборов тестирования. </a:t>
            </a:r>
            <a:endParaRPr lang="ru-RU" sz="1500" dirty="0" smtClean="0">
              <a:solidFill>
                <a:schemeClr val="bg1"/>
              </a:solidFill>
              <a:latin typeface="Times New Roman" panose="02020603050405020304" pitchFamily="18" charset="0"/>
              <a:cs typeface="Times New Roman" panose="02020603050405020304" pitchFamily="18" charset="0"/>
            </a:endParaRPr>
          </a:p>
          <a:p>
            <a:pPr algn="just"/>
            <a:r>
              <a:rPr lang="ru-RU" sz="1500" dirty="0" smtClean="0">
                <a:solidFill>
                  <a:schemeClr val="bg1"/>
                </a:solidFill>
                <a:latin typeface="Times New Roman" panose="02020603050405020304" pitchFamily="18" charset="0"/>
                <a:cs typeface="Times New Roman" panose="02020603050405020304" pitchFamily="18" charset="0"/>
              </a:rPr>
              <a:t>Используются </a:t>
            </a:r>
            <a:r>
              <a:rPr lang="ru-RU" sz="1500" dirty="0">
                <a:solidFill>
                  <a:schemeClr val="bg1"/>
                </a:solidFill>
                <a:latin typeface="Times New Roman" panose="02020603050405020304" pitchFamily="18" charset="0"/>
                <a:cs typeface="Times New Roman" panose="02020603050405020304" pitchFamily="18" charset="0"/>
              </a:rPr>
              <a:t>данные устройства, как правило, в цепи переменного тока. С помощью них можно проводить различные замеры напряжения. </a:t>
            </a:r>
            <a:r>
              <a:rPr lang="ru-RU" sz="1500" b="1" dirty="0">
                <a:solidFill>
                  <a:schemeClr val="bg1"/>
                </a:solidFill>
                <a:latin typeface="Times New Roman" panose="02020603050405020304" pitchFamily="18" charset="0"/>
                <a:cs typeface="Times New Roman" panose="02020603050405020304" pitchFamily="18" charset="0"/>
                <a:hlinkClick r:id="rId3"/>
              </a:rPr>
              <a:t>Измерительные приборы</a:t>
            </a:r>
            <a:r>
              <a:rPr lang="ru-RU" sz="1500" b="1" dirty="0">
                <a:solidFill>
                  <a:schemeClr val="bg1"/>
                </a:solidFill>
                <a:latin typeface="Times New Roman" panose="02020603050405020304" pitchFamily="18" charset="0"/>
                <a:cs typeface="Times New Roman" panose="02020603050405020304" pitchFamily="18" charset="0"/>
              </a:rPr>
              <a:t> </a:t>
            </a:r>
            <a:r>
              <a:rPr lang="ru-RU" sz="1500" dirty="0">
                <a:solidFill>
                  <a:schemeClr val="bg1"/>
                </a:solidFill>
                <a:latin typeface="Times New Roman" panose="02020603050405020304" pitchFamily="18" charset="0"/>
                <a:cs typeface="Times New Roman" panose="02020603050405020304" pitchFamily="18" charset="0"/>
              </a:rPr>
              <a:t>в данном случае полностью изолируются, а сила тока регулируется трансформатором. Если речь идет о тестировании силы тока, то используются амперметры. При этом показатели электрического напряжения могут фиксироваться при помощи вольтметра.</a:t>
            </a:r>
          </a:p>
          <a:p>
            <a:pPr algn="just"/>
            <a:r>
              <a:rPr lang="ru-RU" sz="1500" dirty="0">
                <a:solidFill>
                  <a:schemeClr val="bg1"/>
                </a:solidFill>
                <a:latin typeface="Times New Roman" panose="02020603050405020304" pitchFamily="18" charset="0"/>
                <a:cs typeface="Times New Roman" panose="02020603050405020304" pitchFamily="18" charset="0"/>
              </a:rPr>
              <a:t>Дополнительно к трансформаторам часто подсоединяются </a:t>
            </a:r>
            <a:r>
              <a:rPr lang="ru-RU" sz="1500" b="1" u="sng" dirty="0">
                <a:solidFill>
                  <a:schemeClr val="bg1"/>
                </a:solidFill>
                <a:latin typeface="Times New Roman" panose="02020603050405020304" pitchFamily="18" charset="0"/>
                <a:cs typeface="Times New Roman" panose="02020603050405020304" pitchFamily="18" charset="0"/>
              </a:rPr>
              <a:t>омметры</a:t>
            </a:r>
            <a:r>
              <a:rPr lang="ru-RU" sz="1500" dirty="0">
                <a:solidFill>
                  <a:schemeClr val="bg1"/>
                </a:solidFill>
                <a:latin typeface="Times New Roman" panose="02020603050405020304" pitchFamily="18" charset="0"/>
                <a:cs typeface="Times New Roman" panose="02020603050405020304" pitchFamily="18" charset="0"/>
              </a:rPr>
              <a:t>. При помощи них в цепи есть возможность определить </a:t>
            </a:r>
            <a:r>
              <a:rPr lang="ru-RU" sz="1500" dirty="0">
                <a:solidFill>
                  <a:schemeClr val="bg1"/>
                </a:solidFill>
                <a:latin typeface="Times New Roman" panose="02020603050405020304" pitchFamily="18" charset="0"/>
                <a:cs typeface="Times New Roman" panose="02020603050405020304" pitchFamily="18" charset="0"/>
                <a:hlinkClick r:id="rId4"/>
              </a:rPr>
              <a:t>электрическое сопротивление.</a:t>
            </a:r>
            <a:r>
              <a:rPr lang="ru-RU" sz="1500" dirty="0">
                <a:solidFill>
                  <a:schemeClr val="bg1"/>
                </a:solidFill>
                <a:latin typeface="Times New Roman" panose="02020603050405020304" pitchFamily="18" charset="0"/>
                <a:cs typeface="Times New Roman" panose="02020603050405020304" pitchFamily="18" charset="0"/>
              </a:rPr>
              <a:t> </a:t>
            </a:r>
            <a:r>
              <a:rPr lang="ru-RU" sz="1500" b="1" u="sng" dirty="0">
                <a:solidFill>
                  <a:schemeClr val="bg1"/>
                </a:solidFill>
                <a:latin typeface="Times New Roman" panose="02020603050405020304" pitchFamily="18" charset="0"/>
                <a:cs typeface="Times New Roman" panose="02020603050405020304" pitchFamily="18" charset="0"/>
              </a:rPr>
              <a:t>Мультиметры</a:t>
            </a:r>
            <a:r>
              <a:rPr lang="ru-RU" sz="1500" dirty="0">
                <a:solidFill>
                  <a:schemeClr val="bg1"/>
                </a:solidFill>
                <a:latin typeface="Times New Roman" panose="02020603050405020304" pitchFamily="18" charset="0"/>
                <a:cs typeface="Times New Roman" panose="02020603050405020304" pitchFamily="18" charset="0"/>
              </a:rPr>
              <a:t> являются комбинированными измерительными приборами. Частота колебаний в сети может быть определена при помощи </a:t>
            </a:r>
            <a:r>
              <a:rPr lang="ru-RU" sz="1500" b="1" u="sng" dirty="0">
                <a:solidFill>
                  <a:schemeClr val="bg1"/>
                </a:solidFill>
                <a:latin typeface="Times New Roman" panose="02020603050405020304" pitchFamily="18" charset="0"/>
                <a:cs typeface="Times New Roman" panose="02020603050405020304" pitchFamily="18" charset="0"/>
              </a:rPr>
              <a:t>частомера</a:t>
            </a:r>
            <a:r>
              <a:rPr lang="ru-RU" sz="1500" dirty="0">
                <a:solidFill>
                  <a:schemeClr val="bg1"/>
                </a:solidFill>
                <a:latin typeface="Times New Roman" panose="02020603050405020304" pitchFamily="18" charset="0"/>
                <a:cs typeface="Times New Roman" panose="02020603050405020304" pitchFamily="18" charset="0"/>
              </a:rPr>
              <a:t>. </a:t>
            </a:r>
            <a:r>
              <a:rPr lang="ru-RU" sz="1500" b="1" i="1" dirty="0">
                <a:solidFill>
                  <a:srgbClr val="FF0000"/>
                </a:solidFill>
                <a:latin typeface="Times New Roman" panose="02020603050405020304" pitchFamily="18" charset="0"/>
                <a:cs typeface="Times New Roman" panose="02020603050405020304" pitchFamily="18" charset="0"/>
              </a:rPr>
              <a:t>Если напряжение в </a:t>
            </a:r>
            <a:r>
              <a:rPr lang="ru-RU" sz="1500" b="1" i="1" dirty="0" smtClean="0">
                <a:solidFill>
                  <a:srgbClr val="FF0000"/>
                </a:solidFill>
                <a:latin typeface="Times New Roman" panose="02020603050405020304" pitchFamily="18" charset="0"/>
                <a:cs typeface="Times New Roman" panose="02020603050405020304" pitchFamily="18" charset="0"/>
              </a:rPr>
              <a:t>сети </a:t>
            </a:r>
            <a:r>
              <a:rPr lang="ru-RU" sz="1500" b="1" i="1" dirty="0">
                <a:solidFill>
                  <a:srgbClr val="FF0000"/>
                </a:solidFill>
                <a:latin typeface="Times New Roman" panose="02020603050405020304" pitchFamily="18" charset="0"/>
                <a:cs typeface="Times New Roman" panose="02020603050405020304" pitchFamily="18" charset="0"/>
              </a:rPr>
              <a:t>довольно высокое, то без трансформатора в данной ситуации не обойтись</a:t>
            </a:r>
            <a:r>
              <a:rPr lang="ru-RU" sz="1500" dirty="0">
                <a:solidFill>
                  <a:schemeClr val="bg1"/>
                </a:solidFill>
                <a:latin typeface="Times New Roman" panose="02020603050405020304" pitchFamily="18" charset="0"/>
                <a:cs typeface="Times New Roman" panose="02020603050405020304" pitchFamily="18" charset="0"/>
              </a:rPr>
              <a:t>. </a:t>
            </a:r>
            <a:r>
              <a:rPr lang="ru-RU" sz="1500" dirty="0" smtClean="0">
                <a:solidFill>
                  <a:schemeClr val="bg1"/>
                </a:solidFill>
                <a:latin typeface="Times New Roman" panose="02020603050405020304" pitchFamily="18" charset="0"/>
                <a:cs typeface="Times New Roman" panose="02020603050405020304" pitchFamily="18" charset="0"/>
              </a:rPr>
              <a:t>Также используются </a:t>
            </a:r>
            <a:r>
              <a:rPr lang="ru-RU" sz="1500" b="1" u="sng" dirty="0" smtClean="0">
                <a:solidFill>
                  <a:schemeClr val="bg1"/>
                </a:solidFill>
                <a:latin typeface="Times New Roman" panose="02020603050405020304" pitchFamily="18" charset="0"/>
                <a:cs typeface="Times New Roman" panose="02020603050405020304" pitchFamily="18" charset="0"/>
              </a:rPr>
              <a:t>ваттметры</a:t>
            </a:r>
            <a:r>
              <a:rPr lang="ru-RU" sz="1500" dirty="0" smtClean="0">
                <a:solidFill>
                  <a:schemeClr val="bg1"/>
                </a:solidFill>
                <a:latin typeface="Times New Roman" panose="02020603050405020304" pitchFamily="18" charset="0"/>
                <a:cs typeface="Times New Roman" panose="02020603050405020304" pitchFamily="18" charset="0"/>
              </a:rPr>
              <a:t> </a:t>
            </a:r>
            <a:r>
              <a:rPr lang="ru-RU" sz="1500" dirty="0">
                <a:solidFill>
                  <a:schemeClr val="bg1"/>
                </a:solidFill>
                <a:latin typeface="Times New Roman" panose="02020603050405020304" pitchFamily="18" charset="0"/>
                <a:cs typeface="Times New Roman" panose="02020603050405020304" pitchFamily="18" charset="0"/>
              </a:rPr>
              <a:t>и </a:t>
            </a:r>
            <a:r>
              <a:rPr lang="ru-RU" sz="1500" b="1" u="sng" dirty="0" smtClean="0">
                <a:solidFill>
                  <a:schemeClr val="bg1"/>
                </a:solidFill>
                <a:latin typeface="Times New Roman" panose="02020603050405020304" pitchFamily="18" charset="0"/>
                <a:cs typeface="Times New Roman" panose="02020603050405020304" pitchFamily="18" charset="0"/>
              </a:rPr>
              <a:t>варметры</a:t>
            </a:r>
            <a:r>
              <a:rPr lang="ru-RU" sz="1500" dirty="0" smtClean="0">
                <a:solidFill>
                  <a:schemeClr val="bg1"/>
                </a:solidFill>
                <a:latin typeface="Times New Roman" panose="02020603050405020304" pitchFamily="18" charset="0"/>
                <a:cs typeface="Times New Roman" panose="02020603050405020304" pitchFamily="18" charset="0"/>
              </a:rPr>
              <a:t>. </a:t>
            </a:r>
            <a:r>
              <a:rPr lang="ru-RU" sz="1500" dirty="0">
                <a:solidFill>
                  <a:schemeClr val="bg1"/>
                </a:solidFill>
                <a:latin typeface="Times New Roman" panose="02020603050405020304" pitchFamily="18" charset="0"/>
                <a:cs typeface="Times New Roman" panose="02020603050405020304" pitchFamily="18" charset="0"/>
              </a:rPr>
              <a:t>Предназначены они для замеров мощности </a:t>
            </a:r>
            <a:r>
              <a:rPr lang="ru-RU" sz="1500" dirty="0">
                <a:solidFill>
                  <a:schemeClr val="bg1"/>
                </a:solidFill>
                <a:latin typeface="Times New Roman" panose="02020603050405020304" pitchFamily="18" charset="0"/>
                <a:cs typeface="Times New Roman" panose="02020603050405020304" pitchFamily="18" charset="0"/>
                <a:hlinkClick r:id="rId5"/>
              </a:rPr>
              <a:t>электрического тока.</a:t>
            </a:r>
            <a:endParaRPr lang="ru-RU" sz="1500" dirty="0">
              <a:solidFill>
                <a:schemeClr val="bg1"/>
              </a:solidFill>
              <a:effectLst/>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11759" y="473399"/>
            <a:ext cx="4104457" cy="3468266"/>
          </a:xfrm>
          <a:prstGeom prst="rect">
            <a:avLst/>
          </a:prstGeom>
        </p:spPr>
      </p:pic>
      <p:sp>
        <p:nvSpPr>
          <p:cNvPr id="3" name="Прямоугольник 2"/>
          <p:cNvSpPr/>
          <p:nvPr/>
        </p:nvSpPr>
        <p:spPr>
          <a:xfrm>
            <a:off x="1331640" y="3541555"/>
            <a:ext cx="6477311" cy="400110"/>
          </a:xfrm>
          <a:prstGeom prst="rect">
            <a:avLst/>
          </a:prstGeom>
          <a:solidFill>
            <a:schemeClr val="tx1"/>
          </a:solidFill>
        </p:spPr>
        <p:txBody>
          <a:bodyPr wrap="square">
            <a:spAutoFit/>
          </a:bodyPr>
          <a:lstStyle/>
          <a:p>
            <a:pPr algn="ctr"/>
            <a:r>
              <a:rPr lang="ru-RU" sz="2000" b="1" dirty="0" smtClean="0">
                <a:solidFill>
                  <a:srgbClr val="1D08B8"/>
                </a:solidFill>
              </a:rPr>
              <a:t>Измерительный трансформатор </a:t>
            </a:r>
            <a:r>
              <a:rPr lang="ru-RU" sz="2000" b="1" dirty="0">
                <a:solidFill>
                  <a:srgbClr val="1D08B8"/>
                </a:solidFill>
              </a:rPr>
              <a:t>тока</a:t>
            </a:r>
          </a:p>
        </p:txBody>
      </p:sp>
      <p:sp>
        <p:nvSpPr>
          <p:cNvPr id="8" name="Номер слайда 5"/>
          <p:cNvSpPr>
            <a:spLocks noGrp="1"/>
          </p:cNvSpPr>
          <p:nvPr>
            <p:ph type="sldNum" sz="quarter" idx="12"/>
          </p:nvPr>
        </p:nvSpPr>
        <p:spPr>
          <a:xfrm>
            <a:off x="8316416" y="6215459"/>
            <a:ext cx="856907" cy="669925"/>
          </a:xfrm>
        </p:spPr>
        <p:txBody>
          <a:bodyPr/>
          <a:lstStyle/>
          <a:p>
            <a:pPr>
              <a:defRPr/>
            </a:pPr>
            <a:fld id="{9AD02CE9-2095-445F-A00E-82532CE5C7D4}" type="slidenum">
              <a:rPr lang="ru-RU" sz="1600"/>
              <a:pPr>
                <a:defRPr/>
              </a:pPr>
              <a:t>33</a:t>
            </a:fld>
            <a:endParaRPr lang="ru-RU" sz="1600" dirty="0"/>
          </a:p>
        </p:txBody>
      </p:sp>
    </p:spTree>
    <p:extLst>
      <p:ext uri="{BB962C8B-B14F-4D97-AF65-F5344CB8AC3E}">
        <p14:creationId xmlns:p14="http://schemas.microsoft.com/office/powerpoint/2010/main" val="208650808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0" y="0"/>
            <a:ext cx="9143999" cy="396875"/>
          </a:xfrm>
          <a:prstGeom prst="rect">
            <a:avLst/>
          </a:prstGeom>
          <a:solidFill>
            <a:srgbClr val="FFFF00"/>
          </a:solidFill>
          <a:ln w="38100">
            <a:solidFill>
              <a:srgbClr val="1D08B8"/>
            </a:solidFill>
            <a:miter lim="800000"/>
            <a:headEnd/>
            <a:tailEnd/>
          </a:ln>
        </p:spPr>
        <p:txBody>
          <a:bodyPr wrap="square">
            <a:spAutoFit/>
          </a:bodyPr>
          <a:lstStyle/>
          <a:p>
            <a:pPr algn="ctr"/>
            <a:r>
              <a:rPr lang="ru-RU" sz="2000" b="1" dirty="0" smtClean="0">
                <a:solidFill>
                  <a:srgbClr val="1D08B8"/>
                </a:solidFill>
                <a:latin typeface="Book Antiqua" pitchFamily="18" charset="0"/>
              </a:rPr>
              <a:t>ИЗМЕРИТЕЛЬНЫЕ ПРЕОБРАЗОВАТЕЛИ</a:t>
            </a:r>
            <a:r>
              <a:rPr lang="ru-RU" sz="2000" dirty="0" smtClean="0">
                <a:solidFill>
                  <a:srgbClr val="1D08B8"/>
                </a:solidFill>
                <a:latin typeface="Book Antiqua" pitchFamily="18" charset="0"/>
              </a:rPr>
              <a:t> </a:t>
            </a:r>
            <a:endParaRPr lang="ru-RU" sz="2000" dirty="0">
              <a:solidFill>
                <a:srgbClr val="1D08B8"/>
              </a:solidFill>
              <a:latin typeface="Book Antiqua" pitchFamily="18" charset="0"/>
            </a:endParaRPr>
          </a:p>
        </p:txBody>
      </p:sp>
      <p:sp>
        <p:nvSpPr>
          <p:cNvPr id="6" name="Прямоугольник 5"/>
          <p:cNvSpPr/>
          <p:nvPr/>
        </p:nvSpPr>
        <p:spPr>
          <a:xfrm>
            <a:off x="137897" y="3356992"/>
            <a:ext cx="3649206" cy="3293209"/>
          </a:xfrm>
          <a:prstGeom prst="rect">
            <a:avLst/>
          </a:prstGeom>
          <a:solidFill>
            <a:schemeClr val="tx1"/>
          </a:solidFill>
        </p:spPr>
        <p:txBody>
          <a:bodyPr wrap="square">
            <a:spAutoFit/>
          </a:bodyPr>
          <a:lstStyle/>
          <a:p>
            <a:r>
              <a:rPr lang="ru-RU" sz="1600" b="1" dirty="0">
                <a:solidFill>
                  <a:schemeClr val="bg1"/>
                </a:solidFill>
                <a:latin typeface="Times New Roman" panose="02020603050405020304" pitchFamily="18" charset="0"/>
                <a:cs typeface="Times New Roman" panose="02020603050405020304" pitchFamily="18" charset="0"/>
              </a:rPr>
              <a:t>Термопары</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smtClean="0">
                <a:solidFill>
                  <a:schemeClr val="bg1"/>
                </a:solidFill>
                <a:latin typeface="Times New Roman" panose="02020603050405020304" pitchFamily="18" charset="0"/>
                <a:cs typeface="Times New Roman" panose="02020603050405020304" pitchFamily="18" charset="0"/>
              </a:rPr>
              <a:t>– это </a:t>
            </a:r>
            <a:r>
              <a:rPr lang="ru-RU" sz="1600" dirty="0">
                <a:solidFill>
                  <a:schemeClr val="bg1"/>
                </a:solidFill>
                <a:latin typeface="Times New Roman" panose="02020603050405020304" pitchFamily="18" charset="0"/>
                <a:cs typeface="Times New Roman" panose="02020603050405020304" pitchFamily="18" charset="0"/>
              </a:rPr>
              <a:t>наиболее распространенное устройство для измерения температуры. </a:t>
            </a:r>
            <a:endParaRPr lang="ru-RU" sz="1600" dirty="0" smtClean="0">
              <a:solidFill>
                <a:schemeClr val="bg1"/>
              </a:solidFill>
              <a:latin typeface="Times New Roman" panose="02020603050405020304" pitchFamily="18" charset="0"/>
              <a:cs typeface="Times New Roman" panose="02020603050405020304" pitchFamily="18" charset="0"/>
            </a:endParaRPr>
          </a:p>
          <a:p>
            <a:pPr algn="just"/>
            <a:endParaRPr lang="ru-RU" sz="1600" b="1" dirty="0" smtClean="0">
              <a:solidFill>
                <a:schemeClr val="bg1"/>
              </a:solidFill>
              <a:latin typeface="Times New Roman" panose="02020603050405020304" pitchFamily="18" charset="0"/>
              <a:cs typeface="Times New Roman" panose="02020603050405020304" pitchFamily="18" charset="0"/>
            </a:endParaRPr>
          </a:p>
          <a:p>
            <a:r>
              <a:rPr lang="ru-RU" sz="1600" b="1" dirty="0" smtClean="0">
                <a:solidFill>
                  <a:schemeClr val="bg1"/>
                </a:solidFill>
                <a:latin typeface="Times New Roman" panose="02020603050405020304" pitchFamily="18" charset="0"/>
                <a:cs typeface="Times New Roman" panose="02020603050405020304" pitchFamily="18" charset="0"/>
              </a:rPr>
              <a:t>Термопары</a:t>
            </a:r>
            <a:r>
              <a:rPr lang="ru-RU" sz="1600" dirty="0" smtClean="0">
                <a:solidFill>
                  <a:schemeClr val="bg1"/>
                </a:solidFill>
                <a:latin typeface="Times New Roman" panose="02020603050405020304" pitchFamily="18" charset="0"/>
                <a:cs typeface="Times New Roman" panose="02020603050405020304" pitchFamily="18" charset="0"/>
              </a:rPr>
              <a:t> </a:t>
            </a:r>
            <a:r>
              <a:rPr lang="ru-RU" sz="1600" dirty="0">
                <a:solidFill>
                  <a:schemeClr val="bg1"/>
                </a:solidFill>
                <a:latin typeface="Times New Roman" panose="02020603050405020304" pitchFamily="18" charset="0"/>
                <a:cs typeface="Times New Roman" panose="02020603050405020304" pitchFamily="18" charset="0"/>
              </a:rPr>
              <a:t>генерируют напряжение при нагревании и возникающий ток позволяет проводить измерения температуры. </a:t>
            </a:r>
            <a:endParaRPr lang="ru-RU" sz="1600" dirty="0" smtClean="0">
              <a:solidFill>
                <a:schemeClr val="bg1"/>
              </a:solidFill>
              <a:latin typeface="Times New Roman" panose="02020603050405020304" pitchFamily="18" charset="0"/>
              <a:cs typeface="Times New Roman" panose="02020603050405020304" pitchFamily="18" charset="0"/>
            </a:endParaRPr>
          </a:p>
          <a:p>
            <a:r>
              <a:rPr lang="ru-RU" sz="1600" dirty="0" smtClean="0">
                <a:solidFill>
                  <a:schemeClr val="bg1"/>
                </a:solidFill>
                <a:latin typeface="Times New Roman" panose="02020603050405020304" pitchFamily="18" charset="0"/>
                <a:cs typeface="Times New Roman" panose="02020603050405020304" pitchFamily="18" charset="0"/>
              </a:rPr>
              <a:t>Отличаются </a:t>
            </a:r>
            <a:r>
              <a:rPr lang="ru-RU" sz="1600" dirty="0">
                <a:solidFill>
                  <a:schemeClr val="bg1"/>
                </a:solidFill>
                <a:latin typeface="Times New Roman" panose="02020603050405020304" pitchFamily="18" charset="0"/>
                <a:cs typeface="Times New Roman" panose="02020603050405020304" pitchFamily="18" charset="0"/>
              </a:rPr>
              <a:t>своей простотой, невысокой стоимостью, но внушительной долговечностью</a:t>
            </a:r>
            <a:r>
              <a:rPr lang="ru-RU" sz="1600" dirty="0" smtClean="0">
                <a:solidFill>
                  <a:schemeClr val="bg1"/>
                </a:solidFill>
                <a:latin typeface="Times New Roman" panose="02020603050405020304" pitchFamily="18" charset="0"/>
                <a:cs typeface="Times New Roman" panose="02020603050405020304" pitchFamily="18" charset="0"/>
              </a:rPr>
              <a:t>.</a:t>
            </a:r>
          </a:p>
          <a:p>
            <a:r>
              <a:rPr lang="ru-RU" sz="1600" dirty="0" smtClean="0">
                <a:solidFill>
                  <a:schemeClr val="bg1"/>
                </a:solidFill>
                <a:latin typeface="Times New Roman" panose="02020603050405020304" pitchFamily="18" charset="0"/>
                <a:cs typeface="Times New Roman" panose="02020603050405020304" pitchFamily="18" charset="0"/>
              </a:rPr>
              <a:t>Благодаря </a:t>
            </a:r>
            <a:r>
              <a:rPr lang="ru-RU" sz="1600" dirty="0">
                <a:solidFill>
                  <a:schemeClr val="bg1"/>
                </a:solidFill>
                <a:latin typeface="Times New Roman" panose="02020603050405020304" pitchFamily="18" charset="0"/>
                <a:cs typeface="Times New Roman" panose="02020603050405020304" pitchFamily="18" charset="0"/>
              </a:rPr>
              <a:t>своим преимуществам, термопара используется повсеместно</a:t>
            </a:r>
            <a:r>
              <a:rPr lang="ru-RU" sz="1600" dirty="0" smtClean="0">
                <a:solidFill>
                  <a:schemeClr val="bg1"/>
                </a:solidFill>
                <a:latin typeface="Times New Roman" panose="02020603050405020304" pitchFamily="18" charset="0"/>
                <a:cs typeface="Times New Roman" panose="02020603050405020304" pitchFamily="18" charset="0"/>
              </a:rPr>
              <a:t>.</a:t>
            </a:r>
            <a:endParaRPr lang="ru-RU" sz="1600" dirty="0">
              <a:solidFill>
                <a:schemeClr val="bg1"/>
              </a:solidFill>
              <a:effectLst/>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802" y="485880"/>
            <a:ext cx="5256584" cy="2762096"/>
          </a:xfrm>
          <a:prstGeom prst="rect">
            <a:avLst/>
          </a:prstGeom>
        </p:spPr>
      </p:pic>
      <p:sp>
        <p:nvSpPr>
          <p:cNvPr id="3" name="Прямоугольник 2"/>
          <p:cNvSpPr/>
          <p:nvPr/>
        </p:nvSpPr>
        <p:spPr>
          <a:xfrm>
            <a:off x="137896" y="2868115"/>
            <a:ext cx="5278490" cy="400110"/>
          </a:xfrm>
          <a:prstGeom prst="rect">
            <a:avLst/>
          </a:prstGeom>
          <a:solidFill>
            <a:schemeClr val="tx1"/>
          </a:solidFill>
        </p:spPr>
        <p:txBody>
          <a:bodyPr wrap="square">
            <a:spAutoFit/>
          </a:bodyPr>
          <a:lstStyle/>
          <a:p>
            <a:pPr algn="ctr"/>
            <a:r>
              <a:rPr lang="ru-RU" sz="2000" b="1" dirty="0" smtClean="0">
                <a:solidFill>
                  <a:srgbClr val="1D08B8"/>
                </a:solidFill>
              </a:rPr>
              <a:t>Термопара</a:t>
            </a:r>
            <a:endParaRPr lang="ru-RU" sz="2000" b="1" dirty="0">
              <a:solidFill>
                <a:srgbClr val="1D08B8"/>
              </a:solidFill>
            </a:endParaRPr>
          </a:p>
        </p:txBody>
      </p:sp>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598" y="472837"/>
            <a:ext cx="3383890" cy="2795388"/>
          </a:xfrm>
          <a:prstGeom prst="rect">
            <a:avLst/>
          </a:prstGeom>
        </p:spPr>
      </p:pic>
      <p:sp>
        <p:nvSpPr>
          <p:cNvPr id="9" name="Прямоугольник 8"/>
          <p:cNvSpPr/>
          <p:nvPr/>
        </p:nvSpPr>
        <p:spPr>
          <a:xfrm>
            <a:off x="3995937" y="3345373"/>
            <a:ext cx="4968552" cy="3323987"/>
          </a:xfrm>
          <a:prstGeom prst="rect">
            <a:avLst/>
          </a:prstGeom>
          <a:solidFill>
            <a:schemeClr val="tx1"/>
          </a:solidFill>
        </p:spPr>
        <p:txBody>
          <a:bodyPr wrap="square">
            <a:spAutoFit/>
          </a:bodyPr>
          <a:lstStyle/>
          <a:p>
            <a:pPr algn="just"/>
            <a:r>
              <a:rPr lang="ru-RU" sz="1500" b="1" dirty="0" smtClean="0">
                <a:solidFill>
                  <a:schemeClr val="bg1"/>
                </a:solidFill>
                <a:latin typeface="Times New Roman" panose="02020603050405020304" pitchFamily="18" charset="0"/>
                <a:cs typeface="Times New Roman" panose="02020603050405020304" pitchFamily="18" charset="0"/>
              </a:rPr>
              <a:t>Принцип </a:t>
            </a:r>
            <a:r>
              <a:rPr lang="ru-RU" sz="1500" b="1" dirty="0">
                <a:solidFill>
                  <a:schemeClr val="bg1"/>
                </a:solidFill>
                <a:latin typeface="Times New Roman" panose="02020603050405020304" pitchFamily="18" charset="0"/>
                <a:cs typeface="Times New Roman" panose="02020603050405020304" pitchFamily="18" charset="0"/>
              </a:rPr>
              <a:t>работы термопары</a:t>
            </a:r>
          </a:p>
          <a:p>
            <a:pPr algn="just"/>
            <a:r>
              <a:rPr lang="ru-RU" sz="1500" dirty="0">
                <a:solidFill>
                  <a:schemeClr val="bg1"/>
                </a:solidFill>
                <a:latin typeface="Times New Roman" panose="02020603050405020304" pitchFamily="18" charset="0"/>
                <a:cs typeface="Times New Roman" panose="02020603050405020304" pitchFamily="18" charset="0"/>
              </a:rPr>
              <a:t>Термопара представляет собой два провода, изготовленных из различных металлов. Эти два провода скреплены или сварены вместе и образуют спай. Когда на этот спай оказывают воздействие изменения температуры, то термопара реагирует на них генерируя напряжение, пропорциональное по величине изменениям температуры.</a:t>
            </a:r>
          </a:p>
          <a:p>
            <a:pPr algn="just"/>
            <a:r>
              <a:rPr lang="ru-RU" sz="1500" dirty="0">
                <a:solidFill>
                  <a:schemeClr val="bg1"/>
                </a:solidFill>
                <a:latin typeface="Times New Roman" panose="02020603050405020304" pitchFamily="18" charset="0"/>
                <a:cs typeface="Times New Roman" panose="02020603050405020304" pitchFamily="18" charset="0"/>
              </a:rPr>
              <a:t>Если термопара подсоединена к электрической цепи, то величина генерируемого напряжения будет отображаться </a:t>
            </a:r>
            <a:r>
              <a:rPr lang="ru-RU" sz="1500" b="1" dirty="0">
                <a:solidFill>
                  <a:schemeClr val="bg1"/>
                </a:solidFill>
                <a:latin typeface="Times New Roman" panose="02020603050405020304" pitchFamily="18" charset="0"/>
                <a:cs typeface="Times New Roman" panose="02020603050405020304" pitchFamily="18" charset="0"/>
              </a:rPr>
              <a:t>на шкале измерительного прибора</a:t>
            </a:r>
            <a:r>
              <a:rPr lang="ru-RU" sz="1500" dirty="0" smtClean="0">
                <a:solidFill>
                  <a:schemeClr val="bg1"/>
                </a:solidFill>
                <a:latin typeface="Times New Roman" panose="02020603050405020304" pitchFamily="18" charset="0"/>
                <a:cs typeface="Times New Roman" panose="02020603050405020304" pitchFamily="18" charset="0"/>
              </a:rPr>
              <a:t>.</a:t>
            </a:r>
          </a:p>
          <a:p>
            <a:pPr algn="just"/>
            <a:r>
              <a:rPr lang="ru-RU" sz="1500" dirty="0" smtClean="0">
                <a:solidFill>
                  <a:schemeClr val="bg1"/>
                </a:solidFill>
                <a:latin typeface="Times New Roman" panose="02020603050405020304" pitchFamily="18" charset="0"/>
                <a:cs typeface="Times New Roman" panose="02020603050405020304" pitchFamily="18" charset="0"/>
              </a:rPr>
              <a:t>Затем </a:t>
            </a:r>
            <a:r>
              <a:rPr lang="ru-RU" sz="1500" dirty="0">
                <a:solidFill>
                  <a:schemeClr val="bg1"/>
                </a:solidFill>
                <a:latin typeface="Times New Roman" panose="02020603050405020304" pitchFamily="18" charset="0"/>
                <a:cs typeface="Times New Roman" panose="02020603050405020304" pitchFamily="18" charset="0"/>
              </a:rPr>
              <a:t>показания прибора могут быть преобразованы в температурные показания с помощью таблицы. На некоторых приборах шкала откалибрована непосредственно в градусах</a:t>
            </a:r>
            <a:r>
              <a:rPr lang="ru-RU" sz="1500" dirty="0" smtClean="0">
                <a:solidFill>
                  <a:schemeClr val="bg1"/>
                </a:solidFill>
                <a:latin typeface="Times New Roman" panose="02020603050405020304" pitchFamily="18" charset="0"/>
                <a:cs typeface="Times New Roman" panose="02020603050405020304" pitchFamily="18" charset="0"/>
              </a:rPr>
              <a:t>.</a:t>
            </a:r>
            <a:endParaRPr lang="ru-RU" sz="1500" dirty="0">
              <a:solidFill>
                <a:schemeClr val="bg1"/>
              </a:solidFill>
              <a:effectLst/>
              <a:latin typeface="Times New Roman" panose="02020603050405020304" pitchFamily="18" charset="0"/>
              <a:cs typeface="Times New Roman" panose="02020603050405020304" pitchFamily="18" charset="0"/>
            </a:endParaRPr>
          </a:p>
        </p:txBody>
      </p:sp>
      <p:sp>
        <p:nvSpPr>
          <p:cNvPr id="8" name="Номер слайда 5"/>
          <p:cNvSpPr>
            <a:spLocks noGrp="1"/>
          </p:cNvSpPr>
          <p:nvPr>
            <p:ph type="sldNum" sz="quarter" idx="12"/>
          </p:nvPr>
        </p:nvSpPr>
        <p:spPr>
          <a:xfrm>
            <a:off x="8316416" y="6215459"/>
            <a:ext cx="856907" cy="669925"/>
          </a:xfrm>
        </p:spPr>
        <p:txBody>
          <a:bodyPr/>
          <a:lstStyle/>
          <a:p>
            <a:pPr>
              <a:defRPr/>
            </a:pPr>
            <a:fld id="{9AD02CE9-2095-445F-A00E-82532CE5C7D4}" type="slidenum">
              <a:rPr lang="ru-RU" sz="1600"/>
              <a:pPr>
                <a:defRPr/>
              </a:pPr>
              <a:t>34</a:t>
            </a:fld>
            <a:endParaRPr lang="ru-RU" sz="1600" dirty="0"/>
          </a:p>
        </p:txBody>
      </p:sp>
    </p:spTree>
    <p:extLst>
      <p:ext uri="{BB962C8B-B14F-4D97-AF65-F5344CB8AC3E}">
        <p14:creationId xmlns:p14="http://schemas.microsoft.com/office/powerpoint/2010/main" val="305869121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0" y="0"/>
            <a:ext cx="9143999" cy="396875"/>
          </a:xfrm>
          <a:prstGeom prst="rect">
            <a:avLst/>
          </a:prstGeom>
          <a:solidFill>
            <a:srgbClr val="FFFF00"/>
          </a:solidFill>
          <a:ln w="38100">
            <a:solidFill>
              <a:srgbClr val="1D08B8"/>
            </a:solidFill>
            <a:miter lim="800000"/>
            <a:headEnd/>
            <a:tailEnd/>
          </a:ln>
        </p:spPr>
        <p:txBody>
          <a:bodyPr wrap="square">
            <a:spAutoFit/>
          </a:bodyPr>
          <a:lstStyle/>
          <a:p>
            <a:pPr algn="ctr"/>
            <a:r>
              <a:rPr lang="ru-RU" sz="2000" b="1" dirty="0" smtClean="0">
                <a:solidFill>
                  <a:srgbClr val="1D08B8"/>
                </a:solidFill>
                <a:latin typeface="Book Antiqua" pitchFamily="18" charset="0"/>
              </a:rPr>
              <a:t>ИЗМЕРИТЕЛЬНЫЕ ПРЕОБРАЗОВАТЕЛИ</a:t>
            </a:r>
            <a:r>
              <a:rPr lang="ru-RU" sz="2000" dirty="0" smtClean="0">
                <a:solidFill>
                  <a:srgbClr val="1D08B8"/>
                </a:solidFill>
                <a:latin typeface="Book Antiqua" pitchFamily="18" charset="0"/>
              </a:rPr>
              <a:t> </a:t>
            </a:r>
            <a:endParaRPr lang="ru-RU" sz="2000" dirty="0">
              <a:solidFill>
                <a:srgbClr val="1D08B8"/>
              </a:solidFill>
              <a:latin typeface="Book Antiqua" pitchFamily="18" charset="0"/>
            </a:endParaRPr>
          </a:p>
        </p:txBody>
      </p:sp>
      <p:sp>
        <p:nvSpPr>
          <p:cNvPr id="8" name="Номер слайда 5"/>
          <p:cNvSpPr>
            <a:spLocks noGrp="1"/>
          </p:cNvSpPr>
          <p:nvPr>
            <p:ph type="sldNum" sz="quarter" idx="12"/>
          </p:nvPr>
        </p:nvSpPr>
        <p:spPr>
          <a:xfrm>
            <a:off x="8316416" y="6215459"/>
            <a:ext cx="856907" cy="669925"/>
          </a:xfrm>
        </p:spPr>
        <p:txBody>
          <a:bodyPr/>
          <a:lstStyle/>
          <a:p>
            <a:pPr>
              <a:defRPr/>
            </a:pPr>
            <a:fld id="{9AD02CE9-2095-445F-A00E-82532CE5C7D4}" type="slidenum">
              <a:rPr lang="ru-RU" sz="1600"/>
              <a:pPr>
                <a:defRPr/>
              </a:pPr>
              <a:t>35</a:t>
            </a:fld>
            <a:endParaRPr lang="ru-RU" sz="1600"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429" y="458670"/>
            <a:ext cx="8532440" cy="6399330"/>
          </a:xfrm>
          <a:prstGeom prst="rect">
            <a:avLst/>
          </a:prstGeom>
        </p:spPr>
      </p:pic>
    </p:spTree>
    <p:extLst>
      <p:ext uri="{BB962C8B-B14F-4D97-AF65-F5344CB8AC3E}">
        <p14:creationId xmlns:p14="http://schemas.microsoft.com/office/powerpoint/2010/main" val="60795366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4" name="Text Box 2"/>
          <p:cNvSpPr txBox="1">
            <a:spLocks noChangeArrowheads="1"/>
          </p:cNvSpPr>
          <p:nvPr/>
        </p:nvSpPr>
        <p:spPr bwMode="auto">
          <a:xfrm>
            <a:off x="532363" y="405482"/>
            <a:ext cx="8000077" cy="1015663"/>
          </a:xfrm>
          <a:prstGeom prst="rect">
            <a:avLst/>
          </a:prstGeom>
          <a:solidFill>
            <a:schemeClr val="tx1"/>
          </a:solidFill>
          <a:ln w="9525">
            <a:noFill/>
            <a:miter lim="800000"/>
            <a:headEnd/>
            <a:tailEnd/>
          </a:ln>
        </p:spPr>
        <p:txBody>
          <a:bodyPr wrap="square">
            <a:spAutoFit/>
          </a:bodyPr>
          <a:lstStyle/>
          <a:p>
            <a:pPr marL="285750" indent="-285750" algn="just">
              <a:buClr>
                <a:srgbClr val="FF0000"/>
              </a:buClr>
              <a:buFont typeface="Wingdings" panose="05000000000000000000" pitchFamily="2" charset="2"/>
              <a:buChar char="Ø"/>
            </a:pPr>
            <a:r>
              <a:rPr lang="ru-RU" sz="2000" dirty="0" smtClean="0">
                <a:solidFill>
                  <a:srgbClr val="000000"/>
                </a:solidFill>
                <a:latin typeface="Book Antiqua" pitchFamily="18" charset="0"/>
                <a:cs typeface="Times New Roman" pitchFamily="18" charset="0"/>
              </a:rPr>
              <a:t>средство </a:t>
            </a:r>
            <a:r>
              <a:rPr lang="ru-RU" sz="2000" dirty="0">
                <a:solidFill>
                  <a:srgbClr val="000000"/>
                </a:solidFill>
                <a:latin typeface="Book Antiqua" pitchFamily="18" charset="0"/>
                <a:cs typeface="Times New Roman" pitchFamily="18" charset="0"/>
              </a:rPr>
              <a:t>измерения, предназначенное </a:t>
            </a:r>
            <a:r>
              <a:rPr lang="ru-RU" sz="2000" dirty="0" smtClean="0">
                <a:solidFill>
                  <a:srgbClr val="000000"/>
                </a:solidFill>
                <a:latin typeface="Book Antiqua" pitchFamily="18" charset="0"/>
                <a:cs typeface="Times New Roman" pitchFamily="18" charset="0"/>
              </a:rPr>
              <a:t>для </a:t>
            </a:r>
            <a:r>
              <a:rPr lang="ru-RU" sz="2000" dirty="0">
                <a:solidFill>
                  <a:srgbClr val="000000"/>
                </a:solidFill>
                <a:latin typeface="Book Antiqua" pitchFamily="18" charset="0"/>
                <a:cs typeface="Times New Roman" pitchFamily="18" charset="0"/>
              </a:rPr>
              <a:t>выработки </a:t>
            </a:r>
            <a:r>
              <a:rPr lang="ru-RU" sz="2000" b="1" dirty="0">
                <a:solidFill>
                  <a:srgbClr val="000000"/>
                </a:solidFill>
                <a:latin typeface="Book Antiqua" pitchFamily="18" charset="0"/>
                <a:cs typeface="Times New Roman" pitchFamily="18" charset="0"/>
              </a:rPr>
              <a:t>сигнала измерительной информации</a:t>
            </a:r>
            <a:r>
              <a:rPr lang="ru-RU" sz="2000" dirty="0">
                <a:solidFill>
                  <a:srgbClr val="000000"/>
                </a:solidFill>
                <a:latin typeface="Book Antiqua" pitchFamily="18" charset="0"/>
                <a:cs typeface="Times New Roman" pitchFamily="18" charset="0"/>
              </a:rPr>
              <a:t> в форме, </a:t>
            </a:r>
            <a:r>
              <a:rPr lang="ru-RU" sz="2000" b="1" i="1" u="sng" dirty="0" smtClean="0">
                <a:solidFill>
                  <a:srgbClr val="FF0000"/>
                </a:solidFill>
                <a:latin typeface="Book Antiqua" pitchFamily="18" charset="0"/>
                <a:cs typeface="Times New Roman" pitchFamily="18" charset="0"/>
              </a:rPr>
              <a:t>доступной</a:t>
            </a:r>
            <a:r>
              <a:rPr lang="ru-RU" sz="2000" b="1" i="1" u="sng" dirty="0" smtClean="0">
                <a:solidFill>
                  <a:srgbClr val="000000"/>
                </a:solidFill>
                <a:latin typeface="Book Antiqua" pitchFamily="18" charset="0"/>
                <a:cs typeface="Times New Roman" pitchFamily="18" charset="0"/>
              </a:rPr>
              <a:t> </a:t>
            </a:r>
            <a:r>
              <a:rPr lang="ru-RU" sz="2000" b="1" i="1" u="sng" dirty="0" smtClean="0">
                <a:solidFill>
                  <a:srgbClr val="1D08B8"/>
                </a:solidFill>
                <a:latin typeface="Book Antiqua" pitchFamily="18" charset="0"/>
                <a:cs typeface="Times New Roman" pitchFamily="18" charset="0"/>
              </a:rPr>
              <a:t>для </a:t>
            </a:r>
            <a:r>
              <a:rPr lang="ru-RU" sz="2000" b="1" i="1" u="sng" dirty="0">
                <a:solidFill>
                  <a:srgbClr val="1D08B8"/>
                </a:solidFill>
                <a:latin typeface="Book Antiqua" pitchFamily="18" charset="0"/>
                <a:cs typeface="Times New Roman" pitchFamily="18" charset="0"/>
              </a:rPr>
              <a:t>непосредственного восприятия</a:t>
            </a:r>
            <a:r>
              <a:rPr lang="ru-RU" sz="2000" b="1" i="1" dirty="0">
                <a:solidFill>
                  <a:srgbClr val="1D08B8"/>
                </a:solidFill>
                <a:latin typeface="Book Antiqua" pitchFamily="18" charset="0"/>
                <a:cs typeface="Times New Roman" pitchFamily="18" charset="0"/>
              </a:rPr>
              <a:t> </a:t>
            </a:r>
            <a:r>
              <a:rPr lang="ru-RU" sz="2000" b="1" i="1" u="sng" dirty="0" smtClean="0">
                <a:solidFill>
                  <a:srgbClr val="1D08B8"/>
                </a:solidFill>
                <a:latin typeface="Book Antiqua" pitchFamily="18" charset="0"/>
                <a:cs typeface="Times New Roman" pitchFamily="18" charset="0"/>
              </a:rPr>
              <a:t>наблюдателем (оператором)</a:t>
            </a:r>
            <a:endParaRPr lang="ru-RU" sz="2000" b="1" i="1" u="sng" dirty="0">
              <a:solidFill>
                <a:srgbClr val="1D08B8"/>
              </a:solidFill>
              <a:latin typeface="Book Antiqua" pitchFamily="18" charset="0"/>
            </a:endParaRPr>
          </a:p>
        </p:txBody>
      </p:sp>
      <p:sp>
        <p:nvSpPr>
          <p:cNvPr id="8" name="Номер слайда 5"/>
          <p:cNvSpPr>
            <a:spLocks noGrp="1"/>
          </p:cNvSpPr>
          <p:nvPr>
            <p:ph type="sldNum" sz="quarter" idx="12"/>
          </p:nvPr>
        </p:nvSpPr>
        <p:spPr>
          <a:xfrm>
            <a:off x="8316416" y="6215459"/>
            <a:ext cx="856907" cy="669925"/>
          </a:xfrm>
        </p:spPr>
        <p:txBody>
          <a:bodyPr/>
          <a:lstStyle/>
          <a:p>
            <a:pPr>
              <a:defRPr/>
            </a:pPr>
            <a:fld id="{9AD02CE9-2095-445F-A00E-82532CE5C7D4}" type="slidenum">
              <a:rPr lang="ru-RU" sz="1600"/>
              <a:pPr>
                <a:defRPr/>
              </a:pPr>
              <a:t>36</a:t>
            </a:fld>
            <a:endParaRPr lang="ru-RU" sz="1600" dirty="0"/>
          </a:p>
        </p:txBody>
      </p:sp>
      <p:sp>
        <p:nvSpPr>
          <p:cNvPr id="12" name="Rectangle 11"/>
          <p:cNvSpPr>
            <a:spLocks noChangeArrowheads="1"/>
          </p:cNvSpPr>
          <p:nvPr/>
        </p:nvSpPr>
        <p:spPr bwMode="auto">
          <a:xfrm>
            <a:off x="0" y="0"/>
            <a:ext cx="9143999" cy="396875"/>
          </a:xfrm>
          <a:prstGeom prst="rect">
            <a:avLst/>
          </a:prstGeom>
          <a:solidFill>
            <a:srgbClr val="FFFF00"/>
          </a:solidFill>
          <a:ln w="38100">
            <a:solidFill>
              <a:srgbClr val="1D08B8"/>
            </a:solidFill>
            <a:miter lim="800000"/>
            <a:headEnd/>
            <a:tailEnd/>
          </a:ln>
        </p:spPr>
        <p:txBody>
          <a:bodyPr wrap="square">
            <a:spAutoFit/>
          </a:bodyPr>
          <a:lstStyle/>
          <a:p>
            <a:pPr algn="ctr"/>
            <a:r>
              <a:rPr lang="ru-RU" sz="2000" b="1" dirty="0" smtClean="0">
                <a:solidFill>
                  <a:srgbClr val="FF0000"/>
                </a:solidFill>
                <a:latin typeface="Book Antiqua" pitchFamily="18" charset="0"/>
              </a:rPr>
              <a:t>3) </a:t>
            </a:r>
            <a:r>
              <a:rPr lang="ru-RU" sz="2000" b="1" dirty="0" smtClean="0">
                <a:solidFill>
                  <a:srgbClr val="1D08B8"/>
                </a:solidFill>
                <a:latin typeface="Book Antiqua" pitchFamily="18" charset="0"/>
              </a:rPr>
              <a:t>ИЗМЕРИТЕЛЬНЫЕ ПРИБОРЫ (ИП)</a:t>
            </a:r>
            <a:r>
              <a:rPr lang="ru-RU" sz="2000" dirty="0" smtClean="0">
                <a:solidFill>
                  <a:srgbClr val="1D08B8"/>
                </a:solidFill>
                <a:latin typeface="Book Antiqua" pitchFamily="18" charset="0"/>
              </a:rPr>
              <a:t> </a:t>
            </a:r>
            <a:endParaRPr lang="ru-RU" sz="2000" dirty="0">
              <a:solidFill>
                <a:srgbClr val="1D08B8"/>
              </a:solidFill>
              <a:latin typeface="Book Antiqua" pitchFamily="18" charset="0"/>
            </a:endParaRPr>
          </a:p>
        </p:txBody>
      </p:sp>
      <p:sp>
        <p:nvSpPr>
          <p:cNvPr id="13" name="Text Box 2"/>
          <p:cNvSpPr txBox="1">
            <a:spLocks noChangeArrowheads="1"/>
          </p:cNvSpPr>
          <p:nvPr/>
        </p:nvSpPr>
        <p:spPr bwMode="auto">
          <a:xfrm>
            <a:off x="107504" y="1556792"/>
            <a:ext cx="8856984" cy="3908762"/>
          </a:xfrm>
          <a:prstGeom prst="rect">
            <a:avLst/>
          </a:prstGeom>
          <a:solidFill>
            <a:schemeClr val="tx1"/>
          </a:solidFill>
          <a:ln w="9525">
            <a:noFill/>
            <a:miter lim="800000"/>
            <a:headEnd/>
            <a:tailEnd/>
          </a:ln>
        </p:spPr>
        <p:txBody>
          <a:bodyPr wrap="square">
            <a:spAutoFit/>
          </a:bodyPr>
          <a:lstStyle/>
          <a:p>
            <a:pPr algn="just">
              <a:buClr>
                <a:srgbClr val="FF0000"/>
              </a:buClr>
            </a:pPr>
            <a:r>
              <a:rPr lang="ru-RU" dirty="0" smtClean="0">
                <a:solidFill>
                  <a:srgbClr val="000000"/>
                </a:solidFill>
                <a:latin typeface="Book Antiqua" pitchFamily="18" charset="0"/>
                <a:cs typeface="Times New Roman" pitchFamily="18" charset="0"/>
              </a:rPr>
              <a:t>Для вывода измерительной информации в конструкции прибора используются </a:t>
            </a:r>
            <a:r>
              <a:rPr lang="ru-RU" b="1" dirty="0" smtClean="0">
                <a:solidFill>
                  <a:srgbClr val="000000"/>
                </a:solidFill>
                <a:latin typeface="Book Antiqua" pitchFamily="18" charset="0"/>
                <a:cs typeface="Times New Roman" pitchFamily="18" charset="0"/>
              </a:rPr>
              <a:t>отсчетное устройство</a:t>
            </a:r>
            <a:r>
              <a:rPr lang="ru-RU" dirty="0" smtClean="0">
                <a:solidFill>
                  <a:srgbClr val="000000"/>
                </a:solidFill>
                <a:latin typeface="Book Antiqua" pitchFamily="18" charset="0"/>
                <a:cs typeface="Times New Roman" pitchFamily="18" charset="0"/>
              </a:rPr>
              <a:t>.</a:t>
            </a:r>
          </a:p>
          <a:p>
            <a:pPr algn="just">
              <a:buClr>
                <a:srgbClr val="FF0000"/>
              </a:buClr>
            </a:pPr>
            <a:endParaRPr lang="ru-RU" sz="800" dirty="0">
              <a:solidFill>
                <a:srgbClr val="000000"/>
              </a:solidFill>
              <a:latin typeface="Book Antiqua" pitchFamily="18" charset="0"/>
              <a:cs typeface="Times New Roman" pitchFamily="18" charset="0"/>
            </a:endParaRPr>
          </a:p>
          <a:p>
            <a:pPr algn="just">
              <a:buClr>
                <a:srgbClr val="FF0000"/>
              </a:buClr>
            </a:pPr>
            <a:r>
              <a:rPr lang="ru-RU" sz="2000" b="1" dirty="0" smtClean="0">
                <a:solidFill>
                  <a:srgbClr val="FF0000"/>
                </a:solidFill>
                <a:latin typeface="Book Antiqua" pitchFamily="18" charset="0"/>
                <a:cs typeface="Times New Roman" pitchFamily="18" charset="0"/>
              </a:rPr>
              <a:t>Отсчетное устройство </a:t>
            </a:r>
            <a:r>
              <a:rPr lang="ru-RU" sz="2000" dirty="0" smtClean="0">
                <a:solidFill>
                  <a:srgbClr val="000000"/>
                </a:solidFill>
                <a:latin typeface="Book Antiqua" pitchFamily="18" charset="0"/>
                <a:cs typeface="Times New Roman" pitchFamily="18" charset="0"/>
              </a:rPr>
              <a:t>– конструктивно обособленная часть СИ, которая </a:t>
            </a:r>
            <a:r>
              <a:rPr lang="ru-RU" sz="2000" u="sng" dirty="0" smtClean="0">
                <a:solidFill>
                  <a:srgbClr val="000000"/>
                </a:solidFill>
                <a:latin typeface="Book Antiqua" pitchFamily="18" charset="0"/>
                <a:cs typeface="Times New Roman" pitchFamily="18" charset="0"/>
              </a:rPr>
              <a:t>предназначена для отсчета показаний</a:t>
            </a:r>
            <a:r>
              <a:rPr lang="ru-RU" sz="2000" dirty="0" smtClean="0">
                <a:solidFill>
                  <a:srgbClr val="000000"/>
                </a:solidFill>
                <a:latin typeface="Book Antiqua" pitchFamily="18" charset="0"/>
                <a:cs typeface="Times New Roman" pitchFamily="18" charset="0"/>
              </a:rPr>
              <a:t> и </a:t>
            </a:r>
            <a:r>
              <a:rPr lang="ru-RU" sz="2000" u="sng" dirty="0" smtClean="0">
                <a:solidFill>
                  <a:srgbClr val="000000"/>
                </a:solidFill>
                <a:latin typeface="Book Antiqua" pitchFamily="18" charset="0"/>
                <a:cs typeface="Times New Roman" pitchFamily="18" charset="0"/>
              </a:rPr>
              <a:t>преобразует измерительный сигнал</a:t>
            </a:r>
            <a:r>
              <a:rPr lang="ru-RU" sz="2000" dirty="0" smtClean="0">
                <a:solidFill>
                  <a:srgbClr val="000000"/>
                </a:solidFill>
                <a:latin typeface="Book Antiqua" pitchFamily="18" charset="0"/>
                <a:cs typeface="Times New Roman" pitchFamily="18" charset="0"/>
              </a:rPr>
              <a:t> в форму, доступную восприятию органами чувств человека.</a:t>
            </a:r>
            <a:endParaRPr lang="ru-RU" sz="2000" b="1" dirty="0" smtClean="0">
              <a:solidFill>
                <a:srgbClr val="000000"/>
              </a:solidFill>
              <a:latin typeface="Book Antiqua" pitchFamily="18" charset="0"/>
              <a:cs typeface="Times New Roman" pitchFamily="18" charset="0"/>
            </a:endParaRPr>
          </a:p>
          <a:p>
            <a:pPr algn="just">
              <a:buClr>
                <a:srgbClr val="FF0000"/>
              </a:buClr>
            </a:pPr>
            <a:endParaRPr lang="ru-RU" sz="800" dirty="0" smtClean="0">
              <a:solidFill>
                <a:schemeClr val="bg1"/>
              </a:solidFill>
              <a:latin typeface="Book Antiqua" pitchFamily="18" charset="0"/>
              <a:cs typeface="Times New Roman" pitchFamily="18" charset="0"/>
            </a:endParaRPr>
          </a:p>
          <a:p>
            <a:pPr algn="just">
              <a:buClr>
                <a:srgbClr val="FF0000"/>
              </a:buClr>
            </a:pPr>
            <a:r>
              <a:rPr lang="ru-RU" dirty="0" smtClean="0">
                <a:solidFill>
                  <a:schemeClr val="bg1"/>
                </a:solidFill>
                <a:latin typeface="Book Antiqua" pitchFamily="18" charset="0"/>
                <a:cs typeface="Times New Roman" pitchFamily="18" charset="0"/>
              </a:rPr>
              <a:t>Отсчетное устройство может быть представлено</a:t>
            </a:r>
            <a:r>
              <a:rPr lang="ru-RU" dirty="0" smtClean="0">
                <a:solidFill>
                  <a:srgbClr val="000000"/>
                </a:solidFill>
                <a:latin typeface="Book Antiqua" pitchFamily="18" charset="0"/>
                <a:cs typeface="Times New Roman" pitchFamily="18" charset="0"/>
              </a:rPr>
              <a:t>: </a:t>
            </a:r>
            <a:r>
              <a:rPr lang="ru-RU" b="1" dirty="0" smtClean="0">
                <a:solidFill>
                  <a:srgbClr val="002060"/>
                </a:solidFill>
                <a:latin typeface="Book Antiqua" pitchFamily="18" charset="0"/>
                <a:cs typeface="Times New Roman" pitchFamily="18" charset="0"/>
              </a:rPr>
              <a:t>шкалой со стрелкой, </a:t>
            </a:r>
            <a:r>
              <a:rPr lang="ru-RU" b="1" dirty="0" err="1" smtClean="0">
                <a:solidFill>
                  <a:srgbClr val="002060"/>
                </a:solidFill>
                <a:latin typeface="Book Antiqua" pitchFamily="18" charset="0"/>
                <a:cs typeface="Times New Roman" pitchFamily="18" charset="0"/>
              </a:rPr>
              <a:t>цифроуказателем</a:t>
            </a:r>
            <a:r>
              <a:rPr lang="ru-RU" b="1" dirty="0" smtClean="0">
                <a:solidFill>
                  <a:srgbClr val="002060"/>
                </a:solidFill>
                <a:latin typeface="Book Antiqua" pitchFamily="18" charset="0"/>
                <a:cs typeface="Times New Roman" pitchFamily="18" charset="0"/>
              </a:rPr>
              <a:t>, дисплеем </a:t>
            </a:r>
            <a:r>
              <a:rPr lang="ru-RU" dirty="0" smtClean="0">
                <a:solidFill>
                  <a:srgbClr val="000000"/>
                </a:solidFill>
                <a:latin typeface="Book Antiqua" pitchFamily="18" charset="0"/>
                <a:cs typeface="Times New Roman" pitchFamily="18" charset="0"/>
              </a:rPr>
              <a:t>(при синхронизации ИП с ПК) и др.</a:t>
            </a:r>
          </a:p>
          <a:p>
            <a:pPr algn="just">
              <a:buClr>
                <a:srgbClr val="FF0000"/>
              </a:buClr>
            </a:pPr>
            <a:endParaRPr lang="ru-RU" sz="800" dirty="0" smtClean="0">
              <a:solidFill>
                <a:schemeClr val="bg1"/>
              </a:solidFill>
              <a:latin typeface="Book Antiqua" pitchFamily="18" charset="0"/>
            </a:endParaRPr>
          </a:p>
          <a:p>
            <a:pPr algn="just">
              <a:buClr>
                <a:srgbClr val="FF0000"/>
              </a:buClr>
            </a:pPr>
            <a:r>
              <a:rPr lang="ru-RU" dirty="0" smtClean="0">
                <a:solidFill>
                  <a:schemeClr val="bg1"/>
                </a:solidFill>
                <a:latin typeface="Book Antiqua" pitchFamily="18" charset="0"/>
              </a:rPr>
              <a:t>Отсчетные устройства </a:t>
            </a:r>
            <a:r>
              <a:rPr lang="ru-RU" b="1" dirty="0" smtClean="0">
                <a:solidFill>
                  <a:srgbClr val="002060"/>
                </a:solidFill>
                <a:latin typeface="Book Antiqua" pitchFamily="18" charset="0"/>
              </a:rPr>
              <a:t>по форме представления показаний </a:t>
            </a:r>
            <a:r>
              <a:rPr lang="ru-RU" dirty="0" smtClean="0">
                <a:solidFill>
                  <a:schemeClr val="bg1"/>
                </a:solidFill>
                <a:latin typeface="Book Antiqua" pitchFamily="18" charset="0"/>
              </a:rPr>
              <a:t>делятся на:</a:t>
            </a:r>
          </a:p>
          <a:p>
            <a:pPr marL="742950" lvl="1" indent="-285750" algn="just">
              <a:buClr>
                <a:srgbClr val="FF0000"/>
              </a:buClr>
              <a:buFont typeface="Wingdings" panose="05000000000000000000" pitchFamily="2" charset="2"/>
              <a:buChar char="Ø"/>
            </a:pPr>
            <a:r>
              <a:rPr lang="ru-RU" dirty="0" smtClean="0">
                <a:solidFill>
                  <a:schemeClr val="bg1"/>
                </a:solidFill>
                <a:latin typeface="Book Antiqua" pitchFamily="18" charset="0"/>
              </a:rPr>
              <a:t>шкальные (аналоговые);</a:t>
            </a:r>
          </a:p>
          <a:p>
            <a:pPr marL="742950" lvl="1" indent="-285750" algn="just">
              <a:buClr>
                <a:srgbClr val="FF0000"/>
              </a:buClr>
              <a:buFont typeface="Wingdings" panose="05000000000000000000" pitchFamily="2" charset="2"/>
              <a:buChar char="Ø"/>
            </a:pPr>
            <a:r>
              <a:rPr lang="ru-RU" dirty="0" smtClean="0">
                <a:solidFill>
                  <a:schemeClr val="bg1"/>
                </a:solidFill>
                <a:latin typeface="Book Antiqua" pitchFamily="18" charset="0"/>
              </a:rPr>
              <a:t>цифровые;</a:t>
            </a:r>
          </a:p>
          <a:p>
            <a:pPr marL="742950" lvl="1" indent="-285750" algn="just">
              <a:buClr>
                <a:srgbClr val="FF0000"/>
              </a:buClr>
              <a:buFont typeface="Wingdings" panose="05000000000000000000" pitchFamily="2" charset="2"/>
              <a:buChar char="Ø"/>
            </a:pPr>
            <a:r>
              <a:rPr lang="ru-RU" dirty="0" smtClean="0">
                <a:solidFill>
                  <a:schemeClr val="bg1"/>
                </a:solidFill>
                <a:latin typeface="Book Antiqua" pitchFamily="18" charset="0"/>
              </a:rPr>
              <a:t>регистрирующие</a:t>
            </a:r>
            <a:endParaRPr lang="ru-RU" dirty="0">
              <a:solidFill>
                <a:schemeClr val="bg1"/>
              </a:solidFill>
              <a:latin typeface="Book Antiqua"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5"/>
          <p:cNvSpPr>
            <a:spLocks noGrp="1"/>
          </p:cNvSpPr>
          <p:nvPr>
            <p:ph type="sldNum" sz="quarter" idx="12"/>
          </p:nvPr>
        </p:nvSpPr>
        <p:spPr>
          <a:xfrm>
            <a:off x="8316416" y="6215459"/>
            <a:ext cx="856907" cy="669925"/>
          </a:xfrm>
        </p:spPr>
        <p:txBody>
          <a:bodyPr/>
          <a:lstStyle/>
          <a:p>
            <a:pPr>
              <a:defRPr/>
            </a:pPr>
            <a:fld id="{9AD02CE9-2095-445F-A00E-82532CE5C7D4}" type="slidenum">
              <a:rPr lang="ru-RU" sz="1600"/>
              <a:pPr>
                <a:defRPr/>
              </a:pPr>
              <a:t>37</a:t>
            </a:fld>
            <a:endParaRPr lang="ru-RU" sz="1600" dirty="0"/>
          </a:p>
        </p:txBody>
      </p:sp>
      <p:sp>
        <p:nvSpPr>
          <p:cNvPr id="12" name="Rectangle 11"/>
          <p:cNvSpPr>
            <a:spLocks noChangeArrowheads="1"/>
          </p:cNvSpPr>
          <p:nvPr/>
        </p:nvSpPr>
        <p:spPr bwMode="auto">
          <a:xfrm>
            <a:off x="0" y="0"/>
            <a:ext cx="9143999" cy="396875"/>
          </a:xfrm>
          <a:prstGeom prst="rect">
            <a:avLst/>
          </a:prstGeom>
          <a:solidFill>
            <a:srgbClr val="FFFF00"/>
          </a:solidFill>
          <a:ln w="38100">
            <a:solidFill>
              <a:srgbClr val="1D08B8"/>
            </a:solidFill>
            <a:miter lim="800000"/>
            <a:headEnd/>
            <a:tailEnd/>
          </a:ln>
        </p:spPr>
        <p:txBody>
          <a:bodyPr wrap="square">
            <a:spAutoFit/>
          </a:bodyPr>
          <a:lstStyle/>
          <a:p>
            <a:pPr algn="ctr"/>
            <a:r>
              <a:rPr lang="ru-RU" sz="2000" b="1" dirty="0" smtClean="0">
                <a:solidFill>
                  <a:srgbClr val="1D08B8"/>
                </a:solidFill>
                <a:latin typeface="Book Antiqua" pitchFamily="18" charset="0"/>
              </a:rPr>
              <a:t>ИЗМЕРИТЕЛЬНЫЕ ПРИБОРЫ (ИП)</a:t>
            </a:r>
            <a:r>
              <a:rPr lang="ru-RU" sz="2000" dirty="0" smtClean="0">
                <a:solidFill>
                  <a:srgbClr val="1D08B8"/>
                </a:solidFill>
                <a:latin typeface="Book Antiqua" pitchFamily="18" charset="0"/>
              </a:rPr>
              <a:t> </a:t>
            </a:r>
            <a:endParaRPr lang="ru-RU" sz="2000" dirty="0">
              <a:solidFill>
                <a:srgbClr val="1D08B8"/>
              </a:solidFill>
              <a:latin typeface="Book Antiqua" pitchFamily="18" charset="0"/>
            </a:endParaRPr>
          </a:p>
        </p:txBody>
      </p:sp>
      <p:pic>
        <p:nvPicPr>
          <p:cNvPr id="6" name="Picture 5" descr="Структура измерительного прибор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51520" y="1628800"/>
            <a:ext cx="8675687" cy="2309827"/>
          </a:xfrm>
          <a:prstGeom prst="rect">
            <a:avLst/>
          </a:prstGeom>
        </p:spPr>
      </p:pic>
      <p:sp>
        <p:nvSpPr>
          <p:cNvPr id="10" name="Rectangle 6"/>
          <p:cNvSpPr txBox="1">
            <a:spLocks noChangeArrowheads="1"/>
          </p:cNvSpPr>
          <p:nvPr/>
        </p:nvSpPr>
        <p:spPr bwMode="auto">
          <a:xfrm>
            <a:off x="611560" y="4365104"/>
            <a:ext cx="8229600" cy="1146175"/>
          </a:xfrm>
          <a:prstGeom prst="rect">
            <a:avLst/>
          </a:prstGeom>
          <a:solidFill>
            <a:schemeClr val="tx1"/>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gn="ctr">
              <a:buFont typeface="Wingdings" panose="05000000000000000000" pitchFamily="2" charset="2"/>
              <a:buNone/>
              <a:defRPr/>
            </a:pPr>
            <a:r>
              <a:rPr lang="ru-RU" sz="2800" b="1" kern="0" dirty="0" smtClean="0">
                <a:solidFill>
                  <a:srgbClr val="FF0000"/>
                </a:solidFill>
                <a:latin typeface="Arial" pitchFamily="34" charset="0"/>
                <a:cs typeface="Arial" pitchFamily="34" charset="0"/>
              </a:rPr>
              <a:t>Обобщенная структурная схема измерительного прибора</a:t>
            </a:r>
          </a:p>
        </p:txBody>
      </p:sp>
    </p:spTree>
    <p:extLst>
      <p:ext uri="{BB962C8B-B14F-4D97-AF65-F5344CB8AC3E}">
        <p14:creationId xmlns:p14="http://schemas.microsoft.com/office/powerpoint/2010/main" val="52748263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4" name="Text Box 2"/>
          <p:cNvSpPr txBox="1">
            <a:spLocks noChangeArrowheads="1"/>
          </p:cNvSpPr>
          <p:nvPr/>
        </p:nvSpPr>
        <p:spPr bwMode="auto">
          <a:xfrm>
            <a:off x="143507" y="335365"/>
            <a:ext cx="8856984" cy="6494085"/>
          </a:xfrm>
          <a:prstGeom prst="rect">
            <a:avLst/>
          </a:prstGeom>
          <a:solidFill>
            <a:schemeClr val="tx1"/>
          </a:solidFill>
          <a:ln w="9525">
            <a:noFill/>
            <a:miter lim="800000"/>
            <a:headEnd/>
            <a:tailEnd/>
          </a:ln>
        </p:spPr>
        <p:txBody>
          <a:bodyPr wrap="square" anchor="b" anchorCtr="0">
            <a:spAutoFit/>
          </a:bodyPr>
          <a:lstStyle/>
          <a:p>
            <a:pPr marL="457200" indent="-457200">
              <a:buClr>
                <a:srgbClr val="FF0000"/>
              </a:buClr>
              <a:buFont typeface="+mj-lt"/>
              <a:buAutoNum type="arabicPeriod"/>
            </a:pPr>
            <a:r>
              <a:rPr lang="ru-RU" sz="2000" b="1" u="sng" dirty="0">
                <a:solidFill>
                  <a:srgbClr val="0000FF"/>
                </a:solidFill>
                <a:latin typeface="Book Antiqua" pitchFamily="18" charset="0"/>
                <a:cs typeface="Times New Roman" pitchFamily="18" charset="0"/>
              </a:rPr>
              <a:t>По виду используемой </a:t>
            </a:r>
            <a:r>
              <a:rPr lang="ru-RU" sz="2000" b="1" u="sng" dirty="0" smtClean="0">
                <a:solidFill>
                  <a:srgbClr val="0000FF"/>
                </a:solidFill>
                <a:latin typeface="Book Antiqua" pitchFamily="18" charset="0"/>
                <a:cs typeface="Times New Roman" pitchFamily="18" charset="0"/>
              </a:rPr>
              <a:t>энергии (по принципу действия):</a:t>
            </a:r>
            <a:endParaRPr lang="ru-RU" sz="2000" b="1" u="sng" dirty="0">
              <a:solidFill>
                <a:srgbClr val="0000FF"/>
              </a:solidFill>
              <a:latin typeface="Book Antiqua" pitchFamily="18" charset="0"/>
              <a:cs typeface="Times New Roman" pitchFamily="18" charset="0"/>
            </a:endParaRPr>
          </a:p>
          <a:p>
            <a:pPr marL="914400" lvl="1" indent="-457200">
              <a:buClr>
                <a:srgbClr val="FF0000"/>
              </a:buClr>
              <a:buFont typeface="Wingdings" panose="05000000000000000000" pitchFamily="2" charset="2"/>
              <a:buChar char="Ø"/>
            </a:pPr>
            <a:r>
              <a:rPr lang="ru-RU" sz="2000" b="1" dirty="0" smtClean="0">
                <a:solidFill>
                  <a:schemeClr val="bg1"/>
                </a:solidFill>
                <a:latin typeface="Book Antiqua" panose="02040602050305030304" pitchFamily="18" charset="0"/>
              </a:rPr>
              <a:t>электромеханические (электродинамические, магнитодинамические, ферродинамические, электростатические, магнитоэлектрические, электромагнитные, индукционные;</a:t>
            </a:r>
            <a:endParaRPr lang="ru-RU" sz="2000" b="1" dirty="0">
              <a:solidFill>
                <a:schemeClr val="bg1"/>
              </a:solidFill>
              <a:latin typeface="Book Antiqua" panose="02040602050305030304" pitchFamily="18" charset="0"/>
            </a:endParaRPr>
          </a:p>
          <a:p>
            <a:pPr marL="914400" lvl="1" indent="-457200">
              <a:buClr>
                <a:srgbClr val="FF0000"/>
              </a:buClr>
              <a:buFont typeface="Wingdings" panose="05000000000000000000" pitchFamily="2" charset="2"/>
              <a:buChar char="Ø"/>
            </a:pPr>
            <a:r>
              <a:rPr lang="ru-RU" sz="2000" b="1" dirty="0" smtClean="0">
                <a:solidFill>
                  <a:schemeClr val="bg1"/>
                </a:solidFill>
                <a:latin typeface="Book Antiqua" panose="02040602050305030304" pitchFamily="18" charset="0"/>
              </a:rPr>
              <a:t>термоэлектрические;</a:t>
            </a:r>
            <a:endParaRPr lang="ru-RU" sz="2000" b="1" dirty="0">
              <a:solidFill>
                <a:schemeClr val="bg1"/>
              </a:solidFill>
              <a:latin typeface="Book Antiqua" panose="02040602050305030304" pitchFamily="18" charset="0"/>
            </a:endParaRPr>
          </a:p>
          <a:p>
            <a:pPr marL="914400" lvl="1" indent="-457200">
              <a:buClr>
                <a:srgbClr val="FF0000"/>
              </a:buClr>
              <a:buFont typeface="Wingdings" panose="05000000000000000000" pitchFamily="2" charset="2"/>
              <a:buChar char="Ø"/>
            </a:pPr>
            <a:r>
              <a:rPr lang="ru-RU" sz="2000" b="1" dirty="0">
                <a:solidFill>
                  <a:schemeClr val="bg1"/>
                </a:solidFill>
                <a:latin typeface="Book Antiqua" panose="02040602050305030304" pitchFamily="18" charset="0"/>
              </a:rPr>
              <a:t>электрокинетические;</a:t>
            </a:r>
          </a:p>
          <a:p>
            <a:pPr marL="914400" lvl="1" indent="-457200">
              <a:buClr>
                <a:srgbClr val="FF0000"/>
              </a:buClr>
              <a:buFont typeface="Wingdings" panose="05000000000000000000" pitchFamily="2" charset="2"/>
              <a:buChar char="Ø"/>
            </a:pPr>
            <a:r>
              <a:rPr lang="ru-RU" sz="2000" b="1" dirty="0" smtClean="0">
                <a:solidFill>
                  <a:schemeClr val="bg1"/>
                </a:solidFill>
                <a:latin typeface="Book Antiqua" panose="02040602050305030304" pitchFamily="18" charset="0"/>
              </a:rPr>
              <a:t>электрохимические;</a:t>
            </a:r>
          </a:p>
          <a:p>
            <a:pPr marL="914400" lvl="1" indent="-457200">
              <a:buClr>
                <a:srgbClr val="FF0000"/>
              </a:buClr>
              <a:buFont typeface="Wingdings" panose="05000000000000000000" pitchFamily="2" charset="2"/>
              <a:buChar char="Ø"/>
            </a:pPr>
            <a:r>
              <a:rPr lang="ru-RU" sz="2000" b="1" dirty="0" smtClean="0">
                <a:solidFill>
                  <a:schemeClr val="bg1"/>
                </a:solidFill>
                <a:latin typeface="Book Antiqua" panose="02040602050305030304" pitchFamily="18" charset="0"/>
                <a:cs typeface="Times New Roman" pitchFamily="18" charset="0"/>
              </a:rPr>
              <a:t>электронные и др.</a:t>
            </a:r>
            <a:endParaRPr lang="ru-RU" sz="2000" b="1" dirty="0">
              <a:solidFill>
                <a:schemeClr val="bg1"/>
              </a:solidFill>
              <a:latin typeface="Book Antiqua" pitchFamily="18" charset="0"/>
              <a:cs typeface="Times New Roman" pitchFamily="18" charset="0"/>
            </a:endParaRPr>
          </a:p>
          <a:p>
            <a:pPr marL="457200" indent="-457200">
              <a:buClr>
                <a:srgbClr val="FF0000"/>
              </a:buClr>
              <a:buFont typeface="+mj-lt"/>
              <a:buAutoNum type="arabicPeriod"/>
            </a:pPr>
            <a:r>
              <a:rPr lang="ru-RU" sz="2000" b="1" u="sng" dirty="0">
                <a:solidFill>
                  <a:srgbClr val="0000FF"/>
                </a:solidFill>
                <a:latin typeface="Book Antiqua" pitchFamily="18" charset="0"/>
                <a:cs typeface="Times New Roman" pitchFamily="18" charset="0"/>
              </a:rPr>
              <a:t>По методу измерений:</a:t>
            </a:r>
          </a:p>
          <a:p>
            <a:pPr marL="800100" lvl="1" indent="-342900">
              <a:buClr>
                <a:srgbClr val="FF0000"/>
              </a:buClr>
              <a:buFont typeface="Wingdings" panose="05000000000000000000" pitchFamily="2" charset="2"/>
              <a:buChar char="Ø"/>
            </a:pPr>
            <a:r>
              <a:rPr lang="ru-RU" sz="2200" b="1" dirty="0">
                <a:solidFill>
                  <a:schemeClr val="bg1"/>
                </a:solidFill>
                <a:latin typeface="Book Antiqua" panose="02040602050305030304" pitchFamily="18" charset="0"/>
              </a:rPr>
              <a:t>  </a:t>
            </a:r>
            <a:r>
              <a:rPr lang="ru-RU" sz="2000" b="1" dirty="0">
                <a:solidFill>
                  <a:schemeClr val="bg1"/>
                </a:solidFill>
                <a:latin typeface="Book Antiqua" panose="02040602050305030304" pitchFamily="18" charset="0"/>
              </a:rPr>
              <a:t>измерительный прибор прямого </a:t>
            </a:r>
            <a:r>
              <a:rPr lang="ru-RU" sz="2000" b="1" dirty="0" smtClean="0">
                <a:solidFill>
                  <a:schemeClr val="bg1"/>
                </a:solidFill>
                <a:latin typeface="Book Antiqua" panose="02040602050305030304" pitchFamily="18" charset="0"/>
              </a:rPr>
              <a:t>действия </a:t>
            </a:r>
            <a:r>
              <a:rPr lang="ru-RU" i="1" dirty="0" smtClean="0">
                <a:solidFill>
                  <a:schemeClr val="bg1"/>
                </a:solidFill>
                <a:latin typeface="Book Antiqua" panose="02040602050305030304" pitchFamily="18" charset="0"/>
              </a:rPr>
              <a:t>(</a:t>
            </a:r>
            <a:r>
              <a:rPr lang="ru-RU" i="1" dirty="0" smtClean="0">
                <a:solidFill>
                  <a:schemeClr val="bg1"/>
                </a:solidFill>
                <a:latin typeface="Times New Roman" pitchFamily="18" charset="0"/>
                <a:cs typeface="Times New Roman" pitchFamily="18" charset="0"/>
              </a:rPr>
              <a:t>отображают </a:t>
            </a:r>
            <a:r>
              <a:rPr lang="ru-RU" i="1" dirty="0">
                <a:solidFill>
                  <a:schemeClr val="bg1"/>
                </a:solidFill>
                <a:latin typeface="Times New Roman" pitchFamily="18" charset="0"/>
                <a:cs typeface="Times New Roman" pitchFamily="18" charset="0"/>
              </a:rPr>
              <a:t>измеряемую величину на показывающем устройстве, имеющем градуировку в соответствующих единицах </a:t>
            </a:r>
            <a:r>
              <a:rPr lang="ru-RU" i="1" dirty="0" smtClean="0">
                <a:solidFill>
                  <a:schemeClr val="bg1"/>
                </a:solidFill>
                <a:latin typeface="Times New Roman" pitchFamily="18" charset="0"/>
                <a:cs typeface="Times New Roman" pitchFamily="18" charset="0"/>
              </a:rPr>
              <a:t>ФВ, </a:t>
            </a:r>
            <a:r>
              <a:rPr lang="ru-RU" b="1" i="1" dirty="0">
                <a:solidFill>
                  <a:schemeClr val="bg1"/>
                </a:solidFill>
                <a:latin typeface="Times New Roman" pitchFamily="18" charset="0"/>
                <a:cs typeface="Times New Roman" pitchFamily="18" charset="0"/>
              </a:rPr>
              <a:t>например, </a:t>
            </a:r>
            <a:r>
              <a:rPr lang="ru-RU" i="1" u="sng" dirty="0">
                <a:solidFill>
                  <a:schemeClr val="bg1"/>
                </a:solidFill>
                <a:latin typeface="Times New Roman" pitchFamily="18" charset="0"/>
                <a:cs typeface="Times New Roman" pitchFamily="18" charset="0"/>
              </a:rPr>
              <a:t>амперметры, вольтметры </a:t>
            </a:r>
            <a:r>
              <a:rPr lang="ru-RU" i="1" dirty="0">
                <a:solidFill>
                  <a:schemeClr val="bg1"/>
                </a:solidFill>
                <a:latin typeface="Times New Roman" pitchFamily="18" charset="0"/>
                <a:cs typeface="Times New Roman" pitchFamily="18" charset="0"/>
              </a:rPr>
              <a:t>и т. п</a:t>
            </a:r>
            <a:r>
              <a:rPr lang="ru-RU" i="1" dirty="0" smtClean="0">
                <a:solidFill>
                  <a:schemeClr val="bg1"/>
                </a:solidFill>
                <a:latin typeface="Times New Roman" pitchFamily="18" charset="0"/>
                <a:cs typeface="Times New Roman" pitchFamily="18" charset="0"/>
              </a:rPr>
              <a:t>.)</a:t>
            </a:r>
            <a:r>
              <a:rPr lang="ru-RU" b="1" i="1" dirty="0" smtClean="0">
                <a:solidFill>
                  <a:schemeClr val="bg1"/>
                </a:solidFill>
                <a:latin typeface="Book Antiqua" panose="02040602050305030304" pitchFamily="18" charset="0"/>
              </a:rPr>
              <a:t>;</a:t>
            </a:r>
            <a:endParaRPr lang="ru-RU" b="1" i="1" dirty="0">
              <a:solidFill>
                <a:schemeClr val="bg1"/>
              </a:solidFill>
              <a:latin typeface="Book Antiqua" panose="02040602050305030304" pitchFamily="18" charset="0"/>
            </a:endParaRPr>
          </a:p>
          <a:p>
            <a:pPr marL="800100" lvl="1" indent="-342900">
              <a:buClr>
                <a:srgbClr val="FF0000"/>
              </a:buClr>
              <a:buFont typeface="Wingdings" panose="05000000000000000000" pitchFamily="2" charset="2"/>
              <a:buChar char="Ø"/>
            </a:pPr>
            <a:r>
              <a:rPr lang="ru-RU" sz="2200" b="1" dirty="0">
                <a:solidFill>
                  <a:schemeClr val="bg1"/>
                </a:solidFill>
                <a:latin typeface="Book Antiqua" panose="02040602050305030304" pitchFamily="18" charset="0"/>
              </a:rPr>
              <a:t>  </a:t>
            </a:r>
            <a:r>
              <a:rPr lang="ru-RU" sz="2000" b="1" dirty="0">
                <a:solidFill>
                  <a:schemeClr val="bg1"/>
                </a:solidFill>
                <a:latin typeface="Book Antiqua" panose="02040602050305030304" pitchFamily="18" charset="0"/>
              </a:rPr>
              <a:t>измерительный прибор </a:t>
            </a:r>
            <a:r>
              <a:rPr lang="ru-RU" sz="2000" b="1" dirty="0" smtClean="0">
                <a:solidFill>
                  <a:schemeClr val="bg1"/>
                </a:solidFill>
                <a:latin typeface="Book Antiqua" panose="02040602050305030304" pitchFamily="18" charset="0"/>
              </a:rPr>
              <a:t>сравнения (компараторы)  </a:t>
            </a:r>
            <a:r>
              <a:rPr lang="ru-RU" i="1" dirty="0" smtClean="0">
                <a:solidFill>
                  <a:schemeClr val="bg1"/>
                </a:solidFill>
                <a:latin typeface="Times New Roman" panose="02020603050405020304" pitchFamily="18" charset="0"/>
                <a:cs typeface="Times New Roman" panose="02020603050405020304" pitchFamily="18" charset="0"/>
              </a:rPr>
              <a:t>(</a:t>
            </a:r>
            <a:r>
              <a:rPr lang="ru-RU" i="1" dirty="0">
                <a:solidFill>
                  <a:schemeClr val="bg1"/>
                </a:solidFill>
                <a:latin typeface="Times New Roman" pitchFamily="18" charset="0"/>
                <a:cs typeface="Times New Roman" pitchFamily="18" charset="0"/>
              </a:rPr>
              <a:t>сравнивают измеряемые величины с </a:t>
            </a:r>
            <a:r>
              <a:rPr lang="ru-RU" i="1" dirty="0" smtClean="0">
                <a:solidFill>
                  <a:schemeClr val="bg1"/>
                </a:solidFill>
                <a:latin typeface="Times New Roman" pitchFamily="18" charset="0"/>
                <a:cs typeface="Times New Roman" pitchFamily="18" charset="0"/>
              </a:rPr>
              <a:t>величинами</a:t>
            </a:r>
            <a:r>
              <a:rPr lang="ru-RU" i="1" dirty="0">
                <a:solidFill>
                  <a:schemeClr val="bg1"/>
                </a:solidFill>
                <a:latin typeface="Times New Roman" pitchFamily="18" charset="0"/>
                <a:cs typeface="Times New Roman" pitchFamily="18" charset="0"/>
              </a:rPr>
              <a:t>, значения которых известны, </a:t>
            </a:r>
            <a:r>
              <a:rPr lang="ru-RU" b="1" i="1" dirty="0">
                <a:solidFill>
                  <a:schemeClr val="bg1"/>
                </a:solidFill>
                <a:latin typeface="Times New Roman" pitchFamily="18" charset="0"/>
                <a:cs typeface="Times New Roman" pitchFamily="18" charset="0"/>
              </a:rPr>
              <a:t>например,</a:t>
            </a:r>
            <a:r>
              <a:rPr lang="ru-RU" i="1" dirty="0">
                <a:solidFill>
                  <a:schemeClr val="bg1"/>
                </a:solidFill>
                <a:latin typeface="Times New Roman" pitchFamily="18" charset="0"/>
                <a:cs typeface="Times New Roman" pitchFamily="18" charset="0"/>
              </a:rPr>
              <a:t> </a:t>
            </a:r>
            <a:r>
              <a:rPr lang="ru-RU" i="1" u="sng" dirty="0" smtClean="0">
                <a:solidFill>
                  <a:schemeClr val="bg1"/>
                </a:solidFill>
                <a:latin typeface="Times New Roman" pitchFamily="18" charset="0"/>
                <a:cs typeface="Times New Roman" pitchFamily="18" charset="0"/>
              </a:rPr>
              <a:t>рычажные весы, электроизмерительные потенциометры</a:t>
            </a:r>
            <a:r>
              <a:rPr lang="ru-RU" i="1" dirty="0" smtClean="0">
                <a:solidFill>
                  <a:schemeClr val="bg1"/>
                </a:solidFill>
                <a:latin typeface="Times New Roman" panose="02020603050405020304" pitchFamily="18" charset="0"/>
                <a:cs typeface="Times New Roman" pitchFamily="18" charset="0"/>
              </a:rPr>
              <a:t>)</a:t>
            </a:r>
            <a:endParaRPr lang="ru-RU" b="1" i="1" dirty="0" smtClean="0">
              <a:solidFill>
                <a:schemeClr val="bg1"/>
              </a:solidFill>
              <a:latin typeface="Times New Roman" panose="02020603050405020304" pitchFamily="18" charset="0"/>
              <a:cs typeface="Times New Roman" panose="02020603050405020304" pitchFamily="18" charset="0"/>
            </a:endParaRPr>
          </a:p>
          <a:p>
            <a:pPr marL="457200" indent="-457200">
              <a:buClr>
                <a:srgbClr val="FF0000"/>
              </a:buClr>
              <a:buFont typeface="+mj-lt"/>
              <a:buAutoNum type="arabicPeriod"/>
            </a:pPr>
            <a:r>
              <a:rPr lang="ru-RU" sz="2000" b="1" u="sng" dirty="0" smtClean="0">
                <a:solidFill>
                  <a:srgbClr val="1D08B8"/>
                </a:solidFill>
                <a:latin typeface="Book Antiqua" panose="02040602050305030304" pitchFamily="18" charset="0"/>
                <a:cs typeface="Times New Roman" pitchFamily="18" charset="0"/>
              </a:rPr>
              <a:t>По способу предоставления информации (по форме индикации измеряемой величины):</a:t>
            </a:r>
          </a:p>
          <a:p>
            <a:pPr marL="914400" lvl="1" indent="-457200">
              <a:buClr>
                <a:srgbClr val="FF0000"/>
              </a:buClr>
              <a:buFont typeface="Wingdings" panose="05000000000000000000" pitchFamily="2" charset="2"/>
              <a:buChar char="Ø"/>
            </a:pPr>
            <a:r>
              <a:rPr lang="ru-RU" sz="2000" b="1" dirty="0" smtClean="0">
                <a:solidFill>
                  <a:schemeClr val="bg1"/>
                </a:solidFill>
                <a:latin typeface="Book Antiqua" panose="02040602050305030304" pitchFamily="18" charset="0"/>
                <a:cs typeface="Times New Roman" pitchFamily="18" charset="0"/>
              </a:rPr>
              <a:t>показывающие</a:t>
            </a:r>
            <a:r>
              <a:rPr lang="ru-RU" sz="2100" b="1" dirty="0" smtClean="0">
                <a:solidFill>
                  <a:schemeClr val="bg1"/>
                </a:solidFill>
                <a:latin typeface="Book Antiqua" panose="02040602050305030304" pitchFamily="18" charset="0"/>
                <a:cs typeface="Times New Roman" pitchFamily="18" charset="0"/>
              </a:rPr>
              <a:t> </a:t>
            </a:r>
            <a:r>
              <a:rPr lang="ru-RU" i="1" dirty="0" smtClean="0">
                <a:solidFill>
                  <a:schemeClr val="bg1"/>
                </a:solidFill>
                <a:latin typeface="Times New Roman" panose="02020603050405020304" pitchFamily="18" charset="0"/>
                <a:cs typeface="Times New Roman" panose="02020603050405020304" pitchFamily="18" charset="0"/>
              </a:rPr>
              <a:t>(стрелочный или цифровой вольтметр)</a:t>
            </a:r>
            <a:r>
              <a:rPr lang="ru-RU" b="1" dirty="0" smtClean="0">
                <a:solidFill>
                  <a:schemeClr val="bg1"/>
                </a:solidFill>
                <a:latin typeface="Times New Roman" panose="02020603050405020304" pitchFamily="18" charset="0"/>
                <a:cs typeface="Times New Roman" panose="02020603050405020304" pitchFamily="18" charset="0"/>
              </a:rPr>
              <a:t>;</a:t>
            </a:r>
          </a:p>
          <a:p>
            <a:pPr marL="914400" lvl="1" indent="-457200">
              <a:buClr>
                <a:srgbClr val="FF0000"/>
              </a:buClr>
              <a:buFont typeface="Wingdings" panose="05000000000000000000" pitchFamily="2" charset="2"/>
              <a:buChar char="Ø"/>
            </a:pPr>
            <a:r>
              <a:rPr lang="ru-RU" sz="2000" b="1" dirty="0" smtClean="0">
                <a:solidFill>
                  <a:schemeClr val="bg1"/>
                </a:solidFill>
                <a:latin typeface="Book Antiqua" panose="02040602050305030304" pitchFamily="18" charset="0"/>
                <a:cs typeface="Times New Roman" pitchFamily="18" charset="0"/>
              </a:rPr>
              <a:t>регистрирующие</a:t>
            </a:r>
            <a:r>
              <a:rPr lang="ru-RU" sz="2100" b="1" dirty="0" smtClean="0">
                <a:solidFill>
                  <a:schemeClr val="bg1"/>
                </a:solidFill>
                <a:latin typeface="Book Antiqua" panose="02040602050305030304" pitchFamily="18" charset="0"/>
                <a:cs typeface="Times New Roman" pitchFamily="18" charset="0"/>
              </a:rPr>
              <a:t> </a:t>
            </a:r>
            <a:r>
              <a:rPr lang="ru-RU" i="1" dirty="0" smtClean="0">
                <a:solidFill>
                  <a:schemeClr val="bg1"/>
                </a:solidFill>
                <a:latin typeface="Times New Roman" panose="02020603050405020304" pitchFamily="18" charset="0"/>
                <a:cs typeface="Times New Roman" panose="02020603050405020304" pitchFamily="18" charset="0"/>
              </a:rPr>
              <a:t>(предусматривает регистрацию показаний на различных носителях информации в аналоговой и цифровой форме)</a:t>
            </a:r>
            <a:endParaRPr lang="ru-RU" b="1" i="1" dirty="0" smtClean="0">
              <a:solidFill>
                <a:schemeClr val="bg1"/>
              </a:solidFill>
              <a:latin typeface="Times New Roman" panose="02020603050405020304" pitchFamily="18" charset="0"/>
              <a:cs typeface="Times New Roman" panose="02020603050405020304" pitchFamily="18" charset="0"/>
            </a:endParaRPr>
          </a:p>
        </p:txBody>
      </p:sp>
      <p:sp>
        <p:nvSpPr>
          <p:cNvPr id="4115" name="Rectangle 11"/>
          <p:cNvSpPr>
            <a:spLocks noChangeArrowheads="1"/>
          </p:cNvSpPr>
          <p:nvPr/>
        </p:nvSpPr>
        <p:spPr bwMode="auto">
          <a:xfrm>
            <a:off x="0" y="-24123"/>
            <a:ext cx="9143999" cy="396875"/>
          </a:xfrm>
          <a:prstGeom prst="rect">
            <a:avLst/>
          </a:prstGeom>
          <a:solidFill>
            <a:srgbClr val="FFFF00"/>
          </a:solidFill>
          <a:ln w="38100">
            <a:solidFill>
              <a:srgbClr val="1D08B8"/>
            </a:solidFill>
            <a:miter lim="800000"/>
            <a:headEnd/>
            <a:tailEnd/>
          </a:ln>
        </p:spPr>
        <p:txBody>
          <a:bodyPr wrap="square">
            <a:spAutoFit/>
          </a:bodyPr>
          <a:lstStyle/>
          <a:p>
            <a:pPr algn="ctr"/>
            <a:r>
              <a:rPr lang="ru-RU" sz="2000" b="1" dirty="0" smtClean="0">
                <a:solidFill>
                  <a:srgbClr val="1D08B8"/>
                </a:solidFill>
                <a:latin typeface="Book Antiqua" pitchFamily="18" charset="0"/>
              </a:rPr>
              <a:t> КЛАССИФИКАЦИЯ ИЗМЕРИТЕЛЬНЫХ ПРИБОРОВ</a:t>
            </a:r>
            <a:r>
              <a:rPr lang="ru-RU" sz="2000" dirty="0" smtClean="0">
                <a:solidFill>
                  <a:srgbClr val="1D08B8"/>
                </a:solidFill>
                <a:latin typeface="Book Antiqua" pitchFamily="18" charset="0"/>
              </a:rPr>
              <a:t> </a:t>
            </a:r>
            <a:endParaRPr lang="ru-RU" sz="2000" dirty="0">
              <a:solidFill>
                <a:srgbClr val="1D08B8"/>
              </a:solidFill>
              <a:latin typeface="Book Antiqua" pitchFamily="18" charset="0"/>
            </a:endParaRPr>
          </a:p>
        </p:txBody>
      </p:sp>
      <p:sp>
        <p:nvSpPr>
          <p:cNvPr id="8" name="Номер слайда 5"/>
          <p:cNvSpPr>
            <a:spLocks noGrp="1"/>
          </p:cNvSpPr>
          <p:nvPr>
            <p:ph type="sldNum" sz="quarter" idx="12"/>
          </p:nvPr>
        </p:nvSpPr>
        <p:spPr>
          <a:xfrm>
            <a:off x="8316416" y="6215459"/>
            <a:ext cx="856907" cy="669925"/>
          </a:xfrm>
        </p:spPr>
        <p:txBody>
          <a:bodyPr/>
          <a:lstStyle/>
          <a:p>
            <a:pPr>
              <a:defRPr/>
            </a:pPr>
            <a:fld id="{9AD02CE9-2095-445F-A00E-82532CE5C7D4}" type="slidenum">
              <a:rPr lang="ru-RU" sz="1600"/>
              <a:pPr>
                <a:defRPr/>
              </a:pPr>
              <a:t>38</a:t>
            </a:fld>
            <a:endParaRPr lang="ru-RU" sz="1600" dirty="0"/>
          </a:p>
        </p:txBody>
      </p:sp>
    </p:spTree>
    <p:extLst>
      <p:ext uri="{BB962C8B-B14F-4D97-AF65-F5344CB8AC3E}">
        <p14:creationId xmlns:p14="http://schemas.microsoft.com/office/powerpoint/2010/main" val="39057313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4" name="Text Box 2"/>
          <p:cNvSpPr txBox="1">
            <a:spLocks noChangeArrowheads="1"/>
          </p:cNvSpPr>
          <p:nvPr/>
        </p:nvSpPr>
        <p:spPr bwMode="auto">
          <a:xfrm>
            <a:off x="539551" y="373347"/>
            <a:ext cx="8064896" cy="6340197"/>
          </a:xfrm>
          <a:prstGeom prst="rect">
            <a:avLst/>
          </a:prstGeom>
          <a:solidFill>
            <a:schemeClr val="tx1"/>
          </a:solidFill>
          <a:ln w="9525">
            <a:noFill/>
            <a:miter lim="800000"/>
            <a:headEnd/>
            <a:tailEnd/>
          </a:ln>
        </p:spPr>
        <p:txBody>
          <a:bodyPr wrap="square">
            <a:spAutoFit/>
          </a:bodyPr>
          <a:lstStyle/>
          <a:p>
            <a:pPr marL="457200" indent="-457200">
              <a:buClr>
                <a:srgbClr val="FF0000"/>
              </a:buClr>
              <a:buFont typeface="+mj-lt"/>
              <a:buAutoNum type="arabicPeriod" startAt="4"/>
            </a:pPr>
            <a:r>
              <a:rPr lang="ru-RU" sz="2000" b="1" u="sng" dirty="0">
                <a:solidFill>
                  <a:srgbClr val="1D08B8"/>
                </a:solidFill>
                <a:latin typeface="Book Antiqua" panose="02040602050305030304" pitchFamily="18" charset="0"/>
                <a:cs typeface="Times New Roman" pitchFamily="18" charset="0"/>
              </a:rPr>
              <a:t>По форме преобразования используемых измерительных сигналов (по форме регистрации измеряемой величины):</a:t>
            </a:r>
          </a:p>
          <a:p>
            <a:pPr marL="914400" lvl="1" indent="-457200">
              <a:buClr>
                <a:srgbClr val="FF0000"/>
              </a:buClr>
              <a:buFont typeface="Wingdings" panose="05000000000000000000" pitchFamily="2" charset="2"/>
              <a:buChar char="Ø"/>
            </a:pPr>
            <a:r>
              <a:rPr lang="ru-RU" sz="2000" b="1" dirty="0">
                <a:solidFill>
                  <a:schemeClr val="bg1"/>
                </a:solidFill>
                <a:latin typeface="Book Antiqua" panose="02040602050305030304" pitchFamily="18" charset="0"/>
                <a:cs typeface="Times New Roman" pitchFamily="18" charset="0"/>
              </a:rPr>
              <a:t>аналоговые;</a:t>
            </a:r>
          </a:p>
          <a:p>
            <a:pPr marL="914400" lvl="1" indent="-457200">
              <a:buClr>
                <a:srgbClr val="FF0000"/>
              </a:buClr>
              <a:buFont typeface="Wingdings" panose="05000000000000000000" pitchFamily="2" charset="2"/>
              <a:buChar char="Ø"/>
            </a:pPr>
            <a:r>
              <a:rPr lang="ru-RU" sz="2000" b="1" dirty="0" smtClean="0">
                <a:solidFill>
                  <a:schemeClr val="bg1"/>
                </a:solidFill>
                <a:latin typeface="Book Antiqua" panose="02040602050305030304" pitchFamily="18" charset="0"/>
                <a:cs typeface="Times New Roman" pitchFamily="18" charset="0"/>
              </a:rPr>
              <a:t>цифровые</a:t>
            </a:r>
            <a:endParaRPr lang="ru-RU" sz="2200" b="1" u="sng" dirty="0" smtClean="0">
              <a:solidFill>
                <a:srgbClr val="0000FF"/>
              </a:solidFill>
              <a:latin typeface="Book Antiqua" pitchFamily="18" charset="0"/>
              <a:cs typeface="Times New Roman" pitchFamily="18" charset="0"/>
            </a:endParaRPr>
          </a:p>
          <a:p>
            <a:pPr marL="457200" indent="-457200">
              <a:buClr>
                <a:srgbClr val="FF0000"/>
              </a:buClr>
              <a:buFont typeface="+mj-lt"/>
              <a:buAutoNum type="arabicPeriod" startAt="5"/>
            </a:pPr>
            <a:r>
              <a:rPr lang="ru-RU" sz="2000" b="1" u="sng" dirty="0" smtClean="0">
                <a:solidFill>
                  <a:srgbClr val="0000FF"/>
                </a:solidFill>
                <a:latin typeface="Book Antiqua" pitchFamily="18" charset="0"/>
                <a:cs typeface="Times New Roman" pitchFamily="18" charset="0"/>
              </a:rPr>
              <a:t>По характеру применения:</a:t>
            </a:r>
            <a:endParaRPr lang="ru-RU" sz="2000" b="1" u="sng" dirty="0">
              <a:solidFill>
                <a:srgbClr val="0000FF"/>
              </a:solidFill>
              <a:latin typeface="Book Antiqua" pitchFamily="18" charset="0"/>
              <a:cs typeface="Times New Roman" pitchFamily="18" charset="0"/>
            </a:endParaRPr>
          </a:p>
          <a:p>
            <a:pPr marL="914400" lvl="1" indent="-457200">
              <a:buClr>
                <a:srgbClr val="FF0000"/>
              </a:buClr>
              <a:buFont typeface="Wingdings" panose="05000000000000000000" pitchFamily="2" charset="2"/>
              <a:buChar char="Ø"/>
            </a:pPr>
            <a:r>
              <a:rPr lang="ru-RU" sz="2000" b="1" dirty="0" smtClean="0">
                <a:solidFill>
                  <a:schemeClr val="bg1"/>
                </a:solidFill>
                <a:latin typeface="Book Antiqua" panose="02040602050305030304" pitchFamily="18" charset="0"/>
              </a:rPr>
              <a:t>указывающие </a:t>
            </a:r>
            <a:r>
              <a:rPr lang="ru-RU" i="1" dirty="0" smtClean="0">
                <a:solidFill>
                  <a:schemeClr val="bg1"/>
                </a:solidFill>
                <a:latin typeface="Book Antiqua" panose="02040602050305030304" pitchFamily="18" charset="0"/>
              </a:rPr>
              <a:t>(для произведения отсчета измеряемой величины в данный момент)</a:t>
            </a:r>
            <a:r>
              <a:rPr lang="ru-RU" b="1" dirty="0" smtClean="0">
                <a:solidFill>
                  <a:schemeClr val="bg1"/>
                </a:solidFill>
                <a:latin typeface="Book Antiqua" panose="02040602050305030304" pitchFamily="18" charset="0"/>
              </a:rPr>
              <a:t>;</a:t>
            </a:r>
          </a:p>
          <a:p>
            <a:pPr marL="914400" lvl="1" indent="-457200">
              <a:buClr>
                <a:srgbClr val="FF0000"/>
              </a:buClr>
              <a:buFont typeface="Wingdings" panose="05000000000000000000" pitchFamily="2" charset="2"/>
              <a:buChar char="Ø"/>
            </a:pPr>
            <a:r>
              <a:rPr lang="ru-RU" sz="2000" b="1" dirty="0" smtClean="0">
                <a:solidFill>
                  <a:schemeClr val="bg1"/>
                </a:solidFill>
                <a:latin typeface="Book Antiqua" panose="02040602050305030304" pitchFamily="18" charset="0"/>
              </a:rPr>
              <a:t>самопишущие (регистрирующие) </a:t>
            </a:r>
            <a:r>
              <a:rPr lang="ru-RU" i="1" dirty="0" smtClean="0">
                <a:solidFill>
                  <a:schemeClr val="bg1"/>
                </a:solidFill>
                <a:latin typeface="Book Antiqua" panose="02040602050305030304" pitchFamily="18" charset="0"/>
              </a:rPr>
              <a:t>(для автоматической записи измеряемой величины)</a:t>
            </a:r>
            <a:r>
              <a:rPr lang="ru-RU" b="1" dirty="0" smtClean="0">
                <a:solidFill>
                  <a:schemeClr val="bg1"/>
                </a:solidFill>
                <a:latin typeface="Book Antiqua" panose="02040602050305030304" pitchFamily="18" charset="0"/>
              </a:rPr>
              <a:t>;</a:t>
            </a:r>
          </a:p>
          <a:p>
            <a:pPr marL="914400" lvl="1" indent="-457200">
              <a:buClr>
                <a:srgbClr val="FF0000"/>
              </a:buClr>
              <a:buFont typeface="Wingdings" panose="05000000000000000000" pitchFamily="2" charset="2"/>
              <a:buChar char="Ø"/>
            </a:pPr>
            <a:r>
              <a:rPr lang="ru-RU" sz="2000" b="1" dirty="0" smtClean="0">
                <a:solidFill>
                  <a:schemeClr val="bg1"/>
                </a:solidFill>
                <a:latin typeface="Book Antiqua" panose="02040602050305030304" pitchFamily="18" charset="0"/>
              </a:rPr>
              <a:t>сигнализирующие</a:t>
            </a:r>
            <a:r>
              <a:rPr lang="ru-RU" sz="2000" dirty="0" smtClean="0">
                <a:solidFill>
                  <a:schemeClr val="bg1"/>
                </a:solidFill>
                <a:latin typeface="Book Antiqua" panose="02040602050305030304" pitchFamily="18" charset="0"/>
              </a:rPr>
              <a:t> </a:t>
            </a:r>
            <a:r>
              <a:rPr lang="ru-RU" i="1" dirty="0" smtClean="0">
                <a:solidFill>
                  <a:schemeClr val="bg1"/>
                </a:solidFill>
                <a:latin typeface="Book Antiqua" panose="02040602050305030304" pitchFamily="18" charset="0"/>
              </a:rPr>
              <a:t>(для включения звуковой или световой сигнализации, когда измеряемая величина достигнет определенного заданного значения – </a:t>
            </a:r>
            <a:r>
              <a:rPr lang="ru-RU" i="1" u="sng" dirty="0" smtClean="0">
                <a:solidFill>
                  <a:schemeClr val="bg1"/>
                </a:solidFill>
                <a:latin typeface="Book Antiqua" panose="02040602050305030304" pitchFamily="18" charset="0"/>
              </a:rPr>
              <a:t>дозиметры</a:t>
            </a:r>
            <a:r>
              <a:rPr lang="ru-RU" i="1" dirty="0" smtClean="0">
                <a:solidFill>
                  <a:schemeClr val="bg1"/>
                </a:solidFill>
                <a:latin typeface="Book Antiqua" panose="02040602050305030304" pitchFamily="18" charset="0"/>
              </a:rPr>
              <a:t>)</a:t>
            </a:r>
            <a:r>
              <a:rPr lang="ru-RU" b="1" dirty="0" smtClean="0">
                <a:solidFill>
                  <a:schemeClr val="bg1"/>
                </a:solidFill>
                <a:latin typeface="Book Antiqua" panose="02040602050305030304" pitchFamily="18" charset="0"/>
              </a:rPr>
              <a:t>;</a:t>
            </a:r>
            <a:endParaRPr lang="ru-RU" b="1" dirty="0">
              <a:solidFill>
                <a:schemeClr val="bg1"/>
              </a:solidFill>
              <a:latin typeface="Book Antiqua" panose="02040602050305030304" pitchFamily="18" charset="0"/>
            </a:endParaRPr>
          </a:p>
          <a:p>
            <a:pPr marL="914400" lvl="1" indent="-457200">
              <a:buClr>
                <a:srgbClr val="FF0000"/>
              </a:buClr>
              <a:buFont typeface="Wingdings" panose="05000000000000000000" pitchFamily="2" charset="2"/>
              <a:buChar char="Ø"/>
            </a:pPr>
            <a:r>
              <a:rPr lang="ru-RU" sz="2000" b="1" dirty="0" smtClean="0">
                <a:solidFill>
                  <a:schemeClr val="bg1"/>
                </a:solidFill>
                <a:latin typeface="Book Antiqua" panose="02040602050305030304" pitchFamily="18" charset="0"/>
              </a:rPr>
              <a:t>регулирующие</a:t>
            </a:r>
            <a:r>
              <a:rPr lang="ru-RU" sz="2000" dirty="0" smtClean="0">
                <a:solidFill>
                  <a:schemeClr val="bg1"/>
                </a:solidFill>
                <a:latin typeface="Book Antiqua" panose="02040602050305030304" pitchFamily="18" charset="0"/>
              </a:rPr>
              <a:t> </a:t>
            </a:r>
            <a:r>
              <a:rPr lang="ru-RU" i="1" dirty="0" smtClean="0">
                <a:solidFill>
                  <a:schemeClr val="bg1"/>
                </a:solidFill>
                <a:latin typeface="Book Antiqua" panose="02040602050305030304" pitchFamily="18" charset="0"/>
              </a:rPr>
              <a:t>(для поддержания значения измеряемой величины на заданном уровне или по заданной программе в соответствии с требованиями техпроцесса – </a:t>
            </a:r>
            <a:r>
              <a:rPr lang="ru-RU" i="1" u="sng" dirty="0" smtClean="0">
                <a:solidFill>
                  <a:schemeClr val="bg1"/>
                </a:solidFill>
                <a:latin typeface="Book Antiqua" panose="02040602050305030304" pitchFamily="18" charset="0"/>
              </a:rPr>
              <a:t>регуляторы уровня и температуры</a:t>
            </a:r>
            <a:r>
              <a:rPr lang="ru-RU" i="1" dirty="0" smtClean="0">
                <a:solidFill>
                  <a:schemeClr val="bg1"/>
                </a:solidFill>
                <a:latin typeface="Book Antiqua" panose="02040602050305030304" pitchFamily="18" charset="0"/>
              </a:rPr>
              <a:t>)</a:t>
            </a:r>
          </a:p>
          <a:p>
            <a:pPr marL="914400" lvl="1" indent="-457200">
              <a:buClr>
                <a:srgbClr val="FF0000"/>
              </a:buClr>
              <a:buFont typeface="Wingdings" panose="05000000000000000000" pitchFamily="2" charset="2"/>
              <a:buChar char="Ø"/>
            </a:pPr>
            <a:r>
              <a:rPr lang="ru-RU" sz="2000" b="1" dirty="0" smtClean="0">
                <a:solidFill>
                  <a:schemeClr val="bg1"/>
                </a:solidFill>
                <a:latin typeface="Book Antiqua" panose="02040602050305030304" pitchFamily="18" charset="0"/>
                <a:cs typeface="Times New Roman" pitchFamily="18" charset="0"/>
              </a:rPr>
              <a:t>суммирующие</a:t>
            </a:r>
            <a:r>
              <a:rPr lang="ru-RU" b="1" i="1" u="sng" dirty="0" smtClean="0">
                <a:solidFill>
                  <a:schemeClr val="bg1"/>
                </a:solidFill>
                <a:latin typeface="Book Antiqua" panose="02040602050305030304" pitchFamily="18" charset="0"/>
                <a:cs typeface="Times New Roman" pitchFamily="18" charset="0"/>
              </a:rPr>
              <a:t> </a:t>
            </a:r>
            <a:r>
              <a:rPr lang="ru-RU" i="1" dirty="0" smtClean="0">
                <a:solidFill>
                  <a:schemeClr val="bg1"/>
                </a:solidFill>
                <a:latin typeface="Book Antiqua" panose="02040602050305030304" pitchFamily="18" charset="0"/>
                <a:cs typeface="Times New Roman" pitchFamily="18" charset="0"/>
              </a:rPr>
              <a:t>(для показа суммарного значения измеряемой величины за время действия прибора – </a:t>
            </a:r>
            <a:r>
              <a:rPr lang="ru-RU" i="1" u="sng" dirty="0" smtClean="0">
                <a:solidFill>
                  <a:schemeClr val="bg1"/>
                </a:solidFill>
                <a:latin typeface="Book Antiqua" panose="02040602050305030304" pitchFamily="18" charset="0"/>
                <a:cs typeface="Times New Roman" pitchFamily="18" charset="0"/>
              </a:rPr>
              <a:t>расходомеры</a:t>
            </a:r>
            <a:r>
              <a:rPr lang="ru-RU" i="1" dirty="0" smtClean="0">
                <a:solidFill>
                  <a:schemeClr val="bg1"/>
                </a:solidFill>
                <a:latin typeface="Book Antiqua" panose="02040602050305030304" pitchFamily="18" charset="0"/>
                <a:cs typeface="Times New Roman" pitchFamily="18" charset="0"/>
              </a:rPr>
              <a:t>)</a:t>
            </a:r>
            <a:endParaRPr lang="ru-RU" b="1" i="1" u="sng" dirty="0">
              <a:solidFill>
                <a:schemeClr val="bg1"/>
              </a:solidFill>
              <a:latin typeface="Book Antiqua" pitchFamily="18" charset="0"/>
              <a:cs typeface="Times New Roman" pitchFamily="18" charset="0"/>
            </a:endParaRPr>
          </a:p>
          <a:p>
            <a:pPr marL="457200" indent="-457200">
              <a:buClr>
                <a:srgbClr val="FF0000"/>
              </a:buClr>
              <a:buFont typeface="+mj-lt"/>
              <a:buAutoNum type="arabicPeriod" startAt="5"/>
            </a:pPr>
            <a:r>
              <a:rPr lang="ru-RU" sz="2000" b="1" u="sng" dirty="0" smtClean="0">
                <a:solidFill>
                  <a:srgbClr val="0000FF"/>
                </a:solidFill>
                <a:latin typeface="Book Antiqua" pitchFamily="18" charset="0"/>
                <a:cs typeface="Times New Roman" pitchFamily="18" charset="0"/>
              </a:rPr>
              <a:t>По способу применения и по конструкции:</a:t>
            </a:r>
            <a:endParaRPr lang="ru-RU" sz="2000" b="1" u="sng" dirty="0">
              <a:solidFill>
                <a:srgbClr val="0000FF"/>
              </a:solidFill>
              <a:latin typeface="Book Antiqua" pitchFamily="18" charset="0"/>
              <a:cs typeface="Times New Roman" pitchFamily="18" charset="0"/>
            </a:endParaRPr>
          </a:p>
          <a:p>
            <a:pPr marL="800100" lvl="1" indent="-342900">
              <a:buClr>
                <a:srgbClr val="FF0000"/>
              </a:buClr>
              <a:buFont typeface="Wingdings" panose="05000000000000000000" pitchFamily="2" charset="2"/>
              <a:buChar char="Ø"/>
            </a:pPr>
            <a:r>
              <a:rPr lang="ru-RU" sz="2000" b="1" dirty="0">
                <a:solidFill>
                  <a:schemeClr val="bg1"/>
                </a:solidFill>
                <a:latin typeface="Book Antiqua" panose="02040602050305030304" pitchFamily="18" charset="0"/>
              </a:rPr>
              <a:t>  </a:t>
            </a:r>
            <a:r>
              <a:rPr lang="ru-RU" sz="2000" b="1" dirty="0" smtClean="0">
                <a:solidFill>
                  <a:schemeClr val="bg1"/>
                </a:solidFill>
                <a:latin typeface="Book Antiqua" panose="02040602050305030304" pitchFamily="18" charset="0"/>
              </a:rPr>
              <a:t>щитовые;</a:t>
            </a:r>
            <a:endParaRPr lang="ru-RU" sz="2000" b="1" dirty="0">
              <a:solidFill>
                <a:schemeClr val="bg1"/>
              </a:solidFill>
              <a:latin typeface="Book Antiqua" panose="02040602050305030304" pitchFamily="18" charset="0"/>
            </a:endParaRPr>
          </a:p>
          <a:p>
            <a:pPr marL="800100" lvl="1" indent="-342900">
              <a:buClr>
                <a:srgbClr val="FF0000"/>
              </a:buClr>
              <a:buFont typeface="Wingdings" panose="05000000000000000000" pitchFamily="2" charset="2"/>
              <a:buChar char="Ø"/>
            </a:pPr>
            <a:r>
              <a:rPr lang="ru-RU" sz="2000" b="1" dirty="0">
                <a:solidFill>
                  <a:schemeClr val="bg1"/>
                </a:solidFill>
                <a:latin typeface="Book Antiqua" panose="02040602050305030304" pitchFamily="18" charset="0"/>
              </a:rPr>
              <a:t>  </a:t>
            </a:r>
            <a:r>
              <a:rPr lang="ru-RU" sz="2000" b="1" dirty="0" smtClean="0">
                <a:solidFill>
                  <a:schemeClr val="bg1"/>
                </a:solidFill>
                <a:latin typeface="Book Antiqua" panose="02040602050305030304" pitchFamily="18" charset="0"/>
              </a:rPr>
              <a:t>стационарные;</a:t>
            </a:r>
          </a:p>
          <a:p>
            <a:pPr marL="800100" lvl="1" indent="-342900">
              <a:buClr>
                <a:srgbClr val="FF0000"/>
              </a:buClr>
              <a:buFont typeface="Wingdings" panose="05000000000000000000" pitchFamily="2" charset="2"/>
              <a:buChar char="Ø"/>
            </a:pPr>
            <a:r>
              <a:rPr lang="ru-RU" sz="2000" b="1" dirty="0" smtClean="0">
                <a:solidFill>
                  <a:schemeClr val="bg1"/>
                </a:solidFill>
                <a:latin typeface="Book Antiqua" panose="02040602050305030304" pitchFamily="18" charset="0"/>
              </a:rPr>
              <a:t>  переносные</a:t>
            </a:r>
          </a:p>
        </p:txBody>
      </p:sp>
      <p:sp>
        <p:nvSpPr>
          <p:cNvPr id="4115" name="Rectangle 11"/>
          <p:cNvSpPr>
            <a:spLocks noChangeArrowheads="1"/>
          </p:cNvSpPr>
          <p:nvPr/>
        </p:nvSpPr>
        <p:spPr bwMode="auto">
          <a:xfrm>
            <a:off x="0" y="-24123"/>
            <a:ext cx="9143999" cy="396875"/>
          </a:xfrm>
          <a:prstGeom prst="rect">
            <a:avLst/>
          </a:prstGeom>
          <a:solidFill>
            <a:srgbClr val="FFFF00"/>
          </a:solidFill>
          <a:ln w="38100">
            <a:solidFill>
              <a:srgbClr val="1D08B8"/>
            </a:solidFill>
            <a:miter lim="800000"/>
            <a:headEnd/>
            <a:tailEnd/>
          </a:ln>
        </p:spPr>
        <p:txBody>
          <a:bodyPr wrap="square">
            <a:spAutoFit/>
          </a:bodyPr>
          <a:lstStyle/>
          <a:p>
            <a:pPr algn="ctr"/>
            <a:r>
              <a:rPr lang="ru-RU" sz="2000" b="1" dirty="0" smtClean="0">
                <a:solidFill>
                  <a:srgbClr val="1D08B8"/>
                </a:solidFill>
                <a:latin typeface="Book Antiqua" pitchFamily="18" charset="0"/>
              </a:rPr>
              <a:t> КЛАССИФИКАЦИЯ ИЗМЕРИТЕЛЬНЫХ ПРИБОРОВ</a:t>
            </a:r>
            <a:r>
              <a:rPr lang="ru-RU" sz="2000" dirty="0" smtClean="0">
                <a:solidFill>
                  <a:srgbClr val="1D08B8"/>
                </a:solidFill>
                <a:latin typeface="Book Antiqua" pitchFamily="18" charset="0"/>
              </a:rPr>
              <a:t> </a:t>
            </a:r>
            <a:endParaRPr lang="ru-RU" sz="2000" dirty="0">
              <a:solidFill>
                <a:srgbClr val="1D08B8"/>
              </a:solidFill>
              <a:latin typeface="Book Antiqua" pitchFamily="18" charset="0"/>
            </a:endParaRPr>
          </a:p>
        </p:txBody>
      </p:sp>
      <p:sp>
        <p:nvSpPr>
          <p:cNvPr id="8" name="Номер слайда 5"/>
          <p:cNvSpPr>
            <a:spLocks noGrp="1"/>
          </p:cNvSpPr>
          <p:nvPr>
            <p:ph type="sldNum" sz="quarter" idx="12"/>
          </p:nvPr>
        </p:nvSpPr>
        <p:spPr>
          <a:xfrm>
            <a:off x="8316416" y="6215459"/>
            <a:ext cx="856907" cy="669925"/>
          </a:xfrm>
        </p:spPr>
        <p:txBody>
          <a:bodyPr/>
          <a:lstStyle/>
          <a:p>
            <a:pPr>
              <a:defRPr/>
            </a:pPr>
            <a:fld id="{9AD02CE9-2095-445F-A00E-82532CE5C7D4}" type="slidenum">
              <a:rPr lang="ru-RU" sz="1600"/>
              <a:pPr>
                <a:defRPr/>
              </a:pPr>
              <a:t>39</a:t>
            </a:fld>
            <a:endParaRPr lang="ru-RU" sz="1600" dirty="0"/>
          </a:p>
        </p:txBody>
      </p:sp>
    </p:spTree>
    <p:extLst>
      <p:ext uri="{BB962C8B-B14F-4D97-AF65-F5344CB8AC3E}">
        <p14:creationId xmlns:p14="http://schemas.microsoft.com/office/powerpoint/2010/main" val="215217422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4" name="AutoShape 2"/>
          <p:cNvSpPr>
            <a:spLocks noChangeArrowheads="1"/>
          </p:cNvSpPr>
          <p:nvPr/>
        </p:nvSpPr>
        <p:spPr bwMode="auto">
          <a:xfrm>
            <a:off x="0" y="-27384"/>
            <a:ext cx="9144000" cy="546833"/>
          </a:xfrm>
          <a:prstGeom prst="roundRect">
            <a:avLst>
              <a:gd name="adj" fmla="val 16667"/>
            </a:avLst>
          </a:prstGeom>
          <a:solidFill>
            <a:srgbClr val="FFFF00"/>
          </a:solidFill>
          <a:ln w="38100">
            <a:solidFill>
              <a:srgbClr val="FF0000"/>
            </a:solidFill>
            <a:round/>
            <a:headEnd/>
            <a:tailEnd/>
          </a:ln>
        </p:spPr>
        <p:txBody>
          <a:bodyPr wrap="none" anchor="ctr"/>
          <a:lstStyle/>
          <a:p>
            <a:pPr algn="ctr"/>
            <a:r>
              <a:rPr lang="ru-RU" sz="2000" b="1" dirty="0">
                <a:solidFill>
                  <a:srgbClr val="FF0000"/>
                </a:solidFill>
                <a:latin typeface="Book Antiqua" pitchFamily="18" charset="0"/>
                <a:cs typeface="Times New Roman" pitchFamily="18" charset="0"/>
              </a:rPr>
              <a:t>СРЕДСТВА </a:t>
            </a:r>
            <a:r>
              <a:rPr lang="ru-RU" sz="2000" b="1" dirty="0" smtClean="0">
                <a:solidFill>
                  <a:srgbClr val="FF0000"/>
                </a:solidFill>
                <a:latin typeface="Book Antiqua" pitchFamily="18" charset="0"/>
                <a:cs typeface="Times New Roman" pitchFamily="18" charset="0"/>
              </a:rPr>
              <a:t>ИЗМЕРЕНИ</a:t>
            </a:r>
            <a:r>
              <a:rPr lang="ru-RU" sz="2000" b="1" dirty="0" smtClean="0">
                <a:solidFill>
                  <a:srgbClr val="FF0000"/>
                </a:solidFill>
                <a:latin typeface="Book Antiqua" pitchFamily="18" charset="0"/>
              </a:rPr>
              <a:t>Й </a:t>
            </a:r>
            <a:r>
              <a:rPr lang="ru-RU" sz="2000" b="1" dirty="0" smtClean="0">
                <a:solidFill>
                  <a:srgbClr val="1D08B8"/>
                </a:solidFill>
                <a:latin typeface="Book Antiqua" pitchFamily="18" charset="0"/>
              </a:rPr>
              <a:t>(СИ)</a:t>
            </a:r>
            <a:r>
              <a:rPr lang="ru-RU" sz="2400" dirty="0" smtClean="0">
                <a:solidFill>
                  <a:srgbClr val="1D08B8"/>
                </a:solidFill>
                <a:latin typeface="Times New Roman" pitchFamily="18" charset="0"/>
              </a:rPr>
              <a:t> </a:t>
            </a:r>
            <a:endParaRPr lang="ru-RU" sz="2400" dirty="0">
              <a:solidFill>
                <a:srgbClr val="1D08B8"/>
              </a:solidFill>
              <a:latin typeface="Times New Roman" pitchFamily="18" charset="0"/>
            </a:endParaRPr>
          </a:p>
        </p:txBody>
      </p:sp>
      <p:sp>
        <p:nvSpPr>
          <p:cNvPr id="11" name="Номер слайда 5"/>
          <p:cNvSpPr>
            <a:spLocks noGrp="1"/>
          </p:cNvSpPr>
          <p:nvPr>
            <p:ph type="sldNum" sz="quarter" idx="12"/>
          </p:nvPr>
        </p:nvSpPr>
        <p:spPr>
          <a:xfrm>
            <a:off x="8028384" y="6185952"/>
            <a:ext cx="856907" cy="669925"/>
          </a:xfrm>
        </p:spPr>
        <p:txBody>
          <a:bodyPr/>
          <a:lstStyle/>
          <a:p>
            <a:pPr>
              <a:defRPr/>
            </a:pPr>
            <a:fld id="{8EDC18CE-0FF1-4F6E-A3BE-0407B02170A5}" type="slidenum">
              <a:rPr lang="ru-RU" sz="1600"/>
              <a:pPr>
                <a:defRPr/>
              </a:pPr>
              <a:t>4</a:t>
            </a:fld>
            <a:endParaRPr lang="ru-RU" sz="1600" dirty="0"/>
          </a:p>
        </p:txBody>
      </p:sp>
      <p:sp>
        <p:nvSpPr>
          <p:cNvPr id="2" name="Прямоугольник 1"/>
          <p:cNvSpPr/>
          <p:nvPr/>
        </p:nvSpPr>
        <p:spPr>
          <a:xfrm>
            <a:off x="395536" y="2261190"/>
            <a:ext cx="8352928" cy="1815882"/>
          </a:xfrm>
          <a:prstGeom prst="rect">
            <a:avLst/>
          </a:prstGeom>
          <a:solidFill>
            <a:schemeClr val="tx1"/>
          </a:solidFill>
        </p:spPr>
        <p:txBody>
          <a:bodyPr wrap="square">
            <a:spAutoFit/>
          </a:bodyPr>
          <a:lstStyle/>
          <a:p>
            <a:pPr algn="just">
              <a:defRPr/>
            </a:pPr>
            <a:r>
              <a:rPr lang="ru-RU" sz="2800" dirty="0">
                <a:solidFill>
                  <a:srgbClr val="0000FF"/>
                </a:solidFill>
                <a:latin typeface="Times New Roman" pitchFamily="18" charset="0"/>
              </a:rPr>
              <a:t>В настоящее время общее количество средств измерений, применяемых в различных сферах деятельности, составляет </a:t>
            </a:r>
            <a:r>
              <a:rPr lang="ru-RU" sz="2800" b="1" dirty="0">
                <a:solidFill>
                  <a:srgbClr val="FF0000"/>
                </a:solidFill>
                <a:latin typeface="Times New Roman" pitchFamily="18" charset="0"/>
              </a:rPr>
              <a:t>более</a:t>
            </a:r>
          </a:p>
          <a:p>
            <a:pPr algn="ctr">
              <a:defRPr/>
            </a:pPr>
            <a:r>
              <a:rPr lang="ru-RU" sz="2800" b="1" dirty="0">
                <a:solidFill>
                  <a:srgbClr val="FF0000"/>
                </a:solidFill>
                <a:latin typeface="Times New Roman" pitchFamily="18" charset="0"/>
              </a:rPr>
              <a:t>1,5 млрд. единиц</a:t>
            </a:r>
            <a:r>
              <a:rPr lang="ru-RU" sz="2800" dirty="0">
                <a:solidFill>
                  <a:srgbClr val="FF0000"/>
                </a:solidFill>
                <a:latin typeface="Times New Roman" pitchFamily="18" charset="0"/>
              </a:rPr>
              <a:t> </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4293096"/>
            <a:ext cx="3552381" cy="2343477"/>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586268"/>
            <a:ext cx="2685714" cy="1523810"/>
          </a:xfrm>
          <a:prstGeom prst="rect">
            <a:avLst/>
          </a:prstGeom>
        </p:spPr>
      </p:pic>
    </p:spTree>
    <p:extLst>
      <p:ext uri="{BB962C8B-B14F-4D97-AF65-F5344CB8AC3E}">
        <p14:creationId xmlns:p14="http://schemas.microsoft.com/office/powerpoint/2010/main" val="340347890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4" name="Text Box 2"/>
          <p:cNvSpPr txBox="1">
            <a:spLocks noChangeArrowheads="1"/>
          </p:cNvSpPr>
          <p:nvPr/>
        </p:nvSpPr>
        <p:spPr bwMode="auto">
          <a:xfrm>
            <a:off x="539551" y="438338"/>
            <a:ext cx="8064896" cy="4862870"/>
          </a:xfrm>
          <a:prstGeom prst="rect">
            <a:avLst/>
          </a:prstGeom>
          <a:solidFill>
            <a:schemeClr val="tx1"/>
          </a:solidFill>
          <a:ln w="9525">
            <a:noFill/>
            <a:miter lim="800000"/>
            <a:headEnd/>
            <a:tailEnd/>
          </a:ln>
        </p:spPr>
        <p:txBody>
          <a:bodyPr wrap="square">
            <a:spAutoFit/>
          </a:bodyPr>
          <a:lstStyle/>
          <a:p>
            <a:pPr marL="457200" indent="-457200">
              <a:buClr>
                <a:srgbClr val="FF0000"/>
              </a:buClr>
              <a:buFont typeface="+mj-lt"/>
              <a:buAutoNum type="arabicPeriod" startAt="7"/>
            </a:pPr>
            <a:r>
              <a:rPr lang="ru-RU" sz="2000" b="1" u="sng" dirty="0" smtClean="0">
                <a:solidFill>
                  <a:srgbClr val="1D08B8"/>
                </a:solidFill>
                <a:latin typeface="Book Antiqua" panose="02040602050305030304" pitchFamily="18" charset="0"/>
                <a:cs typeface="Times New Roman" pitchFamily="18" charset="0"/>
              </a:rPr>
              <a:t>По </a:t>
            </a:r>
            <a:r>
              <a:rPr lang="ru-RU" sz="2000" b="1" u="sng" dirty="0">
                <a:solidFill>
                  <a:srgbClr val="1D08B8"/>
                </a:solidFill>
                <a:latin typeface="Book Antiqua" panose="02040602050305030304" pitchFamily="18" charset="0"/>
                <a:cs typeface="Times New Roman" pitchFamily="18" charset="0"/>
              </a:rPr>
              <a:t>способу отсчета показаний </a:t>
            </a:r>
            <a:r>
              <a:rPr lang="ru-RU" sz="2000" b="1" u="sng" dirty="0" smtClean="0">
                <a:solidFill>
                  <a:srgbClr val="0000FF"/>
                </a:solidFill>
                <a:latin typeface="Book Antiqua" pitchFamily="18" charset="0"/>
                <a:cs typeface="Times New Roman" pitchFamily="18" charset="0"/>
              </a:rPr>
              <a:t>:</a:t>
            </a:r>
          </a:p>
          <a:p>
            <a:pPr marL="914400" lvl="1" indent="-457200">
              <a:buClr>
                <a:srgbClr val="FF0000"/>
              </a:buClr>
              <a:buFont typeface="Wingdings" panose="05000000000000000000" pitchFamily="2" charset="2"/>
              <a:buChar char="Ø"/>
            </a:pPr>
            <a:r>
              <a:rPr lang="ru-RU" sz="2000" b="1" dirty="0" smtClean="0">
                <a:solidFill>
                  <a:schemeClr val="bg1"/>
                </a:solidFill>
                <a:latin typeface="Book Antiqua" panose="02040602050305030304" pitchFamily="18" charset="0"/>
              </a:rPr>
              <a:t>с непосредственным отсчетом </a:t>
            </a:r>
            <a:r>
              <a:rPr lang="ru-RU" i="1" dirty="0" smtClean="0">
                <a:solidFill>
                  <a:schemeClr val="bg1"/>
                </a:solidFill>
                <a:latin typeface="Book Antiqua" panose="02040602050305030304" pitchFamily="18" charset="0"/>
              </a:rPr>
              <a:t>(для получения автоматических показаний без участия оператора – </a:t>
            </a:r>
            <a:r>
              <a:rPr lang="ru-RU" i="1" u="sng" dirty="0" smtClean="0">
                <a:solidFill>
                  <a:schemeClr val="bg1"/>
                </a:solidFill>
                <a:latin typeface="Book Antiqua" panose="02040602050305030304" pitchFamily="18" charset="0"/>
              </a:rPr>
              <a:t>амперметр, термометр</a:t>
            </a:r>
            <a:r>
              <a:rPr lang="ru-RU" i="1" dirty="0" smtClean="0">
                <a:solidFill>
                  <a:schemeClr val="bg1"/>
                </a:solidFill>
                <a:latin typeface="Book Antiqua" panose="02040602050305030304" pitchFamily="18" charset="0"/>
              </a:rPr>
              <a:t>)</a:t>
            </a:r>
            <a:r>
              <a:rPr lang="ru-RU" b="1" dirty="0" smtClean="0">
                <a:solidFill>
                  <a:schemeClr val="bg1"/>
                </a:solidFill>
                <a:latin typeface="Book Antiqua" panose="02040602050305030304" pitchFamily="18" charset="0"/>
              </a:rPr>
              <a:t>;</a:t>
            </a:r>
          </a:p>
          <a:p>
            <a:pPr marL="914400" lvl="1" indent="-457200">
              <a:buClr>
                <a:srgbClr val="FF0000"/>
              </a:buClr>
              <a:buFont typeface="Wingdings" panose="05000000000000000000" pitchFamily="2" charset="2"/>
              <a:buChar char="Ø"/>
            </a:pPr>
            <a:r>
              <a:rPr lang="ru-RU" sz="2000" b="1" dirty="0" smtClean="0">
                <a:solidFill>
                  <a:schemeClr val="bg1"/>
                </a:solidFill>
                <a:latin typeface="Book Antiqua" panose="02040602050305030304" pitchFamily="18" charset="0"/>
              </a:rPr>
              <a:t>с управляемым отсчетом </a:t>
            </a:r>
            <a:r>
              <a:rPr lang="ru-RU" i="1" dirty="0" smtClean="0">
                <a:solidFill>
                  <a:schemeClr val="bg1"/>
                </a:solidFill>
                <a:latin typeface="Book Antiqua" panose="02040602050305030304" pitchFamily="18" charset="0"/>
              </a:rPr>
              <a:t>(для получения результата требуются операции по наладке и регулировке отчетных устройств приборов – неавтоматические)</a:t>
            </a:r>
            <a:endParaRPr lang="ru-RU" b="1" i="1" u="sng" dirty="0" smtClean="0">
              <a:solidFill>
                <a:schemeClr val="bg1"/>
              </a:solidFill>
              <a:latin typeface="Book Antiqua" pitchFamily="18" charset="0"/>
              <a:cs typeface="Times New Roman" pitchFamily="18" charset="0"/>
            </a:endParaRPr>
          </a:p>
          <a:p>
            <a:pPr marL="457200" indent="-457200">
              <a:buClr>
                <a:srgbClr val="FF0000"/>
              </a:buClr>
              <a:buFont typeface="+mj-lt"/>
              <a:buAutoNum type="arabicPeriod" startAt="7"/>
            </a:pPr>
            <a:r>
              <a:rPr lang="ru-RU" sz="2000" b="1" u="sng" dirty="0" smtClean="0">
                <a:solidFill>
                  <a:srgbClr val="0000FF"/>
                </a:solidFill>
                <a:latin typeface="Book Antiqua" pitchFamily="18" charset="0"/>
                <a:cs typeface="Times New Roman" pitchFamily="18" charset="0"/>
              </a:rPr>
              <a:t>По назначению:</a:t>
            </a:r>
          </a:p>
          <a:p>
            <a:pPr marL="800100" lvl="1" indent="-342900">
              <a:buClr>
                <a:srgbClr val="FF0000"/>
              </a:buClr>
              <a:buFont typeface="Wingdings" panose="05000000000000000000" pitchFamily="2" charset="2"/>
              <a:buChar char="Ø"/>
            </a:pPr>
            <a:r>
              <a:rPr lang="ru-RU" sz="2000" b="1" dirty="0" smtClean="0">
                <a:solidFill>
                  <a:schemeClr val="bg1"/>
                </a:solidFill>
                <a:latin typeface="Book Antiqua" panose="02040602050305030304" pitchFamily="18" charset="0"/>
              </a:rPr>
              <a:t>  для измерения электрических ФВ;</a:t>
            </a:r>
            <a:endParaRPr lang="ru-RU" sz="2000" b="1" dirty="0">
              <a:solidFill>
                <a:schemeClr val="bg1"/>
              </a:solidFill>
              <a:latin typeface="Book Antiqua" panose="02040602050305030304" pitchFamily="18" charset="0"/>
            </a:endParaRPr>
          </a:p>
          <a:p>
            <a:pPr marL="800100" lvl="1" indent="-342900">
              <a:buClr>
                <a:srgbClr val="FF0000"/>
              </a:buClr>
              <a:buFont typeface="Wingdings" panose="05000000000000000000" pitchFamily="2" charset="2"/>
              <a:buChar char="Ø"/>
            </a:pPr>
            <a:r>
              <a:rPr lang="ru-RU" sz="2000" b="1" dirty="0">
                <a:solidFill>
                  <a:schemeClr val="bg1"/>
                </a:solidFill>
                <a:latin typeface="Book Antiqua" panose="02040602050305030304" pitchFamily="18" charset="0"/>
              </a:rPr>
              <a:t> для измерения </a:t>
            </a:r>
            <a:r>
              <a:rPr lang="ru-RU" sz="2000" b="1" dirty="0" smtClean="0">
                <a:solidFill>
                  <a:schemeClr val="bg1"/>
                </a:solidFill>
                <a:latin typeface="Book Antiqua" panose="02040602050305030304" pitchFamily="18" charset="0"/>
              </a:rPr>
              <a:t>неэлектрических ФВ </a:t>
            </a:r>
            <a:r>
              <a:rPr lang="ru-RU" i="1" dirty="0" smtClean="0">
                <a:solidFill>
                  <a:schemeClr val="bg1"/>
                </a:solidFill>
                <a:latin typeface="Book Antiqua" panose="02040602050305030304" pitchFamily="18" charset="0"/>
              </a:rPr>
              <a:t>(магнитных, тепловых, химических, геометрических и др.)</a:t>
            </a:r>
            <a:endParaRPr lang="ru-RU" sz="2000" b="1" dirty="0" smtClean="0">
              <a:solidFill>
                <a:schemeClr val="bg1"/>
              </a:solidFill>
              <a:latin typeface="Book Antiqua" panose="02040602050305030304" pitchFamily="18" charset="0"/>
            </a:endParaRPr>
          </a:p>
          <a:p>
            <a:pPr marL="457200" indent="-457200">
              <a:buClr>
                <a:srgbClr val="FF0000"/>
              </a:buClr>
              <a:buFont typeface="+mj-lt"/>
              <a:buAutoNum type="arabicPeriod" startAt="7"/>
            </a:pPr>
            <a:r>
              <a:rPr lang="ru-RU" sz="2000" b="1" u="sng" dirty="0" smtClean="0">
                <a:solidFill>
                  <a:srgbClr val="1D08B8"/>
                </a:solidFill>
                <a:latin typeface="Book Antiqua" panose="02040602050305030304" pitchFamily="18" charset="0"/>
                <a:cs typeface="Times New Roman" pitchFamily="18" charset="0"/>
              </a:rPr>
              <a:t>По защищенности от воздействия внешних сил:</a:t>
            </a:r>
          </a:p>
          <a:p>
            <a:pPr marL="914400" lvl="1" indent="-457200">
              <a:buClr>
                <a:srgbClr val="FF0000"/>
              </a:buClr>
              <a:buFont typeface="Wingdings" panose="05000000000000000000" pitchFamily="2" charset="2"/>
              <a:buChar char="Ø"/>
            </a:pPr>
            <a:r>
              <a:rPr lang="ru-RU" sz="2000" b="1" dirty="0" smtClean="0">
                <a:solidFill>
                  <a:schemeClr val="bg1"/>
                </a:solidFill>
                <a:latin typeface="Book Antiqua" panose="02040602050305030304" pitchFamily="18" charset="0"/>
                <a:cs typeface="Times New Roman" pitchFamily="18" charset="0"/>
              </a:rPr>
              <a:t>обыкновенные;</a:t>
            </a:r>
          </a:p>
          <a:p>
            <a:pPr marL="914400" lvl="1" indent="-457200">
              <a:buClr>
                <a:srgbClr val="FF0000"/>
              </a:buClr>
              <a:buFont typeface="Wingdings" panose="05000000000000000000" pitchFamily="2" charset="2"/>
              <a:buChar char="Ø"/>
            </a:pPr>
            <a:r>
              <a:rPr lang="ru-RU" sz="2000" b="1" dirty="0" err="1" smtClean="0">
                <a:solidFill>
                  <a:schemeClr val="bg1"/>
                </a:solidFill>
                <a:latin typeface="Book Antiqua" panose="02040602050305030304" pitchFamily="18" charset="0"/>
                <a:cs typeface="Times New Roman" pitchFamily="18" charset="0"/>
              </a:rPr>
              <a:t>влаго</a:t>
            </a:r>
            <a:r>
              <a:rPr lang="ru-RU" sz="2000" b="1" dirty="0" smtClean="0">
                <a:solidFill>
                  <a:schemeClr val="bg1"/>
                </a:solidFill>
                <a:latin typeface="Book Antiqua" panose="02040602050305030304" pitchFamily="18" charset="0"/>
                <a:cs typeface="Times New Roman" pitchFamily="18" charset="0"/>
              </a:rPr>
              <a:t>-, газо-, пылезащитные;</a:t>
            </a:r>
          </a:p>
          <a:p>
            <a:pPr marL="914400" lvl="1" indent="-457200">
              <a:buClr>
                <a:srgbClr val="FF0000"/>
              </a:buClr>
              <a:buFont typeface="Wingdings" panose="05000000000000000000" pitchFamily="2" charset="2"/>
              <a:buChar char="Ø"/>
            </a:pPr>
            <a:r>
              <a:rPr lang="ru-RU" sz="2000" b="1" dirty="0" smtClean="0">
                <a:solidFill>
                  <a:schemeClr val="bg1"/>
                </a:solidFill>
                <a:latin typeface="Book Antiqua" panose="02040602050305030304" pitchFamily="18" charset="0"/>
                <a:cs typeface="Times New Roman" pitchFamily="18" charset="0"/>
              </a:rPr>
              <a:t>герметичные:</a:t>
            </a:r>
          </a:p>
          <a:p>
            <a:pPr marL="914400" lvl="1" indent="-457200">
              <a:buClr>
                <a:srgbClr val="FF0000"/>
              </a:buClr>
              <a:buFont typeface="Wingdings" panose="05000000000000000000" pitchFamily="2" charset="2"/>
              <a:buChar char="Ø"/>
            </a:pPr>
            <a:r>
              <a:rPr lang="ru-RU" sz="2000" b="1" dirty="0" smtClean="0">
                <a:solidFill>
                  <a:schemeClr val="bg1"/>
                </a:solidFill>
                <a:latin typeface="Book Antiqua" panose="02040602050305030304" pitchFamily="18" charset="0"/>
                <a:cs typeface="Times New Roman" pitchFamily="18" charset="0"/>
              </a:rPr>
              <a:t>взрывобезопасные и др.</a:t>
            </a:r>
          </a:p>
        </p:txBody>
      </p:sp>
      <p:sp>
        <p:nvSpPr>
          <p:cNvPr id="4115" name="Rectangle 11"/>
          <p:cNvSpPr>
            <a:spLocks noChangeArrowheads="1"/>
          </p:cNvSpPr>
          <p:nvPr/>
        </p:nvSpPr>
        <p:spPr bwMode="auto">
          <a:xfrm>
            <a:off x="0" y="-24123"/>
            <a:ext cx="9143999" cy="396875"/>
          </a:xfrm>
          <a:prstGeom prst="rect">
            <a:avLst/>
          </a:prstGeom>
          <a:solidFill>
            <a:srgbClr val="FFFF00"/>
          </a:solidFill>
          <a:ln w="38100">
            <a:solidFill>
              <a:srgbClr val="1D08B8"/>
            </a:solidFill>
            <a:miter lim="800000"/>
            <a:headEnd/>
            <a:tailEnd/>
          </a:ln>
        </p:spPr>
        <p:txBody>
          <a:bodyPr wrap="square">
            <a:spAutoFit/>
          </a:bodyPr>
          <a:lstStyle/>
          <a:p>
            <a:pPr algn="ctr"/>
            <a:r>
              <a:rPr lang="ru-RU" sz="2000" b="1" dirty="0" smtClean="0">
                <a:solidFill>
                  <a:srgbClr val="1D08B8"/>
                </a:solidFill>
                <a:latin typeface="Book Antiqua" pitchFamily="18" charset="0"/>
              </a:rPr>
              <a:t> КЛАССИФИКАЦИЯ ИЗМЕРИТЕЛЬНЫХ ПРИБОРОВ</a:t>
            </a:r>
            <a:r>
              <a:rPr lang="ru-RU" sz="2000" dirty="0" smtClean="0">
                <a:solidFill>
                  <a:srgbClr val="1D08B8"/>
                </a:solidFill>
                <a:latin typeface="Book Antiqua" pitchFamily="18" charset="0"/>
              </a:rPr>
              <a:t> </a:t>
            </a:r>
            <a:endParaRPr lang="ru-RU" sz="2000" dirty="0">
              <a:solidFill>
                <a:srgbClr val="1D08B8"/>
              </a:solidFill>
              <a:latin typeface="Book Antiqua" pitchFamily="18" charset="0"/>
            </a:endParaRPr>
          </a:p>
        </p:txBody>
      </p:sp>
      <p:sp>
        <p:nvSpPr>
          <p:cNvPr id="8" name="Номер слайда 5"/>
          <p:cNvSpPr>
            <a:spLocks noGrp="1"/>
          </p:cNvSpPr>
          <p:nvPr>
            <p:ph type="sldNum" sz="quarter" idx="12"/>
          </p:nvPr>
        </p:nvSpPr>
        <p:spPr>
          <a:xfrm>
            <a:off x="8316416" y="6215459"/>
            <a:ext cx="856907" cy="669925"/>
          </a:xfrm>
        </p:spPr>
        <p:txBody>
          <a:bodyPr/>
          <a:lstStyle/>
          <a:p>
            <a:pPr>
              <a:defRPr/>
            </a:pPr>
            <a:fld id="{9AD02CE9-2095-445F-A00E-82532CE5C7D4}" type="slidenum">
              <a:rPr lang="ru-RU" sz="1600"/>
              <a:pPr>
                <a:defRPr/>
              </a:pPr>
              <a:t>40</a:t>
            </a:fld>
            <a:endParaRPr lang="ru-RU" sz="1600" dirty="0"/>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5385844"/>
            <a:ext cx="142875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5351648"/>
            <a:ext cx="1728193" cy="142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5367141"/>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3768" y="5470703"/>
            <a:ext cx="1733351" cy="1305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511517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2341833490"/>
              </p:ext>
            </p:extLst>
          </p:nvPr>
        </p:nvGraphicFramePr>
        <p:xfrm>
          <a:off x="179512" y="600412"/>
          <a:ext cx="8964488" cy="32741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16" name="Text Box 56"/>
          <p:cNvSpPr txBox="1">
            <a:spLocks noChangeArrowheads="1"/>
          </p:cNvSpPr>
          <p:nvPr/>
        </p:nvSpPr>
        <p:spPr bwMode="auto">
          <a:xfrm>
            <a:off x="208983" y="3933056"/>
            <a:ext cx="2088232" cy="2092881"/>
          </a:xfrm>
          <a:prstGeom prst="rect">
            <a:avLst/>
          </a:prstGeom>
          <a:solidFill>
            <a:schemeClr val="tx1"/>
          </a:solidFill>
          <a:ln w="9525">
            <a:noFill/>
            <a:miter lim="800000"/>
            <a:headEnd/>
            <a:tailEnd/>
          </a:ln>
        </p:spPr>
        <p:txBody>
          <a:bodyPr wrap="square">
            <a:spAutoFit/>
          </a:bodyPr>
          <a:lstStyle/>
          <a:p>
            <a:pPr>
              <a:spcBef>
                <a:spcPct val="50000"/>
              </a:spcBef>
            </a:pPr>
            <a:r>
              <a:rPr lang="ru-RU" sz="1300" dirty="0">
                <a:solidFill>
                  <a:srgbClr val="000000"/>
                </a:solidFill>
                <a:latin typeface="Book Antiqua" pitchFamily="18" charset="0"/>
              </a:rPr>
              <a:t>- измерительный прибор, показания которого или выходной сигнал являются </a:t>
            </a:r>
            <a:r>
              <a:rPr lang="ru-RU" sz="1300" b="1" dirty="0">
                <a:solidFill>
                  <a:srgbClr val="000000"/>
                </a:solidFill>
                <a:latin typeface="Book Antiqua" pitchFamily="18" charset="0"/>
              </a:rPr>
              <a:t>непрерывной функцией изменений </a:t>
            </a:r>
            <a:r>
              <a:rPr lang="ru-RU" sz="1300" dirty="0">
                <a:solidFill>
                  <a:srgbClr val="000000"/>
                </a:solidFill>
                <a:latin typeface="Book Antiqua" pitchFamily="18" charset="0"/>
              </a:rPr>
              <a:t>измеряемой величины, </a:t>
            </a:r>
            <a:r>
              <a:rPr lang="ru-RU" sz="1300" i="1" dirty="0" smtClean="0">
                <a:solidFill>
                  <a:srgbClr val="000000"/>
                </a:solidFill>
                <a:latin typeface="Book Antiqua" pitchFamily="18" charset="0"/>
              </a:rPr>
              <a:t>(например</a:t>
            </a:r>
            <a:r>
              <a:rPr lang="ru-RU" sz="1300" i="1" dirty="0">
                <a:solidFill>
                  <a:srgbClr val="000000"/>
                </a:solidFill>
                <a:latin typeface="Book Antiqua" pitchFamily="18" charset="0"/>
              </a:rPr>
              <a:t>, стрелочный вольтметр, стеклянный ртутный </a:t>
            </a:r>
            <a:r>
              <a:rPr lang="ru-RU" sz="1300" i="1" dirty="0" smtClean="0">
                <a:solidFill>
                  <a:srgbClr val="000000"/>
                </a:solidFill>
                <a:latin typeface="Book Antiqua" pitchFamily="18" charset="0"/>
              </a:rPr>
              <a:t>термометр)</a:t>
            </a:r>
            <a:r>
              <a:rPr lang="ru-RU" sz="1300" i="1" dirty="0" smtClean="0">
                <a:solidFill>
                  <a:srgbClr val="000000"/>
                </a:solidFill>
              </a:rPr>
              <a:t> </a:t>
            </a:r>
            <a:endParaRPr lang="ru-RU" sz="1300" i="1" dirty="0">
              <a:solidFill>
                <a:srgbClr val="000000"/>
              </a:solidFill>
            </a:endParaRPr>
          </a:p>
        </p:txBody>
      </p:sp>
      <p:sp>
        <p:nvSpPr>
          <p:cNvPr id="4117" name="Text Box 58"/>
          <p:cNvSpPr txBox="1">
            <a:spLocks noChangeArrowheads="1"/>
          </p:cNvSpPr>
          <p:nvPr/>
        </p:nvSpPr>
        <p:spPr bwMode="auto">
          <a:xfrm>
            <a:off x="2462500" y="3933056"/>
            <a:ext cx="1872208" cy="1092607"/>
          </a:xfrm>
          <a:prstGeom prst="rect">
            <a:avLst/>
          </a:prstGeom>
          <a:solidFill>
            <a:schemeClr val="tx1"/>
          </a:solidFill>
          <a:ln w="9525">
            <a:noFill/>
            <a:miter lim="800000"/>
            <a:headEnd/>
            <a:tailEnd/>
          </a:ln>
        </p:spPr>
        <p:txBody>
          <a:bodyPr wrap="square">
            <a:spAutoFit/>
          </a:bodyPr>
          <a:lstStyle/>
          <a:p>
            <a:pPr>
              <a:spcBef>
                <a:spcPct val="50000"/>
              </a:spcBef>
            </a:pPr>
            <a:r>
              <a:rPr lang="ru-RU" sz="1300" dirty="0">
                <a:solidFill>
                  <a:srgbClr val="000000"/>
                </a:solidFill>
                <a:latin typeface="Book Antiqua" pitchFamily="18" charset="0"/>
              </a:rPr>
              <a:t>- измерительный прибор, показания которого </a:t>
            </a:r>
            <a:r>
              <a:rPr lang="ru-RU" sz="1300" dirty="0" smtClean="0">
                <a:solidFill>
                  <a:srgbClr val="000000"/>
                </a:solidFill>
                <a:latin typeface="Book Antiqua" pitchFamily="18" charset="0"/>
              </a:rPr>
              <a:t>представлены </a:t>
            </a:r>
            <a:r>
              <a:rPr lang="ru-RU" sz="1300" b="1" dirty="0">
                <a:solidFill>
                  <a:srgbClr val="000000"/>
                </a:solidFill>
                <a:latin typeface="Book Antiqua" pitchFamily="18" charset="0"/>
              </a:rPr>
              <a:t>в цифровой форме </a:t>
            </a:r>
          </a:p>
        </p:txBody>
      </p:sp>
      <p:sp>
        <p:nvSpPr>
          <p:cNvPr id="4118" name="Text Box 59"/>
          <p:cNvSpPr txBox="1">
            <a:spLocks noChangeArrowheads="1"/>
          </p:cNvSpPr>
          <p:nvPr/>
        </p:nvSpPr>
        <p:spPr bwMode="auto">
          <a:xfrm>
            <a:off x="4499993" y="3933056"/>
            <a:ext cx="1872208" cy="2092881"/>
          </a:xfrm>
          <a:prstGeom prst="rect">
            <a:avLst/>
          </a:prstGeom>
          <a:solidFill>
            <a:schemeClr val="tx1"/>
          </a:solidFill>
          <a:ln w="9525">
            <a:noFill/>
            <a:miter lim="800000"/>
            <a:headEnd/>
            <a:tailEnd/>
          </a:ln>
        </p:spPr>
        <p:txBody>
          <a:bodyPr wrap="square">
            <a:spAutoFit/>
          </a:bodyPr>
          <a:lstStyle/>
          <a:p>
            <a:r>
              <a:rPr lang="ru-RU" sz="1300" dirty="0">
                <a:solidFill>
                  <a:srgbClr val="000000"/>
                </a:solidFill>
                <a:latin typeface="Book Antiqua" pitchFamily="18" charset="0"/>
              </a:rPr>
              <a:t>- измерительный прибор, допускающий только </a:t>
            </a:r>
            <a:r>
              <a:rPr lang="ru-RU" sz="1300" b="1" dirty="0">
                <a:solidFill>
                  <a:srgbClr val="000000"/>
                </a:solidFill>
                <a:latin typeface="Book Antiqua" pitchFamily="18" charset="0"/>
              </a:rPr>
              <a:t>отсчитывание показаний значений измеряемой величины </a:t>
            </a:r>
            <a:r>
              <a:rPr lang="ru-RU" sz="1300" i="1" dirty="0">
                <a:solidFill>
                  <a:srgbClr val="000000"/>
                </a:solidFill>
                <a:latin typeface="Book Antiqua" pitchFamily="18" charset="0"/>
              </a:rPr>
              <a:t>(микрометр, аналоговый или цифровой вольтметр) </a:t>
            </a:r>
          </a:p>
        </p:txBody>
      </p:sp>
      <p:sp>
        <p:nvSpPr>
          <p:cNvPr id="4119" name="Text Box 60"/>
          <p:cNvSpPr txBox="1">
            <a:spLocks noChangeArrowheads="1"/>
          </p:cNvSpPr>
          <p:nvPr/>
        </p:nvSpPr>
        <p:spPr bwMode="auto">
          <a:xfrm>
            <a:off x="6465244" y="3904701"/>
            <a:ext cx="2606513" cy="2893100"/>
          </a:xfrm>
          <a:prstGeom prst="rect">
            <a:avLst/>
          </a:prstGeom>
          <a:solidFill>
            <a:schemeClr val="tx1"/>
          </a:solidFill>
          <a:ln w="9525">
            <a:noFill/>
            <a:miter lim="800000"/>
            <a:headEnd/>
            <a:tailEnd/>
          </a:ln>
        </p:spPr>
        <p:txBody>
          <a:bodyPr wrap="square">
            <a:spAutoFit/>
          </a:bodyPr>
          <a:lstStyle/>
          <a:p>
            <a:pPr>
              <a:spcBef>
                <a:spcPct val="50000"/>
              </a:spcBef>
            </a:pPr>
            <a:r>
              <a:rPr lang="ru-RU" sz="1300" dirty="0">
                <a:solidFill>
                  <a:srgbClr val="000000"/>
                </a:solidFill>
                <a:latin typeface="Book Antiqua" pitchFamily="18" charset="0"/>
              </a:rPr>
              <a:t>- измерительный прибор, в котором предусмотрена </a:t>
            </a:r>
            <a:r>
              <a:rPr lang="ru-RU" sz="1300" b="1" dirty="0">
                <a:solidFill>
                  <a:srgbClr val="000000"/>
                </a:solidFill>
                <a:latin typeface="Book Antiqua" pitchFamily="18" charset="0"/>
              </a:rPr>
              <a:t>регистрация показаний</a:t>
            </a:r>
            <a:r>
              <a:rPr lang="ru-RU" sz="1300" dirty="0">
                <a:solidFill>
                  <a:srgbClr val="000000"/>
                </a:solidFill>
                <a:latin typeface="Book Antiqua" pitchFamily="18" charset="0"/>
              </a:rPr>
              <a:t>. Регистрация значений измеряемой величины может осуществляться </a:t>
            </a:r>
            <a:r>
              <a:rPr lang="ru-RU" sz="1300" b="1" dirty="0">
                <a:solidFill>
                  <a:srgbClr val="000000"/>
                </a:solidFill>
                <a:latin typeface="Book Antiqua" pitchFamily="18" charset="0"/>
              </a:rPr>
              <a:t>в</a:t>
            </a:r>
            <a:r>
              <a:rPr lang="ru-RU" sz="1300" dirty="0">
                <a:solidFill>
                  <a:srgbClr val="000000"/>
                </a:solidFill>
                <a:latin typeface="Book Antiqua" pitchFamily="18" charset="0"/>
              </a:rPr>
              <a:t> </a:t>
            </a:r>
            <a:r>
              <a:rPr lang="ru-RU" sz="1300" b="1" dirty="0">
                <a:solidFill>
                  <a:srgbClr val="000000"/>
                </a:solidFill>
                <a:latin typeface="Book Antiqua" pitchFamily="18" charset="0"/>
              </a:rPr>
              <a:t>аналоговой или цифровой форме</a:t>
            </a:r>
            <a:r>
              <a:rPr lang="ru-RU" sz="1300" dirty="0">
                <a:solidFill>
                  <a:srgbClr val="000000"/>
                </a:solidFill>
                <a:latin typeface="Book Antiqua" pitchFamily="18" charset="0"/>
              </a:rPr>
              <a:t>, </a:t>
            </a:r>
            <a:r>
              <a:rPr lang="ru-RU" sz="1300" b="1" dirty="0">
                <a:solidFill>
                  <a:srgbClr val="000000"/>
                </a:solidFill>
                <a:latin typeface="Book Antiqua" pitchFamily="18" charset="0"/>
              </a:rPr>
              <a:t>в виде диаграммы, путем печатания на бумажной или магнитной ленте</a:t>
            </a:r>
            <a:r>
              <a:rPr lang="ru-RU" sz="1300" dirty="0">
                <a:solidFill>
                  <a:srgbClr val="000000"/>
                </a:solidFill>
                <a:latin typeface="Book Antiqua" pitchFamily="18" charset="0"/>
              </a:rPr>
              <a:t> </a:t>
            </a:r>
            <a:r>
              <a:rPr lang="ru-RU" sz="1300" i="1" dirty="0">
                <a:solidFill>
                  <a:srgbClr val="000000"/>
                </a:solidFill>
                <a:latin typeface="Book Antiqua" pitchFamily="18" charset="0"/>
              </a:rPr>
              <a:t>(термограф или, например, измерительный прибор, сопряженный с  ЭВМ, дисплеем и устройством для печатания показаний)</a:t>
            </a:r>
            <a:r>
              <a:rPr lang="ru-RU" sz="1300" i="1" dirty="0">
                <a:solidFill>
                  <a:srgbClr val="000000"/>
                </a:solidFill>
              </a:rPr>
              <a:t> </a:t>
            </a:r>
          </a:p>
        </p:txBody>
      </p:sp>
      <p:pic>
        <p:nvPicPr>
          <p:cNvPr id="4120" name="Picture 66" descr="http://im0-tub.yandex.net/i?id=177865828-07"/>
          <p:cNvPicPr>
            <a:picLocks noChangeAspect="1" noChangeArrowheads="1"/>
          </p:cNvPicPr>
          <p:nvPr/>
        </p:nvPicPr>
        <p:blipFill>
          <a:blip r:embed="rId8"/>
          <a:srcRect/>
          <a:stretch>
            <a:fillRect/>
          </a:stretch>
        </p:blipFill>
        <p:spPr bwMode="auto">
          <a:xfrm>
            <a:off x="707360" y="6074397"/>
            <a:ext cx="865187" cy="735013"/>
          </a:xfrm>
          <a:prstGeom prst="rect">
            <a:avLst/>
          </a:prstGeom>
          <a:noFill/>
          <a:ln w="9525">
            <a:noFill/>
            <a:miter lim="800000"/>
            <a:headEnd/>
            <a:tailEnd/>
          </a:ln>
        </p:spPr>
      </p:pic>
      <p:pic>
        <p:nvPicPr>
          <p:cNvPr id="4121" name="Picture 68" descr="Картинка 12 из 5470">
            <a:hlinkClick r:id="rId9"/>
          </p:cNvPr>
          <p:cNvPicPr>
            <a:picLocks noChangeAspect="1" noChangeArrowheads="1"/>
          </p:cNvPicPr>
          <p:nvPr/>
        </p:nvPicPr>
        <p:blipFill>
          <a:blip r:embed="rId10"/>
          <a:srcRect/>
          <a:stretch>
            <a:fillRect/>
          </a:stretch>
        </p:blipFill>
        <p:spPr bwMode="auto">
          <a:xfrm>
            <a:off x="2746674" y="5229200"/>
            <a:ext cx="1439862" cy="1295400"/>
          </a:xfrm>
          <a:prstGeom prst="rect">
            <a:avLst/>
          </a:prstGeom>
          <a:noFill/>
          <a:ln w="9525">
            <a:noFill/>
            <a:miter lim="800000"/>
            <a:headEnd/>
            <a:tailEnd/>
          </a:ln>
        </p:spPr>
      </p:pic>
      <p:sp>
        <p:nvSpPr>
          <p:cNvPr id="8" name="Номер слайда 5"/>
          <p:cNvSpPr>
            <a:spLocks noGrp="1"/>
          </p:cNvSpPr>
          <p:nvPr>
            <p:ph type="sldNum" sz="quarter" idx="12"/>
          </p:nvPr>
        </p:nvSpPr>
        <p:spPr>
          <a:xfrm>
            <a:off x="8316416" y="6215459"/>
            <a:ext cx="856907" cy="669925"/>
          </a:xfrm>
        </p:spPr>
        <p:txBody>
          <a:bodyPr/>
          <a:lstStyle/>
          <a:p>
            <a:pPr>
              <a:defRPr/>
            </a:pPr>
            <a:fld id="{9AD02CE9-2095-445F-A00E-82532CE5C7D4}" type="slidenum">
              <a:rPr lang="ru-RU" sz="1600"/>
              <a:pPr>
                <a:defRPr/>
              </a:pPr>
              <a:t>41</a:t>
            </a:fld>
            <a:endParaRPr lang="ru-RU" sz="1600" dirty="0"/>
          </a:p>
        </p:txBody>
      </p:sp>
      <p:sp>
        <p:nvSpPr>
          <p:cNvPr id="12" name="Rectangle 11"/>
          <p:cNvSpPr>
            <a:spLocks noChangeArrowheads="1"/>
          </p:cNvSpPr>
          <p:nvPr/>
        </p:nvSpPr>
        <p:spPr bwMode="auto">
          <a:xfrm>
            <a:off x="0" y="0"/>
            <a:ext cx="9143999" cy="396875"/>
          </a:xfrm>
          <a:prstGeom prst="rect">
            <a:avLst/>
          </a:prstGeom>
          <a:solidFill>
            <a:srgbClr val="FFFF00"/>
          </a:solidFill>
          <a:ln w="38100">
            <a:solidFill>
              <a:srgbClr val="1D08B8"/>
            </a:solidFill>
            <a:miter lim="800000"/>
            <a:headEnd/>
            <a:tailEnd/>
          </a:ln>
        </p:spPr>
        <p:txBody>
          <a:bodyPr wrap="square">
            <a:spAutoFit/>
          </a:bodyPr>
          <a:lstStyle/>
          <a:p>
            <a:pPr algn="ctr"/>
            <a:r>
              <a:rPr lang="ru-RU" sz="2000" b="1" dirty="0" smtClean="0">
                <a:solidFill>
                  <a:srgbClr val="1D08B8"/>
                </a:solidFill>
                <a:latin typeface="Book Antiqua" pitchFamily="18" charset="0"/>
              </a:rPr>
              <a:t>ИЗМЕРИТЕЛЬНЫЕ ПРИБОРЫ</a:t>
            </a:r>
            <a:r>
              <a:rPr lang="ru-RU" sz="2000" dirty="0" smtClean="0">
                <a:solidFill>
                  <a:srgbClr val="1D08B8"/>
                </a:solidFill>
                <a:latin typeface="Book Antiqua" pitchFamily="18" charset="0"/>
              </a:rPr>
              <a:t> </a:t>
            </a:r>
            <a:endParaRPr lang="ru-RU" sz="2000" dirty="0">
              <a:solidFill>
                <a:srgbClr val="1D08B8"/>
              </a:solidFill>
              <a:latin typeface="Book Antiqua" pitchFamily="18" charset="0"/>
            </a:endParaRPr>
          </a:p>
        </p:txBody>
      </p:sp>
    </p:spTree>
    <p:extLst>
      <p:ext uri="{BB962C8B-B14F-4D97-AF65-F5344CB8AC3E}">
        <p14:creationId xmlns:p14="http://schemas.microsoft.com/office/powerpoint/2010/main" val="260159305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4" name="Text Box 2"/>
          <p:cNvSpPr txBox="1">
            <a:spLocks noChangeArrowheads="1"/>
          </p:cNvSpPr>
          <p:nvPr/>
        </p:nvSpPr>
        <p:spPr bwMode="auto">
          <a:xfrm>
            <a:off x="323527" y="404664"/>
            <a:ext cx="8496943" cy="1261884"/>
          </a:xfrm>
          <a:prstGeom prst="rect">
            <a:avLst/>
          </a:prstGeom>
          <a:solidFill>
            <a:schemeClr val="tx1"/>
          </a:solidFill>
          <a:ln w="9525">
            <a:noFill/>
            <a:miter lim="800000"/>
            <a:headEnd/>
            <a:tailEnd/>
          </a:ln>
        </p:spPr>
        <p:txBody>
          <a:bodyPr wrap="square">
            <a:spAutoFit/>
          </a:bodyPr>
          <a:lstStyle/>
          <a:p>
            <a:pPr marL="285750" indent="-285750" algn="just">
              <a:buClr>
                <a:srgbClr val="FF0000"/>
              </a:buClr>
              <a:buFont typeface="Wingdings" panose="05000000000000000000" pitchFamily="2" charset="2"/>
              <a:buChar char="Ø"/>
            </a:pPr>
            <a:r>
              <a:rPr lang="ru-RU" sz="1900" dirty="0">
                <a:solidFill>
                  <a:schemeClr val="bg1"/>
                </a:solidFill>
                <a:latin typeface="Book Antiqua" panose="02040602050305030304" pitchFamily="18" charset="0"/>
                <a:cs typeface="Times New Roman" pitchFamily="18" charset="0"/>
              </a:rPr>
              <a:t>это совокупность функционально объединенных </a:t>
            </a:r>
            <a:r>
              <a:rPr lang="ru-RU" sz="1900" dirty="0" smtClean="0">
                <a:solidFill>
                  <a:schemeClr val="bg1"/>
                </a:solidFill>
                <a:latin typeface="Book Antiqua" panose="02040602050305030304" pitchFamily="18" charset="0"/>
                <a:cs typeface="Times New Roman" pitchFamily="18" charset="0"/>
              </a:rPr>
              <a:t>средств измерения и вспомогательных устройств, предназначенная для выработки сигналов измерительной информации в форме удобной для восприятия наблюдателем, и </a:t>
            </a:r>
            <a:r>
              <a:rPr lang="ru-RU" sz="1900" b="1" i="1" dirty="0" smtClean="0">
                <a:solidFill>
                  <a:srgbClr val="0000FF"/>
                </a:solidFill>
                <a:latin typeface="Book Antiqua" panose="02040602050305030304" pitchFamily="18" charset="0"/>
                <a:cs typeface="Times New Roman" pitchFamily="18" charset="0"/>
              </a:rPr>
              <a:t>расположенная в одном месте. </a:t>
            </a:r>
          </a:p>
        </p:txBody>
      </p:sp>
      <p:sp>
        <p:nvSpPr>
          <p:cNvPr id="8" name="Номер слайда 5"/>
          <p:cNvSpPr>
            <a:spLocks noGrp="1"/>
          </p:cNvSpPr>
          <p:nvPr>
            <p:ph type="sldNum" sz="quarter" idx="12"/>
          </p:nvPr>
        </p:nvSpPr>
        <p:spPr>
          <a:xfrm>
            <a:off x="8316416" y="6215459"/>
            <a:ext cx="856907" cy="669925"/>
          </a:xfrm>
        </p:spPr>
        <p:txBody>
          <a:bodyPr/>
          <a:lstStyle/>
          <a:p>
            <a:pPr>
              <a:defRPr/>
            </a:pPr>
            <a:fld id="{9AD02CE9-2095-445F-A00E-82532CE5C7D4}" type="slidenum">
              <a:rPr lang="ru-RU" sz="1600"/>
              <a:pPr>
                <a:defRPr/>
              </a:pPr>
              <a:t>42</a:t>
            </a:fld>
            <a:endParaRPr lang="ru-RU" sz="1600" dirty="0"/>
          </a:p>
        </p:txBody>
      </p:sp>
      <p:sp>
        <p:nvSpPr>
          <p:cNvPr id="12" name="Rectangle 11"/>
          <p:cNvSpPr>
            <a:spLocks noChangeArrowheads="1"/>
          </p:cNvSpPr>
          <p:nvPr/>
        </p:nvSpPr>
        <p:spPr bwMode="auto">
          <a:xfrm>
            <a:off x="0" y="0"/>
            <a:ext cx="9143999" cy="396875"/>
          </a:xfrm>
          <a:prstGeom prst="rect">
            <a:avLst/>
          </a:prstGeom>
          <a:solidFill>
            <a:srgbClr val="FFFF00"/>
          </a:solidFill>
          <a:ln w="38100">
            <a:solidFill>
              <a:srgbClr val="1D08B8"/>
            </a:solidFill>
            <a:miter lim="800000"/>
            <a:headEnd/>
            <a:tailEnd/>
          </a:ln>
        </p:spPr>
        <p:txBody>
          <a:bodyPr wrap="square">
            <a:spAutoFit/>
          </a:bodyPr>
          <a:lstStyle/>
          <a:p>
            <a:pPr algn="ctr"/>
            <a:r>
              <a:rPr lang="ru-RU" sz="2000" b="1" dirty="0" smtClean="0">
                <a:solidFill>
                  <a:srgbClr val="FF0000"/>
                </a:solidFill>
                <a:latin typeface="Book Antiqua" pitchFamily="18" charset="0"/>
              </a:rPr>
              <a:t>4)</a:t>
            </a:r>
            <a:r>
              <a:rPr lang="ru-RU" sz="2000" b="1" dirty="0" smtClean="0">
                <a:solidFill>
                  <a:srgbClr val="1D08B8"/>
                </a:solidFill>
                <a:latin typeface="Book Antiqua" pitchFamily="18" charset="0"/>
              </a:rPr>
              <a:t> ИЗМЕРИТЕЛЬНЫЕ УСТАНОВКИ (ИУ)</a:t>
            </a:r>
            <a:r>
              <a:rPr lang="ru-RU" sz="2000" dirty="0" smtClean="0">
                <a:solidFill>
                  <a:srgbClr val="1D08B8"/>
                </a:solidFill>
                <a:latin typeface="Book Antiqua" pitchFamily="18" charset="0"/>
              </a:rPr>
              <a:t> </a:t>
            </a:r>
            <a:endParaRPr lang="ru-RU" sz="2000" dirty="0">
              <a:solidFill>
                <a:srgbClr val="1D08B8"/>
              </a:solidFill>
              <a:latin typeface="Book Antiqua" pitchFamily="18" charset="0"/>
            </a:endParaRPr>
          </a:p>
        </p:txBody>
      </p:sp>
      <p:sp>
        <p:nvSpPr>
          <p:cNvPr id="13" name="Text Box 2"/>
          <p:cNvSpPr txBox="1">
            <a:spLocks noChangeArrowheads="1"/>
          </p:cNvSpPr>
          <p:nvPr/>
        </p:nvSpPr>
        <p:spPr bwMode="auto">
          <a:xfrm>
            <a:off x="323526" y="1772816"/>
            <a:ext cx="8496943" cy="3724096"/>
          </a:xfrm>
          <a:prstGeom prst="rect">
            <a:avLst/>
          </a:prstGeom>
          <a:solidFill>
            <a:schemeClr val="tx1"/>
          </a:solidFill>
          <a:ln w="9525">
            <a:noFill/>
            <a:miter lim="800000"/>
            <a:headEnd/>
            <a:tailEnd/>
          </a:ln>
        </p:spPr>
        <p:txBody>
          <a:bodyPr wrap="square">
            <a:spAutoFit/>
          </a:bodyPr>
          <a:lstStyle/>
          <a:p>
            <a:pPr algn="just">
              <a:buClr>
                <a:srgbClr val="FF0000"/>
              </a:buClr>
            </a:pPr>
            <a:r>
              <a:rPr lang="ru-RU" b="1" dirty="0" smtClean="0">
                <a:solidFill>
                  <a:srgbClr val="0000FF"/>
                </a:solidFill>
                <a:latin typeface="Book Antiqua" pitchFamily="18" charset="0"/>
                <a:cs typeface="Times New Roman" pitchFamily="18" charset="0"/>
              </a:rPr>
              <a:t>В ИУ входят:</a:t>
            </a:r>
          </a:p>
          <a:p>
            <a:pPr marL="742950" lvl="1" indent="-285750" algn="just">
              <a:buClr>
                <a:srgbClr val="FF0000"/>
              </a:buClr>
              <a:buFont typeface="Wingdings" panose="05000000000000000000" pitchFamily="2" charset="2"/>
              <a:buChar char="Ø"/>
            </a:pPr>
            <a:r>
              <a:rPr lang="ru-RU" dirty="0" smtClean="0">
                <a:solidFill>
                  <a:srgbClr val="000000"/>
                </a:solidFill>
                <a:latin typeface="Book Antiqua" pitchFamily="18" charset="0"/>
                <a:cs typeface="Times New Roman" pitchFamily="18" charset="0"/>
              </a:rPr>
              <a:t>меры;</a:t>
            </a:r>
          </a:p>
          <a:p>
            <a:pPr marL="742950" lvl="1" indent="-285750" algn="just">
              <a:buClr>
                <a:srgbClr val="FF0000"/>
              </a:buClr>
              <a:buFont typeface="Wingdings" panose="05000000000000000000" pitchFamily="2" charset="2"/>
              <a:buChar char="Ø"/>
            </a:pPr>
            <a:r>
              <a:rPr lang="ru-RU" dirty="0" smtClean="0">
                <a:solidFill>
                  <a:srgbClr val="000000"/>
                </a:solidFill>
                <a:latin typeface="Book Antiqua" pitchFamily="18" charset="0"/>
                <a:cs typeface="Times New Roman" pitchFamily="18" charset="0"/>
              </a:rPr>
              <a:t>измерительные преобразователи;</a:t>
            </a:r>
          </a:p>
          <a:p>
            <a:pPr marL="742950" lvl="1" indent="-285750" algn="just">
              <a:buClr>
                <a:srgbClr val="FF0000"/>
              </a:buClr>
              <a:buFont typeface="Wingdings" panose="05000000000000000000" pitchFamily="2" charset="2"/>
              <a:buChar char="Ø"/>
            </a:pPr>
            <a:r>
              <a:rPr lang="ru-RU" dirty="0" smtClean="0">
                <a:solidFill>
                  <a:srgbClr val="000000"/>
                </a:solidFill>
                <a:latin typeface="Book Antiqua" pitchFamily="18" charset="0"/>
                <a:cs typeface="Times New Roman" pitchFamily="18" charset="0"/>
              </a:rPr>
              <a:t>измерительные приборы;</a:t>
            </a:r>
          </a:p>
          <a:p>
            <a:pPr marL="742950" lvl="1" indent="-285750" algn="just">
              <a:buClr>
                <a:srgbClr val="FF0000"/>
              </a:buClr>
              <a:buFont typeface="Wingdings" panose="05000000000000000000" pitchFamily="2" charset="2"/>
              <a:buChar char="Ø"/>
            </a:pPr>
            <a:r>
              <a:rPr lang="ru-RU" dirty="0" smtClean="0">
                <a:solidFill>
                  <a:srgbClr val="000000"/>
                </a:solidFill>
                <a:latin typeface="Book Antiqua" pitchFamily="18" charset="0"/>
                <a:cs typeface="Times New Roman" pitchFamily="18" charset="0"/>
              </a:rPr>
              <a:t>другие устройства.</a:t>
            </a:r>
          </a:p>
          <a:p>
            <a:pPr algn="just">
              <a:buClr>
                <a:srgbClr val="FF0000"/>
              </a:buClr>
            </a:pPr>
            <a:endParaRPr lang="ru-RU" sz="800" dirty="0">
              <a:solidFill>
                <a:srgbClr val="000000"/>
              </a:solidFill>
              <a:latin typeface="Book Antiqua" pitchFamily="18" charset="0"/>
              <a:cs typeface="Times New Roman" pitchFamily="18" charset="0"/>
            </a:endParaRPr>
          </a:p>
          <a:p>
            <a:pPr algn="just">
              <a:buClr>
                <a:srgbClr val="FF0000"/>
              </a:buClr>
            </a:pPr>
            <a:r>
              <a:rPr lang="ru-RU" b="1" dirty="0" smtClean="0">
                <a:solidFill>
                  <a:srgbClr val="0000FF"/>
                </a:solidFill>
                <a:latin typeface="Book Antiqua" pitchFamily="18" charset="0"/>
                <a:cs typeface="Times New Roman" pitchFamily="18" charset="0"/>
              </a:rPr>
              <a:t>Различают ИУ:</a:t>
            </a:r>
          </a:p>
          <a:p>
            <a:pPr marL="800100" lvl="1" indent="-342900">
              <a:buClr>
                <a:srgbClr val="FF0000"/>
              </a:buClr>
              <a:buFont typeface="Wingdings" panose="05000000000000000000" pitchFamily="2" charset="2"/>
              <a:buChar char="Ø"/>
            </a:pPr>
            <a:r>
              <a:rPr lang="ru-RU" b="1" dirty="0" smtClean="0">
                <a:solidFill>
                  <a:srgbClr val="000000"/>
                </a:solidFill>
                <a:latin typeface="Book Antiqua" pitchFamily="18" charset="0"/>
                <a:cs typeface="Times New Roman" pitchFamily="18" charset="0"/>
              </a:rPr>
              <a:t>испытательные стенды </a:t>
            </a:r>
            <a:r>
              <a:rPr lang="ru-RU" i="1" dirty="0" smtClean="0">
                <a:solidFill>
                  <a:srgbClr val="000000"/>
                </a:solidFill>
                <a:latin typeface="Book Antiqua" pitchFamily="18" charset="0"/>
                <a:cs typeface="Times New Roman" pitchFamily="18" charset="0"/>
              </a:rPr>
              <a:t>– </a:t>
            </a:r>
            <a:r>
              <a:rPr lang="ru-RU" sz="1600" i="1" dirty="0" smtClean="0">
                <a:solidFill>
                  <a:srgbClr val="000000"/>
                </a:solidFill>
                <a:latin typeface="Book Antiqua" pitchFamily="18" charset="0"/>
                <a:cs typeface="Times New Roman" pitchFamily="18" charset="0"/>
              </a:rPr>
              <a:t>для испытания каких-либо изделий;</a:t>
            </a:r>
          </a:p>
          <a:p>
            <a:pPr marL="800100" lvl="1" indent="-342900" algn="just">
              <a:buClr>
                <a:srgbClr val="FF0000"/>
              </a:buClr>
              <a:buFont typeface="Wingdings" panose="05000000000000000000" pitchFamily="2" charset="2"/>
              <a:buChar char="Ø"/>
            </a:pPr>
            <a:r>
              <a:rPr lang="ru-RU" b="1" dirty="0" smtClean="0">
                <a:solidFill>
                  <a:srgbClr val="000000"/>
                </a:solidFill>
                <a:latin typeface="Book Antiqua" pitchFamily="18" charset="0"/>
                <a:cs typeface="Times New Roman" pitchFamily="18" charset="0"/>
              </a:rPr>
              <a:t>поверочные установки </a:t>
            </a:r>
            <a:r>
              <a:rPr lang="ru-RU" dirty="0" smtClean="0">
                <a:solidFill>
                  <a:srgbClr val="000000"/>
                </a:solidFill>
                <a:latin typeface="Book Antiqua" pitchFamily="18" charset="0"/>
                <a:cs typeface="Times New Roman" pitchFamily="18" charset="0"/>
              </a:rPr>
              <a:t>– </a:t>
            </a:r>
            <a:r>
              <a:rPr lang="ru-RU" sz="1600" i="1" dirty="0" smtClean="0">
                <a:solidFill>
                  <a:srgbClr val="000000"/>
                </a:solidFill>
                <a:latin typeface="Book Antiqua" pitchFamily="18" charset="0"/>
                <a:cs typeface="Times New Roman" pitchFamily="18" charset="0"/>
              </a:rPr>
              <a:t>для поверки приборов;</a:t>
            </a:r>
          </a:p>
          <a:p>
            <a:pPr marL="800100" lvl="1" indent="-342900" algn="just">
              <a:buClr>
                <a:srgbClr val="FF0000"/>
              </a:buClr>
              <a:buFont typeface="Wingdings" panose="05000000000000000000" pitchFamily="2" charset="2"/>
              <a:buChar char="Ø"/>
            </a:pPr>
            <a:r>
              <a:rPr lang="ru-RU" b="1" dirty="0" smtClean="0">
                <a:solidFill>
                  <a:srgbClr val="000000"/>
                </a:solidFill>
                <a:latin typeface="Book Antiqua" pitchFamily="18" charset="0"/>
                <a:cs typeface="Times New Roman" pitchFamily="18" charset="0"/>
              </a:rPr>
              <a:t>эталонные установки </a:t>
            </a:r>
            <a:r>
              <a:rPr lang="ru-RU" dirty="0" smtClean="0">
                <a:solidFill>
                  <a:srgbClr val="000000"/>
                </a:solidFill>
                <a:latin typeface="Book Antiqua" pitchFamily="18" charset="0"/>
                <a:cs typeface="Times New Roman" pitchFamily="18" charset="0"/>
              </a:rPr>
              <a:t>– </a:t>
            </a:r>
            <a:r>
              <a:rPr lang="ru-RU" sz="1600" i="1" dirty="0" smtClean="0">
                <a:solidFill>
                  <a:srgbClr val="000000"/>
                </a:solidFill>
                <a:latin typeface="Book Antiqua" pitchFamily="18" charset="0"/>
                <a:cs typeface="Times New Roman" pitchFamily="18" charset="0"/>
              </a:rPr>
              <a:t>входят в состав эталона;</a:t>
            </a:r>
          </a:p>
          <a:p>
            <a:pPr marL="800100" lvl="1" indent="-342900" algn="just">
              <a:buClr>
                <a:srgbClr val="FF0000"/>
              </a:buClr>
              <a:buFont typeface="Wingdings" panose="05000000000000000000" pitchFamily="2" charset="2"/>
              <a:buChar char="Ø"/>
            </a:pPr>
            <a:r>
              <a:rPr lang="ru-RU" b="1" dirty="0" smtClean="0">
                <a:solidFill>
                  <a:srgbClr val="000000"/>
                </a:solidFill>
                <a:latin typeface="Book Antiqua" pitchFamily="18" charset="0"/>
                <a:cs typeface="Times New Roman" pitchFamily="18" charset="0"/>
              </a:rPr>
              <a:t>измерительные машины </a:t>
            </a:r>
            <a:r>
              <a:rPr lang="ru-RU" dirty="0" smtClean="0">
                <a:solidFill>
                  <a:srgbClr val="000000"/>
                </a:solidFill>
                <a:latin typeface="Book Antiqua" pitchFamily="18" charset="0"/>
                <a:cs typeface="Times New Roman" pitchFamily="18" charset="0"/>
              </a:rPr>
              <a:t>– </a:t>
            </a:r>
            <a:r>
              <a:rPr lang="ru-RU" sz="1600" i="1" dirty="0" smtClean="0">
                <a:solidFill>
                  <a:srgbClr val="000000"/>
                </a:solidFill>
                <a:latin typeface="Book Antiqua" pitchFamily="18" charset="0"/>
                <a:cs typeface="Times New Roman" pitchFamily="18" charset="0"/>
              </a:rPr>
              <a:t>большие измерительные установки, применяемые в машиностроении (</a:t>
            </a:r>
            <a:r>
              <a:rPr lang="ru-RU" sz="1600" i="1" u="sng" dirty="0">
                <a:solidFill>
                  <a:srgbClr val="000000"/>
                </a:solidFill>
                <a:latin typeface="Book Antiqua" pitchFamily="18" charset="0"/>
                <a:cs typeface="Times New Roman" pitchFamily="18" charset="0"/>
              </a:rPr>
              <a:t>координатно-измерительная машина, силоизмерительная </a:t>
            </a:r>
            <a:r>
              <a:rPr lang="ru-RU" sz="1600" i="1" u="sng" dirty="0" smtClean="0">
                <a:solidFill>
                  <a:srgbClr val="000000"/>
                </a:solidFill>
                <a:latin typeface="Book Antiqua" pitchFamily="18" charset="0"/>
                <a:cs typeface="Times New Roman" pitchFamily="18" charset="0"/>
              </a:rPr>
              <a:t>машина, делительная машина, машина для измерения больших длин в промышленном производстве</a:t>
            </a:r>
            <a:r>
              <a:rPr lang="ru-RU" sz="1600" i="1" dirty="0" smtClean="0">
                <a:solidFill>
                  <a:srgbClr val="000000"/>
                </a:solidFill>
                <a:latin typeface="Book Antiqua" pitchFamily="18" charset="0"/>
                <a:cs typeface="Times New Roman" pitchFamily="18" charset="0"/>
              </a:rPr>
              <a:t>)</a:t>
            </a:r>
            <a:endParaRPr lang="ru-RU" sz="1600" dirty="0" smtClean="0">
              <a:solidFill>
                <a:schemeClr val="bg1"/>
              </a:solidFill>
              <a:latin typeface="Book Antiqua" pitchFamily="18" charset="0"/>
              <a:cs typeface="Times New Roman" pitchFamily="18" charset="0"/>
            </a:endParaRPr>
          </a:p>
        </p:txBody>
      </p:sp>
      <p:sp>
        <p:nvSpPr>
          <p:cNvPr id="2" name="Прямоугольник 1"/>
          <p:cNvSpPr/>
          <p:nvPr/>
        </p:nvSpPr>
        <p:spPr>
          <a:xfrm>
            <a:off x="323527" y="5602595"/>
            <a:ext cx="8516348" cy="1138773"/>
          </a:xfrm>
          <a:prstGeom prst="rect">
            <a:avLst/>
          </a:prstGeom>
          <a:solidFill>
            <a:schemeClr val="tx1"/>
          </a:solidFill>
        </p:spPr>
        <p:txBody>
          <a:bodyPr wrap="square">
            <a:spAutoFit/>
          </a:bodyPr>
          <a:lstStyle/>
          <a:p>
            <a:pPr>
              <a:lnSpc>
                <a:spcPct val="80000"/>
              </a:lnSpc>
              <a:buFont typeface="Wingdings" panose="05000000000000000000" pitchFamily="2" charset="2"/>
              <a:buNone/>
            </a:pPr>
            <a:r>
              <a:rPr lang="ru-RU" altLang="ru-RU" sz="1700" b="1" i="1" dirty="0">
                <a:solidFill>
                  <a:srgbClr val="0000FF"/>
                </a:solidFill>
                <a:latin typeface="Arial" panose="020B0604020202020204" pitchFamily="34" charset="0"/>
              </a:rPr>
              <a:t>Примеры: </a:t>
            </a:r>
            <a:r>
              <a:rPr lang="ru-RU" altLang="ru-RU" sz="1700" i="1" dirty="0">
                <a:solidFill>
                  <a:schemeClr val="bg1"/>
                </a:solidFill>
                <a:latin typeface="Arial" panose="020B0604020202020204" pitchFamily="34" charset="0"/>
              </a:rPr>
              <a:t/>
            </a:r>
            <a:br>
              <a:rPr lang="ru-RU" altLang="ru-RU" sz="1700" i="1" dirty="0">
                <a:solidFill>
                  <a:schemeClr val="bg1"/>
                </a:solidFill>
                <a:latin typeface="Arial" panose="020B0604020202020204" pitchFamily="34" charset="0"/>
              </a:rPr>
            </a:br>
            <a:r>
              <a:rPr lang="ru-RU" altLang="ru-RU" sz="1700" i="1" dirty="0" smtClean="0">
                <a:solidFill>
                  <a:schemeClr val="bg1"/>
                </a:solidFill>
                <a:latin typeface="Arial" panose="020B0604020202020204" pitchFamily="34" charset="0"/>
              </a:rPr>
              <a:t>1</a:t>
            </a:r>
            <a:r>
              <a:rPr lang="ru-RU" altLang="ru-RU" sz="1700" i="1" dirty="0">
                <a:solidFill>
                  <a:schemeClr val="bg1"/>
                </a:solidFill>
                <a:latin typeface="Arial" panose="020B0604020202020204" pitchFamily="34" charset="0"/>
              </a:rPr>
              <a:t>.</a:t>
            </a:r>
            <a:r>
              <a:rPr lang="ru-RU" altLang="ru-RU" sz="1700" i="1" dirty="0" smtClean="0">
                <a:solidFill>
                  <a:schemeClr val="bg1"/>
                </a:solidFill>
                <a:latin typeface="Arial" panose="020B0604020202020204" pitchFamily="34" charset="0"/>
              </a:rPr>
              <a:t> </a:t>
            </a:r>
            <a:r>
              <a:rPr lang="ru-RU" altLang="ru-RU" sz="1700" i="1" dirty="0">
                <a:solidFill>
                  <a:schemeClr val="bg1"/>
                </a:solidFill>
                <a:latin typeface="Arial" panose="020B0604020202020204" pitchFamily="34" charset="0"/>
              </a:rPr>
              <a:t>Установка для измерений удельного сопротивления электротехнических </a:t>
            </a:r>
            <a:r>
              <a:rPr lang="ru-RU" altLang="ru-RU" sz="1700" i="1" dirty="0" smtClean="0">
                <a:solidFill>
                  <a:schemeClr val="bg1"/>
                </a:solidFill>
                <a:latin typeface="Arial" panose="020B0604020202020204" pitchFamily="34" charset="0"/>
              </a:rPr>
              <a:t>  материалов</a:t>
            </a:r>
            <a:r>
              <a:rPr lang="ru-RU" altLang="ru-RU" sz="1700" i="1" dirty="0">
                <a:solidFill>
                  <a:schemeClr val="bg1"/>
                </a:solidFill>
                <a:latin typeface="Arial" panose="020B0604020202020204" pitchFamily="34" charset="0"/>
              </a:rPr>
              <a:t>. </a:t>
            </a:r>
            <a:br>
              <a:rPr lang="ru-RU" altLang="ru-RU" sz="1700" i="1" dirty="0">
                <a:solidFill>
                  <a:schemeClr val="bg1"/>
                </a:solidFill>
                <a:latin typeface="Arial" panose="020B0604020202020204" pitchFamily="34" charset="0"/>
              </a:rPr>
            </a:br>
            <a:r>
              <a:rPr lang="ru-RU" altLang="ru-RU" sz="1700" i="1" dirty="0" smtClean="0">
                <a:solidFill>
                  <a:schemeClr val="bg1"/>
                </a:solidFill>
                <a:latin typeface="Arial" panose="020B0604020202020204" pitchFamily="34" charset="0"/>
              </a:rPr>
              <a:t>2. </a:t>
            </a:r>
            <a:r>
              <a:rPr lang="ru-RU" altLang="ru-RU" sz="1700" i="1" dirty="0">
                <a:solidFill>
                  <a:schemeClr val="bg1"/>
                </a:solidFill>
                <a:latin typeface="Arial" panose="020B0604020202020204" pitchFamily="34" charset="0"/>
              </a:rPr>
              <a:t>Установка для испытаний магнитных </a:t>
            </a:r>
            <a:r>
              <a:rPr lang="ru-RU" altLang="ru-RU" sz="1700" i="1" dirty="0" smtClean="0">
                <a:solidFill>
                  <a:schemeClr val="bg1"/>
                </a:solidFill>
                <a:latin typeface="Arial" panose="020B0604020202020204" pitchFamily="34" charset="0"/>
              </a:rPr>
              <a:t>материалов</a:t>
            </a:r>
          </a:p>
          <a:p>
            <a:pPr>
              <a:lnSpc>
                <a:spcPct val="80000"/>
              </a:lnSpc>
              <a:buFont typeface="Wingdings" panose="05000000000000000000" pitchFamily="2" charset="2"/>
              <a:buNone/>
            </a:pPr>
            <a:r>
              <a:rPr lang="ru-RU" altLang="ru-RU" sz="1700" i="1" dirty="0" smtClean="0">
                <a:solidFill>
                  <a:schemeClr val="bg1"/>
                </a:solidFill>
                <a:latin typeface="Arial" panose="020B0604020202020204" pitchFamily="34" charset="0"/>
              </a:rPr>
              <a:t>3. Установка для поверки счетчиков электрической энергии и др.</a:t>
            </a:r>
            <a:endParaRPr lang="ru-RU" altLang="ru-RU" sz="1700" i="1" dirty="0">
              <a:solidFill>
                <a:schemeClr val="bg1"/>
              </a:solidFill>
              <a:latin typeface="Arial" panose="020B0604020202020204" pitchFamily="34" charset="0"/>
            </a:endParaRPr>
          </a:p>
        </p:txBody>
      </p:sp>
    </p:spTree>
    <p:extLst>
      <p:ext uri="{BB962C8B-B14F-4D97-AF65-F5344CB8AC3E}">
        <p14:creationId xmlns:p14="http://schemas.microsoft.com/office/powerpoint/2010/main" val="38908015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4" name="Text Box 2"/>
          <p:cNvSpPr txBox="1">
            <a:spLocks noChangeArrowheads="1"/>
          </p:cNvSpPr>
          <p:nvPr/>
        </p:nvSpPr>
        <p:spPr bwMode="auto">
          <a:xfrm>
            <a:off x="323527" y="404664"/>
            <a:ext cx="8496943" cy="2308324"/>
          </a:xfrm>
          <a:prstGeom prst="rect">
            <a:avLst/>
          </a:prstGeom>
          <a:solidFill>
            <a:schemeClr val="tx1"/>
          </a:solidFill>
          <a:ln w="9525">
            <a:noFill/>
            <a:miter lim="800000"/>
            <a:headEnd/>
            <a:tailEnd/>
          </a:ln>
        </p:spPr>
        <p:txBody>
          <a:bodyPr wrap="square">
            <a:spAutoFit/>
          </a:bodyPr>
          <a:lstStyle/>
          <a:p>
            <a:pPr algn="just">
              <a:buClr>
                <a:srgbClr val="FF0000"/>
              </a:buClr>
            </a:pPr>
            <a:r>
              <a:rPr lang="ru-RU" dirty="0">
                <a:solidFill>
                  <a:schemeClr val="bg1"/>
                </a:solidFill>
                <a:latin typeface="Times New Roman" panose="02020603050405020304" pitchFamily="18" charset="0"/>
                <a:cs typeface="Times New Roman" panose="02020603050405020304" pitchFamily="18" charset="0"/>
              </a:rPr>
              <a:t>Измерительные установки в большинстве случаев обладают большей или меньшей </a:t>
            </a:r>
            <a:r>
              <a:rPr lang="ru-RU" b="1" i="1" dirty="0">
                <a:solidFill>
                  <a:srgbClr val="0000FF"/>
                </a:solidFill>
                <a:latin typeface="Times New Roman" panose="02020603050405020304" pitchFamily="18" charset="0"/>
                <a:cs typeface="Times New Roman" panose="02020603050405020304" pitchFamily="18" charset="0"/>
              </a:rPr>
              <a:t>универсальностью</a:t>
            </a:r>
            <a:r>
              <a:rPr lang="ru-RU" dirty="0">
                <a:solidFill>
                  <a:schemeClr val="bg1"/>
                </a:solidFill>
                <a:latin typeface="Times New Roman" panose="02020603050405020304" pitchFamily="18" charset="0"/>
                <a:cs typeface="Times New Roman" panose="02020603050405020304" pitchFamily="18" charset="0"/>
              </a:rPr>
              <a:t> как в отношении номен­клатуры измеряемых величин, так и в отношении диапазонов из­мерения. </a:t>
            </a:r>
            <a:endParaRPr lang="ru-RU" dirty="0" smtClean="0">
              <a:solidFill>
                <a:schemeClr val="bg1"/>
              </a:solidFill>
              <a:latin typeface="Times New Roman" panose="02020603050405020304" pitchFamily="18" charset="0"/>
              <a:cs typeface="Times New Roman" panose="02020603050405020304" pitchFamily="18" charset="0"/>
            </a:endParaRPr>
          </a:p>
          <a:p>
            <a:pPr algn="just">
              <a:buClr>
                <a:srgbClr val="FF0000"/>
              </a:buClr>
            </a:pPr>
            <a:r>
              <a:rPr lang="ru-RU" dirty="0" smtClean="0">
                <a:solidFill>
                  <a:schemeClr val="bg1"/>
                </a:solidFill>
                <a:latin typeface="Times New Roman" panose="02020603050405020304" pitchFamily="18" charset="0"/>
                <a:cs typeface="Times New Roman" panose="02020603050405020304" pitchFamily="18" charset="0"/>
              </a:rPr>
              <a:t>Иногда </a:t>
            </a:r>
            <a:r>
              <a:rPr lang="ru-RU" dirty="0">
                <a:solidFill>
                  <a:schemeClr val="bg1"/>
                </a:solidFill>
                <a:latin typeface="Times New Roman" panose="02020603050405020304" pitchFamily="18" charset="0"/>
                <a:cs typeface="Times New Roman" panose="02020603050405020304" pitchFamily="18" charset="0"/>
              </a:rPr>
              <a:t>установки </a:t>
            </a:r>
            <a:r>
              <a:rPr lang="ru-RU" b="1" i="1" dirty="0">
                <a:solidFill>
                  <a:srgbClr val="0000FF"/>
                </a:solidFill>
                <a:latin typeface="Times New Roman" panose="02020603050405020304" pitchFamily="18" charset="0"/>
                <a:cs typeface="Times New Roman" panose="02020603050405020304" pitchFamily="18" charset="0"/>
              </a:rPr>
              <a:t>более узкого назначения </a:t>
            </a:r>
            <a:r>
              <a:rPr lang="ru-RU" dirty="0">
                <a:solidFill>
                  <a:schemeClr val="bg1"/>
                </a:solidFill>
                <a:latin typeface="Times New Roman" panose="02020603050405020304" pitchFamily="18" charset="0"/>
                <a:cs typeface="Times New Roman" panose="02020603050405020304" pitchFamily="18" charset="0"/>
              </a:rPr>
              <a:t>называют </a:t>
            </a:r>
            <a:r>
              <a:rPr lang="ru-RU" b="1" dirty="0">
                <a:solidFill>
                  <a:srgbClr val="FF0000"/>
                </a:solidFill>
                <a:latin typeface="Times New Roman" panose="02020603050405020304" pitchFamily="18" charset="0"/>
                <a:cs typeface="Times New Roman" panose="02020603050405020304" pitchFamily="18" charset="0"/>
              </a:rPr>
              <a:t>измерительными машинами</a:t>
            </a:r>
            <a:r>
              <a:rPr lang="ru-RU" dirty="0">
                <a:solidFill>
                  <a:schemeClr val="bg1"/>
                </a:solidFill>
                <a:latin typeface="Times New Roman" panose="02020603050405020304" pitchFamily="18" charset="0"/>
                <a:cs typeface="Times New Roman" panose="02020603050405020304" pitchFamily="18" charset="0"/>
              </a:rPr>
              <a:t>. </a:t>
            </a:r>
            <a:endParaRPr lang="ru-RU" dirty="0" smtClean="0">
              <a:solidFill>
                <a:schemeClr val="bg1"/>
              </a:solidFill>
              <a:latin typeface="Times New Roman" panose="02020603050405020304" pitchFamily="18" charset="0"/>
              <a:cs typeface="Times New Roman" panose="02020603050405020304" pitchFamily="18" charset="0"/>
            </a:endParaRPr>
          </a:p>
          <a:p>
            <a:pPr algn="just">
              <a:buClr>
                <a:srgbClr val="FF0000"/>
              </a:buClr>
            </a:pPr>
            <a:r>
              <a:rPr lang="ru-RU" dirty="0" smtClean="0">
                <a:solidFill>
                  <a:schemeClr val="bg1"/>
                </a:solidFill>
                <a:latin typeface="Times New Roman" panose="02020603050405020304" pitchFamily="18" charset="0"/>
                <a:cs typeface="Times New Roman" panose="02020603050405020304" pitchFamily="18" charset="0"/>
              </a:rPr>
              <a:t>К </a:t>
            </a:r>
            <a:r>
              <a:rPr lang="ru-RU" dirty="0">
                <a:solidFill>
                  <a:schemeClr val="bg1"/>
                </a:solidFill>
                <a:latin typeface="Times New Roman" panose="02020603050405020304" pitchFamily="18" charset="0"/>
                <a:cs typeface="Times New Roman" panose="02020603050405020304" pitchFamily="18" charset="0"/>
              </a:rPr>
              <a:t>измерительным машинам </a:t>
            </a:r>
            <a:r>
              <a:rPr lang="ru-RU" dirty="0" smtClean="0">
                <a:solidFill>
                  <a:schemeClr val="bg1"/>
                </a:solidFill>
                <a:latin typeface="Times New Roman" panose="02020603050405020304" pitchFamily="18" charset="0"/>
                <a:cs typeface="Times New Roman" panose="02020603050405020304" pitchFamily="18" charset="0"/>
              </a:rPr>
              <a:t>относят­ся:</a:t>
            </a:r>
          </a:p>
          <a:p>
            <a:pPr marL="742950" lvl="1" indent="-285750" algn="just">
              <a:buClr>
                <a:srgbClr val="FF0000"/>
              </a:buClr>
              <a:buFont typeface="Wingdings" panose="05000000000000000000" pitchFamily="2" charset="2"/>
              <a:buChar char="Ø"/>
            </a:pPr>
            <a:r>
              <a:rPr lang="ru-RU" b="1" i="1" dirty="0" smtClean="0">
                <a:solidFill>
                  <a:srgbClr val="0000FF"/>
                </a:solidFill>
                <a:latin typeface="Times New Roman" panose="02020603050405020304" pitchFamily="18" charset="0"/>
                <a:cs typeface="Times New Roman" panose="02020603050405020304" pitchFamily="18" charset="0"/>
              </a:rPr>
              <a:t>силоизмерительные машины;</a:t>
            </a:r>
          </a:p>
          <a:p>
            <a:pPr marL="742950" lvl="1" indent="-285750" algn="just">
              <a:buClr>
                <a:srgbClr val="FF0000"/>
              </a:buClr>
              <a:buFont typeface="Wingdings" panose="05000000000000000000" pitchFamily="2" charset="2"/>
              <a:buChar char="Ø"/>
            </a:pPr>
            <a:r>
              <a:rPr lang="ru-RU" b="1" i="1" dirty="0" smtClean="0">
                <a:solidFill>
                  <a:srgbClr val="0000FF"/>
                </a:solidFill>
                <a:latin typeface="Times New Roman" panose="02020603050405020304" pitchFamily="18" charset="0"/>
                <a:cs typeface="Times New Roman" panose="02020603050405020304" pitchFamily="18" charset="0"/>
              </a:rPr>
              <a:t>машины </a:t>
            </a:r>
            <a:r>
              <a:rPr lang="ru-RU" b="1" i="1" dirty="0">
                <a:solidFill>
                  <a:srgbClr val="0000FF"/>
                </a:solidFill>
                <a:latin typeface="Times New Roman" panose="02020603050405020304" pitchFamily="18" charset="0"/>
                <a:cs typeface="Times New Roman" panose="02020603050405020304" pitchFamily="18" charset="0"/>
              </a:rPr>
              <a:t>для измерения больших </a:t>
            </a:r>
            <a:r>
              <a:rPr lang="ru-RU" b="1" i="1" dirty="0" smtClean="0">
                <a:solidFill>
                  <a:srgbClr val="0000FF"/>
                </a:solidFill>
                <a:latin typeface="Times New Roman" panose="02020603050405020304" pitchFamily="18" charset="0"/>
                <a:cs typeface="Times New Roman" panose="02020603050405020304" pitchFamily="18" charset="0"/>
              </a:rPr>
              <a:t>длин.</a:t>
            </a:r>
            <a:endParaRPr lang="ru-RU" b="1" i="1" u="sng" dirty="0">
              <a:solidFill>
                <a:srgbClr val="0000FF"/>
              </a:solidFill>
              <a:latin typeface="Times New Roman" panose="02020603050405020304" pitchFamily="18" charset="0"/>
              <a:cs typeface="Times New Roman" panose="02020603050405020304" pitchFamily="18" charset="0"/>
            </a:endParaRPr>
          </a:p>
        </p:txBody>
      </p:sp>
      <p:sp>
        <p:nvSpPr>
          <p:cNvPr id="8" name="Номер слайда 5"/>
          <p:cNvSpPr>
            <a:spLocks noGrp="1"/>
          </p:cNvSpPr>
          <p:nvPr>
            <p:ph type="sldNum" sz="quarter" idx="12"/>
          </p:nvPr>
        </p:nvSpPr>
        <p:spPr>
          <a:xfrm>
            <a:off x="8316416" y="6215459"/>
            <a:ext cx="856907" cy="669925"/>
          </a:xfrm>
        </p:spPr>
        <p:txBody>
          <a:bodyPr/>
          <a:lstStyle/>
          <a:p>
            <a:pPr>
              <a:defRPr/>
            </a:pPr>
            <a:fld id="{9AD02CE9-2095-445F-A00E-82532CE5C7D4}" type="slidenum">
              <a:rPr lang="ru-RU" sz="1600"/>
              <a:pPr>
                <a:defRPr/>
              </a:pPr>
              <a:t>43</a:t>
            </a:fld>
            <a:endParaRPr lang="ru-RU" sz="1600" dirty="0"/>
          </a:p>
        </p:txBody>
      </p:sp>
      <p:sp>
        <p:nvSpPr>
          <p:cNvPr id="12" name="Rectangle 11"/>
          <p:cNvSpPr>
            <a:spLocks noChangeArrowheads="1"/>
          </p:cNvSpPr>
          <p:nvPr/>
        </p:nvSpPr>
        <p:spPr bwMode="auto">
          <a:xfrm>
            <a:off x="0" y="0"/>
            <a:ext cx="9143999" cy="396875"/>
          </a:xfrm>
          <a:prstGeom prst="rect">
            <a:avLst/>
          </a:prstGeom>
          <a:solidFill>
            <a:srgbClr val="FFFF00"/>
          </a:solidFill>
          <a:ln w="38100">
            <a:solidFill>
              <a:srgbClr val="1D08B8"/>
            </a:solidFill>
            <a:miter lim="800000"/>
            <a:headEnd/>
            <a:tailEnd/>
          </a:ln>
        </p:spPr>
        <p:txBody>
          <a:bodyPr wrap="square">
            <a:spAutoFit/>
          </a:bodyPr>
          <a:lstStyle/>
          <a:p>
            <a:pPr algn="ctr"/>
            <a:r>
              <a:rPr lang="ru-RU" sz="2000" b="1" dirty="0" smtClean="0">
                <a:solidFill>
                  <a:srgbClr val="1D08B8"/>
                </a:solidFill>
                <a:latin typeface="Book Antiqua" pitchFamily="18" charset="0"/>
              </a:rPr>
              <a:t>ИЗМЕРИТЕЛЬНЫЕ УСТАНОВКИ (ИУ)</a:t>
            </a:r>
            <a:r>
              <a:rPr lang="ru-RU" sz="2000" dirty="0" smtClean="0">
                <a:solidFill>
                  <a:srgbClr val="1D08B8"/>
                </a:solidFill>
                <a:latin typeface="Book Antiqua" pitchFamily="18" charset="0"/>
              </a:rPr>
              <a:t> </a:t>
            </a:r>
            <a:endParaRPr lang="ru-RU" sz="2000" dirty="0">
              <a:solidFill>
                <a:srgbClr val="1D08B8"/>
              </a:solidFill>
              <a:latin typeface="Book Antiqua" pitchFamily="18" charset="0"/>
            </a:endParaRPr>
          </a:p>
        </p:txBody>
      </p:sp>
    </p:spTree>
    <p:extLst>
      <p:ext uri="{BB962C8B-B14F-4D97-AF65-F5344CB8AC3E}">
        <p14:creationId xmlns:p14="http://schemas.microsoft.com/office/powerpoint/2010/main" val="102955771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5"/>
          <p:cNvSpPr>
            <a:spLocks noGrp="1"/>
          </p:cNvSpPr>
          <p:nvPr>
            <p:ph type="sldNum" sz="quarter" idx="12"/>
          </p:nvPr>
        </p:nvSpPr>
        <p:spPr>
          <a:xfrm>
            <a:off x="8316416" y="6215459"/>
            <a:ext cx="856907" cy="669925"/>
          </a:xfrm>
        </p:spPr>
        <p:txBody>
          <a:bodyPr/>
          <a:lstStyle/>
          <a:p>
            <a:pPr>
              <a:defRPr/>
            </a:pPr>
            <a:fld id="{9AD02CE9-2095-445F-A00E-82532CE5C7D4}" type="slidenum">
              <a:rPr lang="ru-RU" sz="1600"/>
              <a:pPr>
                <a:defRPr/>
              </a:pPr>
              <a:t>44</a:t>
            </a:fld>
            <a:endParaRPr lang="ru-RU" sz="1600" dirty="0"/>
          </a:p>
        </p:txBody>
      </p:sp>
      <p:sp>
        <p:nvSpPr>
          <p:cNvPr id="12" name="Rectangle 11"/>
          <p:cNvSpPr>
            <a:spLocks noChangeArrowheads="1"/>
          </p:cNvSpPr>
          <p:nvPr/>
        </p:nvSpPr>
        <p:spPr bwMode="auto">
          <a:xfrm>
            <a:off x="0" y="0"/>
            <a:ext cx="9143999" cy="396875"/>
          </a:xfrm>
          <a:prstGeom prst="rect">
            <a:avLst/>
          </a:prstGeom>
          <a:solidFill>
            <a:srgbClr val="FFFF00"/>
          </a:solidFill>
          <a:ln w="38100">
            <a:solidFill>
              <a:srgbClr val="1D08B8"/>
            </a:solidFill>
            <a:miter lim="800000"/>
            <a:headEnd/>
            <a:tailEnd/>
          </a:ln>
        </p:spPr>
        <p:txBody>
          <a:bodyPr wrap="square">
            <a:spAutoFit/>
          </a:bodyPr>
          <a:lstStyle/>
          <a:p>
            <a:pPr algn="ctr"/>
            <a:r>
              <a:rPr lang="ru-RU" sz="2000" b="1" dirty="0" smtClean="0">
                <a:solidFill>
                  <a:srgbClr val="1D08B8"/>
                </a:solidFill>
                <a:latin typeface="Book Antiqua" pitchFamily="18" charset="0"/>
              </a:rPr>
              <a:t>ИЗМЕРИТЕЛЬНЫЕ УСТАНОВКИ (ИУ)</a:t>
            </a:r>
            <a:r>
              <a:rPr lang="ru-RU" sz="2000" dirty="0" smtClean="0">
                <a:solidFill>
                  <a:srgbClr val="1D08B8"/>
                </a:solidFill>
                <a:latin typeface="Book Antiqua" pitchFamily="18" charset="0"/>
              </a:rPr>
              <a:t> </a:t>
            </a:r>
            <a:endParaRPr lang="ru-RU" sz="2000" dirty="0">
              <a:solidFill>
                <a:srgbClr val="1D08B8"/>
              </a:solidFill>
              <a:latin typeface="Book Antiqua" pitchFamily="18"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332" y="476672"/>
            <a:ext cx="8316416" cy="6237312"/>
          </a:xfrm>
          <a:prstGeom prst="rect">
            <a:avLst/>
          </a:prstGeom>
        </p:spPr>
      </p:pic>
    </p:spTree>
    <p:extLst>
      <p:ext uri="{BB962C8B-B14F-4D97-AF65-F5344CB8AC3E}">
        <p14:creationId xmlns:p14="http://schemas.microsoft.com/office/powerpoint/2010/main" val="380501330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5"/>
          <p:cNvSpPr>
            <a:spLocks noGrp="1"/>
          </p:cNvSpPr>
          <p:nvPr>
            <p:ph type="sldNum" sz="quarter" idx="12"/>
          </p:nvPr>
        </p:nvSpPr>
        <p:spPr>
          <a:xfrm>
            <a:off x="8316416" y="6215459"/>
            <a:ext cx="856907" cy="669925"/>
          </a:xfrm>
        </p:spPr>
        <p:txBody>
          <a:bodyPr/>
          <a:lstStyle/>
          <a:p>
            <a:pPr>
              <a:defRPr/>
            </a:pPr>
            <a:fld id="{9AD02CE9-2095-445F-A00E-82532CE5C7D4}" type="slidenum">
              <a:rPr lang="ru-RU" sz="1600"/>
              <a:pPr>
                <a:defRPr/>
              </a:pPr>
              <a:t>45</a:t>
            </a:fld>
            <a:endParaRPr lang="ru-RU" sz="1600" dirty="0"/>
          </a:p>
        </p:txBody>
      </p:sp>
      <p:sp>
        <p:nvSpPr>
          <p:cNvPr id="12" name="Rectangle 11"/>
          <p:cNvSpPr>
            <a:spLocks noChangeArrowheads="1"/>
          </p:cNvSpPr>
          <p:nvPr/>
        </p:nvSpPr>
        <p:spPr bwMode="auto">
          <a:xfrm>
            <a:off x="0" y="0"/>
            <a:ext cx="9143999" cy="396875"/>
          </a:xfrm>
          <a:prstGeom prst="rect">
            <a:avLst/>
          </a:prstGeom>
          <a:solidFill>
            <a:srgbClr val="FFFF00"/>
          </a:solidFill>
          <a:ln w="38100">
            <a:solidFill>
              <a:srgbClr val="1D08B8"/>
            </a:solidFill>
            <a:miter lim="800000"/>
            <a:headEnd/>
            <a:tailEnd/>
          </a:ln>
        </p:spPr>
        <p:txBody>
          <a:bodyPr wrap="square">
            <a:spAutoFit/>
          </a:bodyPr>
          <a:lstStyle/>
          <a:p>
            <a:pPr algn="ctr"/>
            <a:r>
              <a:rPr lang="ru-RU" sz="2000" b="1" dirty="0" smtClean="0">
                <a:solidFill>
                  <a:srgbClr val="1D08B8"/>
                </a:solidFill>
                <a:latin typeface="Book Antiqua" pitchFamily="18" charset="0"/>
              </a:rPr>
              <a:t>ИЗМЕРИТЕЛЬНЫЕ УСТАНОВКИ</a:t>
            </a:r>
            <a:r>
              <a:rPr lang="ru-RU" sz="2000" dirty="0" smtClean="0">
                <a:solidFill>
                  <a:srgbClr val="1D08B8"/>
                </a:solidFill>
                <a:latin typeface="Book Antiqua" pitchFamily="18" charset="0"/>
              </a:rPr>
              <a:t> </a:t>
            </a:r>
            <a:endParaRPr lang="ru-RU" sz="2000" dirty="0">
              <a:solidFill>
                <a:srgbClr val="1D08B8"/>
              </a:solidFill>
              <a:latin typeface="Book Antiqua" pitchFamily="18"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631" y="396875"/>
            <a:ext cx="8614833" cy="6461125"/>
          </a:xfrm>
          <a:prstGeom prst="rect">
            <a:avLst/>
          </a:prstGeom>
        </p:spPr>
      </p:pic>
    </p:spTree>
    <p:extLst>
      <p:ext uri="{BB962C8B-B14F-4D97-AF65-F5344CB8AC3E}">
        <p14:creationId xmlns:p14="http://schemas.microsoft.com/office/powerpoint/2010/main" val="374048208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5"/>
          <p:cNvSpPr>
            <a:spLocks noGrp="1"/>
          </p:cNvSpPr>
          <p:nvPr>
            <p:ph type="sldNum" sz="quarter" idx="12"/>
          </p:nvPr>
        </p:nvSpPr>
        <p:spPr>
          <a:xfrm>
            <a:off x="8316416" y="6215459"/>
            <a:ext cx="856907" cy="669925"/>
          </a:xfrm>
        </p:spPr>
        <p:txBody>
          <a:bodyPr/>
          <a:lstStyle/>
          <a:p>
            <a:pPr>
              <a:defRPr/>
            </a:pPr>
            <a:fld id="{9AD02CE9-2095-445F-A00E-82532CE5C7D4}" type="slidenum">
              <a:rPr lang="ru-RU" sz="1600"/>
              <a:pPr>
                <a:defRPr/>
              </a:pPr>
              <a:t>46</a:t>
            </a:fld>
            <a:endParaRPr lang="ru-RU" sz="1600" dirty="0"/>
          </a:p>
        </p:txBody>
      </p:sp>
      <p:sp>
        <p:nvSpPr>
          <p:cNvPr id="12" name="Rectangle 11"/>
          <p:cNvSpPr>
            <a:spLocks noChangeArrowheads="1"/>
          </p:cNvSpPr>
          <p:nvPr/>
        </p:nvSpPr>
        <p:spPr bwMode="auto">
          <a:xfrm>
            <a:off x="0" y="0"/>
            <a:ext cx="9143999" cy="396875"/>
          </a:xfrm>
          <a:prstGeom prst="rect">
            <a:avLst/>
          </a:prstGeom>
          <a:solidFill>
            <a:srgbClr val="FFFF00"/>
          </a:solidFill>
          <a:ln w="38100">
            <a:solidFill>
              <a:srgbClr val="1D08B8"/>
            </a:solidFill>
            <a:miter lim="800000"/>
            <a:headEnd/>
            <a:tailEnd/>
          </a:ln>
        </p:spPr>
        <p:txBody>
          <a:bodyPr wrap="square">
            <a:spAutoFit/>
          </a:bodyPr>
          <a:lstStyle/>
          <a:p>
            <a:pPr algn="ctr"/>
            <a:r>
              <a:rPr lang="ru-RU" sz="2000" b="1" dirty="0" smtClean="0">
                <a:solidFill>
                  <a:srgbClr val="1D08B8"/>
                </a:solidFill>
                <a:latin typeface="Book Antiqua" pitchFamily="18" charset="0"/>
              </a:rPr>
              <a:t>ИЗМЕРИТЕЛЬНЫЕ УСТАНОВКИ</a:t>
            </a:r>
            <a:r>
              <a:rPr lang="ru-RU" sz="2000" dirty="0" smtClean="0">
                <a:solidFill>
                  <a:srgbClr val="1D08B8"/>
                </a:solidFill>
                <a:latin typeface="Book Antiqua" pitchFamily="18" charset="0"/>
              </a:rPr>
              <a:t> </a:t>
            </a:r>
            <a:endParaRPr lang="ru-RU" sz="2000" dirty="0">
              <a:solidFill>
                <a:srgbClr val="1D08B8"/>
              </a:solidFill>
              <a:latin typeface="Book Antiqua" pitchFamily="18"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8" y="453669"/>
            <a:ext cx="8604448" cy="6348768"/>
          </a:xfrm>
          <a:prstGeom prst="rect">
            <a:avLst/>
          </a:prstGeom>
        </p:spPr>
      </p:pic>
    </p:spTree>
    <p:extLst>
      <p:ext uri="{BB962C8B-B14F-4D97-AF65-F5344CB8AC3E}">
        <p14:creationId xmlns:p14="http://schemas.microsoft.com/office/powerpoint/2010/main" val="108496771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4" name="Text Box 2"/>
          <p:cNvSpPr txBox="1">
            <a:spLocks noChangeArrowheads="1"/>
          </p:cNvSpPr>
          <p:nvPr/>
        </p:nvSpPr>
        <p:spPr bwMode="auto">
          <a:xfrm>
            <a:off x="179512" y="404664"/>
            <a:ext cx="8784975" cy="1815882"/>
          </a:xfrm>
          <a:prstGeom prst="rect">
            <a:avLst/>
          </a:prstGeom>
          <a:solidFill>
            <a:schemeClr val="tx1"/>
          </a:solidFill>
          <a:ln w="9525">
            <a:noFill/>
            <a:miter lim="800000"/>
            <a:headEnd/>
            <a:tailEnd/>
          </a:ln>
        </p:spPr>
        <p:txBody>
          <a:bodyPr wrap="square">
            <a:spAutoFit/>
          </a:bodyPr>
          <a:lstStyle/>
          <a:p>
            <a:pPr marL="285750" indent="-285750" algn="just">
              <a:buClr>
                <a:srgbClr val="FF0000"/>
              </a:buClr>
              <a:buFont typeface="Wingdings" panose="05000000000000000000" pitchFamily="2" charset="2"/>
              <a:buChar char="Ø"/>
            </a:pPr>
            <a:r>
              <a:rPr lang="ru-RU" sz="1700" dirty="0">
                <a:solidFill>
                  <a:schemeClr val="bg1"/>
                </a:solidFill>
                <a:latin typeface="Book Antiqua" panose="02040602050305030304" pitchFamily="18" charset="0"/>
                <a:cs typeface="Times New Roman" pitchFamily="18" charset="0"/>
              </a:rPr>
              <a:t>это совокупность функционально объединенных </a:t>
            </a:r>
            <a:r>
              <a:rPr lang="ru-RU" sz="1700" dirty="0" smtClean="0">
                <a:solidFill>
                  <a:schemeClr val="bg1"/>
                </a:solidFill>
                <a:latin typeface="Book Antiqua" panose="02040602050305030304" pitchFamily="18" charset="0"/>
                <a:cs typeface="Times New Roman" pitchFamily="18" charset="0"/>
              </a:rPr>
              <a:t>средств измерения, вспомогательных устройств, средств вычислительной техники и каналов связи, предназначенная для измерения нескольких ФВ, </a:t>
            </a:r>
            <a:r>
              <a:rPr lang="ru-RU" sz="1700" b="1" i="1" dirty="0" smtClean="0">
                <a:solidFill>
                  <a:srgbClr val="0000FF"/>
                </a:solidFill>
                <a:latin typeface="Book Antiqua" panose="02040602050305030304" pitchFamily="18" charset="0"/>
                <a:cs typeface="Times New Roman" pitchFamily="18" charset="0"/>
              </a:rPr>
              <a:t>размещенных в разных точках </a:t>
            </a:r>
            <a:r>
              <a:rPr lang="ru-RU" sz="1700" dirty="0" smtClean="0">
                <a:solidFill>
                  <a:schemeClr val="bg1"/>
                </a:solidFill>
                <a:latin typeface="Book Antiqua" panose="02040602050305030304" pitchFamily="18" charset="0"/>
                <a:cs typeface="Times New Roman" pitchFamily="18" charset="0"/>
              </a:rPr>
              <a:t>контролируемого пространства</a:t>
            </a:r>
            <a:r>
              <a:rPr lang="ru-RU" sz="1600" dirty="0" smtClean="0">
                <a:solidFill>
                  <a:schemeClr val="bg1"/>
                </a:solidFill>
                <a:latin typeface="Book Antiqua" panose="02040602050305030304" pitchFamily="18" charset="0"/>
                <a:cs typeface="Times New Roman" pitchFamily="18" charset="0"/>
              </a:rPr>
              <a:t>.</a:t>
            </a:r>
          </a:p>
          <a:p>
            <a:pPr algn="just">
              <a:buClr>
                <a:srgbClr val="FF0000"/>
              </a:buClr>
            </a:pPr>
            <a:endParaRPr lang="ru-RU" sz="800" dirty="0" smtClean="0">
              <a:solidFill>
                <a:schemeClr val="bg1"/>
              </a:solidFill>
              <a:latin typeface="Times New Roman" panose="02020603050405020304" pitchFamily="18" charset="0"/>
              <a:cs typeface="Times New Roman" panose="02020603050405020304" pitchFamily="18" charset="0"/>
            </a:endParaRPr>
          </a:p>
          <a:p>
            <a:pPr algn="just">
              <a:buClr>
                <a:srgbClr val="FF0000"/>
              </a:buClr>
            </a:pPr>
            <a:r>
              <a:rPr lang="ru-RU" dirty="0" smtClean="0">
                <a:solidFill>
                  <a:schemeClr val="bg1"/>
                </a:solidFill>
                <a:latin typeface="Times New Roman" panose="02020603050405020304" pitchFamily="18" charset="0"/>
                <a:cs typeface="Times New Roman" panose="02020603050405020304" pitchFamily="18" charset="0"/>
              </a:rPr>
              <a:t>ИС предназначены </a:t>
            </a:r>
            <a:r>
              <a:rPr lang="ru-RU" u="sng" dirty="0" smtClean="0">
                <a:solidFill>
                  <a:schemeClr val="bg1"/>
                </a:solidFill>
                <a:latin typeface="Times New Roman" panose="02020603050405020304" pitchFamily="18" charset="0"/>
                <a:cs typeface="Times New Roman" panose="02020603050405020304" pitchFamily="18" charset="0"/>
              </a:rPr>
              <a:t>для </a:t>
            </a:r>
            <a:r>
              <a:rPr lang="ru-RU" u="sng" dirty="0">
                <a:solidFill>
                  <a:schemeClr val="bg1"/>
                </a:solidFill>
                <a:latin typeface="Times New Roman" panose="02020603050405020304" pitchFamily="18" charset="0"/>
                <a:cs typeface="Times New Roman" panose="02020603050405020304" pitchFamily="18" charset="0"/>
              </a:rPr>
              <a:t>выработки сигналов измерительной информации в форме, удобной для </a:t>
            </a:r>
            <a:r>
              <a:rPr lang="ru-RU" b="1" i="1" u="sng" dirty="0">
                <a:solidFill>
                  <a:schemeClr val="bg1"/>
                </a:solidFill>
                <a:latin typeface="Times New Roman" panose="02020603050405020304" pitchFamily="18" charset="0"/>
                <a:cs typeface="Times New Roman" panose="02020603050405020304" pitchFamily="18" charset="0"/>
              </a:rPr>
              <a:t>автоматической обработки, передачи, АСУ</a:t>
            </a:r>
            <a:r>
              <a:rPr lang="ru-RU" dirty="0">
                <a:solidFill>
                  <a:schemeClr val="bg1"/>
                </a:solidFill>
                <a:latin typeface="Times New Roman" panose="02020603050405020304" pitchFamily="18" charset="0"/>
                <a:cs typeface="Times New Roman" panose="02020603050405020304" pitchFamily="18" charset="0"/>
              </a:rPr>
              <a:t>.</a:t>
            </a:r>
            <a:endParaRPr lang="ru-RU" sz="1600" b="1" i="1" u="sng" dirty="0">
              <a:solidFill>
                <a:schemeClr val="bg1"/>
              </a:solidFill>
              <a:latin typeface="Times New Roman" panose="02020603050405020304" pitchFamily="18" charset="0"/>
              <a:cs typeface="Times New Roman" panose="02020603050405020304" pitchFamily="18" charset="0"/>
            </a:endParaRPr>
          </a:p>
        </p:txBody>
      </p:sp>
      <p:sp>
        <p:nvSpPr>
          <p:cNvPr id="12" name="Rectangle 11"/>
          <p:cNvSpPr>
            <a:spLocks noChangeArrowheads="1"/>
          </p:cNvSpPr>
          <p:nvPr/>
        </p:nvSpPr>
        <p:spPr bwMode="auto">
          <a:xfrm>
            <a:off x="0" y="0"/>
            <a:ext cx="9143999" cy="396875"/>
          </a:xfrm>
          <a:prstGeom prst="rect">
            <a:avLst/>
          </a:prstGeom>
          <a:solidFill>
            <a:srgbClr val="FFFF00"/>
          </a:solidFill>
          <a:ln w="38100">
            <a:solidFill>
              <a:srgbClr val="1D08B8"/>
            </a:solidFill>
            <a:miter lim="800000"/>
            <a:headEnd/>
            <a:tailEnd/>
          </a:ln>
        </p:spPr>
        <p:txBody>
          <a:bodyPr wrap="square">
            <a:spAutoFit/>
          </a:bodyPr>
          <a:lstStyle/>
          <a:p>
            <a:pPr algn="ctr"/>
            <a:r>
              <a:rPr lang="ru-RU" sz="2000" b="1" dirty="0" smtClean="0">
                <a:solidFill>
                  <a:srgbClr val="FF0000"/>
                </a:solidFill>
                <a:latin typeface="Book Antiqua" pitchFamily="18" charset="0"/>
              </a:rPr>
              <a:t>5)</a:t>
            </a:r>
            <a:r>
              <a:rPr lang="ru-RU" sz="2000" b="1" dirty="0" smtClean="0">
                <a:solidFill>
                  <a:srgbClr val="1D08B8"/>
                </a:solidFill>
                <a:latin typeface="Book Antiqua" pitchFamily="18" charset="0"/>
              </a:rPr>
              <a:t> ИЗМЕРИТЕЛЬНЫЕ СИСТЕМЫ (ИС)</a:t>
            </a:r>
            <a:r>
              <a:rPr lang="ru-RU" sz="2000" dirty="0" smtClean="0">
                <a:solidFill>
                  <a:srgbClr val="1D08B8"/>
                </a:solidFill>
                <a:latin typeface="Book Antiqua" pitchFamily="18" charset="0"/>
              </a:rPr>
              <a:t> </a:t>
            </a:r>
            <a:endParaRPr lang="ru-RU" sz="2000" dirty="0">
              <a:solidFill>
                <a:srgbClr val="1D08B8"/>
              </a:solidFill>
              <a:latin typeface="Book Antiqua" pitchFamily="18" charset="0"/>
            </a:endParaRPr>
          </a:p>
        </p:txBody>
      </p:sp>
      <p:sp>
        <p:nvSpPr>
          <p:cNvPr id="13" name="Text Box 2"/>
          <p:cNvSpPr txBox="1">
            <a:spLocks noChangeArrowheads="1"/>
          </p:cNvSpPr>
          <p:nvPr/>
        </p:nvSpPr>
        <p:spPr bwMode="auto">
          <a:xfrm>
            <a:off x="179511" y="2348880"/>
            <a:ext cx="8784974" cy="1646605"/>
          </a:xfrm>
          <a:prstGeom prst="rect">
            <a:avLst/>
          </a:prstGeom>
          <a:solidFill>
            <a:schemeClr val="tx1"/>
          </a:solidFill>
          <a:ln w="9525">
            <a:noFill/>
            <a:miter lim="800000"/>
            <a:headEnd/>
            <a:tailEnd/>
          </a:ln>
        </p:spPr>
        <p:txBody>
          <a:bodyPr wrap="square">
            <a:spAutoFit/>
          </a:bodyPr>
          <a:lstStyle/>
          <a:p>
            <a:pPr algn="just">
              <a:buClr>
                <a:srgbClr val="FF0000"/>
              </a:buClr>
            </a:pPr>
            <a:r>
              <a:rPr lang="ru-RU" sz="1600" b="1" dirty="0" smtClean="0">
                <a:solidFill>
                  <a:srgbClr val="0000FF"/>
                </a:solidFill>
                <a:latin typeface="Book Antiqua" pitchFamily="18" charset="0"/>
                <a:cs typeface="Times New Roman" pitchFamily="18" charset="0"/>
              </a:rPr>
              <a:t>В ИС входят:</a:t>
            </a:r>
          </a:p>
          <a:p>
            <a:pPr marL="742950" lvl="1" indent="-285750" algn="just">
              <a:buClr>
                <a:srgbClr val="FF0000"/>
              </a:buClr>
              <a:buFont typeface="Wingdings" panose="05000000000000000000" pitchFamily="2" charset="2"/>
              <a:buChar char="Ø"/>
            </a:pPr>
            <a:r>
              <a:rPr lang="ru-RU" sz="1600" dirty="0" smtClean="0">
                <a:solidFill>
                  <a:srgbClr val="000000"/>
                </a:solidFill>
                <a:latin typeface="Book Antiqua" pitchFamily="18" charset="0"/>
                <a:cs typeface="Times New Roman" pitchFamily="18" charset="0"/>
              </a:rPr>
              <a:t>меры;</a:t>
            </a:r>
          </a:p>
          <a:p>
            <a:pPr marL="742950" lvl="1" indent="-285750" algn="just">
              <a:buClr>
                <a:srgbClr val="FF0000"/>
              </a:buClr>
              <a:buFont typeface="Wingdings" panose="05000000000000000000" pitchFamily="2" charset="2"/>
              <a:buChar char="Ø"/>
            </a:pPr>
            <a:r>
              <a:rPr lang="ru-RU" sz="1600" dirty="0" smtClean="0">
                <a:solidFill>
                  <a:srgbClr val="000000"/>
                </a:solidFill>
                <a:latin typeface="Book Antiqua" pitchFamily="18" charset="0"/>
                <a:cs typeface="Times New Roman" pitchFamily="18" charset="0"/>
              </a:rPr>
              <a:t>измерительные преобразователи;</a:t>
            </a:r>
          </a:p>
          <a:p>
            <a:pPr marL="742950" lvl="1" indent="-285750" algn="just">
              <a:buClr>
                <a:srgbClr val="FF0000"/>
              </a:buClr>
              <a:buFont typeface="Wingdings" panose="05000000000000000000" pitchFamily="2" charset="2"/>
              <a:buChar char="Ø"/>
            </a:pPr>
            <a:r>
              <a:rPr lang="ru-RU" sz="1600" dirty="0" smtClean="0">
                <a:solidFill>
                  <a:srgbClr val="000000"/>
                </a:solidFill>
                <a:latin typeface="Book Antiqua" pitchFamily="18" charset="0"/>
                <a:cs typeface="Times New Roman" pitchFamily="18" charset="0"/>
              </a:rPr>
              <a:t>измерительные приборы;</a:t>
            </a:r>
          </a:p>
          <a:p>
            <a:pPr marL="742950" lvl="1" indent="-285750" algn="just">
              <a:buClr>
                <a:srgbClr val="FF0000"/>
              </a:buClr>
              <a:buFont typeface="Wingdings" panose="05000000000000000000" pitchFamily="2" charset="2"/>
              <a:buChar char="Ø"/>
            </a:pPr>
            <a:r>
              <a:rPr lang="ru-RU" sz="1600" dirty="0" smtClean="0">
                <a:solidFill>
                  <a:srgbClr val="000000"/>
                </a:solidFill>
                <a:latin typeface="Book Antiqua" pitchFamily="18" charset="0"/>
                <a:cs typeface="Times New Roman" pitchFamily="18" charset="0"/>
              </a:rPr>
              <a:t>компьютеры;</a:t>
            </a:r>
          </a:p>
          <a:p>
            <a:pPr marL="742950" lvl="1" indent="-285750" algn="just">
              <a:buClr>
                <a:srgbClr val="FF0000"/>
              </a:buClr>
              <a:buFont typeface="Wingdings" panose="05000000000000000000" pitchFamily="2" charset="2"/>
              <a:buChar char="Ø"/>
            </a:pPr>
            <a:r>
              <a:rPr lang="ru-RU" sz="1600" dirty="0" smtClean="0">
                <a:solidFill>
                  <a:srgbClr val="000000"/>
                </a:solidFill>
                <a:latin typeface="Book Antiqua" pitchFamily="18" charset="0"/>
                <a:cs typeface="Times New Roman" pitchFamily="18" charset="0"/>
              </a:rPr>
              <a:t>другие технические средства.</a:t>
            </a:r>
          </a:p>
          <a:p>
            <a:pPr algn="just">
              <a:buClr>
                <a:srgbClr val="FF0000"/>
              </a:buClr>
            </a:pPr>
            <a:endParaRPr lang="ru-RU" sz="500" dirty="0">
              <a:solidFill>
                <a:srgbClr val="000000"/>
              </a:solidFill>
              <a:latin typeface="Book Antiqua" pitchFamily="18" charset="0"/>
              <a:cs typeface="Times New Roman" pitchFamily="18" charset="0"/>
            </a:endParaRPr>
          </a:p>
        </p:txBody>
      </p:sp>
      <p:sp>
        <p:nvSpPr>
          <p:cNvPr id="8" name="Номер слайда 5"/>
          <p:cNvSpPr>
            <a:spLocks noGrp="1"/>
          </p:cNvSpPr>
          <p:nvPr>
            <p:ph type="sldNum" sz="quarter" idx="12"/>
          </p:nvPr>
        </p:nvSpPr>
        <p:spPr>
          <a:xfrm>
            <a:off x="8316416" y="6215459"/>
            <a:ext cx="856907" cy="669925"/>
          </a:xfrm>
        </p:spPr>
        <p:txBody>
          <a:bodyPr/>
          <a:lstStyle/>
          <a:p>
            <a:pPr>
              <a:defRPr/>
            </a:pPr>
            <a:fld id="{9AD02CE9-2095-445F-A00E-82532CE5C7D4}" type="slidenum">
              <a:rPr lang="ru-RU" sz="1600"/>
              <a:pPr>
                <a:defRPr/>
              </a:pPr>
              <a:t>47</a:t>
            </a:fld>
            <a:endParaRPr lang="ru-RU" sz="1600" dirty="0"/>
          </a:p>
        </p:txBody>
      </p:sp>
      <p:sp>
        <p:nvSpPr>
          <p:cNvPr id="6" name="Text Box 2"/>
          <p:cNvSpPr txBox="1">
            <a:spLocks noChangeArrowheads="1"/>
          </p:cNvSpPr>
          <p:nvPr/>
        </p:nvSpPr>
        <p:spPr bwMode="auto">
          <a:xfrm>
            <a:off x="179510" y="4114698"/>
            <a:ext cx="8784975" cy="584775"/>
          </a:xfrm>
          <a:prstGeom prst="rect">
            <a:avLst/>
          </a:prstGeom>
          <a:solidFill>
            <a:schemeClr val="tx1"/>
          </a:solidFill>
          <a:ln w="9525">
            <a:noFill/>
            <a:miter lim="800000"/>
            <a:headEnd/>
            <a:tailEnd/>
          </a:ln>
        </p:spPr>
        <p:txBody>
          <a:bodyPr wrap="square">
            <a:spAutoFit/>
          </a:bodyPr>
          <a:lstStyle/>
          <a:p>
            <a:pPr algn="just">
              <a:buClr>
                <a:srgbClr val="FF0000"/>
              </a:buClr>
            </a:pPr>
            <a:r>
              <a:rPr lang="ru-RU" sz="1600" dirty="0">
                <a:solidFill>
                  <a:schemeClr val="bg1"/>
                </a:solidFill>
                <a:latin typeface="Times New Roman" panose="02020603050405020304" pitchFamily="18" charset="0"/>
                <a:cs typeface="Times New Roman" panose="02020603050405020304" pitchFamily="18" charset="0"/>
              </a:rPr>
              <a:t>Измерительные системы широко используются </a:t>
            </a:r>
            <a:r>
              <a:rPr lang="ru-RU" sz="1600" b="1" dirty="0">
                <a:solidFill>
                  <a:srgbClr val="0000FF"/>
                </a:solidFill>
                <a:latin typeface="Times New Roman" panose="02020603050405020304" pitchFamily="18" charset="0"/>
                <a:cs typeface="Times New Roman" panose="02020603050405020304" pitchFamily="18" charset="0"/>
              </a:rPr>
              <a:t>для автоматизации технологических процессов </a:t>
            </a:r>
            <a:r>
              <a:rPr lang="ru-RU" sz="1600" dirty="0">
                <a:solidFill>
                  <a:schemeClr val="bg1"/>
                </a:solidFill>
                <a:latin typeface="Times New Roman" panose="02020603050405020304" pitchFamily="18" charset="0"/>
                <a:cs typeface="Times New Roman" panose="02020603050405020304" pitchFamily="18" charset="0"/>
              </a:rPr>
              <a:t>в различных отраслях промышленности, сельского хозяйства и энергетики.</a:t>
            </a:r>
            <a:endParaRPr lang="ru-RU" sz="1600" b="1" i="1" u="sng" dirty="0">
              <a:solidFill>
                <a:schemeClr val="bg1"/>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44010" y="4941168"/>
            <a:ext cx="8820475" cy="1618905"/>
          </a:xfrm>
          <a:prstGeom prst="rect">
            <a:avLst/>
          </a:prstGeom>
          <a:solidFill>
            <a:schemeClr val="tx1"/>
          </a:solidFill>
        </p:spPr>
        <p:txBody>
          <a:bodyPr wrap="square">
            <a:spAutoFit/>
          </a:bodyPr>
          <a:lstStyle/>
          <a:p>
            <a:pPr algn="just">
              <a:lnSpc>
                <a:spcPct val="80000"/>
              </a:lnSpc>
              <a:buFont typeface="Wingdings" panose="05000000000000000000" pitchFamily="2" charset="2"/>
              <a:buNone/>
            </a:pPr>
            <a:r>
              <a:rPr lang="ru-RU" altLang="ru-RU" sz="1700" b="1" i="1" u="sng" dirty="0">
                <a:solidFill>
                  <a:srgbClr val="0000FF"/>
                </a:solidFill>
                <a:latin typeface="Arial" panose="020B0604020202020204" pitchFamily="34" charset="0"/>
              </a:rPr>
              <a:t>Примеры</a:t>
            </a:r>
            <a:r>
              <a:rPr lang="ru-RU" altLang="ru-RU" sz="1700" b="1" i="1" u="sng" dirty="0" smtClean="0">
                <a:solidFill>
                  <a:srgbClr val="0000FF"/>
                </a:solidFill>
                <a:latin typeface="Arial" panose="020B0604020202020204" pitchFamily="34" charset="0"/>
              </a:rPr>
              <a:t>:</a:t>
            </a:r>
          </a:p>
          <a:p>
            <a:pPr algn="just">
              <a:lnSpc>
                <a:spcPct val="80000"/>
              </a:lnSpc>
              <a:buFont typeface="Wingdings" panose="05000000000000000000" pitchFamily="2" charset="2"/>
              <a:buNone/>
            </a:pPr>
            <a:r>
              <a:rPr lang="ru-RU" altLang="ru-RU" sz="1700" i="1" dirty="0" smtClean="0">
                <a:solidFill>
                  <a:schemeClr val="bg1"/>
                </a:solidFill>
                <a:latin typeface="Arial" panose="020B0604020202020204" pitchFamily="34" charset="0"/>
              </a:rPr>
              <a:t>1. </a:t>
            </a:r>
            <a:r>
              <a:rPr lang="ru-RU" altLang="ru-RU" sz="1700" i="1" u="sng" dirty="0">
                <a:solidFill>
                  <a:schemeClr val="bg1"/>
                </a:solidFill>
                <a:latin typeface="Arial" panose="020B0604020202020204" pitchFamily="34" charset="0"/>
              </a:rPr>
              <a:t>Измерительная система теплоэлектростанции</a:t>
            </a:r>
            <a:r>
              <a:rPr lang="ru-RU" altLang="ru-RU" sz="1700" i="1" dirty="0">
                <a:solidFill>
                  <a:schemeClr val="bg1"/>
                </a:solidFill>
                <a:latin typeface="Arial" panose="020B0604020202020204" pitchFamily="34" charset="0"/>
              </a:rPr>
              <a:t>, позволяющая получать измерительную информацию о ряде физических величин в разных энергоблоках. Она может содержать сотни измерительных каналов</a:t>
            </a:r>
            <a:r>
              <a:rPr lang="ru-RU" altLang="ru-RU" sz="1700" i="1" dirty="0" smtClean="0">
                <a:solidFill>
                  <a:schemeClr val="bg1"/>
                </a:solidFill>
                <a:latin typeface="Arial" panose="020B0604020202020204" pitchFamily="34" charset="0"/>
              </a:rPr>
              <a:t>.</a:t>
            </a:r>
          </a:p>
          <a:p>
            <a:pPr algn="just">
              <a:lnSpc>
                <a:spcPct val="80000"/>
              </a:lnSpc>
              <a:buFont typeface="Wingdings" panose="05000000000000000000" pitchFamily="2" charset="2"/>
              <a:buNone/>
            </a:pPr>
            <a:endParaRPr lang="ru-RU" altLang="ru-RU" sz="500" i="1" dirty="0" smtClean="0">
              <a:solidFill>
                <a:schemeClr val="bg1"/>
              </a:solidFill>
              <a:latin typeface="Arial" panose="020B0604020202020204" pitchFamily="34" charset="0"/>
            </a:endParaRPr>
          </a:p>
          <a:p>
            <a:pPr algn="just">
              <a:lnSpc>
                <a:spcPct val="80000"/>
              </a:lnSpc>
              <a:buFont typeface="Wingdings" panose="05000000000000000000" pitchFamily="2" charset="2"/>
              <a:buNone/>
            </a:pPr>
            <a:r>
              <a:rPr lang="ru-RU" altLang="ru-RU" sz="1700" i="1" dirty="0" smtClean="0">
                <a:solidFill>
                  <a:schemeClr val="bg1"/>
                </a:solidFill>
                <a:latin typeface="Arial" panose="020B0604020202020204" pitchFamily="34" charset="0"/>
              </a:rPr>
              <a:t>2. </a:t>
            </a:r>
            <a:r>
              <a:rPr lang="ru-RU" altLang="ru-RU" sz="1700" i="1" u="sng" dirty="0">
                <a:solidFill>
                  <a:schemeClr val="bg1"/>
                </a:solidFill>
                <a:latin typeface="Arial" panose="020B0604020202020204" pitchFamily="34" charset="0"/>
              </a:rPr>
              <a:t>Радионавигационная система</a:t>
            </a:r>
            <a:r>
              <a:rPr lang="ru-RU" altLang="ru-RU" sz="1700" i="1" dirty="0">
                <a:solidFill>
                  <a:schemeClr val="bg1"/>
                </a:solidFill>
                <a:latin typeface="Arial" panose="020B0604020202020204" pitchFamily="34" charset="0"/>
              </a:rPr>
              <a:t> для определения местоположения различных объектов, состоящая из ряда измерительно-вычислительных </a:t>
            </a:r>
            <a:r>
              <a:rPr lang="ru-RU" altLang="ru-RU" sz="1700" i="1" dirty="0" smtClean="0">
                <a:solidFill>
                  <a:schemeClr val="bg1"/>
                </a:solidFill>
                <a:latin typeface="Arial" panose="020B0604020202020204" pitchFamily="34" charset="0"/>
              </a:rPr>
              <a:t>комплексов (ИВК), </a:t>
            </a:r>
            <a:r>
              <a:rPr lang="ru-RU" altLang="ru-RU" sz="1700" i="1" dirty="0">
                <a:solidFill>
                  <a:schemeClr val="bg1"/>
                </a:solidFill>
                <a:latin typeface="Arial" panose="020B0604020202020204" pitchFamily="34" charset="0"/>
              </a:rPr>
              <a:t>разнесенных в пространстве на значительное расстояние друг от друга</a:t>
            </a:r>
            <a:r>
              <a:rPr lang="ru-RU" altLang="ru-RU" sz="1700" dirty="0">
                <a:solidFill>
                  <a:schemeClr val="bg1"/>
                </a:solidFill>
              </a:rPr>
              <a:t> </a:t>
            </a:r>
          </a:p>
        </p:txBody>
      </p:sp>
    </p:spTree>
    <p:extLst>
      <p:ext uri="{BB962C8B-B14F-4D97-AF65-F5344CB8AC3E}">
        <p14:creationId xmlns:p14="http://schemas.microsoft.com/office/powerpoint/2010/main" val="307959807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0" y="0"/>
            <a:ext cx="9143999" cy="396875"/>
          </a:xfrm>
          <a:prstGeom prst="rect">
            <a:avLst/>
          </a:prstGeom>
          <a:solidFill>
            <a:srgbClr val="FFFF00"/>
          </a:solidFill>
          <a:ln w="38100">
            <a:solidFill>
              <a:srgbClr val="1D08B8"/>
            </a:solidFill>
            <a:miter lim="800000"/>
            <a:headEnd/>
            <a:tailEnd/>
          </a:ln>
        </p:spPr>
        <p:txBody>
          <a:bodyPr wrap="square">
            <a:spAutoFit/>
          </a:bodyPr>
          <a:lstStyle/>
          <a:p>
            <a:pPr algn="ctr"/>
            <a:r>
              <a:rPr lang="ru-RU" sz="2000" b="1" dirty="0" smtClean="0">
                <a:solidFill>
                  <a:srgbClr val="1D08B8"/>
                </a:solidFill>
                <a:latin typeface="Book Antiqua" pitchFamily="18" charset="0"/>
              </a:rPr>
              <a:t>ИЗМЕРИТЕЛЬНЫЕ СИСТЕМЫ (ИС)</a:t>
            </a:r>
            <a:r>
              <a:rPr lang="ru-RU" sz="2000" dirty="0" smtClean="0">
                <a:solidFill>
                  <a:srgbClr val="1D08B8"/>
                </a:solidFill>
                <a:latin typeface="Book Antiqua" pitchFamily="18" charset="0"/>
              </a:rPr>
              <a:t> </a:t>
            </a:r>
            <a:endParaRPr lang="ru-RU" sz="2000" dirty="0">
              <a:solidFill>
                <a:srgbClr val="1D08B8"/>
              </a:solidFill>
              <a:latin typeface="Book Antiqua" pitchFamily="18" charset="0"/>
            </a:endParaRPr>
          </a:p>
        </p:txBody>
      </p:sp>
      <p:sp>
        <p:nvSpPr>
          <p:cNvPr id="8" name="Номер слайда 5"/>
          <p:cNvSpPr>
            <a:spLocks noGrp="1"/>
          </p:cNvSpPr>
          <p:nvPr>
            <p:ph type="sldNum" sz="quarter" idx="12"/>
          </p:nvPr>
        </p:nvSpPr>
        <p:spPr>
          <a:xfrm>
            <a:off x="8316416" y="6215459"/>
            <a:ext cx="856907" cy="669925"/>
          </a:xfrm>
        </p:spPr>
        <p:txBody>
          <a:bodyPr/>
          <a:lstStyle/>
          <a:p>
            <a:pPr>
              <a:defRPr/>
            </a:pPr>
            <a:fld id="{9AD02CE9-2095-445F-A00E-82532CE5C7D4}" type="slidenum">
              <a:rPr lang="ru-RU" sz="1600"/>
              <a:pPr>
                <a:defRPr/>
              </a:pPr>
              <a:t>48</a:t>
            </a:fld>
            <a:endParaRPr lang="ru-RU" sz="1600"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37" y="476672"/>
            <a:ext cx="8460432" cy="6345324"/>
          </a:xfrm>
          <a:prstGeom prst="rect">
            <a:avLst/>
          </a:prstGeom>
        </p:spPr>
      </p:pic>
    </p:spTree>
    <p:extLst>
      <p:ext uri="{BB962C8B-B14F-4D97-AF65-F5344CB8AC3E}">
        <p14:creationId xmlns:p14="http://schemas.microsoft.com/office/powerpoint/2010/main" val="402040726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5"/>
          <p:cNvSpPr>
            <a:spLocks noGrp="1"/>
          </p:cNvSpPr>
          <p:nvPr>
            <p:ph type="sldNum" sz="quarter" idx="12"/>
          </p:nvPr>
        </p:nvSpPr>
        <p:spPr>
          <a:xfrm>
            <a:off x="8316416" y="6215459"/>
            <a:ext cx="856907" cy="669925"/>
          </a:xfrm>
        </p:spPr>
        <p:txBody>
          <a:bodyPr/>
          <a:lstStyle/>
          <a:p>
            <a:pPr>
              <a:defRPr/>
            </a:pPr>
            <a:fld id="{9AD02CE9-2095-445F-A00E-82532CE5C7D4}" type="slidenum">
              <a:rPr lang="ru-RU" sz="1600"/>
              <a:pPr>
                <a:defRPr/>
              </a:pPr>
              <a:t>49</a:t>
            </a:fld>
            <a:endParaRPr lang="ru-RU" sz="1600" dirty="0"/>
          </a:p>
        </p:txBody>
      </p:sp>
      <p:sp>
        <p:nvSpPr>
          <p:cNvPr id="12" name="Rectangle 11"/>
          <p:cNvSpPr>
            <a:spLocks noChangeArrowheads="1"/>
          </p:cNvSpPr>
          <p:nvPr/>
        </p:nvSpPr>
        <p:spPr bwMode="auto">
          <a:xfrm>
            <a:off x="0" y="0"/>
            <a:ext cx="9143999" cy="396875"/>
          </a:xfrm>
          <a:prstGeom prst="rect">
            <a:avLst/>
          </a:prstGeom>
          <a:solidFill>
            <a:srgbClr val="FFFF00"/>
          </a:solidFill>
          <a:ln w="38100">
            <a:solidFill>
              <a:srgbClr val="1D08B8"/>
            </a:solidFill>
            <a:miter lim="800000"/>
            <a:headEnd/>
            <a:tailEnd/>
          </a:ln>
        </p:spPr>
        <p:txBody>
          <a:bodyPr wrap="square">
            <a:spAutoFit/>
          </a:bodyPr>
          <a:lstStyle/>
          <a:p>
            <a:pPr algn="ctr"/>
            <a:r>
              <a:rPr lang="ru-RU" sz="2000" b="1" dirty="0" smtClean="0">
                <a:solidFill>
                  <a:srgbClr val="1D08B8"/>
                </a:solidFill>
                <a:latin typeface="Book Antiqua" pitchFamily="18" charset="0"/>
              </a:rPr>
              <a:t>КЛАССИФИКАЦИЯ ИЗМЕРИТЕЛЬНЫХ СИСТЕМ</a:t>
            </a:r>
            <a:r>
              <a:rPr lang="ru-RU" sz="2000" dirty="0" smtClean="0">
                <a:solidFill>
                  <a:srgbClr val="1D08B8"/>
                </a:solidFill>
                <a:latin typeface="Book Antiqua" pitchFamily="18" charset="0"/>
              </a:rPr>
              <a:t> </a:t>
            </a:r>
            <a:endParaRPr lang="ru-RU" sz="2000" dirty="0">
              <a:solidFill>
                <a:srgbClr val="1D08B8"/>
              </a:solidFill>
              <a:latin typeface="Book Antiqua" pitchFamily="18" charset="0"/>
            </a:endParaRPr>
          </a:p>
        </p:txBody>
      </p:sp>
      <p:sp>
        <p:nvSpPr>
          <p:cNvPr id="6" name="Text Box 2"/>
          <p:cNvSpPr txBox="1">
            <a:spLocks noChangeArrowheads="1"/>
          </p:cNvSpPr>
          <p:nvPr/>
        </p:nvSpPr>
        <p:spPr bwMode="auto">
          <a:xfrm>
            <a:off x="933986" y="692696"/>
            <a:ext cx="7810883" cy="4093428"/>
          </a:xfrm>
          <a:prstGeom prst="rect">
            <a:avLst/>
          </a:prstGeom>
          <a:solidFill>
            <a:schemeClr val="tx1"/>
          </a:solidFill>
          <a:ln w="9525">
            <a:noFill/>
            <a:miter lim="800000"/>
            <a:headEnd/>
            <a:tailEnd/>
          </a:ln>
        </p:spPr>
        <p:txBody>
          <a:bodyPr wrap="square">
            <a:spAutoFit/>
          </a:bodyPr>
          <a:lstStyle/>
          <a:p>
            <a:pPr marL="342900" indent="-342900" algn="just">
              <a:buClr>
                <a:srgbClr val="FF0000"/>
              </a:buClr>
              <a:buFont typeface="+mj-lt"/>
              <a:buAutoNum type="arabicPeriod"/>
            </a:pPr>
            <a:r>
              <a:rPr lang="ru-RU" sz="2000" b="1" dirty="0" smtClean="0">
                <a:solidFill>
                  <a:srgbClr val="0000FF"/>
                </a:solidFill>
                <a:latin typeface="Book Antiqua" pitchFamily="18" charset="0"/>
                <a:cs typeface="Times New Roman" pitchFamily="18" charset="0"/>
              </a:rPr>
              <a:t>По назначению:</a:t>
            </a:r>
          </a:p>
          <a:p>
            <a:pPr marL="800100" lvl="1" indent="-342900">
              <a:buClr>
                <a:srgbClr val="FF0000"/>
              </a:buClr>
              <a:buFont typeface="Wingdings" panose="05000000000000000000" pitchFamily="2" charset="2"/>
              <a:buChar char="Ø"/>
            </a:pPr>
            <a:r>
              <a:rPr lang="ru-RU" sz="2000" b="1" dirty="0" smtClean="0">
                <a:solidFill>
                  <a:srgbClr val="000000"/>
                </a:solidFill>
                <a:latin typeface="Book Antiqua" pitchFamily="18" charset="0"/>
                <a:cs typeface="Times New Roman" pitchFamily="18" charset="0"/>
              </a:rPr>
              <a:t>измерительные информационные</a:t>
            </a:r>
            <a:r>
              <a:rPr lang="ru-RU" sz="2000" i="1" dirty="0" smtClean="0">
                <a:solidFill>
                  <a:srgbClr val="000000"/>
                </a:solidFill>
                <a:latin typeface="Book Antiqua" pitchFamily="18" charset="0"/>
                <a:cs typeface="Times New Roman" pitchFamily="18" charset="0"/>
              </a:rPr>
              <a:t>;</a:t>
            </a:r>
          </a:p>
          <a:p>
            <a:pPr marL="800100" lvl="1" indent="-342900" algn="just">
              <a:buClr>
                <a:srgbClr val="FF0000"/>
              </a:buClr>
              <a:buFont typeface="Wingdings" panose="05000000000000000000" pitchFamily="2" charset="2"/>
              <a:buChar char="Ø"/>
            </a:pPr>
            <a:r>
              <a:rPr lang="ru-RU" sz="2000" b="1" dirty="0" smtClean="0">
                <a:solidFill>
                  <a:srgbClr val="000000"/>
                </a:solidFill>
                <a:latin typeface="Book Antiqua" pitchFamily="18" charset="0"/>
                <a:cs typeface="Times New Roman" pitchFamily="18" charset="0"/>
              </a:rPr>
              <a:t>измерительные контролирующие</a:t>
            </a:r>
            <a:r>
              <a:rPr lang="ru-RU" sz="2000" i="1" dirty="0" smtClean="0">
                <a:solidFill>
                  <a:srgbClr val="000000"/>
                </a:solidFill>
                <a:latin typeface="Book Antiqua" pitchFamily="18" charset="0"/>
                <a:cs typeface="Times New Roman" pitchFamily="18" charset="0"/>
              </a:rPr>
              <a:t>;</a:t>
            </a:r>
          </a:p>
          <a:p>
            <a:pPr marL="800100" lvl="1" indent="-342900" algn="just">
              <a:buClr>
                <a:srgbClr val="FF0000"/>
              </a:buClr>
              <a:buFont typeface="Wingdings" panose="05000000000000000000" pitchFamily="2" charset="2"/>
              <a:buChar char="Ø"/>
            </a:pPr>
            <a:r>
              <a:rPr lang="ru-RU" sz="2000" b="1" dirty="0" smtClean="0">
                <a:solidFill>
                  <a:srgbClr val="000000"/>
                </a:solidFill>
                <a:latin typeface="Book Antiqua" pitchFamily="18" charset="0"/>
                <a:cs typeface="Times New Roman" pitchFamily="18" charset="0"/>
              </a:rPr>
              <a:t>измерительные управляющие и др.</a:t>
            </a:r>
            <a:endParaRPr lang="ru-RU" sz="2000" i="1" dirty="0" smtClean="0">
              <a:solidFill>
                <a:srgbClr val="000000"/>
              </a:solidFill>
              <a:latin typeface="Book Antiqua" pitchFamily="18" charset="0"/>
              <a:cs typeface="Times New Roman" pitchFamily="18" charset="0"/>
            </a:endParaRPr>
          </a:p>
          <a:p>
            <a:pPr algn="just">
              <a:buClr>
                <a:srgbClr val="FF0000"/>
              </a:buClr>
            </a:pPr>
            <a:endParaRPr lang="ru-RU" sz="2000" dirty="0" smtClean="0">
              <a:solidFill>
                <a:schemeClr val="bg1"/>
              </a:solidFill>
              <a:latin typeface="Book Antiqua" pitchFamily="18" charset="0"/>
              <a:cs typeface="Times New Roman" pitchFamily="18" charset="0"/>
            </a:endParaRPr>
          </a:p>
          <a:p>
            <a:pPr marL="342900" indent="-342900" algn="just">
              <a:buClr>
                <a:srgbClr val="FF0000"/>
              </a:buClr>
              <a:buFont typeface="+mj-lt"/>
              <a:buAutoNum type="arabicPeriod" startAt="2"/>
            </a:pPr>
            <a:r>
              <a:rPr lang="ru-RU" sz="2000" b="1" dirty="0" smtClean="0">
                <a:solidFill>
                  <a:srgbClr val="0000FF"/>
                </a:solidFill>
                <a:latin typeface="Book Antiqua" pitchFamily="18" charset="0"/>
                <a:cs typeface="Times New Roman" pitchFamily="18" charset="0"/>
              </a:rPr>
              <a:t>По числу каналов:</a:t>
            </a:r>
          </a:p>
          <a:p>
            <a:pPr marL="742950" lvl="1" indent="-285750" algn="just">
              <a:buClr>
                <a:srgbClr val="FF0000"/>
              </a:buClr>
              <a:buFont typeface="Wingdings" panose="05000000000000000000" pitchFamily="2" charset="2"/>
              <a:buChar char="Ø"/>
            </a:pPr>
            <a:r>
              <a:rPr lang="ru-RU" sz="2000" b="1" dirty="0" smtClean="0">
                <a:solidFill>
                  <a:schemeClr val="bg1"/>
                </a:solidFill>
                <a:latin typeface="Book Antiqua" pitchFamily="18" charset="0"/>
                <a:cs typeface="Times New Roman" pitchFamily="18" charset="0"/>
              </a:rPr>
              <a:t>одноканальные;</a:t>
            </a:r>
          </a:p>
          <a:p>
            <a:pPr marL="742950" lvl="1" indent="-285750" algn="just">
              <a:buClr>
                <a:srgbClr val="FF0000"/>
              </a:buClr>
              <a:buFont typeface="Wingdings" panose="05000000000000000000" pitchFamily="2" charset="2"/>
              <a:buChar char="Ø"/>
            </a:pPr>
            <a:r>
              <a:rPr lang="ru-RU" sz="2000" b="1" dirty="0" smtClean="0">
                <a:solidFill>
                  <a:schemeClr val="bg1"/>
                </a:solidFill>
                <a:latin typeface="Book Antiqua" pitchFamily="18" charset="0"/>
                <a:cs typeface="Times New Roman" pitchFamily="18" charset="0"/>
              </a:rPr>
              <a:t>многоканальные.</a:t>
            </a:r>
          </a:p>
          <a:p>
            <a:pPr algn="just">
              <a:buClr>
                <a:srgbClr val="FF0000"/>
              </a:buClr>
            </a:pPr>
            <a:endParaRPr lang="ru-RU" sz="2000" b="1" dirty="0">
              <a:solidFill>
                <a:srgbClr val="FF0000"/>
              </a:solidFill>
              <a:latin typeface="Book Antiqua" pitchFamily="18" charset="0"/>
              <a:cs typeface="Times New Roman" pitchFamily="18" charset="0"/>
            </a:endParaRPr>
          </a:p>
          <a:p>
            <a:pPr marL="342900" indent="-342900">
              <a:buClr>
                <a:srgbClr val="FF0000"/>
              </a:buClr>
              <a:buFont typeface="+mj-lt"/>
              <a:buAutoNum type="arabicPeriod" startAt="3"/>
            </a:pPr>
            <a:r>
              <a:rPr lang="ru-RU" sz="2000" b="1" dirty="0" smtClean="0">
                <a:solidFill>
                  <a:srgbClr val="0000FF"/>
                </a:solidFill>
                <a:latin typeface="Times New Roman" panose="02020603050405020304" pitchFamily="18" charset="0"/>
                <a:cs typeface="Times New Roman" panose="02020603050405020304" pitchFamily="18" charset="0"/>
              </a:rPr>
              <a:t>Разновидности </a:t>
            </a:r>
            <a:r>
              <a:rPr lang="ru-RU" sz="2000" b="1" dirty="0">
                <a:solidFill>
                  <a:srgbClr val="0000FF"/>
                </a:solidFill>
                <a:latin typeface="Times New Roman" panose="02020603050405020304" pitchFamily="18" charset="0"/>
                <a:cs typeface="Times New Roman" panose="02020603050405020304" pitchFamily="18" charset="0"/>
              </a:rPr>
              <a:t>измерительных </a:t>
            </a:r>
            <a:r>
              <a:rPr lang="ru-RU" sz="2000" b="1" dirty="0" smtClean="0">
                <a:solidFill>
                  <a:srgbClr val="0000FF"/>
                </a:solidFill>
                <a:latin typeface="Times New Roman" panose="02020603050405020304" pitchFamily="18" charset="0"/>
                <a:cs typeface="Times New Roman" panose="02020603050405020304" pitchFamily="18" charset="0"/>
              </a:rPr>
              <a:t>систем:</a:t>
            </a:r>
            <a:endParaRPr lang="ru-RU" sz="2000" dirty="0">
              <a:solidFill>
                <a:schemeClr val="bg1"/>
              </a:solidFill>
              <a:latin typeface="Times New Roman" panose="02020603050405020304" pitchFamily="18" charset="0"/>
              <a:cs typeface="Times New Roman" panose="02020603050405020304" pitchFamily="18" charset="0"/>
            </a:endParaRPr>
          </a:p>
          <a:p>
            <a:pPr marL="742950" lvl="1" indent="-285750">
              <a:buClr>
                <a:srgbClr val="FF0000"/>
              </a:buClr>
              <a:buFont typeface="Wingdings" panose="05000000000000000000" pitchFamily="2" charset="2"/>
              <a:buChar char="Ø"/>
            </a:pPr>
            <a:r>
              <a:rPr lang="ru-RU" sz="2000" b="1" dirty="0" smtClean="0">
                <a:solidFill>
                  <a:schemeClr val="bg1"/>
                </a:solidFill>
                <a:latin typeface="Times New Roman" panose="02020603050405020304" pitchFamily="18" charset="0"/>
                <a:cs typeface="Times New Roman" panose="02020603050405020304" pitchFamily="18" charset="0"/>
              </a:rPr>
              <a:t>информационно-измерительные системы (ИИС);</a:t>
            </a:r>
            <a:endParaRPr lang="ru-RU" sz="2000" b="1" dirty="0">
              <a:solidFill>
                <a:schemeClr val="bg1"/>
              </a:solidFill>
              <a:latin typeface="Times New Roman" panose="02020603050405020304" pitchFamily="18" charset="0"/>
              <a:cs typeface="Times New Roman" panose="02020603050405020304" pitchFamily="18" charset="0"/>
            </a:endParaRPr>
          </a:p>
          <a:p>
            <a:pPr marL="742950" lvl="1" indent="-285750">
              <a:buClr>
                <a:srgbClr val="FF0000"/>
              </a:buClr>
              <a:buFont typeface="Wingdings" panose="05000000000000000000" pitchFamily="2" charset="2"/>
              <a:buChar char="Ø"/>
            </a:pPr>
            <a:r>
              <a:rPr lang="ru-RU" sz="2000" b="1" dirty="0" smtClean="0">
                <a:solidFill>
                  <a:schemeClr val="bg1"/>
                </a:solidFill>
                <a:latin typeface="Times New Roman" panose="02020603050405020304" pitchFamily="18" charset="0"/>
                <a:cs typeface="Times New Roman" panose="02020603050405020304" pitchFamily="18" charset="0"/>
              </a:rPr>
              <a:t>измерительно-вычислительные комплексы (ИВК).</a:t>
            </a:r>
            <a:endParaRPr lang="ru-RU" sz="2000" b="1" dirty="0">
              <a:solidFill>
                <a:schemeClr val="bg1"/>
              </a:solidFill>
              <a:latin typeface="Times New Roman" panose="02020603050405020304" pitchFamily="18" charset="0"/>
              <a:cs typeface="Times New Roman" panose="02020603050405020304" pitchFamily="18" charset="0"/>
            </a:endParaRPr>
          </a:p>
          <a:p>
            <a:pPr lvl="1">
              <a:buClr>
                <a:srgbClr val="FF0000"/>
              </a:buClr>
            </a:pPr>
            <a:endParaRPr lang="ru-RU" sz="2000" b="1"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527082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4" name="AutoShape 2"/>
          <p:cNvSpPr>
            <a:spLocks noChangeArrowheads="1"/>
          </p:cNvSpPr>
          <p:nvPr/>
        </p:nvSpPr>
        <p:spPr bwMode="auto">
          <a:xfrm>
            <a:off x="0" y="-27384"/>
            <a:ext cx="9144000" cy="546833"/>
          </a:xfrm>
          <a:prstGeom prst="roundRect">
            <a:avLst>
              <a:gd name="adj" fmla="val 16667"/>
            </a:avLst>
          </a:prstGeom>
          <a:solidFill>
            <a:srgbClr val="FFFF00"/>
          </a:solidFill>
          <a:ln w="38100">
            <a:solidFill>
              <a:srgbClr val="FF0000"/>
            </a:solidFill>
            <a:round/>
            <a:headEnd/>
            <a:tailEnd/>
          </a:ln>
        </p:spPr>
        <p:txBody>
          <a:bodyPr wrap="none" anchor="ctr"/>
          <a:lstStyle/>
          <a:p>
            <a:pPr algn="ctr"/>
            <a:r>
              <a:rPr lang="ru-RU" sz="2000" b="1" dirty="0">
                <a:solidFill>
                  <a:srgbClr val="FF0000"/>
                </a:solidFill>
                <a:latin typeface="Book Antiqua" pitchFamily="18" charset="0"/>
                <a:cs typeface="Times New Roman" pitchFamily="18" charset="0"/>
              </a:rPr>
              <a:t>СРЕДСТВА </a:t>
            </a:r>
            <a:r>
              <a:rPr lang="ru-RU" sz="2000" b="1" dirty="0" smtClean="0">
                <a:solidFill>
                  <a:srgbClr val="FF0000"/>
                </a:solidFill>
                <a:latin typeface="Book Antiqua" pitchFamily="18" charset="0"/>
                <a:cs typeface="Times New Roman" pitchFamily="18" charset="0"/>
              </a:rPr>
              <a:t>ИЗМЕРЕНИ</a:t>
            </a:r>
            <a:r>
              <a:rPr lang="ru-RU" sz="2000" b="1" dirty="0" smtClean="0">
                <a:solidFill>
                  <a:srgbClr val="FF0000"/>
                </a:solidFill>
                <a:latin typeface="Book Antiqua" pitchFamily="18" charset="0"/>
              </a:rPr>
              <a:t>Й </a:t>
            </a:r>
            <a:r>
              <a:rPr lang="ru-RU" sz="2000" b="1" dirty="0" smtClean="0">
                <a:solidFill>
                  <a:srgbClr val="1D08B8"/>
                </a:solidFill>
                <a:latin typeface="Book Antiqua" pitchFamily="18" charset="0"/>
              </a:rPr>
              <a:t>(СИ)</a:t>
            </a:r>
            <a:r>
              <a:rPr lang="ru-RU" sz="2400" dirty="0" smtClean="0">
                <a:solidFill>
                  <a:srgbClr val="1D08B8"/>
                </a:solidFill>
                <a:latin typeface="Times New Roman" pitchFamily="18" charset="0"/>
              </a:rPr>
              <a:t> </a:t>
            </a:r>
            <a:endParaRPr lang="ru-RU" sz="2400" dirty="0">
              <a:solidFill>
                <a:srgbClr val="1D08B8"/>
              </a:solidFill>
              <a:latin typeface="Times New Roman" pitchFamily="18" charset="0"/>
            </a:endParaRPr>
          </a:p>
        </p:txBody>
      </p:sp>
      <p:sp>
        <p:nvSpPr>
          <p:cNvPr id="2065" name="Rectangle 3"/>
          <p:cNvSpPr>
            <a:spLocks noChangeArrowheads="1"/>
          </p:cNvSpPr>
          <p:nvPr/>
        </p:nvSpPr>
        <p:spPr bwMode="auto">
          <a:xfrm>
            <a:off x="235743" y="585719"/>
            <a:ext cx="8672513" cy="6270157"/>
          </a:xfrm>
          <a:prstGeom prst="rect">
            <a:avLst/>
          </a:prstGeom>
          <a:solidFill>
            <a:schemeClr val="tx1"/>
          </a:solidFill>
          <a:ln w="9525">
            <a:noFill/>
            <a:miter lim="800000"/>
            <a:headEnd/>
            <a:tailEnd/>
          </a:ln>
        </p:spPr>
        <p:txBody>
          <a:bodyPr wrap="square" anchor="t" anchorCtr="0"/>
          <a:lstStyle/>
          <a:p>
            <a:r>
              <a:rPr lang="ru-RU" sz="2200" b="1" dirty="0" smtClean="0">
                <a:solidFill>
                  <a:srgbClr val="FF0000"/>
                </a:solidFill>
                <a:latin typeface="Book Antiqua" pitchFamily="18" charset="0"/>
                <a:cs typeface="Times New Roman" pitchFamily="18" charset="0"/>
              </a:rPr>
              <a:t>Средство </a:t>
            </a:r>
            <a:r>
              <a:rPr lang="ru-RU" sz="2200" b="1" dirty="0">
                <a:solidFill>
                  <a:srgbClr val="FF0000"/>
                </a:solidFill>
                <a:latin typeface="Book Antiqua" pitchFamily="18" charset="0"/>
                <a:cs typeface="Times New Roman" pitchFamily="18" charset="0"/>
              </a:rPr>
              <a:t>измерений (СИ)</a:t>
            </a:r>
            <a:r>
              <a:rPr lang="ru-RU" sz="2200" dirty="0">
                <a:solidFill>
                  <a:srgbClr val="FF0000"/>
                </a:solidFill>
                <a:latin typeface="Book Antiqua" pitchFamily="18" charset="0"/>
                <a:cs typeface="Times New Roman" pitchFamily="18" charset="0"/>
              </a:rPr>
              <a:t> </a:t>
            </a:r>
            <a:r>
              <a:rPr lang="ru-RU" sz="2200" dirty="0" smtClean="0">
                <a:solidFill>
                  <a:srgbClr val="FF0000"/>
                </a:solidFill>
                <a:latin typeface="Book Antiqua" pitchFamily="18" charset="0"/>
              </a:rPr>
              <a:t>–</a:t>
            </a:r>
          </a:p>
          <a:p>
            <a:pPr algn="just"/>
            <a:r>
              <a:rPr lang="ru-RU" sz="2200" u="sng" dirty="0" smtClean="0">
                <a:solidFill>
                  <a:srgbClr val="000000"/>
                </a:solidFill>
                <a:latin typeface="Book Antiqua" pitchFamily="18" charset="0"/>
                <a:cs typeface="Times New Roman" pitchFamily="18" charset="0"/>
              </a:rPr>
              <a:t>техническое устройство</a:t>
            </a:r>
            <a:r>
              <a:rPr lang="ru-RU" sz="2200" u="sng" dirty="0">
                <a:solidFill>
                  <a:srgbClr val="000000"/>
                </a:solidFill>
                <a:latin typeface="Book Antiqua" pitchFamily="18" charset="0"/>
                <a:cs typeface="Times New Roman" pitchFamily="18" charset="0"/>
              </a:rPr>
              <a:t>, </a:t>
            </a:r>
            <a:r>
              <a:rPr lang="ru-RU" sz="2200" b="1" i="1" u="sng" dirty="0">
                <a:solidFill>
                  <a:srgbClr val="1D08B8"/>
                </a:solidFill>
                <a:latin typeface="Book Antiqua" pitchFamily="18" charset="0"/>
                <a:cs typeface="Times New Roman" pitchFamily="18" charset="0"/>
              </a:rPr>
              <a:t>предназначенное для </a:t>
            </a:r>
            <a:r>
              <a:rPr lang="ru-RU" sz="2200" b="1" i="1" u="sng" dirty="0" smtClean="0">
                <a:solidFill>
                  <a:srgbClr val="1D08B8"/>
                </a:solidFill>
                <a:latin typeface="Book Antiqua" pitchFamily="18" charset="0"/>
                <a:cs typeface="Times New Roman" pitchFamily="18" charset="0"/>
              </a:rPr>
              <a:t>измерений </a:t>
            </a:r>
            <a:r>
              <a:rPr lang="ru-RU" sz="2200" u="sng" dirty="0" smtClean="0">
                <a:solidFill>
                  <a:srgbClr val="000000"/>
                </a:solidFill>
                <a:latin typeface="Book Antiqua" pitchFamily="18" charset="0"/>
                <a:cs typeface="Times New Roman" pitchFamily="18" charset="0"/>
              </a:rPr>
              <a:t>и </a:t>
            </a:r>
            <a:r>
              <a:rPr lang="ru-RU" sz="2200" b="1" i="1" u="sng" dirty="0" smtClean="0">
                <a:solidFill>
                  <a:srgbClr val="1D08B8"/>
                </a:solidFill>
                <a:latin typeface="Book Antiqua" pitchFamily="18" charset="0"/>
                <a:cs typeface="Times New Roman" pitchFamily="18" charset="0"/>
              </a:rPr>
              <a:t>имеющее нормированные метрологические характеристики</a:t>
            </a:r>
            <a:r>
              <a:rPr lang="ru-RU" sz="2200" u="sng" dirty="0" smtClean="0">
                <a:solidFill>
                  <a:srgbClr val="000000"/>
                </a:solidFill>
                <a:latin typeface="Book Antiqua" pitchFamily="18" charset="0"/>
                <a:cs typeface="Times New Roman" pitchFamily="18" charset="0"/>
              </a:rPr>
              <a:t>, воспроизводящее и (или) хранящее единицу ФВ</a:t>
            </a:r>
            <a:r>
              <a:rPr lang="ru-RU" sz="2200" dirty="0" smtClean="0">
                <a:solidFill>
                  <a:srgbClr val="000000"/>
                </a:solidFill>
                <a:latin typeface="Book Antiqua" pitchFamily="18" charset="0"/>
                <a:cs typeface="Times New Roman" pitchFamily="18" charset="0"/>
              </a:rPr>
              <a:t> </a:t>
            </a:r>
            <a:r>
              <a:rPr lang="ru-RU" sz="2200" i="1" dirty="0" smtClean="0">
                <a:solidFill>
                  <a:srgbClr val="000000"/>
                </a:solidFill>
                <a:latin typeface="Book Antiqua" pitchFamily="18" charset="0"/>
                <a:cs typeface="Times New Roman" pitchFamily="18" charset="0"/>
              </a:rPr>
              <a:t>(размер которой принимают неизменным в пределах установленной погрешности, в течении известного интервала времени)</a:t>
            </a:r>
          </a:p>
          <a:p>
            <a:endParaRPr lang="ru-RU" sz="800" b="1" dirty="0" smtClean="0">
              <a:solidFill>
                <a:srgbClr val="00CC00"/>
              </a:solidFill>
              <a:latin typeface="Book Antiqua" pitchFamily="18" charset="0"/>
            </a:endParaRPr>
          </a:p>
          <a:p>
            <a:r>
              <a:rPr lang="ru-RU" sz="2000" b="1" u="sng" dirty="0" smtClean="0">
                <a:solidFill>
                  <a:srgbClr val="00CC00"/>
                </a:solidFill>
                <a:latin typeface="Book Antiqua" pitchFamily="18" charset="0"/>
              </a:rPr>
              <a:t>ВЫВОД</a:t>
            </a:r>
            <a:r>
              <a:rPr lang="ru-RU" sz="2000" b="1" dirty="0" smtClean="0">
                <a:solidFill>
                  <a:srgbClr val="00CC00"/>
                </a:solidFill>
                <a:latin typeface="Book Antiqua" pitchFamily="18" charset="0"/>
              </a:rPr>
              <a:t>: </a:t>
            </a:r>
            <a:r>
              <a:rPr lang="ru-RU" sz="2000" b="1" u="sng" dirty="0" smtClean="0">
                <a:solidFill>
                  <a:srgbClr val="000000"/>
                </a:solidFill>
                <a:latin typeface="Book Antiqua" pitchFamily="18" charset="0"/>
              </a:rPr>
              <a:t>Измерять </a:t>
            </a:r>
            <a:r>
              <a:rPr lang="ru-RU" sz="2000" b="1" u="sng" dirty="0">
                <a:solidFill>
                  <a:srgbClr val="000000"/>
                </a:solidFill>
                <a:latin typeface="Book Antiqua" pitchFamily="18" charset="0"/>
              </a:rPr>
              <a:t>можно лишь тогда, когда техническое средство</a:t>
            </a:r>
            <a:r>
              <a:rPr lang="ru-RU" sz="2000" b="1" dirty="0">
                <a:solidFill>
                  <a:srgbClr val="000000"/>
                </a:solidFill>
                <a:latin typeface="Book Antiqua" pitchFamily="18" charset="0"/>
              </a:rPr>
              <a:t>:</a:t>
            </a:r>
          </a:p>
          <a:p>
            <a:pPr marL="800100" lvl="1" indent="-342900">
              <a:buClr>
                <a:srgbClr val="FF0000"/>
              </a:buClr>
              <a:buFont typeface="Wingdings" panose="05000000000000000000" pitchFamily="2" charset="2"/>
              <a:buChar char="Ø"/>
            </a:pPr>
            <a:r>
              <a:rPr lang="ru-RU" sz="2000" dirty="0">
                <a:solidFill>
                  <a:srgbClr val="000000"/>
                </a:solidFill>
                <a:latin typeface="Book Antiqua" pitchFamily="18" charset="0"/>
              </a:rPr>
              <a:t>предназначено для этой цели;</a:t>
            </a:r>
          </a:p>
          <a:p>
            <a:pPr marL="800100" lvl="1" indent="-342900">
              <a:buClr>
                <a:srgbClr val="FF0000"/>
              </a:buClr>
              <a:buFont typeface="Wingdings" panose="05000000000000000000" pitchFamily="2" charset="2"/>
              <a:buChar char="Ø"/>
            </a:pPr>
            <a:r>
              <a:rPr lang="ru-RU" sz="2000" dirty="0">
                <a:solidFill>
                  <a:srgbClr val="000000"/>
                </a:solidFill>
                <a:latin typeface="Book Antiqua" pitchFamily="18" charset="0"/>
              </a:rPr>
              <a:t>может хранить (или воспроизводить) единицу ФВ; </a:t>
            </a:r>
          </a:p>
          <a:p>
            <a:pPr marL="800100" lvl="1" indent="-342900" algn="just">
              <a:buClr>
                <a:srgbClr val="FF0000"/>
              </a:buClr>
              <a:buFont typeface="Wingdings" panose="05000000000000000000" pitchFamily="2" charset="2"/>
              <a:buChar char="Ø"/>
            </a:pPr>
            <a:r>
              <a:rPr lang="ru-RU" sz="2000" dirty="0">
                <a:solidFill>
                  <a:srgbClr val="000000"/>
                </a:solidFill>
                <a:latin typeface="Book Antiqua" pitchFamily="18" charset="0"/>
              </a:rPr>
              <a:t>обладает хранимой единицей, неизменной по размеру во времени</a:t>
            </a:r>
          </a:p>
          <a:p>
            <a:endParaRPr lang="ru-RU" sz="500" b="1" dirty="0" smtClean="0">
              <a:solidFill>
                <a:srgbClr val="1D08B8"/>
              </a:solidFill>
              <a:latin typeface="Book Antiqua" pitchFamily="18" charset="0"/>
            </a:endParaRPr>
          </a:p>
          <a:p>
            <a:pPr algn="just"/>
            <a:r>
              <a:rPr lang="ru-RU" sz="2000" b="1" dirty="0" smtClean="0">
                <a:solidFill>
                  <a:schemeClr val="bg1"/>
                </a:solidFill>
                <a:latin typeface="Book Antiqua" pitchFamily="18" charset="0"/>
              </a:rPr>
              <a:t>При помощи СИ физическая величина может быть не только обнаружена, но и измерена.</a:t>
            </a:r>
            <a:endParaRPr lang="ru-RU" sz="2000" b="1" dirty="0">
              <a:solidFill>
                <a:schemeClr val="bg1"/>
              </a:solidFill>
              <a:latin typeface="Book Antiqua" pitchFamily="18" charset="0"/>
            </a:endParaRPr>
          </a:p>
          <a:p>
            <a:pPr algn="just"/>
            <a:endParaRPr lang="ru-RU" sz="800" b="1" dirty="0" smtClean="0">
              <a:solidFill>
                <a:srgbClr val="1D08B8"/>
              </a:solidFill>
              <a:latin typeface="Book Antiqua" pitchFamily="18" charset="0"/>
            </a:endParaRPr>
          </a:p>
          <a:p>
            <a:pPr algn="just"/>
            <a:r>
              <a:rPr lang="ru-RU" sz="2000" b="1" dirty="0" smtClean="0">
                <a:solidFill>
                  <a:srgbClr val="1D08B8"/>
                </a:solidFill>
                <a:latin typeface="Book Antiqua" pitchFamily="18" charset="0"/>
              </a:rPr>
              <a:t>Действие измерительных средств </a:t>
            </a:r>
            <a:r>
              <a:rPr lang="ru-RU" sz="2000" dirty="0" smtClean="0">
                <a:solidFill>
                  <a:schemeClr val="bg1"/>
                </a:solidFill>
                <a:latin typeface="Book Antiqua" pitchFamily="18" charset="0"/>
              </a:rPr>
              <a:t>основано </a:t>
            </a:r>
            <a:r>
              <a:rPr lang="ru-RU" sz="2000" b="1" i="1" dirty="0" smtClean="0">
                <a:solidFill>
                  <a:srgbClr val="FF0000"/>
                </a:solidFill>
                <a:latin typeface="Book Antiqua" pitchFamily="18" charset="0"/>
              </a:rPr>
              <a:t>на сравнении </a:t>
            </a:r>
            <a:r>
              <a:rPr lang="ru-RU" sz="2000" b="1" dirty="0" smtClean="0">
                <a:solidFill>
                  <a:schemeClr val="bg1"/>
                </a:solidFill>
                <a:latin typeface="Book Antiqua" pitchFamily="18" charset="0"/>
              </a:rPr>
              <a:t>неизвестного параметра с известным </a:t>
            </a:r>
            <a:r>
              <a:rPr lang="ru-RU" sz="2000" dirty="0" smtClean="0">
                <a:solidFill>
                  <a:schemeClr val="bg1"/>
                </a:solidFill>
                <a:latin typeface="Book Antiqua" pitchFamily="18" charset="0"/>
              </a:rPr>
              <a:t>по градуированной шкале, отсчетному устройству или табло.</a:t>
            </a:r>
          </a:p>
          <a:p>
            <a:pPr algn="just"/>
            <a:endParaRPr lang="ru-RU" sz="800" dirty="0">
              <a:solidFill>
                <a:schemeClr val="bg1"/>
              </a:solidFill>
              <a:latin typeface="Book Antiqua" pitchFamily="18" charset="0"/>
            </a:endParaRPr>
          </a:p>
          <a:p>
            <a:pPr algn="just"/>
            <a:r>
              <a:rPr lang="ru-RU" sz="2000" b="1" dirty="0" smtClean="0">
                <a:solidFill>
                  <a:srgbClr val="1D08B8"/>
                </a:solidFill>
                <a:latin typeface="Book Antiqua" pitchFamily="18" charset="0"/>
              </a:rPr>
              <a:t>Средства измерений </a:t>
            </a:r>
            <a:r>
              <a:rPr lang="ru-RU" sz="2000" dirty="0" smtClean="0">
                <a:solidFill>
                  <a:schemeClr val="bg1"/>
                </a:solidFill>
                <a:latin typeface="Book Antiqua" pitchFamily="18" charset="0"/>
              </a:rPr>
              <a:t>– это основа метрологического обеспечения,         они имеют нормированные погрешности</a:t>
            </a:r>
          </a:p>
        </p:txBody>
      </p:sp>
      <p:sp>
        <p:nvSpPr>
          <p:cNvPr id="11" name="Номер слайда 5"/>
          <p:cNvSpPr>
            <a:spLocks noGrp="1"/>
          </p:cNvSpPr>
          <p:nvPr>
            <p:ph type="sldNum" sz="quarter" idx="12"/>
          </p:nvPr>
        </p:nvSpPr>
        <p:spPr>
          <a:xfrm>
            <a:off x="8028384" y="6185952"/>
            <a:ext cx="856907" cy="669925"/>
          </a:xfrm>
        </p:spPr>
        <p:txBody>
          <a:bodyPr/>
          <a:lstStyle/>
          <a:p>
            <a:pPr>
              <a:defRPr/>
            </a:pPr>
            <a:fld id="{8EDC18CE-0FF1-4F6E-A3BE-0407B02170A5}" type="slidenum">
              <a:rPr lang="ru-RU" sz="1600"/>
              <a:pPr>
                <a:defRPr/>
              </a:pPr>
              <a:t>5</a:t>
            </a:fld>
            <a:endParaRPr lang="ru-RU" sz="1600" dirty="0"/>
          </a:p>
        </p:txBody>
      </p:sp>
    </p:spTree>
    <p:extLst>
      <p:ext uri="{BB962C8B-B14F-4D97-AF65-F5344CB8AC3E}">
        <p14:creationId xmlns:p14="http://schemas.microsoft.com/office/powerpoint/2010/main" val="45480193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5"/>
          <p:cNvSpPr>
            <a:spLocks noGrp="1"/>
          </p:cNvSpPr>
          <p:nvPr>
            <p:ph type="sldNum" sz="quarter" idx="12"/>
          </p:nvPr>
        </p:nvSpPr>
        <p:spPr>
          <a:xfrm>
            <a:off x="8316416" y="6215459"/>
            <a:ext cx="856907" cy="669925"/>
          </a:xfrm>
        </p:spPr>
        <p:txBody>
          <a:bodyPr/>
          <a:lstStyle/>
          <a:p>
            <a:pPr>
              <a:defRPr/>
            </a:pPr>
            <a:fld id="{9AD02CE9-2095-445F-A00E-82532CE5C7D4}" type="slidenum">
              <a:rPr lang="ru-RU" sz="1600"/>
              <a:pPr>
                <a:defRPr/>
              </a:pPr>
              <a:t>50</a:t>
            </a:fld>
            <a:endParaRPr lang="ru-RU" sz="1600" dirty="0"/>
          </a:p>
        </p:txBody>
      </p:sp>
      <p:sp>
        <p:nvSpPr>
          <p:cNvPr id="12" name="Rectangle 11"/>
          <p:cNvSpPr>
            <a:spLocks noChangeArrowheads="1"/>
          </p:cNvSpPr>
          <p:nvPr/>
        </p:nvSpPr>
        <p:spPr bwMode="auto">
          <a:xfrm>
            <a:off x="0" y="0"/>
            <a:ext cx="9143999" cy="396875"/>
          </a:xfrm>
          <a:prstGeom prst="rect">
            <a:avLst/>
          </a:prstGeom>
          <a:solidFill>
            <a:srgbClr val="FFFF00"/>
          </a:solidFill>
          <a:ln w="38100">
            <a:solidFill>
              <a:srgbClr val="1D08B8"/>
            </a:solidFill>
            <a:miter lim="800000"/>
            <a:headEnd/>
            <a:tailEnd/>
          </a:ln>
        </p:spPr>
        <p:txBody>
          <a:bodyPr wrap="square">
            <a:spAutoFit/>
          </a:bodyPr>
          <a:lstStyle/>
          <a:p>
            <a:pPr algn="ctr"/>
            <a:r>
              <a:rPr lang="ru-RU" sz="2000" b="1" dirty="0" smtClean="0">
                <a:solidFill>
                  <a:srgbClr val="1D08B8"/>
                </a:solidFill>
                <a:latin typeface="Book Antiqua" pitchFamily="18" charset="0"/>
              </a:rPr>
              <a:t>КЛАССИФИКАЦИЯ ИЗМЕРИТЕЛЬНЫХ СИСТЕМ</a:t>
            </a:r>
            <a:r>
              <a:rPr lang="ru-RU" sz="2000" dirty="0" smtClean="0">
                <a:solidFill>
                  <a:srgbClr val="1D08B8"/>
                </a:solidFill>
                <a:latin typeface="Book Antiqua" pitchFamily="18" charset="0"/>
              </a:rPr>
              <a:t> </a:t>
            </a:r>
            <a:endParaRPr lang="ru-RU" sz="2000" dirty="0">
              <a:solidFill>
                <a:srgbClr val="1D08B8"/>
              </a:solidFill>
              <a:latin typeface="Book Antiqua" pitchFamily="18" charset="0"/>
            </a:endParaRPr>
          </a:p>
        </p:txBody>
      </p:sp>
      <p:sp>
        <p:nvSpPr>
          <p:cNvPr id="13" name="Text Box 2"/>
          <p:cNvSpPr txBox="1">
            <a:spLocks noChangeArrowheads="1"/>
          </p:cNvSpPr>
          <p:nvPr/>
        </p:nvSpPr>
        <p:spPr bwMode="auto">
          <a:xfrm>
            <a:off x="179512" y="3645024"/>
            <a:ext cx="8784974" cy="2277547"/>
          </a:xfrm>
          <a:prstGeom prst="rect">
            <a:avLst/>
          </a:prstGeom>
          <a:solidFill>
            <a:schemeClr val="tx1"/>
          </a:solidFill>
          <a:ln w="9525">
            <a:noFill/>
            <a:miter lim="800000"/>
            <a:headEnd/>
            <a:tailEnd/>
          </a:ln>
        </p:spPr>
        <p:txBody>
          <a:bodyPr wrap="square">
            <a:spAutoFit/>
          </a:bodyPr>
          <a:lstStyle/>
          <a:p>
            <a:pPr algn="just"/>
            <a:r>
              <a:rPr lang="ru-RU" dirty="0">
                <a:solidFill>
                  <a:schemeClr val="bg1"/>
                </a:solidFill>
                <a:latin typeface="Times New Roman" panose="02020603050405020304" pitchFamily="18" charset="0"/>
                <a:cs typeface="Times New Roman" panose="02020603050405020304" pitchFamily="18" charset="0"/>
              </a:rPr>
              <a:t>С развитием вычислительной техники, совершенствованием измерительных систем открываются возможности перехода на автоматизированную технологию во многих отраслях народного хо­зяйства. В этом случае управление технологическим процессом берет на себя </a:t>
            </a:r>
            <a:r>
              <a:rPr lang="ru-RU" b="1" i="1" dirty="0">
                <a:solidFill>
                  <a:srgbClr val="FF0000"/>
                </a:solidFill>
                <a:latin typeface="Times New Roman" panose="02020603050405020304" pitchFamily="18" charset="0"/>
                <a:cs typeface="Times New Roman" panose="02020603050405020304" pitchFamily="18" charset="0"/>
              </a:rPr>
              <a:t>вычислительно-измерительный комплекс</a:t>
            </a:r>
            <a:r>
              <a:rPr lang="ru-RU" dirty="0">
                <a:solidFill>
                  <a:schemeClr val="bg1"/>
                </a:solidFill>
                <a:latin typeface="Times New Roman" panose="02020603050405020304" pitchFamily="18" charset="0"/>
                <a:cs typeface="Times New Roman" panose="02020603050405020304" pitchFamily="18" charset="0"/>
              </a:rPr>
              <a:t>, включающий широко разветвленную измерительную систему, функционально связанную с ЭВМ.</a:t>
            </a:r>
          </a:p>
          <a:p>
            <a:pPr algn="just"/>
            <a:endParaRPr lang="ru-RU" sz="1600" dirty="0" smtClean="0">
              <a:solidFill>
                <a:schemeClr val="bg1"/>
              </a:solidFill>
              <a:latin typeface="Times New Roman" panose="02020603050405020304" pitchFamily="18" charset="0"/>
              <a:cs typeface="Times New Roman" panose="02020603050405020304" pitchFamily="18" charset="0"/>
            </a:endParaRPr>
          </a:p>
          <a:p>
            <a:pPr algn="just"/>
            <a:r>
              <a:rPr lang="ru-RU" dirty="0" smtClean="0">
                <a:solidFill>
                  <a:schemeClr val="bg1"/>
                </a:solidFill>
                <a:latin typeface="Times New Roman" panose="02020603050405020304" pitchFamily="18" charset="0"/>
                <a:cs typeface="Times New Roman" panose="02020603050405020304" pitchFamily="18" charset="0"/>
              </a:rPr>
              <a:t>Таким </a:t>
            </a:r>
            <a:r>
              <a:rPr lang="ru-RU" dirty="0">
                <a:solidFill>
                  <a:schemeClr val="bg1"/>
                </a:solidFill>
                <a:latin typeface="Times New Roman" panose="02020603050405020304" pitchFamily="18" charset="0"/>
                <a:cs typeface="Times New Roman" panose="02020603050405020304" pitchFamily="18" charset="0"/>
              </a:rPr>
              <a:t>образом, </a:t>
            </a:r>
            <a:r>
              <a:rPr lang="ru-RU" b="1" i="1" dirty="0" smtClean="0">
                <a:solidFill>
                  <a:srgbClr val="0000FF"/>
                </a:solidFill>
                <a:latin typeface="Times New Roman" panose="02020603050405020304" pitchFamily="18" charset="0"/>
                <a:cs typeface="Times New Roman" panose="02020603050405020304" pitchFamily="18" charset="0"/>
              </a:rPr>
              <a:t>измерительная информация, вырабатываемая измерительной системой, является основой для автоматизации тех­нологических процессов</a:t>
            </a:r>
            <a:endParaRPr lang="ru-RU" b="1" i="1" dirty="0">
              <a:solidFill>
                <a:srgbClr val="0000FF"/>
              </a:solidFill>
              <a:effectLst/>
              <a:latin typeface="Times New Roman" panose="02020603050405020304" pitchFamily="18" charset="0"/>
              <a:cs typeface="Times New Roman" panose="02020603050405020304" pitchFamily="18" charset="0"/>
            </a:endParaRPr>
          </a:p>
        </p:txBody>
      </p:sp>
      <p:sp>
        <p:nvSpPr>
          <p:cNvPr id="6" name="Text Box 2"/>
          <p:cNvSpPr txBox="1">
            <a:spLocks noChangeArrowheads="1"/>
          </p:cNvSpPr>
          <p:nvPr/>
        </p:nvSpPr>
        <p:spPr bwMode="auto">
          <a:xfrm>
            <a:off x="179512" y="548680"/>
            <a:ext cx="8784974" cy="2862322"/>
          </a:xfrm>
          <a:prstGeom prst="rect">
            <a:avLst/>
          </a:prstGeom>
          <a:solidFill>
            <a:schemeClr val="tx1"/>
          </a:solidFill>
          <a:ln w="9525">
            <a:noFill/>
            <a:miter lim="800000"/>
            <a:headEnd/>
            <a:tailEnd/>
          </a:ln>
        </p:spPr>
        <p:txBody>
          <a:bodyPr wrap="square">
            <a:spAutoFit/>
          </a:bodyPr>
          <a:lstStyle/>
          <a:p>
            <a:pPr algn="just">
              <a:buClr>
                <a:srgbClr val="FF0000"/>
              </a:buClr>
            </a:pPr>
            <a:r>
              <a:rPr lang="ru-RU" sz="2000" b="1" u="sng" dirty="0" smtClean="0">
                <a:solidFill>
                  <a:srgbClr val="FF0000"/>
                </a:solidFill>
                <a:latin typeface="Book Antiqua" pitchFamily="18" charset="0"/>
                <a:cs typeface="Times New Roman" pitchFamily="18" charset="0"/>
              </a:rPr>
              <a:t>Измерительные информационные системы (ИИС</a:t>
            </a:r>
            <a:r>
              <a:rPr lang="ru-RU" sz="2000" b="1" dirty="0" smtClean="0">
                <a:solidFill>
                  <a:srgbClr val="FF0000"/>
                </a:solidFill>
                <a:latin typeface="Book Antiqua" pitchFamily="18" charset="0"/>
                <a:cs typeface="Times New Roman" pitchFamily="18" charset="0"/>
              </a:rPr>
              <a:t>) </a:t>
            </a:r>
            <a:r>
              <a:rPr lang="ru-RU" sz="2000" b="1" dirty="0" smtClean="0">
                <a:solidFill>
                  <a:srgbClr val="000000"/>
                </a:solidFill>
                <a:latin typeface="Book Antiqua" pitchFamily="18" charset="0"/>
                <a:cs typeface="Times New Roman" pitchFamily="18" charset="0"/>
              </a:rPr>
              <a:t>– </a:t>
            </a:r>
            <a:r>
              <a:rPr lang="ru-RU" sz="2000" dirty="0" smtClean="0">
                <a:solidFill>
                  <a:schemeClr val="bg1"/>
                </a:solidFill>
                <a:latin typeface="Book Antiqua" panose="02040602050305030304" pitchFamily="18" charset="0"/>
                <a:cs typeface="Times New Roman" pitchFamily="18" charset="0"/>
              </a:rPr>
              <a:t>это совокупность </a:t>
            </a:r>
            <a:r>
              <a:rPr lang="ru-RU" sz="2000" dirty="0">
                <a:solidFill>
                  <a:schemeClr val="bg1"/>
                </a:solidFill>
                <a:latin typeface="Book Antiqua" panose="02040602050305030304" pitchFamily="18" charset="0"/>
                <a:cs typeface="Times New Roman" pitchFamily="18" charset="0"/>
              </a:rPr>
              <a:t>функционально объединенных </a:t>
            </a:r>
            <a:r>
              <a:rPr lang="ru-RU" sz="2000" dirty="0" smtClean="0">
                <a:solidFill>
                  <a:schemeClr val="bg1"/>
                </a:solidFill>
                <a:latin typeface="Book Antiqua" panose="02040602050305030304" pitchFamily="18" charset="0"/>
                <a:cs typeface="Times New Roman" pitchFamily="18" charset="0"/>
              </a:rPr>
              <a:t>измерительных, вычислительных и других  </a:t>
            </a:r>
            <a:r>
              <a:rPr lang="ru-RU" sz="2000" dirty="0">
                <a:solidFill>
                  <a:schemeClr val="bg1"/>
                </a:solidFill>
                <a:latin typeface="Book Antiqua" panose="02040602050305030304" pitchFamily="18" charset="0"/>
                <a:cs typeface="Times New Roman" pitchFamily="18" charset="0"/>
              </a:rPr>
              <a:t>вспомогательных </a:t>
            </a:r>
            <a:r>
              <a:rPr lang="ru-RU" sz="2000" dirty="0" smtClean="0">
                <a:solidFill>
                  <a:schemeClr val="bg1"/>
                </a:solidFill>
                <a:latin typeface="Book Antiqua" panose="02040602050305030304" pitchFamily="18" charset="0"/>
                <a:cs typeface="Times New Roman" pitchFamily="18" charset="0"/>
              </a:rPr>
              <a:t>технических средств для:</a:t>
            </a:r>
          </a:p>
          <a:p>
            <a:pPr marL="742950" lvl="1" indent="-285750" algn="just">
              <a:buClr>
                <a:srgbClr val="FF0000"/>
              </a:buClr>
              <a:buFont typeface="Wingdings" panose="05000000000000000000" pitchFamily="2" charset="2"/>
              <a:buChar char="Ø"/>
            </a:pPr>
            <a:r>
              <a:rPr lang="ru-RU" sz="2000" u="sng" dirty="0" smtClean="0">
                <a:solidFill>
                  <a:schemeClr val="bg1"/>
                </a:solidFill>
                <a:latin typeface="Book Antiqua" panose="02040602050305030304" pitchFamily="18" charset="0"/>
                <a:cs typeface="Times New Roman" pitchFamily="18" charset="0"/>
              </a:rPr>
              <a:t>получения измерительной информации, ее преобразования, обработки</a:t>
            </a:r>
            <a:r>
              <a:rPr lang="ru-RU" sz="2000" dirty="0" smtClean="0">
                <a:solidFill>
                  <a:schemeClr val="bg1"/>
                </a:solidFill>
                <a:latin typeface="Book Antiqua" panose="02040602050305030304" pitchFamily="18" charset="0"/>
                <a:cs typeface="Times New Roman" pitchFamily="18" charset="0"/>
              </a:rPr>
              <a:t> с целью представления потребителю (в </a:t>
            </a:r>
            <a:r>
              <a:rPr lang="ru-RU" sz="2000" dirty="0" err="1" smtClean="0">
                <a:solidFill>
                  <a:schemeClr val="bg1"/>
                </a:solidFill>
                <a:latin typeface="Book Antiqua" panose="02040602050305030304" pitchFamily="18" charset="0"/>
                <a:cs typeface="Times New Roman" pitchFamily="18" charset="0"/>
              </a:rPr>
              <a:t>т.ч</a:t>
            </a:r>
            <a:r>
              <a:rPr lang="ru-RU" sz="2000" dirty="0" smtClean="0">
                <a:solidFill>
                  <a:schemeClr val="bg1"/>
                </a:solidFill>
                <a:latin typeface="Book Antiqua" panose="02040602050305030304" pitchFamily="18" charset="0"/>
                <a:cs typeface="Times New Roman" pitchFamily="18" charset="0"/>
              </a:rPr>
              <a:t>. ввода в АСУ) в требуемом виде; </a:t>
            </a:r>
          </a:p>
          <a:p>
            <a:pPr marL="742950" lvl="1" indent="-285750" algn="just">
              <a:buClr>
                <a:srgbClr val="FF0000"/>
              </a:buClr>
              <a:buFont typeface="Wingdings" panose="05000000000000000000" pitchFamily="2" charset="2"/>
              <a:buChar char="Ø"/>
            </a:pPr>
            <a:r>
              <a:rPr lang="ru-RU" sz="2000" u="sng" dirty="0" smtClean="0">
                <a:solidFill>
                  <a:schemeClr val="bg1"/>
                </a:solidFill>
                <a:latin typeface="Book Antiqua" panose="02040602050305030304" pitchFamily="18" charset="0"/>
                <a:cs typeface="Times New Roman" pitchFamily="18" charset="0"/>
              </a:rPr>
              <a:t>автоматического</a:t>
            </a:r>
            <a:r>
              <a:rPr lang="ru-RU" sz="2000" dirty="0" smtClean="0">
                <a:solidFill>
                  <a:schemeClr val="bg1"/>
                </a:solidFill>
                <a:latin typeface="Book Antiqua" panose="02040602050305030304" pitchFamily="18" charset="0"/>
                <a:cs typeface="Times New Roman" pitchFamily="18" charset="0"/>
              </a:rPr>
              <a:t> осуществления логических функций </a:t>
            </a:r>
            <a:r>
              <a:rPr lang="ru-RU" sz="2000" u="sng" dirty="0" smtClean="0">
                <a:solidFill>
                  <a:schemeClr val="bg1"/>
                </a:solidFill>
                <a:latin typeface="Book Antiqua" panose="02040602050305030304" pitchFamily="18" charset="0"/>
                <a:cs typeface="Times New Roman" pitchFamily="18" charset="0"/>
              </a:rPr>
              <a:t>измерения, контроля, диагностирования,</a:t>
            </a:r>
            <a:r>
              <a:rPr lang="ru-RU" sz="2000" b="1" u="sng" dirty="0" smtClean="0">
                <a:solidFill>
                  <a:srgbClr val="000000"/>
                </a:solidFill>
                <a:latin typeface="Book Antiqua" pitchFamily="18" charset="0"/>
                <a:cs typeface="Times New Roman" pitchFamily="18" charset="0"/>
              </a:rPr>
              <a:t> </a:t>
            </a:r>
            <a:r>
              <a:rPr lang="ru-RU" sz="2000" u="sng" dirty="0" smtClean="0">
                <a:solidFill>
                  <a:srgbClr val="000000"/>
                </a:solidFill>
                <a:latin typeface="Book Antiqua" pitchFamily="18" charset="0"/>
                <a:cs typeface="Times New Roman" pitchFamily="18" charset="0"/>
              </a:rPr>
              <a:t>идентификации (распознавание объектов)</a:t>
            </a:r>
            <a:r>
              <a:rPr lang="ru-RU" sz="2000" dirty="0" smtClean="0">
                <a:solidFill>
                  <a:srgbClr val="000000"/>
                </a:solidFill>
                <a:latin typeface="Book Antiqua" pitchFamily="18" charset="0"/>
                <a:cs typeface="Times New Roman" pitchFamily="18" charset="0"/>
              </a:rPr>
              <a:t>.</a:t>
            </a:r>
            <a:endParaRPr lang="ru-RU" sz="2000" dirty="0" smtClean="0">
              <a:solidFill>
                <a:schemeClr val="bg1"/>
              </a:solidFill>
              <a:latin typeface="Book Antiqua" pitchFamily="18" charset="0"/>
              <a:cs typeface="Times New Roman" pitchFamily="18" charset="0"/>
            </a:endParaRPr>
          </a:p>
        </p:txBody>
      </p:sp>
    </p:spTree>
    <p:extLst>
      <p:ext uri="{BB962C8B-B14F-4D97-AF65-F5344CB8AC3E}">
        <p14:creationId xmlns:p14="http://schemas.microsoft.com/office/powerpoint/2010/main" val="252268790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5"/>
          <p:cNvSpPr>
            <a:spLocks noGrp="1"/>
          </p:cNvSpPr>
          <p:nvPr>
            <p:ph type="sldNum" sz="quarter" idx="12"/>
          </p:nvPr>
        </p:nvSpPr>
        <p:spPr>
          <a:xfrm>
            <a:off x="8316416" y="6215459"/>
            <a:ext cx="856907" cy="669925"/>
          </a:xfrm>
        </p:spPr>
        <p:txBody>
          <a:bodyPr/>
          <a:lstStyle/>
          <a:p>
            <a:pPr>
              <a:defRPr/>
            </a:pPr>
            <a:fld id="{9AD02CE9-2095-445F-A00E-82532CE5C7D4}" type="slidenum">
              <a:rPr lang="ru-RU" sz="1600"/>
              <a:pPr>
                <a:defRPr/>
              </a:pPr>
              <a:t>51</a:t>
            </a:fld>
            <a:endParaRPr lang="ru-RU" sz="1600" dirty="0"/>
          </a:p>
        </p:txBody>
      </p:sp>
      <p:sp>
        <p:nvSpPr>
          <p:cNvPr id="12" name="Rectangle 11"/>
          <p:cNvSpPr>
            <a:spLocks noChangeArrowheads="1"/>
          </p:cNvSpPr>
          <p:nvPr/>
        </p:nvSpPr>
        <p:spPr bwMode="auto">
          <a:xfrm>
            <a:off x="0" y="0"/>
            <a:ext cx="9143999" cy="396875"/>
          </a:xfrm>
          <a:prstGeom prst="rect">
            <a:avLst/>
          </a:prstGeom>
          <a:solidFill>
            <a:srgbClr val="FFFF00"/>
          </a:solidFill>
          <a:ln w="38100">
            <a:solidFill>
              <a:srgbClr val="1D08B8"/>
            </a:solidFill>
            <a:miter lim="800000"/>
            <a:headEnd/>
            <a:tailEnd/>
          </a:ln>
        </p:spPr>
        <p:txBody>
          <a:bodyPr wrap="square">
            <a:spAutoFit/>
          </a:bodyPr>
          <a:lstStyle/>
          <a:p>
            <a:pPr algn="ctr"/>
            <a:r>
              <a:rPr lang="ru-RU" sz="2000" b="1" dirty="0" smtClean="0">
                <a:solidFill>
                  <a:srgbClr val="1D08B8"/>
                </a:solidFill>
                <a:latin typeface="Book Antiqua" pitchFamily="18" charset="0"/>
              </a:rPr>
              <a:t>ИЗМЕРИТЕЛЬНЫЕ СИСТЕМЫ</a:t>
            </a:r>
            <a:r>
              <a:rPr lang="ru-RU" sz="2000" dirty="0" smtClean="0">
                <a:solidFill>
                  <a:srgbClr val="1D08B8"/>
                </a:solidFill>
                <a:latin typeface="Book Antiqua" pitchFamily="18" charset="0"/>
              </a:rPr>
              <a:t> </a:t>
            </a:r>
            <a:endParaRPr lang="ru-RU" sz="2000" dirty="0">
              <a:solidFill>
                <a:srgbClr val="1D08B8"/>
              </a:solidFill>
              <a:latin typeface="Book Antiqua" pitchFamily="18"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639" y="396875"/>
            <a:ext cx="8614833" cy="6461125"/>
          </a:xfrm>
          <a:prstGeom prst="rect">
            <a:avLst/>
          </a:prstGeom>
        </p:spPr>
      </p:pic>
    </p:spTree>
    <p:extLst>
      <p:ext uri="{BB962C8B-B14F-4D97-AF65-F5344CB8AC3E}">
        <p14:creationId xmlns:p14="http://schemas.microsoft.com/office/powerpoint/2010/main" val="378532035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4" name="Text Box 2"/>
          <p:cNvSpPr txBox="1">
            <a:spLocks noChangeArrowheads="1"/>
          </p:cNvSpPr>
          <p:nvPr/>
        </p:nvSpPr>
        <p:spPr bwMode="auto">
          <a:xfrm>
            <a:off x="323527" y="476672"/>
            <a:ext cx="8496943" cy="1200329"/>
          </a:xfrm>
          <a:prstGeom prst="rect">
            <a:avLst/>
          </a:prstGeom>
          <a:solidFill>
            <a:schemeClr val="tx1"/>
          </a:solidFill>
          <a:ln w="9525">
            <a:noFill/>
            <a:miter lim="800000"/>
            <a:headEnd/>
            <a:tailEnd/>
          </a:ln>
        </p:spPr>
        <p:txBody>
          <a:bodyPr wrap="square">
            <a:spAutoFit/>
          </a:bodyPr>
          <a:lstStyle/>
          <a:p>
            <a:pPr marL="285750" indent="-285750" algn="just">
              <a:buClr>
                <a:srgbClr val="FF0000"/>
              </a:buClr>
              <a:buFont typeface="Wingdings" panose="05000000000000000000" pitchFamily="2" charset="2"/>
              <a:buChar char="Ø"/>
            </a:pPr>
            <a:r>
              <a:rPr lang="ru-RU" dirty="0">
                <a:solidFill>
                  <a:srgbClr val="000000"/>
                </a:solidFill>
                <a:latin typeface="Book Antiqua" pitchFamily="18" charset="0"/>
                <a:cs typeface="Times New Roman" pitchFamily="18" charset="0"/>
              </a:rPr>
              <a:t>это </a:t>
            </a:r>
            <a:r>
              <a:rPr lang="ru-RU" dirty="0">
                <a:solidFill>
                  <a:schemeClr val="bg1"/>
                </a:solidFill>
                <a:latin typeface="Book Antiqua" panose="02040602050305030304" pitchFamily="18" charset="0"/>
                <a:cs typeface="Times New Roman" pitchFamily="18" charset="0"/>
              </a:rPr>
              <a:t>совокупность функционально объединенных средств измерения, средств вычислительной техники и вспомогательных устройств, предназначенная </a:t>
            </a:r>
            <a:r>
              <a:rPr lang="ru-RU" b="1" i="1" u="sng" dirty="0">
                <a:solidFill>
                  <a:srgbClr val="0000FF"/>
                </a:solidFill>
                <a:latin typeface="Book Antiqua" panose="02040602050305030304" pitchFamily="18" charset="0"/>
                <a:cs typeface="Times New Roman" pitchFamily="18" charset="0"/>
              </a:rPr>
              <a:t>для выполнения в составе измерительной системы, конкретной измерительной задачи</a:t>
            </a:r>
            <a:r>
              <a:rPr lang="ru-RU" dirty="0" smtClean="0">
                <a:solidFill>
                  <a:schemeClr val="bg1"/>
                </a:solidFill>
                <a:latin typeface="Book Antiqua" panose="02040602050305030304" pitchFamily="18" charset="0"/>
                <a:cs typeface="Times New Roman" pitchFamily="18" charset="0"/>
              </a:rPr>
              <a:t>.</a:t>
            </a:r>
            <a:endParaRPr lang="ru-RU" b="1" i="1" u="sng" dirty="0">
              <a:solidFill>
                <a:srgbClr val="0000FF"/>
              </a:solidFill>
              <a:latin typeface="Book Antiqua" pitchFamily="18" charset="0"/>
            </a:endParaRPr>
          </a:p>
        </p:txBody>
      </p:sp>
      <p:sp>
        <p:nvSpPr>
          <p:cNvPr id="8" name="Номер слайда 5"/>
          <p:cNvSpPr>
            <a:spLocks noGrp="1"/>
          </p:cNvSpPr>
          <p:nvPr>
            <p:ph type="sldNum" sz="quarter" idx="12"/>
          </p:nvPr>
        </p:nvSpPr>
        <p:spPr>
          <a:xfrm>
            <a:off x="8316416" y="6215459"/>
            <a:ext cx="856907" cy="669925"/>
          </a:xfrm>
        </p:spPr>
        <p:txBody>
          <a:bodyPr/>
          <a:lstStyle/>
          <a:p>
            <a:pPr>
              <a:defRPr/>
            </a:pPr>
            <a:fld id="{9AD02CE9-2095-445F-A00E-82532CE5C7D4}" type="slidenum">
              <a:rPr lang="ru-RU" sz="1600"/>
              <a:pPr>
                <a:defRPr/>
              </a:pPr>
              <a:t>52</a:t>
            </a:fld>
            <a:endParaRPr lang="ru-RU" sz="1600" dirty="0"/>
          </a:p>
        </p:txBody>
      </p:sp>
      <p:sp>
        <p:nvSpPr>
          <p:cNvPr id="12" name="Rectangle 11"/>
          <p:cNvSpPr>
            <a:spLocks noChangeArrowheads="1"/>
          </p:cNvSpPr>
          <p:nvPr/>
        </p:nvSpPr>
        <p:spPr bwMode="auto">
          <a:xfrm>
            <a:off x="0" y="0"/>
            <a:ext cx="9143999" cy="396875"/>
          </a:xfrm>
          <a:prstGeom prst="rect">
            <a:avLst/>
          </a:prstGeom>
          <a:solidFill>
            <a:srgbClr val="FFFF00"/>
          </a:solidFill>
          <a:ln w="38100">
            <a:solidFill>
              <a:srgbClr val="1D08B8"/>
            </a:solidFill>
            <a:miter lim="800000"/>
            <a:headEnd/>
            <a:tailEnd/>
          </a:ln>
        </p:spPr>
        <p:txBody>
          <a:bodyPr wrap="square">
            <a:spAutoFit/>
          </a:bodyPr>
          <a:lstStyle/>
          <a:p>
            <a:pPr algn="ctr"/>
            <a:r>
              <a:rPr lang="ru-RU" sz="2000" b="1" dirty="0" smtClean="0">
                <a:solidFill>
                  <a:srgbClr val="FF0000"/>
                </a:solidFill>
                <a:latin typeface="Book Antiqua" pitchFamily="18" charset="0"/>
              </a:rPr>
              <a:t>6)</a:t>
            </a:r>
            <a:r>
              <a:rPr lang="ru-RU" sz="2000" b="1" dirty="0" smtClean="0">
                <a:solidFill>
                  <a:srgbClr val="1D08B8"/>
                </a:solidFill>
                <a:latin typeface="Book Antiqua" pitchFamily="18" charset="0"/>
              </a:rPr>
              <a:t> ИЗМЕРИТЕЛЬНО-ВЫЧИСЛИТЕЛЬНЫЕ КОМПЛЕКСЫ (ИВК)</a:t>
            </a:r>
            <a:r>
              <a:rPr lang="ru-RU" sz="2000" dirty="0" smtClean="0">
                <a:solidFill>
                  <a:srgbClr val="1D08B8"/>
                </a:solidFill>
                <a:latin typeface="Book Antiqua" pitchFamily="18" charset="0"/>
              </a:rPr>
              <a:t> </a:t>
            </a:r>
            <a:endParaRPr lang="ru-RU" sz="2000" dirty="0">
              <a:solidFill>
                <a:srgbClr val="1D08B8"/>
              </a:solidFill>
              <a:latin typeface="Book Antiqua" pitchFamily="18" charset="0"/>
            </a:endParaRPr>
          </a:p>
        </p:txBody>
      </p:sp>
      <p:sp>
        <p:nvSpPr>
          <p:cNvPr id="13" name="Text Box 2"/>
          <p:cNvSpPr txBox="1">
            <a:spLocks noChangeArrowheads="1"/>
          </p:cNvSpPr>
          <p:nvPr/>
        </p:nvSpPr>
        <p:spPr bwMode="auto">
          <a:xfrm>
            <a:off x="313453" y="1756798"/>
            <a:ext cx="8496943" cy="1046440"/>
          </a:xfrm>
          <a:prstGeom prst="rect">
            <a:avLst/>
          </a:prstGeom>
          <a:solidFill>
            <a:schemeClr val="tx1"/>
          </a:solidFill>
          <a:ln w="9525">
            <a:noFill/>
            <a:miter lim="800000"/>
            <a:headEnd/>
            <a:tailEnd/>
          </a:ln>
        </p:spPr>
        <p:txBody>
          <a:bodyPr wrap="square">
            <a:spAutoFit/>
          </a:bodyPr>
          <a:lstStyle/>
          <a:p>
            <a:pPr algn="just">
              <a:buClr>
                <a:srgbClr val="FF0000"/>
              </a:buClr>
            </a:pPr>
            <a:r>
              <a:rPr lang="ru-RU" dirty="0" smtClean="0">
                <a:solidFill>
                  <a:schemeClr val="bg1"/>
                </a:solidFill>
                <a:latin typeface="Book Antiqua" pitchFamily="18" charset="0"/>
                <a:cs typeface="Times New Roman" pitchFamily="18" charset="0"/>
              </a:rPr>
              <a:t>Развитие микросхемотехники позволило получить </a:t>
            </a:r>
            <a:r>
              <a:rPr lang="ru-RU" b="1" i="1" dirty="0" smtClean="0">
                <a:solidFill>
                  <a:srgbClr val="0000FF"/>
                </a:solidFill>
                <a:latin typeface="Book Antiqua" pitchFamily="18" charset="0"/>
                <a:cs typeface="Times New Roman" pitchFamily="18" charset="0"/>
              </a:rPr>
              <a:t>процессорные (программируемые) средства измерений</a:t>
            </a:r>
            <a:r>
              <a:rPr lang="ru-RU" b="1" dirty="0" smtClean="0">
                <a:solidFill>
                  <a:srgbClr val="0000FF"/>
                </a:solidFill>
                <a:latin typeface="Book Antiqua" pitchFamily="18" charset="0"/>
                <a:cs typeface="Times New Roman" pitchFamily="18" charset="0"/>
              </a:rPr>
              <a:t>, </a:t>
            </a:r>
            <a:r>
              <a:rPr lang="ru-RU" dirty="0" smtClean="0">
                <a:solidFill>
                  <a:schemeClr val="bg1"/>
                </a:solidFill>
                <a:latin typeface="Book Antiqua" pitchFamily="18" charset="0"/>
                <a:cs typeface="Times New Roman" pitchFamily="18" charset="0"/>
              </a:rPr>
              <a:t>такие СИ называют</a:t>
            </a:r>
            <a:r>
              <a:rPr lang="ru-RU" b="1" dirty="0" smtClean="0">
                <a:solidFill>
                  <a:srgbClr val="0000FF"/>
                </a:solidFill>
                <a:latin typeface="Book Antiqua" pitchFamily="18" charset="0"/>
                <a:cs typeface="Times New Roman" pitchFamily="18" charset="0"/>
              </a:rPr>
              <a:t> </a:t>
            </a:r>
            <a:r>
              <a:rPr lang="ru-RU" b="1" i="1" dirty="0" smtClean="0">
                <a:solidFill>
                  <a:srgbClr val="FF0000"/>
                </a:solidFill>
                <a:latin typeface="Book Antiqua" pitchFamily="18" charset="0"/>
                <a:cs typeface="Times New Roman" pitchFamily="18" charset="0"/>
              </a:rPr>
              <a:t>интеллектуальные</a:t>
            </a:r>
            <a:endParaRPr lang="ru-RU" i="1" dirty="0" smtClean="0">
              <a:solidFill>
                <a:srgbClr val="FF0000"/>
              </a:solidFill>
              <a:latin typeface="Book Antiqua" pitchFamily="18" charset="0"/>
              <a:cs typeface="Times New Roman" pitchFamily="18" charset="0"/>
            </a:endParaRPr>
          </a:p>
          <a:p>
            <a:pPr algn="just">
              <a:buClr>
                <a:srgbClr val="FF0000"/>
              </a:buClr>
            </a:pPr>
            <a:endParaRPr lang="ru-RU" sz="800" dirty="0" smtClean="0">
              <a:solidFill>
                <a:schemeClr val="bg1"/>
              </a:solidFill>
              <a:latin typeface="Book Antiqua" pitchFamily="18" charset="0"/>
              <a:cs typeface="Times New Roman" pitchFamily="18" charset="0"/>
            </a:endParaRPr>
          </a:p>
        </p:txBody>
      </p:sp>
      <p:sp>
        <p:nvSpPr>
          <p:cNvPr id="2" name="Прямоугольник 1"/>
          <p:cNvSpPr/>
          <p:nvPr/>
        </p:nvSpPr>
        <p:spPr>
          <a:xfrm>
            <a:off x="357874" y="2883035"/>
            <a:ext cx="8496943" cy="3893374"/>
          </a:xfrm>
          <a:prstGeom prst="rect">
            <a:avLst/>
          </a:prstGeom>
          <a:solidFill>
            <a:schemeClr val="tx1"/>
          </a:solidFill>
        </p:spPr>
        <p:txBody>
          <a:bodyPr wrap="square">
            <a:spAutoFit/>
          </a:bodyPr>
          <a:lstStyle/>
          <a:p>
            <a:pPr algn="just"/>
            <a:r>
              <a:rPr lang="ru-RU" b="1" dirty="0">
                <a:solidFill>
                  <a:srgbClr val="0000FF"/>
                </a:solidFill>
                <a:latin typeface="Times New Roman" panose="02020603050405020304" pitchFamily="18" charset="0"/>
                <a:cs typeface="Times New Roman" panose="02020603050405020304" pitchFamily="18" charset="0"/>
              </a:rPr>
              <a:t>Основные особенности ИВК</a:t>
            </a:r>
            <a:r>
              <a:rPr lang="ru-RU" dirty="0">
                <a:solidFill>
                  <a:schemeClr val="bg1"/>
                </a:solidFill>
                <a:latin typeface="Times New Roman" panose="02020603050405020304" pitchFamily="18" charset="0"/>
                <a:cs typeface="Times New Roman" panose="02020603050405020304" pitchFamily="18" charset="0"/>
              </a:rPr>
              <a:t>:</a:t>
            </a:r>
          </a:p>
          <a:p>
            <a:pPr marL="800100" lvl="1" indent="-342900" algn="just">
              <a:buClr>
                <a:srgbClr val="FF0000"/>
              </a:buClr>
              <a:buFont typeface="+mj-lt"/>
              <a:buAutoNum type="arabicParenR"/>
            </a:pPr>
            <a:r>
              <a:rPr lang="ru-RU" dirty="0" smtClean="0">
                <a:solidFill>
                  <a:schemeClr val="bg1"/>
                </a:solidFill>
                <a:latin typeface="Times New Roman" panose="02020603050405020304" pitchFamily="18" charset="0"/>
                <a:cs typeface="Times New Roman" panose="02020603050405020304" pitchFamily="18" charset="0"/>
              </a:rPr>
              <a:t>Наличие </a:t>
            </a:r>
            <a:r>
              <a:rPr lang="ru-RU" dirty="0">
                <a:solidFill>
                  <a:schemeClr val="bg1"/>
                </a:solidFill>
                <a:latin typeface="Times New Roman" panose="02020603050405020304" pitchFamily="18" charset="0"/>
                <a:cs typeface="Times New Roman" panose="02020603050405020304" pitchFamily="18" charset="0"/>
              </a:rPr>
              <a:t>компьютера – процессора.</a:t>
            </a:r>
          </a:p>
          <a:p>
            <a:pPr marL="800100" lvl="1" indent="-342900" algn="just">
              <a:buClr>
                <a:srgbClr val="FF0000"/>
              </a:buClr>
              <a:buFont typeface="+mj-lt"/>
              <a:buAutoNum type="arabicParenR"/>
            </a:pPr>
            <a:r>
              <a:rPr lang="ru-RU" dirty="0" smtClean="0">
                <a:solidFill>
                  <a:schemeClr val="bg1"/>
                </a:solidFill>
                <a:latin typeface="Times New Roman" panose="02020603050405020304" pitchFamily="18" charset="0"/>
                <a:cs typeface="Times New Roman" panose="02020603050405020304" pitchFamily="18" charset="0"/>
              </a:rPr>
              <a:t>Программное </a:t>
            </a:r>
            <a:r>
              <a:rPr lang="ru-RU" dirty="0">
                <a:solidFill>
                  <a:schemeClr val="bg1"/>
                </a:solidFill>
                <a:latin typeface="Times New Roman" panose="02020603050405020304" pitchFamily="18" charset="0"/>
                <a:cs typeface="Times New Roman" panose="02020603050405020304" pitchFamily="18" charset="0"/>
              </a:rPr>
              <a:t>управление всеми средствами измерения.</a:t>
            </a:r>
          </a:p>
          <a:p>
            <a:pPr marL="800100" lvl="1" indent="-342900" algn="just">
              <a:buClr>
                <a:srgbClr val="FF0000"/>
              </a:buClr>
              <a:buFont typeface="+mj-lt"/>
              <a:buAutoNum type="arabicParenR"/>
            </a:pPr>
            <a:r>
              <a:rPr lang="ru-RU" dirty="0" smtClean="0">
                <a:solidFill>
                  <a:schemeClr val="bg1"/>
                </a:solidFill>
                <a:latin typeface="Times New Roman" panose="02020603050405020304" pitchFamily="18" charset="0"/>
                <a:cs typeface="Times New Roman" panose="02020603050405020304" pitchFamily="18" charset="0"/>
              </a:rPr>
              <a:t>Наличие </a:t>
            </a:r>
            <a:r>
              <a:rPr lang="ru-RU" dirty="0">
                <a:solidFill>
                  <a:schemeClr val="bg1"/>
                </a:solidFill>
                <a:latin typeface="Times New Roman" panose="02020603050405020304" pitchFamily="18" charset="0"/>
                <a:cs typeface="Times New Roman" panose="02020603050405020304" pitchFamily="18" charset="0"/>
              </a:rPr>
              <a:t>нормированных метрологических характеристик.</a:t>
            </a:r>
          </a:p>
          <a:p>
            <a:pPr marL="800100" lvl="1" indent="-342900" algn="just">
              <a:buClr>
                <a:srgbClr val="FF0000"/>
              </a:buClr>
              <a:buFont typeface="+mj-lt"/>
              <a:buAutoNum type="arabicParenR"/>
            </a:pPr>
            <a:r>
              <a:rPr lang="ru-RU" dirty="0" smtClean="0">
                <a:solidFill>
                  <a:schemeClr val="bg1"/>
                </a:solidFill>
                <a:latin typeface="Times New Roman" panose="02020603050405020304" pitchFamily="18" charset="0"/>
                <a:cs typeface="Times New Roman" panose="02020603050405020304" pitchFamily="18" charset="0"/>
              </a:rPr>
              <a:t>Блочно-модульная </a:t>
            </a:r>
            <a:r>
              <a:rPr lang="ru-RU" dirty="0">
                <a:solidFill>
                  <a:schemeClr val="bg1"/>
                </a:solidFill>
                <a:latin typeface="Times New Roman" panose="02020603050405020304" pitchFamily="18" charset="0"/>
                <a:cs typeface="Times New Roman" panose="02020603050405020304" pitchFamily="18" charset="0"/>
              </a:rPr>
              <a:t>структура.</a:t>
            </a:r>
          </a:p>
          <a:p>
            <a:pPr algn="just"/>
            <a:endParaRPr lang="ru-RU" sz="800" dirty="0" smtClean="0">
              <a:solidFill>
                <a:schemeClr val="bg1"/>
              </a:solidFill>
              <a:latin typeface="Times New Roman" panose="02020603050405020304" pitchFamily="18" charset="0"/>
              <a:cs typeface="Times New Roman" panose="02020603050405020304" pitchFamily="18" charset="0"/>
            </a:endParaRPr>
          </a:p>
          <a:p>
            <a:pPr algn="just"/>
            <a:r>
              <a:rPr lang="ru-RU" dirty="0" smtClean="0">
                <a:solidFill>
                  <a:schemeClr val="bg1"/>
                </a:solidFill>
                <a:latin typeface="Times New Roman" panose="02020603050405020304" pitchFamily="18" charset="0"/>
                <a:cs typeface="Times New Roman" panose="02020603050405020304" pitchFamily="18" charset="0"/>
              </a:rPr>
              <a:t>Обычно </a:t>
            </a:r>
            <a:r>
              <a:rPr lang="ru-RU" dirty="0">
                <a:solidFill>
                  <a:schemeClr val="bg1"/>
                </a:solidFill>
                <a:latin typeface="Times New Roman" panose="02020603050405020304" pitchFamily="18" charset="0"/>
                <a:cs typeface="Times New Roman" panose="02020603050405020304" pitchFamily="18" charset="0"/>
              </a:rPr>
              <a:t>в </a:t>
            </a:r>
            <a:r>
              <a:rPr lang="ru-RU" b="1" dirty="0">
                <a:solidFill>
                  <a:srgbClr val="0000FF"/>
                </a:solidFill>
                <a:latin typeface="Times New Roman" panose="02020603050405020304" pitchFamily="18" charset="0"/>
                <a:cs typeface="Times New Roman" panose="02020603050405020304" pitchFamily="18" charset="0"/>
              </a:rPr>
              <a:t>состав ИВК </a:t>
            </a:r>
            <a:r>
              <a:rPr lang="ru-RU" dirty="0" smtClean="0">
                <a:solidFill>
                  <a:schemeClr val="bg1"/>
                </a:solidFill>
                <a:latin typeface="Times New Roman" panose="02020603050405020304" pitchFamily="18" charset="0"/>
                <a:cs typeface="Times New Roman" panose="02020603050405020304" pitchFamily="18" charset="0"/>
              </a:rPr>
              <a:t>входят:</a:t>
            </a:r>
          </a:p>
          <a:p>
            <a:pPr marL="742950" lvl="1" indent="-285750" algn="just">
              <a:buClr>
                <a:srgbClr val="FF0000"/>
              </a:buClr>
              <a:buFont typeface="Wingdings" panose="05000000000000000000" pitchFamily="2" charset="2"/>
              <a:buChar char="Ø"/>
            </a:pPr>
            <a:r>
              <a:rPr lang="ru-RU" dirty="0" smtClean="0">
                <a:solidFill>
                  <a:schemeClr val="bg1"/>
                </a:solidFill>
                <a:latin typeface="Times New Roman" panose="02020603050405020304" pitchFamily="18" charset="0"/>
                <a:cs typeface="Times New Roman" panose="02020603050405020304" pitchFamily="18" charset="0"/>
              </a:rPr>
              <a:t>меры времени; </a:t>
            </a:r>
          </a:p>
          <a:p>
            <a:pPr marL="742950" lvl="1" indent="-285750" algn="just">
              <a:buClr>
                <a:srgbClr val="FF0000"/>
              </a:buClr>
              <a:buFont typeface="Wingdings" panose="05000000000000000000" pitchFamily="2" charset="2"/>
              <a:buChar char="Ø"/>
            </a:pPr>
            <a:r>
              <a:rPr lang="ru-RU" dirty="0" smtClean="0">
                <a:solidFill>
                  <a:schemeClr val="bg1"/>
                </a:solidFill>
                <a:latin typeface="Times New Roman" panose="02020603050405020304" pitchFamily="18" charset="0"/>
                <a:cs typeface="Times New Roman" panose="02020603050405020304" pitchFamily="18" charset="0"/>
              </a:rPr>
              <a:t>средства </a:t>
            </a:r>
            <a:r>
              <a:rPr lang="ru-RU" dirty="0">
                <a:solidFill>
                  <a:schemeClr val="bg1"/>
                </a:solidFill>
                <a:latin typeface="Times New Roman" panose="02020603050405020304" pitchFamily="18" charset="0"/>
                <a:cs typeface="Times New Roman" panose="02020603050405020304" pitchFamily="18" charset="0"/>
              </a:rPr>
              <a:t>ввода, вывода цифровых и аналоговых сигналов с установленными метрологическими </a:t>
            </a:r>
            <a:r>
              <a:rPr lang="ru-RU" dirty="0" smtClean="0">
                <a:solidFill>
                  <a:schemeClr val="bg1"/>
                </a:solidFill>
                <a:latin typeface="Times New Roman" panose="02020603050405020304" pitchFamily="18" charset="0"/>
                <a:cs typeface="Times New Roman" panose="02020603050405020304" pitchFamily="18" charset="0"/>
              </a:rPr>
              <a:t>характеристиками.</a:t>
            </a:r>
          </a:p>
          <a:p>
            <a:pPr marL="742950" lvl="1" indent="-285750" algn="just">
              <a:buClr>
                <a:srgbClr val="FF0000"/>
              </a:buClr>
              <a:buFont typeface="Wingdings" panose="05000000000000000000" pitchFamily="2" charset="2"/>
              <a:buChar char="Ø"/>
            </a:pPr>
            <a:endParaRPr lang="ru-RU" sz="500" dirty="0">
              <a:solidFill>
                <a:schemeClr val="bg1"/>
              </a:solidFill>
              <a:latin typeface="Times New Roman" panose="02020603050405020304" pitchFamily="18" charset="0"/>
              <a:cs typeface="Times New Roman" panose="02020603050405020304" pitchFamily="18" charset="0"/>
            </a:endParaRPr>
          </a:p>
          <a:p>
            <a:pPr algn="just">
              <a:buClr>
                <a:srgbClr val="FF0000"/>
              </a:buClr>
            </a:pPr>
            <a:r>
              <a:rPr lang="ru-RU" b="1" dirty="0" smtClean="0">
                <a:solidFill>
                  <a:srgbClr val="0000FF"/>
                </a:solidFill>
                <a:latin typeface="Times New Roman" panose="02020603050405020304" pitchFamily="18" charset="0"/>
                <a:cs typeface="Times New Roman" panose="02020603050405020304" pitchFamily="18" charset="0"/>
              </a:rPr>
              <a:t>ИВК может</a:t>
            </a:r>
            <a:r>
              <a:rPr lang="ru-RU" dirty="0" smtClean="0">
                <a:solidFill>
                  <a:schemeClr val="bg1"/>
                </a:solidFill>
                <a:latin typeface="Times New Roman" panose="02020603050405020304" pitchFamily="18" charset="0"/>
                <a:cs typeface="Times New Roman" panose="02020603050405020304" pitchFamily="18" charset="0"/>
              </a:rPr>
              <a:t>:</a:t>
            </a:r>
          </a:p>
          <a:p>
            <a:pPr marL="742950" lvl="1" indent="-285750" algn="just">
              <a:buClr>
                <a:srgbClr val="FF0000"/>
              </a:buClr>
              <a:buFont typeface="Wingdings" panose="05000000000000000000" pitchFamily="2" charset="2"/>
              <a:buChar char="Ø"/>
            </a:pPr>
            <a:r>
              <a:rPr lang="ru-RU" dirty="0" smtClean="0">
                <a:solidFill>
                  <a:schemeClr val="bg1"/>
                </a:solidFill>
                <a:latin typeface="Times New Roman" panose="02020603050405020304" pitchFamily="18" charset="0"/>
                <a:cs typeface="Times New Roman" panose="02020603050405020304" pitchFamily="18" charset="0"/>
              </a:rPr>
              <a:t>работать </a:t>
            </a:r>
            <a:r>
              <a:rPr lang="ru-RU" dirty="0">
                <a:solidFill>
                  <a:schemeClr val="bg1"/>
                </a:solidFill>
                <a:latin typeface="Times New Roman" panose="02020603050405020304" pitchFamily="18" charset="0"/>
                <a:cs typeface="Times New Roman" panose="02020603050405020304" pitchFamily="18" charset="0"/>
              </a:rPr>
              <a:t>в диалоговом </a:t>
            </a:r>
            <a:r>
              <a:rPr lang="ru-RU" dirty="0" smtClean="0">
                <a:solidFill>
                  <a:schemeClr val="bg1"/>
                </a:solidFill>
                <a:latin typeface="Times New Roman" panose="02020603050405020304" pitchFamily="18" charset="0"/>
                <a:cs typeface="Times New Roman" panose="02020603050405020304" pitchFamily="18" charset="0"/>
              </a:rPr>
              <a:t>режиме; </a:t>
            </a:r>
          </a:p>
          <a:p>
            <a:pPr marL="742950" lvl="1" indent="-285750" algn="just">
              <a:buClr>
                <a:srgbClr val="FF0000"/>
              </a:buClr>
              <a:buFont typeface="Wingdings" panose="05000000000000000000" pitchFamily="2" charset="2"/>
              <a:buChar char="Ø"/>
            </a:pPr>
            <a:r>
              <a:rPr lang="ru-RU" dirty="0" smtClean="0">
                <a:solidFill>
                  <a:schemeClr val="bg1"/>
                </a:solidFill>
                <a:latin typeface="Times New Roman" panose="02020603050405020304" pitchFamily="18" charset="0"/>
                <a:cs typeface="Times New Roman" panose="02020603050405020304" pitchFamily="18" charset="0"/>
              </a:rPr>
              <a:t>осуществлять </a:t>
            </a:r>
            <a:r>
              <a:rPr lang="ru-RU" dirty="0">
                <a:solidFill>
                  <a:schemeClr val="bg1"/>
                </a:solidFill>
                <a:latin typeface="Times New Roman" panose="02020603050405020304" pitchFamily="18" charset="0"/>
                <a:cs typeface="Times New Roman" panose="02020603050405020304" pitchFamily="18" charset="0"/>
              </a:rPr>
              <a:t>автоматическое управление всеми компонентами </a:t>
            </a:r>
            <a:r>
              <a:rPr lang="ru-RU" dirty="0" smtClean="0">
                <a:solidFill>
                  <a:schemeClr val="bg1"/>
                </a:solidFill>
                <a:latin typeface="Times New Roman" panose="02020603050405020304" pitchFamily="18" charset="0"/>
                <a:cs typeface="Times New Roman" panose="02020603050405020304" pitchFamily="18" charset="0"/>
              </a:rPr>
              <a:t>комплекса;</a:t>
            </a:r>
          </a:p>
          <a:p>
            <a:pPr marL="742950" lvl="1" indent="-285750" algn="just">
              <a:buClr>
                <a:srgbClr val="FF0000"/>
              </a:buClr>
              <a:buFont typeface="Wingdings" panose="05000000000000000000" pitchFamily="2" charset="2"/>
              <a:buChar char="Ø"/>
            </a:pPr>
            <a:r>
              <a:rPr lang="ru-RU" dirty="0" smtClean="0">
                <a:solidFill>
                  <a:schemeClr val="bg1"/>
                </a:solidFill>
                <a:latin typeface="Times New Roman" panose="02020603050405020304" pitchFamily="18" charset="0"/>
                <a:cs typeface="Times New Roman" panose="02020603050405020304" pitchFamily="18" charset="0"/>
              </a:rPr>
              <a:t>проводить </a:t>
            </a:r>
            <a:r>
              <a:rPr lang="ru-RU" dirty="0">
                <a:solidFill>
                  <a:schemeClr val="bg1"/>
                </a:solidFill>
                <a:latin typeface="Times New Roman" panose="02020603050405020304" pitchFamily="18" charset="0"/>
                <a:cs typeface="Times New Roman" panose="02020603050405020304" pitchFamily="18" charset="0"/>
              </a:rPr>
              <a:t>диагностику своего технического </a:t>
            </a:r>
            <a:r>
              <a:rPr lang="ru-RU" dirty="0" smtClean="0">
                <a:solidFill>
                  <a:schemeClr val="bg1"/>
                </a:solidFill>
                <a:latin typeface="Times New Roman" panose="02020603050405020304" pitchFamily="18" charset="0"/>
                <a:cs typeface="Times New Roman" panose="02020603050405020304" pitchFamily="18" charset="0"/>
              </a:rPr>
              <a:t>состояния.</a:t>
            </a:r>
            <a:endParaRPr lang="ru-RU" dirty="0">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812604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4" name="Text Box 2"/>
          <p:cNvSpPr txBox="1">
            <a:spLocks noChangeArrowheads="1"/>
          </p:cNvSpPr>
          <p:nvPr/>
        </p:nvSpPr>
        <p:spPr bwMode="auto">
          <a:xfrm>
            <a:off x="323527" y="476672"/>
            <a:ext cx="8496943" cy="2308324"/>
          </a:xfrm>
          <a:prstGeom prst="rect">
            <a:avLst/>
          </a:prstGeom>
          <a:solidFill>
            <a:schemeClr val="tx1"/>
          </a:solidFill>
          <a:ln w="9525">
            <a:noFill/>
            <a:miter lim="800000"/>
            <a:headEnd/>
            <a:tailEnd/>
          </a:ln>
        </p:spPr>
        <p:txBody>
          <a:bodyPr wrap="square">
            <a:spAutoFit/>
          </a:bodyPr>
          <a:lstStyle/>
          <a:p>
            <a:pPr algn="just"/>
            <a:r>
              <a:rPr lang="ru-RU" dirty="0" smtClean="0">
                <a:solidFill>
                  <a:schemeClr val="bg1"/>
                </a:solidFill>
                <a:latin typeface="Times New Roman" panose="02020603050405020304" pitchFamily="18" charset="0"/>
                <a:cs typeface="Times New Roman" panose="02020603050405020304" pitchFamily="18" charset="0"/>
              </a:rPr>
              <a:t>В общем </a:t>
            </a:r>
            <a:r>
              <a:rPr lang="ru-RU" dirty="0">
                <a:solidFill>
                  <a:schemeClr val="bg1"/>
                </a:solidFill>
                <a:latin typeface="Times New Roman" panose="02020603050405020304" pitchFamily="18" charset="0"/>
                <a:cs typeface="Times New Roman" panose="02020603050405020304" pitchFamily="18" charset="0"/>
              </a:rPr>
              <a:t>случае ИВК позволяют выполнять </a:t>
            </a:r>
            <a:r>
              <a:rPr lang="ru-RU" b="1" i="1" dirty="0">
                <a:solidFill>
                  <a:srgbClr val="0000FF"/>
                </a:solidFill>
                <a:latin typeface="Times New Roman" panose="02020603050405020304" pitchFamily="18" charset="0"/>
                <a:cs typeface="Times New Roman" panose="02020603050405020304" pitchFamily="18" charset="0"/>
              </a:rPr>
              <a:t>следующие функции</a:t>
            </a:r>
            <a:r>
              <a:rPr lang="ru-RU" dirty="0">
                <a:solidFill>
                  <a:schemeClr val="bg1"/>
                </a:solidFill>
                <a:latin typeface="Times New Roman" panose="02020603050405020304" pitchFamily="18" charset="0"/>
                <a:cs typeface="Times New Roman" panose="02020603050405020304" pitchFamily="18" charset="0"/>
              </a:rPr>
              <a:t>:</a:t>
            </a:r>
          </a:p>
          <a:p>
            <a:pPr marL="342900" indent="-342900" algn="just">
              <a:buClr>
                <a:srgbClr val="FF0000"/>
              </a:buClr>
              <a:buFont typeface="+mj-lt"/>
              <a:buAutoNum type="arabicParenR"/>
            </a:pPr>
            <a:r>
              <a:rPr lang="ru-RU" dirty="0" smtClean="0">
                <a:solidFill>
                  <a:schemeClr val="bg1"/>
                </a:solidFill>
                <a:latin typeface="Times New Roman" panose="02020603050405020304" pitchFamily="18" charset="0"/>
                <a:cs typeface="Times New Roman" panose="02020603050405020304" pitchFamily="18" charset="0"/>
              </a:rPr>
              <a:t>Осуществление </a:t>
            </a:r>
            <a:r>
              <a:rPr lang="ru-RU" dirty="0">
                <a:solidFill>
                  <a:schemeClr val="bg1"/>
                </a:solidFill>
                <a:latin typeface="Times New Roman" panose="02020603050405020304" pitchFamily="18" charset="0"/>
                <a:cs typeface="Times New Roman" panose="02020603050405020304" pitchFamily="18" charset="0"/>
              </a:rPr>
              <a:t>различных видов измерений (прямых, косвенных), планирование экспериментов, обработку измерительной информации.</a:t>
            </a:r>
          </a:p>
          <a:p>
            <a:pPr marL="342900" indent="-342900" algn="just">
              <a:buClr>
                <a:srgbClr val="FF0000"/>
              </a:buClr>
              <a:buFont typeface="+mj-lt"/>
              <a:buAutoNum type="arabicParenR"/>
            </a:pPr>
            <a:r>
              <a:rPr lang="ru-RU" dirty="0" smtClean="0">
                <a:solidFill>
                  <a:schemeClr val="bg1"/>
                </a:solidFill>
                <a:latin typeface="Times New Roman" panose="02020603050405020304" pitchFamily="18" charset="0"/>
                <a:cs typeface="Times New Roman" panose="02020603050405020304" pitchFamily="18" charset="0"/>
              </a:rPr>
              <a:t>Представление </a:t>
            </a:r>
            <a:r>
              <a:rPr lang="ru-RU" dirty="0">
                <a:solidFill>
                  <a:schemeClr val="bg1"/>
                </a:solidFill>
                <a:latin typeface="Times New Roman" panose="02020603050405020304" pitchFamily="18" charset="0"/>
                <a:cs typeface="Times New Roman" panose="02020603050405020304" pitchFamily="18" charset="0"/>
              </a:rPr>
              <a:t>результатов измерений в установленной форме и архивирование данных.</a:t>
            </a:r>
          </a:p>
          <a:p>
            <a:pPr marL="342900" indent="-342900" algn="just">
              <a:buClr>
                <a:srgbClr val="FF0000"/>
              </a:buClr>
              <a:buFont typeface="+mj-lt"/>
              <a:buAutoNum type="arabicParenR"/>
            </a:pPr>
            <a:r>
              <a:rPr lang="ru-RU" dirty="0" smtClean="0">
                <a:solidFill>
                  <a:schemeClr val="bg1"/>
                </a:solidFill>
                <a:latin typeface="Times New Roman" panose="02020603050405020304" pitchFamily="18" charset="0"/>
                <a:cs typeface="Times New Roman" panose="02020603050405020304" pitchFamily="18" charset="0"/>
              </a:rPr>
              <a:t>Управление </a:t>
            </a:r>
            <a:r>
              <a:rPr lang="ru-RU" dirty="0">
                <a:solidFill>
                  <a:schemeClr val="bg1"/>
                </a:solidFill>
                <a:latin typeface="Times New Roman" panose="02020603050405020304" pitchFamily="18" charset="0"/>
                <a:cs typeface="Times New Roman" panose="02020603050405020304" pitchFamily="18" charset="0"/>
              </a:rPr>
              <a:t>всеми средствами измерений и выработка сигналов воздействия на объект измерений.</a:t>
            </a:r>
          </a:p>
          <a:p>
            <a:pPr algn="just">
              <a:buClr>
                <a:srgbClr val="FF0000"/>
              </a:buClr>
            </a:pPr>
            <a:endParaRPr lang="ru-RU" b="1" i="1" u="sng" dirty="0">
              <a:solidFill>
                <a:schemeClr val="bg1"/>
              </a:solidFill>
              <a:latin typeface="Times New Roman" panose="02020603050405020304" pitchFamily="18" charset="0"/>
              <a:cs typeface="Times New Roman" panose="02020603050405020304" pitchFamily="18" charset="0"/>
            </a:endParaRPr>
          </a:p>
        </p:txBody>
      </p:sp>
      <p:sp>
        <p:nvSpPr>
          <p:cNvPr id="8" name="Номер слайда 5"/>
          <p:cNvSpPr>
            <a:spLocks noGrp="1"/>
          </p:cNvSpPr>
          <p:nvPr>
            <p:ph type="sldNum" sz="quarter" idx="12"/>
          </p:nvPr>
        </p:nvSpPr>
        <p:spPr>
          <a:xfrm>
            <a:off x="8316416" y="6215459"/>
            <a:ext cx="856907" cy="669925"/>
          </a:xfrm>
        </p:spPr>
        <p:txBody>
          <a:bodyPr/>
          <a:lstStyle/>
          <a:p>
            <a:pPr>
              <a:defRPr/>
            </a:pPr>
            <a:fld id="{9AD02CE9-2095-445F-A00E-82532CE5C7D4}" type="slidenum">
              <a:rPr lang="ru-RU" sz="1600"/>
              <a:pPr>
                <a:defRPr/>
              </a:pPr>
              <a:t>53</a:t>
            </a:fld>
            <a:endParaRPr lang="ru-RU" sz="1600" dirty="0"/>
          </a:p>
        </p:txBody>
      </p:sp>
      <p:sp>
        <p:nvSpPr>
          <p:cNvPr id="12" name="Rectangle 11"/>
          <p:cNvSpPr>
            <a:spLocks noChangeArrowheads="1"/>
          </p:cNvSpPr>
          <p:nvPr/>
        </p:nvSpPr>
        <p:spPr bwMode="auto">
          <a:xfrm>
            <a:off x="0" y="0"/>
            <a:ext cx="9143999" cy="396875"/>
          </a:xfrm>
          <a:prstGeom prst="rect">
            <a:avLst/>
          </a:prstGeom>
          <a:solidFill>
            <a:srgbClr val="FFFF00"/>
          </a:solidFill>
          <a:ln w="38100">
            <a:solidFill>
              <a:srgbClr val="1D08B8"/>
            </a:solidFill>
            <a:miter lim="800000"/>
            <a:headEnd/>
            <a:tailEnd/>
          </a:ln>
        </p:spPr>
        <p:txBody>
          <a:bodyPr wrap="square">
            <a:spAutoFit/>
          </a:bodyPr>
          <a:lstStyle/>
          <a:p>
            <a:pPr algn="ctr"/>
            <a:r>
              <a:rPr lang="ru-RU" sz="2000" b="1" dirty="0" smtClean="0">
                <a:solidFill>
                  <a:srgbClr val="1D08B8"/>
                </a:solidFill>
                <a:latin typeface="Book Antiqua" pitchFamily="18" charset="0"/>
              </a:rPr>
              <a:t>ИЗМЕРИТЕЛЬНО-ВЫЧИСЛИТЕЛЬНЫЕ КОМПЛЕКСЫ (ИВК)</a:t>
            </a:r>
            <a:r>
              <a:rPr lang="ru-RU" sz="2000" dirty="0" smtClean="0">
                <a:solidFill>
                  <a:srgbClr val="1D08B8"/>
                </a:solidFill>
                <a:latin typeface="Book Antiqua" pitchFamily="18" charset="0"/>
              </a:rPr>
              <a:t> </a:t>
            </a:r>
            <a:endParaRPr lang="ru-RU" sz="2000" dirty="0">
              <a:solidFill>
                <a:srgbClr val="1D08B8"/>
              </a:solidFill>
              <a:latin typeface="Book Antiqua" pitchFamily="18" charset="0"/>
            </a:endParaRPr>
          </a:p>
        </p:txBody>
      </p:sp>
      <p:sp>
        <p:nvSpPr>
          <p:cNvPr id="7" name="Прямоугольник 6"/>
          <p:cNvSpPr/>
          <p:nvPr/>
        </p:nvSpPr>
        <p:spPr>
          <a:xfrm>
            <a:off x="323527" y="3284984"/>
            <a:ext cx="8496943" cy="2646878"/>
          </a:xfrm>
          <a:prstGeom prst="rect">
            <a:avLst/>
          </a:prstGeom>
          <a:solidFill>
            <a:schemeClr val="tx1"/>
          </a:solidFill>
        </p:spPr>
        <p:txBody>
          <a:bodyPr wrap="square">
            <a:spAutoFit/>
          </a:bodyPr>
          <a:lstStyle/>
          <a:p>
            <a:pPr algn="just">
              <a:buClr>
                <a:schemeClr val="accent3"/>
              </a:buClr>
              <a:defRPr/>
            </a:pPr>
            <a:r>
              <a:rPr lang="ru-RU" sz="2000" b="1" u="sng" dirty="0" smtClean="0">
                <a:solidFill>
                  <a:srgbClr val="FF0000"/>
                </a:solidFill>
                <a:latin typeface="Times New Roman" pitchFamily="18" charset="0"/>
                <a:cs typeface="Times New Roman" pitchFamily="18" charset="0"/>
              </a:rPr>
              <a:t>Измерительные принадлежности</a:t>
            </a:r>
            <a:r>
              <a:rPr lang="ru-RU" sz="2000" b="1" dirty="0" smtClean="0">
                <a:solidFill>
                  <a:srgbClr val="FF0000"/>
                </a:solidFill>
                <a:latin typeface="Times New Roman" pitchFamily="18" charset="0"/>
                <a:cs typeface="Times New Roman" pitchFamily="18" charset="0"/>
              </a:rPr>
              <a:t> </a:t>
            </a:r>
            <a:r>
              <a:rPr lang="ru-RU" sz="2000" dirty="0" smtClean="0">
                <a:solidFill>
                  <a:schemeClr val="bg1"/>
                </a:solidFill>
                <a:latin typeface="Times New Roman" pitchFamily="18" charset="0"/>
                <a:cs typeface="Times New Roman" pitchFamily="18" charset="0"/>
              </a:rPr>
              <a:t>– вспомогательные </a:t>
            </a:r>
            <a:r>
              <a:rPr lang="ru-RU" sz="2000" dirty="0">
                <a:solidFill>
                  <a:schemeClr val="bg1"/>
                </a:solidFill>
                <a:latin typeface="Times New Roman" pitchFamily="18" charset="0"/>
                <a:cs typeface="Times New Roman" pitchFamily="18" charset="0"/>
              </a:rPr>
              <a:t>средства (</a:t>
            </a:r>
            <a:r>
              <a:rPr lang="ru-RU" sz="2000" dirty="0" smtClean="0">
                <a:solidFill>
                  <a:schemeClr val="bg1"/>
                </a:solidFill>
                <a:latin typeface="Times New Roman" pitchFamily="18" charset="0"/>
                <a:cs typeface="Times New Roman" pitchFamily="18" charset="0"/>
              </a:rPr>
              <a:t>устройства), используемые для обеспечения необходимых условий чтобы выполнить измерения с требуемой точностью (</a:t>
            </a:r>
            <a:r>
              <a:rPr lang="ru-RU" sz="2000" i="1" dirty="0" smtClean="0">
                <a:solidFill>
                  <a:schemeClr val="bg1"/>
                </a:solidFill>
                <a:latin typeface="Times New Roman" pitchFamily="18" charset="0"/>
                <a:cs typeface="Times New Roman" pitchFamily="18" charset="0"/>
              </a:rPr>
              <a:t>для сравнения измеряемой величины с контрольной</a:t>
            </a:r>
            <a:r>
              <a:rPr lang="ru-RU" sz="2000" dirty="0" smtClean="0">
                <a:solidFill>
                  <a:schemeClr val="bg1"/>
                </a:solidFill>
                <a:latin typeface="Times New Roman" pitchFamily="18" charset="0"/>
                <a:cs typeface="Times New Roman" pitchFamily="18" charset="0"/>
              </a:rPr>
              <a:t>), </a:t>
            </a:r>
            <a:r>
              <a:rPr lang="ru-RU" sz="2000" dirty="0">
                <a:solidFill>
                  <a:schemeClr val="bg1"/>
                </a:solidFill>
                <a:latin typeface="Times New Roman" panose="02020603050405020304" pitchFamily="18" charset="0"/>
                <a:cs typeface="Times New Roman" panose="02020603050405020304" pitchFamily="18" charset="0"/>
              </a:rPr>
              <a:t>служащие для обеспечения операций измерения, передачи информации на расстояние, обработки информации. </a:t>
            </a:r>
            <a:endParaRPr lang="ru-RU" sz="2000" dirty="0" smtClean="0">
              <a:solidFill>
                <a:schemeClr val="bg1"/>
              </a:solidFill>
              <a:latin typeface="Times New Roman" panose="02020603050405020304" pitchFamily="18" charset="0"/>
              <a:cs typeface="Times New Roman" panose="02020603050405020304" pitchFamily="18" charset="0"/>
            </a:endParaRPr>
          </a:p>
          <a:p>
            <a:pPr algn="just">
              <a:buClr>
                <a:schemeClr val="accent3"/>
              </a:buClr>
              <a:defRPr/>
            </a:pPr>
            <a:endParaRPr lang="ru-RU" sz="800" b="1" i="1" dirty="0" smtClean="0">
              <a:solidFill>
                <a:schemeClr val="bg1"/>
              </a:solidFill>
              <a:latin typeface="Times New Roman" panose="02020603050405020304" pitchFamily="18" charset="0"/>
              <a:cs typeface="Times New Roman" panose="02020603050405020304" pitchFamily="18" charset="0"/>
            </a:endParaRPr>
          </a:p>
          <a:p>
            <a:pPr algn="just">
              <a:buClr>
                <a:schemeClr val="accent3"/>
              </a:buClr>
              <a:defRPr/>
            </a:pPr>
            <a:r>
              <a:rPr lang="ru-RU" b="1" i="1" dirty="0" smtClean="0">
                <a:solidFill>
                  <a:schemeClr val="bg1"/>
                </a:solidFill>
                <a:latin typeface="Times New Roman" panose="02020603050405020304" pitchFamily="18" charset="0"/>
                <a:cs typeface="Times New Roman" panose="02020603050405020304" pitchFamily="18" charset="0"/>
              </a:rPr>
              <a:t>Основная </a:t>
            </a:r>
            <a:r>
              <a:rPr lang="ru-RU" b="1" i="1" dirty="0">
                <a:solidFill>
                  <a:schemeClr val="bg1"/>
                </a:solidFill>
                <a:latin typeface="Times New Roman" panose="02020603050405020304" pitchFamily="18" charset="0"/>
                <a:cs typeface="Times New Roman" panose="02020603050405020304" pitchFamily="18" charset="0"/>
              </a:rPr>
              <a:t>особенность </a:t>
            </a:r>
            <a:r>
              <a:rPr lang="ru-RU" dirty="0">
                <a:solidFill>
                  <a:schemeClr val="bg1"/>
                </a:solidFill>
                <a:latin typeface="Times New Roman" panose="02020603050405020304" pitchFamily="18" charset="0"/>
                <a:cs typeface="Times New Roman" panose="02020603050405020304" pitchFamily="18" charset="0"/>
              </a:rPr>
              <a:t>– наличие нормированных метрологических </a:t>
            </a:r>
            <a:r>
              <a:rPr lang="ru-RU" dirty="0" smtClean="0">
                <a:solidFill>
                  <a:schemeClr val="bg1"/>
                </a:solidFill>
                <a:latin typeface="Times New Roman" panose="02020603050405020304" pitchFamily="18" charset="0"/>
                <a:cs typeface="Times New Roman" panose="02020603050405020304" pitchFamily="18" charset="0"/>
              </a:rPr>
              <a:t>характеристик.</a:t>
            </a:r>
          </a:p>
          <a:p>
            <a:pPr algn="just">
              <a:buClr>
                <a:schemeClr val="accent3"/>
              </a:buClr>
              <a:defRPr/>
            </a:pPr>
            <a:endParaRPr lang="ru-RU" sz="800" dirty="0" smtClean="0">
              <a:solidFill>
                <a:schemeClr val="bg1"/>
              </a:solidFill>
              <a:latin typeface="Times New Roman" panose="02020603050405020304" pitchFamily="18" charset="0"/>
              <a:cs typeface="Times New Roman" panose="02020603050405020304" pitchFamily="18" charset="0"/>
            </a:endParaRPr>
          </a:p>
          <a:p>
            <a:pPr algn="just">
              <a:buClr>
                <a:schemeClr val="accent3"/>
              </a:buClr>
              <a:defRPr/>
            </a:pPr>
            <a:r>
              <a:rPr lang="ru-RU" sz="1600" b="1" i="1" dirty="0" smtClean="0">
                <a:solidFill>
                  <a:schemeClr val="bg1"/>
                </a:solidFill>
                <a:latin typeface="Times New Roman" pitchFamily="18" charset="0"/>
                <a:cs typeface="Times New Roman" pitchFamily="18" charset="0"/>
              </a:rPr>
              <a:t>Например</a:t>
            </a:r>
            <a:r>
              <a:rPr lang="ru-RU" sz="1600" dirty="0" smtClean="0">
                <a:solidFill>
                  <a:schemeClr val="bg1"/>
                </a:solidFill>
                <a:latin typeface="Times New Roman" pitchFamily="18" charset="0"/>
                <a:cs typeface="Times New Roman" pitchFamily="18" charset="0"/>
              </a:rPr>
              <a:t>, </a:t>
            </a:r>
            <a:r>
              <a:rPr lang="ru-RU" sz="1600" u="sng" dirty="0" smtClean="0">
                <a:solidFill>
                  <a:schemeClr val="bg1"/>
                </a:solidFill>
                <a:latin typeface="Times New Roman" pitchFamily="18" charset="0"/>
                <a:cs typeface="Times New Roman" pitchFamily="18" charset="0"/>
              </a:rPr>
              <a:t>психрометр</a:t>
            </a:r>
            <a:r>
              <a:rPr lang="ru-RU" sz="1600" dirty="0" smtClean="0">
                <a:solidFill>
                  <a:schemeClr val="bg1"/>
                </a:solidFill>
                <a:latin typeface="Times New Roman" pitchFamily="18" charset="0"/>
                <a:cs typeface="Times New Roman" pitchFamily="18" charset="0"/>
              </a:rPr>
              <a:t> (при измерении параметра объекта, если оговаривается влажность окружающей среды), </a:t>
            </a:r>
            <a:r>
              <a:rPr lang="ru-RU" sz="1600" u="sng" dirty="0" smtClean="0">
                <a:solidFill>
                  <a:schemeClr val="bg1"/>
                </a:solidFill>
                <a:latin typeface="Times New Roman" pitchFamily="18" charset="0"/>
                <a:cs typeface="Times New Roman" pitchFamily="18" charset="0"/>
              </a:rPr>
              <a:t>источники питания</a:t>
            </a:r>
            <a:r>
              <a:rPr lang="ru-RU" sz="1600" dirty="0" smtClean="0">
                <a:solidFill>
                  <a:schemeClr val="bg1"/>
                </a:solidFill>
                <a:latin typeface="Times New Roman" pitchFamily="18" charset="0"/>
                <a:cs typeface="Times New Roman" pitchFamily="18" charset="0"/>
              </a:rPr>
              <a:t>, </a:t>
            </a:r>
            <a:r>
              <a:rPr lang="ru-RU" sz="1600" u="sng" dirty="0" smtClean="0">
                <a:solidFill>
                  <a:schemeClr val="bg1"/>
                </a:solidFill>
                <a:latin typeface="Times New Roman" pitchFamily="18" charset="0"/>
                <a:cs typeface="Times New Roman" pitchFamily="18" charset="0"/>
              </a:rPr>
              <a:t>коммутаторы</a:t>
            </a:r>
            <a:r>
              <a:rPr lang="ru-RU" sz="1600" dirty="0" smtClean="0">
                <a:solidFill>
                  <a:schemeClr val="bg1"/>
                </a:solidFill>
                <a:latin typeface="Times New Roman" pitchFamily="18" charset="0"/>
                <a:cs typeface="Times New Roman" pitchFamily="18" charset="0"/>
              </a:rPr>
              <a:t>, </a:t>
            </a:r>
            <a:r>
              <a:rPr lang="ru-RU" sz="1600" u="sng" dirty="0" smtClean="0">
                <a:solidFill>
                  <a:schemeClr val="bg1"/>
                </a:solidFill>
                <a:latin typeface="Times New Roman" pitchFamily="18" charset="0"/>
                <a:cs typeface="Times New Roman" pitchFamily="18" charset="0"/>
              </a:rPr>
              <a:t>усилители</a:t>
            </a:r>
            <a:r>
              <a:rPr lang="ru-RU" sz="1600" dirty="0" smtClean="0">
                <a:solidFill>
                  <a:schemeClr val="bg1"/>
                </a:solidFill>
                <a:latin typeface="Times New Roman" pitchFamily="18" charset="0"/>
                <a:cs typeface="Times New Roman" pitchFamily="18" charset="0"/>
              </a:rPr>
              <a:t>, </a:t>
            </a:r>
            <a:r>
              <a:rPr lang="ru-RU" sz="1600" u="sng" dirty="0" smtClean="0">
                <a:solidFill>
                  <a:schemeClr val="bg1"/>
                </a:solidFill>
                <a:latin typeface="Times New Roman" pitchFamily="18" charset="0"/>
                <a:cs typeface="Times New Roman" pitchFamily="18" charset="0"/>
              </a:rPr>
              <a:t>термостаты</a:t>
            </a:r>
            <a:r>
              <a:rPr lang="ru-RU" sz="1600" dirty="0" smtClean="0">
                <a:solidFill>
                  <a:schemeClr val="bg1"/>
                </a:solidFill>
                <a:latin typeface="Times New Roman" pitchFamily="18" charset="0"/>
                <a:cs typeface="Times New Roman" pitchFamily="18" charset="0"/>
              </a:rPr>
              <a:t> и др.</a:t>
            </a:r>
            <a:endParaRPr lang="ru-RU"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00420085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5"/>
          <p:cNvSpPr>
            <a:spLocks noGrp="1"/>
          </p:cNvSpPr>
          <p:nvPr>
            <p:ph type="sldNum" sz="quarter" idx="12"/>
          </p:nvPr>
        </p:nvSpPr>
        <p:spPr>
          <a:xfrm>
            <a:off x="8316416" y="6215459"/>
            <a:ext cx="856907" cy="669925"/>
          </a:xfrm>
        </p:spPr>
        <p:txBody>
          <a:bodyPr/>
          <a:lstStyle/>
          <a:p>
            <a:pPr>
              <a:defRPr/>
            </a:pPr>
            <a:fld id="{9AD02CE9-2095-445F-A00E-82532CE5C7D4}" type="slidenum">
              <a:rPr lang="ru-RU" sz="1600"/>
              <a:pPr>
                <a:defRPr/>
              </a:pPr>
              <a:t>54</a:t>
            </a:fld>
            <a:endParaRPr lang="ru-RU" sz="1600" dirty="0"/>
          </a:p>
        </p:txBody>
      </p:sp>
      <p:sp>
        <p:nvSpPr>
          <p:cNvPr id="12" name="Rectangle 11"/>
          <p:cNvSpPr>
            <a:spLocks noChangeArrowheads="1"/>
          </p:cNvSpPr>
          <p:nvPr/>
        </p:nvSpPr>
        <p:spPr bwMode="auto">
          <a:xfrm>
            <a:off x="0" y="0"/>
            <a:ext cx="9143999" cy="396875"/>
          </a:xfrm>
          <a:prstGeom prst="rect">
            <a:avLst/>
          </a:prstGeom>
          <a:solidFill>
            <a:srgbClr val="FFFF00"/>
          </a:solidFill>
          <a:ln w="38100">
            <a:solidFill>
              <a:srgbClr val="1D08B8"/>
            </a:solidFill>
            <a:miter lim="800000"/>
            <a:headEnd/>
            <a:tailEnd/>
          </a:ln>
        </p:spPr>
        <p:txBody>
          <a:bodyPr wrap="square">
            <a:spAutoFit/>
          </a:bodyPr>
          <a:lstStyle/>
          <a:p>
            <a:pPr algn="ctr"/>
            <a:r>
              <a:rPr lang="ru-RU" sz="2000" b="1" dirty="0" smtClean="0">
                <a:solidFill>
                  <a:srgbClr val="1D08B8"/>
                </a:solidFill>
                <a:latin typeface="Book Antiqua" pitchFamily="18" charset="0"/>
              </a:rPr>
              <a:t>ИЗМЕРИТЕЛЬНО-ВЫЧИСЛИТЕЛЬНЫЕ КОМПЛЕКСЫ (ИВК)</a:t>
            </a:r>
            <a:r>
              <a:rPr lang="ru-RU" sz="2000" dirty="0" smtClean="0">
                <a:solidFill>
                  <a:srgbClr val="1D08B8"/>
                </a:solidFill>
                <a:latin typeface="Book Antiqua" pitchFamily="18" charset="0"/>
              </a:rPr>
              <a:t> </a:t>
            </a:r>
            <a:endParaRPr lang="ru-RU" sz="2000" dirty="0">
              <a:solidFill>
                <a:srgbClr val="1D08B8"/>
              </a:solidFill>
              <a:latin typeface="Book Antiqua" pitchFamily="18"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 y="620688"/>
            <a:ext cx="9144000" cy="4220308"/>
          </a:xfrm>
          <a:prstGeom prst="rect">
            <a:avLst/>
          </a:prstGeom>
        </p:spPr>
      </p:pic>
      <p:sp>
        <p:nvSpPr>
          <p:cNvPr id="3" name="Прямоугольник 2"/>
          <p:cNvSpPr/>
          <p:nvPr/>
        </p:nvSpPr>
        <p:spPr>
          <a:xfrm>
            <a:off x="755576" y="4437112"/>
            <a:ext cx="7066924" cy="369332"/>
          </a:xfrm>
          <a:prstGeom prst="rect">
            <a:avLst/>
          </a:prstGeom>
          <a:solidFill>
            <a:schemeClr val="tx1"/>
          </a:solidFill>
        </p:spPr>
        <p:txBody>
          <a:bodyPr wrap="square">
            <a:spAutoFit/>
          </a:bodyPr>
          <a:lstStyle/>
          <a:p>
            <a:pPr algn="ctr"/>
            <a:r>
              <a:rPr lang="ru-RU" b="1" dirty="0">
                <a:solidFill>
                  <a:srgbClr val="0000FF"/>
                </a:solidFill>
              </a:rPr>
              <a:t>Комплекс</a:t>
            </a:r>
            <a:r>
              <a:rPr lang="ru-RU" dirty="0">
                <a:solidFill>
                  <a:srgbClr val="0000FF"/>
                </a:solidFill>
              </a:rPr>
              <a:t> </a:t>
            </a:r>
            <a:r>
              <a:rPr lang="ru-RU" b="1" dirty="0">
                <a:solidFill>
                  <a:srgbClr val="0000FF"/>
                </a:solidFill>
              </a:rPr>
              <a:t>измерительно</a:t>
            </a:r>
            <a:r>
              <a:rPr lang="ru-RU" dirty="0">
                <a:solidFill>
                  <a:srgbClr val="0000FF"/>
                </a:solidFill>
              </a:rPr>
              <a:t>-</a:t>
            </a:r>
            <a:r>
              <a:rPr lang="ru-RU" b="1" dirty="0">
                <a:solidFill>
                  <a:srgbClr val="0000FF"/>
                </a:solidFill>
              </a:rPr>
              <a:t>вычислительный</a:t>
            </a:r>
            <a:r>
              <a:rPr lang="ru-RU" dirty="0">
                <a:solidFill>
                  <a:srgbClr val="0000FF"/>
                </a:solidFill>
              </a:rPr>
              <a:t> "МЦВТ-Эталон". </a:t>
            </a:r>
          </a:p>
        </p:txBody>
      </p:sp>
    </p:spTree>
    <p:extLst>
      <p:ext uri="{BB962C8B-B14F-4D97-AF65-F5344CB8AC3E}">
        <p14:creationId xmlns:p14="http://schemas.microsoft.com/office/powerpoint/2010/main" val="114552549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5"/>
          <p:cNvSpPr>
            <a:spLocks noGrp="1"/>
          </p:cNvSpPr>
          <p:nvPr>
            <p:ph type="sldNum" sz="quarter" idx="12"/>
          </p:nvPr>
        </p:nvSpPr>
        <p:spPr>
          <a:xfrm>
            <a:off x="8316416" y="6215459"/>
            <a:ext cx="856907" cy="669925"/>
          </a:xfrm>
        </p:spPr>
        <p:txBody>
          <a:bodyPr/>
          <a:lstStyle/>
          <a:p>
            <a:pPr>
              <a:defRPr/>
            </a:pPr>
            <a:fld id="{9AD02CE9-2095-445F-A00E-82532CE5C7D4}" type="slidenum">
              <a:rPr lang="ru-RU" sz="1600"/>
              <a:pPr>
                <a:defRPr/>
              </a:pPr>
              <a:t>55</a:t>
            </a:fld>
            <a:endParaRPr lang="ru-RU" sz="1600" dirty="0"/>
          </a:p>
        </p:txBody>
      </p:sp>
      <p:sp>
        <p:nvSpPr>
          <p:cNvPr id="12" name="Rectangle 11"/>
          <p:cNvSpPr>
            <a:spLocks noChangeArrowheads="1"/>
          </p:cNvSpPr>
          <p:nvPr/>
        </p:nvSpPr>
        <p:spPr bwMode="auto">
          <a:xfrm>
            <a:off x="0" y="0"/>
            <a:ext cx="9143999" cy="396875"/>
          </a:xfrm>
          <a:prstGeom prst="rect">
            <a:avLst/>
          </a:prstGeom>
          <a:solidFill>
            <a:srgbClr val="FFFF00"/>
          </a:solidFill>
          <a:ln w="38100">
            <a:solidFill>
              <a:srgbClr val="1D08B8"/>
            </a:solidFill>
            <a:miter lim="800000"/>
            <a:headEnd/>
            <a:tailEnd/>
          </a:ln>
        </p:spPr>
        <p:txBody>
          <a:bodyPr wrap="square">
            <a:spAutoFit/>
          </a:bodyPr>
          <a:lstStyle/>
          <a:p>
            <a:pPr algn="ctr"/>
            <a:r>
              <a:rPr lang="ru-RU" sz="2000" b="1" dirty="0" smtClean="0">
                <a:solidFill>
                  <a:srgbClr val="1D08B8"/>
                </a:solidFill>
                <a:latin typeface="Book Antiqua" pitchFamily="18" charset="0"/>
              </a:rPr>
              <a:t>ИЗМЕРИТЕЛЬНО-ВЫЧИСЛИТЕЛЬНЫЕ КОМПЛЕКСЫ (ИВК)</a:t>
            </a:r>
            <a:r>
              <a:rPr lang="ru-RU" sz="2000" dirty="0" smtClean="0">
                <a:solidFill>
                  <a:srgbClr val="1D08B8"/>
                </a:solidFill>
                <a:latin typeface="Book Antiqua" pitchFamily="18" charset="0"/>
              </a:rPr>
              <a:t> </a:t>
            </a:r>
            <a:endParaRPr lang="ru-RU" sz="2000" dirty="0">
              <a:solidFill>
                <a:srgbClr val="1D08B8"/>
              </a:solidFill>
              <a:latin typeface="Book Antiqua" pitchFamily="18" charset="0"/>
            </a:endParaRPr>
          </a:p>
        </p:txBody>
      </p:sp>
      <p:sp>
        <p:nvSpPr>
          <p:cNvPr id="3" name="Прямоугольник 2"/>
          <p:cNvSpPr/>
          <p:nvPr/>
        </p:nvSpPr>
        <p:spPr>
          <a:xfrm>
            <a:off x="575555" y="5885487"/>
            <a:ext cx="7992888" cy="369332"/>
          </a:xfrm>
          <a:prstGeom prst="rect">
            <a:avLst/>
          </a:prstGeom>
          <a:solidFill>
            <a:schemeClr val="tx1"/>
          </a:solidFill>
        </p:spPr>
        <p:txBody>
          <a:bodyPr wrap="square">
            <a:spAutoFit/>
          </a:bodyPr>
          <a:lstStyle/>
          <a:p>
            <a:pPr algn="ctr"/>
            <a:r>
              <a:rPr lang="ru-RU" b="1" dirty="0">
                <a:solidFill>
                  <a:srgbClr val="0000FF"/>
                </a:solidFill>
              </a:rPr>
              <a:t>Шкаф ИВК (измерительно-вычислительного комплекса) «Абак+».</a:t>
            </a:r>
            <a:endParaRPr lang="ru-RU" dirty="0">
              <a:solidFill>
                <a:srgbClr val="0000FF"/>
              </a:solidFill>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1764"/>
            <a:ext cx="9143999" cy="5143500"/>
          </a:xfrm>
          <a:prstGeom prst="rect">
            <a:avLst/>
          </a:prstGeom>
        </p:spPr>
      </p:pic>
    </p:spTree>
    <p:extLst>
      <p:ext uri="{BB962C8B-B14F-4D97-AF65-F5344CB8AC3E}">
        <p14:creationId xmlns:p14="http://schemas.microsoft.com/office/powerpoint/2010/main" val="378316023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5"/>
          <p:cNvSpPr>
            <a:spLocks noGrp="1"/>
          </p:cNvSpPr>
          <p:nvPr>
            <p:ph type="sldNum" sz="quarter" idx="12"/>
          </p:nvPr>
        </p:nvSpPr>
        <p:spPr>
          <a:xfrm>
            <a:off x="8316416" y="6215459"/>
            <a:ext cx="856907" cy="669925"/>
          </a:xfrm>
        </p:spPr>
        <p:txBody>
          <a:bodyPr/>
          <a:lstStyle/>
          <a:p>
            <a:pPr>
              <a:defRPr/>
            </a:pPr>
            <a:fld id="{9AD02CE9-2095-445F-A00E-82532CE5C7D4}" type="slidenum">
              <a:rPr lang="ru-RU" sz="1600"/>
              <a:pPr>
                <a:defRPr/>
              </a:pPr>
              <a:t>56</a:t>
            </a:fld>
            <a:endParaRPr lang="ru-RU" sz="1600" dirty="0"/>
          </a:p>
        </p:txBody>
      </p:sp>
      <p:sp>
        <p:nvSpPr>
          <p:cNvPr id="12" name="Rectangle 11"/>
          <p:cNvSpPr>
            <a:spLocks noChangeArrowheads="1"/>
          </p:cNvSpPr>
          <p:nvPr/>
        </p:nvSpPr>
        <p:spPr bwMode="auto">
          <a:xfrm>
            <a:off x="0" y="0"/>
            <a:ext cx="9143999" cy="396875"/>
          </a:xfrm>
          <a:prstGeom prst="rect">
            <a:avLst/>
          </a:prstGeom>
          <a:solidFill>
            <a:srgbClr val="FFFF00"/>
          </a:solidFill>
          <a:ln w="38100">
            <a:solidFill>
              <a:srgbClr val="1D08B8"/>
            </a:solidFill>
            <a:miter lim="800000"/>
            <a:headEnd/>
            <a:tailEnd/>
          </a:ln>
        </p:spPr>
        <p:txBody>
          <a:bodyPr wrap="square">
            <a:spAutoFit/>
          </a:bodyPr>
          <a:lstStyle/>
          <a:p>
            <a:pPr algn="ctr"/>
            <a:r>
              <a:rPr lang="ru-RU" sz="2000" b="1" dirty="0" smtClean="0">
                <a:solidFill>
                  <a:srgbClr val="1D08B8"/>
                </a:solidFill>
                <a:latin typeface="Book Antiqua" pitchFamily="18" charset="0"/>
              </a:rPr>
              <a:t>ИЗМЕРИТЕЛЬНО-ВЫЧИСЛИТЕЛЬНЫЕ КОМПЛЕКСЫ (ИВК)</a:t>
            </a:r>
            <a:r>
              <a:rPr lang="ru-RU" sz="2000" dirty="0" smtClean="0">
                <a:solidFill>
                  <a:srgbClr val="1D08B8"/>
                </a:solidFill>
                <a:latin typeface="Book Antiqua" pitchFamily="18" charset="0"/>
              </a:rPr>
              <a:t> </a:t>
            </a:r>
            <a:endParaRPr lang="ru-RU" sz="2000" dirty="0">
              <a:solidFill>
                <a:srgbClr val="1D08B8"/>
              </a:solidFill>
              <a:latin typeface="Book Antiqua" pitchFamily="18"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425542"/>
            <a:ext cx="8765480" cy="6023137"/>
          </a:xfrm>
          <a:prstGeom prst="rect">
            <a:avLst/>
          </a:prstGeom>
        </p:spPr>
      </p:pic>
    </p:spTree>
    <p:extLst>
      <p:ext uri="{BB962C8B-B14F-4D97-AF65-F5344CB8AC3E}">
        <p14:creationId xmlns:p14="http://schemas.microsoft.com/office/powerpoint/2010/main" val="153327086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5"/>
          <p:cNvSpPr>
            <a:spLocks noGrp="1"/>
          </p:cNvSpPr>
          <p:nvPr>
            <p:ph type="sldNum" sz="quarter" idx="12"/>
          </p:nvPr>
        </p:nvSpPr>
        <p:spPr>
          <a:xfrm>
            <a:off x="8316416" y="6215459"/>
            <a:ext cx="856907" cy="669925"/>
          </a:xfrm>
        </p:spPr>
        <p:txBody>
          <a:bodyPr/>
          <a:lstStyle/>
          <a:p>
            <a:pPr>
              <a:defRPr/>
            </a:pPr>
            <a:fld id="{9AD02CE9-2095-445F-A00E-82532CE5C7D4}" type="slidenum">
              <a:rPr lang="ru-RU" sz="1600"/>
              <a:pPr>
                <a:defRPr/>
              </a:pPr>
              <a:t>57</a:t>
            </a:fld>
            <a:endParaRPr lang="ru-RU" sz="1600" dirty="0"/>
          </a:p>
        </p:txBody>
      </p:sp>
      <p:sp>
        <p:nvSpPr>
          <p:cNvPr id="12" name="Rectangle 11"/>
          <p:cNvSpPr>
            <a:spLocks noChangeArrowheads="1"/>
          </p:cNvSpPr>
          <p:nvPr/>
        </p:nvSpPr>
        <p:spPr bwMode="auto">
          <a:xfrm>
            <a:off x="0" y="0"/>
            <a:ext cx="9143999" cy="396875"/>
          </a:xfrm>
          <a:prstGeom prst="rect">
            <a:avLst/>
          </a:prstGeom>
          <a:solidFill>
            <a:srgbClr val="FFFF00"/>
          </a:solidFill>
          <a:ln w="38100">
            <a:solidFill>
              <a:srgbClr val="1D08B8"/>
            </a:solidFill>
            <a:miter lim="800000"/>
            <a:headEnd/>
            <a:tailEnd/>
          </a:ln>
        </p:spPr>
        <p:txBody>
          <a:bodyPr wrap="square">
            <a:spAutoFit/>
          </a:bodyPr>
          <a:lstStyle/>
          <a:p>
            <a:pPr algn="ctr"/>
            <a:r>
              <a:rPr lang="ru-RU" sz="2000" b="1" dirty="0" smtClean="0">
                <a:solidFill>
                  <a:srgbClr val="1D08B8"/>
                </a:solidFill>
                <a:latin typeface="Book Antiqua" pitchFamily="18" charset="0"/>
              </a:rPr>
              <a:t>ИЗМЕРИТЕЛЬНО-ВЫЧИСЛИТЕЛЬНЫЕ КОМПЛЕКСЫ (ИВК)</a:t>
            </a:r>
            <a:r>
              <a:rPr lang="ru-RU" sz="2000" dirty="0" smtClean="0">
                <a:solidFill>
                  <a:srgbClr val="1D08B8"/>
                </a:solidFill>
                <a:latin typeface="Book Antiqua" pitchFamily="18" charset="0"/>
              </a:rPr>
              <a:t> </a:t>
            </a:r>
            <a:endParaRPr lang="ru-RU" sz="2000" dirty="0">
              <a:solidFill>
                <a:srgbClr val="1D08B8"/>
              </a:solidFill>
              <a:latin typeface="Book Antiqua" pitchFamily="18"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320" y="424854"/>
            <a:ext cx="8565357" cy="6424018"/>
          </a:xfrm>
          <a:prstGeom prst="rect">
            <a:avLst/>
          </a:prstGeom>
        </p:spPr>
      </p:pic>
    </p:spTree>
    <p:extLst>
      <p:ext uri="{BB962C8B-B14F-4D97-AF65-F5344CB8AC3E}">
        <p14:creationId xmlns:p14="http://schemas.microsoft.com/office/powerpoint/2010/main" val="46784340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8287093" y="6188075"/>
            <a:ext cx="856907" cy="669925"/>
          </a:xfrm>
        </p:spPr>
        <p:txBody>
          <a:bodyPr/>
          <a:lstStyle/>
          <a:p>
            <a:pPr>
              <a:defRPr/>
            </a:pPr>
            <a:fld id="{7E03095B-5292-4400-8AF2-D7B2508F3E23}" type="slidenum">
              <a:rPr lang="ru-RU" sz="1600"/>
              <a:pPr>
                <a:defRPr/>
              </a:pPr>
              <a:t>58</a:t>
            </a:fld>
            <a:endParaRPr lang="ru-RU" sz="1600" dirty="0"/>
          </a:p>
        </p:txBody>
      </p:sp>
      <p:sp>
        <p:nvSpPr>
          <p:cNvPr id="6161" name="AutoShape 3"/>
          <p:cNvSpPr>
            <a:spLocks noChangeArrowheads="1"/>
          </p:cNvSpPr>
          <p:nvPr/>
        </p:nvSpPr>
        <p:spPr bwMode="auto">
          <a:xfrm>
            <a:off x="0" y="8586"/>
            <a:ext cx="9144000" cy="533400"/>
          </a:xfrm>
          <a:prstGeom prst="roundRect">
            <a:avLst>
              <a:gd name="adj" fmla="val 16667"/>
            </a:avLst>
          </a:prstGeom>
          <a:solidFill>
            <a:srgbClr val="FFFF00"/>
          </a:solidFill>
          <a:ln w="57150">
            <a:solidFill>
              <a:srgbClr val="0000FF"/>
            </a:solidFill>
            <a:round/>
            <a:headEnd/>
            <a:tailEnd/>
          </a:ln>
        </p:spPr>
        <p:txBody>
          <a:bodyPr wrap="none" anchor="ctr"/>
          <a:lstStyle/>
          <a:p>
            <a:pPr algn="ctr"/>
            <a:endParaRPr lang="ru-RU" sz="2800" b="1" dirty="0">
              <a:solidFill>
                <a:srgbClr val="000000"/>
              </a:solidFill>
              <a:latin typeface="Times New Roman" pitchFamily="18" charset="0"/>
            </a:endParaRPr>
          </a:p>
          <a:p>
            <a:pPr algn="ctr"/>
            <a:r>
              <a:rPr lang="ru-RU" sz="2000" b="1" dirty="0" smtClean="0">
                <a:solidFill>
                  <a:srgbClr val="FF0000"/>
                </a:solidFill>
                <a:latin typeface="Book Antiqua" pitchFamily="18" charset="0"/>
                <a:cs typeface="Times New Roman" pitchFamily="18" charset="0"/>
              </a:rPr>
              <a:t>Метрологические характеристики</a:t>
            </a:r>
            <a:r>
              <a:rPr lang="ru-RU" sz="2000" b="1" dirty="0" smtClean="0">
                <a:solidFill>
                  <a:srgbClr val="FF0000"/>
                </a:solidFill>
                <a:latin typeface="Book Antiqua" pitchFamily="18" charset="0"/>
              </a:rPr>
              <a:t> средств измерений </a:t>
            </a:r>
            <a:r>
              <a:rPr lang="ru-RU" sz="2000" b="1" dirty="0" smtClean="0">
                <a:solidFill>
                  <a:srgbClr val="0000FF"/>
                </a:solidFill>
                <a:latin typeface="Book Antiqua" pitchFamily="18" charset="0"/>
              </a:rPr>
              <a:t>(</a:t>
            </a:r>
            <a:r>
              <a:rPr lang="ru-RU" sz="2000" b="1" dirty="0">
                <a:solidFill>
                  <a:srgbClr val="0000FF"/>
                </a:solidFill>
                <a:latin typeface="Book Antiqua" pitchFamily="18" charset="0"/>
              </a:rPr>
              <a:t>МХ СИ) </a:t>
            </a:r>
          </a:p>
          <a:p>
            <a:pPr algn="ctr"/>
            <a:endParaRPr lang="ru-RU" sz="2400" b="1" dirty="0">
              <a:solidFill>
                <a:srgbClr val="000000"/>
              </a:solidFill>
              <a:latin typeface="Times New Roman" pitchFamily="18" charset="0"/>
            </a:endParaRPr>
          </a:p>
        </p:txBody>
      </p:sp>
      <p:sp>
        <p:nvSpPr>
          <p:cNvPr id="6162" name="Text Box 4"/>
          <p:cNvSpPr txBox="1">
            <a:spLocks noChangeArrowheads="1"/>
          </p:cNvSpPr>
          <p:nvPr/>
        </p:nvSpPr>
        <p:spPr bwMode="auto">
          <a:xfrm>
            <a:off x="0" y="612306"/>
            <a:ext cx="9144000" cy="707886"/>
          </a:xfrm>
          <a:prstGeom prst="rect">
            <a:avLst/>
          </a:prstGeom>
          <a:solidFill>
            <a:schemeClr val="tx1"/>
          </a:solidFill>
          <a:ln w="9525">
            <a:noFill/>
            <a:miter lim="800000"/>
            <a:headEnd/>
            <a:tailEnd/>
          </a:ln>
        </p:spPr>
        <p:txBody>
          <a:bodyPr wrap="square">
            <a:spAutoFit/>
          </a:bodyPr>
          <a:lstStyle/>
          <a:p>
            <a:pPr marL="342900" indent="-342900" algn="just">
              <a:buClr>
                <a:srgbClr val="FF0000"/>
              </a:buClr>
              <a:buFont typeface="Wingdings" panose="05000000000000000000" pitchFamily="2" charset="2"/>
              <a:buChar char="Ø"/>
            </a:pPr>
            <a:r>
              <a:rPr lang="ru-RU" sz="2000" dirty="0" smtClean="0">
                <a:solidFill>
                  <a:srgbClr val="000000"/>
                </a:solidFill>
                <a:latin typeface="Book Antiqua" pitchFamily="18" charset="0"/>
                <a:cs typeface="Times New Roman" pitchFamily="18" charset="0"/>
              </a:rPr>
              <a:t>характеристики </a:t>
            </a:r>
            <a:r>
              <a:rPr lang="ru-RU" sz="2000" dirty="0">
                <a:solidFill>
                  <a:srgbClr val="000000"/>
                </a:solidFill>
                <a:latin typeface="Book Antiqua" pitchFamily="18" charset="0"/>
                <a:cs typeface="Times New Roman" pitchFamily="18" charset="0"/>
              </a:rPr>
              <a:t>свойств средств измерений, оказывающие влияние на результаты и погрешности измерений.</a:t>
            </a:r>
            <a:r>
              <a:rPr lang="ru-RU" sz="2000" dirty="0">
                <a:solidFill>
                  <a:srgbClr val="000000"/>
                </a:solidFill>
                <a:latin typeface="Times New Roman" pitchFamily="18" charset="0"/>
                <a:cs typeface="Times New Roman" pitchFamily="18" charset="0"/>
              </a:rPr>
              <a:t> </a:t>
            </a:r>
            <a:endParaRPr lang="ru-RU" sz="2000" dirty="0">
              <a:solidFill>
                <a:srgbClr val="000000"/>
              </a:solidFill>
              <a:latin typeface="Times New Roman" pitchFamily="18" charset="0"/>
            </a:endParaRPr>
          </a:p>
        </p:txBody>
      </p:sp>
      <p:sp>
        <p:nvSpPr>
          <p:cNvPr id="4" name="Прямоугольник 3"/>
          <p:cNvSpPr/>
          <p:nvPr/>
        </p:nvSpPr>
        <p:spPr>
          <a:xfrm>
            <a:off x="251520" y="1445809"/>
            <a:ext cx="8640960" cy="2308324"/>
          </a:xfrm>
          <a:prstGeom prst="rect">
            <a:avLst/>
          </a:prstGeom>
          <a:solidFill>
            <a:schemeClr val="tx1"/>
          </a:solidFill>
        </p:spPr>
        <p:txBody>
          <a:bodyPr wrap="square">
            <a:spAutoFit/>
          </a:bodyPr>
          <a:lstStyle/>
          <a:p>
            <a:r>
              <a:rPr lang="ru-RU" b="1" i="1" dirty="0">
                <a:solidFill>
                  <a:srgbClr val="0000FF"/>
                </a:solidFill>
                <a:latin typeface="Verdana" panose="020B0604030504040204" pitchFamily="34" charset="0"/>
              </a:rPr>
              <a:t>Метрологические характеристики </a:t>
            </a:r>
            <a:r>
              <a:rPr lang="ru-RU" b="1" i="1" dirty="0" smtClean="0">
                <a:solidFill>
                  <a:srgbClr val="0000FF"/>
                </a:solidFill>
                <a:latin typeface="Verdana" panose="020B0604030504040204" pitchFamily="34" charset="0"/>
              </a:rPr>
              <a:t>СИ обеспечивают</a:t>
            </a:r>
            <a:r>
              <a:rPr lang="ru-RU" b="1" i="1" dirty="0">
                <a:solidFill>
                  <a:srgbClr val="0000FF"/>
                </a:solidFill>
                <a:latin typeface="Verdana" panose="020B0604030504040204" pitchFamily="34" charset="0"/>
              </a:rPr>
              <a:t>:</a:t>
            </a:r>
          </a:p>
          <a:p>
            <a:pPr marL="285750" indent="-285750" algn="just">
              <a:buClr>
                <a:srgbClr val="FF0000"/>
              </a:buClr>
              <a:buFont typeface="Wingdings" panose="05000000000000000000" pitchFamily="2" charset="2"/>
              <a:buChar char="Ø"/>
            </a:pPr>
            <a:r>
              <a:rPr lang="ru-RU" dirty="0" smtClean="0">
                <a:solidFill>
                  <a:srgbClr val="663333"/>
                </a:solidFill>
                <a:latin typeface="Verdana" panose="020B0604030504040204" pitchFamily="34" charset="0"/>
              </a:rPr>
              <a:t>возможность </a:t>
            </a:r>
            <a:r>
              <a:rPr lang="ru-RU" dirty="0">
                <a:solidFill>
                  <a:srgbClr val="663333"/>
                </a:solidFill>
                <a:latin typeface="Verdana" panose="020B0604030504040204" pitchFamily="34" charset="0"/>
              </a:rPr>
              <a:t>установления точности измерений;</a:t>
            </a:r>
          </a:p>
          <a:p>
            <a:pPr marL="285750" indent="-285750" algn="just">
              <a:buClr>
                <a:srgbClr val="FF0000"/>
              </a:buClr>
              <a:buFont typeface="Wingdings" panose="05000000000000000000" pitchFamily="2" charset="2"/>
              <a:buChar char="Ø"/>
            </a:pPr>
            <a:r>
              <a:rPr lang="ru-RU" dirty="0" smtClean="0">
                <a:solidFill>
                  <a:srgbClr val="663333"/>
                </a:solidFill>
                <a:latin typeface="Verdana" panose="020B0604030504040204" pitchFamily="34" charset="0"/>
              </a:rPr>
              <a:t>достижение </a:t>
            </a:r>
            <a:r>
              <a:rPr lang="ru-RU" dirty="0">
                <a:solidFill>
                  <a:srgbClr val="663333"/>
                </a:solidFill>
                <a:latin typeface="Verdana" panose="020B0604030504040204" pitchFamily="34" charset="0"/>
              </a:rPr>
              <a:t>взаимозаменяемости и сравнение средств измерений между собой;</a:t>
            </a:r>
          </a:p>
          <a:p>
            <a:pPr marL="285750" indent="-285750" algn="just">
              <a:buClr>
                <a:srgbClr val="FF0000"/>
              </a:buClr>
              <a:buFont typeface="Wingdings" panose="05000000000000000000" pitchFamily="2" charset="2"/>
              <a:buChar char="Ø"/>
            </a:pPr>
            <a:r>
              <a:rPr lang="ru-RU" dirty="0" smtClean="0">
                <a:solidFill>
                  <a:srgbClr val="663333"/>
                </a:solidFill>
                <a:latin typeface="Verdana" panose="020B0604030504040204" pitchFamily="34" charset="0"/>
              </a:rPr>
              <a:t>выбор </a:t>
            </a:r>
            <a:r>
              <a:rPr lang="ru-RU" dirty="0">
                <a:solidFill>
                  <a:srgbClr val="663333"/>
                </a:solidFill>
                <a:latin typeface="Verdana" panose="020B0604030504040204" pitchFamily="34" charset="0"/>
              </a:rPr>
              <a:t>нужных средств измерений по точности и другим характеристикам;</a:t>
            </a:r>
          </a:p>
          <a:p>
            <a:pPr marL="285750" indent="-285750" algn="just">
              <a:buClr>
                <a:srgbClr val="FF0000"/>
              </a:buClr>
              <a:buFont typeface="Wingdings" panose="05000000000000000000" pitchFamily="2" charset="2"/>
              <a:buChar char="Ø"/>
            </a:pPr>
            <a:r>
              <a:rPr lang="ru-RU" dirty="0" smtClean="0">
                <a:solidFill>
                  <a:srgbClr val="663333"/>
                </a:solidFill>
                <a:latin typeface="Verdana" panose="020B0604030504040204" pitchFamily="34" charset="0"/>
              </a:rPr>
              <a:t>определение </a:t>
            </a:r>
            <a:r>
              <a:rPr lang="ru-RU" dirty="0">
                <a:solidFill>
                  <a:srgbClr val="663333"/>
                </a:solidFill>
                <a:latin typeface="Verdana" panose="020B0604030504040204" pitchFamily="34" charset="0"/>
              </a:rPr>
              <a:t>погрешностей измерительных систем и установок;</a:t>
            </a:r>
          </a:p>
          <a:p>
            <a:pPr marL="285750" indent="-285750" algn="just">
              <a:buClr>
                <a:srgbClr val="FF0000"/>
              </a:buClr>
              <a:buFont typeface="Wingdings" panose="05000000000000000000" pitchFamily="2" charset="2"/>
              <a:buChar char="Ø"/>
            </a:pPr>
            <a:r>
              <a:rPr lang="ru-RU" dirty="0" smtClean="0">
                <a:solidFill>
                  <a:srgbClr val="663333"/>
                </a:solidFill>
                <a:latin typeface="Verdana" panose="020B0604030504040204" pitchFamily="34" charset="0"/>
              </a:rPr>
              <a:t>оценку </a:t>
            </a:r>
            <a:r>
              <a:rPr lang="ru-RU" dirty="0">
                <a:solidFill>
                  <a:srgbClr val="663333"/>
                </a:solidFill>
                <a:latin typeface="Verdana" panose="020B0604030504040204" pitchFamily="34" charset="0"/>
              </a:rPr>
              <a:t>технического состояния средств измерений при их поверке.</a:t>
            </a:r>
          </a:p>
        </p:txBody>
      </p:sp>
      <p:sp>
        <p:nvSpPr>
          <p:cNvPr id="7" name="Прямоугольник 6"/>
          <p:cNvSpPr/>
          <p:nvPr/>
        </p:nvSpPr>
        <p:spPr>
          <a:xfrm>
            <a:off x="251520" y="3879750"/>
            <a:ext cx="8640960" cy="1600438"/>
          </a:xfrm>
          <a:prstGeom prst="rect">
            <a:avLst/>
          </a:prstGeom>
          <a:solidFill>
            <a:schemeClr val="tx1"/>
          </a:solidFill>
        </p:spPr>
        <p:txBody>
          <a:bodyPr wrap="square">
            <a:spAutoFit/>
          </a:bodyPr>
          <a:lstStyle/>
          <a:p>
            <a:pPr algn="just"/>
            <a:r>
              <a:rPr lang="ru-RU" dirty="0">
                <a:solidFill>
                  <a:schemeClr val="bg1"/>
                </a:solidFill>
                <a:latin typeface="Times New Roman" panose="02020603050405020304" pitchFamily="18" charset="0"/>
                <a:cs typeface="Times New Roman" panose="02020603050405020304" pitchFamily="18" charset="0"/>
              </a:rPr>
              <a:t>Метрологические характеристики позволяют судить </a:t>
            </a:r>
            <a:r>
              <a:rPr lang="ru-RU" b="1" i="1" dirty="0">
                <a:solidFill>
                  <a:srgbClr val="0000FF"/>
                </a:solidFill>
                <a:latin typeface="Times New Roman" panose="02020603050405020304" pitchFamily="18" charset="0"/>
                <a:cs typeface="Times New Roman" panose="02020603050405020304" pitchFamily="18" charset="0"/>
              </a:rPr>
              <a:t>об их пригодности для измерений в известном диапазоне с известной точностью</a:t>
            </a:r>
            <a:r>
              <a:rPr lang="ru-RU" dirty="0">
                <a:solidFill>
                  <a:schemeClr val="bg1"/>
                </a:solidFill>
                <a:latin typeface="Times New Roman" panose="02020603050405020304" pitchFamily="18" charset="0"/>
                <a:cs typeface="Times New Roman" panose="02020603050405020304" pitchFamily="18" charset="0"/>
              </a:rPr>
              <a:t>. </a:t>
            </a:r>
            <a:endParaRPr lang="ru-RU" dirty="0" smtClean="0">
              <a:solidFill>
                <a:schemeClr val="bg1"/>
              </a:solidFill>
              <a:latin typeface="Times New Roman" panose="02020603050405020304" pitchFamily="18" charset="0"/>
              <a:cs typeface="Times New Roman" panose="02020603050405020304" pitchFamily="18" charset="0"/>
            </a:endParaRPr>
          </a:p>
          <a:p>
            <a:pPr algn="just"/>
            <a:endParaRPr lang="ru-RU" sz="800" dirty="0">
              <a:solidFill>
                <a:schemeClr val="bg1"/>
              </a:solidFill>
              <a:latin typeface="Times New Roman" panose="02020603050405020304" pitchFamily="18" charset="0"/>
              <a:cs typeface="Times New Roman" panose="02020603050405020304" pitchFamily="18" charset="0"/>
            </a:endParaRPr>
          </a:p>
          <a:p>
            <a:pPr algn="just"/>
            <a:r>
              <a:rPr lang="ru-RU" dirty="0" smtClean="0">
                <a:solidFill>
                  <a:schemeClr val="bg1"/>
                </a:solidFill>
                <a:latin typeface="Times New Roman" panose="02020603050405020304" pitchFamily="18" charset="0"/>
                <a:cs typeface="Times New Roman" panose="02020603050405020304" pitchFamily="18" charset="0"/>
              </a:rPr>
              <a:t>Метрологические </a:t>
            </a:r>
            <a:r>
              <a:rPr lang="ru-RU" dirty="0">
                <a:solidFill>
                  <a:schemeClr val="bg1"/>
                </a:solidFill>
                <a:latin typeface="Times New Roman" panose="02020603050405020304" pitchFamily="18" charset="0"/>
                <a:cs typeface="Times New Roman" panose="02020603050405020304" pitchFamily="18" charset="0"/>
              </a:rPr>
              <a:t>характеристики, устанавливаемые </a:t>
            </a:r>
            <a:r>
              <a:rPr lang="ru-RU" b="1" i="1" dirty="0">
                <a:solidFill>
                  <a:srgbClr val="0000FF"/>
                </a:solidFill>
                <a:latin typeface="Times New Roman" panose="02020603050405020304" pitchFamily="18" charset="0"/>
                <a:cs typeface="Times New Roman" panose="02020603050405020304" pitchFamily="18" charset="0"/>
              </a:rPr>
              <a:t>нормативными документами </a:t>
            </a:r>
            <a:r>
              <a:rPr lang="ru-RU" dirty="0">
                <a:solidFill>
                  <a:schemeClr val="bg1"/>
                </a:solidFill>
                <a:latin typeface="Times New Roman" panose="02020603050405020304" pitchFamily="18" charset="0"/>
                <a:cs typeface="Times New Roman" panose="02020603050405020304" pitchFamily="18" charset="0"/>
              </a:rPr>
              <a:t>на средства измерений, называют </a:t>
            </a:r>
            <a:r>
              <a:rPr lang="ru-RU" b="1" i="1" dirty="0">
                <a:solidFill>
                  <a:srgbClr val="FF0000"/>
                </a:solidFill>
                <a:latin typeface="Times New Roman" panose="02020603050405020304" pitchFamily="18" charset="0"/>
                <a:cs typeface="Times New Roman" panose="02020603050405020304" pitchFamily="18" charset="0"/>
              </a:rPr>
              <a:t>нормируемыми</a:t>
            </a:r>
            <a:r>
              <a:rPr lang="ru-RU" dirty="0">
                <a:solidFill>
                  <a:schemeClr val="bg1"/>
                </a:solidFill>
                <a:latin typeface="Times New Roman" panose="02020603050405020304" pitchFamily="18" charset="0"/>
                <a:cs typeface="Times New Roman" panose="02020603050405020304" pitchFamily="18" charset="0"/>
              </a:rPr>
              <a:t> метрологическими характеристиками, а определяемые </a:t>
            </a:r>
            <a:r>
              <a:rPr lang="ru-RU" b="1" i="1" dirty="0">
                <a:solidFill>
                  <a:srgbClr val="0000FF"/>
                </a:solidFill>
                <a:latin typeface="Times New Roman" panose="02020603050405020304" pitchFamily="18" charset="0"/>
                <a:cs typeface="Times New Roman" panose="02020603050405020304" pitchFamily="18" charset="0"/>
              </a:rPr>
              <a:t>экспериментально </a:t>
            </a:r>
            <a:r>
              <a:rPr lang="ru-RU" dirty="0">
                <a:solidFill>
                  <a:schemeClr val="bg1"/>
                </a:solidFill>
                <a:latin typeface="Times New Roman" panose="02020603050405020304" pitchFamily="18" charset="0"/>
                <a:cs typeface="Times New Roman" panose="02020603050405020304" pitchFamily="18" charset="0"/>
              </a:rPr>
              <a:t>– </a:t>
            </a:r>
            <a:r>
              <a:rPr lang="ru-RU" b="1" i="1" dirty="0">
                <a:solidFill>
                  <a:srgbClr val="FF0000"/>
                </a:solidFill>
                <a:latin typeface="Times New Roman" panose="02020603050405020304" pitchFamily="18" charset="0"/>
                <a:cs typeface="Times New Roman" panose="02020603050405020304" pitchFamily="18" charset="0"/>
              </a:rPr>
              <a:t>действительными</a:t>
            </a:r>
            <a:r>
              <a:rPr lang="ru-RU" dirty="0">
                <a:solidFill>
                  <a:schemeClr val="bg1"/>
                </a:solidFill>
                <a:latin typeface="Times New Roman" panose="02020603050405020304" pitchFamily="18" charset="0"/>
                <a:cs typeface="Times New Roman" panose="02020603050405020304" pitchFamily="18" charset="0"/>
              </a:rPr>
              <a:t>.</a:t>
            </a:r>
          </a:p>
        </p:txBody>
      </p:sp>
      <p:sp>
        <p:nvSpPr>
          <p:cNvPr id="8" name="Прямоугольник 7"/>
          <p:cNvSpPr/>
          <p:nvPr/>
        </p:nvSpPr>
        <p:spPr>
          <a:xfrm>
            <a:off x="251520" y="5605805"/>
            <a:ext cx="8640960" cy="369332"/>
          </a:xfrm>
          <a:prstGeom prst="rect">
            <a:avLst/>
          </a:prstGeom>
          <a:solidFill>
            <a:schemeClr val="tx1"/>
          </a:solidFill>
        </p:spPr>
        <p:txBody>
          <a:bodyPr wrap="square">
            <a:spAutoFit/>
          </a:bodyPr>
          <a:lstStyle/>
          <a:p>
            <a:pPr algn="just"/>
            <a:r>
              <a:rPr lang="ru-RU" b="1" dirty="0">
                <a:solidFill>
                  <a:schemeClr val="bg1"/>
                </a:solidFill>
                <a:latin typeface="Times New Roman" panose="02020603050405020304" pitchFamily="18" charset="0"/>
                <a:cs typeface="Times New Roman" panose="02020603050405020304" pitchFamily="18" charset="0"/>
              </a:rPr>
              <a:t>Для каждого типа СИ устанавливаются свои метрологические характеристики. </a:t>
            </a:r>
          </a:p>
        </p:txBody>
      </p:sp>
    </p:spTree>
    <p:extLst>
      <p:ext uri="{BB962C8B-B14F-4D97-AF65-F5344CB8AC3E}">
        <p14:creationId xmlns:p14="http://schemas.microsoft.com/office/powerpoint/2010/main" val="388751936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8287093" y="6188075"/>
            <a:ext cx="856907" cy="669925"/>
          </a:xfrm>
        </p:spPr>
        <p:txBody>
          <a:bodyPr/>
          <a:lstStyle/>
          <a:p>
            <a:pPr>
              <a:defRPr/>
            </a:pPr>
            <a:fld id="{7E03095B-5292-4400-8AF2-D7B2508F3E23}" type="slidenum">
              <a:rPr lang="ru-RU" sz="1600"/>
              <a:pPr>
                <a:defRPr/>
              </a:pPr>
              <a:t>59</a:t>
            </a:fld>
            <a:endParaRPr lang="ru-RU" sz="1600" dirty="0"/>
          </a:p>
        </p:txBody>
      </p:sp>
      <p:sp>
        <p:nvSpPr>
          <p:cNvPr id="6161" name="AutoShape 3"/>
          <p:cNvSpPr>
            <a:spLocks noChangeArrowheads="1"/>
          </p:cNvSpPr>
          <p:nvPr/>
        </p:nvSpPr>
        <p:spPr bwMode="auto">
          <a:xfrm>
            <a:off x="0" y="8586"/>
            <a:ext cx="9144000" cy="533400"/>
          </a:xfrm>
          <a:prstGeom prst="roundRect">
            <a:avLst>
              <a:gd name="adj" fmla="val 16667"/>
            </a:avLst>
          </a:prstGeom>
          <a:solidFill>
            <a:srgbClr val="FFFF00"/>
          </a:solidFill>
          <a:ln w="57150">
            <a:solidFill>
              <a:srgbClr val="0000FF"/>
            </a:solidFill>
            <a:round/>
            <a:headEnd/>
            <a:tailEnd/>
          </a:ln>
        </p:spPr>
        <p:txBody>
          <a:bodyPr wrap="none" anchor="ctr"/>
          <a:lstStyle/>
          <a:p>
            <a:pPr algn="ctr"/>
            <a:endParaRPr lang="ru-RU" sz="2800" b="1" dirty="0">
              <a:solidFill>
                <a:srgbClr val="000000"/>
              </a:solidFill>
              <a:latin typeface="Times New Roman" pitchFamily="18" charset="0"/>
            </a:endParaRPr>
          </a:p>
          <a:p>
            <a:pPr algn="ctr"/>
            <a:r>
              <a:rPr lang="ru-RU" sz="2000" b="1" dirty="0" smtClean="0">
                <a:solidFill>
                  <a:srgbClr val="FF0000"/>
                </a:solidFill>
                <a:latin typeface="Book Antiqua" pitchFamily="18" charset="0"/>
                <a:cs typeface="Times New Roman" pitchFamily="18" charset="0"/>
              </a:rPr>
              <a:t>Классификация метрологических характеристик</a:t>
            </a:r>
            <a:r>
              <a:rPr lang="ru-RU" sz="2000" b="1" dirty="0" smtClean="0">
                <a:solidFill>
                  <a:srgbClr val="FF0000"/>
                </a:solidFill>
                <a:latin typeface="Book Antiqua" pitchFamily="18" charset="0"/>
              </a:rPr>
              <a:t> СИ </a:t>
            </a:r>
            <a:endParaRPr lang="ru-RU" sz="2000" b="1" dirty="0">
              <a:solidFill>
                <a:srgbClr val="FF0000"/>
              </a:solidFill>
              <a:latin typeface="Book Antiqua" pitchFamily="18" charset="0"/>
            </a:endParaRPr>
          </a:p>
          <a:p>
            <a:pPr algn="ctr"/>
            <a:endParaRPr lang="ru-RU" sz="2400" b="1" dirty="0">
              <a:solidFill>
                <a:srgbClr val="000000"/>
              </a:solidFill>
              <a:latin typeface="Times New Roman" pitchFamily="18" charset="0"/>
            </a:endParaRPr>
          </a:p>
        </p:txBody>
      </p:sp>
      <p:graphicFrame>
        <p:nvGraphicFramePr>
          <p:cNvPr id="2" name="Схема 1"/>
          <p:cNvGraphicFramePr/>
          <p:nvPr>
            <p:extLst>
              <p:ext uri="{D42A27DB-BD31-4B8C-83A1-F6EECF244321}">
                <p14:modId xmlns:p14="http://schemas.microsoft.com/office/powerpoint/2010/main" val="2260160323"/>
              </p:ext>
            </p:extLst>
          </p:nvPr>
        </p:nvGraphicFramePr>
        <p:xfrm>
          <a:off x="255625" y="836712"/>
          <a:ext cx="8640763" cy="2303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Схема 2"/>
          <p:cNvGraphicFramePr/>
          <p:nvPr>
            <p:extLst>
              <p:ext uri="{D42A27DB-BD31-4B8C-83A1-F6EECF244321}">
                <p14:modId xmlns:p14="http://schemas.microsoft.com/office/powerpoint/2010/main" val="1837505783"/>
              </p:ext>
            </p:extLst>
          </p:nvPr>
        </p:nvGraphicFramePr>
        <p:xfrm>
          <a:off x="250824" y="3933056"/>
          <a:ext cx="8893175" cy="24479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Номер слайда 5"/>
          <p:cNvSpPr>
            <a:spLocks noGrp="1"/>
          </p:cNvSpPr>
          <p:nvPr>
            <p:ph type="sldNum" sz="quarter" idx="12"/>
          </p:nvPr>
        </p:nvSpPr>
        <p:spPr>
          <a:xfrm>
            <a:off x="8287093" y="6185952"/>
            <a:ext cx="856907" cy="669925"/>
          </a:xfrm>
        </p:spPr>
        <p:txBody>
          <a:bodyPr/>
          <a:lstStyle/>
          <a:p>
            <a:pPr>
              <a:defRPr/>
            </a:pPr>
            <a:fld id="{8EDC18CE-0FF1-4F6E-A3BE-0407B02170A5}" type="slidenum">
              <a:rPr lang="ru-RU" sz="1600"/>
              <a:pPr>
                <a:defRPr/>
              </a:pPr>
              <a:t>6</a:t>
            </a:fld>
            <a:endParaRPr lang="ru-RU" sz="1600" dirty="0"/>
          </a:p>
        </p:txBody>
      </p:sp>
      <p:sp>
        <p:nvSpPr>
          <p:cNvPr id="2064" name="AutoShape 2"/>
          <p:cNvSpPr>
            <a:spLocks noChangeArrowheads="1"/>
          </p:cNvSpPr>
          <p:nvPr/>
        </p:nvSpPr>
        <p:spPr bwMode="auto">
          <a:xfrm>
            <a:off x="0" y="-27384"/>
            <a:ext cx="9144000" cy="546833"/>
          </a:xfrm>
          <a:prstGeom prst="roundRect">
            <a:avLst>
              <a:gd name="adj" fmla="val 16667"/>
            </a:avLst>
          </a:prstGeom>
          <a:solidFill>
            <a:srgbClr val="FFFF00"/>
          </a:solidFill>
          <a:ln w="38100">
            <a:solidFill>
              <a:srgbClr val="FF0000"/>
            </a:solidFill>
            <a:round/>
            <a:headEnd/>
            <a:tailEnd/>
          </a:ln>
        </p:spPr>
        <p:txBody>
          <a:bodyPr wrap="none" anchor="ctr"/>
          <a:lstStyle/>
          <a:p>
            <a:pPr algn="ctr"/>
            <a:r>
              <a:rPr lang="ru-RU" sz="2000" b="1" dirty="0">
                <a:solidFill>
                  <a:srgbClr val="FF0000"/>
                </a:solidFill>
                <a:latin typeface="Book Antiqua" pitchFamily="18" charset="0"/>
                <a:cs typeface="Times New Roman" pitchFamily="18" charset="0"/>
              </a:rPr>
              <a:t>СРЕДСТВА </a:t>
            </a:r>
            <a:r>
              <a:rPr lang="ru-RU" sz="2000" b="1" dirty="0" smtClean="0">
                <a:solidFill>
                  <a:srgbClr val="FF0000"/>
                </a:solidFill>
                <a:latin typeface="Book Antiqua" pitchFamily="18" charset="0"/>
                <a:cs typeface="Times New Roman" pitchFamily="18" charset="0"/>
              </a:rPr>
              <a:t>ИЗМЕРЕНИ</a:t>
            </a:r>
            <a:r>
              <a:rPr lang="ru-RU" sz="2000" b="1" dirty="0" smtClean="0">
                <a:solidFill>
                  <a:srgbClr val="FF0000"/>
                </a:solidFill>
                <a:latin typeface="Book Antiqua" pitchFamily="18" charset="0"/>
              </a:rPr>
              <a:t>Й </a:t>
            </a:r>
            <a:r>
              <a:rPr lang="ru-RU" sz="2000" b="1" dirty="0" smtClean="0">
                <a:solidFill>
                  <a:srgbClr val="1D08B8"/>
                </a:solidFill>
                <a:latin typeface="Book Antiqua" pitchFamily="18" charset="0"/>
              </a:rPr>
              <a:t>(СИ)</a:t>
            </a:r>
            <a:r>
              <a:rPr lang="ru-RU" sz="2400" dirty="0" smtClean="0">
                <a:solidFill>
                  <a:srgbClr val="1D08B8"/>
                </a:solidFill>
                <a:latin typeface="Times New Roman" pitchFamily="18" charset="0"/>
              </a:rPr>
              <a:t> </a:t>
            </a:r>
            <a:endParaRPr lang="ru-RU" sz="2400" dirty="0">
              <a:solidFill>
                <a:srgbClr val="1D08B8"/>
              </a:solidFill>
              <a:latin typeface="Times New Roman" pitchFamily="18" charset="0"/>
            </a:endParaRPr>
          </a:p>
        </p:txBody>
      </p:sp>
      <p:sp>
        <p:nvSpPr>
          <p:cNvPr id="2065" name="Rectangle 3"/>
          <p:cNvSpPr>
            <a:spLocks noChangeArrowheads="1"/>
          </p:cNvSpPr>
          <p:nvPr/>
        </p:nvSpPr>
        <p:spPr bwMode="auto">
          <a:xfrm>
            <a:off x="235743" y="585720"/>
            <a:ext cx="8672513" cy="4139424"/>
          </a:xfrm>
          <a:prstGeom prst="rect">
            <a:avLst/>
          </a:prstGeom>
          <a:solidFill>
            <a:schemeClr val="tx1"/>
          </a:solidFill>
          <a:ln w="9525">
            <a:noFill/>
            <a:miter lim="800000"/>
            <a:headEnd/>
            <a:tailEnd/>
          </a:ln>
        </p:spPr>
        <p:txBody>
          <a:bodyPr wrap="square" anchor="t" anchorCtr="0"/>
          <a:lstStyle/>
          <a:p>
            <a:r>
              <a:rPr lang="ru-RU" sz="2400" dirty="0" smtClean="0">
                <a:solidFill>
                  <a:schemeClr val="bg1"/>
                </a:solidFill>
                <a:latin typeface="Book Antiqua" pitchFamily="18" charset="0"/>
              </a:rPr>
              <a:t>Различают</a:t>
            </a:r>
            <a:r>
              <a:rPr lang="ru-RU" sz="2400" b="1" dirty="0" smtClean="0">
                <a:solidFill>
                  <a:srgbClr val="1D08B8"/>
                </a:solidFill>
                <a:latin typeface="Book Antiqua" pitchFamily="18" charset="0"/>
              </a:rPr>
              <a:t> типы и виды средств измерений</a:t>
            </a:r>
            <a:endParaRPr lang="ru-RU" sz="2400" b="1" dirty="0">
              <a:solidFill>
                <a:srgbClr val="1D08B8"/>
              </a:solidFill>
              <a:latin typeface="Book Antiqua" pitchFamily="18" charset="0"/>
            </a:endParaRPr>
          </a:p>
          <a:p>
            <a:endParaRPr lang="ru-RU" sz="500" b="1" dirty="0" smtClean="0">
              <a:solidFill>
                <a:srgbClr val="1D08B8"/>
              </a:solidFill>
              <a:latin typeface="Book Antiqua" pitchFamily="18" charset="0"/>
            </a:endParaRPr>
          </a:p>
          <a:p>
            <a:pPr algn="just"/>
            <a:r>
              <a:rPr lang="ru-RU" sz="2400" b="1" u="sng" dirty="0" smtClean="0">
                <a:solidFill>
                  <a:srgbClr val="1D08B8"/>
                </a:solidFill>
                <a:latin typeface="Book Antiqua" pitchFamily="18" charset="0"/>
              </a:rPr>
              <a:t>Тип </a:t>
            </a:r>
            <a:r>
              <a:rPr lang="ru-RU" sz="2400" b="1" u="sng" dirty="0">
                <a:solidFill>
                  <a:srgbClr val="1D08B8"/>
                </a:solidFill>
                <a:latin typeface="Book Antiqua" pitchFamily="18" charset="0"/>
              </a:rPr>
              <a:t>СИ</a:t>
            </a:r>
            <a:r>
              <a:rPr lang="ru-RU" sz="2400" b="1" dirty="0">
                <a:solidFill>
                  <a:srgbClr val="1D08B8"/>
                </a:solidFill>
                <a:latin typeface="Book Antiqua" pitchFamily="18" charset="0"/>
              </a:rPr>
              <a:t> </a:t>
            </a:r>
            <a:r>
              <a:rPr lang="ru-RU" sz="2400" dirty="0">
                <a:solidFill>
                  <a:srgbClr val="000000"/>
                </a:solidFill>
                <a:latin typeface="Book Antiqua" pitchFamily="18" charset="0"/>
              </a:rPr>
              <a:t>– совокупность средств измерений, имеющих принципиально одинаковую схему, конструкцию и изготавливаемых по одним и тем же техническим </a:t>
            </a:r>
            <a:r>
              <a:rPr lang="ru-RU" sz="2400" dirty="0" smtClean="0">
                <a:solidFill>
                  <a:srgbClr val="000000"/>
                </a:solidFill>
                <a:latin typeface="Book Antiqua" pitchFamily="18" charset="0"/>
              </a:rPr>
              <a:t>условиям.</a:t>
            </a:r>
          </a:p>
          <a:p>
            <a:endParaRPr lang="ru-RU" sz="500" dirty="0">
              <a:solidFill>
                <a:srgbClr val="000000"/>
              </a:solidFill>
              <a:latin typeface="Book Antiqua" pitchFamily="18" charset="0"/>
            </a:endParaRPr>
          </a:p>
          <a:p>
            <a:pPr algn="just"/>
            <a:r>
              <a:rPr lang="ru-RU" sz="2400" b="1" u="sng" dirty="0" smtClean="0">
                <a:solidFill>
                  <a:srgbClr val="1D08B8"/>
                </a:solidFill>
                <a:latin typeface="Book Antiqua" pitchFamily="18" charset="0"/>
              </a:rPr>
              <a:t>Вид СИ</a:t>
            </a:r>
            <a:r>
              <a:rPr lang="ru-RU" sz="2400" b="1" dirty="0" smtClean="0">
                <a:solidFill>
                  <a:srgbClr val="1D08B8"/>
                </a:solidFill>
                <a:latin typeface="Book Antiqua" pitchFamily="18" charset="0"/>
              </a:rPr>
              <a:t> </a:t>
            </a:r>
            <a:r>
              <a:rPr lang="ru-RU" sz="2400" dirty="0" smtClean="0">
                <a:solidFill>
                  <a:srgbClr val="000000"/>
                </a:solidFill>
                <a:latin typeface="Book Antiqua" pitchFamily="18" charset="0"/>
              </a:rPr>
              <a:t>– совокупность типов средств измерений, предназначенных для измерений одной какой-либо ФВ.</a:t>
            </a:r>
          </a:p>
          <a:p>
            <a:pPr algn="just"/>
            <a:endParaRPr lang="ru-RU" sz="1600" dirty="0">
              <a:solidFill>
                <a:srgbClr val="000000"/>
              </a:solidFill>
              <a:latin typeface="Book Antiqua" pitchFamily="18" charset="0"/>
            </a:endParaRPr>
          </a:p>
          <a:p>
            <a:pPr algn="just"/>
            <a:r>
              <a:rPr lang="ru-RU" sz="2400" b="1" u="sng" dirty="0" smtClean="0">
                <a:solidFill>
                  <a:srgbClr val="FF0000"/>
                </a:solidFill>
                <a:latin typeface="Book Antiqua" pitchFamily="18" charset="0"/>
              </a:rPr>
              <a:t>Рабочее средство измерений (РСИ)</a:t>
            </a:r>
            <a:r>
              <a:rPr lang="ru-RU" sz="2400" b="1" dirty="0" smtClean="0">
                <a:solidFill>
                  <a:srgbClr val="FF0000"/>
                </a:solidFill>
                <a:latin typeface="Book Antiqua" pitchFamily="18" charset="0"/>
              </a:rPr>
              <a:t> </a:t>
            </a:r>
            <a:r>
              <a:rPr lang="ru-RU" sz="2400" dirty="0" smtClean="0">
                <a:solidFill>
                  <a:srgbClr val="000000"/>
                </a:solidFill>
                <a:latin typeface="Book Antiqua" pitchFamily="18" charset="0"/>
              </a:rPr>
              <a:t>– средство измерений, предназначенное для измерений, </a:t>
            </a:r>
            <a:r>
              <a:rPr lang="ru-RU" sz="2400" b="1" dirty="0" smtClean="0">
                <a:solidFill>
                  <a:srgbClr val="000000"/>
                </a:solidFill>
                <a:latin typeface="Book Antiqua" pitchFamily="18" charset="0"/>
              </a:rPr>
              <a:t>не связанных  </a:t>
            </a:r>
            <a:r>
              <a:rPr lang="ru-RU" sz="2400" dirty="0" smtClean="0">
                <a:solidFill>
                  <a:srgbClr val="000000"/>
                </a:solidFill>
                <a:latin typeface="Book Antiqua" pitchFamily="18" charset="0"/>
              </a:rPr>
              <a:t>с передачей размера единицы другим средствам измерений.</a:t>
            </a:r>
          </a:p>
        </p:txBody>
      </p:sp>
      <p:pic>
        <p:nvPicPr>
          <p:cNvPr id="5" name="Picture 41" descr="http://im4-tub.yandex.net/i?id=214577358-07"/>
          <p:cNvPicPr>
            <a:picLocks noChangeAspect="1" noChangeArrowheads="1"/>
          </p:cNvPicPr>
          <p:nvPr/>
        </p:nvPicPr>
        <p:blipFill>
          <a:blip r:embed="rId3"/>
          <a:srcRect/>
          <a:stretch>
            <a:fillRect/>
          </a:stretch>
        </p:blipFill>
        <p:spPr bwMode="auto">
          <a:xfrm>
            <a:off x="3563888" y="4791415"/>
            <a:ext cx="2092284" cy="1949953"/>
          </a:xfrm>
          <a:prstGeom prst="rect">
            <a:avLst/>
          </a:prstGeom>
          <a:noFill/>
          <a:ln w="9525">
            <a:noFill/>
            <a:miter lim="800000"/>
            <a:headEnd/>
            <a:tailEnd/>
          </a:ln>
        </p:spPr>
      </p:pic>
    </p:spTree>
    <p:extLst>
      <p:ext uri="{BB962C8B-B14F-4D97-AF65-F5344CB8AC3E}">
        <p14:creationId xmlns:p14="http://schemas.microsoft.com/office/powerpoint/2010/main" val="27052287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8287093" y="6188075"/>
            <a:ext cx="856907" cy="669925"/>
          </a:xfrm>
        </p:spPr>
        <p:txBody>
          <a:bodyPr/>
          <a:lstStyle/>
          <a:p>
            <a:pPr>
              <a:defRPr/>
            </a:pPr>
            <a:fld id="{7E03095B-5292-4400-8AF2-D7B2508F3E23}" type="slidenum">
              <a:rPr lang="ru-RU" sz="1600"/>
              <a:pPr>
                <a:defRPr/>
              </a:pPr>
              <a:t>60</a:t>
            </a:fld>
            <a:endParaRPr lang="ru-RU" sz="1600" dirty="0"/>
          </a:p>
        </p:txBody>
      </p:sp>
      <p:sp>
        <p:nvSpPr>
          <p:cNvPr id="6161" name="AutoShape 3"/>
          <p:cNvSpPr>
            <a:spLocks noChangeArrowheads="1"/>
          </p:cNvSpPr>
          <p:nvPr/>
        </p:nvSpPr>
        <p:spPr bwMode="auto">
          <a:xfrm>
            <a:off x="0" y="8586"/>
            <a:ext cx="9144000" cy="828126"/>
          </a:xfrm>
          <a:prstGeom prst="roundRect">
            <a:avLst>
              <a:gd name="adj" fmla="val 16667"/>
            </a:avLst>
          </a:prstGeom>
          <a:solidFill>
            <a:srgbClr val="FFFF00"/>
          </a:solidFill>
          <a:ln w="57150">
            <a:solidFill>
              <a:srgbClr val="0000FF"/>
            </a:solidFill>
            <a:round/>
            <a:headEnd/>
            <a:tailEnd/>
          </a:ln>
        </p:spPr>
        <p:txBody>
          <a:bodyPr wrap="none" anchor="ctr"/>
          <a:lstStyle/>
          <a:p>
            <a:pPr algn="ctr"/>
            <a:endParaRPr lang="ru-RU" sz="2800" b="1" dirty="0">
              <a:solidFill>
                <a:srgbClr val="000000"/>
              </a:solidFill>
              <a:latin typeface="Times New Roman" pitchFamily="18" charset="0"/>
            </a:endParaRPr>
          </a:p>
          <a:p>
            <a:pPr algn="ctr"/>
            <a:r>
              <a:rPr lang="ru-RU" sz="2000" b="1" dirty="0" smtClean="0">
                <a:solidFill>
                  <a:srgbClr val="FF0000"/>
                </a:solidFill>
                <a:latin typeface="Book Antiqua" pitchFamily="18" charset="0"/>
                <a:cs typeface="Times New Roman" pitchFamily="18" charset="0"/>
              </a:rPr>
              <a:t>КЛАССИФИКАЦИЯ МЕТРОЛОГИЧЕСКИХ ХАРАКТЕРИСТИК</a:t>
            </a:r>
            <a:r>
              <a:rPr lang="ru-RU" sz="2000" b="1" dirty="0" smtClean="0">
                <a:solidFill>
                  <a:srgbClr val="FF0000"/>
                </a:solidFill>
                <a:latin typeface="Book Antiqua" pitchFamily="18" charset="0"/>
              </a:rPr>
              <a:t> </a:t>
            </a:r>
          </a:p>
          <a:p>
            <a:pPr algn="ctr"/>
            <a:r>
              <a:rPr lang="ru-RU" sz="2000" b="1" dirty="0" smtClean="0">
                <a:solidFill>
                  <a:srgbClr val="FF0000"/>
                </a:solidFill>
                <a:latin typeface="Book Antiqua" pitchFamily="18" charset="0"/>
              </a:rPr>
              <a:t>СРЕДСТВ ИЗМЕРЕНИЙ</a:t>
            </a:r>
          </a:p>
          <a:p>
            <a:pPr algn="ctr"/>
            <a:endParaRPr lang="ru-RU" sz="2400" b="1" dirty="0">
              <a:solidFill>
                <a:srgbClr val="000000"/>
              </a:solidFill>
              <a:latin typeface="Times New Roman" pitchFamily="18" charset="0"/>
            </a:endParaRPr>
          </a:p>
        </p:txBody>
      </p:sp>
      <p:sp>
        <p:nvSpPr>
          <p:cNvPr id="4" name="Прямоугольник 3"/>
          <p:cNvSpPr/>
          <p:nvPr/>
        </p:nvSpPr>
        <p:spPr>
          <a:xfrm>
            <a:off x="107504" y="1020792"/>
            <a:ext cx="8928992" cy="3416320"/>
          </a:xfrm>
          <a:prstGeom prst="rect">
            <a:avLst/>
          </a:prstGeom>
          <a:solidFill>
            <a:schemeClr val="tx1"/>
          </a:solidFill>
        </p:spPr>
        <p:txBody>
          <a:bodyPr wrap="square">
            <a:spAutoFit/>
          </a:bodyPr>
          <a:lstStyle/>
          <a:p>
            <a:pPr algn="just"/>
            <a:r>
              <a:rPr lang="ru-RU" b="1" dirty="0" smtClean="0">
                <a:solidFill>
                  <a:schemeClr val="bg1"/>
                </a:solidFill>
              </a:rPr>
              <a:t>По </a:t>
            </a:r>
            <a:r>
              <a:rPr lang="ru-RU" b="1" dirty="0">
                <a:solidFill>
                  <a:srgbClr val="0000FF"/>
                </a:solidFill>
              </a:rPr>
              <a:t>ГОСТ 8.009-84 </a:t>
            </a:r>
            <a:r>
              <a:rPr lang="ru-RU" b="1" dirty="0">
                <a:solidFill>
                  <a:schemeClr val="bg1"/>
                </a:solidFill>
              </a:rPr>
              <a:t>метрологические характеристики делят на следующие </a:t>
            </a:r>
            <a:r>
              <a:rPr lang="ru-RU" b="1" u="sng" dirty="0">
                <a:solidFill>
                  <a:srgbClr val="00CC00"/>
                </a:solidFill>
              </a:rPr>
              <a:t>группы</a:t>
            </a:r>
            <a:r>
              <a:rPr lang="ru-RU" b="1" dirty="0">
                <a:solidFill>
                  <a:schemeClr val="bg1"/>
                </a:solidFill>
              </a:rPr>
              <a:t>:</a:t>
            </a:r>
          </a:p>
          <a:p>
            <a:pPr marL="285750" indent="-285750" algn="just">
              <a:buFont typeface="Wingdings" panose="05000000000000000000" pitchFamily="2" charset="2"/>
              <a:buChar char="Ø"/>
            </a:pPr>
            <a:r>
              <a:rPr lang="ru-RU" b="1" dirty="0">
                <a:solidFill>
                  <a:srgbClr val="FF0000"/>
                </a:solidFill>
              </a:rPr>
              <a:t>характеристики, предназначенные для определения результатов измерений (без введения поправки). </a:t>
            </a:r>
            <a:endParaRPr lang="ru-RU" b="1" dirty="0" smtClean="0">
              <a:solidFill>
                <a:srgbClr val="FF0000"/>
              </a:solidFill>
            </a:endParaRPr>
          </a:p>
          <a:p>
            <a:pPr algn="just"/>
            <a:r>
              <a:rPr lang="ru-RU" dirty="0" smtClean="0">
                <a:solidFill>
                  <a:schemeClr val="bg1"/>
                </a:solidFill>
              </a:rPr>
              <a:t>Такие </a:t>
            </a:r>
            <a:r>
              <a:rPr lang="ru-RU" dirty="0">
                <a:solidFill>
                  <a:schemeClr val="bg1"/>
                </a:solidFill>
              </a:rPr>
              <a:t>МХ можно назвать </a:t>
            </a:r>
            <a:r>
              <a:rPr lang="ru-RU" b="1" dirty="0">
                <a:solidFill>
                  <a:srgbClr val="0000FF"/>
                </a:solidFill>
              </a:rPr>
              <a:t>номинальными</a:t>
            </a:r>
            <a:r>
              <a:rPr lang="ru-RU" dirty="0">
                <a:solidFill>
                  <a:schemeClr val="bg1"/>
                </a:solidFill>
              </a:rPr>
              <a:t>;</a:t>
            </a:r>
          </a:p>
          <a:p>
            <a:pPr marL="285750" indent="-285750" algn="just">
              <a:buFont typeface="Wingdings" panose="05000000000000000000" pitchFamily="2" charset="2"/>
              <a:buChar char="Ø"/>
            </a:pPr>
            <a:r>
              <a:rPr lang="ru-RU" b="1" dirty="0">
                <a:solidFill>
                  <a:srgbClr val="FF0000"/>
                </a:solidFill>
              </a:rPr>
              <a:t>характеристики погрешностей СИ</a:t>
            </a:r>
            <a:r>
              <a:rPr lang="ru-RU" dirty="0">
                <a:solidFill>
                  <a:srgbClr val="FF0000"/>
                </a:solidFill>
              </a:rPr>
              <a:t>;</a:t>
            </a:r>
          </a:p>
          <a:p>
            <a:pPr marL="285750" indent="-285750" algn="just">
              <a:buFont typeface="Wingdings" panose="05000000000000000000" pitchFamily="2" charset="2"/>
              <a:buChar char="Ø"/>
            </a:pPr>
            <a:r>
              <a:rPr lang="ru-RU" b="1" dirty="0">
                <a:solidFill>
                  <a:srgbClr val="FF0000"/>
                </a:solidFill>
              </a:rPr>
              <a:t>характеристики чувствительности СИ к влияющим величинам</a:t>
            </a:r>
            <a:r>
              <a:rPr lang="ru-RU" dirty="0">
                <a:solidFill>
                  <a:schemeClr val="bg1"/>
                </a:solidFill>
              </a:rPr>
              <a:t>, которые тоже можно отнести к характеристикам погрешностей;</a:t>
            </a:r>
          </a:p>
          <a:p>
            <a:pPr marL="285750" indent="-285750" algn="just">
              <a:buFont typeface="Wingdings" panose="05000000000000000000" pitchFamily="2" charset="2"/>
              <a:buChar char="Ø"/>
            </a:pPr>
            <a:r>
              <a:rPr lang="ru-RU" b="1" dirty="0">
                <a:solidFill>
                  <a:srgbClr val="FF0000"/>
                </a:solidFill>
              </a:rPr>
              <a:t>динамические характеристики СИ</a:t>
            </a:r>
            <a:r>
              <a:rPr lang="ru-RU" dirty="0">
                <a:solidFill>
                  <a:srgbClr val="FF0000"/>
                </a:solidFill>
              </a:rPr>
              <a:t>;</a:t>
            </a:r>
          </a:p>
          <a:p>
            <a:pPr marL="285750" indent="-285750" algn="just">
              <a:buFont typeface="Wingdings" panose="05000000000000000000" pitchFamily="2" charset="2"/>
              <a:buChar char="Ø"/>
            </a:pPr>
            <a:r>
              <a:rPr lang="ru-RU" b="1" dirty="0">
                <a:solidFill>
                  <a:srgbClr val="FF0000"/>
                </a:solidFill>
              </a:rPr>
              <a:t>неинформативные параметры выходного сигнала СИ </a:t>
            </a:r>
            <a:r>
              <a:rPr lang="ru-RU" dirty="0">
                <a:solidFill>
                  <a:schemeClr val="bg1"/>
                </a:solidFill>
              </a:rPr>
              <a:t>(предпочтительно рассматривать неинформативные параметры сигнала измерительной информации).</a:t>
            </a:r>
            <a:endParaRPr lang="ru-RU" dirty="0">
              <a:solidFill>
                <a:schemeClr val="bg1"/>
              </a:solidFill>
              <a:effectLst/>
            </a:endParaRPr>
          </a:p>
        </p:txBody>
      </p:sp>
    </p:spTree>
    <p:extLst>
      <p:ext uri="{BB962C8B-B14F-4D97-AF65-F5344CB8AC3E}">
        <p14:creationId xmlns:p14="http://schemas.microsoft.com/office/powerpoint/2010/main" val="414672263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8287093" y="6188075"/>
            <a:ext cx="856907" cy="669925"/>
          </a:xfrm>
        </p:spPr>
        <p:txBody>
          <a:bodyPr/>
          <a:lstStyle/>
          <a:p>
            <a:pPr>
              <a:defRPr/>
            </a:pPr>
            <a:fld id="{7E03095B-5292-4400-8AF2-D7B2508F3E23}" type="slidenum">
              <a:rPr lang="ru-RU" sz="1600"/>
              <a:pPr>
                <a:defRPr/>
              </a:pPr>
              <a:t>61</a:t>
            </a:fld>
            <a:endParaRPr lang="ru-RU" sz="1600" dirty="0"/>
          </a:p>
        </p:txBody>
      </p:sp>
      <p:sp>
        <p:nvSpPr>
          <p:cNvPr id="5" name="Прямоугольник 4"/>
          <p:cNvSpPr/>
          <p:nvPr/>
        </p:nvSpPr>
        <p:spPr>
          <a:xfrm>
            <a:off x="467544" y="872708"/>
            <a:ext cx="8136904" cy="5724644"/>
          </a:xfrm>
          <a:prstGeom prst="rect">
            <a:avLst/>
          </a:prstGeom>
          <a:solidFill>
            <a:schemeClr val="tx1"/>
          </a:solidFill>
        </p:spPr>
        <p:txBody>
          <a:bodyPr wrap="square">
            <a:spAutoFit/>
          </a:bodyPr>
          <a:lstStyle/>
          <a:p>
            <a:pPr lvl="0" defTabSz="914400" eaLnBrk="0" fontAlgn="base" hangingPunct="0">
              <a:spcBef>
                <a:spcPct val="0"/>
              </a:spcBef>
              <a:spcAft>
                <a:spcPct val="0"/>
              </a:spcAft>
            </a:pPr>
            <a:r>
              <a:rPr lang="ru-RU" altLang="ru-RU" sz="2200" dirty="0">
                <a:solidFill>
                  <a:schemeClr val="bg1"/>
                </a:solidFill>
                <a:latin typeface="Times New Roman" panose="02020603050405020304" pitchFamily="18" charset="0"/>
                <a:cs typeface="Times New Roman" panose="02020603050405020304" pitchFamily="18" charset="0"/>
              </a:rPr>
              <a:t>На практике наиболее распространены следующие </a:t>
            </a:r>
            <a:r>
              <a:rPr lang="ru-RU" altLang="ru-RU" sz="2200" b="1" i="1" dirty="0">
                <a:solidFill>
                  <a:srgbClr val="FF0000"/>
                </a:solidFill>
                <a:latin typeface="Times New Roman" panose="02020603050405020304" pitchFamily="18" charset="0"/>
                <a:cs typeface="Times New Roman" panose="02020603050405020304" pitchFamily="18" charset="0"/>
              </a:rPr>
              <a:t>метрологические характеристики средств измерений</a:t>
            </a:r>
            <a:r>
              <a:rPr lang="ru-RU" altLang="ru-RU" sz="2200" b="1" dirty="0">
                <a:solidFill>
                  <a:schemeClr val="bg1"/>
                </a:solidFill>
                <a:latin typeface="Times New Roman" panose="02020603050405020304" pitchFamily="18" charset="0"/>
                <a:cs typeface="Times New Roman" panose="02020603050405020304" pitchFamily="18" charset="0"/>
              </a:rPr>
              <a:t>:</a:t>
            </a:r>
          </a:p>
          <a:p>
            <a:pPr marL="742950" lvl="1" indent="-285750" algn="just" defTabSz="914400" eaLnBrk="0" fontAlgn="base" hangingPunct="0">
              <a:spcBef>
                <a:spcPct val="0"/>
              </a:spcBef>
              <a:spcAft>
                <a:spcPct val="0"/>
              </a:spcAft>
              <a:buClr>
                <a:srgbClr val="FF0000"/>
              </a:buClr>
              <a:buFont typeface="Wingdings" panose="05000000000000000000" pitchFamily="2" charset="2"/>
              <a:buChar char="Ø"/>
            </a:pPr>
            <a:r>
              <a:rPr lang="ru-RU" sz="2300" b="1" dirty="0" smtClean="0">
                <a:solidFill>
                  <a:schemeClr val="bg1"/>
                </a:solidFill>
                <a:latin typeface="Times New Roman" panose="02020603050405020304" pitchFamily="18" charset="0"/>
                <a:cs typeface="Times New Roman" panose="02020603050405020304" pitchFamily="18" charset="0"/>
              </a:rPr>
              <a:t>диапазон измерений (пределы измерений СИ) </a:t>
            </a:r>
            <a:r>
              <a:rPr lang="ru-RU" sz="2300" b="1" dirty="0">
                <a:solidFill>
                  <a:schemeClr val="bg1"/>
                </a:solidFill>
                <a:latin typeface="Times New Roman" panose="02020603050405020304" pitchFamily="18" charset="0"/>
                <a:cs typeface="Times New Roman" panose="02020603050405020304" pitchFamily="18" charset="0"/>
              </a:rPr>
              <a:t>;</a:t>
            </a:r>
            <a:endParaRPr lang="ru-RU" sz="2300" b="1" dirty="0" smtClean="0">
              <a:solidFill>
                <a:schemeClr val="bg1"/>
              </a:solidFill>
              <a:latin typeface="Times New Roman" panose="02020603050405020304" pitchFamily="18" charset="0"/>
              <a:cs typeface="Times New Roman" panose="02020603050405020304" pitchFamily="18" charset="0"/>
            </a:endParaRPr>
          </a:p>
          <a:p>
            <a:pPr marL="742950" lvl="1" indent="-285750" defTabSz="914400" eaLnBrk="0" fontAlgn="base" hangingPunct="0">
              <a:spcBef>
                <a:spcPct val="0"/>
              </a:spcBef>
              <a:spcAft>
                <a:spcPct val="0"/>
              </a:spcAft>
              <a:buClr>
                <a:srgbClr val="FF0000"/>
              </a:buClr>
              <a:buFont typeface="Wingdings" panose="05000000000000000000" pitchFamily="2" charset="2"/>
              <a:buChar char="Ø"/>
            </a:pPr>
            <a:r>
              <a:rPr lang="ru-RU" sz="2300" b="1" dirty="0" smtClean="0">
                <a:solidFill>
                  <a:schemeClr val="bg1"/>
                </a:solidFill>
                <a:latin typeface="Times New Roman" panose="02020603050405020304" pitchFamily="18" charset="0"/>
                <a:cs typeface="Times New Roman" panose="02020603050405020304" pitchFamily="18" charset="0"/>
              </a:rPr>
              <a:t>диапазон показаний </a:t>
            </a:r>
            <a:r>
              <a:rPr lang="ru-RU" sz="2300" b="1" dirty="0">
                <a:solidFill>
                  <a:schemeClr val="bg1"/>
                </a:solidFill>
                <a:latin typeface="Times New Roman" panose="02020603050405020304" pitchFamily="18" charset="0"/>
                <a:cs typeface="Times New Roman" panose="02020603050405020304" pitchFamily="18" charset="0"/>
              </a:rPr>
              <a:t>(пределы измерений по шкале)</a:t>
            </a:r>
            <a:r>
              <a:rPr lang="ru-RU" sz="2300" b="1" dirty="0" smtClean="0">
                <a:solidFill>
                  <a:schemeClr val="bg1"/>
                </a:solidFill>
                <a:latin typeface="Times New Roman" panose="02020603050405020304" pitchFamily="18" charset="0"/>
                <a:cs typeface="Times New Roman" panose="02020603050405020304" pitchFamily="18" charset="0"/>
              </a:rPr>
              <a:t>;</a:t>
            </a:r>
          </a:p>
          <a:p>
            <a:pPr marL="742950" lvl="1" indent="-285750" algn="just" defTabSz="914400" eaLnBrk="0" fontAlgn="base" hangingPunct="0">
              <a:spcBef>
                <a:spcPct val="0"/>
              </a:spcBef>
              <a:spcAft>
                <a:spcPct val="0"/>
              </a:spcAft>
              <a:buClr>
                <a:srgbClr val="FF0000"/>
              </a:buClr>
              <a:buFont typeface="Wingdings" panose="05000000000000000000" pitchFamily="2" charset="2"/>
              <a:buChar char="Ø"/>
            </a:pPr>
            <a:r>
              <a:rPr lang="ru-RU" sz="2300" b="1" dirty="0" smtClean="0">
                <a:solidFill>
                  <a:schemeClr val="bg1"/>
                </a:solidFill>
                <a:latin typeface="Times New Roman" panose="02020603050405020304" pitchFamily="18" charset="0"/>
                <a:cs typeface="Times New Roman" panose="02020603050405020304" pitchFamily="18" charset="0"/>
              </a:rPr>
              <a:t>цена деления шкалы; </a:t>
            </a:r>
          </a:p>
          <a:p>
            <a:pPr marL="742950" lvl="1" indent="-285750" algn="just" defTabSz="914400" eaLnBrk="0" fontAlgn="base" hangingPunct="0">
              <a:spcBef>
                <a:spcPct val="0"/>
              </a:spcBef>
              <a:spcAft>
                <a:spcPct val="0"/>
              </a:spcAft>
              <a:buClr>
                <a:srgbClr val="FF0000"/>
              </a:buClr>
              <a:buFont typeface="Wingdings" panose="05000000000000000000" pitchFamily="2" charset="2"/>
              <a:buChar char="Ø"/>
            </a:pPr>
            <a:r>
              <a:rPr lang="ru-RU" sz="2300" b="1" dirty="0">
                <a:solidFill>
                  <a:schemeClr val="bg1"/>
                </a:solidFill>
                <a:latin typeface="Times New Roman" panose="02020603050405020304" pitchFamily="18" charset="0"/>
                <a:cs typeface="Times New Roman" panose="02020603050405020304" pitchFamily="18" charset="0"/>
              </a:rPr>
              <a:t>длина деления </a:t>
            </a:r>
            <a:r>
              <a:rPr lang="ru-RU" sz="2300" b="1" dirty="0" smtClean="0">
                <a:solidFill>
                  <a:schemeClr val="bg1"/>
                </a:solidFill>
                <a:latin typeface="Times New Roman" panose="02020603050405020304" pitchFamily="18" charset="0"/>
                <a:cs typeface="Times New Roman" panose="02020603050405020304" pitchFamily="18" charset="0"/>
              </a:rPr>
              <a:t>шкалы;</a:t>
            </a:r>
          </a:p>
          <a:p>
            <a:pPr marL="742950" lvl="1" indent="-285750" algn="just" defTabSz="914400" eaLnBrk="0" fontAlgn="base" hangingPunct="0">
              <a:spcBef>
                <a:spcPct val="0"/>
              </a:spcBef>
              <a:spcAft>
                <a:spcPct val="0"/>
              </a:spcAft>
              <a:buClr>
                <a:srgbClr val="FF0000"/>
              </a:buClr>
              <a:buFont typeface="Wingdings" panose="05000000000000000000" pitchFamily="2" charset="2"/>
              <a:buChar char="Ø"/>
            </a:pPr>
            <a:r>
              <a:rPr lang="ru-RU" sz="2300" b="1" dirty="0" smtClean="0">
                <a:solidFill>
                  <a:schemeClr val="bg1"/>
                </a:solidFill>
                <a:latin typeface="Times New Roman" panose="02020603050405020304" pitchFamily="18" charset="0"/>
                <a:cs typeface="Times New Roman" panose="02020603050405020304" pitchFamily="18" charset="0"/>
              </a:rPr>
              <a:t>длина шкалы;</a:t>
            </a:r>
          </a:p>
          <a:p>
            <a:pPr marL="742950" lvl="1" indent="-285750" algn="just" defTabSz="914400" eaLnBrk="0" fontAlgn="base" hangingPunct="0">
              <a:spcBef>
                <a:spcPct val="0"/>
              </a:spcBef>
              <a:spcAft>
                <a:spcPct val="0"/>
              </a:spcAft>
              <a:buClr>
                <a:srgbClr val="FF0000"/>
              </a:buClr>
              <a:buFont typeface="Wingdings" panose="05000000000000000000" pitchFamily="2" charset="2"/>
              <a:buChar char="Ø"/>
            </a:pPr>
            <a:r>
              <a:rPr lang="ru-RU" sz="2300" b="1" dirty="0" smtClean="0">
                <a:solidFill>
                  <a:schemeClr val="bg1"/>
                </a:solidFill>
                <a:latin typeface="Times New Roman" panose="02020603050405020304" pitchFamily="18" charset="0"/>
                <a:cs typeface="Times New Roman" panose="02020603050405020304" pitchFamily="18" charset="0"/>
              </a:rPr>
              <a:t>начальное </a:t>
            </a:r>
            <a:r>
              <a:rPr lang="ru-RU" sz="2300" b="1" dirty="0">
                <a:solidFill>
                  <a:schemeClr val="bg1"/>
                </a:solidFill>
                <a:latin typeface="Times New Roman" panose="02020603050405020304" pitchFamily="18" charset="0"/>
                <a:cs typeface="Times New Roman" panose="02020603050405020304" pitchFamily="18" charset="0"/>
              </a:rPr>
              <a:t>значение </a:t>
            </a:r>
            <a:r>
              <a:rPr lang="ru-RU" sz="2300" b="1" dirty="0" smtClean="0">
                <a:solidFill>
                  <a:schemeClr val="bg1"/>
                </a:solidFill>
                <a:latin typeface="Times New Roman" panose="02020603050405020304" pitchFamily="18" charset="0"/>
                <a:cs typeface="Times New Roman" panose="02020603050405020304" pitchFamily="18" charset="0"/>
              </a:rPr>
              <a:t>шкалы;</a:t>
            </a:r>
          </a:p>
          <a:p>
            <a:pPr marL="742950" lvl="1" indent="-285750" algn="just" defTabSz="914400" eaLnBrk="0" fontAlgn="base" hangingPunct="0">
              <a:spcBef>
                <a:spcPct val="0"/>
              </a:spcBef>
              <a:spcAft>
                <a:spcPct val="0"/>
              </a:spcAft>
              <a:buClr>
                <a:srgbClr val="FF0000"/>
              </a:buClr>
              <a:buFont typeface="Wingdings" panose="05000000000000000000" pitchFamily="2" charset="2"/>
              <a:buChar char="Ø"/>
            </a:pPr>
            <a:r>
              <a:rPr lang="ru-RU" sz="2300" b="1" dirty="0" smtClean="0">
                <a:solidFill>
                  <a:schemeClr val="bg1"/>
                </a:solidFill>
                <a:latin typeface="Times New Roman" panose="02020603050405020304" pitchFamily="18" charset="0"/>
                <a:cs typeface="Times New Roman" panose="02020603050405020304" pitchFamily="18" charset="0"/>
              </a:rPr>
              <a:t>конечное </a:t>
            </a:r>
            <a:r>
              <a:rPr lang="ru-RU" sz="2300" b="1" dirty="0">
                <a:solidFill>
                  <a:schemeClr val="bg1"/>
                </a:solidFill>
                <a:latin typeface="Times New Roman" panose="02020603050405020304" pitchFamily="18" charset="0"/>
                <a:cs typeface="Times New Roman" panose="02020603050405020304" pitchFamily="18" charset="0"/>
              </a:rPr>
              <a:t>значение </a:t>
            </a:r>
            <a:r>
              <a:rPr lang="ru-RU" sz="2300" b="1" dirty="0" smtClean="0">
                <a:solidFill>
                  <a:schemeClr val="bg1"/>
                </a:solidFill>
                <a:latin typeface="Times New Roman" panose="02020603050405020304" pitchFamily="18" charset="0"/>
                <a:cs typeface="Times New Roman" panose="02020603050405020304" pitchFamily="18" charset="0"/>
              </a:rPr>
              <a:t>шкалы; </a:t>
            </a:r>
          </a:p>
          <a:p>
            <a:pPr marL="742950" lvl="1" indent="-285750" algn="just" defTabSz="914400" eaLnBrk="0" fontAlgn="base" hangingPunct="0">
              <a:spcBef>
                <a:spcPct val="0"/>
              </a:spcBef>
              <a:spcAft>
                <a:spcPct val="0"/>
              </a:spcAft>
              <a:buClr>
                <a:srgbClr val="FF0000"/>
              </a:buClr>
              <a:buFont typeface="Wingdings" panose="05000000000000000000" pitchFamily="2" charset="2"/>
              <a:buChar char="Ø"/>
            </a:pPr>
            <a:r>
              <a:rPr lang="ru-RU" sz="2300" b="1" dirty="0" smtClean="0">
                <a:solidFill>
                  <a:schemeClr val="bg1"/>
                </a:solidFill>
                <a:latin typeface="Times New Roman" panose="02020603050405020304" pitchFamily="18" charset="0"/>
                <a:cs typeface="Times New Roman" panose="02020603050405020304" pitchFamily="18" charset="0"/>
              </a:rPr>
              <a:t>чувствительность СИ;</a:t>
            </a:r>
          </a:p>
          <a:p>
            <a:pPr marL="742950" lvl="1" indent="-285750" algn="just" defTabSz="914400" eaLnBrk="0" fontAlgn="base" hangingPunct="0">
              <a:spcBef>
                <a:spcPct val="0"/>
              </a:spcBef>
              <a:spcAft>
                <a:spcPct val="0"/>
              </a:spcAft>
              <a:buClr>
                <a:srgbClr val="FF0000"/>
              </a:buClr>
              <a:buFont typeface="Wingdings" panose="05000000000000000000" pitchFamily="2" charset="2"/>
              <a:buChar char="Ø"/>
            </a:pPr>
            <a:r>
              <a:rPr lang="ru-RU" sz="2300" b="1" dirty="0" smtClean="0">
                <a:solidFill>
                  <a:schemeClr val="bg1"/>
                </a:solidFill>
                <a:latin typeface="Times New Roman" panose="02020603050405020304" pitchFamily="18" charset="0"/>
                <a:cs typeface="Times New Roman" panose="02020603050405020304" pitchFamily="18" charset="0"/>
              </a:rPr>
              <a:t>порог чувствительности;</a:t>
            </a:r>
          </a:p>
          <a:p>
            <a:pPr marL="742950" lvl="1" indent="-285750" algn="just" defTabSz="914400" eaLnBrk="0" fontAlgn="base" hangingPunct="0">
              <a:spcBef>
                <a:spcPct val="0"/>
              </a:spcBef>
              <a:spcAft>
                <a:spcPct val="0"/>
              </a:spcAft>
              <a:buClr>
                <a:srgbClr val="FF0000"/>
              </a:buClr>
              <a:buFont typeface="Wingdings" panose="05000000000000000000" pitchFamily="2" charset="2"/>
              <a:buChar char="Ø"/>
            </a:pPr>
            <a:r>
              <a:rPr lang="ru-RU" sz="2300" b="1" dirty="0" smtClean="0">
                <a:solidFill>
                  <a:schemeClr val="bg1"/>
                </a:solidFill>
                <a:latin typeface="Times New Roman" panose="02020603050405020304" pitchFamily="18" charset="0"/>
                <a:cs typeface="Times New Roman" panose="02020603050405020304" pitchFamily="18" charset="0"/>
              </a:rPr>
              <a:t>измерительное усилие СИ;</a:t>
            </a:r>
          </a:p>
          <a:p>
            <a:pPr marL="742950" lvl="1" indent="-285750" algn="just" defTabSz="914400" eaLnBrk="0" fontAlgn="base" hangingPunct="0">
              <a:spcBef>
                <a:spcPct val="0"/>
              </a:spcBef>
              <a:spcAft>
                <a:spcPct val="0"/>
              </a:spcAft>
              <a:buClr>
                <a:srgbClr val="FF0000"/>
              </a:buClr>
              <a:buFont typeface="Wingdings" panose="05000000000000000000" pitchFamily="2" charset="2"/>
              <a:buChar char="Ø"/>
            </a:pPr>
            <a:r>
              <a:rPr lang="ru-RU" sz="2300" b="1" dirty="0" smtClean="0">
                <a:solidFill>
                  <a:schemeClr val="bg1"/>
                </a:solidFill>
                <a:latin typeface="Times New Roman" panose="02020603050405020304" pitchFamily="18" charset="0"/>
                <a:cs typeface="Times New Roman" panose="02020603050405020304" pitchFamily="18" charset="0"/>
              </a:rPr>
              <a:t>класс точности СИ;</a:t>
            </a:r>
            <a:endParaRPr lang="ru-RU" sz="2300" i="1" dirty="0">
              <a:solidFill>
                <a:schemeClr val="bg1"/>
              </a:solidFill>
              <a:latin typeface="Times New Roman" panose="02020603050405020304" pitchFamily="18" charset="0"/>
              <a:cs typeface="Times New Roman" panose="02020603050405020304" pitchFamily="18" charset="0"/>
            </a:endParaRPr>
          </a:p>
          <a:p>
            <a:pPr marL="742950" lvl="1" indent="-285750" algn="just" defTabSz="914400" eaLnBrk="0" fontAlgn="base" hangingPunct="0">
              <a:spcBef>
                <a:spcPct val="0"/>
              </a:spcBef>
              <a:spcAft>
                <a:spcPct val="0"/>
              </a:spcAft>
              <a:buClr>
                <a:srgbClr val="FF0000"/>
              </a:buClr>
              <a:buFont typeface="Wingdings" panose="05000000000000000000" pitchFamily="2" charset="2"/>
              <a:buChar char="Ø"/>
            </a:pPr>
            <a:r>
              <a:rPr lang="ru-RU" sz="2300" b="1" dirty="0" smtClean="0">
                <a:solidFill>
                  <a:schemeClr val="bg1"/>
                </a:solidFill>
                <a:latin typeface="Times New Roman" panose="02020603050405020304" pitchFamily="18" charset="0"/>
                <a:cs typeface="Times New Roman" panose="02020603050405020304" pitchFamily="18" charset="0"/>
              </a:rPr>
              <a:t>погрешность СИ;</a:t>
            </a:r>
          </a:p>
          <a:p>
            <a:pPr marL="742950" lvl="1" indent="-285750" algn="just" defTabSz="914400" eaLnBrk="0" fontAlgn="base" hangingPunct="0">
              <a:spcBef>
                <a:spcPct val="0"/>
              </a:spcBef>
              <a:spcAft>
                <a:spcPct val="0"/>
              </a:spcAft>
              <a:buClr>
                <a:srgbClr val="FF0000"/>
              </a:buClr>
              <a:buFont typeface="Wingdings" panose="05000000000000000000" pitchFamily="2" charset="2"/>
              <a:buChar char="Ø"/>
            </a:pPr>
            <a:r>
              <a:rPr lang="ru-RU" sz="2300" b="1" dirty="0" smtClean="0">
                <a:solidFill>
                  <a:schemeClr val="bg1"/>
                </a:solidFill>
                <a:latin typeface="Times New Roman" panose="02020603050405020304" pitchFamily="18" charset="0"/>
                <a:cs typeface="Times New Roman" panose="02020603050405020304" pitchFamily="18" charset="0"/>
              </a:rPr>
              <a:t>стабильность СИ;</a:t>
            </a:r>
          </a:p>
          <a:p>
            <a:pPr marL="742950" lvl="1" indent="-285750" algn="just" defTabSz="914400" eaLnBrk="0" fontAlgn="base" hangingPunct="0">
              <a:spcBef>
                <a:spcPct val="0"/>
              </a:spcBef>
              <a:spcAft>
                <a:spcPct val="0"/>
              </a:spcAft>
              <a:buClr>
                <a:srgbClr val="FF0000"/>
              </a:buClr>
              <a:buFont typeface="Wingdings" panose="05000000000000000000" pitchFamily="2" charset="2"/>
              <a:buChar char="Ø"/>
            </a:pPr>
            <a:r>
              <a:rPr lang="ru-RU" sz="2300" b="1" dirty="0" smtClean="0">
                <a:solidFill>
                  <a:schemeClr val="bg1"/>
                </a:solidFill>
                <a:latin typeface="Times New Roman" panose="02020603050405020304" pitchFamily="18" charset="0"/>
                <a:cs typeface="Times New Roman" panose="02020603050405020304" pitchFamily="18" charset="0"/>
              </a:rPr>
              <a:t>градуировочная характеристика </a:t>
            </a:r>
            <a:r>
              <a:rPr lang="ru-RU" sz="2300" b="1" dirty="0">
                <a:solidFill>
                  <a:schemeClr val="bg1"/>
                </a:solidFill>
                <a:latin typeface="Times New Roman" panose="02020603050405020304" pitchFamily="18" charset="0"/>
                <a:cs typeface="Times New Roman" panose="02020603050405020304" pitchFamily="18" charset="0"/>
              </a:rPr>
              <a:t>СИ</a:t>
            </a:r>
            <a:endParaRPr lang="ru-RU" sz="2300" b="1" dirty="0" smtClean="0">
              <a:solidFill>
                <a:schemeClr val="bg1"/>
              </a:solidFill>
              <a:latin typeface="Times New Roman" panose="02020603050405020304" pitchFamily="18" charset="0"/>
              <a:cs typeface="Times New Roman" panose="02020603050405020304" pitchFamily="18" charset="0"/>
            </a:endParaRPr>
          </a:p>
        </p:txBody>
      </p:sp>
      <p:pic>
        <p:nvPicPr>
          <p:cNvPr id="138243" name="Picture 3" descr="https://favicon.yandex.net/favicon/uralsert.enorma.ru">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2050" y="-30480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8245" name="Picture 5" descr="https://favicon.yandex.net/favicon/azgaz.ru">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5113" y="1066800"/>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6161" name="AutoShape 3"/>
          <p:cNvSpPr>
            <a:spLocks noChangeArrowheads="1"/>
          </p:cNvSpPr>
          <p:nvPr/>
        </p:nvSpPr>
        <p:spPr bwMode="auto">
          <a:xfrm>
            <a:off x="0" y="8585"/>
            <a:ext cx="9144000" cy="828127"/>
          </a:xfrm>
          <a:prstGeom prst="roundRect">
            <a:avLst>
              <a:gd name="adj" fmla="val 16667"/>
            </a:avLst>
          </a:prstGeom>
          <a:solidFill>
            <a:srgbClr val="FFFF00"/>
          </a:solidFill>
          <a:ln w="57150">
            <a:solidFill>
              <a:srgbClr val="0000FF"/>
            </a:solidFill>
            <a:round/>
            <a:headEnd/>
            <a:tailEnd/>
          </a:ln>
        </p:spPr>
        <p:txBody>
          <a:bodyPr wrap="none" anchor="ctr"/>
          <a:lstStyle/>
          <a:p>
            <a:pPr algn="ctr"/>
            <a:endParaRPr lang="ru-RU" sz="2800" b="1" dirty="0">
              <a:solidFill>
                <a:srgbClr val="000000"/>
              </a:solidFill>
              <a:latin typeface="Times New Roman" pitchFamily="18" charset="0"/>
            </a:endParaRPr>
          </a:p>
          <a:p>
            <a:pPr algn="ctr"/>
            <a:r>
              <a:rPr lang="ru-RU" sz="2000" b="1" dirty="0" smtClean="0">
                <a:solidFill>
                  <a:srgbClr val="FF0000"/>
                </a:solidFill>
                <a:latin typeface="Book Antiqua" pitchFamily="18" charset="0"/>
                <a:cs typeface="Times New Roman" pitchFamily="18" charset="0"/>
              </a:rPr>
              <a:t>КЛАССИФИКАЦИЯ МЕТРОЛОГИЧЕСКИХ ХАРАКТЕРИСТИК</a:t>
            </a:r>
            <a:r>
              <a:rPr lang="ru-RU" sz="2000" b="1" dirty="0" smtClean="0">
                <a:solidFill>
                  <a:srgbClr val="FF0000"/>
                </a:solidFill>
                <a:latin typeface="Book Antiqua" pitchFamily="18" charset="0"/>
              </a:rPr>
              <a:t> </a:t>
            </a:r>
          </a:p>
          <a:p>
            <a:pPr algn="ctr"/>
            <a:r>
              <a:rPr lang="ru-RU" sz="2000" b="1" dirty="0" smtClean="0">
                <a:solidFill>
                  <a:srgbClr val="FF0000"/>
                </a:solidFill>
                <a:latin typeface="Book Antiqua" pitchFamily="18" charset="0"/>
              </a:rPr>
              <a:t>СРЕДСТВ ИЗМЕРЕНИЙ</a:t>
            </a:r>
          </a:p>
          <a:p>
            <a:pPr algn="ctr"/>
            <a:endParaRPr lang="ru-RU" sz="2400" b="1" dirty="0">
              <a:solidFill>
                <a:srgbClr val="000000"/>
              </a:solidFill>
              <a:latin typeface="Times New Roman" pitchFamily="18" charset="0"/>
            </a:endParaRPr>
          </a:p>
        </p:txBody>
      </p:sp>
    </p:spTree>
    <p:extLst>
      <p:ext uri="{BB962C8B-B14F-4D97-AF65-F5344CB8AC3E}">
        <p14:creationId xmlns:p14="http://schemas.microsoft.com/office/powerpoint/2010/main" val="116435251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3322434303"/>
              </p:ext>
            </p:extLst>
          </p:nvPr>
        </p:nvGraphicFramePr>
        <p:xfrm>
          <a:off x="0" y="541987"/>
          <a:ext cx="9144001" cy="6230943"/>
        </p:xfrm>
        <a:graphic>
          <a:graphicData uri="http://schemas.openxmlformats.org/drawingml/2006/table">
            <a:tbl>
              <a:tblPr firstRow="1" firstCol="1" bandRow="1">
                <a:tableStyleId>{69CF1AB2-1976-4502-BF36-3FF5EA218861}</a:tableStyleId>
              </a:tblPr>
              <a:tblGrid>
                <a:gridCol w="2627784">
                  <a:extLst>
                    <a:ext uri="{9D8B030D-6E8A-4147-A177-3AD203B41FA5}">
                      <a16:colId xmlns:a16="http://schemas.microsoft.com/office/drawing/2014/main" val="20000"/>
                    </a:ext>
                  </a:extLst>
                </a:gridCol>
                <a:gridCol w="6516217">
                  <a:extLst>
                    <a:ext uri="{9D8B030D-6E8A-4147-A177-3AD203B41FA5}">
                      <a16:colId xmlns:a16="http://schemas.microsoft.com/office/drawing/2014/main" val="20001"/>
                    </a:ext>
                  </a:extLst>
                </a:gridCol>
              </a:tblGrid>
              <a:tr h="3831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solidFill>
                            <a:srgbClr val="FF0000"/>
                          </a:solidFill>
                          <a:effectLst/>
                          <a:latin typeface="Times New Roman" panose="02020603050405020304" pitchFamily="18" charset="0"/>
                          <a:cs typeface="Times New Roman" panose="02020603050405020304" pitchFamily="18" charset="0"/>
                        </a:rPr>
                        <a:t>Диапазон измерений </a:t>
                      </a:r>
                    </a:p>
                    <a:p>
                      <a:pPr algn="l">
                        <a:spcAft>
                          <a:spcPts val="0"/>
                        </a:spcAft>
                      </a:pPr>
                      <a:endParaRPr lang="ru-RU" sz="16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dirty="0" smtClean="0">
                          <a:effectLst/>
                          <a:latin typeface="Times New Roman" panose="02020603050405020304" pitchFamily="18" charset="0"/>
                          <a:cs typeface="Times New Roman" panose="02020603050405020304" pitchFamily="18" charset="0"/>
                        </a:rPr>
                        <a:t>Область</a:t>
                      </a:r>
                      <a:r>
                        <a:rPr lang="ru-RU" sz="1600" b="0" baseline="0" dirty="0" smtClean="0">
                          <a:effectLst/>
                          <a:latin typeface="Times New Roman" panose="02020603050405020304" pitchFamily="18" charset="0"/>
                          <a:cs typeface="Times New Roman" panose="02020603050405020304" pitchFamily="18" charset="0"/>
                        </a:rPr>
                        <a:t> значений измеряемой величины для которой нормированы допускаемые погрешности средства измерений</a:t>
                      </a:r>
                      <a:endParaRPr lang="ru-RU" sz="1600" b="0" dirty="0" smtClean="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766354">
                <a:tc>
                  <a:txBody>
                    <a:bodyPr/>
                    <a:lstStyle/>
                    <a:p>
                      <a:pPr algn="l">
                        <a:spcAft>
                          <a:spcPts val="0"/>
                        </a:spcAft>
                      </a:pPr>
                      <a:r>
                        <a:rPr lang="ru-RU" sz="1600" dirty="0">
                          <a:solidFill>
                            <a:srgbClr val="FF0000"/>
                          </a:solidFill>
                          <a:effectLst/>
                          <a:latin typeface="Times New Roman" panose="02020603050405020304" pitchFamily="18" charset="0"/>
                          <a:cs typeface="Times New Roman" panose="02020603050405020304" pitchFamily="18" charset="0"/>
                        </a:rPr>
                        <a:t>Цена деления </a:t>
                      </a:r>
                      <a:r>
                        <a:rPr lang="ru-RU" sz="1600" dirty="0" smtClean="0">
                          <a:solidFill>
                            <a:srgbClr val="FF0000"/>
                          </a:solidFill>
                          <a:effectLst/>
                          <a:latin typeface="Times New Roman" panose="02020603050405020304" pitchFamily="18" charset="0"/>
                          <a:cs typeface="Times New Roman" panose="02020603050405020304" pitchFamily="18" charset="0"/>
                        </a:rPr>
                        <a:t>шкалы</a:t>
                      </a:r>
                      <a:endParaRPr lang="ru-RU" sz="16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spcAft>
                          <a:spcPts val="0"/>
                        </a:spcAft>
                      </a:pPr>
                      <a:r>
                        <a:rPr lang="ru-RU" sz="1600" dirty="0">
                          <a:effectLst/>
                          <a:latin typeface="Times New Roman" panose="02020603050405020304" pitchFamily="18" charset="0"/>
                          <a:cs typeface="Times New Roman" panose="02020603050405020304" pitchFamily="18" charset="0"/>
                        </a:rPr>
                        <a:t>Разность значений величины, соответствующих двум соседним отметкам шкалы (значение измеряемой величины, вызывающее перемещение подвижного элемента отсчетного устройства на одно деление).</a:t>
                      </a:r>
                    </a:p>
                    <a:p>
                      <a:pPr>
                        <a:spcAft>
                          <a:spcPts val="0"/>
                        </a:spcAft>
                      </a:pPr>
                      <a:r>
                        <a:rPr lang="ru-RU" sz="1600" i="1" dirty="0">
                          <a:effectLst/>
                          <a:latin typeface="Times New Roman" panose="02020603050405020304" pitchFamily="18" charset="0"/>
                          <a:cs typeface="Times New Roman" panose="02020603050405020304" pitchFamily="18" charset="0"/>
                        </a:rPr>
                        <a:t>Цена деления не должна быть меньше погрешности показаний </a:t>
                      </a:r>
                      <a:r>
                        <a:rPr lang="ru-RU" sz="1600" i="1" dirty="0" smtClean="0">
                          <a:effectLst/>
                          <a:latin typeface="Times New Roman" panose="02020603050405020304" pitchFamily="18" charset="0"/>
                          <a:cs typeface="Times New Roman" panose="02020603050405020304" pitchFamily="18" charset="0"/>
                        </a:rPr>
                        <a:t>прибора</a:t>
                      </a:r>
                      <a:r>
                        <a:rPr lang="ru-RU" sz="1600" i="1" dirty="0">
                          <a:effectLst/>
                          <a:latin typeface="Times New Roman" panose="02020603050405020304" pitchFamily="18" charset="0"/>
                          <a:cs typeface="Times New Roman" panose="02020603050405020304" pitchFamily="18" charset="0"/>
                        </a:rPr>
                        <a:t> </a:t>
                      </a:r>
                      <a:endParaRPr lang="ru-RU" sz="1600" b="0" i="1"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83177">
                <a:tc>
                  <a:txBody>
                    <a:bodyPr/>
                    <a:lstStyle/>
                    <a:p>
                      <a:pPr algn="l">
                        <a:spcAft>
                          <a:spcPts val="0"/>
                        </a:spcAft>
                      </a:pPr>
                      <a:r>
                        <a:rPr lang="ru-RU" sz="1600" dirty="0">
                          <a:solidFill>
                            <a:srgbClr val="FF0000"/>
                          </a:solidFill>
                          <a:effectLst/>
                          <a:latin typeface="Times New Roman" panose="02020603050405020304" pitchFamily="18" charset="0"/>
                          <a:cs typeface="Times New Roman" panose="02020603050405020304" pitchFamily="18" charset="0"/>
                        </a:rPr>
                        <a:t>Интервал деления</a:t>
                      </a:r>
                    </a:p>
                    <a:p>
                      <a:pPr algn="l">
                        <a:spcAft>
                          <a:spcPts val="0"/>
                        </a:spcAft>
                      </a:pPr>
                      <a:r>
                        <a:rPr lang="ru-RU" sz="1600" dirty="0" smtClean="0">
                          <a:solidFill>
                            <a:srgbClr val="FF0000"/>
                          </a:solidFill>
                          <a:effectLst/>
                          <a:latin typeface="Times New Roman" panose="02020603050405020304" pitchFamily="18" charset="0"/>
                          <a:cs typeface="Times New Roman" panose="02020603050405020304" pitchFamily="18" charset="0"/>
                        </a:rPr>
                        <a:t>шкалы</a:t>
                      </a:r>
                      <a:endParaRPr lang="ru-RU" sz="1600"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ru-RU" sz="1600" dirty="0" smtClean="0">
                          <a:effectLst/>
                          <a:latin typeface="Times New Roman" panose="02020603050405020304" pitchFamily="18" charset="0"/>
                          <a:cs typeface="Times New Roman" panose="02020603050405020304" pitchFamily="18" charset="0"/>
                        </a:rPr>
                        <a:t>Расстояние </a:t>
                      </a:r>
                      <a:r>
                        <a:rPr lang="ru-RU" sz="1600" dirty="0">
                          <a:effectLst/>
                          <a:latin typeface="Times New Roman" panose="02020603050405020304" pitchFamily="18" charset="0"/>
                          <a:cs typeface="Times New Roman" panose="02020603050405020304" pitchFamily="18" charset="0"/>
                        </a:rPr>
                        <a:t>между осями (или центрами) двух соседних </a:t>
                      </a:r>
                      <a:r>
                        <a:rPr lang="ru-RU" sz="1600" dirty="0" smtClean="0">
                          <a:effectLst/>
                          <a:latin typeface="Times New Roman" panose="02020603050405020304" pitchFamily="18" charset="0"/>
                          <a:cs typeface="Times New Roman" panose="02020603050405020304" pitchFamily="18" charset="0"/>
                        </a:rPr>
                        <a:t>отметок </a:t>
                      </a:r>
                      <a:r>
                        <a:rPr lang="ru-RU" sz="1600" dirty="0">
                          <a:effectLst/>
                          <a:latin typeface="Times New Roman" panose="02020603050405020304" pitchFamily="18" charset="0"/>
                          <a:cs typeface="Times New Roman" panose="02020603050405020304" pitchFamily="18" charset="0"/>
                        </a:rPr>
                        <a:t>шкалы. Обычно составляет </a:t>
                      </a:r>
                      <a:r>
                        <a:rPr lang="ru-RU" sz="1600" b="1" dirty="0">
                          <a:solidFill>
                            <a:srgbClr val="FF0000"/>
                          </a:solidFill>
                          <a:effectLst/>
                          <a:latin typeface="Times New Roman" panose="02020603050405020304" pitchFamily="18" charset="0"/>
                          <a:cs typeface="Times New Roman" panose="02020603050405020304" pitchFamily="18" charset="0"/>
                        </a:rPr>
                        <a:t>a = 1…2,5 мм</a:t>
                      </a:r>
                      <a:r>
                        <a:rPr lang="ru-RU" sz="1600" b="1" dirty="0" smtClean="0">
                          <a:solidFill>
                            <a:srgbClr val="FF0000"/>
                          </a:solidFill>
                          <a:effectLst/>
                          <a:latin typeface="Times New Roman" panose="02020603050405020304" pitchFamily="18" charset="0"/>
                          <a:cs typeface="Times New Roman" panose="02020603050405020304" pitchFamily="18" charset="0"/>
                        </a:rPr>
                        <a:t>.</a:t>
                      </a:r>
                      <a:endParaRPr lang="ru-RU" sz="1600" b="1"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04651">
                <a:tc>
                  <a:txBody>
                    <a:bodyPr/>
                    <a:lstStyle/>
                    <a:p>
                      <a:pPr algn="l">
                        <a:spcAft>
                          <a:spcPts val="0"/>
                        </a:spcAft>
                      </a:pPr>
                      <a:r>
                        <a:rPr lang="ru-RU" sz="1600" dirty="0">
                          <a:solidFill>
                            <a:srgbClr val="FF0000"/>
                          </a:solidFill>
                          <a:effectLst/>
                          <a:latin typeface="Times New Roman" panose="02020603050405020304" pitchFamily="18" charset="0"/>
                          <a:cs typeface="Times New Roman" panose="02020603050405020304" pitchFamily="18" charset="0"/>
                        </a:rPr>
                        <a:t>Пределы измерения</a:t>
                      </a:r>
                    </a:p>
                    <a:p>
                      <a:pPr algn="l">
                        <a:spcAft>
                          <a:spcPts val="0"/>
                        </a:spcAft>
                      </a:pPr>
                      <a:r>
                        <a:rPr lang="ru-RU" sz="1600" dirty="0">
                          <a:solidFill>
                            <a:srgbClr val="FF0000"/>
                          </a:solidFill>
                          <a:effectLst/>
                          <a:latin typeface="Times New Roman" panose="02020603050405020304" pitchFamily="18" charset="0"/>
                          <a:cs typeface="Times New Roman" panose="02020603050405020304" pitchFamily="18" charset="0"/>
                        </a:rPr>
                        <a:t>по </a:t>
                      </a:r>
                      <a:r>
                        <a:rPr lang="ru-RU" sz="1600" dirty="0" smtClean="0">
                          <a:solidFill>
                            <a:srgbClr val="FF0000"/>
                          </a:solidFill>
                          <a:effectLst/>
                          <a:latin typeface="Times New Roman" panose="02020603050405020304" pitchFamily="18" charset="0"/>
                          <a:cs typeface="Times New Roman" panose="02020603050405020304" pitchFamily="18" charset="0"/>
                        </a:rPr>
                        <a:t>шкале</a:t>
                      </a:r>
                      <a:endParaRPr lang="ru-RU" sz="1600"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ru-RU" sz="1600" dirty="0">
                          <a:effectLst/>
                          <a:latin typeface="Times New Roman" panose="02020603050405020304" pitchFamily="18" charset="0"/>
                          <a:cs typeface="Times New Roman" panose="02020603050405020304" pitchFamily="18" charset="0"/>
                        </a:rPr>
                        <a:t>Область значений шкалы, ограниченная конечным и начальным значениями шкалы</a:t>
                      </a:r>
                      <a:r>
                        <a:rPr lang="ru-RU" sz="1600" dirty="0" smtClean="0">
                          <a:effectLst/>
                          <a:latin typeface="Times New Roman" panose="02020603050405020304" pitchFamily="18" charset="0"/>
                          <a:cs typeface="Times New Roman" panose="02020603050405020304" pitchFamily="18" charset="0"/>
                        </a:rPr>
                        <a:t>.</a:t>
                      </a:r>
                      <a:r>
                        <a:rPr lang="ru-RU" sz="1600" dirty="0">
                          <a:effectLst/>
                          <a:latin typeface="Times New Roman" panose="02020603050405020304" pitchFamily="18" charset="0"/>
                          <a:cs typeface="Times New Roman" panose="02020603050405020304" pitchFamily="18" charset="0"/>
                        </a:rPr>
                        <a:t> </a:t>
                      </a:r>
                      <a:endParaRPr lang="ru-RU" sz="16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83177">
                <a:tc>
                  <a:txBody>
                    <a:bodyPr/>
                    <a:lstStyle/>
                    <a:p>
                      <a:pPr algn="l">
                        <a:spcAft>
                          <a:spcPts val="0"/>
                        </a:spcAft>
                      </a:pPr>
                      <a:r>
                        <a:rPr lang="ru-RU" sz="1600" dirty="0">
                          <a:solidFill>
                            <a:srgbClr val="FF0000"/>
                          </a:solidFill>
                          <a:effectLst/>
                          <a:latin typeface="Times New Roman" panose="02020603050405020304" pitchFamily="18" charset="0"/>
                          <a:cs typeface="Times New Roman" panose="02020603050405020304" pitchFamily="18" charset="0"/>
                        </a:rPr>
                        <a:t>Пределы измерения</a:t>
                      </a:r>
                    </a:p>
                    <a:p>
                      <a:pPr algn="l">
                        <a:spcAft>
                          <a:spcPts val="0"/>
                        </a:spcAft>
                      </a:pPr>
                      <a:r>
                        <a:rPr lang="ru-RU" sz="1600" dirty="0">
                          <a:solidFill>
                            <a:srgbClr val="FF0000"/>
                          </a:solidFill>
                          <a:effectLst/>
                          <a:latin typeface="Times New Roman" panose="02020603050405020304" pitchFamily="18" charset="0"/>
                          <a:cs typeface="Times New Roman" panose="02020603050405020304" pitchFamily="18" charset="0"/>
                        </a:rPr>
                        <a:t>прибора </a:t>
                      </a:r>
                    </a:p>
                  </a:txBody>
                  <a:tcPr marL="68580" marR="68580" marT="0" marB="0"/>
                </a:tc>
                <a:tc>
                  <a:txBody>
                    <a:bodyPr/>
                    <a:lstStyle/>
                    <a:p>
                      <a:pPr>
                        <a:spcAft>
                          <a:spcPts val="0"/>
                        </a:spcAft>
                      </a:pPr>
                      <a:r>
                        <a:rPr lang="ru-RU" sz="1600" dirty="0">
                          <a:effectLst/>
                          <a:latin typeface="Times New Roman" panose="02020603050405020304" pitchFamily="18" charset="0"/>
                          <a:cs typeface="Times New Roman" panose="02020603050405020304" pitchFamily="18" charset="0"/>
                        </a:rPr>
                        <a:t>Наибольшее и наименьшее значение диапазона измерений.</a:t>
                      </a:r>
                      <a:endParaRPr lang="ru-RU" sz="16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83177">
                <a:tc>
                  <a:txBody>
                    <a:bodyPr/>
                    <a:lstStyle/>
                    <a:p>
                      <a:pPr algn="l">
                        <a:spcAft>
                          <a:spcPts val="0"/>
                        </a:spcAft>
                      </a:pPr>
                      <a:r>
                        <a:rPr lang="ru-RU" sz="1600" dirty="0">
                          <a:solidFill>
                            <a:srgbClr val="FF0000"/>
                          </a:solidFill>
                          <a:effectLst/>
                          <a:latin typeface="Times New Roman" panose="02020603050405020304" pitchFamily="18" charset="0"/>
                          <a:cs typeface="Times New Roman" panose="02020603050405020304" pitchFamily="18" charset="0"/>
                        </a:rPr>
                        <a:t>Измерительное</a:t>
                      </a:r>
                    </a:p>
                    <a:p>
                      <a:pPr algn="l">
                        <a:spcAft>
                          <a:spcPts val="0"/>
                        </a:spcAft>
                      </a:pPr>
                      <a:r>
                        <a:rPr lang="ru-RU" sz="1600" dirty="0" smtClean="0">
                          <a:solidFill>
                            <a:srgbClr val="FF0000"/>
                          </a:solidFill>
                          <a:effectLst/>
                          <a:latin typeface="Times New Roman" panose="02020603050405020304" pitchFamily="18" charset="0"/>
                          <a:cs typeface="Times New Roman" panose="02020603050405020304" pitchFamily="18" charset="0"/>
                        </a:rPr>
                        <a:t>усилие</a:t>
                      </a:r>
                      <a:endParaRPr lang="ru-RU" sz="1600"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ru-RU" sz="1600" dirty="0">
                          <a:effectLst/>
                          <a:latin typeface="Times New Roman" panose="02020603050405020304" pitchFamily="18" charset="0"/>
                          <a:cs typeface="Times New Roman" panose="02020603050405020304" pitchFamily="18" charset="0"/>
                        </a:rPr>
                        <a:t>Сила, с которой измерительный прибор воздействует на измеряемую поверхность в направлении измерения</a:t>
                      </a:r>
                      <a:r>
                        <a:rPr lang="ru-RU" sz="1600" dirty="0" smtClean="0">
                          <a:effectLst/>
                          <a:latin typeface="Times New Roman" panose="02020603050405020304" pitchFamily="18" charset="0"/>
                          <a:cs typeface="Times New Roman" panose="02020603050405020304" pitchFamily="18" charset="0"/>
                        </a:rPr>
                        <a:t>.</a:t>
                      </a:r>
                      <a:endParaRPr lang="ru-RU" sz="16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1149531">
                <a:tc>
                  <a:txBody>
                    <a:bodyPr/>
                    <a:lstStyle/>
                    <a:p>
                      <a:pPr algn="l"/>
                      <a:r>
                        <a:rPr lang="ru-RU" sz="1600" kern="1200" dirty="0" smtClean="0">
                          <a:solidFill>
                            <a:srgbClr val="FF0000"/>
                          </a:solidFill>
                          <a:effectLst/>
                          <a:latin typeface="Times New Roman" panose="02020603050405020304" pitchFamily="18" charset="0"/>
                          <a:cs typeface="Times New Roman" panose="02020603050405020304" pitchFamily="18" charset="0"/>
                        </a:rPr>
                        <a:t>Чувствительность</a:t>
                      </a:r>
                    </a:p>
                    <a:p>
                      <a:pPr algn="l"/>
                      <a:r>
                        <a:rPr lang="ru-RU" sz="1600" kern="1200" dirty="0" smtClean="0">
                          <a:solidFill>
                            <a:srgbClr val="FF0000"/>
                          </a:solidFill>
                          <a:effectLst/>
                          <a:latin typeface="Times New Roman" panose="02020603050405020304" pitchFamily="18" charset="0"/>
                          <a:cs typeface="Times New Roman" panose="02020603050405020304" pitchFamily="18" charset="0"/>
                        </a:rPr>
                        <a:t>измерительного</a:t>
                      </a:r>
                    </a:p>
                    <a:p>
                      <a:pPr algn="l"/>
                      <a:r>
                        <a:rPr lang="ru-RU" sz="1600" kern="1200" dirty="0" smtClean="0">
                          <a:solidFill>
                            <a:srgbClr val="FF0000"/>
                          </a:solidFill>
                          <a:effectLst/>
                          <a:latin typeface="Times New Roman" panose="02020603050405020304" pitchFamily="18" charset="0"/>
                          <a:cs typeface="Times New Roman" panose="02020603050405020304" pitchFamily="18" charset="0"/>
                        </a:rPr>
                        <a:t>прибора</a:t>
                      </a:r>
                      <a:endParaRPr lang="ru-RU" sz="1600" b="1" kern="1200" dirty="0" smtClean="0">
                        <a:solidFill>
                          <a:srgbClr val="FF0000"/>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r>
                        <a:rPr lang="ru-RU" sz="1600" kern="1200" dirty="0" smtClean="0">
                          <a:effectLst/>
                          <a:latin typeface="Times New Roman" panose="02020603050405020304" pitchFamily="18" charset="0"/>
                          <a:cs typeface="Times New Roman" panose="02020603050405020304" pitchFamily="18" charset="0"/>
                        </a:rPr>
                        <a:t>Отношение линейного (углового) перемещения стрелки (указателя) шкалы к изменению размера детали, вызвавшему это перемещение стрелки (указателя) шкалы.</a:t>
                      </a:r>
                      <a:endParaRPr lang="ru-RU" sz="1600" kern="1200" dirty="0">
                        <a:effectLst/>
                        <a:latin typeface="Times New Roman" panose="02020603050405020304" pitchFamily="18" charset="0"/>
                        <a:cs typeface="Times New Roman" panose="02020603050405020304" pitchFamily="18" charset="0"/>
                      </a:endParaRPr>
                    </a:p>
                    <a:p>
                      <a:r>
                        <a:rPr lang="ru-RU" sz="1600" kern="1200" dirty="0" smtClean="0">
                          <a:effectLst/>
                          <a:latin typeface="Times New Roman" panose="02020603050405020304" pitchFamily="18" charset="0"/>
                          <a:cs typeface="Times New Roman" panose="02020603050405020304" pitchFamily="18" charset="0"/>
                        </a:rPr>
                        <a:t>Чувствительность </a:t>
                      </a:r>
                      <a:r>
                        <a:rPr lang="ru-RU" sz="1600" kern="1200" dirty="0">
                          <a:effectLst/>
                          <a:latin typeface="Times New Roman" panose="02020603050405020304" pitchFamily="18" charset="0"/>
                          <a:cs typeface="Times New Roman" panose="02020603050405020304" pitchFamily="18" charset="0"/>
                        </a:rPr>
                        <a:t>прибора оценивается передаточным отношением прибора.</a:t>
                      </a:r>
                    </a:p>
                    <a:p>
                      <a:r>
                        <a:rPr lang="ru-RU" sz="1600" kern="1200" dirty="0">
                          <a:effectLst/>
                          <a:latin typeface="Times New Roman" panose="02020603050405020304" pitchFamily="18" charset="0"/>
                          <a:cs typeface="Times New Roman" panose="02020603050405020304" pitchFamily="18" charset="0"/>
                        </a:rPr>
                        <a:t>Оно численно равно отношению интервала деления к цене деления шкалы</a:t>
                      </a:r>
                      <a:r>
                        <a:rPr lang="ru-RU" sz="1600" b="1" kern="1200" dirty="0" smtClean="0">
                          <a:solidFill>
                            <a:srgbClr val="FF0000"/>
                          </a:solidFill>
                          <a:effectLst/>
                          <a:latin typeface="Times New Roman" panose="02020603050405020304" pitchFamily="18" charset="0"/>
                          <a:cs typeface="Times New Roman" panose="02020603050405020304" pitchFamily="18" charset="0"/>
                        </a:rPr>
                        <a:t>: k </a:t>
                      </a:r>
                      <a:r>
                        <a:rPr lang="ru-RU" sz="1600" b="1" kern="1200" dirty="0">
                          <a:solidFill>
                            <a:srgbClr val="FF0000"/>
                          </a:solidFill>
                          <a:effectLst/>
                          <a:latin typeface="Times New Roman" panose="02020603050405020304" pitchFamily="18" charset="0"/>
                          <a:cs typeface="Times New Roman" panose="02020603050405020304" pitchFamily="18" charset="0"/>
                        </a:rPr>
                        <a:t>= a /с</a:t>
                      </a:r>
                      <a:r>
                        <a:rPr lang="ru-RU" sz="1600" kern="1200" dirty="0">
                          <a:effectLst/>
                          <a:latin typeface="Times New Roman" panose="02020603050405020304" pitchFamily="18" charset="0"/>
                          <a:cs typeface="Times New Roman" panose="02020603050405020304" pitchFamily="18" charset="0"/>
                        </a:rPr>
                        <a:t>, </a:t>
                      </a:r>
                      <a:endParaRPr lang="ru-RU" sz="1600" kern="1200" dirty="0" smtClean="0">
                        <a:effectLst/>
                        <a:latin typeface="Times New Roman" panose="02020603050405020304" pitchFamily="18" charset="0"/>
                        <a:cs typeface="Times New Roman" panose="02020603050405020304" pitchFamily="18" charset="0"/>
                      </a:endParaRPr>
                    </a:p>
                    <a:p>
                      <a:r>
                        <a:rPr lang="ru-RU" sz="1600" kern="1200" dirty="0" smtClean="0">
                          <a:effectLst/>
                          <a:latin typeface="Times New Roman" panose="02020603050405020304" pitchFamily="18" charset="0"/>
                          <a:cs typeface="Times New Roman" panose="02020603050405020304" pitchFamily="18" charset="0"/>
                        </a:rPr>
                        <a:t>где </a:t>
                      </a:r>
                      <a:r>
                        <a:rPr lang="ru-RU" sz="1600" b="1" kern="1200" dirty="0">
                          <a:solidFill>
                            <a:srgbClr val="FF0000"/>
                          </a:solidFill>
                          <a:effectLst/>
                          <a:latin typeface="Times New Roman" panose="02020603050405020304" pitchFamily="18" charset="0"/>
                          <a:cs typeface="Times New Roman" panose="02020603050405020304" pitchFamily="18" charset="0"/>
                        </a:rPr>
                        <a:t>a</a:t>
                      </a:r>
                      <a:r>
                        <a:rPr lang="ru-RU" sz="1600" kern="1200" dirty="0">
                          <a:effectLst/>
                          <a:latin typeface="Times New Roman" panose="02020603050405020304" pitchFamily="18" charset="0"/>
                          <a:cs typeface="Times New Roman" panose="02020603050405020304" pitchFamily="18" charset="0"/>
                        </a:rPr>
                        <a:t> - интервал деления шкалы (мм), </a:t>
                      </a:r>
                      <a:r>
                        <a:rPr lang="ru-RU" sz="1600" b="1" kern="1200" dirty="0">
                          <a:solidFill>
                            <a:srgbClr val="FF0000"/>
                          </a:solidFill>
                          <a:effectLst/>
                          <a:latin typeface="Times New Roman" panose="02020603050405020304" pitchFamily="18" charset="0"/>
                          <a:cs typeface="Times New Roman" panose="02020603050405020304" pitchFamily="18" charset="0"/>
                        </a:rPr>
                        <a:t>с</a:t>
                      </a:r>
                      <a:r>
                        <a:rPr lang="ru-RU" sz="1600" kern="1200" dirty="0">
                          <a:effectLst/>
                          <a:latin typeface="Times New Roman" panose="02020603050405020304" pitchFamily="18" charset="0"/>
                          <a:cs typeface="Times New Roman" panose="02020603050405020304" pitchFamily="18" charset="0"/>
                        </a:rPr>
                        <a:t> – цена деления шкалы (мм</a:t>
                      </a:r>
                      <a:r>
                        <a:rPr lang="ru-RU" sz="1600" kern="1200" dirty="0" smtClean="0">
                          <a:effectLst/>
                          <a:latin typeface="Times New Roman" panose="02020603050405020304" pitchFamily="18" charset="0"/>
                          <a:cs typeface="Times New Roman" panose="02020603050405020304" pitchFamily="18" charset="0"/>
                        </a:rPr>
                        <a:t>).</a:t>
                      </a:r>
                      <a:endParaRPr lang="ru-RU"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83177">
                <a:tc>
                  <a:txBody>
                    <a:bodyPr/>
                    <a:lstStyle/>
                    <a:p>
                      <a:pPr>
                        <a:spcAft>
                          <a:spcPts val="0"/>
                        </a:spcAft>
                      </a:pPr>
                      <a:r>
                        <a:rPr lang="ru-RU" sz="1600" kern="1200" dirty="0" smtClean="0">
                          <a:solidFill>
                            <a:srgbClr val="FF0000"/>
                          </a:solidFill>
                          <a:effectLst/>
                          <a:latin typeface="Times New Roman" panose="02020603050405020304" pitchFamily="18" charset="0"/>
                          <a:cs typeface="Times New Roman" panose="02020603050405020304" pitchFamily="18" charset="0"/>
                        </a:rPr>
                        <a:t>Порог чувствительности</a:t>
                      </a:r>
                      <a:endParaRPr lang="ru-RU" sz="1600" b="1" kern="1200" dirty="0">
                        <a:solidFill>
                          <a:srgbClr val="FF0000"/>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a:spcAft>
                          <a:spcPts val="0"/>
                        </a:spcAft>
                      </a:pPr>
                      <a:r>
                        <a:rPr lang="ru-RU" sz="1600" kern="1200" dirty="0" smtClean="0">
                          <a:effectLst/>
                          <a:latin typeface="Times New Roman" panose="02020603050405020304" pitchFamily="18" charset="0"/>
                          <a:cs typeface="Times New Roman" panose="02020603050405020304" pitchFamily="18" charset="0"/>
                        </a:rPr>
                        <a:t>Наименьшее значение измеряемой величины, вызывающее заметное изменений показаний прибора</a:t>
                      </a:r>
                      <a:endParaRPr lang="ru-RU"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378783">
                <a:tc>
                  <a:txBody>
                    <a:bodyPr/>
                    <a:lstStyle/>
                    <a:p>
                      <a:pPr>
                        <a:spcAft>
                          <a:spcPts val="0"/>
                        </a:spcAft>
                      </a:pPr>
                      <a:r>
                        <a:rPr lang="ru-RU" sz="1600" kern="1200" dirty="0" smtClean="0">
                          <a:solidFill>
                            <a:srgbClr val="FF0000"/>
                          </a:solidFill>
                          <a:effectLst/>
                          <a:latin typeface="Times New Roman" panose="02020603050405020304" pitchFamily="18" charset="0"/>
                          <a:cs typeface="Times New Roman" panose="02020603050405020304" pitchFamily="18" charset="0"/>
                        </a:rPr>
                        <a:t>Погрешность СИ</a:t>
                      </a:r>
                      <a:endParaRPr lang="ru-RU" sz="1600" b="1" kern="1200" dirty="0">
                        <a:solidFill>
                          <a:srgbClr val="FF0000"/>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a:spcAft>
                          <a:spcPts val="0"/>
                        </a:spcAft>
                      </a:pPr>
                      <a:r>
                        <a:rPr lang="ru-RU" sz="1600" kern="1200" dirty="0" smtClean="0">
                          <a:effectLst/>
                          <a:latin typeface="Times New Roman" panose="02020603050405020304" pitchFamily="18" charset="0"/>
                          <a:cs typeface="Times New Roman" panose="02020603050405020304" pitchFamily="18" charset="0"/>
                        </a:rPr>
                        <a:t>Разность между показанием прибора и действительным размером</a:t>
                      </a:r>
                      <a:endParaRPr lang="ru-RU"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bl>
          </a:graphicData>
        </a:graphic>
      </p:graphicFrame>
      <p:sp>
        <p:nvSpPr>
          <p:cNvPr id="6" name="AutoShape 3"/>
          <p:cNvSpPr>
            <a:spLocks noChangeArrowheads="1"/>
          </p:cNvSpPr>
          <p:nvPr/>
        </p:nvSpPr>
        <p:spPr bwMode="auto">
          <a:xfrm>
            <a:off x="0" y="8586"/>
            <a:ext cx="9144000" cy="533400"/>
          </a:xfrm>
          <a:prstGeom prst="roundRect">
            <a:avLst>
              <a:gd name="adj" fmla="val 16667"/>
            </a:avLst>
          </a:prstGeom>
          <a:solidFill>
            <a:srgbClr val="FFFF00"/>
          </a:solidFill>
          <a:ln w="57150">
            <a:solidFill>
              <a:srgbClr val="0000FF"/>
            </a:solidFill>
            <a:round/>
            <a:headEnd/>
            <a:tailEnd/>
          </a:ln>
        </p:spPr>
        <p:txBody>
          <a:bodyPr wrap="none" anchor="ctr"/>
          <a:lstStyle/>
          <a:p>
            <a:pPr algn="ctr"/>
            <a:endParaRPr lang="ru-RU" sz="2800" b="1" dirty="0">
              <a:solidFill>
                <a:srgbClr val="000000"/>
              </a:solidFill>
              <a:latin typeface="Times New Roman" pitchFamily="18" charset="0"/>
            </a:endParaRPr>
          </a:p>
          <a:p>
            <a:pPr algn="ctr"/>
            <a:r>
              <a:rPr lang="ru-RU" sz="2000" b="1" dirty="0" smtClean="0">
                <a:solidFill>
                  <a:srgbClr val="FF0000"/>
                </a:solidFill>
                <a:latin typeface="Book Antiqua" pitchFamily="18" charset="0"/>
                <a:cs typeface="Times New Roman" pitchFamily="18" charset="0"/>
              </a:rPr>
              <a:t>Классификация метрологических характеристик</a:t>
            </a:r>
            <a:r>
              <a:rPr lang="ru-RU" sz="2000" b="1" dirty="0" smtClean="0">
                <a:solidFill>
                  <a:srgbClr val="FF0000"/>
                </a:solidFill>
                <a:latin typeface="Book Antiqua" pitchFamily="18" charset="0"/>
              </a:rPr>
              <a:t> средств измерений</a:t>
            </a:r>
            <a:endParaRPr lang="ru-RU" sz="2000" b="1" dirty="0">
              <a:solidFill>
                <a:srgbClr val="FF0000"/>
              </a:solidFill>
              <a:latin typeface="Book Antiqua" pitchFamily="18" charset="0"/>
            </a:endParaRPr>
          </a:p>
          <a:p>
            <a:pPr algn="ctr"/>
            <a:endParaRPr lang="ru-RU" sz="2400" b="1" dirty="0">
              <a:solidFill>
                <a:srgbClr val="000000"/>
              </a:solidFill>
              <a:latin typeface="Times New Roman" pitchFamily="18" charset="0"/>
            </a:endParaRPr>
          </a:p>
        </p:txBody>
      </p:sp>
    </p:spTree>
    <p:extLst>
      <p:ext uri="{BB962C8B-B14F-4D97-AF65-F5344CB8AC3E}">
        <p14:creationId xmlns:p14="http://schemas.microsoft.com/office/powerpoint/2010/main" val="14604186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8287093" y="6188075"/>
            <a:ext cx="856907" cy="669925"/>
          </a:xfrm>
        </p:spPr>
        <p:txBody>
          <a:bodyPr/>
          <a:lstStyle/>
          <a:p>
            <a:pPr>
              <a:defRPr/>
            </a:pPr>
            <a:fld id="{7E03095B-5292-4400-8AF2-D7B2508F3E23}" type="slidenum">
              <a:rPr lang="ru-RU" sz="1600"/>
              <a:pPr>
                <a:defRPr/>
              </a:pPr>
              <a:t>63</a:t>
            </a:fld>
            <a:endParaRPr lang="ru-RU" sz="1600" dirty="0"/>
          </a:p>
        </p:txBody>
      </p:sp>
      <p:sp>
        <p:nvSpPr>
          <p:cNvPr id="5" name="Прямоугольник 4"/>
          <p:cNvSpPr/>
          <p:nvPr/>
        </p:nvSpPr>
        <p:spPr>
          <a:xfrm>
            <a:off x="251520" y="548680"/>
            <a:ext cx="8640960" cy="4878259"/>
          </a:xfrm>
          <a:prstGeom prst="rect">
            <a:avLst/>
          </a:prstGeom>
          <a:solidFill>
            <a:schemeClr val="tx1"/>
          </a:solidFill>
        </p:spPr>
        <p:txBody>
          <a:bodyPr wrap="square">
            <a:spAutoFit/>
          </a:bodyPr>
          <a:lstStyle/>
          <a:p>
            <a:pPr algn="ctr" defTabSz="914400" eaLnBrk="0" fontAlgn="base" hangingPunct="0">
              <a:spcBef>
                <a:spcPct val="0"/>
              </a:spcBef>
              <a:spcAft>
                <a:spcPct val="0"/>
              </a:spcAft>
            </a:pPr>
            <a:r>
              <a:rPr lang="ru-RU" b="1" i="1" u="sng" dirty="0" smtClean="0">
                <a:solidFill>
                  <a:srgbClr val="0000FF"/>
                </a:solidFill>
                <a:latin typeface="Times New Roman" panose="02020603050405020304" pitchFamily="18" charset="0"/>
                <a:cs typeface="Times New Roman" panose="02020603050405020304" pitchFamily="18" charset="0"/>
              </a:rPr>
              <a:t>У </a:t>
            </a:r>
            <a:r>
              <a:rPr lang="ru-RU" b="1" i="1" u="sng" dirty="0">
                <a:solidFill>
                  <a:srgbClr val="0000FF"/>
                </a:solidFill>
                <a:latin typeface="Times New Roman" panose="02020603050405020304" pitchFamily="18" charset="0"/>
                <a:cs typeface="Times New Roman" panose="02020603050405020304" pitchFamily="18" charset="0"/>
              </a:rPr>
              <a:t>многозначных штриховых мер</a:t>
            </a:r>
            <a:r>
              <a:rPr lang="ru-RU" b="1" i="1" dirty="0">
                <a:solidFill>
                  <a:srgbClr val="0000FF"/>
                </a:solidFill>
                <a:latin typeface="Times New Roman" panose="02020603050405020304" pitchFamily="18" charset="0"/>
                <a:cs typeface="Times New Roman" panose="02020603050405020304" pitchFamily="18" charset="0"/>
              </a:rPr>
              <a:t> </a:t>
            </a:r>
            <a:r>
              <a:rPr lang="ru-RU" dirty="0" smtClean="0">
                <a:solidFill>
                  <a:schemeClr val="bg1"/>
                </a:solidFill>
                <a:latin typeface="Times New Roman" panose="02020603050405020304" pitchFamily="18" charset="0"/>
                <a:cs typeface="Times New Roman" panose="02020603050405020304" pitchFamily="18" charset="0"/>
              </a:rPr>
              <a:t>многие характеристики</a:t>
            </a:r>
            <a:r>
              <a:rPr lang="ru-RU" dirty="0">
                <a:solidFill>
                  <a:schemeClr val="bg1"/>
                </a:solidFill>
                <a:latin typeface="Times New Roman" panose="02020603050405020304" pitchFamily="18" charset="0"/>
                <a:cs typeface="Times New Roman" panose="02020603050405020304" pitchFamily="18" charset="0"/>
              </a:rPr>
              <a:t>, связанные со </a:t>
            </a:r>
            <a:r>
              <a:rPr lang="ru-RU" b="1" i="1" u="sng" dirty="0">
                <a:solidFill>
                  <a:srgbClr val="0000FF"/>
                </a:solidFill>
                <a:latin typeface="Times New Roman" panose="02020603050405020304" pitchFamily="18" charset="0"/>
                <a:cs typeface="Times New Roman" panose="02020603050405020304" pitchFamily="18" charset="0"/>
              </a:rPr>
              <a:t>шкалой</a:t>
            </a:r>
            <a:r>
              <a:rPr lang="ru-RU" dirty="0">
                <a:solidFill>
                  <a:schemeClr val="bg1"/>
                </a:solidFill>
                <a:latin typeface="Times New Roman" panose="02020603050405020304" pitchFamily="18" charset="0"/>
                <a:cs typeface="Times New Roman" panose="02020603050405020304" pitchFamily="18" charset="0"/>
              </a:rPr>
              <a:t>:</a:t>
            </a:r>
            <a:endParaRPr lang="ru-RU" i="1" dirty="0">
              <a:solidFill>
                <a:schemeClr val="bg1"/>
              </a:solidFill>
              <a:latin typeface="Times New Roman" panose="02020603050405020304" pitchFamily="18" charset="0"/>
              <a:cs typeface="Times New Roman" panose="02020603050405020304" pitchFamily="18" charset="0"/>
            </a:endParaRPr>
          </a:p>
          <a:p>
            <a:pPr lvl="0" algn="ctr" defTabSz="914400" eaLnBrk="0" fontAlgn="base" hangingPunct="0">
              <a:spcBef>
                <a:spcPct val="0"/>
              </a:spcBef>
              <a:spcAft>
                <a:spcPct val="0"/>
              </a:spcAft>
            </a:pPr>
            <a:endParaRPr lang="ru-RU" altLang="ru-RU" sz="500" b="1" dirty="0">
              <a:solidFill>
                <a:schemeClr val="bg1"/>
              </a:solidFill>
              <a:latin typeface="Times New Roman" panose="02020603050405020304" pitchFamily="18" charset="0"/>
              <a:cs typeface="Times New Roman" panose="02020603050405020304" pitchFamily="18" charset="0"/>
            </a:endParaRPr>
          </a:p>
          <a:p>
            <a:pPr lvl="0" algn="just" defTabSz="914400" eaLnBrk="0" fontAlgn="base" hangingPunct="0">
              <a:spcBef>
                <a:spcPct val="0"/>
              </a:spcBef>
              <a:spcAft>
                <a:spcPct val="0"/>
              </a:spcAft>
            </a:pPr>
            <a:r>
              <a:rPr lang="ru-RU" sz="2000" b="1" dirty="0" smtClean="0">
                <a:solidFill>
                  <a:srgbClr val="FF0000"/>
                </a:solidFill>
                <a:latin typeface="Times New Roman" panose="02020603050405020304" pitchFamily="18" charset="0"/>
                <a:cs typeface="Times New Roman" panose="02020603050405020304" pitchFamily="18" charset="0"/>
              </a:rPr>
              <a:t>1) </a:t>
            </a:r>
            <a:r>
              <a:rPr lang="ru-RU" sz="2000" b="1" u="sng" dirty="0" smtClean="0">
                <a:solidFill>
                  <a:srgbClr val="FF0000"/>
                </a:solidFill>
                <a:latin typeface="Times New Roman" panose="02020603050405020304" pitchFamily="18" charset="0"/>
                <a:cs typeface="Times New Roman" panose="02020603050405020304" pitchFamily="18" charset="0"/>
              </a:rPr>
              <a:t>Диапазон измерений </a:t>
            </a:r>
            <a:r>
              <a:rPr lang="ru-RU" sz="2000" b="1" u="sng" dirty="0">
                <a:solidFill>
                  <a:srgbClr val="FF0000"/>
                </a:solidFill>
                <a:latin typeface="Times New Roman" panose="02020603050405020304" pitchFamily="18" charset="0"/>
                <a:cs typeface="Times New Roman" panose="02020603050405020304" pitchFamily="18" charset="0"/>
              </a:rPr>
              <a:t>(пределы измерений СИ)</a:t>
            </a:r>
            <a:r>
              <a:rPr lang="ru-RU" sz="2000" b="1" dirty="0" smtClean="0">
                <a:solidFill>
                  <a:srgbClr val="FF0000"/>
                </a:solidFill>
                <a:latin typeface="Times New Roman" panose="02020603050405020304" pitchFamily="18" charset="0"/>
                <a:cs typeface="Times New Roman" panose="02020603050405020304" pitchFamily="18" charset="0"/>
              </a:rPr>
              <a:t> </a:t>
            </a:r>
            <a:r>
              <a:rPr lang="ru-RU" sz="2000" i="1" dirty="0">
                <a:solidFill>
                  <a:schemeClr val="bg1"/>
                </a:solidFill>
                <a:latin typeface="Times New Roman" panose="02020603050405020304" pitchFamily="18" charset="0"/>
                <a:cs typeface="Times New Roman" panose="02020603050405020304" pitchFamily="18" charset="0"/>
              </a:rPr>
              <a:t>– </a:t>
            </a:r>
            <a:r>
              <a:rPr lang="ru-RU" sz="2000" dirty="0">
                <a:solidFill>
                  <a:schemeClr val="bg1"/>
                </a:solidFill>
                <a:latin typeface="Times New Roman" panose="02020603050405020304" pitchFamily="18" charset="0"/>
                <a:cs typeface="Times New Roman" panose="02020603050405020304" pitchFamily="18" charset="0"/>
              </a:rPr>
              <a:t>область значений измеряемой величины, для которой нормированы допускаемые пределы погрешности </a:t>
            </a:r>
            <a:r>
              <a:rPr lang="ru-RU" sz="2000" dirty="0" smtClean="0">
                <a:solidFill>
                  <a:schemeClr val="bg1"/>
                </a:solidFill>
                <a:latin typeface="Times New Roman" panose="02020603050405020304" pitchFamily="18" charset="0"/>
                <a:cs typeface="Times New Roman" panose="02020603050405020304" pitchFamily="18" charset="0"/>
              </a:rPr>
              <a:t>СИ.</a:t>
            </a:r>
            <a:endParaRPr lang="ru-RU" sz="2000" dirty="0">
              <a:solidFill>
                <a:schemeClr val="bg1"/>
              </a:solidFill>
              <a:latin typeface="Times New Roman" panose="02020603050405020304" pitchFamily="18" charset="0"/>
              <a:cs typeface="Times New Roman" panose="02020603050405020304" pitchFamily="18" charset="0"/>
            </a:endParaRPr>
          </a:p>
          <a:p>
            <a:pPr marL="285750" indent="-285750" algn="just" defTabSz="914400" eaLnBrk="0" fontAlgn="base" hangingPunct="0">
              <a:spcBef>
                <a:spcPct val="0"/>
              </a:spcBef>
              <a:spcAft>
                <a:spcPct val="0"/>
              </a:spcAft>
              <a:buFont typeface="Wingdings" panose="05000000000000000000" pitchFamily="2" charset="2"/>
              <a:buChar char="q"/>
            </a:pPr>
            <a:r>
              <a:rPr lang="ru-RU" sz="1600" i="1" dirty="0" smtClean="0">
                <a:solidFill>
                  <a:schemeClr val="bg1"/>
                </a:solidFill>
                <a:latin typeface="Times New Roman" panose="02020603050405020304" pitchFamily="18" charset="0"/>
                <a:cs typeface="Times New Roman" panose="02020603050405020304" pitchFamily="18" charset="0"/>
              </a:rPr>
              <a:t>Значения </a:t>
            </a:r>
            <a:r>
              <a:rPr lang="ru-RU" sz="1600" i="1" dirty="0">
                <a:solidFill>
                  <a:schemeClr val="bg1"/>
                </a:solidFill>
                <a:latin typeface="Times New Roman" panose="02020603050405020304" pitchFamily="18" charset="0"/>
                <a:cs typeface="Times New Roman" panose="02020603050405020304" pitchFamily="18" charset="0"/>
              </a:rPr>
              <a:t>величины, ограничивающие диапазон измерений снизу и сверху (слева и справа), называют соответственно </a:t>
            </a:r>
            <a:r>
              <a:rPr lang="ru-RU" sz="1600" b="1" i="1" dirty="0">
                <a:solidFill>
                  <a:srgbClr val="0000FF"/>
                </a:solidFill>
                <a:latin typeface="Times New Roman" panose="02020603050405020304" pitchFamily="18" charset="0"/>
                <a:cs typeface="Times New Roman" panose="02020603050405020304" pitchFamily="18" charset="0"/>
              </a:rPr>
              <a:t>нижним пределом измерений </a:t>
            </a:r>
            <a:r>
              <a:rPr lang="ru-RU" sz="1600" i="1" dirty="0">
                <a:solidFill>
                  <a:schemeClr val="bg1"/>
                </a:solidFill>
                <a:latin typeface="Times New Roman" panose="02020603050405020304" pitchFamily="18" charset="0"/>
                <a:cs typeface="Times New Roman" panose="02020603050405020304" pitchFamily="18" charset="0"/>
              </a:rPr>
              <a:t>или </a:t>
            </a:r>
            <a:r>
              <a:rPr lang="ru-RU" sz="1600" b="1" i="1" dirty="0">
                <a:solidFill>
                  <a:srgbClr val="0000FF"/>
                </a:solidFill>
                <a:latin typeface="Times New Roman" panose="02020603050405020304" pitchFamily="18" charset="0"/>
                <a:cs typeface="Times New Roman" panose="02020603050405020304" pitchFamily="18" charset="0"/>
              </a:rPr>
              <a:t>верхними пределом </a:t>
            </a:r>
            <a:r>
              <a:rPr lang="ru-RU" sz="1600" b="1" i="1" dirty="0" smtClean="0">
                <a:solidFill>
                  <a:srgbClr val="0000FF"/>
                </a:solidFill>
                <a:latin typeface="Times New Roman" panose="02020603050405020304" pitchFamily="18" charset="0"/>
                <a:cs typeface="Times New Roman" panose="02020603050405020304" pitchFamily="18" charset="0"/>
              </a:rPr>
              <a:t>измерений СИ</a:t>
            </a:r>
            <a:r>
              <a:rPr lang="ru-RU" sz="1600" i="1" dirty="0" smtClean="0">
                <a:solidFill>
                  <a:schemeClr val="bg1"/>
                </a:solidFill>
                <a:latin typeface="Times New Roman" panose="02020603050405020304" pitchFamily="18" charset="0"/>
                <a:cs typeface="Times New Roman" panose="02020603050405020304" pitchFamily="18" charset="0"/>
              </a:rPr>
              <a:t>.</a:t>
            </a:r>
            <a:endParaRPr lang="ru-RU" sz="1600" i="1" dirty="0">
              <a:solidFill>
                <a:schemeClr val="bg1"/>
              </a:solidFill>
              <a:latin typeface="Times New Roman" panose="02020603050405020304" pitchFamily="18" charset="0"/>
              <a:cs typeface="Times New Roman" panose="02020603050405020304" pitchFamily="18" charset="0"/>
            </a:endParaRPr>
          </a:p>
          <a:p>
            <a:pPr algn="just" defTabSz="914400" eaLnBrk="0" fontAlgn="base" hangingPunct="0">
              <a:spcBef>
                <a:spcPct val="0"/>
              </a:spcBef>
              <a:spcAft>
                <a:spcPct val="0"/>
              </a:spcAft>
            </a:pPr>
            <a:endParaRPr lang="ru-RU" sz="500" b="1" u="sng" dirty="0" smtClean="0">
              <a:solidFill>
                <a:srgbClr val="FF0000"/>
              </a:solidFill>
              <a:latin typeface="Times New Roman" panose="02020603050405020304" pitchFamily="18" charset="0"/>
              <a:cs typeface="Times New Roman" panose="02020603050405020304" pitchFamily="18" charset="0"/>
            </a:endParaRPr>
          </a:p>
          <a:p>
            <a:pPr algn="just" defTabSz="914400" eaLnBrk="0" fontAlgn="base" hangingPunct="0">
              <a:spcBef>
                <a:spcPct val="0"/>
              </a:spcBef>
              <a:spcAft>
                <a:spcPct val="0"/>
              </a:spcAft>
            </a:pPr>
            <a:r>
              <a:rPr lang="ru-RU" sz="2000" b="1" dirty="0" smtClean="0">
                <a:solidFill>
                  <a:srgbClr val="FF0000"/>
                </a:solidFill>
                <a:latin typeface="Times New Roman" panose="02020603050405020304" pitchFamily="18" charset="0"/>
                <a:cs typeface="Times New Roman" panose="02020603050405020304" pitchFamily="18" charset="0"/>
              </a:rPr>
              <a:t>2) </a:t>
            </a:r>
            <a:r>
              <a:rPr lang="ru-RU" sz="2000" b="1" u="sng" dirty="0" smtClean="0">
                <a:solidFill>
                  <a:srgbClr val="FF0000"/>
                </a:solidFill>
                <a:latin typeface="Times New Roman" panose="02020603050405020304" pitchFamily="18" charset="0"/>
                <a:cs typeface="Times New Roman" panose="02020603050405020304" pitchFamily="18" charset="0"/>
              </a:rPr>
              <a:t>Диапазон показаний (пределы измерений по шкале)</a:t>
            </a:r>
            <a:r>
              <a:rPr lang="ru-RU" sz="2000" b="1" i="1" dirty="0" smtClean="0">
                <a:solidFill>
                  <a:srgbClr val="FF0000"/>
                </a:solidFill>
                <a:latin typeface="Times New Roman" panose="02020603050405020304" pitchFamily="18" charset="0"/>
                <a:cs typeface="Times New Roman" panose="02020603050405020304" pitchFamily="18" charset="0"/>
              </a:rPr>
              <a:t> </a:t>
            </a:r>
            <a:r>
              <a:rPr lang="ru-RU" sz="2000" i="1" dirty="0">
                <a:solidFill>
                  <a:schemeClr val="bg1"/>
                </a:solidFill>
                <a:latin typeface="Times New Roman" panose="02020603050405020304" pitchFamily="18" charset="0"/>
                <a:cs typeface="Times New Roman" panose="02020603050405020304" pitchFamily="18" charset="0"/>
              </a:rPr>
              <a:t>– </a:t>
            </a:r>
            <a:r>
              <a:rPr lang="ru-RU" sz="2000" dirty="0">
                <a:solidFill>
                  <a:schemeClr val="bg1"/>
                </a:solidFill>
                <a:latin typeface="Times New Roman" panose="02020603050405020304" pitchFamily="18" charset="0"/>
                <a:cs typeface="Times New Roman" panose="02020603050405020304" pitchFamily="18" charset="0"/>
              </a:rPr>
              <a:t>область значений шкалы прибора, ограниченная начальным и конечным значениями </a:t>
            </a:r>
            <a:r>
              <a:rPr lang="ru-RU" sz="2000" dirty="0" smtClean="0">
                <a:solidFill>
                  <a:schemeClr val="bg1"/>
                </a:solidFill>
                <a:latin typeface="Times New Roman" panose="02020603050405020304" pitchFamily="18" charset="0"/>
                <a:cs typeface="Times New Roman" panose="02020603050405020304" pitchFamily="18" charset="0"/>
              </a:rPr>
              <a:t>шкалы (наибольшее </a:t>
            </a:r>
            <a:r>
              <a:rPr lang="ru-RU" sz="2000" dirty="0">
                <a:solidFill>
                  <a:schemeClr val="bg1"/>
                </a:solidFill>
                <a:latin typeface="Times New Roman" panose="02020603050405020304" pitchFamily="18" charset="0"/>
                <a:cs typeface="Times New Roman" panose="02020603050405020304" pitchFamily="18" charset="0"/>
              </a:rPr>
              <a:t>или наименьшее значение диапазона </a:t>
            </a:r>
            <a:r>
              <a:rPr lang="ru-RU" sz="2000" dirty="0" smtClean="0">
                <a:solidFill>
                  <a:schemeClr val="bg1"/>
                </a:solidFill>
                <a:latin typeface="Times New Roman" panose="02020603050405020304" pitchFamily="18" charset="0"/>
                <a:cs typeface="Times New Roman" panose="02020603050405020304" pitchFamily="18" charset="0"/>
              </a:rPr>
              <a:t>измерения).</a:t>
            </a:r>
          </a:p>
          <a:p>
            <a:pPr algn="just" defTabSz="914400" eaLnBrk="0" fontAlgn="base" hangingPunct="0">
              <a:spcBef>
                <a:spcPct val="0"/>
              </a:spcBef>
              <a:spcAft>
                <a:spcPct val="0"/>
              </a:spcAft>
            </a:pPr>
            <a:endParaRPr lang="ru-RU" sz="500" b="1" u="sng" dirty="0" smtClean="0">
              <a:solidFill>
                <a:srgbClr val="FF0000"/>
              </a:solidFill>
              <a:latin typeface="Times New Roman" panose="02020603050405020304" pitchFamily="18" charset="0"/>
              <a:cs typeface="Times New Roman" panose="02020603050405020304" pitchFamily="18" charset="0"/>
            </a:endParaRPr>
          </a:p>
          <a:p>
            <a:pPr fontAlgn="t"/>
            <a:r>
              <a:rPr lang="ru-RU" sz="2000" b="1" dirty="0" smtClean="0">
                <a:solidFill>
                  <a:srgbClr val="FF0000"/>
                </a:solidFill>
                <a:latin typeface="Times New Roman" panose="02020603050405020304" pitchFamily="18" charset="0"/>
                <a:cs typeface="Times New Roman" panose="02020603050405020304" pitchFamily="18" charset="0"/>
              </a:rPr>
              <a:t>3) </a:t>
            </a:r>
            <a:r>
              <a:rPr lang="ru-RU" sz="2000" b="1" u="sng" dirty="0" smtClean="0">
                <a:solidFill>
                  <a:srgbClr val="FF0000"/>
                </a:solidFill>
                <a:latin typeface="Times New Roman" panose="02020603050405020304" pitchFamily="18" charset="0"/>
                <a:cs typeface="Times New Roman" panose="02020603050405020304" pitchFamily="18" charset="0"/>
              </a:rPr>
              <a:t>Цена деления шкалы</a:t>
            </a:r>
            <a:r>
              <a:rPr lang="ru-RU" sz="2000" i="1" dirty="0" smtClean="0">
                <a:solidFill>
                  <a:schemeClr val="bg1"/>
                </a:solidFill>
                <a:latin typeface="Times New Roman" panose="02020603050405020304" pitchFamily="18" charset="0"/>
                <a:cs typeface="Times New Roman" panose="02020603050405020304" pitchFamily="18" charset="0"/>
              </a:rPr>
              <a:t> – </a:t>
            </a:r>
            <a:r>
              <a:rPr lang="ru-RU" sz="2000" dirty="0" smtClean="0">
                <a:solidFill>
                  <a:schemeClr val="bg1"/>
                </a:solidFill>
                <a:latin typeface="Times New Roman" panose="02020603050405020304" pitchFamily="18" charset="0"/>
                <a:cs typeface="Times New Roman" panose="02020603050405020304" pitchFamily="18" charset="0"/>
              </a:rPr>
              <a:t>разность значений величин, соответствующих двум соседним отметкам шкалы </a:t>
            </a:r>
            <a:r>
              <a:rPr lang="ru-RU" sz="1900" i="1" dirty="0" smtClean="0">
                <a:solidFill>
                  <a:schemeClr val="bg1"/>
                </a:solidFill>
                <a:latin typeface="Times New Roman" panose="02020603050405020304" pitchFamily="18" charset="0"/>
                <a:cs typeface="Times New Roman" panose="02020603050405020304" pitchFamily="18" charset="0"/>
              </a:rPr>
              <a:t>(значение </a:t>
            </a:r>
            <a:r>
              <a:rPr lang="ru-RU" sz="1900" i="1" dirty="0">
                <a:solidFill>
                  <a:schemeClr val="bg1"/>
                </a:solidFill>
                <a:latin typeface="Times New Roman" panose="02020603050405020304" pitchFamily="18" charset="0"/>
                <a:cs typeface="Times New Roman" panose="02020603050405020304" pitchFamily="18" charset="0"/>
              </a:rPr>
              <a:t>измеряемой величины, вызывающее перемещение подвижного элемента отсчетного устройства на одно деление).</a:t>
            </a:r>
          </a:p>
          <a:p>
            <a:pPr marL="342900" indent="-342900" fontAlgn="t">
              <a:buFont typeface="Wingdings" panose="05000000000000000000" pitchFamily="2" charset="2"/>
              <a:buChar char="q"/>
            </a:pPr>
            <a:r>
              <a:rPr lang="ru-RU" sz="1600" dirty="0">
                <a:solidFill>
                  <a:schemeClr val="bg1"/>
                </a:solidFill>
                <a:latin typeface="Times New Roman" panose="02020603050405020304" pitchFamily="18" charset="0"/>
                <a:cs typeface="Times New Roman" panose="02020603050405020304" pitchFamily="18" charset="0"/>
              </a:rPr>
              <a:t>Цена деления не должна быть меньше погрешности показаний </a:t>
            </a:r>
            <a:r>
              <a:rPr lang="ru-RU" sz="1600" dirty="0" smtClean="0">
                <a:solidFill>
                  <a:schemeClr val="bg1"/>
                </a:solidFill>
                <a:latin typeface="Times New Roman" panose="02020603050405020304" pitchFamily="18" charset="0"/>
                <a:cs typeface="Times New Roman" panose="02020603050405020304" pitchFamily="18" charset="0"/>
              </a:rPr>
              <a:t>прибора. </a:t>
            </a:r>
          </a:p>
          <a:p>
            <a:pPr marL="285750" indent="-285750" algn="just" defTabSz="914400" eaLnBrk="0" fontAlgn="base" hangingPunct="0">
              <a:spcBef>
                <a:spcPct val="0"/>
              </a:spcBef>
              <a:spcAft>
                <a:spcPct val="0"/>
              </a:spcAft>
              <a:buFont typeface="Wingdings" panose="05000000000000000000" pitchFamily="2" charset="2"/>
              <a:buChar char="q"/>
            </a:pPr>
            <a:r>
              <a:rPr lang="ru-RU" sz="1600" i="1" dirty="0" smtClean="0">
                <a:solidFill>
                  <a:schemeClr val="bg1"/>
                </a:solidFill>
                <a:latin typeface="Times New Roman" panose="02020603050405020304" pitchFamily="18" charset="0"/>
                <a:cs typeface="Times New Roman" panose="02020603050405020304" pitchFamily="18" charset="0"/>
              </a:rPr>
              <a:t>Приборы </a:t>
            </a:r>
            <a:r>
              <a:rPr lang="ru-RU" sz="1600" i="1" dirty="0">
                <a:solidFill>
                  <a:schemeClr val="bg1"/>
                </a:solidFill>
                <a:latin typeface="Times New Roman" panose="02020603050405020304" pitchFamily="18" charset="0"/>
                <a:cs typeface="Times New Roman" panose="02020603050405020304" pitchFamily="18" charset="0"/>
              </a:rPr>
              <a:t>с равномерной шкалой имеют </a:t>
            </a:r>
            <a:r>
              <a:rPr lang="ru-RU" sz="1600" b="1" i="1" dirty="0">
                <a:solidFill>
                  <a:srgbClr val="0000FF"/>
                </a:solidFill>
                <a:latin typeface="Times New Roman" panose="02020603050405020304" pitchFamily="18" charset="0"/>
                <a:cs typeface="Times New Roman" panose="02020603050405020304" pitchFamily="18" charset="0"/>
              </a:rPr>
              <a:t>постоянную цену деления</a:t>
            </a:r>
            <a:r>
              <a:rPr lang="ru-RU" sz="1600" i="1" dirty="0">
                <a:solidFill>
                  <a:schemeClr val="bg1"/>
                </a:solidFill>
                <a:latin typeface="Times New Roman" panose="02020603050405020304" pitchFamily="18" charset="0"/>
                <a:cs typeface="Times New Roman" panose="02020603050405020304" pitchFamily="18" charset="0"/>
              </a:rPr>
              <a:t>, а с неравномерной –</a:t>
            </a:r>
            <a:r>
              <a:rPr lang="ru-RU" sz="1600" i="1" dirty="0" smtClean="0">
                <a:solidFill>
                  <a:schemeClr val="bg1"/>
                </a:solidFill>
                <a:latin typeface="Times New Roman" panose="02020603050405020304" pitchFamily="18" charset="0"/>
                <a:cs typeface="Times New Roman" panose="02020603050405020304" pitchFamily="18" charset="0"/>
              </a:rPr>
              <a:t> </a:t>
            </a:r>
            <a:r>
              <a:rPr lang="ru-RU" sz="1600" b="1" i="1" dirty="0">
                <a:solidFill>
                  <a:srgbClr val="0000FF"/>
                </a:solidFill>
                <a:latin typeface="Times New Roman" panose="02020603050405020304" pitchFamily="18" charset="0"/>
                <a:cs typeface="Times New Roman" panose="02020603050405020304" pitchFamily="18" charset="0"/>
              </a:rPr>
              <a:t>переменную</a:t>
            </a:r>
            <a:r>
              <a:rPr lang="ru-RU" sz="1600" i="1" dirty="0">
                <a:solidFill>
                  <a:schemeClr val="bg1"/>
                </a:solidFill>
                <a:latin typeface="Times New Roman" panose="02020603050405020304" pitchFamily="18" charset="0"/>
                <a:cs typeface="Times New Roman" panose="02020603050405020304" pitchFamily="18" charset="0"/>
              </a:rPr>
              <a:t>. В этом случае нормируется минимальная цена </a:t>
            </a:r>
            <a:r>
              <a:rPr lang="ru-RU" sz="1600" i="1" dirty="0" smtClean="0">
                <a:solidFill>
                  <a:schemeClr val="bg1"/>
                </a:solidFill>
                <a:latin typeface="Times New Roman" panose="02020603050405020304" pitchFamily="18" charset="0"/>
                <a:cs typeface="Times New Roman" panose="02020603050405020304" pitchFamily="18" charset="0"/>
              </a:rPr>
              <a:t>деления.</a:t>
            </a:r>
          </a:p>
        </p:txBody>
      </p:sp>
      <p:pic>
        <p:nvPicPr>
          <p:cNvPr id="138243" name="Picture 3" descr="https://favicon.yandex.net/favicon/uralsert.enorma.ru">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2050" y="-30480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8245" name="Picture 5" descr="https://favicon.yandex.net/favicon/azgaz.ru">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5113" y="106680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59831" y="5433633"/>
            <a:ext cx="2481979" cy="1424366"/>
          </a:xfrm>
          <a:prstGeom prst="rect">
            <a:avLst/>
          </a:prstGeom>
        </p:spPr>
      </p:pic>
      <p:sp>
        <p:nvSpPr>
          <p:cNvPr id="6161" name="AutoShape 3"/>
          <p:cNvSpPr>
            <a:spLocks noChangeArrowheads="1"/>
          </p:cNvSpPr>
          <p:nvPr/>
        </p:nvSpPr>
        <p:spPr bwMode="auto">
          <a:xfrm>
            <a:off x="0" y="8586"/>
            <a:ext cx="9144000" cy="533400"/>
          </a:xfrm>
          <a:prstGeom prst="roundRect">
            <a:avLst>
              <a:gd name="adj" fmla="val 16667"/>
            </a:avLst>
          </a:prstGeom>
          <a:solidFill>
            <a:srgbClr val="FFFF00"/>
          </a:solidFill>
          <a:ln w="57150">
            <a:solidFill>
              <a:srgbClr val="0000FF"/>
            </a:solidFill>
            <a:round/>
            <a:headEnd/>
            <a:tailEnd/>
          </a:ln>
        </p:spPr>
        <p:txBody>
          <a:bodyPr wrap="none" anchor="ctr"/>
          <a:lstStyle/>
          <a:p>
            <a:pPr algn="ctr"/>
            <a:endParaRPr lang="ru-RU" sz="2800" b="1" dirty="0">
              <a:solidFill>
                <a:srgbClr val="000000"/>
              </a:solidFill>
              <a:latin typeface="Times New Roman" pitchFamily="18" charset="0"/>
            </a:endParaRPr>
          </a:p>
          <a:p>
            <a:pPr algn="ctr"/>
            <a:r>
              <a:rPr lang="ru-RU" sz="2000" b="1" dirty="0" smtClean="0">
                <a:solidFill>
                  <a:srgbClr val="FF0000"/>
                </a:solidFill>
                <a:latin typeface="Book Antiqua" pitchFamily="18" charset="0"/>
                <a:cs typeface="Times New Roman" pitchFamily="18" charset="0"/>
              </a:rPr>
              <a:t>Классификация метрологических характеристик</a:t>
            </a:r>
            <a:r>
              <a:rPr lang="ru-RU" sz="2000" b="1" dirty="0" smtClean="0">
                <a:solidFill>
                  <a:srgbClr val="FF0000"/>
                </a:solidFill>
                <a:latin typeface="Book Antiqua" pitchFamily="18" charset="0"/>
              </a:rPr>
              <a:t> средств измерений</a:t>
            </a:r>
            <a:endParaRPr lang="ru-RU" sz="2000" b="1" dirty="0">
              <a:solidFill>
                <a:srgbClr val="FF0000"/>
              </a:solidFill>
              <a:latin typeface="Book Antiqua" pitchFamily="18" charset="0"/>
            </a:endParaRPr>
          </a:p>
          <a:p>
            <a:pPr algn="ctr"/>
            <a:endParaRPr lang="ru-RU" sz="2400" b="1" dirty="0">
              <a:solidFill>
                <a:srgbClr val="000000"/>
              </a:solidFill>
              <a:latin typeface="Times New Roman" pitchFamily="18" charset="0"/>
            </a:endParaRPr>
          </a:p>
        </p:txBody>
      </p:sp>
    </p:spTree>
    <p:extLst>
      <p:ext uri="{BB962C8B-B14F-4D97-AF65-F5344CB8AC3E}">
        <p14:creationId xmlns:p14="http://schemas.microsoft.com/office/powerpoint/2010/main" val="139291635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2008" y="476672"/>
            <a:ext cx="8964488" cy="3262432"/>
          </a:xfrm>
          <a:prstGeom prst="rect">
            <a:avLst/>
          </a:prstGeom>
          <a:solidFill>
            <a:schemeClr val="tx1"/>
          </a:solidFill>
        </p:spPr>
        <p:txBody>
          <a:bodyPr wrap="square">
            <a:spAutoFit/>
          </a:bodyPr>
          <a:lstStyle/>
          <a:p>
            <a:pPr marL="342900" indent="-342900" algn="just" defTabSz="914400" eaLnBrk="0" fontAlgn="base" hangingPunct="0">
              <a:spcBef>
                <a:spcPct val="0"/>
              </a:spcBef>
              <a:spcAft>
                <a:spcPct val="0"/>
              </a:spcAft>
              <a:buFont typeface="+mj-lt"/>
              <a:buAutoNum type="arabicParenR" startAt="4"/>
            </a:pPr>
            <a:r>
              <a:rPr lang="ru-RU" sz="1900" b="1" u="sng" dirty="0" smtClean="0">
                <a:solidFill>
                  <a:srgbClr val="FF0000"/>
                </a:solidFill>
                <a:latin typeface="Times New Roman" panose="02020603050405020304" pitchFamily="18" charset="0"/>
                <a:cs typeface="Times New Roman" panose="02020603050405020304" pitchFamily="18" charset="0"/>
              </a:rPr>
              <a:t>Длина (интервал) деления </a:t>
            </a:r>
            <a:r>
              <a:rPr lang="ru-RU" sz="1900" b="1" u="sng" dirty="0">
                <a:solidFill>
                  <a:srgbClr val="FF0000"/>
                </a:solidFill>
                <a:latin typeface="Times New Roman" panose="02020603050405020304" pitchFamily="18" charset="0"/>
                <a:cs typeface="Times New Roman" panose="02020603050405020304" pitchFamily="18" charset="0"/>
              </a:rPr>
              <a:t>шкалы</a:t>
            </a:r>
            <a:r>
              <a:rPr lang="ru-RU" sz="1900" dirty="0">
                <a:solidFill>
                  <a:schemeClr val="bg1"/>
                </a:solidFill>
                <a:latin typeface="Times New Roman" panose="02020603050405020304" pitchFamily="18" charset="0"/>
                <a:cs typeface="Times New Roman" panose="02020603050405020304" pitchFamily="18" charset="0"/>
              </a:rPr>
              <a:t> – расстояние между осями (или центрами) двух соседних отметок шкалы, измеренное вдоль воображаемой линии, проходящей через середины самых коротких отметок </a:t>
            </a:r>
            <a:r>
              <a:rPr lang="ru-RU" sz="1900" dirty="0" smtClean="0">
                <a:solidFill>
                  <a:schemeClr val="bg1"/>
                </a:solidFill>
                <a:latin typeface="Times New Roman" panose="02020603050405020304" pitchFamily="18" charset="0"/>
                <a:cs typeface="Times New Roman" panose="02020603050405020304" pitchFamily="18" charset="0"/>
              </a:rPr>
              <a:t>шкалы.</a:t>
            </a:r>
          </a:p>
          <a:p>
            <a:pPr marL="742950" lvl="1" indent="-285750">
              <a:buClr>
                <a:srgbClr val="0000FF"/>
              </a:buClr>
              <a:buFont typeface="Wingdings" panose="05000000000000000000" pitchFamily="2" charset="2"/>
              <a:buChar char="q"/>
            </a:pPr>
            <a:r>
              <a:rPr lang="ru-RU" sz="1500" i="1" dirty="0" smtClean="0">
                <a:solidFill>
                  <a:schemeClr val="bg1"/>
                </a:solidFill>
                <a:latin typeface="Times New Roman" panose="02020603050405020304" pitchFamily="18" charset="0"/>
                <a:cs typeface="Times New Roman" panose="02020603050405020304" pitchFamily="18" charset="0"/>
              </a:rPr>
              <a:t>Обычно </a:t>
            </a:r>
            <a:r>
              <a:rPr lang="ru-RU" sz="1500" i="1" dirty="0">
                <a:solidFill>
                  <a:schemeClr val="bg1"/>
                </a:solidFill>
                <a:latin typeface="Times New Roman" panose="02020603050405020304" pitchFamily="18" charset="0"/>
                <a:cs typeface="Times New Roman" panose="02020603050405020304" pitchFamily="18" charset="0"/>
              </a:rPr>
              <a:t>составляет </a:t>
            </a:r>
            <a:r>
              <a:rPr lang="ru-RU" sz="1600" b="1" i="1" dirty="0">
                <a:solidFill>
                  <a:srgbClr val="0000FF"/>
                </a:solidFill>
                <a:latin typeface="Times New Roman" panose="02020603050405020304" pitchFamily="18" charset="0"/>
                <a:cs typeface="Times New Roman" panose="02020603050405020304" pitchFamily="18" charset="0"/>
              </a:rPr>
              <a:t>a = 1…2,5 </a:t>
            </a:r>
            <a:r>
              <a:rPr lang="ru-RU" sz="1600" b="1" i="1" dirty="0" smtClean="0">
                <a:solidFill>
                  <a:srgbClr val="0000FF"/>
                </a:solidFill>
                <a:latin typeface="Times New Roman" panose="02020603050405020304" pitchFamily="18" charset="0"/>
                <a:cs typeface="Times New Roman" panose="02020603050405020304" pitchFamily="18" charset="0"/>
              </a:rPr>
              <a:t>мм </a:t>
            </a:r>
            <a:r>
              <a:rPr lang="ru-RU" sz="1500" i="1" dirty="0" smtClean="0">
                <a:solidFill>
                  <a:schemeClr val="bg1"/>
                </a:solidFill>
                <a:latin typeface="Times New Roman" panose="02020603050405020304" pitchFamily="18" charset="0"/>
                <a:cs typeface="Times New Roman" panose="02020603050405020304" pitchFamily="18" charset="0"/>
              </a:rPr>
              <a:t>(с учетом остроты зрения и ширины штрихов на практике).</a:t>
            </a:r>
            <a:endParaRPr lang="ru-RU" sz="1500" i="1" dirty="0">
              <a:solidFill>
                <a:schemeClr val="bg1"/>
              </a:solidFill>
              <a:latin typeface="Times New Roman" panose="02020603050405020304" pitchFamily="18" charset="0"/>
              <a:cs typeface="Times New Roman" panose="02020603050405020304" pitchFamily="18" charset="0"/>
            </a:endParaRPr>
          </a:p>
          <a:p>
            <a:pPr marL="342900" indent="-342900" algn="just" defTabSz="914400" eaLnBrk="0" fontAlgn="base" hangingPunct="0">
              <a:spcBef>
                <a:spcPct val="0"/>
              </a:spcBef>
              <a:spcAft>
                <a:spcPct val="0"/>
              </a:spcAft>
              <a:buFont typeface="+mj-lt"/>
              <a:buAutoNum type="arabicParenR" startAt="4"/>
            </a:pPr>
            <a:r>
              <a:rPr lang="ru-RU" sz="1900" b="1" u="sng" dirty="0" smtClean="0">
                <a:solidFill>
                  <a:srgbClr val="FF0000"/>
                </a:solidFill>
                <a:latin typeface="Times New Roman" panose="02020603050405020304" pitchFamily="18" charset="0"/>
                <a:cs typeface="Times New Roman" panose="02020603050405020304" pitchFamily="18" charset="0"/>
              </a:rPr>
              <a:t>Длина шкалы</a:t>
            </a:r>
            <a:r>
              <a:rPr lang="ru-RU" sz="1900" dirty="0" smtClean="0">
                <a:solidFill>
                  <a:srgbClr val="FF0000"/>
                </a:solidFill>
                <a:latin typeface="Times New Roman" panose="02020603050405020304" pitchFamily="18" charset="0"/>
                <a:cs typeface="Times New Roman" panose="02020603050405020304" pitchFamily="18" charset="0"/>
              </a:rPr>
              <a:t> </a:t>
            </a:r>
            <a:r>
              <a:rPr lang="ru-RU" sz="1900" dirty="0">
                <a:solidFill>
                  <a:schemeClr val="bg1"/>
                </a:solidFill>
                <a:latin typeface="Times New Roman" panose="02020603050405020304" pitchFamily="18" charset="0"/>
                <a:cs typeface="Times New Roman" panose="02020603050405020304" pitchFamily="18" charset="0"/>
              </a:rPr>
              <a:t>– длина линии, проходящей через центры всех самых коротких отметок шкалы средства измерений и ограниченной начальной и конечной </a:t>
            </a:r>
            <a:r>
              <a:rPr lang="ru-RU" sz="1900" dirty="0" smtClean="0">
                <a:solidFill>
                  <a:schemeClr val="bg1"/>
                </a:solidFill>
                <a:latin typeface="Times New Roman" panose="02020603050405020304" pitchFamily="18" charset="0"/>
                <a:cs typeface="Times New Roman" panose="02020603050405020304" pitchFamily="18" charset="0"/>
              </a:rPr>
              <a:t>отметками.</a:t>
            </a:r>
          </a:p>
          <a:p>
            <a:pPr marL="342900" indent="-342900" algn="just" defTabSz="914400" eaLnBrk="0" fontAlgn="base" hangingPunct="0">
              <a:spcBef>
                <a:spcPct val="0"/>
              </a:spcBef>
              <a:spcAft>
                <a:spcPct val="0"/>
              </a:spcAft>
              <a:buFont typeface="+mj-lt"/>
              <a:buAutoNum type="arabicParenR" startAt="4"/>
            </a:pPr>
            <a:r>
              <a:rPr lang="ru-RU" sz="1900" b="1" u="sng" dirty="0" smtClean="0">
                <a:solidFill>
                  <a:srgbClr val="FF0000"/>
                </a:solidFill>
                <a:latin typeface="Times New Roman" panose="02020603050405020304" pitchFamily="18" charset="0"/>
                <a:cs typeface="Times New Roman" panose="02020603050405020304" pitchFamily="18" charset="0"/>
              </a:rPr>
              <a:t>Начальное значение </a:t>
            </a:r>
            <a:r>
              <a:rPr lang="ru-RU" sz="1900" b="1" u="sng" dirty="0">
                <a:solidFill>
                  <a:srgbClr val="FF0000"/>
                </a:solidFill>
                <a:latin typeface="Times New Roman" panose="02020603050405020304" pitchFamily="18" charset="0"/>
                <a:cs typeface="Times New Roman" panose="02020603050405020304" pitchFamily="18" charset="0"/>
              </a:rPr>
              <a:t>шкалы</a:t>
            </a:r>
            <a:r>
              <a:rPr lang="ru-RU" sz="1900" dirty="0">
                <a:solidFill>
                  <a:srgbClr val="FF0000"/>
                </a:solidFill>
                <a:latin typeface="Times New Roman" panose="02020603050405020304" pitchFamily="18" charset="0"/>
                <a:cs typeface="Times New Roman" panose="02020603050405020304" pitchFamily="18" charset="0"/>
              </a:rPr>
              <a:t> </a:t>
            </a:r>
            <a:r>
              <a:rPr lang="ru-RU" sz="1900" dirty="0">
                <a:solidFill>
                  <a:schemeClr val="bg1"/>
                </a:solidFill>
                <a:latin typeface="Times New Roman" panose="02020603050405020304" pitchFamily="18" charset="0"/>
                <a:cs typeface="Times New Roman" panose="02020603050405020304" pitchFamily="18" charset="0"/>
              </a:rPr>
              <a:t>– наименьшее значение измеряемой величины, которое может быть отсчитано по шкале средства </a:t>
            </a:r>
            <a:r>
              <a:rPr lang="ru-RU" sz="1900" dirty="0" smtClean="0">
                <a:solidFill>
                  <a:schemeClr val="bg1"/>
                </a:solidFill>
                <a:latin typeface="Times New Roman" panose="02020603050405020304" pitchFamily="18" charset="0"/>
                <a:cs typeface="Times New Roman" panose="02020603050405020304" pitchFamily="18" charset="0"/>
              </a:rPr>
              <a:t>измерений.</a:t>
            </a:r>
          </a:p>
          <a:p>
            <a:pPr marL="342900" indent="-342900" algn="just" defTabSz="914400" eaLnBrk="0" fontAlgn="base" hangingPunct="0">
              <a:spcBef>
                <a:spcPct val="0"/>
              </a:spcBef>
              <a:spcAft>
                <a:spcPct val="0"/>
              </a:spcAft>
              <a:buFont typeface="+mj-lt"/>
              <a:buAutoNum type="arabicParenR" startAt="4"/>
            </a:pPr>
            <a:r>
              <a:rPr lang="ru-RU" sz="1900" b="1" u="sng" dirty="0" smtClean="0">
                <a:solidFill>
                  <a:srgbClr val="FF0000"/>
                </a:solidFill>
                <a:latin typeface="Times New Roman" panose="02020603050405020304" pitchFamily="18" charset="0"/>
                <a:cs typeface="Times New Roman" panose="02020603050405020304" pitchFamily="18" charset="0"/>
              </a:rPr>
              <a:t>Конечное значение </a:t>
            </a:r>
            <a:r>
              <a:rPr lang="ru-RU" sz="1900" b="1" u="sng" dirty="0">
                <a:solidFill>
                  <a:srgbClr val="FF0000"/>
                </a:solidFill>
                <a:latin typeface="Times New Roman" panose="02020603050405020304" pitchFamily="18" charset="0"/>
                <a:cs typeface="Times New Roman" panose="02020603050405020304" pitchFamily="18" charset="0"/>
              </a:rPr>
              <a:t>шкалы</a:t>
            </a:r>
            <a:r>
              <a:rPr lang="ru-RU" sz="1900" dirty="0">
                <a:solidFill>
                  <a:srgbClr val="FF0000"/>
                </a:solidFill>
                <a:latin typeface="Times New Roman" panose="02020603050405020304" pitchFamily="18" charset="0"/>
                <a:cs typeface="Times New Roman" panose="02020603050405020304" pitchFamily="18" charset="0"/>
              </a:rPr>
              <a:t> </a:t>
            </a:r>
            <a:r>
              <a:rPr lang="ru-RU" sz="1900" dirty="0">
                <a:solidFill>
                  <a:schemeClr val="bg1"/>
                </a:solidFill>
                <a:latin typeface="Times New Roman" panose="02020603050405020304" pitchFamily="18" charset="0"/>
                <a:cs typeface="Times New Roman" panose="02020603050405020304" pitchFamily="18" charset="0"/>
              </a:rPr>
              <a:t>– наибольшее значение измеряемой величины, которое может быть отсчитано по шкале средства </a:t>
            </a:r>
            <a:r>
              <a:rPr lang="ru-RU" sz="1900" dirty="0" smtClean="0">
                <a:solidFill>
                  <a:schemeClr val="bg1"/>
                </a:solidFill>
                <a:latin typeface="Times New Roman" panose="02020603050405020304" pitchFamily="18" charset="0"/>
                <a:cs typeface="Times New Roman" panose="02020603050405020304" pitchFamily="18" charset="0"/>
              </a:rPr>
              <a:t>измерений.</a:t>
            </a:r>
            <a:endParaRPr lang="ru-RU" sz="1900" dirty="0">
              <a:solidFill>
                <a:schemeClr val="bg1"/>
              </a:solidFill>
              <a:latin typeface="Times New Roman" panose="02020603050405020304" pitchFamily="18" charset="0"/>
              <a:cs typeface="Times New Roman" panose="02020603050405020304" pitchFamily="18" charset="0"/>
            </a:endParaRPr>
          </a:p>
        </p:txBody>
      </p:sp>
      <p:pic>
        <p:nvPicPr>
          <p:cNvPr id="138243" name="Picture 3" descr="https://favicon.yandex.net/favicon/uralsert.enorma.ru">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2050" y="-30480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8245" name="Picture 5" descr="https://favicon.yandex.net/favicon/azgaz.ru">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5113" y="1066800"/>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72008" y="3789040"/>
            <a:ext cx="8964488" cy="3200876"/>
          </a:xfrm>
          <a:prstGeom prst="rect">
            <a:avLst/>
          </a:prstGeom>
          <a:solidFill>
            <a:schemeClr val="tx1"/>
          </a:solidFill>
        </p:spPr>
        <p:txBody>
          <a:bodyPr wrap="square">
            <a:spAutoFit/>
          </a:bodyPr>
          <a:lstStyle/>
          <a:p>
            <a:pPr marL="342900" indent="-342900" algn="just">
              <a:buFont typeface="+mj-lt"/>
              <a:buAutoNum type="arabicParenR" startAt="8"/>
            </a:pPr>
            <a:r>
              <a:rPr lang="ru-RU" sz="1900" b="1" u="sng" dirty="0" smtClean="0">
                <a:solidFill>
                  <a:srgbClr val="FF0000"/>
                </a:solidFill>
                <a:latin typeface="Times New Roman" panose="02020603050405020304" pitchFamily="18" charset="0"/>
                <a:cs typeface="Times New Roman" panose="02020603050405020304" pitchFamily="18" charset="0"/>
              </a:rPr>
              <a:t>Чувствительность СИ</a:t>
            </a:r>
            <a:r>
              <a:rPr lang="ru-RU" sz="1900" b="1" dirty="0" smtClean="0">
                <a:solidFill>
                  <a:srgbClr val="FF0000"/>
                </a:solidFill>
                <a:latin typeface="Times New Roman" panose="02020603050405020304" pitchFamily="18" charset="0"/>
                <a:cs typeface="Times New Roman" panose="02020603050405020304" pitchFamily="18" charset="0"/>
              </a:rPr>
              <a:t> </a:t>
            </a:r>
            <a:r>
              <a:rPr lang="ru-RU" sz="1900" dirty="0" smtClean="0">
                <a:solidFill>
                  <a:schemeClr val="bg1"/>
                </a:solidFill>
                <a:latin typeface="Times New Roman" panose="02020603050405020304" pitchFamily="18" charset="0"/>
                <a:cs typeface="Times New Roman" panose="02020603050405020304" pitchFamily="18" charset="0"/>
              </a:rPr>
              <a:t>–</a:t>
            </a:r>
            <a:r>
              <a:rPr lang="ru-RU" sz="1900" i="1" dirty="0" smtClean="0">
                <a:solidFill>
                  <a:schemeClr val="bg1"/>
                </a:solidFill>
                <a:latin typeface="Times New Roman" panose="02020603050405020304" pitchFamily="18" charset="0"/>
                <a:cs typeface="Times New Roman" panose="02020603050405020304" pitchFamily="18" charset="0"/>
              </a:rPr>
              <a:t> </a:t>
            </a:r>
            <a:r>
              <a:rPr lang="ru-RU" sz="1900" dirty="0" smtClean="0">
                <a:solidFill>
                  <a:schemeClr val="bg1"/>
                </a:solidFill>
                <a:latin typeface="Times New Roman" panose="02020603050405020304" pitchFamily="18" charset="0"/>
                <a:cs typeface="Times New Roman" panose="02020603050405020304" pitchFamily="18" charset="0"/>
              </a:rPr>
              <a:t>отношение изменения сигнала на выход средства измерения к вызвавшему его изменению сигнала на </a:t>
            </a:r>
            <a:r>
              <a:rPr lang="ru-RU" sz="1900" dirty="0">
                <a:solidFill>
                  <a:schemeClr val="bg1"/>
                </a:solidFill>
                <a:latin typeface="Times New Roman" panose="02020603050405020304" pitchFamily="18" charset="0"/>
                <a:cs typeface="Times New Roman" panose="02020603050405020304" pitchFamily="18" charset="0"/>
              </a:rPr>
              <a:t>входе (отношение линейного (углового) перемещения стрелки (указателя) шкалы к изменению размера детали, вызвавшему это перемещение стрелки (указателя) </a:t>
            </a:r>
            <a:r>
              <a:rPr lang="ru-RU" sz="1900" dirty="0" smtClean="0">
                <a:solidFill>
                  <a:schemeClr val="bg1"/>
                </a:solidFill>
                <a:latin typeface="Times New Roman" panose="02020603050405020304" pitchFamily="18" charset="0"/>
                <a:cs typeface="Times New Roman" panose="02020603050405020304" pitchFamily="18" charset="0"/>
              </a:rPr>
              <a:t>шкалы).</a:t>
            </a:r>
          </a:p>
          <a:p>
            <a:pPr marL="742950" lvl="1" indent="-285750">
              <a:buFont typeface="Wingdings" panose="05000000000000000000" pitchFamily="2" charset="2"/>
              <a:buChar char="q"/>
            </a:pPr>
            <a:r>
              <a:rPr lang="ru-RU" sz="1600" dirty="0" smtClean="0">
                <a:solidFill>
                  <a:schemeClr val="bg1"/>
                </a:solidFill>
                <a:latin typeface="Times New Roman" panose="02020603050405020304" pitchFamily="18" charset="0"/>
                <a:cs typeface="Times New Roman" panose="02020603050405020304" pitchFamily="18" charset="0"/>
              </a:rPr>
              <a:t>Чувствительность </a:t>
            </a:r>
            <a:r>
              <a:rPr lang="ru-RU" sz="1600" dirty="0">
                <a:solidFill>
                  <a:schemeClr val="bg1"/>
                </a:solidFill>
                <a:latin typeface="Times New Roman" panose="02020603050405020304" pitchFamily="18" charset="0"/>
                <a:cs typeface="Times New Roman" panose="02020603050405020304" pitchFamily="18" charset="0"/>
              </a:rPr>
              <a:t>прибора оценивается передаточным отношением прибора.</a:t>
            </a:r>
          </a:p>
          <a:p>
            <a:pPr marL="742950" lvl="1" indent="-285750">
              <a:buFont typeface="Wingdings" panose="05000000000000000000" pitchFamily="2" charset="2"/>
              <a:buChar char="q"/>
            </a:pPr>
            <a:r>
              <a:rPr lang="ru-RU" sz="1600" dirty="0">
                <a:solidFill>
                  <a:schemeClr val="bg1"/>
                </a:solidFill>
                <a:latin typeface="Times New Roman" panose="02020603050405020304" pitchFamily="18" charset="0"/>
                <a:cs typeface="Times New Roman" panose="02020603050405020304" pitchFamily="18" charset="0"/>
              </a:rPr>
              <a:t>Оно численно равно отношению интервала деления к цене деления шкалы</a:t>
            </a:r>
            <a:r>
              <a:rPr lang="ru-RU" sz="1600" dirty="0" smtClean="0">
                <a:solidFill>
                  <a:schemeClr val="bg1"/>
                </a:solidFill>
                <a:latin typeface="Times New Roman" panose="02020603050405020304" pitchFamily="18" charset="0"/>
                <a:cs typeface="Times New Roman" panose="02020603050405020304" pitchFamily="18" charset="0"/>
              </a:rPr>
              <a:t>: </a:t>
            </a:r>
            <a:r>
              <a:rPr lang="ru-RU" sz="1600" b="1" i="1" dirty="0" smtClean="0">
                <a:solidFill>
                  <a:srgbClr val="0000FF"/>
                </a:solidFill>
                <a:latin typeface="Times New Roman" panose="02020603050405020304" pitchFamily="18" charset="0"/>
                <a:cs typeface="Times New Roman" panose="02020603050405020304" pitchFamily="18" charset="0"/>
              </a:rPr>
              <a:t>k </a:t>
            </a:r>
            <a:r>
              <a:rPr lang="ru-RU" sz="1600" b="1" i="1" dirty="0">
                <a:solidFill>
                  <a:srgbClr val="0000FF"/>
                </a:solidFill>
                <a:latin typeface="Times New Roman" panose="02020603050405020304" pitchFamily="18" charset="0"/>
                <a:cs typeface="Times New Roman" panose="02020603050405020304" pitchFamily="18" charset="0"/>
              </a:rPr>
              <a:t>= a /с</a:t>
            </a:r>
            <a:r>
              <a:rPr lang="ru-RU" sz="1600" dirty="0">
                <a:solidFill>
                  <a:schemeClr val="bg1"/>
                </a:solidFill>
                <a:latin typeface="Times New Roman" panose="02020603050405020304" pitchFamily="18" charset="0"/>
                <a:cs typeface="Times New Roman" panose="02020603050405020304" pitchFamily="18" charset="0"/>
              </a:rPr>
              <a:t>, </a:t>
            </a:r>
            <a:endParaRPr lang="ru-RU" sz="1600" dirty="0" smtClean="0">
              <a:solidFill>
                <a:schemeClr val="bg1"/>
              </a:solidFill>
              <a:latin typeface="Times New Roman" panose="02020603050405020304" pitchFamily="18" charset="0"/>
              <a:cs typeface="Times New Roman" panose="02020603050405020304" pitchFamily="18" charset="0"/>
            </a:endParaRPr>
          </a:p>
          <a:p>
            <a:pPr lvl="1"/>
            <a:r>
              <a:rPr lang="ru-RU" sz="1600" dirty="0" smtClean="0">
                <a:solidFill>
                  <a:schemeClr val="bg1"/>
                </a:solidFill>
                <a:latin typeface="Times New Roman" panose="02020603050405020304" pitchFamily="18" charset="0"/>
                <a:cs typeface="Times New Roman" panose="02020603050405020304" pitchFamily="18" charset="0"/>
              </a:rPr>
              <a:t>      где </a:t>
            </a:r>
            <a:r>
              <a:rPr lang="ru-RU" sz="1600" b="1" dirty="0">
                <a:solidFill>
                  <a:srgbClr val="0000FF"/>
                </a:solidFill>
                <a:latin typeface="Times New Roman" panose="02020603050405020304" pitchFamily="18" charset="0"/>
                <a:cs typeface="Times New Roman" panose="02020603050405020304" pitchFamily="18" charset="0"/>
              </a:rPr>
              <a:t>a </a:t>
            </a:r>
            <a:r>
              <a:rPr lang="ru-RU" sz="1600" dirty="0">
                <a:solidFill>
                  <a:schemeClr val="bg1"/>
                </a:solidFill>
                <a:latin typeface="Times New Roman" panose="02020603050405020304" pitchFamily="18" charset="0"/>
                <a:cs typeface="Times New Roman" panose="02020603050405020304" pitchFamily="18" charset="0"/>
              </a:rPr>
              <a:t>- интервал деления шкалы (мм), </a:t>
            </a:r>
            <a:r>
              <a:rPr lang="ru-RU" sz="1600" b="1" i="1" dirty="0">
                <a:solidFill>
                  <a:srgbClr val="0000FF"/>
                </a:solidFill>
                <a:latin typeface="Times New Roman" panose="02020603050405020304" pitchFamily="18" charset="0"/>
                <a:cs typeface="Times New Roman" panose="02020603050405020304" pitchFamily="18" charset="0"/>
              </a:rPr>
              <a:t>с</a:t>
            </a:r>
            <a:r>
              <a:rPr lang="ru-RU" sz="1600" dirty="0">
                <a:solidFill>
                  <a:schemeClr val="bg1"/>
                </a:solidFill>
                <a:latin typeface="Times New Roman" panose="02020603050405020304" pitchFamily="18" charset="0"/>
                <a:cs typeface="Times New Roman" panose="02020603050405020304" pitchFamily="18" charset="0"/>
              </a:rPr>
              <a:t> – цена деления шкалы (мм</a:t>
            </a:r>
            <a:r>
              <a:rPr lang="ru-RU" sz="1600" dirty="0" smtClean="0">
                <a:solidFill>
                  <a:schemeClr val="bg1"/>
                </a:solidFill>
                <a:latin typeface="Times New Roman" panose="02020603050405020304" pitchFamily="18" charset="0"/>
                <a:cs typeface="Times New Roman" panose="02020603050405020304" pitchFamily="18" charset="0"/>
              </a:rPr>
              <a:t>).</a:t>
            </a:r>
            <a:endParaRPr lang="ru-RU" sz="1900" dirty="0" smtClean="0">
              <a:solidFill>
                <a:schemeClr val="bg1"/>
              </a:solidFill>
              <a:latin typeface="Times New Roman" panose="02020603050405020304" pitchFamily="18" charset="0"/>
              <a:cs typeface="Times New Roman" panose="02020603050405020304" pitchFamily="18" charset="0"/>
            </a:endParaRPr>
          </a:p>
          <a:p>
            <a:pPr marL="342900" indent="-342900" algn="just">
              <a:buFont typeface="+mj-lt"/>
              <a:buAutoNum type="arabicParenR" startAt="8"/>
            </a:pPr>
            <a:r>
              <a:rPr lang="ru-RU" sz="1900" b="1" u="sng" dirty="0" smtClean="0">
                <a:solidFill>
                  <a:srgbClr val="FF0000"/>
                </a:solidFill>
                <a:latin typeface="Times New Roman" panose="02020603050405020304" pitchFamily="18" charset="0"/>
                <a:cs typeface="Times New Roman" panose="02020603050405020304" pitchFamily="18" charset="0"/>
              </a:rPr>
              <a:t>Порог чувствительности</a:t>
            </a:r>
            <a:r>
              <a:rPr lang="ru-RU" sz="1900" b="1" dirty="0" smtClean="0">
                <a:solidFill>
                  <a:srgbClr val="FF0000"/>
                </a:solidFill>
                <a:latin typeface="Times New Roman" panose="02020603050405020304" pitchFamily="18" charset="0"/>
                <a:cs typeface="Times New Roman" panose="02020603050405020304" pitchFamily="18" charset="0"/>
              </a:rPr>
              <a:t> </a:t>
            </a:r>
            <a:r>
              <a:rPr lang="ru-RU" sz="1900" dirty="0">
                <a:solidFill>
                  <a:schemeClr val="bg1"/>
                </a:solidFill>
                <a:latin typeface="Times New Roman" panose="02020603050405020304" pitchFamily="18" charset="0"/>
                <a:cs typeface="Times New Roman" panose="02020603050405020304" pitchFamily="18" charset="0"/>
              </a:rPr>
              <a:t>–</a:t>
            </a:r>
            <a:r>
              <a:rPr lang="ru-RU" sz="1900" i="1" dirty="0" smtClean="0">
                <a:solidFill>
                  <a:schemeClr val="bg1"/>
                </a:solidFill>
                <a:latin typeface="Times New Roman" panose="02020603050405020304" pitchFamily="18" charset="0"/>
                <a:cs typeface="Times New Roman" panose="02020603050405020304" pitchFamily="18" charset="0"/>
              </a:rPr>
              <a:t> </a:t>
            </a:r>
            <a:r>
              <a:rPr lang="ru-RU" sz="1900" dirty="0" smtClean="0">
                <a:solidFill>
                  <a:schemeClr val="bg1"/>
                </a:solidFill>
                <a:latin typeface="Times New Roman" panose="02020603050405020304" pitchFamily="18" charset="0"/>
                <a:cs typeface="Times New Roman" panose="02020603050405020304" pitchFamily="18" charset="0"/>
              </a:rPr>
              <a:t>наименьшие значение </a:t>
            </a:r>
            <a:r>
              <a:rPr lang="ru-RU" sz="1900" dirty="0">
                <a:solidFill>
                  <a:schemeClr val="bg1"/>
                </a:solidFill>
                <a:latin typeface="Times New Roman" panose="02020603050405020304" pitchFamily="18" charset="0"/>
                <a:cs typeface="Times New Roman" panose="02020603050405020304" pitchFamily="18" charset="0"/>
              </a:rPr>
              <a:t>измеряемой величины, </a:t>
            </a:r>
            <a:r>
              <a:rPr lang="ru-RU" sz="1900" dirty="0" smtClean="0">
                <a:solidFill>
                  <a:schemeClr val="bg1"/>
                </a:solidFill>
                <a:latin typeface="Times New Roman" panose="02020603050405020304" pitchFamily="18" charset="0"/>
                <a:cs typeface="Times New Roman" panose="02020603050405020304" pitchFamily="18" charset="0"/>
              </a:rPr>
              <a:t>способное </a:t>
            </a:r>
            <a:r>
              <a:rPr lang="ru-RU" sz="1900" dirty="0">
                <a:solidFill>
                  <a:schemeClr val="bg1"/>
                </a:solidFill>
                <a:latin typeface="Times New Roman" panose="02020603050405020304" pitchFamily="18" charset="0"/>
                <a:cs typeface="Times New Roman" panose="02020603050405020304" pitchFamily="18" charset="0"/>
              </a:rPr>
              <a:t>вызвать заметное изменение показаний прибора</a:t>
            </a:r>
            <a:r>
              <a:rPr lang="ru-RU" sz="1900" dirty="0" smtClean="0">
                <a:solidFill>
                  <a:schemeClr val="bg1"/>
                </a:solidFill>
                <a:latin typeface="Times New Roman" panose="02020603050405020304" pitchFamily="18" charset="0"/>
                <a:cs typeface="Times New Roman" panose="02020603050405020304" pitchFamily="18" charset="0"/>
              </a:rPr>
              <a:t>.</a:t>
            </a:r>
          </a:p>
          <a:p>
            <a:pPr marL="342900" indent="-342900" algn="just">
              <a:buFont typeface="+mj-lt"/>
              <a:buAutoNum type="arabicParenR" startAt="8"/>
            </a:pPr>
            <a:r>
              <a:rPr lang="ru-RU" sz="1900" b="1" u="sng" dirty="0" smtClean="0">
                <a:solidFill>
                  <a:srgbClr val="FF0000"/>
                </a:solidFill>
                <a:latin typeface="Times New Roman" panose="02020603050405020304" pitchFamily="18" charset="0"/>
                <a:cs typeface="Times New Roman" panose="02020603050405020304" pitchFamily="18" charset="0"/>
              </a:rPr>
              <a:t>Измерительное усилие</a:t>
            </a:r>
            <a:r>
              <a:rPr lang="ru-RU" sz="1900" b="1" dirty="0" smtClean="0">
                <a:solidFill>
                  <a:srgbClr val="FF0000"/>
                </a:solidFill>
                <a:latin typeface="Times New Roman" panose="02020603050405020304" pitchFamily="18" charset="0"/>
                <a:cs typeface="Times New Roman" panose="02020603050405020304" pitchFamily="18" charset="0"/>
              </a:rPr>
              <a:t> </a:t>
            </a:r>
            <a:r>
              <a:rPr lang="ru-RU" sz="1900" dirty="0" smtClean="0">
                <a:solidFill>
                  <a:schemeClr val="bg1"/>
                </a:solidFill>
                <a:latin typeface="Times New Roman" panose="02020603050405020304" pitchFamily="18" charset="0"/>
                <a:cs typeface="Times New Roman" panose="02020603050405020304" pitchFamily="18" charset="0"/>
              </a:rPr>
              <a:t>– </a:t>
            </a:r>
            <a:r>
              <a:rPr lang="ru-RU" sz="2000" dirty="0" smtClean="0">
                <a:solidFill>
                  <a:schemeClr val="bg1"/>
                </a:solidFill>
                <a:latin typeface="Times New Roman" panose="02020603050405020304" pitchFamily="18" charset="0"/>
                <a:cs typeface="Times New Roman" panose="02020603050405020304" pitchFamily="18" charset="0"/>
              </a:rPr>
              <a:t>сила, </a:t>
            </a:r>
            <a:r>
              <a:rPr lang="ru-RU" sz="2000" dirty="0">
                <a:solidFill>
                  <a:schemeClr val="bg1"/>
                </a:solidFill>
                <a:latin typeface="Times New Roman" panose="02020603050405020304" pitchFamily="18" charset="0"/>
                <a:cs typeface="Times New Roman" panose="02020603050405020304" pitchFamily="18" charset="0"/>
              </a:rPr>
              <a:t>с которой измерительный прибор воздействует на измеряемую поверхность в направлении измерения</a:t>
            </a:r>
            <a:r>
              <a:rPr lang="ru-RU" sz="2000" dirty="0" smtClean="0">
                <a:solidFill>
                  <a:schemeClr val="bg1"/>
                </a:solidFill>
                <a:latin typeface="Times New Roman" panose="02020603050405020304" pitchFamily="18" charset="0"/>
                <a:cs typeface="Times New Roman" panose="02020603050405020304" pitchFamily="18" charset="0"/>
              </a:rPr>
              <a:t>.</a:t>
            </a:r>
            <a:endParaRPr lang="ru-RU" sz="1900" dirty="0">
              <a:solidFill>
                <a:schemeClr val="bg1"/>
              </a:solidFill>
              <a:latin typeface="Times New Roman" panose="02020603050405020304" pitchFamily="18" charset="0"/>
              <a:cs typeface="Times New Roman" panose="02020603050405020304" pitchFamily="18" charset="0"/>
            </a:endParaRPr>
          </a:p>
        </p:txBody>
      </p:sp>
      <p:sp>
        <p:nvSpPr>
          <p:cNvPr id="6161" name="AutoShape 3"/>
          <p:cNvSpPr>
            <a:spLocks noChangeArrowheads="1"/>
          </p:cNvSpPr>
          <p:nvPr/>
        </p:nvSpPr>
        <p:spPr bwMode="auto">
          <a:xfrm>
            <a:off x="0" y="8586"/>
            <a:ext cx="9144000" cy="533400"/>
          </a:xfrm>
          <a:prstGeom prst="roundRect">
            <a:avLst>
              <a:gd name="adj" fmla="val 16667"/>
            </a:avLst>
          </a:prstGeom>
          <a:solidFill>
            <a:srgbClr val="FFFF00"/>
          </a:solidFill>
          <a:ln w="57150">
            <a:solidFill>
              <a:srgbClr val="0000FF"/>
            </a:solidFill>
            <a:round/>
            <a:headEnd/>
            <a:tailEnd/>
          </a:ln>
        </p:spPr>
        <p:txBody>
          <a:bodyPr wrap="none" anchor="ctr"/>
          <a:lstStyle/>
          <a:p>
            <a:pPr algn="ctr"/>
            <a:endParaRPr lang="ru-RU" sz="2800" b="1" dirty="0">
              <a:solidFill>
                <a:srgbClr val="000000"/>
              </a:solidFill>
              <a:latin typeface="Times New Roman" pitchFamily="18" charset="0"/>
            </a:endParaRPr>
          </a:p>
          <a:p>
            <a:pPr algn="ctr"/>
            <a:r>
              <a:rPr lang="ru-RU" sz="2000" b="1" dirty="0" smtClean="0">
                <a:solidFill>
                  <a:srgbClr val="FF0000"/>
                </a:solidFill>
                <a:latin typeface="Book Antiqua" pitchFamily="18" charset="0"/>
                <a:cs typeface="Times New Roman" pitchFamily="18" charset="0"/>
              </a:rPr>
              <a:t>Классификация метрологических характеристик</a:t>
            </a:r>
            <a:r>
              <a:rPr lang="ru-RU" sz="2000" b="1" dirty="0" smtClean="0">
                <a:solidFill>
                  <a:srgbClr val="FF0000"/>
                </a:solidFill>
                <a:latin typeface="Book Antiqua" pitchFamily="18" charset="0"/>
              </a:rPr>
              <a:t> средств измерений</a:t>
            </a:r>
            <a:endParaRPr lang="ru-RU" sz="2000" b="1" dirty="0">
              <a:solidFill>
                <a:srgbClr val="FF0000"/>
              </a:solidFill>
              <a:latin typeface="Book Antiqua" pitchFamily="18" charset="0"/>
            </a:endParaRPr>
          </a:p>
          <a:p>
            <a:pPr algn="ctr"/>
            <a:endParaRPr lang="ru-RU" sz="2400" b="1" dirty="0">
              <a:solidFill>
                <a:srgbClr val="000000"/>
              </a:solidFill>
              <a:latin typeface="Times New Roman" pitchFamily="18" charset="0"/>
            </a:endParaRPr>
          </a:p>
        </p:txBody>
      </p:sp>
      <p:sp>
        <p:nvSpPr>
          <p:cNvPr id="6" name="Номер слайда 5"/>
          <p:cNvSpPr>
            <a:spLocks noGrp="1"/>
          </p:cNvSpPr>
          <p:nvPr>
            <p:ph type="sldNum" sz="quarter" idx="12"/>
          </p:nvPr>
        </p:nvSpPr>
        <p:spPr>
          <a:xfrm>
            <a:off x="8316416" y="6215459"/>
            <a:ext cx="856907" cy="669925"/>
          </a:xfrm>
        </p:spPr>
        <p:txBody>
          <a:bodyPr/>
          <a:lstStyle/>
          <a:p>
            <a:pPr>
              <a:defRPr/>
            </a:pPr>
            <a:fld id="{7E03095B-5292-4400-8AF2-D7B2508F3E23}" type="slidenum">
              <a:rPr lang="ru-RU" sz="1600"/>
              <a:pPr>
                <a:defRPr/>
              </a:pPr>
              <a:t>64</a:t>
            </a:fld>
            <a:endParaRPr lang="ru-RU" sz="1600" dirty="0"/>
          </a:p>
        </p:txBody>
      </p:sp>
    </p:spTree>
    <p:extLst>
      <p:ext uri="{BB962C8B-B14F-4D97-AF65-F5344CB8AC3E}">
        <p14:creationId xmlns:p14="http://schemas.microsoft.com/office/powerpoint/2010/main" val="21694031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1" name="AutoShape 3"/>
          <p:cNvSpPr>
            <a:spLocks noChangeArrowheads="1"/>
          </p:cNvSpPr>
          <p:nvPr/>
        </p:nvSpPr>
        <p:spPr bwMode="auto">
          <a:xfrm>
            <a:off x="0" y="8586"/>
            <a:ext cx="9144000" cy="533400"/>
          </a:xfrm>
          <a:prstGeom prst="roundRect">
            <a:avLst>
              <a:gd name="adj" fmla="val 16667"/>
            </a:avLst>
          </a:prstGeom>
          <a:solidFill>
            <a:srgbClr val="FFFF00"/>
          </a:solidFill>
          <a:ln w="57150">
            <a:solidFill>
              <a:srgbClr val="0000FF"/>
            </a:solidFill>
            <a:round/>
            <a:headEnd/>
            <a:tailEnd/>
          </a:ln>
        </p:spPr>
        <p:txBody>
          <a:bodyPr wrap="none" anchor="ctr"/>
          <a:lstStyle/>
          <a:p>
            <a:pPr algn="ctr"/>
            <a:endParaRPr lang="ru-RU" sz="2800" b="1" dirty="0">
              <a:solidFill>
                <a:srgbClr val="000000"/>
              </a:solidFill>
              <a:latin typeface="Times New Roman" pitchFamily="18" charset="0"/>
            </a:endParaRPr>
          </a:p>
          <a:p>
            <a:pPr algn="ctr"/>
            <a:r>
              <a:rPr lang="ru-RU" sz="2000" b="1" dirty="0" smtClean="0">
                <a:solidFill>
                  <a:srgbClr val="FF0000"/>
                </a:solidFill>
                <a:latin typeface="Book Antiqua" pitchFamily="18" charset="0"/>
                <a:cs typeface="Times New Roman" pitchFamily="18" charset="0"/>
              </a:rPr>
              <a:t>Классификация метрологических характеристик</a:t>
            </a:r>
            <a:r>
              <a:rPr lang="ru-RU" sz="2000" b="1" dirty="0" smtClean="0">
                <a:solidFill>
                  <a:srgbClr val="FF0000"/>
                </a:solidFill>
                <a:latin typeface="Book Antiqua" pitchFamily="18" charset="0"/>
              </a:rPr>
              <a:t> средств измерений</a:t>
            </a:r>
            <a:endParaRPr lang="ru-RU" sz="2000" b="1" dirty="0">
              <a:solidFill>
                <a:srgbClr val="FF0000"/>
              </a:solidFill>
              <a:latin typeface="Book Antiqua" pitchFamily="18" charset="0"/>
            </a:endParaRPr>
          </a:p>
          <a:p>
            <a:pPr algn="ctr"/>
            <a:endParaRPr lang="ru-RU" sz="2400" b="1" dirty="0">
              <a:solidFill>
                <a:srgbClr val="000000"/>
              </a:solidFill>
              <a:latin typeface="Times New Roman" pitchFamily="18" charset="0"/>
            </a:endParaRPr>
          </a:p>
        </p:txBody>
      </p:sp>
      <p:sp>
        <p:nvSpPr>
          <p:cNvPr id="5" name="Прямоугольник 4"/>
          <p:cNvSpPr/>
          <p:nvPr/>
        </p:nvSpPr>
        <p:spPr>
          <a:xfrm>
            <a:off x="179512" y="620688"/>
            <a:ext cx="8784976" cy="3339376"/>
          </a:xfrm>
          <a:prstGeom prst="rect">
            <a:avLst/>
          </a:prstGeom>
          <a:solidFill>
            <a:schemeClr val="tx1"/>
          </a:solidFill>
        </p:spPr>
        <p:txBody>
          <a:bodyPr wrap="square">
            <a:spAutoFit/>
          </a:bodyPr>
          <a:lstStyle/>
          <a:p>
            <a:pPr algn="just"/>
            <a:r>
              <a:rPr lang="ru-RU" sz="1600" dirty="0" smtClean="0">
                <a:solidFill>
                  <a:schemeClr val="bg1"/>
                </a:solidFill>
                <a:latin typeface="Times New Roman" panose="02020603050405020304" pitchFamily="18" charset="0"/>
                <a:cs typeface="Times New Roman" panose="02020603050405020304" pitchFamily="18" charset="0"/>
              </a:rPr>
              <a:t>Для многих </a:t>
            </a:r>
            <a:r>
              <a:rPr lang="ru-RU" sz="1600" dirty="0">
                <a:solidFill>
                  <a:schemeClr val="bg1"/>
                </a:solidFill>
                <a:latin typeface="Times New Roman" panose="02020603050405020304" pitchFamily="18" charset="0"/>
                <a:cs typeface="Times New Roman" panose="02020603050405020304" pitchFamily="18" charset="0"/>
              </a:rPr>
              <a:t>СИ </a:t>
            </a:r>
            <a:r>
              <a:rPr lang="ru-RU" sz="1600" dirty="0" smtClean="0">
                <a:solidFill>
                  <a:schemeClr val="bg1"/>
                </a:solidFill>
                <a:latin typeface="Times New Roman" panose="02020603050405020304" pitchFamily="18" charset="0"/>
                <a:cs typeface="Times New Roman" panose="02020603050405020304" pitchFamily="18" charset="0"/>
              </a:rPr>
              <a:t>устанавливаются </a:t>
            </a:r>
            <a:r>
              <a:rPr lang="ru-RU" sz="1600" b="1" i="1" dirty="0" smtClean="0">
                <a:solidFill>
                  <a:schemeClr val="bg1"/>
                </a:solidFill>
                <a:latin typeface="Times New Roman" panose="02020603050405020304" pitchFamily="18" charset="0"/>
                <a:cs typeface="Times New Roman" panose="02020603050405020304" pitchFamily="18" charset="0"/>
              </a:rPr>
              <a:t>классы точности:</a:t>
            </a:r>
            <a:endParaRPr lang="ru-RU" sz="1600" dirty="0" smtClean="0">
              <a:solidFill>
                <a:schemeClr val="bg1"/>
              </a:solidFill>
              <a:latin typeface="Times New Roman" panose="02020603050405020304" pitchFamily="18" charset="0"/>
              <a:cs typeface="Times New Roman" panose="02020603050405020304" pitchFamily="18" charset="0"/>
            </a:endParaRPr>
          </a:p>
          <a:p>
            <a:pPr algn="just"/>
            <a:endParaRPr lang="ru-RU" sz="500" b="1" dirty="0" smtClean="0">
              <a:solidFill>
                <a:srgbClr val="FF0000"/>
              </a:solidFill>
              <a:latin typeface="Times New Roman" panose="02020603050405020304" pitchFamily="18" charset="0"/>
              <a:cs typeface="Times New Roman" panose="02020603050405020304" pitchFamily="18" charset="0"/>
            </a:endParaRPr>
          </a:p>
          <a:p>
            <a:pPr algn="just"/>
            <a:r>
              <a:rPr lang="ru-RU" sz="1900" b="1" dirty="0" smtClean="0">
                <a:solidFill>
                  <a:srgbClr val="FF0000"/>
                </a:solidFill>
                <a:latin typeface="Times New Roman" panose="02020603050405020304" pitchFamily="18" charset="0"/>
                <a:cs typeface="Times New Roman" panose="02020603050405020304" pitchFamily="18" charset="0"/>
              </a:rPr>
              <a:t>11) </a:t>
            </a:r>
            <a:r>
              <a:rPr lang="ru-RU" sz="1900" b="1" u="sng" dirty="0" smtClean="0">
                <a:solidFill>
                  <a:srgbClr val="FF0000"/>
                </a:solidFill>
                <a:latin typeface="Times New Roman" panose="02020603050405020304" pitchFamily="18" charset="0"/>
                <a:cs typeface="Times New Roman" panose="02020603050405020304" pitchFamily="18" charset="0"/>
              </a:rPr>
              <a:t>Класс </a:t>
            </a:r>
            <a:r>
              <a:rPr lang="ru-RU" sz="1900" b="1" u="sng" dirty="0">
                <a:solidFill>
                  <a:srgbClr val="FF0000"/>
                </a:solidFill>
                <a:latin typeface="Times New Roman" panose="02020603050405020304" pitchFamily="18" charset="0"/>
                <a:cs typeface="Times New Roman" panose="02020603050405020304" pitchFamily="18" charset="0"/>
              </a:rPr>
              <a:t>точности</a:t>
            </a:r>
            <a:r>
              <a:rPr lang="ru-RU" sz="1900" b="1" dirty="0">
                <a:solidFill>
                  <a:srgbClr val="FF0000"/>
                </a:solidFill>
                <a:latin typeface="Times New Roman" panose="02020603050405020304" pitchFamily="18" charset="0"/>
                <a:cs typeface="Times New Roman" panose="02020603050405020304" pitchFamily="18" charset="0"/>
              </a:rPr>
              <a:t> </a:t>
            </a:r>
            <a:r>
              <a:rPr lang="ru-RU" sz="1900" i="1" dirty="0" smtClean="0">
                <a:solidFill>
                  <a:schemeClr val="bg1"/>
                </a:solidFill>
                <a:latin typeface="Times New Roman" panose="02020603050405020304" pitchFamily="18" charset="0"/>
                <a:cs typeface="Times New Roman" panose="02020603050405020304" pitchFamily="18" charset="0"/>
              </a:rPr>
              <a:t>– </a:t>
            </a:r>
            <a:r>
              <a:rPr lang="ru-RU" sz="1900" dirty="0" smtClean="0">
                <a:solidFill>
                  <a:schemeClr val="bg1"/>
                </a:solidFill>
                <a:latin typeface="Times New Roman" panose="02020603050405020304" pitchFamily="18" charset="0"/>
                <a:cs typeface="Times New Roman" panose="02020603050405020304" pitchFamily="18" charset="0"/>
              </a:rPr>
              <a:t>это обобщенная </a:t>
            </a:r>
            <a:r>
              <a:rPr lang="ru-RU" sz="1900" dirty="0">
                <a:solidFill>
                  <a:schemeClr val="bg1"/>
                </a:solidFill>
                <a:latin typeface="Times New Roman" panose="02020603050405020304" pitchFamily="18" charset="0"/>
                <a:cs typeface="Times New Roman" panose="02020603050405020304" pitchFamily="18" charset="0"/>
              </a:rPr>
              <a:t>метрологическая характеристика, определяющая различные свойства средства </a:t>
            </a:r>
            <a:r>
              <a:rPr lang="ru-RU" sz="1900" dirty="0" smtClean="0">
                <a:solidFill>
                  <a:schemeClr val="bg1"/>
                </a:solidFill>
                <a:latin typeface="Times New Roman" panose="02020603050405020304" pitchFamily="18" charset="0"/>
                <a:cs typeface="Times New Roman" panose="02020603050405020304" pitchFamily="18" charset="0"/>
              </a:rPr>
              <a:t>измерения </a:t>
            </a:r>
            <a:r>
              <a:rPr lang="ru-RU" sz="1900" i="1" dirty="0" smtClean="0">
                <a:solidFill>
                  <a:schemeClr val="bg1"/>
                </a:solidFill>
                <a:latin typeface="Times New Roman" panose="02020603050405020304" pitchFamily="18" charset="0"/>
                <a:cs typeface="Times New Roman" panose="02020603050405020304" pitchFamily="18" charset="0"/>
              </a:rPr>
              <a:t>(</a:t>
            </a:r>
            <a:r>
              <a:rPr lang="ru-RU" sz="1900" i="1" dirty="0">
                <a:solidFill>
                  <a:schemeClr val="bg1"/>
                </a:solidFill>
                <a:latin typeface="Times New Roman" panose="02020603050405020304" pitchFamily="18" charset="0"/>
                <a:cs typeface="Times New Roman" panose="02020603050405020304" pitchFamily="18" charset="0"/>
              </a:rPr>
              <a:t>как правило отражающая уровень их точности, выражаемая пределами допускаемых основной и дополнительных погрешностей, а также другими характеристиками, влияющими на </a:t>
            </a:r>
            <a:r>
              <a:rPr lang="ru-RU" sz="1900" i="1" dirty="0" smtClean="0">
                <a:solidFill>
                  <a:schemeClr val="bg1"/>
                </a:solidFill>
                <a:latin typeface="Times New Roman" panose="02020603050405020304" pitchFamily="18" charset="0"/>
                <a:cs typeface="Times New Roman" panose="02020603050405020304" pitchFamily="18" charset="0"/>
              </a:rPr>
              <a:t>точность).</a:t>
            </a:r>
          </a:p>
          <a:p>
            <a:pPr algn="just"/>
            <a:r>
              <a:rPr lang="ru-RU" sz="1900" b="1" dirty="0" smtClean="0">
                <a:solidFill>
                  <a:srgbClr val="FF0000"/>
                </a:solidFill>
                <a:latin typeface="Times New Roman" panose="02020603050405020304" pitchFamily="18" charset="0"/>
                <a:cs typeface="Times New Roman" panose="02020603050405020304" pitchFamily="18" charset="0"/>
              </a:rPr>
              <a:t>12) </a:t>
            </a:r>
            <a:r>
              <a:rPr lang="ru-RU" sz="1900" b="1" u="sng" dirty="0" smtClean="0">
                <a:solidFill>
                  <a:srgbClr val="FF0000"/>
                </a:solidFill>
                <a:latin typeface="Times New Roman" panose="02020603050405020304" pitchFamily="18" charset="0"/>
                <a:cs typeface="Times New Roman" panose="02020603050405020304" pitchFamily="18" charset="0"/>
              </a:rPr>
              <a:t>Стабильность </a:t>
            </a:r>
            <a:r>
              <a:rPr lang="ru-RU" sz="1900" b="1" u="sng" dirty="0">
                <a:solidFill>
                  <a:srgbClr val="FF0000"/>
                </a:solidFill>
                <a:latin typeface="Times New Roman" panose="02020603050405020304" pitchFamily="18" charset="0"/>
                <a:cs typeface="Times New Roman" panose="02020603050405020304" pitchFamily="18" charset="0"/>
              </a:rPr>
              <a:t>СИ</a:t>
            </a:r>
            <a:r>
              <a:rPr lang="ru-RU" sz="1900" dirty="0">
                <a:solidFill>
                  <a:srgbClr val="FF0000"/>
                </a:solidFill>
                <a:latin typeface="Times New Roman" panose="02020603050405020304" pitchFamily="18" charset="0"/>
                <a:cs typeface="Times New Roman" panose="02020603050405020304" pitchFamily="18" charset="0"/>
              </a:rPr>
              <a:t> </a:t>
            </a:r>
            <a:r>
              <a:rPr lang="ru-RU" sz="1900" i="1" dirty="0">
                <a:solidFill>
                  <a:schemeClr val="bg1"/>
                </a:solidFill>
                <a:latin typeface="Times New Roman" panose="02020603050405020304" pitchFamily="18" charset="0"/>
                <a:cs typeface="Times New Roman" panose="02020603050405020304" pitchFamily="18" charset="0"/>
              </a:rPr>
              <a:t>–</a:t>
            </a:r>
            <a:r>
              <a:rPr lang="ru-RU" sz="1900" dirty="0" smtClean="0">
                <a:solidFill>
                  <a:schemeClr val="bg1"/>
                </a:solidFill>
                <a:latin typeface="Times New Roman" panose="02020603050405020304" pitchFamily="18" charset="0"/>
                <a:cs typeface="Times New Roman" panose="02020603050405020304" pitchFamily="18" charset="0"/>
              </a:rPr>
              <a:t> </a:t>
            </a:r>
            <a:r>
              <a:rPr lang="ru-RU" sz="1900" dirty="0">
                <a:solidFill>
                  <a:schemeClr val="bg1"/>
                </a:solidFill>
                <a:latin typeface="Times New Roman" panose="02020603050405020304" pitchFamily="18" charset="0"/>
                <a:cs typeface="Times New Roman" panose="02020603050405020304" pitchFamily="18" charset="0"/>
              </a:rPr>
              <a:t>качественная характеристика средства измерений, отражающая неизменность во времени его метрологических характеристик.</a:t>
            </a:r>
          </a:p>
          <a:p>
            <a:pPr algn="just"/>
            <a:r>
              <a:rPr lang="ru-RU" sz="1900" b="1" dirty="0" smtClean="0">
                <a:solidFill>
                  <a:srgbClr val="FF0000"/>
                </a:solidFill>
                <a:latin typeface="Times New Roman" panose="02020603050405020304" pitchFamily="18" charset="0"/>
                <a:cs typeface="Times New Roman" panose="02020603050405020304" pitchFamily="18" charset="0"/>
              </a:rPr>
              <a:t>13) </a:t>
            </a:r>
            <a:r>
              <a:rPr lang="ru-RU" sz="1900" b="1" u="sng" dirty="0" smtClean="0">
                <a:solidFill>
                  <a:srgbClr val="FF0000"/>
                </a:solidFill>
                <a:latin typeface="Times New Roman" panose="02020603050405020304" pitchFamily="18" charset="0"/>
                <a:cs typeface="Times New Roman" panose="02020603050405020304" pitchFamily="18" charset="0"/>
              </a:rPr>
              <a:t>Градуировочная </a:t>
            </a:r>
            <a:r>
              <a:rPr lang="ru-RU" sz="1900" b="1" u="sng" dirty="0">
                <a:solidFill>
                  <a:srgbClr val="FF0000"/>
                </a:solidFill>
                <a:latin typeface="Times New Roman" panose="02020603050405020304" pitchFamily="18" charset="0"/>
                <a:cs typeface="Times New Roman" panose="02020603050405020304" pitchFamily="18" charset="0"/>
              </a:rPr>
              <a:t>характеристика СИ</a:t>
            </a:r>
            <a:r>
              <a:rPr lang="ru-RU" sz="1900" dirty="0">
                <a:solidFill>
                  <a:schemeClr val="bg1"/>
                </a:solidFill>
                <a:latin typeface="Times New Roman" panose="02020603050405020304" pitchFamily="18" charset="0"/>
                <a:cs typeface="Times New Roman" panose="02020603050405020304" pitchFamily="18" charset="0"/>
              </a:rPr>
              <a:t> – зависимость между значениями величин на входе и выходе средства измерений, полученная экспериментально. Может быть выражена в виде формулы, графика или таблицы</a:t>
            </a:r>
            <a:r>
              <a:rPr lang="ru-RU" sz="1900" dirty="0" smtClean="0">
                <a:solidFill>
                  <a:schemeClr val="bg1"/>
                </a:solidFill>
                <a:latin typeface="Times New Roman" panose="02020603050405020304" pitchFamily="18" charset="0"/>
                <a:cs typeface="Times New Roman" panose="02020603050405020304" pitchFamily="18" charset="0"/>
              </a:rPr>
              <a:t>.</a:t>
            </a:r>
            <a:endParaRPr lang="ru-RU" sz="1900" b="1" i="1" dirty="0" smtClean="0">
              <a:solidFill>
                <a:schemeClr val="bg1"/>
              </a:solidFill>
              <a:latin typeface="Times New Roman" panose="02020603050405020304" pitchFamily="18" charset="0"/>
              <a:cs typeface="Times New Roman" panose="02020603050405020304" pitchFamily="18" charset="0"/>
            </a:endParaRPr>
          </a:p>
        </p:txBody>
      </p:sp>
      <p:pic>
        <p:nvPicPr>
          <p:cNvPr id="138243" name="Picture 3" descr="https://favicon.yandex.net/favicon/uralsert.enorma.ru">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2050" y="-30480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8245" name="Picture 5" descr="https://favicon.yandex.net/favicon/azgaz.ru">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5113" y="1066800"/>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90746" y="4077072"/>
            <a:ext cx="8781382" cy="2554545"/>
          </a:xfrm>
          <a:prstGeom prst="rect">
            <a:avLst/>
          </a:prstGeom>
          <a:solidFill>
            <a:schemeClr val="tx1"/>
          </a:solidFill>
        </p:spPr>
        <p:txBody>
          <a:bodyPr wrap="square">
            <a:spAutoFit/>
          </a:bodyPr>
          <a:lstStyle/>
          <a:p>
            <a:r>
              <a:rPr lang="ru-RU" sz="1600" b="1" i="1" dirty="0">
                <a:solidFill>
                  <a:schemeClr val="bg1"/>
                </a:solidFill>
                <a:latin typeface="Times New Roman" panose="02020603050405020304" pitchFamily="18" charset="0"/>
                <a:cs typeface="Times New Roman" panose="02020603050405020304" pitchFamily="18" charset="0"/>
              </a:rPr>
              <a:t>Основная нормируемая метрологическая характеристика средств измерений:</a:t>
            </a:r>
            <a:r>
              <a:rPr lang="ru-RU" sz="1600" dirty="0">
                <a:solidFill>
                  <a:schemeClr val="bg1"/>
                </a:solidFill>
                <a:latin typeface="Times New Roman" panose="02020603050405020304" pitchFamily="18" charset="0"/>
                <a:cs typeface="Times New Roman" panose="02020603050405020304" pitchFamily="18" charset="0"/>
              </a:rPr>
              <a:t> </a:t>
            </a:r>
          </a:p>
          <a:p>
            <a:pPr algn="just"/>
            <a:endParaRPr lang="ru-RU" sz="400" b="1" dirty="0">
              <a:solidFill>
                <a:srgbClr val="FF0000"/>
              </a:solidFill>
              <a:latin typeface="Times New Roman" panose="02020603050405020304" pitchFamily="18" charset="0"/>
              <a:cs typeface="Times New Roman" panose="02020603050405020304" pitchFamily="18" charset="0"/>
            </a:endParaRPr>
          </a:p>
          <a:p>
            <a:pPr algn="just"/>
            <a:r>
              <a:rPr lang="ru-RU" sz="1900" b="1" dirty="0" smtClean="0">
                <a:solidFill>
                  <a:srgbClr val="FF0000"/>
                </a:solidFill>
                <a:latin typeface="Times New Roman" panose="02020603050405020304" pitchFamily="18" charset="0"/>
                <a:cs typeface="Times New Roman" panose="02020603050405020304" pitchFamily="18" charset="0"/>
              </a:rPr>
              <a:t>14) </a:t>
            </a:r>
            <a:r>
              <a:rPr lang="ru-RU" sz="1900" b="1" u="sng" dirty="0" smtClean="0">
                <a:solidFill>
                  <a:srgbClr val="FF0000"/>
                </a:solidFill>
                <a:latin typeface="Times New Roman" panose="02020603050405020304" pitchFamily="18" charset="0"/>
                <a:cs typeface="Times New Roman" panose="02020603050405020304" pitchFamily="18" charset="0"/>
              </a:rPr>
              <a:t>Погрешность </a:t>
            </a:r>
            <a:r>
              <a:rPr lang="ru-RU" sz="1900" b="1" u="sng" dirty="0">
                <a:solidFill>
                  <a:srgbClr val="FF0000"/>
                </a:solidFill>
                <a:latin typeface="Times New Roman" panose="02020603050405020304" pitchFamily="18" charset="0"/>
                <a:cs typeface="Times New Roman" panose="02020603050405020304" pitchFamily="18" charset="0"/>
              </a:rPr>
              <a:t>средства измерений</a:t>
            </a:r>
            <a:r>
              <a:rPr lang="ru-RU" sz="1900" dirty="0">
                <a:solidFill>
                  <a:srgbClr val="FF0000"/>
                </a:solidFill>
                <a:latin typeface="Times New Roman" panose="02020603050405020304" pitchFamily="18" charset="0"/>
                <a:cs typeface="Times New Roman" panose="02020603050405020304" pitchFamily="18" charset="0"/>
              </a:rPr>
              <a:t> </a:t>
            </a:r>
            <a:r>
              <a:rPr lang="ru-RU" sz="1900" dirty="0">
                <a:solidFill>
                  <a:schemeClr val="bg1"/>
                </a:solidFill>
                <a:latin typeface="Times New Roman" panose="02020603050405020304" pitchFamily="18" charset="0"/>
                <a:cs typeface="Times New Roman" panose="02020603050405020304" pitchFamily="18" charset="0"/>
              </a:rPr>
              <a:t>– разность между показанием средства измерений </a:t>
            </a:r>
            <a:r>
              <a:rPr lang="ru-RU" sz="1900" b="1" i="1" dirty="0" err="1">
                <a:solidFill>
                  <a:srgbClr val="FF0000"/>
                </a:solidFill>
              </a:rPr>
              <a:t>Х</a:t>
            </a:r>
            <a:r>
              <a:rPr lang="ru-RU" sz="1900" b="1" i="1" baseline="-25000" dirty="0" err="1">
                <a:solidFill>
                  <a:srgbClr val="FF0000"/>
                </a:solidFill>
              </a:rPr>
              <a:t>п</a:t>
            </a:r>
            <a:r>
              <a:rPr lang="ru-RU" sz="1900" i="1" baseline="-25000" dirty="0">
                <a:solidFill>
                  <a:schemeClr val="bg1"/>
                </a:solidFill>
              </a:rPr>
              <a:t> </a:t>
            </a:r>
            <a:r>
              <a:rPr lang="ru-RU" sz="1900" dirty="0">
                <a:solidFill>
                  <a:schemeClr val="bg1"/>
                </a:solidFill>
                <a:latin typeface="Times New Roman" panose="02020603050405020304" pitchFamily="18" charset="0"/>
                <a:cs typeface="Times New Roman" panose="02020603050405020304" pitchFamily="18" charset="0"/>
              </a:rPr>
              <a:t>и истинным (действительным) значением измеряемой физической величины </a:t>
            </a:r>
            <a:r>
              <a:rPr lang="ru-RU" sz="1900" b="1" i="1" dirty="0">
                <a:solidFill>
                  <a:srgbClr val="FF0000"/>
                </a:solidFill>
              </a:rPr>
              <a:t>Х </a:t>
            </a:r>
            <a:r>
              <a:rPr lang="ru-RU" sz="1900" b="1" i="1" baseline="-25000" dirty="0">
                <a:solidFill>
                  <a:srgbClr val="FF0000"/>
                </a:solidFill>
              </a:rPr>
              <a:t>д</a:t>
            </a:r>
            <a:endParaRPr lang="ru-RU" sz="1900" b="1" dirty="0">
              <a:solidFill>
                <a:srgbClr val="FF0000"/>
              </a:solidFill>
              <a:latin typeface="Times New Roman" panose="02020603050405020304" pitchFamily="18" charset="0"/>
              <a:cs typeface="Times New Roman" panose="02020603050405020304" pitchFamily="18" charset="0"/>
            </a:endParaRPr>
          </a:p>
          <a:p>
            <a:endParaRPr lang="ru-RU" sz="500" dirty="0">
              <a:solidFill>
                <a:schemeClr val="bg1"/>
              </a:solidFill>
              <a:latin typeface="Times New Roman" panose="02020603050405020304" pitchFamily="18" charset="0"/>
              <a:cs typeface="Times New Roman" panose="02020603050405020304" pitchFamily="18" charset="0"/>
            </a:endParaRPr>
          </a:p>
          <a:p>
            <a:pPr algn="just"/>
            <a:r>
              <a:rPr lang="ru-RU" sz="1900" b="1" u="sng" dirty="0" smtClean="0">
                <a:solidFill>
                  <a:srgbClr val="FF0000"/>
                </a:solidFill>
                <a:latin typeface="Times New Roman" panose="02020603050405020304" pitchFamily="18" charset="0"/>
                <a:cs typeface="Times New Roman" panose="02020603050405020304" pitchFamily="18" charset="0"/>
              </a:rPr>
              <a:t>Предел </a:t>
            </a:r>
            <a:r>
              <a:rPr lang="ru-RU" sz="1900" b="1" u="sng" dirty="0">
                <a:solidFill>
                  <a:srgbClr val="FF0000"/>
                </a:solidFill>
                <a:latin typeface="Times New Roman" panose="02020603050405020304" pitchFamily="18" charset="0"/>
                <a:cs typeface="Times New Roman" panose="02020603050405020304" pitchFamily="18" charset="0"/>
              </a:rPr>
              <a:t>допускаемой погрешности средства измерений</a:t>
            </a:r>
            <a:r>
              <a:rPr lang="ru-RU" sz="1900" dirty="0">
                <a:solidFill>
                  <a:srgbClr val="FF0000"/>
                </a:solidFill>
                <a:latin typeface="Times New Roman" panose="02020603050405020304" pitchFamily="18" charset="0"/>
                <a:cs typeface="Times New Roman" panose="02020603050405020304" pitchFamily="18" charset="0"/>
              </a:rPr>
              <a:t> </a:t>
            </a:r>
            <a:r>
              <a:rPr lang="ru-RU" sz="1900" dirty="0">
                <a:solidFill>
                  <a:schemeClr val="bg1"/>
                </a:solidFill>
                <a:latin typeface="Times New Roman" panose="02020603050405020304" pitchFamily="18" charset="0"/>
                <a:cs typeface="Times New Roman" panose="02020603050405020304" pitchFamily="18" charset="0"/>
              </a:rPr>
              <a:t>– наибольшее значение погрешности средств измерений, устанавливаемое нормативным документом для данного типа средств измерений, при котором оно еще признается годным к применению.</a:t>
            </a:r>
          </a:p>
        </p:txBody>
      </p:sp>
      <p:sp>
        <p:nvSpPr>
          <p:cNvPr id="6" name="Номер слайда 5"/>
          <p:cNvSpPr>
            <a:spLocks noGrp="1"/>
          </p:cNvSpPr>
          <p:nvPr>
            <p:ph type="sldNum" sz="quarter" idx="12"/>
          </p:nvPr>
        </p:nvSpPr>
        <p:spPr>
          <a:xfrm>
            <a:off x="8287093" y="6188075"/>
            <a:ext cx="856907" cy="669925"/>
          </a:xfrm>
        </p:spPr>
        <p:txBody>
          <a:bodyPr/>
          <a:lstStyle/>
          <a:p>
            <a:pPr>
              <a:defRPr/>
            </a:pPr>
            <a:fld id="{7E03095B-5292-4400-8AF2-D7B2508F3E23}" type="slidenum">
              <a:rPr lang="ru-RU" sz="1600"/>
              <a:pPr>
                <a:defRPr/>
              </a:pPr>
              <a:t>65</a:t>
            </a:fld>
            <a:endParaRPr lang="ru-RU" sz="1600" dirty="0"/>
          </a:p>
        </p:txBody>
      </p:sp>
    </p:spTree>
    <p:extLst>
      <p:ext uri="{BB962C8B-B14F-4D97-AF65-F5344CB8AC3E}">
        <p14:creationId xmlns:p14="http://schemas.microsoft.com/office/powerpoint/2010/main" val="11558405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8287093" y="6188075"/>
            <a:ext cx="856907" cy="669925"/>
          </a:xfrm>
        </p:spPr>
        <p:txBody>
          <a:bodyPr/>
          <a:lstStyle/>
          <a:p>
            <a:pPr>
              <a:defRPr/>
            </a:pPr>
            <a:fld id="{7E03095B-5292-4400-8AF2-D7B2508F3E23}" type="slidenum">
              <a:rPr lang="ru-RU" sz="1600"/>
              <a:pPr>
                <a:defRPr/>
              </a:pPr>
              <a:t>66</a:t>
            </a:fld>
            <a:endParaRPr lang="ru-RU" sz="1600" dirty="0"/>
          </a:p>
        </p:txBody>
      </p:sp>
      <p:sp>
        <p:nvSpPr>
          <p:cNvPr id="6161" name="AutoShape 3"/>
          <p:cNvSpPr>
            <a:spLocks noChangeArrowheads="1"/>
          </p:cNvSpPr>
          <p:nvPr/>
        </p:nvSpPr>
        <p:spPr bwMode="auto">
          <a:xfrm>
            <a:off x="0" y="8586"/>
            <a:ext cx="9144000" cy="533400"/>
          </a:xfrm>
          <a:prstGeom prst="roundRect">
            <a:avLst>
              <a:gd name="adj" fmla="val 16667"/>
            </a:avLst>
          </a:prstGeom>
          <a:solidFill>
            <a:srgbClr val="FFFF00"/>
          </a:solidFill>
          <a:ln w="57150">
            <a:solidFill>
              <a:srgbClr val="0000FF"/>
            </a:solidFill>
            <a:round/>
            <a:headEnd/>
            <a:tailEnd/>
          </a:ln>
        </p:spPr>
        <p:txBody>
          <a:bodyPr wrap="none" anchor="ctr"/>
          <a:lstStyle/>
          <a:p>
            <a:pPr algn="ctr"/>
            <a:endParaRPr lang="ru-RU" sz="2800" b="1" dirty="0">
              <a:solidFill>
                <a:srgbClr val="000000"/>
              </a:solidFill>
              <a:latin typeface="Times New Roman" pitchFamily="18" charset="0"/>
            </a:endParaRPr>
          </a:p>
          <a:p>
            <a:pPr algn="ctr"/>
            <a:r>
              <a:rPr lang="ru-RU" sz="2000" b="1" dirty="0" smtClean="0">
                <a:solidFill>
                  <a:srgbClr val="FF0000"/>
                </a:solidFill>
                <a:latin typeface="Book Antiqua" pitchFamily="18" charset="0"/>
                <a:cs typeface="Times New Roman" pitchFamily="18" charset="0"/>
              </a:rPr>
              <a:t>Классификация погрешностей </a:t>
            </a:r>
            <a:r>
              <a:rPr lang="ru-RU" sz="2000" b="1" dirty="0" smtClean="0">
                <a:solidFill>
                  <a:srgbClr val="FF0000"/>
                </a:solidFill>
                <a:latin typeface="Book Antiqua" pitchFamily="18" charset="0"/>
              </a:rPr>
              <a:t>средств измерений</a:t>
            </a:r>
            <a:endParaRPr lang="ru-RU" sz="2000" b="1" dirty="0">
              <a:solidFill>
                <a:srgbClr val="FF0000"/>
              </a:solidFill>
              <a:latin typeface="Book Antiqua" pitchFamily="18" charset="0"/>
            </a:endParaRPr>
          </a:p>
          <a:p>
            <a:pPr algn="ctr"/>
            <a:endParaRPr lang="ru-RU" sz="2400" b="1" dirty="0">
              <a:solidFill>
                <a:srgbClr val="000000"/>
              </a:solidFill>
              <a:latin typeface="Times New Roman" pitchFamily="18" charset="0"/>
            </a:endParaRPr>
          </a:p>
        </p:txBody>
      </p:sp>
      <p:sp>
        <p:nvSpPr>
          <p:cNvPr id="5" name="Прямоугольник 4"/>
          <p:cNvSpPr/>
          <p:nvPr/>
        </p:nvSpPr>
        <p:spPr>
          <a:xfrm>
            <a:off x="179512" y="702972"/>
            <a:ext cx="8784976" cy="4816703"/>
          </a:xfrm>
          <a:prstGeom prst="rect">
            <a:avLst/>
          </a:prstGeom>
          <a:solidFill>
            <a:schemeClr val="tx1"/>
          </a:solidFill>
        </p:spPr>
        <p:txBody>
          <a:bodyPr wrap="square">
            <a:spAutoFit/>
          </a:bodyPr>
          <a:lstStyle/>
          <a:p>
            <a:r>
              <a:rPr lang="ru-RU" sz="1600" dirty="0" smtClean="0">
                <a:solidFill>
                  <a:schemeClr val="bg1"/>
                </a:solidFill>
                <a:latin typeface="Times New Roman" panose="02020603050405020304" pitchFamily="18" charset="0"/>
                <a:cs typeface="Times New Roman" panose="02020603050405020304" pitchFamily="18" charset="0"/>
              </a:rPr>
              <a:t>Все погрешности в </a:t>
            </a:r>
            <a:r>
              <a:rPr lang="ru-RU" sz="1600" dirty="0">
                <a:solidFill>
                  <a:schemeClr val="bg1"/>
                </a:solidFill>
                <a:latin typeface="Times New Roman" panose="02020603050405020304" pitchFamily="18" charset="0"/>
                <a:cs typeface="Times New Roman" panose="02020603050405020304" pitchFamily="18" charset="0"/>
              </a:rPr>
              <a:t>зависимости от </a:t>
            </a:r>
            <a:r>
              <a:rPr lang="ru-RU" sz="1600" b="1" i="1" dirty="0">
                <a:solidFill>
                  <a:srgbClr val="0000FF"/>
                </a:solidFill>
                <a:latin typeface="Times New Roman" panose="02020603050405020304" pitchFamily="18" charset="0"/>
                <a:cs typeface="Times New Roman" panose="02020603050405020304" pitchFamily="18" charset="0"/>
              </a:rPr>
              <a:t>внешних условий </a:t>
            </a:r>
            <a:r>
              <a:rPr lang="ru-RU" sz="1600" dirty="0">
                <a:solidFill>
                  <a:schemeClr val="bg1"/>
                </a:solidFill>
                <a:latin typeface="Times New Roman" panose="02020603050405020304" pitchFamily="18" charset="0"/>
                <a:cs typeface="Times New Roman" panose="02020603050405020304" pitchFamily="18" charset="0"/>
              </a:rPr>
              <a:t>делятся </a:t>
            </a:r>
            <a:r>
              <a:rPr lang="ru-RU" sz="1600" dirty="0" smtClean="0">
                <a:solidFill>
                  <a:schemeClr val="bg1"/>
                </a:solidFill>
                <a:latin typeface="Times New Roman" panose="02020603050405020304" pitchFamily="18" charset="0"/>
                <a:cs typeface="Times New Roman" panose="02020603050405020304" pitchFamily="18" charset="0"/>
              </a:rPr>
              <a:t>на:</a:t>
            </a:r>
          </a:p>
          <a:p>
            <a:pPr marL="742950" lvl="1" indent="-285750">
              <a:buClr>
                <a:srgbClr val="0000FF"/>
              </a:buClr>
              <a:buFont typeface="Wingdings" panose="05000000000000000000" pitchFamily="2" charset="2"/>
              <a:buChar char="Ø"/>
            </a:pPr>
            <a:r>
              <a:rPr lang="ru-RU" sz="1600" dirty="0" smtClean="0">
                <a:solidFill>
                  <a:schemeClr val="bg1"/>
                </a:solidFill>
                <a:latin typeface="Times New Roman" panose="02020603050405020304" pitchFamily="18" charset="0"/>
                <a:cs typeface="Times New Roman" panose="02020603050405020304" pitchFamily="18" charset="0"/>
              </a:rPr>
              <a:t>основные; </a:t>
            </a:r>
          </a:p>
          <a:p>
            <a:pPr marL="742950" lvl="1" indent="-285750">
              <a:buClr>
                <a:srgbClr val="0000FF"/>
              </a:buClr>
              <a:buFont typeface="Wingdings" panose="05000000000000000000" pitchFamily="2" charset="2"/>
              <a:buChar char="Ø"/>
            </a:pPr>
            <a:r>
              <a:rPr lang="ru-RU" sz="1600" dirty="0" smtClean="0">
                <a:solidFill>
                  <a:schemeClr val="bg1"/>
                </a:solidFill>
                <a:latin typeface="Times New Roman" panose="02020603050405020304" pitchFamily="18" charset="0"/>
                <a:cs typeface="Times New Roman" panose="02020603050405020304" pitchFamily="18" charset="0"/>
              </a:rPr>
              <a:t>дополнительные</a:t>
            </a:r>
            <a:r>
              <a:rPr lang="ru-RU" sz="1600" dirty="0">
                <a:solidFill>
                  <a:schemeClr val="bg1"/>
                </a:solidFill>
                <a:latin typeface="Times New Roman" panose="02020603050405020304" pitchFamily="18" charset="0"/>
                <a:cs typeface="Times New Roman" panose="02020603050405020304" pitchFamily="18" charset="0"/>
              </a:rPr>
              <a:t>.</a:t>
            </a:r>
          </a:p>
          <a:p>
            <a:endParaRPr lang="ru-RU" sz="500" i="1" dirty="0" smtClean="0">
              <a:solidFill>
                <a:schemeClr val="bg1"/>
              </a:solidFill>
              <a:latin typeface="Times New Roman" panose="02020603050405020304" pitchFamily="18" charset="0"/>
              <a:cs typeface="Times New Roman" panose="02020603050405020304" pitchFamily="18" charset="0"/>
            </a:endParaRPr>
          </a:p>
          <a:p>
            <a:r>
              <a:rPr lang="ru-RU" b="1" u="sng" dirty="0" smtClean="0">
                <a:solidFill>
                  <a:srgbClr val="FF0000"/>
                </a:solidFill>
                <a:latin typeface="Times New Roman" panose="02020603050405020304" pitchFamily="18" charset="0"/>
                <a:cs typeface="Times New Roman" panose="02020603050405020304" pitchFamily="18" charset="0"/>
              </a:rPr>
              <a:t>Основная погрешность СИ</a:t>
            </a:r>
            <a:r>
              <a:rPr lang="ru-RU" b="1" dirty="0" smtClean="0">
                <a:solidFill>
                  <a:srgbClr val="FF0000"/>
                </a:solidFill>
                <a:latin typeface="Times New Roman" panose="02020603050405020304" pitchFamily="18" charset="0"/>
                <a:cs typeface="Times New Roman" panose="02020603050405020304" pitchFamily="18" charset="0"/>
              </a:rPr>
              <a:t> </a:t>
            </a:r>
            <a:r>
              <a:rPr lang="ru-RU" i="1" dirty="0">
                <a:solidFill>
                  <a:schemeClr val="bg1"/>
                </a:solidFill>
                <a:latin typeface="Times New Roman" panose="02020603050405020304" pitchFamily="18" charset="0"/>
                <a:cs typeface="Times New Roman" panose="02020603050405020304" pitchFamily="18" charset="0"/>
              </a:rPr>
              <a:t>— </a:t>
            </a:r>
            <a:r>
              <a:rPr lang="ru-RU" dirty="0">
                <a:solidFill>
                  <a:schemeClr val="bg1"/>
                </a:solidFill>
                <a:latin typeface="Times New Roman" panose="02020603050405020304" pitchFamily="18" charset="0"/>
                <a:cs typeface="Times New Roman" panose="02020603050405020304" pitchFamily="18" charset="0"/>
              </a:rPr>
              <a:t>это погрешность </a:t>
            </a:r>
            <a:r>
              <a:rPr lang="ru-RU" u="sng" dirty="0">
                <a:solidFill>
                  <a:schemeClr val="bg1"/>
                </a:solidFill>
                <a:latin typeface="Times New Roman" panose="02020603050405020304" pitchFamily="18" charset="0"/>
                <a:cs typeface="Times New Roman" panose="02020603050405020304" pitchFamily="18" charset="0"/>
              </a:rPr>
              <a:t>при нормальных условиях эксплуатации</a:t>
            </a:r>
            <a:r>
              <a:rPr lang="ru-RU" dirty="0">
                <a:solidFill>
                  <a:schemeClr val="bg1"/>
                </a:solidFill>
                <a:latin typeface="Times New Roman" panose="02020603050405020304" pitchFamily="18" charset="0"/>
                <a:cs typeface="Times New Roman" panose="02020603050405020304" pitchFamily="18" charset="0"/>
              </a:rPr>
              <a:t>. </a:t>
            </a:r>
            <a:endParaRPr lang="ru-RU" dirty="0" smtClean="0">
              <a:solidFill>
                <a:schemeClr val="bg1"/>
              </a:solidFill>
              <a:latin typeface="Times New Roman" panose="02020603050405020304" pitchFamily="18" charset="0"/>
              <a:cs typeface="Times New Roman" panose="02020603050405020304" pitchFamily="18" charset="0"/>
            </a:endParaRPr>
          </a:p>
          <a:p>
            <a:r>
              <a:rPr lang="ru-RU" sz="1500" dirty="0">
                <a:solidFill>
                  <a:schemeClr val="bg1"/>
                </a:solidFill>
                <a:latin typeface="Times New Roman" panose="02020603050405020304" pitchFamily="18" charset="0"/>
                <a:cs typeface="Times New Roman" panose="02020603050405020304" pitchFamily="18" charset="0"/>
              </a:rPr>
              <a:t>Наиболее типичными нормальными условиями являются:</a:t>
            </a:r>
          </a:p>
          <a:p>
            <a:pPr marL="742950" lvl="1" indent="-285750">
              <a:buFont typeface="Wingdings" panose="05000000000000000000" pitchFamily="2" charset="2"/>
              <a:buChar char="Ø"/>
            </a:pPr>
            <a:r>
              <a:rPr lang="ru-RU" sz="1500" dirty="0" smtClean="0">
                <a:solidFill>
                  <a:schemeClr val="bg1"/>
                </a:solidFill>
                <a:latin typeface="Times New Roman" panose="02020603050405020304" pitchFamily="18" charset="0"/>
                <a:cs typeface="Times New Roman" panose="02020603050405020304" pitchFamily="18" charset="0"/>
              </a:rPr>
              <a:t>температура </a:t>
            </a:r>
            <a:r>
              <a:rPr lang="ru-RU" sz="1500" b="1" dirty="0" smtClean="0">
                <a:solidFill>
                  <a:srgbClr val="FF0000"/>
                </a:solidFill>
                <a:latin typeface="Times New Roman" panose="02020603050405020304" pitchFamily="18" charset="0"/>
                <a:cs typeface="Times New Roman" panose="02020603050405020304" pitchFamily="18" charset="0"/>
              </a:rPr>
              <a:t>(293 </a:t>
            </a:r>
            <a:r>
              <a:rPr lang="ru-RU" sz="1500" b="1" dirty="0">
                <a:solidFill>
                  <a:srgbClr val="FF0000"/>
                </a:solidFill>
                <a:latin typeface="Times New Roman" panose="02020603050405020304" pitchFamily="18" charset="0"/>
                <a:cs typeface="Times New Roman" panose="02020603050405020304" pitchFamily="18" charset="0"/>
              </a:rPr>
              <a:t>±</a:t>
            </a:r>
            <a:r>
              <a:rPr lang="ru-RU" sz="1500" b="1" dirty="0" smtClean="0">
                <a:solidFill>
                  <a:srgbClr val="FF0000"/>
                </a:solidFill>
                <a:latin typeface="Times New Roman" panose="02020603050405020304" pitchFamily="18" charset="0"/>
                <a:cs typeface="Times New Roman" panose="02020603050405020304" pitchFamily="18" charset="0"/>
              </a:rPr>
              <a:t> 5) К </a:t>
            </a:r>
            <a:r>
              <a:rPr lang="ru-RU" sz="1500" dirty="0">
                <a:solidFill>
                  <a:schemeClr val="bg1"/>
                </a:solidFill>
                <a:latin typeface="Times New Roman" panose="02020603050405020304" pitchFamily="18" charset="0"/>
                <a:cs typeface="Times New Roman" panose="02020603050405020304" pitchFamily="18" charset="0"/>
              </a:rPr>
              <a:t>или </a:t>
            </a:r>
            <a:r>
              <a:rPr lang="ru-RU" sz="1500" dirty="0" smtClean="0">
                <a:solidFill>
                  <a:schemeClr val="bg1"/>
                </a:solidFill>
                <a:latin typeface="Times New Roman" panose="02020603050405020304" pitchFamily="18" charset="0"/>
                <a:cs typeface="Times New Roman" panose="02020603050405020304" pitchFamily="18" charset="0"/>
              </a:rPr>
              <a:t> </a:t>
            </a:r>
            <a:r>
              <a:rPr lang="ru-RU" sz="1500" b="1" dirty="0">
                <a:solidFill>
                  <a:srgbClr val="FF0000"/>
                </a:solidFill>
                <a:latin typeface="Times New Roman" panose="02020603050405020304" pitchFamily="18" charset="0"/>
                <a:cs typeface="Times New Roman" panose="02020603050405020304" pitchFamily="18" charset="0"/>
              </a:rPr>
              <a:t>(20 ± 5)° С</a:t>
            </a:r>
            <a:r>
              <a:rPr lang="ru-RU" sz="1500" dirty="0">
                <a:solidFill>
                  <a:schemeClr val="bg1"/>
                </a:solidFill>
                <a:latin typeface="Times New Roman" panose="02020603050405020304" pitchFamily="18" charset="0"/>
                <a:cs typeface="Times New Roman" panose="02020603050405020304" pitchFamily="18" charset="0"/>
              </a:rPr>
              <a:t>;</a:t>
            </a:r>
          </a:p>
          <a:p>
            <a:pPr marL="742950" lvl="1" indent="-285750">
              <a:buFont typeface="Wingdings" panose="05000000000000000000" pitchFamily="2" charset="2"/>
              <a:buChar char="Ø"/>
            </a:pPr>
            <a:r>
              <a:rPr lang="ru-RU" sz="1500" dirty="0" smtClean="0">
                <a:solidFill>
                  <a:schemeClr val="bg1"/>
                </a:solidFill>
                <a:latin typeface="Times New Roman" panose="02020603050405020304" pitchFamily="18" charset="0"/>
                <a:cs typeface="Times New Roman" panose="02020603050405020304" pitchFamily="18" charset="0"/>
              </a:rPr>
              <a:t>относительная </a:t>
            </a:r>
            <a:r>
              <a:rPr lang="ru-RU" sz="1500" dirty="0">
                <a:solidFill>
                  <a:schemeClr val="bg1"/>
                </a:solidFill>
                <a:latin typeface="Times New Roman" panose="02020603050405020304" pitchFamily="18" charset="0"/>
                <a:cs typeface="Times New Roman" panose="02020603050405020304" pitchFamily="18" charset="0"/>
              </a:rPr>
              <a:t>влажность воздуха </a:t>
            </a:r>
            <a:r>
              <a:rPr lang="ru-RU" sz="1500" dirty="0" smtClean="0">
                <a:solidFill>
                  <a:srgbClr val="FF0000"/>
                </a:solidFill>
                <a:latin typeface="Times New Roman" panose="02020603050405020304" pitchFamily="18" charset="0"/>
                <a:cs typeface="Times New Roman" panose="02020603050405020304" pitchFamily="18" charset="0"/>
              </a:rPr>
              <a:t>(65 ± 1,5</a:t>
            </a:r>
            <a:r>
              <a:rPr lang="ru-RU" sz="1500" dirty="0">
                <a:solidFill>
                  <a:srgbClr val="FF0000"/>
                </a:solidFill>
                <a:latin typeface="Times New Roman" panose="02020603050405020304" pitchFamily="18" charset="0"/>
                <a:cs typeface="Times New Roman" panose="02020603050405020304" pitchFamily="18" charset="0"/>
              </a:rPr>
              <a:t>) %;</a:t>
            </a:r>
          </a:p>
          <a:p>
            <a:pPr marL="742950" lvl="1" indent="-285750">
              <a:buFont typeface="Wingdings" panose="05000000000000000000" pitchFamily="2" charset="2"/>
              <a:buChar char="Ø"/>
            </a:pPr>
            <a:r>
              <a:rPr lang="ru-RU" sz="1500" dirty="0" smtClean="0">
                <a:solidFill>
                  <a:schemeClr val="bg1"/>
                </a:solidFill>
                <a:latin typeface="Times New Roman" panose="02020603050405020304" pitchFamily="18" charset="0"/>
                <a:cs typeface="Times New Roman" panose="02020603050405020304" pitchFamily="18" charset="0"/>
              </a:rPr>
              <a:t>атмосферное </a:t>
            </a:r>
            <a:r>
              <a:rPr lang="ru-RU" sz="1500" dirty="0">
                <a:solidFill>
                  <a:schemeClr val="bg1"/>
                </a:solidFill>
                <a:latin typeface="Times New Roman" panose="02020603050405020304" pitchFamily="18" charset="0"/>
                <a:cs typeface="Times New Roman" panose="02020603050405020304" pitchFamily="18" charset="0"/>
              </a:rPr>
              <a:t>давление </a:t>
            </a:r>
            <a:r>
              <a:rPr lang="ru-RU" sz="1500" b="1" dirty="0">
                <a:solidFill>
                  <a:srgbClr val="FF0000"/>
                </a:solidFill>
                <a:latin typeface="Times New Roman" panose="02020603050405020304" pitchFamily="18" charset="0"/>
                <a:cs typeface="Times New Roman" panose="02020603050405020304" pitchFamily="18" charset="0"/>
              </a:rPr>
              <a:t>(</a:t>
            </a:r>
            <a:r>
              <a:rPr lang="ru-RU" sz="1500" b="1" dirty="0" smtClean="0">
                <a:solidFill>
                  <a:srgbClr val="FF0000"/>
                </a:solidFill>
                <a:latin typeface="Times New Roman" panose="02020603050405020304" pitchFamily="18" charset="0"/>
                <a:cs typeface="Times New Roman" panose="02020603050405020304" pitchFamily="18" charset="0"/>
              </a:rPr>
              <a:t>100 ± 4</a:t>
            </a:r>
            <a:r>
              <a:rPr lang="ru-RU" sz="1500" b="1" dirty="0">
                <a:solidFill>
                  <a:srgbClr val="FF0000"/>
                </a:solidFill>
                <a:latin typeface="Times New Roman" panose="02020603050405020304" pitchFamily="18" charset="0"/>
                <a:cs typeface="Times New Roman" panose="02020603050405020304" pitchFamily="18" charset="0"/>
              </a:rPr>
              <a:t>) кПа </a:t>
            </a:r>
            <a:r>
              <a:rPr lang="ru-RU" sz="1500" dirty="0">
                <a:solidFill>
                  <a:schemeClr val="bg1"/>
                </a:solidFill>
                <a:latin typeface="Times New Roman" panose="02020603050405020304" pitchFamily="18" charset="0"/>
                <a:cs typeface="Times New Roman" panose="02020603050405020304" pitchFamily="18" charset="0"/>
              </a:rPr>
              <a:t>или </a:t>
            </a:r>
            <a:r>
              <a:rPr lang="ru-RU" sz="1500" b="1" dirty="0">
                <a:solidFill>
                  <a:srgbClr val="FF0000"/>
                </a:solidFill>
                <a:latin typeface="Times New Roman" panose="02020603050405020304" pitchFamily="18" charset="0"/>
                <a:cs typeface="Times New Roman" panose="02020603050405020304" pitchFamily="18" charset="0"/>
              </a:rPr>
              <a:t>(</a:t>
            </a:r>
            <a:r>
              <a:rPr lang="ru-RU" sz="1500" b="1" dirty="0" smtClean="0">
                <a:solidFill>
                  <a:srgbClr val="FF0000"/>
                </a:solidFill>
                <a:latin typeface="Times New Roman" panose="02020603050405020304" pitchFamily="18" charset="0"/>
                <a:cs typeface="Times New Roman" panose="02020603050405020304" pitchFamily="18" charset="0"/>
              </a:rPr>
              <a:t>750 ± 30</a:t>
            </a:r>
            <a:r>
              <a:rPr lang="ru-RU" sz="1500" b="1" dirty="0">
                <a:solidFill>
                  <a:srgbClr val="FF0000"/>
                </a:solidFill>
                <a:latin typeface="Times New Roman" panose="02020603050405020304" pitchFamily="18" charset="0"/>
                <a:cs typeface="Times New Roman" panose="02020603050405020304" pitchFamily="18" charset="0"/>
              </a:rPr>
              <a:t>) мм рт. ст.;</a:t>
            </a:r>
          </a:p>
          <a:p>
            <a:pPr marL="742950" lvl="1" indent="-285750">
              <a:buFont typeface="Wingdings" panose="05000000000000000000" pitchFamily="2" charset="2"/>
              <a:buChar char="Ø"/>
            </a:pPr>
            <a:r>
              <a:rPr lang="ru-RU" sz="1500" dirty="0" smtClean="0">
                <a:solidFill>
                  <a:schemeClr val="bg1"/>
                </a:solidFill>
                <a:latin typeface="Times New Roman" panose="02020603050405020304" pitchFamily="18" charset="0"/>
                <a:cs typeface="Times New Roman" panose="02020603050405020304" pitchFamily="18" charset="0"/>
              </a:rPr>
              <a:t>напряжение </a:t>
            </a:r>
            <a:r>
              <a:rPr lang="ru-RU" sz="1500" dirty="0">
                <a:solidFill>
                  <a:schemeClr val="bg1"/>
                </a:solidFill>
                <a:latin typeface="Times New Roman" panose="02020603050405020304" pitchFamily="18" charset="0"/>
                <a:cs typeface="Times New Roman" panose="02020603050405020304" pitchFamily="18" charset="0"/>
              </a:rPr>
              <a:t>питания электрической сети </a:t>
            </a:r>
            <a:r>
              <a:rPr lang="ru-RU" sz="1500" b="1" dirty="0">
                <a:solidFill>
                  <a:srgbClr val="FF0000"/>
                </a:solidFill>
                <a:latin typeface="Times New Roman" panose="02020603050405020304" pitchFamily="18" charset="0"/>
                <a:cs typeface="Times New Roman" panose="02020603050405020304" pitchFamily="18" charset="0"/>
              </a:rPr>
              <a:t>220 В ± 2 % </a:t>
            </a:r>
            <a:r>
              <a:rPr lang="ru-RU" sz="1500" dirty="0">
                <a:solidFill>
                  <a:schemeClr val="bg1"/>
                </a:solidFill>
                <a:latin typeface="Times New Roman" panose="02020603050405020304" pitchFamily="18" charset="0"/>
                <a:cs typeface="Times New Roman" panose="02020603050405020304" pitchFamily="18" charset="0"/>
              </a:rPr>
              <a:t>с частотой </a:t>
            </a:r>
            <a:r>
              <a:rPr lang="ru-RU" sz="1500" b="1" dirty="0">
                <a:solidFill>
                  <a:srgbClr val="FF0000"/>
                </a:solidFill>
                <a:latin typeface="Times New Roman" panose="02020603050405020304" pitchFamily="18" charset="0"/>
                <a:cs typeface="Times New Roman" panose="02020603050405020304" pitchFamily="18" charset="0"/>
              </a:rPr>
              <a:t>50 Гц</a:t>
            </a:r>
            <a:r>
              <a:rPr lang="ru-RU" sz="1500" dirty="0">
                <a:solidFill>
                  <a:schemeClr val="bg1"/>
                </a:solidFill>
                <a:latin typeface="Times New Roman" panose="02020603050405020304" pitchFamily="18" charset="0"/>
                <a:cs typeface="Times New Roman" panose="02020603050405020304" pitchFamily="18" charset="0"/>
              </a:rPr>
              <a:t>.</a:t>
            </a:r>
          </a:p>
          <a:p>
            <a:pPr algn="just"/>
            <a:endParaRPr lang="ru-RU" sz="1500" dirty="0" smtClean="0">
              <a:solidFill>
                <a:schemeClr val="bg1"/>
              </a:solidFill>
              <a:latin typeface="Times New Roman" panose="02020603050405020304" pitchFamily="18" charset="0"/>
              <a:cs typeface="Times New Roman" panose="02020603050405020304" pitchFamily="18" charset="0"/>
            </a:endParaRPr>
          </a:p>
          <a:p>
            <a:pPr algn="just"/>
            <a:r>
              <a:rPr lang="ru-RU" sz="1500" dirty="0" smtClean="0">
                <a:solidFill>
                  <a:schemeClr val="bg1"/>
                </a:solidFill>
                <a:latin typeface="Times New Roman" panose="02020603050405020304" pitchFamily="18" charset="0"/>
                <a:cs typeface="Times New Roman" panose="02020603050405020304" pitchFamily="18" charset="0"/>
              </a:rPr>
              <a:t>На </a:t>
            </a:r>
            <a:r>
              <a:rPr lang="ru-RU" sz="1500" dirty="0">
                <a:solidFill>
                  <a:schemeClr val="bg1"/>
                </a:solidFill>
                <a:latin typeface="Times New Roman" panose="02020603050405020304" pitchFamily="18" charset="0"/>
                <a:cs typeface="Times New Roman" panose="02020603050405020304" pitchFamily="18" charset="0"/>
              </a:rPr>
              <a:t>практике, когда имеется более широкий диапазон влияющих величин, нормируется и </a:t>
            </a:r>
            <a:r>
              <a:rPr lang="ru-RU" sz="1500" b="1" i="1" dirty="0">
                <a:solidFill>
                  <a:srgbClr val="FF0000"/>
                </a:solidFill>
                <a:latin typeface="Times New Roman" panose="02020603050405020304" pitchFamily="18" charset="0"/>
                <a:cs typeface="Times New Roman" panose="02020603050405020304" pitchFamily="18" charset="0"/>
              </a:rPr>
              <a:t>дополнительная погрешность </a:t>
            </a:r>
            <a:r>
              <a:rPr lang="ru-RU" sz="1500" dirty="0">
                <a:solidFill>
                  <a:schemeClr val="bg1"/>
                </a:solidFill>
                <a:latin typeface="Times New Roman" panose="02020603050405020304" pitchFamily="18" charset="0"/>
                <a:cs typeface="Times New Roman" panose="02020603050405020304" pitchFamily="18" charset="0"/>
              </a:rPr>
              <a:t>средств измерений.</a:t>
            </a:r>
          </a:p>
          <a:p>
            <a:pPr algn="just"/>
            <a:endParaRPr lang="ru-RU" sz="500" b="1" u="sng" dirty="0" smtClean="0">
              <a:solidFill>
                <a:srgbClr val="FF0000"/>
              </a:solidFill>
              <a:latin typeface="Times New Roman" panose="02020603050405020304" pitchFamily="18" charset="0"/>
              <a:cs typeface="Times New Roman" panose="02020603050405020304" pitchFamily="18" charset="0"/>
            </a:endParaRPr>
          </a:p>
          <a:p>
            <a:pPr algn="just"/>
            <a:r>
              <a:rPr lang="ru-RU" b="1" u="sng" dirty="0" smtClean="0">
                <a:solidFill>
                  <a:srgbClr val="FF0000"/>
                </a:solidFill>
                <a:latin typeface="Times New Roman" panose="02020603050405020304" pitchFamily="18" charset="0"/>
                <a:cs typeface="Times New Roman" panose="02020603050405020304" pitchFamily="18" charset="0"/>
              </a:rPr>
              <a:t>Дополнительная </a:t>
            </a:r>
            <a:r>
              <a:rPr lang="ru-RU" b="1" u="sng" dirty="0">
                <a:solidFill>
                  <a:srgbClr val="FF0000"/>
                </a:solidFill>
                <a:latin typeface="Times New Roman" panose="02020603050405020304" pitchFamily="18" charset="0"/>
                <a:cs typeface="Times New Roman" panose="02020603050405020304" pitchFamily="18" charset="0"/>
              </a:rPr>
              <a:t>погрешность СИ</a:t>
            </a:r>
            <a:r>
              <a:rPr lang="ru-RU" dirty="0">
                <a:solidFill>
                  <a:schemeClr val="bg1"/>
                </a:solidFill>
                <a:latin typeface="Times New Roman" panose="02020603050405020304" pitchFamily="18" charset="0"/>
                <a:cs typeface="Times New Roman" panose="02020603050405020304" pitchFamily="18" charset="0"/>
              </a:rPr>
              <a:t> – составляющая погрешности СИ, возникающая дополнительно к основной погрешности вследствие отклонения какой-либо из влияющих величин от нормального ее </a:t>
            </a:r>
            <a:r>
              <a:rPr lang="ru-RU" dirty="0" smtClean="0">
                <a:solidFill>
                  <a:schemeClr val="bg1"/>
                </a:solidFill>
                <a:latin typeface="Times New Roman" panose="02020603050405020304" pitchFamily="18" charset="0"/>
                <a:cs typeface="Times New Roman" panose="02020603050405020304" pitchFamily="18" charset="0"/>
              </a:rPr>
              <a:t>значения </a:t>
            </a:r>
            <a:r>
              <a:rPr lang="ru-RU" dirty="0">
                <a:solidFill>
                  <a:schemeClr val="bg1"/>
                </a:solidFill>
                <a:latin typeface="Times New Roman" panose="02020603050405020304" pitchFamily="18" charset="0"/>
                <a:cs typeface="Times New Roman" panose="02020603050405020304" pitchFamily="18" charset="0"/>
              </a:rPr>
              <a:t>или вследствие ее выхода за пределы нормальной области </a:t>
            </a:r>
            <a:r>
              <a:rPr lang="ru-RU" dirty="0" smtClean="0">
                <a:solidFill>
                  <a:schemeClr val="bg1"/>
                </a:solidFill>
                <a:latin typeface="Times New Roman" panose="02020603050405020304" pitchFamily="18" charset="0"/>
                <a:cs typeface="Times New Roman" panose="02020603050405020304" pitchFamily="18" charset="0"/>
              </a:rPr>
              <a:t>значений.</a:t>
            </a:r>
          </a:p>
          <a:p>
            <a:pPr algn="just"/>
            <a:endParaRPr lang="ru-RU" sz="500" dirty="0">
              <a:solidFill>
                <a:schemeClr val="bg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ru-RU" sz="1600" dirty="0">
                <a:solidFill>
                  <a:schemeClr val="bg1"/>
                </a:solidFill>
                <a:latin typeface="Times New Roman" panose="02020603050405020304" pitchFamily="18" charset="0"/>
                <a:cs typeface="Times New Roman" panose="02020603050405020304" pitchFamily="18" charset="0"/>
              </a:rPr>
              <a:t>Нормированы могут быть основная и дополнительная погрешности СИ</a:t>
            </a:r>
            <a:r>
              <a:rPr lang="ru-RU" sz="1600" dirty="0" smtClean="0">
                <a:solidFill>
                  <a:schemeClr val="bg1"/>
                </a:solidFill>
                <a:latin typeface="Times New Roman" panose="02020603050405020304" pitchFamily="18" charset="0"/>
                <a:cs typeface="Times New Roman" panose="02020603050405020304" pitchFamily="18" charset="0"/>
              </a:rPr>
              <a:t>.</a:t>
            </a:r>
          </a:p>
        </p:txBody>
      </p:sp>
      <p:pic>
        <p:nvPicPr>
          <p:cNvPr id="138243" name="Picture 3" descr="https://favicon.yandex.net/favicon/uralsert.enorma.ru">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2050" y="-30480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8245" name="Picture 5" descr="https://favicon.yandex.net/favicon/azgaz.ru">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5113" y="1066800"/>
            <a:ext cx="152400" cy="15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10722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409693"/>
            <a:ext cx="8928992" cy="6494085"/>
          </a:xfrm>
          <a:prstGeom prst="rect">
            <a:avLst/>
          </a:prstGeom>
          <a:solidFill>
            <a:schemeClr val="tx1"/>
          </a:solidFill>
        </p:spPr>
        <p:txBody>
          <a:bodyPr wrap="square" anchor="ctr" anchorCtr="0">
            <a:spAutoFit/>
          </a:bodyPr>
          <a:lstStyle/>
          <a:p>
            <a:pPr algn="just"/>
            <a:r>
              <a:rPr lang="ru-RU" b="1" u="sng" dirty="0">
                <a:solidFill>
                  <a:srgbClr val="FF0000"/>
                </a:solidFill>
                <a:latin typeface="Times New Roman" panose="02020603050405020304" pitchFamily="18" charset="0"/>
                <a:cs typeface="Times New Roman" panose="02020603050405020304" pitchFamily="18" charset="0"/>
              </a:rPr>
              <a:t>Абсолютная погрешность СИ</a:t>
            </a:r>
            <a:r>
              <a:rPr lang="ru-RU" b="1" dirty="0">
                <a:solidFill>
                  <a:srgbClr val="FF0000"/>
                </a:solidFill>
                <a:latin typeface="Times New Roman" panose="02020603050405020304" pitchFamily="18" charset="0"/>
                <a:cs typeface="Times New Roman" panose="02020603050405020304" pitchFamily="18" charset="0"/>
              </a:rPr>
              <a:t> </a:t>
            </a:r>
            <a:r>
              <a:rPr lang="ru-RU" dirty="0">
                <a:solidFill>
                  <a:schemeClr val="bg1"/>
                </a:solidFill>
                <a:latin typeface="Times New Roman" panose="02020603050405020304" pitchFamily="18" charset="0"/>
                <a:cs typeface="Times New Roman" panose="02020603050405020304" pitchFamily="18" charset="0"/>
              </a:rPr>
              <a:t>– погрешность средства измерений, выраженная в единицах измеряемой величины</a:t>
            </a:r>
            <a:r>
              <a:rPr lang="ru-RU" dirty="0" smtClean="0">
                <a:solidFill>
                  <a:schemeClr val="bg1"/>
                </a:solidFill>
                <a:latin typeface="Times New Roman" panose="02020603050405020304" pitchFamily="18" charset="0"/>
                <a:cs typeface="Times New Roman" panose="02020603050405020304" pitchFamily="18" charset="0"/>
              </a:rPr>
              <a:t>: </a:t>
            </a:r>
            <a:r>
              <a:rPr lang="ru-RU" b="1" dirty="0" smtClean="0">
                <a:solidFill>
                  <a:srgbClr val="FF0000"/>
                </a:solidFill>
                <a:latin typeface="Times New Roman" panose="02020603050405020304" pitchFamily="18" charset="0"/>
                <a:cs typeface="Times New Roman" panose="02020603050405020304" pitchFamily="18" charset="0"/>
              </a:rPr>
              <a:t> </a:t>
            </a:r>
            <a:r>
              <a:rPr lang="ru-RU" altLang="ru-RU" b="1" i="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en-US" b="1" i="1" dirty="0">
                <a:solidFill>
                  <a:srgbClr val="FF0000"/>
                </a:solidFill>
                <a:latin typeface="Times New Roman" panose="02020603050405020304" pitchFamily="18" charset="0"/>
                <a:cs typeface="Times New Roman" panose="02020603050405020304" pitchFamily="18" charset="0"/>
              </a:rPr>
              <a:t>X = </a:t>
            </a:r>
            <a:r>
              <a:rPr lang="ru-RU" b="1" i="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Х</a:t>
            </a:r>
            <a:r>
              <a:rPr lang="ru-RU" b="1" i="1" dirty="0">
                <a:solidFill>
                  <a:srgbClr val="FF0000"/>
                </a:solidFill>
                <a:latin typeface="Times New Roman" panose="02020603050405020304" pitchFamily="18" charset="0"/>
                <a:cs typeface="Times New Roman" panose="02020603050405020304" pitchFamily="18" charset="0"/>
              </a:rPr>
              <a:t> </a:t>
            </a:r>
            <a:r>
              <a:rPr lang="ru-RU" b="1" i="1" baseline="-25000" dirty="0" smtClean="0">
                <a:solidFill>
                  <a:srgbClr val="FF0000"/>
                </a:solidFill>
                <a:latin typeface="Times New Roman" panose="02020603050405020304" pitchFamily="18" charset="0"/>
                <a:cs typeface="Times New Roman" panose="02020603050405020304" pitchFamily="18" charset="0"/>
              </a:rPr>
              <a:t>П</a:t>
            </a:r>
            <a:r>
              <a:rPr lang="en-US" b="1" i="1" dirty="0" smtClean="0">
                <a:solidFill>
                  <a:srgbClr val="FF0000"/>
                </a:solidFill>
                <a:latin typeface="Times New Roman" panose="02020603050405020304" pitchFamily="18" charset="0"/>
                <a:cs typeface="Times New Roman" panose="02020603050405020304" pitchFamily="18" charset="0"/>
              </a:rPr>
              <a:t> </a:t>
            </a:r>
            <a:r>
              <a:rPr lang="ru-RU" b="1" dirty="0">
                <a:solidFill>
                  <a:srgbClr val="FF0000"/>
                </a:solidFill>
                <a:latin typeface="Times New Roman" panose="02020603050405020304" pitchFamily="18" charset="0"/>
                <a:cs typeface="Times New Roman" panose="02020603050405020304" pitchFamily="18" charset="0"/>
              </a:rPr>
              <a:t>–</a:t>
            </a:r>
            <a:r>
              <a:rPr lang="en-US" b="1" i="1" dirty="0">
                <a:solidFill>
                  <a:srgbClr val="FF0000"/>
                </a:solidFill>
                <a:latin typeface="Times New Roman" panose="02020603050405020304" pitchFamily="18" charset="0"/>
                <a:cs typeface="Times New Roman" panose="02020603050405020304" pitchFamily="18" charset="0"/>
              </a:rPr>
              <a:t> </a:t>
            </a:r>
            <a:r>
              <a:rPr lang="ru-RU" b="1" i="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Х</a:t>
            </a:r>
            <a:r>
              <a:rPr lang="ru-RU" b="1" i="1" dirty="0">
                <a:solidFill>
                  <a:srgbClr val="FF0000"/>
                </a:solidFill>
                <a:latin typeface="Times New Roman" panose="02020603050405020304" pitchFamily="18" charset="0"/>
                <a:cs typeface="Times New Roman" panose="02020603050405020304" pitchFamily="18" charset="0"/>
              </a:rPr>
              <a:t> </a:t>
            </a:r>
            <a:r>
              <a:rPr lang="ru-RU" b="1" i="1" baseline="-25000" dirty="0" smtClean="0">
                <a:solidFill>
                  <a:srgbClr val="FF0000"/>
                </a:solidFill>
                <a:latin typeface="Times New Roman" panose="02020603050405020304" pitchFamily="18" charset="0"/>
                <a:cs typeface="Times New Roman" panose="02020603050405020304" pitchFamily="18" charset="0"/>
              </a:rPr>
              <a:t>Д </a:t>
            </a:r>
            <a:r>
              <a:rPr lang="ru-RU" b="1" i="1" baseline="-25000" dirty="0" smtClean="0">
                <a:solidFill>
                  <a:schemeClr val="bg1"/>
                </a:solidFill>
                <a:latin typeface="Times New Roman" panose="02020603050405020304" pitchFamily="18" charset="0"/>
                <a:cs typeface="Times New Roman" panose="02020603050405020304" pitchFamily="18" charset="0"/>
              </a:rPr>
              <a:t>.</a:t>
            </a:r>
            <a:endParaRPr lang="ru-RU" b="1" dirty="0" smtClean="0">
              <a:solidFill>
                <a:schemeClr val="bg1"/>
              </a:solidFill>
              <a:latin typeface="Times New Roman" panose="02020603050405020304" pitchFamily="18" charset="0"/>
              <a:cs typeface="Times New Roman" panose="02020603050405020304" pitchFamily="18" charset="0"/>
            </a:endParaRPr>
          </a:p>
          <a:p>
            <a:pPr algn="just"/>
            <a:endParaRPr lang="ru-RU" sz="500" dirty="0" smtClean="0">
              <a:solidFill>
                <a:schemeClr val="bg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ru-RU" sz="1400" dirty="0" smtClean="0">
                <a:solidFill>
                  <a:schemeClr val="bg1"/>
                </a:solidFill>
                <a:latin typeface="Times New Roman" panose="02020603050405020304" pitchFamily="18" charset="0"/>
                <a:cs typeface="Times New Roman" panose="02020603050405020304" pitchFamily="18" charset="0"/>
              </a:rPr>
              <a:t>Абсолютная </a:t>
            </a:r>
            <a:r>
              <a:rPr lang="ru-RU" sz="1400" dirty="0">
                <a:solidFill>
                  <a:schemeClr val="bg1"/>
                </a:solidFill>
                <a:latin typeface="Times New Roman" panose="02020603050405020304" pitchFamily="18" charset="0"/>
                <a:cs typeface="Times New Roman" panose="02020603050405020304" pitchFamily="18" charset="0"/>
              </a:rPr>
              <a:t>погрешность удобна для практического применения, т.к. дает значение погрешности в единицах измеряемой величины. Но при ее использовании трудно сравнивать по точности приборы с разными диапазонами измерений. Эта проблема снимается при использовании </a:t>
            </a:r>
            <a:r>
              <a:rPr lang="ru-RU" sz="1400" b="1" dirty="0">
                <a:solidFill>
                  <a:schemeClr val="bg1"/>
                </a:solidFill>
                <a:latin typeface="Times New Roman" panose="02020603050405020304" pitchFamily="18" charset="0"/>
                <a:cs typeface="Times New Roman" panose="02020603050405020304" pitchFamily="18" charset="0"/>
              </a:rPr>
              <a:t>относительных погрешностей</a:t>
            </a:r>
            <a:r>
              <a:rPr lang="ru-RU" sz="1400" dirty="0" smtClean="0">
                <a:solidFill>
                  <a:schemeClr val="bg1"/>
                </a:solidFill>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q"/>
            </a:pPr>
            <a:r>
              <a:rPr lang="ru-RU" sz="1400" dirty="0">
                <a:solidFill>
                  <a:schemeClr val="bg1"/>
                </a:solidFill>
                <a:latin typeface="Times New Roman" panose="02020603050405020304" pitchFamily="18" charset="0"/>
                <a:cs typeface="Times New Roman" panose="02020603050405020304" pitchFamily="18" charset="0"/>
              </a:rPr>
              <a:t>Если абсолютная погрешность </a:t>
            </a:r>
            <a:r>
              <a:rPr lang="ru-RU" sz="1400" b="1" i="1" dirty="0">
                <a:solidFill>
                  <a:srgbClr val="0000FF"/>
                </a:solidFill>
                <a:latin typeface="Times New Roman" panose="02020603050405020304" pitchFamily="18" charset="0"/>
                <a:cs typeface="Times New Roman" panose="02020603050405020304" pitchFamily="18" charset="0"/>
              </a:rPr>
              <a:t>не изменяется во всем диапазоне измерения</a:t>
            </a:r>
            <a:r>
              <a:rPr lang="ru-RU" sz="1400" dirty="0">
                <a:solidFill>
                  <a:schemeClr val="bg1"/>
                </a:solidFill>
                <a:latin typeface="Times New Roman" panose="02020603050405020304" pitchFamily="18" charset="0"/>
                <a:cs typeface="Times New Roman" panose="02020603050405020304" pitchFamily="18" charset="0"/>
              </a:rPr>
              <a:t>, то она называется </a:t>
            </a:r>
            <a:r>
              <a:rPr lang="ru-RU" sz="1400" b="1" i="1" dirty="0">
                <a:solidFill>
                  <a:srgbClr val="FF0000"/>
                </a:solidFill>
                <a:latin typeface="Times New Roman" panose="02020603050405020304" pitchFamily="18" charset="0"/>
                <a:cs typeface="Times New Roman" panose="02020603050405020304" pitchFamily="18" charset="0"/>
              </a:rPr>
              <a:t>аддитивной</a:t>
            </a:r>
            <a:r>
              <a:rPr lang="ru-RU" sz="1400" dirty="0">
                <a:solidFill>
                  <a:schemeClr val="bg1"/>
                </a:solidFill>
                <a:latin typeface="Times New Roman" panose="02020603050405020304" pitchFamily="18" charset="0"/>
                <a:cs typeface="Times New Roman" panose="02020603050405020304" pitchFamily="18" charset="0"/>
              </a:rPr>
              <a:t>, если она </a:t>
            </a:r>
            <a:r>
              <a:rPr lang="ru-RU" sz="1400" b="1" i="1" dirty="0">
                <a:solidFill>
                  <a:srgbClr val="0000FF"/>
                </a:solidFill>
                <a:latin typeface="Times New Roman" panose="02020603050405020304" pitchFamily="18" charset="0"/>
                <a:cs typeface="Times New Roman" panose="02020603050405020304" pitchFamily="18" charset="0"/>
              </a:rPr>
              <a:t>изменяется пропорционально измеряемой величине </a:t>
            </a:r>
            <a:r>
              <a:rPr lang="ru-RU" sz="1400" dirty="0">
                <a:solidFill>
                  <a:schemeClr val="bg1"/>
                </a:solidFill>
                <a:latin typeface="Times New Roman" panose="02020603050405020304" pitchFamily="18" charset="0"/>
                <a:cs typeface="Times New Roman" panose="02020603050405020304" pitchFamily="18" charset="0"/>
              </a:rPr>
              <a:t>(увеличивается с ее увеличением), то она называется </a:t>
            </a:r>
            <a:r>
              <a:rPr lang="ru-RU" sz="1400" b="1" i="1" dirty="0" smtClean="0">
                <a:solidFill>
                  <a:srgbClr val="FF0000"/>
                </a:solidFill>
                <a:latin typeface="Times New Roman" panose="02020603050405020304" pitchFamily="18" charset="0"/>
                <a:cs typeface="Times New Roman" panose="02020603050405020304" pitchFamily="18" charset="0"/>
              </a:rPr>
              <a:t>мультипликативной.</a:t>
            </a:r>
          </a:p>
          <a:p>
            <a:pPr algn="just"/>
            <a:endParaRPr lang="ru-RU" sz="500" b="1" i="1" dirty="0">
              <a:solidFill>
                <a:schemeClr val="bg1"/>
              </a:solidFill>
              <a:latin typeface="Times New Roman" panose="02020603050405020304" pitchFamily="18" charset="0"/>
              <a:cs typeface="Times New Roman" panose="02020603050405020304" pitchFamily="18" charset="0"/>
            </a:endParaRPr>
          </a:p>
          <a:p>
            <a:pPr algn="just"/>
            <a:r>
              <a:rPr lang="ru-RU" b="1" u="sng" dirty="0">
                <a:solidFill>
                  <a:srgbClr val="FF0000"/>
                </a:solidFill>
                <a:latin typeface="Times New Roman" panose="02020603050405020304" pitchFamily="18" charset="0"/>
                <a:cs typeface="Times New Roman" panose="02020603050405020304" pitchFamily="18" charset="0"/>
              </a:rPr>
              <a:t>Относительная погрешность СИ</a:t>
            </a:r>
            <a:r>
              <a:rPr lang="ru-RU" dirty="0">
                <a:solidFill>
                  <a:srgbClr val="FF0000"/>
                </a:solidFill>
                <a:latin typeface="Times New Roman" panose="02020603050405020304" pitchFamily="18" charset="0"/>
                <a:cs typeface="Times New Roman" panose="02020603050405020304" pitchFamily="18" charset="0"/>
              </a:rPr>
              <a:t> </a:t>
            </a:r>
            <a:r>
              <a:rPr lang="ru-RU" dirty="0">
                <a:solidFill>
                  <a:schemeClr val="bg1"/>
                </a:solidFill>
                <a:latin typeface="Times New Roman" panose="02020603050405020304" pitchFamily="18" charset="0"/>
                <a:cs typeface="Times New Roman" panose="02020603050405020304" pitchFamily="18" charset="0"/>
              </a:rPr>
              <a:t>– погрешность средства измерений, выраженная отношением абсолютной погрешности СИ к результату измерений или к действительному значению измеренной величины: </a:t>
            </a:r>
            <a:r>
              <a:rPr lang="ru-RU" b="1" i="1"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ru-RU" b="1" i="1" dirty="0" smtClean="0">
                <a:solidFill>
                  <a:srgbClr val="FF0000"/>
                </a:solidFill>
                <a:latin typeface="Times New Roman" panose="02020603050405020304" pitchFamily="18" charset="0"/>
                <a:cs typeface="Times New Roman" panose="02020603050405020304" pitchFamily="18" charset="0"/>
              </a:rPr>
              <a:t> </a:t>
            </a:r>
            <a:r>
              <a:rPr lang="ru-RU" b="1" i="1" dirty="0">
                <a:solidFill>
                  <a:srgbClr val="FF0000"/>
                </a:solidFill>
                <a:latin typeface="Times New Roman" panose="02020603050405020304" pitchFamily="18" charset="0"/>
                <a:cs typeface="Times New Roman" panose="02020603050405020304" pitchFamily="18" charset="0"/>
              </a:rPr>
              <a:t>= </a:t>
            </a:r>
            <a:r>
              <a:rPr lang="ru-RU" altLang="ru-RU" b="1" i="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en-US" b="1" i="1" dirty="0">
                <a:solidFill>
                  <a:srgbClr val="FF0000"/>
                </a:solidFill>
                <a:latin typeface="Times New Roman" panose="02020603050405020304" pitchFamily="18" charset="0"/>
                <a:cs typeface="Times New Roman" panose="02020603050405020304" pitchFamily="18" charset="0"/>
              </a:rPr>
              <a:t>X</a:t>
            </a:r>
            <a:r>
              <a:rPr lang="ru-RU" b="1" i="1" dirty="0" smtClean="0">
                <a:solidFill>
                  <a:srgbClr val="FF0000"/>
                </a:solidFill>
                <a:latin typeface="Times New Roman" panose="02020603050405020304" pitchFamily="18" charset="0"/>
                <a:cs typeface="Times New Roman" panose="02020603050405020304" pitchFamily="18" charset="0"/>
              </a:rPr>
              <a:t> </a:t>
            </a:r>
            <a:r>
              <a:rPr lang="ru-RU" b="1" i="1" dirty="0">
                <a:solidFill>
                  <a:srgbClr val="FF0000"/>
                </a:solidFill>
                <a:latin typeface="Times New Roman" panose="02020603050405020304" pitchFamily="18" charset="0"/>
                <a:cs typeface="Times New Roman" panose="02020603050405020304" pitchFamily="18" charset="0"/>
              </a:rPr>
              <a:t>/ </a:t>
            </a:r>
            <a:r>
              <a:rPr lang="ru-RU" b="1" i="1" dirty="0" smtClean="0">
                <a:solidFill>
                  <a:srgbClr val="FF0000"/>
                </a:solidFill>
                <a:latin typeface="Times New Roman" panose="02020603050405020304" pitchFamily="18" charset="0"/>
                <a:cs typeface="Times New Roman" panose="02020603050405020304" pitchFamily="18" charset="0"/>
              </a:rPr>
              <a:t>Х </a:t>
            </a:r>
            <a:r>
              <a:rPr lang="ru-RU" b="1" i="1" baseline="-25000" dirty="0" smtClean="0">
                <a:solidFill>
                  <a:srgbClr val="FF0000"/>
                </a:solidFill>
                <a:latin typeface="Times New Roman" panose="02020603050405020304" pitchFamily="18" charset="0"/>
                <a:cs typeface="Times New Roman" panose="02020603050405020304" pitchFamily="18" charset="0"/>
              </a:rPr>
              <a:t>д </a:t>
            </a:r>
            <a:r>
              <a:rPr lang="ru-RU" dirty="0" smtClean="0">
                <a:solidFill>
                  <a:schemeClr val="bg1"/>
                </a:solidFill>
                <a:latin typeface="Times New Roman" panose="02020603050405020304" pitchFamily="18" charset="0"/>
                <a:cs typeface="Times New Roman" panose="02020603050405020304" pitchFamily="18" charset="0"/>
              </a:rPr>
              <a:t>. </a:t>
            </a:r>
          </a:p>
          <a:p>
            <a:pPr algn="just"/>
            <a:endParaRPr lang="ru-RU" sz="500" dirty="0" smtClean="0">
              <a:solidFill>
                <a:schemeClr val="bg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ru-RU" sz="1400" dirty="0" smtClean="0">
                <a:solidFill>
                  <a:schemeClr val="bg1"/>
                </a:solidFill>
                <a:latin typeface="Times New Roman" panose="02020603050405020304" pitchFamily="18" charset="0"/>
                <a:cs typeface="Times New Roman" panose="02020603050405020304" pitchFamily="18" charset="0"/>
              </a:rPr>
              <a:t>Относительная </a:t>
            </a:r>
            <a:r>
              <a:rPr lang="ru-RU" sz="1400" dirty="0">
                <a:solidFill>
                  <a:schemeClr val="bg1"/>
                </a:solidFill>
                <a:latin typeface="Times New Roman" panose="02020603050405020304" pitchFamily="18" charset="0"/>
                <a:cs typeface="Times New Roman" panose="02020603050405020304" pitchFamily="18" charset="0"/>
              </a:rPr>
              <a:t>погрешность дает наилучшее из всех видов погрешностей представление об уровне точности измерений, который может быть достигнут при использовании данного средства измерений. Однако она обычно существенно изменяется вдоль шкалы прибора, например, увеличивается с уменьшением значения измеряемой величины. В связи с этим часто используют </a:t>
            </a:r>
            <a:r>
              <a:rPr lang="ru-RU" sz="1400" b="1" dirty="0">
                <a:solidFill>
                  <a:schemeClr val="bg1"/>
                </a:solidFill>
                <a:latin typeface="Times New Roman" panose="02020603050405020304" pitchFamily="18" charset="0"/>
                <a:cs typeface="Times New Roman" panose="02020603050405020304" pitchFamily="18" charset="0"/>
              </a:rPr>
              <a:t>приведенную погрешность</a:t>
            </a:r>
            <a:r>
              <a:rPr lang="ru-RU" sz="1400" dirty="0" smtClean="0">
                <a:solidFill>
                  <a:schemeClr val="bg1"/>
                </a:solidFill>
                <a:latin typeface="Times New Roman" panose="02020603050405020304" pitchFamily="18" charset="0"/>
                <a:cs typeface="Times New Roman" panose="02020603050405020304" pitchFamily="18" charset="0"/>
              </a:rPr>
              <a:t>.</a:t>
            </a:r>
          </a:p>
          <a:p>
            <a:pPr algn="just"/>
            <a:endParaRPr lang="ru-RU" sz="500" b="1" dirty="0" smtClean="0">
              <a:solidFill>
                <a:schemeClr val="bg1"/>
              </a:solidFill>
              <a:latin typeface="Times New Roman" panose="02020603050405020304" pitchFamily="18" charset="0"/>
              <a:cs typeface="Times New Roman" panose="02020603050405020304" pitchFamily="18" charset="0"/>
            </a:endParaRPr>
          </a:p>
          <a:p>
            <a:pPr algn="just"/>
            <a:r>
              <a:rPr lang="ru-RU" b="1" u="sng" dirty="0" smtClean="0">
                <a:solidFill>
                  <a:srgbClr val="FF0000"/>
                </a:solidFill>
                <a:latin typeface="Times New Roman" panose="02020603050405020304" pitchFamily="18" charset="0"/>
                <a:cs typeface="Times New Roman" panose="02020603050405020304" pitchFamily="18" charset="0"/>
              </a:rPr>
              <a:t>Приведенная </a:t>
            </a:r>
            <a:r>
              <a:rPr lang="ru-RU" b="1" u="sng" dirty="0">
                <a:solidFill>
                  <a:srgbClr val="FF0000"/>
                </a:solidFill>
                <a:latin typeface="Times New Roman" panose="02020603050405020304" pitchFamily="18" charset="0"/>
                <a:cs typeface="Times New Roman" panose="02020603050405020304" pitchFamily="18" charset="0"/>
              </a:rPr>
              <a:t>погрешность СИ</a:t>
            </a:r>
            <a:r>
              <a:rPr lang="ru-RU" dirty="0">
                <a:solidFill>
                  <a:srgbClr val="FF0000"/>
                </a:solidFill>
                <a:latin typeface="Times New Roman" panose="02020603050405020304" pitchFamily="18" charset="0"/>
                <a:cs typeface="Times New Roman" panose="02020603050405020304" pitchFamily="18" charset="0"/>
              </a:rPr>
              <a:t> </a:t>
            </a:r>
            <a:r>
              <a:rPr lang="ru-RU" dirty="0">
                <a:solidFill>
                  <a:schemeClr val="bg1"/>
                </a:solidFill>
                <a:latin typeface="Times New Roman" panose="02020603050405020304" pitchFamily="18" charset="0"/>
                <a:cs typeface="Times New Roman" panose="02020603050405020304" pitchFamily="18" charset="0"/>
              </a:rPr>
              <a:t>– относительная погрешность, выраженная отношением абсолютной погрешности средства измерений к условно принятому значению величины </a:t>
            </a:r>
            <a:r>
              <a:rPr lang="ru-RU" b="1" i="1" dirty="0">
                <a:solidFill>
                  <a:srgbClr val="FF0000"/>
                </a:solidFill>
                <a:latin typeface="Times New Roman" panose="02020603050405020304" pitchFamily="18" charset="0"/>
                <a:cs typeface="Times New Roman" panose="02020603050405020304" pitchFamily="18" charset="0"/>
              </a:rPr>
              <a:t>Х</a:t>
            </a:r>
            <a:r>
              <a:rPr lang="ru-RU" b="1" i="1" baseline="-25000" dirty="0">
                <a:solidFill>
                  <a:srgbClr val="FF0000"/>
                </a:solidFill>
                <a:latin typeface="Times New Roman" panose="02020603050405020304" pitchFamily="18" charset="0"/>
                <a:cs typeface="Times New Roman" panose="02020603050405020304" pitchFamily="18" charset="0"/>
              </a:rPr>
              <a:t>N</a:t>
            </a:r>
            <a:r>
              <a:rPr lang="ru-RU" dirty="0">
                <a:solidFill>
                  <a:schemeClr val="bg1"/>
                </a:solidFill>
                <a:latin typeface="Times New Roman" panose="02020603050405020304" pitchFamily="18" charset="0"/>
                <a:cs typeface="Times New Roman" panose="02020603050405020304" pitchFamily="18" charset="0"/>
              </a:rPr>
              <a:t>, которое называют </a:t>
            </a:r>
            <a:r>
              <a:rPr lang="ru-RU" b="1" i="1" dirty="0">
                <a:solidFill>
                  <a:schemeClr val="bg1"/>
                </a:solidFill>
                <a:latin typeface="Times New Roman" panose="02020603050405020304" pitchFamily="18" charset="0"/>
                <a:cs typeface="Times New Roman" panose="02020603050405020304" pitchFamily="18" charset="0"/>
              </a:rPr>
              <a:t>нормирующим: </a:t>
            </a:r>
            <a:r>
              <a:rPr lang="ru-RU" b="1" i="1"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ru-RU" b="1" i="1" dirty="0" smtClean="0">
                <a:solidFill>
                  <a:srgbClr val="FF0000"/>
                </a:solidFill>
                <a:latin typeface="Times New Roman" panose="02020603050405020304" pitchFamily="18" charset="0"/>
                <a:cs typeface="Times New Roman" panose="02020603050405020304" pitchFamily="18" charset="0"/>
              </a:rPr>
              <a:t> </a:t>
            </a:r>
            <a:r>
              <a:rPr lang="ru-RU" b="1" i="1" dirty="0">
                <a:solidFill>
                  <a:srgbClr val="FF0000"/>
                </a:solidFill>
                <a:latin typeface="Times New Roman" panose="02020603050405020304" pitchFamily="18" charset="0"/>
                <a:cs typeface="Times New Roman" panose="02020603050405020304" pitchFamily="18" charset="0"/>
              </a:rPr>
              <a:t>= </a:t>
            </a:r>
            <a:r>
              <a:rPr lang="ru-RU" altLang="ru-RU" b="1" i="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ru-RU" b="1" i="1" dirty="0" smtClean="0">
                <a:solidFill>
                  <a:srgbClr val="FF0000"/>
                </a:solidFill>
                <a:latin typeface="Times New Roman" panose="02020603050405020304" pitchFamily="18" charset="0"/>
                <a:cs typeface="Times New Roman" panose="02020603050405020304" pitchFamily="18" charset="0"/>
              </a:rPr>
              <a:t>Х </a:t>
            </a:r>
            <a:r>
              <a:rPr lang="ru-RU" b="1" i="1" dirty="0">
                <a:solidFill>
                  <a:srgbClr val="FF0000"/>
                </a:solidFill>
                <a:latin typeface="Times New Roman" panose="02020603050405020304" pitchFamily="18" charset="0"/>
                <a:cs typeface="Times New Roman" panose="02020603050405020304" pitchFamily="18" charset="0"/>
              </a:rPr>
              <a:t>/ </a:t>
            </a:r>
            <a:r>
              <a:rPr lang="ru-RU" b="1" i="1" dirty="0" smtClean="0">
                <a:solidFill>
                  <a:srgbClr val="FF0000"/>
                </a:solidFill>
                <a:latin typeface="Times New Roman" panose="02020603050405020304" pitchFamily="18" charset="0"/>
                <a:cs typeface="Times New Roman" panose="02020603050405020304" pitchFamily="18" charset="0"/>
              </a:rPr>
              <a:t>Х</a:t>
            </a:r>
            <a:r>
              <a:rPr lang="ru-RU" b="1" i="1" baseline="-25000" dirty="0" smtClean="0">
                <a:solidFill>
                  <a:srgbClr val="FF0000"/>
                </a:solidFill>
                <a:latin typeface="Times New Roman" panose="02020603050405020304" pitchFamily="18" charset="0"/>
                <a:cs typeface="Times New Roman" panose="02020603050405020304" pitchFamily="18" charset="0"/>
              </a:rPr>
              <a:t>N </a:t>
            </a:r>
            <a:r>
              <a:rPr lang="ru-RU" dirty="0" smtClean="0">
                <a:solidFill>
                  <a:schemeClr val="bg1"/>
                </a:solidFill>
                <a:latin typeface="Times New Roman" panose="02020603050405020304" pitchFamily="18" charset="0"/>
                <a:cs typeface="Times New Roman" panose="02020603050405020304" pitchFamily="18" charset="0"/>
              </a:rPr>
              <a:t>.</a:t>
            </a:r>
            <a:endParaRPr lang="ru-RU" dirty="0">
              <a:solidFill>
                <a:schemeClr val="bg1"/>
              </a:solidFill>
              <a:latin typeface="Times New Roman" panose="02020603050405020304" pitchFamily="18" charset="0"/>
              <a:cs typeface="Times New Roman" panose="02020603050405020304" pitchFamily="18" charset="0"/>
            </a:endParaRPr>
          </a:p>
          <a:p>
            <a:pPr algn="just"/>
            <a:endParaRPr lang="ru-RU" sz="500" b="1" i="1" dirty="0" smtClean="0">
              <a:solidFill>
                <a:schemeClr val="bg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ru-RU" sz="1400" b="1" i="1" dirty="0" smtClean="0">
                <a:solidFill>
                  <a:schemeClr val="bg1"/>
                </a:solidFill>
                <a:latin typeface="Times New Roman" panose="02020603050405020304" pitchFamily="18" charset="0"/>
                <a:cs typeface="Times New Roman" panose="02020603050405020304" pitchFamily="18" charset="0"/>
              </a:rPr>
              <a:t>Относительные</a:t>
            </a:r>
            <a:r>
              <a:rPr lang="ru-RU" sz="1400" dirty="0" smtClean="0">
                <a:solidFill>
                  <a:schemeClr val="bg1"/>
                </a:solidFill>
                <a:latin typeface="Times New Roman" panose="02020603050405020304" pitchFamily="18" charset="0"/>
                <a:cs typeface="Times New Roman" panose="02020603050405020304" pitchFamily="18" charset="0"/>
              </a:rPr>
              <a:t> </a:t>
            </a:r>
            <a:r>
              <a:rPr lang="ru-RU" sz="1400" dirty="0">
                <a:solidFill>
                  <a:schemeClr val="bg1"/>
                </a:solidFill>
                <a:latin typeface="Times New Roman" panose="02020603050405020304" pitchFamily="18" charset="0"/>
                <a:cs typeface="Times New Roman" panose="02020603050405020304" pitchFamily="18" charset="0"/>
              </a:rPr>
              <a:t>и </a:t>
            </a:r>
            <a:r>
              <a:rPr lang="ru-RU" sz="1400" b="1" i="1" dirty="0">
                <a:solidFill>
                  <a:schemeClr val="bg1"/>
                </a:solidFill>
                <a:latin typeface="Times New Roman" panose="02020603050405020304" pitchFamily="18" charset="0"/>
                <a:cs typeface="Times New Roman" panose="02020603050405020304" pitchFamily="18" charset="0"/>
              </a:rPr>
              <a:t>приведенные погрешности </a:t>
            </a:r>
            <a:r>
              <a:rPr lang="ru-RU" sz="1400" dirty="0">
                <a:solidFill>
                  <a:schemeClr val="bg1"/>
                </a:solidFill>
                <a:latin typeface="Times New Roman" panose="02020603050405020304" pitchFamily="18" charset="0"/>
                <a:cs typeface="Times New Roman" panose="02020603050405020304" pitchFamily="18" charset="0"/>
              </a:rPr>
              <a:t>обычно </a:t>
            </a:r>
            <a:r>
              <a:rPr lang="ru-RU" sz="1400" dirty="0" smtClean="0">
                <a:solidFill>
                  <a:schemeClr val="bg1"/>
                </a:solidFill>
                <a:latin typeface="Times New Roman" panose="02020603050405020304" pitchFamily="18" charset="0"/>
                <a:cs typeface="Times New Roman" panose="02020603050405020304" pitchFamily="18" charset="0"/>
              </a:rPr>
              <a:t>выражают:</a:t>
            </a:r>
          </a:p>
          <a:p>
            <a:pPr marL="742950" lvl="1" indent="-285750" algn="just">
              <a:buFont typeface="Wingdings" panose="05000000000000000000" pitchFamily="2" charset="2"/>
              <a:buChar char="Ø"/>
            </a:pPr>
            <a:r>
              <a:rPr lang="ru-RU" sz="1400" dirty="0" smtClean="0">
                <a:solidFill>
                  <a:schemeClr val="bg1"/>
                </a:solidFill>
                <a:latin typeface="Times New Roman" panose="02020603050405020304" pitchFamily="18" charset="0"/>
                <a:cs typeface="Times New Roman" panose="02020603050405020304" pitchFamily="18" charset="0"/>
              </a:rPr>
              <a:t>либо </a:t>
            </a:r>
            <a:r>
              <a:rPr lang="ru-RU" sz="1400" b="1" i="1" dirty="0">
                <a:solidFill>
                  <a:srgbClr val="0000FF"/>
                </a:solidFill>
                <a:latin typeface="Times New Roman" panose="02020603050405020304" pitchFamily="18" charset="0"/>
                <a:cs typeface="Times New Roman" panose="02020603050405020304" pitchFamily="18" charset="0"/>
              </a:rPr>
              <a:t>в процентах</a:t>
            </a:r>
            <a:r>
              <a:rPr lang="ru-RU" sz="1400" dirty="0">
                <a:solidFill>
                  <a:schemeClr val="bg1"/>
                </a:solidFill>
                <a:latin typeface="Times New Roman" panose="02020603050405020304" pitchFamily="18" charset="0"/>
                <a:cs typeface="Times New Roman" panose="02020603050405020304" pitchFamily="18" charset="0"/>
              </a:rPr>
              <a:t>, </a:t>
            </a:r>
            <a:endParaRPr lang="ru-RU" sz="1400" dirty="0" smtClean="0">
              <a:solidFill>
                <a:schemeClr val="bg1"/>
              </a:solidFill>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Ø"/>
            </a:pPr>
            <a:r>
              <a:rPr lang="ru-RU" sz="1400" dirty="0" smtClean="0">
                <a:solidFill>
                  <a:schemeClr val="bg1"/>
                </a:solidFill>
                <a:latin typeface="Times New Roman" panose="02020603050405020304" pitchFamily="18" charset="0"/>
                <a:cs typeface="Times New Roman" panose="02020603050405020304" pitchFamily="18" charset="0"/>
              </a:rPr>
              <a:t>либо </a:t>
            </a:r>
            <a:r>
              <a:rPr lang="ru-RU" sz="1400" b="1" i="1" dirty="0">
                <a:solidFill>
                  <a:srgbClr val="0000FF"/>
                </a:solidFill>
                <a:latin typeface="Times New Roman" panose="02020603050405020304" pitchFamily="18" charset="0"/>
                <a:cs typeface="Times New Roman" panose="02020603050405020304" pitchFamily="18" charset="0"/>
              </a:rPr>
              <a:t>в относительных единицах</a:t>
            </a:r>
            <a:r>
              <a:rPr lang="ru-RU" sz="1400" dirty="0">
                <a:solidFill>
                  <a:schemeClr val="bg1"/>
                </a:solidFill>
                <a:latin typeface="Times New Roman" panose="02020603050405020304" pitchFamily="18" charset="0"/>
                <a:cs typeface="Times New Roman" panose="02020603050405020304" pitchFamily="18" charset="0"/>
              </a:rPr>
              <a:t> (долях единицы</a:t>
            </a:r>
            <a:r>
              <a:rPr lang="ru-RU" sz="1400" dirty="0" smtClean="0">
                <a:solidFill>
                  <a:schemeClr val="bg1"/>
                </a:solidFill>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q"/>
            </a:pPr>
            <a:r>
              <a:rPr lang="ru-RU" sz="1400" dirty="0">
                <a:solidFill>
                  <a:schemeClr val="bg1"/>
                </a:solidFill>
                <a:latin typeface="Times New Roman" panose="02020603050405020304" pitchFamily="18" charset="0"/>
                <a:cs typeface="Times New Roman" panose="02020603050405020304" pitchFamily="18" charset="0"/>
              </a:rPr>
              <a:t>Для показывающих приборов нормирующее значение устанавливается в зависимости от особенностей и характера шкалы. Приведенные погрешности позволяют сравнивать по точности средства измерений, имеющие разные пределы измерений, если абсолютные погрешности каждого из них не зависят от значения измеряемой величины.</a:t>
            </a:r>
            <a:endParaRPr lang="ru-RU" sz="1400" b="1" i="1" dirty="0">
              <a:solidFill>
                <a:schemeClr val="bg1"/>
              </a:solidFill>
              <a:latin typeface="Times New Roman" panose="02020603050405020304" pitchFamily="18" charset="0"/>
              <a:cs typeface="Times New Roman" panose="02020603050405020304" pitchFamily="18" charset="0"/>
            </a:endParaRPr>
          </a:p>
        </p:txBody>
      </p:sp>
      <p:sp>
        <p:nvSpPr>
          <p:cNvPr id="6" name="Номер слайда 5"/>
          <p:cNvSpPr>
            <a:spLocks noGrp="1"/>
          </p:cNvSpPr>
          <p:nvPr>
            <p:ph type="sldNum" sz="quarter" idx="12"/>
          </p:nvPr>
        </p:nvSpPr>
        <p:spPr>
          <a:xfrm>
            <a:off x="8287093" y="6188075"/>
            <a:ext cx="856907" cy="669925"/>
          </a:xfrm>
        </p:spPr>
        <p:txBody>
          <a:bodyPr/>
          <a:lstStyle/>
          <a:p>
            <a:pPr>
              <a:defRPr/>
            </a:pPr>
            <a:fld id="{7E03095B-5292-4400-8AF2-D7B2508F3E23}" type="slidenum">
              <a:rPr lang="ru-RU" sz="1600"/>
              <a:pPr>
                <a:defRPr/>
              </a:pPr>
              <a:t>67</a:t>
            </a:fld>
            <a:endParaRPr lang="ru-RU" sz="1600" dirty="0"/>
          </a:p>
        </p:txBody>
      </p:sp>
      <p:sp>
        <p:nvSpPr>
          <p:cNvPr id="6161" name="AutoShape 3"/>
          <p:cNvSpPr>
            <a:spLocks noChangeArrowheads="1"/>
          </p:cNvSpPr>
          <p:nvPr/>
        </p:nvSpPr>
        <p:spPr bwMode="auto">
          <a:xfrm>
            <a:off x="0" y="8586"/>
            <a:ext cx="9144000" cy="533400"/>
          </a:xfrm>
          <a:prstGeom prst="roundRect">
            <a:avLst>
              <a:gd name="adj" fmla="val 16667"/>
            </a:avLst>
          </a:prstGeom>
          <a:solidFill>
            <a:srgbClr val="FFFF00"/>
          </a:solidFill>
          <a:ln w="57150">
            <a:solidFill>
              <a:srgbClr val="0000FF"/>
            </a:solidFill>
            <a:round/>
            <a:headEnd/>
            <a:tailEnd/>
          </a:ln>
        </p:spPr>
        <p:txBody>
          <a:bodyPr wrap="none" anchor="ctr"/>
          <a:lstStyle/>
          <a:p>
            <a:pPr algn="ctr"/>
            <a:endParaRPr lang="ru-RU" sz="2800" b="1" dirty="0">
              <a:solidFill>
                <a:srgbClr val="000000"/>
              </a:solidFill>
              <a:latin typeface="Times New Roman" pitchFamily="18" charset="0"/>
            </a:endParaRPr>
          </a:p>
          <a:p>
            <a:pPr algn="ctr"/>
            <a:r>
              <a:rPr lang="ru-RU" sz="2000" b="1" dirty="0" smtClean="0">
                <a:solidFill>
                  <a:srgbClr val="FF0000"/>
                </a:solidFill>
                <a:latin typeface="Book Antiqua" pitchFamily="18" charset="0"/>
                <a:cs typeface="Times New Roman" pitchFamily="18" charset="0"/>
              </a:rPr>
              <a:t>Классификация погрешностей </a:t>
            </a:r>
            <a:r>
              <a:rPr lang="ru-RU" sz="2000" b="1" dirty="0" smtClean="0">
                <a:solidFill>
                  <a:srgbClr val="FF0000"/>
                </a:solidFill>
                <a:latin typeface="Book Antiqua" pitchFamily="18" charset="0"/>
              </a:rPr>
              <a:t>средств измерений</a:t>
            </a:r>
            <a:endParaRPr lang="ru-RU" sz="2000" b="1" dirty="0">
              <a:solidFill>
                <a:srgbClr val="FF0000"/>
              </a:solidFill>
              <a:latin typeface="Book Antiqua" pitchFamily="18" charset="0"/>
            </a:endParaRPr>
          </a:p>
          <a:p>
            <a:pPr algn="ctr"/>
            <a:endParaRPr lang="ru-RU" sz="2400" b="1" dirty="0">
              <a:solidFill>
                <a:srgbClr val="000000"/>
              </a:solidFill>
              <a:latin typeface="Times New Roman" pitchFamily="18" charset="0"/>
            </a:endParaRPr>
          </a:p>
        </p:txBody>
      </p:sp>
    </p:spTree>
    <p:extLst>
      <p:ext uri="{BB962C8B-B14F-4D97-AF65-F5344CB8AC3E}">
        <p14:creationId xmlns:p14="http://schemas.microsoft.com/office/powerpoint/2010/main" val="232267848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8287093" y="6188075"/>
            <a:ext cx="856907" cy="669925"/>
          </a:xfrm>
        </p:spPr>
        <p:txBody>
          <a:bodyPr/>
          <a:lstStyle/>
          <a:p>
            <a:pPr>
              <a:defRPr/>
            </a:pPr>
            <a:fld id="{7E03095B-5292-4400-8AF2-D7B2508F3E23}" type="slidenum">
              <a:rPr lang="ru-RU" sz="1600"/>
              <a:pPr>
                <a:defRPr/>
              </a:pPr>
              <a:t>68</a:t>
            </a:fld>
            <a:endParaRPr lang="ru-RU" sz="1600" dirty="0"/>
          </a:p>
        </p:txBody>
      </p:sp>
      <p:sp>
        <p:nvSpPr>
          <p:cNvPr id="6161" name="AutoShape 3"/>
          <p:cNvSpPr>
            <a:spLocks noChangeArrowheads="1"/>
          </p:cNvSpPr>
          <p:nvPr/>
        </p:nvSpPr>
        <p:spPr bwMode="auto">
          <a:xfrm>
            <a:off x="0" y="8586"/>
            <a:ext cx="9144000" cy="533400"/>
          </a:xfrm>
          <a:prstGeom prst="roundRect">
            <a:avLst>
              <a:gd name="adj" fmla="val 16667"/>
            </a:avLst>
          </a:prstGeom>
          <a:solidFill>
            <a:srgbClr val="FFFF00"/>
          </a:solidFill>
          <a:ln w="57150">
            <a:solidFill>
              <a:srgbClr val="0000FF"/>
            </a:solidFill>
            <a:round/>
            <a:headEnd/>
            <a:tailEnd/>
          </a:ln>
        </p:spPr>
        <p:txBody>
          <a:bodyPr wrap="none" anchor="ctr"/>
          <a:lstStyle/>
          <a:p>
            <a:pPr algn="ctr"/>
            <a:endParaRPr lang="ru-RU" sz="2800" b="1" dirty="0">
              <a:solidFill>
                <a:srgbClr val="000000"/>
              </a:solidFill>
              <a:latin typeface="Times New Roman" pitchFamily="18" charset="0"/>
            </a:endParaRPr>
          </a:p>
          <a:p>
            <a:pPr algn="ctr"/>
            <a:r>
              <a:rPr lang="ru-RU" sz="2000" b="1" dirty="0" smtClean="0">
                <a:solidFill>
                  <a:srgbClr val="FF0000"/>
                </a:solidFill>
                <a:latin typeface="Book Antiqua" pitchFamily="18" charset="0"/>
                <a:cs typeface="Times New Roman" pitchFamily="18" charset="0"/>
              </a:rPr>
              <a:t>Классификация погрешностей </a:t>
            </a:r>
            <a:r>
              <a:rPr lang="ru-RU" sz="2000" b="1" dirty="0" smtClean="0">
                <a:solidFill>
                  <a:srgbClr val="FF0000"/>
                </a:solidFill>
                <a:latin typeface="Book Antiqua" pitchFamily="18" charset="0"/>
              </a:rPr>
              <a:t>средств измерений</a:t>
            </a:r>
            <a:endParaRPr lang="ru-RU" sz="2000" b="1" dirty="0">
              <a:solidFill>
                <a:srgbClr val="FF0000"/>
              </a:solidFill>
              <a:latin typeface="Book Antiqua" pitchFamily="18" charset="0"/>
            </a:endParaRPr>
          </a:p>
          <a:p>
            <a:pPr algn="ctr"/>
            <a:endParaRPr lang="ru-RU" sz="2400" b="1" dirty="0">
              <a:solidFill>
                <a:srgbClr val="000000"/>
              </a:solidFill>
              <a:latin typeface="Times New Roman" pitchFamily="18" charset="0"/>
            </a:endParaRPr>
          </a:p>
        </p:txBody>
      </p:sp>
      <p:sp>
        <p:nvSpPr>
          <p:cNvPr id="2" name="Прямоугольник 1"/>
          <p:cNvSpPr/>
          <p:nvPr/>
        </p:nvSpPr>
        <p:spPr>
          <a:xfrm>
            <a:off x="107504" y="620688"/>
            <a:ext cx="8928992" cy="5693866"/>
          </a:xfrm>
          <a:prstGeom prst="rect">
            <a:avLst/>
          </a:prstGeom>
          <a:solidFill>
            <a:schemeClr val="tx1"/>
          </a:solidFill>
        </p:spPr>
        <p:txBody>
          <a:bodyPr wrap="square">
            <a:spAutoFit/>
          </a:bodyPr>
          <a:lstStyle/>
          <a:p>
            <a:pPr algn="just"/>
            <a:r>
              <a:rPr lang="ru-RU" sz="2000" b="1" u="sng" dirty="0">
                <a:solidFill>
                  <a:srgbClr val="FF0000"/>
                </a:solidFill>
                <a:latin typeface="Times New Roman" panose="02020603050405020304" pitchFamily="18" charset="0"/>
                <a:cs typeface="Times New Roman" panose="02020603050405020304" pitchFamily="18" charset="0"/>
              </a:rPr>
              <a:t>Систематическая погрешность СИ</a:t>
            </a:r>
            <a:r>
              <a:rPr lang="ru-RU" sz="2000" dirty="0">
                <a:solidFill>
                  <a:schemeClr val="bg1"/>
                </a:solidFill>
                <a:latin typeface="Times New Roman" panose="02020603050405020304" pitchFamily="18" charset="0"/>
                <a:cs typeface="Times New Roman" panose="02020603050405020304" pitchFamily="18" charset="0"/>
              </a:rPr>
              <a:t> – составляющая погрешности средства измерений, принимаемая за постоянную или закономерно изменяющуюся. </a:t>
            </a:r>
            <a:endParaRPr lang="ru-RU" sz="2000" dirty="0" smtClean="0">
              <a:solidFill>
                <a:schemeClr val="bg1"/>
              </a:solidFill>
              <a:latin typeface="Times New Roman" panose="02020603050405020304" pitchFamily="18" charset="0"/>
              <a:cs typeface="Times New Roman" panose="02020603050405020304" pitchFamily="18" charset="0"/>
            </a:endParaRPr>
          </a:p>
          <a:p>
            <a:pPr algn="just"/>
            <a:endParaRPr lang="ru-RU" sz="500" dirty="0" smtClean="0">
              <a:solidFill>
                <a:schemeClr val="bg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ru-RU" sz="1600" dirty="0" smtClean="0">
                <a:solidFill>
                  <a:schemeClr val="bg1"/>
                </a:solidFill>
                <a:latin typeface="Times New Roman" panose="02020603050405020304" pitchFamily="18" charset="0"/>
                <a:cs typeface="Times New Roman" panose="02020603050405020304" pitchFamily="18" charset="0"/>
              </a:rPr>
              <a:t>Систематические </a:t>
            </a:r>
            <a:r>
              <a:rPr lang="ru-RU" sz="1600" dirty="0">
                <a:solidFill>
                  <a:schemeClr val="bg1"/>
                </a:solidFill>
                <a:latin typeface="Times New Roman" panose="02020603050405020304" pitchFamily="18" charset="0"/>
                <a:cs typeface="Times New Roman" panose="02020603050405020304" pitchFamily="18" charset="0"/>
              </a:rPr>
              <a:t>погрешности являются в общем случае функциями измеряемой величины и влияющих величин </a:t>
            </a:r>
            <a:r>
              <a:rPr lang="ru-RU" sz="1600" i="1" dirty="0">
                <a:solidFill>
                  <a:schemeClr val="bg1"/>
                </a:solidFill>
                <a:latin typeface="Times New Roman" panose="02020603050405020304" pitchFamily="18" charset="0"/>
                <a:cs typeface="Times New Roman" panose="02020603050405020304" pitchFamily="18" charset="0"/>
              </a:rPr>
              <a:t>(температуры, влажности, давления, напряжения питания и т.п.)</a:t>
            </a:r>
            <a:r>
              <a:rPr lang="ru-RU" sz="1600" dirty="0">
                <a:solidFill>
                  <a:schemeClr val="bg1"/>
                </a:solidFill>
                <a:latin typeface="Times New Roman" panose="02020603050405020304" pitchFamily="18" charset="0"/>
                <a:cs typeface="Times New Roman" panose="02020603050405020304" pitchFamily="18" charset="0"/>
              </a:rPr>
              <a:t>.</a:t>
            </a:r>
            <a:endParaRPr lang="ru-RU" sz="1600" dirty="0" smtClean="0">
              <a:solidFill>
                <a:schemeClr val="bg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ru-RU" sz="1600" dirty="0" smtClean="0">
                <a:solidFill>
                  <a:schemeClr val="bg1"/>
                </a:solidFill>
                <a:latin typeface="Times New Roman" panose="02020603050405020304" pitchFamily="18" charset="0"/>
                <a:cs typeface="Times New Roman" panose="02020603050405020304" pitchFamily="18" charset="0"/>
              </a:rPr>
              <a:t>Систематическая </a:t>
            </a:r>
            <a:r>
              <a:rPr lang="ru-RU" sz="1600" dirty="0">
                <a:solidFill>
                  <a:schemeClr val="bg1"/>
                </a:solidFill>
                <a:latin typeface="Times New Roman" panose="02020603050405020304" pitchFamily="18" charset="0"/>
                <a:cs typeface="Times New Roman" panose="02020603050405020304" pitchFamily="18" charset="0"/>
              </a:rPr>
              <a:t>погрешность данного средства измерений, как правило, будет отличаться от систематической погрешности другого экземпляра средства измерений этого же типа, вследствие чего для группы однотипных средств измерений систематическая погрешность может иногда рассматриваться как </a:t>
            </a:r>
            <a:r>
              <a:rPr lang="ru-RU" sz="1600" b="1" i="1" dirty="0">
                <a:solidFill>
                  <a:schemeClr val="bg1"/>
                </a:solidFill>
                <a:latin typeface="Times New Roman" panose="02020603050405020304" pitchFamily="18" charset="0"/>
                <a:cs typeface="Times New Roman" panose="02020603050405020304" pitchFamily="18" charset="0"/>
              </a:rPr>
              <a:t>случайная погрешность</a:t>
            </a:r>
            <a:r>
              <a:rPr lang="ru-RU" sz="1600" dirty="0">
                <a:solidFill>
                  <a:schemeClr val="bg1"/>
                </a:solidFill>
                <a:latin typeface="Times New Roman" panose="02020603050405020304" pitchFamily="18" charset="0"/>
                <a:cs typeface="Times New Roman" panose="02020603050405020304" pitchFamily="18" charset="0"/>
              </a:rPr>
              <a:t>;</a:t>
            </a:r>
          </a:p>
          <a:p>
            <a:pPr algn="just"/>
            <a:endParaRPr lang="ru-RU" dirty="0" smtClean="0">
              <a:solidFill>
                <a:schemeClr val="bg1"/>
              </a:solidFill>
              <a:latin typeface="Times New Roman" panose="02020603050405020304" pitchFamily="18" charset="0"/>
              <a:cs typeface="Times New Roman" panose="02020603050405020304" pitchFamily="18" charset="0"/>
            </a:endParaRPr>
          </a:p>
          <a:p>
            <a:pPr algn="just"/>
            <a:r>
              <a:rPr lang="ru-RU" sz="2000" b="1" u="sng" dirty="0">
                <a:solidFill>
                  <a:srgbClr val="FF0000"/>
                </a:solidFill>
                <a:latin typeface="Times New Roman" panose="02020603050405020304" pitchFamily="18" charset="0"/>
                <a:cs typeface="Times New Roman" panose="02020603050405020304" pitchFamily="18" charset="0"/>
              </a:rPr>
              <a:t>Случайная погрешность СИ</a:t>
            </a:r>
            <a:r>
              <a:rPr lang="ru-RU" sz="2000" dirty="0">
                <a:solidFill>
                  <a:schemeClr val="bg1"/>
                </a:solidFill>
                <a:latin typeface="Times New Roman" panose="02020603050405020304" pitchFamily="18" charset="0"/>
                <a:cs typeface="Times New Roman" panose="02020603050405020304" pitchFamily="18" charset="0"/>
              </a:rPr>
              <a:t> – составляющая погрешности средства измерений, изменяющаяся случайным образом. </a:t>
            </a:r>
            <a:endParaRPr lang="ru-RU" sz="2000" dirty="0" smtClean="0">
              <a:solidFill>
                <a:schemeClr val="bg1"/>
              </a:solidFill>
              <a:latin typeface="Times New Roman" panose="02020603050405020304" pitchFamily="18" charset="0"/>
              <a:cs typeface="Times New Roman" panose="02020603050405020304" pitchFamily="18" charset="0"/>
            </a:endParaRPr>
          </a:p>
          <a:p>
            <a:pPr algn="just"/>
            <a:endParaRPr lang="ru-RU" sz="500" dirty="0" smtClean="0">
              <a:solidFill>
                <a:schemeClr val="bg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ru-RU" sz="1600" dirty="0" smtClean="0">
                <a:solidFill>
                  <a:schemeClr val="bg1"/>
                </a:solidFill>
                <a:latin typeface="Times New Roman" panose="02020603050405020304" pitchFamily="18" charset="0"/>
                <a:cs typeface="Times New Roman" panose="02020603050405020304" pitchFamily="18" charset="0"/>
              </a:rPr>
              <a:t>Случайные </a:t>
            </a:r>
            <a:r>
              <a:rPr lang="ru-RU" sz="1600" dirty="0">
                <a:solidFill>
                  <a:schemeClr val="bg1"/>
                </a:solidFill>
                <a:latin typeface="Times New Roman" panose="02020603050405020304" pitchFamily="18" charset="0"/>
                <a:cs typeface="Times New Roman" panose="02020603050405020304" pitchFamily="18" charset="0"/>
              </a:rPr>
              <a:t>погрешности средств измерений обусловлены случайными изменениями параметров составляющих эти СИ элементов и случайными погрешностями отсчета показаний приборов.</a:t>
            </a:r>
            <a:endParaRPr lang="ru-RU" sz="1600" dirty="0" smtClean="0">
              <a:solidFill>
                <a:schemeClr val="bg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ru-RU" sz="1600" dirty="0">
                <a:solidFill>
                  <a:schemeClr val="bg1"/>
                </a:solidFill>
                <a:latin typeface="Times New Roman" panose="02020603050405020304" pitchFamily="18" charset="0"/>
                <a:cs typeface="Times New Roman" panose="02020603050405020304" pitchFamily="18" charset="0"/>
              </a:rPr>
              <a:t>При конструировании прибора его случайную погрешность стараются сделать незначительной в сравнении с другими погрешностями. У хорошо сконструированного и выполненного прибора </a:t>
            </a:r>
            <a:r>
              <a:rPr lang="ru-RU" sz="1600" i="1" dirty="0">
                <a:solidFill>
                  <a:schemeClr val="bg1"/>
                </a:solidFill>
                <a:latin typeface="Times New Roman" panose="02020603050405020304" pitchFamily="18" charset="0"/>
                <a:cs typeface="Times New Roman" panose="02020603050405020304" pitchFamily="18" charset="0"/>
              </a:rPr>
              <a:t>случайная погрешность незначительна</a:t>
            </a:r>
            <a:r>
              <a:rPr lang="ru-RU" sz="1600" b="1" i="1" dirty="0">
                <a:solidFill>
                  <a:schemeClr val="bg1"/>
                </a:solidFill>
                <a:latin typeface="Times New Roman" panose="02020603050405020304" pitchFamily="18" charset="0"/>
                <a:cs typeface="Times New Roman" panose="02020603050405020304" pitchFamily="18" charset="0"/>
              </a:rPr>
              <a:t>.</a:t>
            </a:r>
            <a:r>
              <a:rPr lang="ru-RU" sz="1600" dirty="0">
                <a:solidFill>
                  <a:schemeClr val="bg1"/>
                </a:solidFill>
                <a:latin typeface="Times New Roman" panose="02020603050405020304" pitchFamily="18" charset="0"/>
                <a:cs typeface="Times New Roman" panose="02020603050405020304" pitchFamily="18" charset="0"/>
              </a:rPr>
              <a:t> Однако при увеличении чувствительности средств измерений обычно наблюдается увеличение случайной погрешности. Тогда при повторных измерениях одной и той же величины в одних и тех же условиях результаты будут различными. В таком случае приходится прибегать </a:t>
            </a:r>
            <a:r>
              <a:rPr lang="ru-RU" sz="1600" b="1" i="1" dirty="0" smtClean="0">
                <a:solidFill>
                  <a:schemeClr val="bg1"/>
                </a:solidFill>
                <a:latin typeface="Times New Roman" panose="02020603050405020304" pitchFamily="18" charset="0"/>
                <a:cs typeface="Times New Roman" panose="02020603050405020304" pitchFamily="18" charset="0"/>
              </a:rPr>
              <a:t>многократным измерениям </a:t>
            </a:r>
            <a:r>
              <a:rPr lang="ru-RU" sz="1600" dirty="0">
                <a:solidFill>
                  <a:schemeClr val="bg1"/>
                </a:solidFill>
                <a:latin typeface="Times New Roman" panose="02020603050405020304" pitchFamily="18" charset="0"/>
                <a:cs typeface="Times New Roman" panose="02020603050405020304" pitchFamily="18" charset="0"/>
              </a:rPr>
              <a:t>и к статистической обработке получаемых результатов. Как правило, случайную погрешность приборов снижается до такого уровня, что проводить многократные измерений </a:t>
            </a:r>
            <a:r>
              <a:rPr lang="ru-RU" sz="1600" dirty="0" smtClean="0">
                <a:solidFill>
                  <a:schemeClr val="bg1"/>
                </a:solidFill>
                <a:latin typeface="Times New Roman" panose="02020603050405020304" pitchFamily="18" charset="0"/>
                <a:cs typeface="Times New Roman" panose="02020603050405020304" pitchFamily="18" charset="0"/>
              </a:rPr>
              <a:t>не было </a:t>
            </a:r>
            <a:r>
              <a:rPr lang="ru-RU" sz="1600" dirty="0">
                <a:solidFill>
                  <a:schemeClr val="bg1"/>
                </a:solidFill>
                <a:latin typeface="Times New Roman" panose="02020603050405020304" pitchFamily="18" charset="0"/>
                <a:cs typeface="Times New Roman" panose="02020603050405020304" pitchFamily="18" charset="0"/>
              </a:rPr>
              <a:t>необходимости</a:t>
            </a:r>
            <a:r>
              <a:rPr lang="ru-RU" sz="1600" dirty="0" smtClean="0">
                <a:solidFill>
                  <a:schemeClr val="bg1"/>
                </a:solidFill>
                <a:latin typeface="Times New Roman" panose="02020603050405020304" pitchFamily="18" charset="0"/>
                <a:cs typeface="Times New Roman" panose="02020603050405020304" pitchFamily="18" charset="0"/>
              </a:rPr>
              <a:t>.</a:t>
            </a:r>
            <a:endParaRPr lang="ru-RU" sz="1600" b="1"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593765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Номер слайда 5"/>
          <p:cNvSpPr>
            <a:spLocks noGrp="1"/>
          </p:cNvSpPr>
          <p:nvPr>
            <p:ph type="sldNum" sz="quarter" idx="12"/>
          </p:nvPr>
        </p:nvSpPr>
        <p:spPr>
          <a:xfrm>
            <a:off x="8271031" y="6188075"/>
            <a:ext cx="856907" cy="669925"/>
          </a:xfrm>
        </p:spPr>
        <p:txBody>
          <a:bodyPr/>
          <a:lstStyle/>
          <a:p>
            <a:pPr>
              <a:defRPr/>
            </a:pPr>
            <a:fld id="{F59B6858-F8D5-4444-9165-0DDA44E05FB3}" type="slidenum">
              <a:rPr lang="ru-RU" sz="1600"/>
              <a:pPr>
                <a:defRPr/>
              </a:pPr>
              <a:t>69</a:t>
            </a:fld>
            <a:endParaRPr lang="ru-RU" sz="1600" dirty="0"/>
          </a:p>
        </p:txBody>
      </p:sp>
      <p:sp>
        <p:nvSpPr>
          <p:cNvPr id="8210" name="Text Box 2"/>
          <p:cNvSpPr txBox="1">
            <a:spLocks noChangeArrowheads="1"/>
          </p:cNvSpPr>
          <p:nvPr/>
        </p:nvSpPr>
        <p:spPr bwMode="auto">
          <a:xfrm>
            <a:off x="0" y="32638"/>
            <a:ext cx="9144000" cy="396875"/>
          </a:xfrm>
          <a:prstGeom prst="rect">
            <a:avLst/>
          </a:prstGeom>
          <a:solidFill>
            <a:srgbClr val="FFFF00"/>
          </a:solidFill>
          <a:ln w="9525">
            <a:noFill/>
            <a:miter lim="800000"/>
            <a:headEnd/>
            <a:tailEnd/>
          </a:ln>
        </p:spPr>
        <p:txBody>
          <a:bodyPr wrap="square">
            <a:spAutoFit/>
          </a:bodyPr>
          <a:lstStyle/>
          <a:p>
            <a:pPr algn="ctr">
              <a:spcBef>
                <a:spcPct val="50000"/>
              </a:spcBef>
            </a:pPr>
            <a:r>
              <a:rPr lang="ru-RU" sz="2000" b="1" dirty="0">
                <a:solidFill>
                  <a:srgbClr val="FF0000"/>
                </a:solidFill>
                <a:latin typeface="Book Antiqua" pitchFamily="18" charset="0"/>
              </a:rPr>
              <a:t>Погрешность средства измерений</a:t>
            </a:r>
            <a:r>
              <a:rPr lang="ru-RU" b="1" dirty="0">
                <a:solidFill>
                  <a:srgbClr val="FF0000"/>
                </a:solidFill>
                <a:latin typeface="Book Antiqua" pitchFamily="18" charset="0"/>
              </a:rPr>
              <a:t> </a:t>
            </a:r>
          </a:p>
        </p:txBody>
      </p:sp>
      <p:sp>
        <p:nvSpPr>
          <p:cNvPr id="8211"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solidFill>
                <a:srgbClr val="000000"/>
              </a:solidFill>
            </a:endParaRPr>
          </a:p>
        </p:txBody>
      </p:sp>
      <p:sp>
        <p:nvSpPr>
          <p:cNvPr id="8212"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solidFill>
                <a:srgbClr val="000000"/>
              </a:solidFill>
            </a:endParaRPr>
          </a:p>
        </p:txBody>
      </p:sp>
      <p:graphicFrame>
        <p:nvGraphicFramePr>
          <p:cNvPr id="2" name="Схема 1"/>
          <p:cNvGraphicFramePr/>
          <p:nvPr>
            <p:extLst/>
          </p:nvPr>
        </p:nvGraphicFramePr>
        <p:xfrm>
          <a:off x="0" y="548680"/>
          <a:ext cx="9144000" cy="1655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213" name="Text Box 46"/>
          <p:cNvSpPr txBox="1">
            <a:spLocks noChangeArrowheads="1"/>
          </p:cNvSpPr>
          <p:nvPr/>
        </p:nvSpPr>
        <p:spPr bwMode="auto">
          <a:xfrm>
            <a:off x="0" y="2306629"/>
            <a:ext cx="2978151" cy="3417888"/>
          </a:xfrm>
          <a:prstGeom prst="rect">
            <a:avLst/>
          </a:prstGeom>
          <a:noFill/>
          <a:ln w="9525">
            <a:noFill/>
            <a:miter lim="800000"/>
            <a:headEnd/>
            <a:tailEnd/>
          </a:ln>
        </p:spPr>
        <p:txBody>
          <a:bodyPr wrap="square">
            <a:spAutoFit/>
          </a:bodyPr>
          <a:lstStyle/>
          <a:p>
            <a:pPr algn="just">
              <a:lnSpc>
                <a:spcPct val="80000"/>
              </a:lnSpc>
              <a:spcAft>
                <a:spcPct val="25000"/>
              </a:spcAft>
            </a:pPr>
            <a:r>
              <a:rPr lang="ru-RU" sz="1000" dirty="0">
                <a:solidFill>
                  <a:srgbClr val="000000"/>
                </a:solidFill>
                <a:latin typeface="Book Antiqua" pitchFamily="18" charset="0"/>
              </a:rPr>
              <a:t>- погрешность средства измерений, выраженная в единицах измеряемой физической величины.</a:t>
            </a:r>
          </a:p>
          <a:p>
            <a:pPr algn="just">
              <a:lnSpc>
                <a:spcPct val="80000"/>
              </a:lnSpc>
            </a:pPr>
            <a:endParaRPr lang="en-US" sz="1000" dirty="0">
              <a:solidFill>
                <a:srgbClr val="000000"/>
              </a:solidFill>
              <a:latin typeface="Book Antiqua" pitchFamily="18" charset="0"/>
            </a:endParaRPr>
          </a:p>
          <a:p>
            <a:pPr algn="just">
              <a:lnSpc>
                <a:spcPct val="80000"/>
              </a:lnSpc>
            </a:pPr>
            <a:r>
              <a:rPr lang="ru-RU" sz="1000" b="1" dirty="0">
                <a:solidFill>
                  <a:srgbClr val="1D08B8"/>
                </a:solidFill>
                <a:latin typeface="Book Antiqua" pitchFamily="18" charset="0"/>
              </a:rPr>
              <a:t>Абсолютная погрешность</a:t>
            </a:r>
            <a:r>
              <a:rPr lang="ru-RU" sz="1000" b="1" dirty="0">
                <a:solidFill>
                  <a:srgbClr val="000000"/>
                </a:solidFill>
                <a:latin typeface="Book Antiqua" pitchFamily="18" charset="0"/>
              </a:rPr>
              <a:t> </a:t>
            </a:r>
            <a:r>
              <a:rPr lang="ru-RU" sz="1000" dirty="0">
                <a:solidFill>
                  <a:srgbClr val="000000"/>
                </a:solidFill>
                <a:latin typeface="Book Antiqua" pitchFamily="18" charset="0"/>
              </a:rPr>
              <a:t>вычисляется, как разность между показанием средства измерений и истинным (действительным) значением измеряемой физической величины, по формуле : </a:t>
            </a:r>
          </a:p>
          <a:p>
            <a:pPr algn="just">
              <a:lnSpc>
                <a:spcPct val="80000"/>
              </a:lnSpc>
            </a:pPr>
            <a:endParaRPr lang="ru-RU" sz="1000" dirty="0">
              <a:solidFill>
                <a:srgbClr val="000000"/>
              </a:solidFill>
              <a:latin typeface="Book Antiqua" pitchFamily="18" charset="0"/>
            </a:endParaRPr>
          </a:p>
          <a:p>
            <a:pPr algn="just">
              <a:lnSpc>
                <a:spcPct val="80000"/>
              </a:lnSpc>
            </a:pPr>
            <a:endParaRPr lang="ru-RU" sz="1000" dirty="0">
              <a:solidFill>
                <a:srgbClr val="000000"/>
              </a:solidFill>
              <a:latin typeface="Book Antiqua" pitchFamily="18" charset="0"/>
            </a:endParaRPr>
          </a:p>
          <a:p>
            <a:pPr algn="just">
              <a:lnSpc>
                <a:spcPct val="80000"/>
              </a:lnSpc>
            </a:pPr>
            <a:endParaRPr lang="ru-RU" sz="1000" dirty="0" smtClean="0">
              <a:solidFill>
                <a:srgbClr val="000000"/>
              </a:solidFill>
              <a:latin typeface="Book Antiqua" pitchFamily="18" charset="0"/>
            </a:endParaRPr>
          </a:p>
          <a:p>
            <a:pPr algn="just">
              <a:lnSpc>
                <a:spcPct val="80000"/>
              </a:lnSpc>
            </a:pPr>
            <a:r>
              <a:rPr lang="ru-RU" sz="1000" dirty="0" smtClean="0">
                <a:solidFill>
                  <a:srgbClr val="000000"/>
                </a:solidFill>
                <a:latin typeface="Book Antiqua" pitchFamily="18" charset="0"/>
              </a:rPr>
              <a:t>Пределы </a:t>
            </a:r>
            <a:r>
              <a:rPr lang="ru-RU" sz="1000" dirty="0">
                <a:solidFill>
                  <a:srgbClr val="000000"/>
                </a:solidFill>
                <a:latin typeface="Book Antiqua" pitchFamily="18" charset="0"/>
              </a:rPr>
              <a:t>допускаемой основной абсолютной погрешности могут быть заданы в виде:</a:t>
            </a:r>
          </a:p>
          <a:p>
            <a:pPr>
              <a:lnSpc>
                <a:spcPct val="80000"/>
              </a:lnSpc>
            </a:pPr>
            <a:r>
              <a:rPr lang="ru-RU" sz="1000" dirty="0">
                <a:solidFill>
                  <a:srgbClr val="000000"/>
                </a:solidFill>
                <a:latin typeface="Book Antiqua" pitchFamily="18" charset="0"/>
              </a:rPr>
              <a:t>		</a:t>
            </a:r>
          </a:p>
          <a:p>
            <a:pPr>
              <a:lnSpc>
                <a:spcPct val="80000"/>
              </a:lnSpc>
            </a:pPr>
            <a:endParaRPr lang="ru-RU" sz="1000" dirty="0">
              <a:solidFill>
                <a:srgbClr val="000000"/>
              </a:solidFill>
              <a:latin typeface="Book Antiqua" pitchFamily="18" charset="0"/>
            </a:endParaRPr>
          </a:p>
          <a:p>
            <a:pPr algn="just">
              <a:lnSpc>
                <a:spcPct val="80000"/>
              </a:lnSpc>
            </a:pPr>
            <a:r>
              <a:rPr lang="ru-RU" sz="1000" dirty="0">
                <a:solidFill>
                  <a:srgbClr val="000000"/>
                </a:solidFill>
                <a:latin typeface="Book Antiqua" pitchFamily="18" charset="0"/>
              </a:rPr>
              <a:t>	</a:t>
            </a:r>
            <a:r>
              <a:rPr lang="ru-RU" sz="900" dirty="0">
                <a:solidFill>
                  <a:srgbClr val="000000"/>
                </a:solidFill>
                <a:latin typeface="Book Antiqua" pitchFamily="18" charset="0"/>
              </a:rPr>
              <a:t>или </a:t>
            </a:r>
          </a:p>
          <a:p>
            <a:pPr>
              <a:lnSpc>
                <a:spcPct val="80000"/>
              </a:lnSpc>
            </a:pPr>
            <a:endParaRPr lang="ru-RU" sz="900" dirty="0">
              <a:solidFill>
                <a:srgbClr val="000000"/>
              </a:solidFill>
              <a:latin typeface="Book Antiqua" pitchFamily="18" charset="0"/>
            </a:endParaRPr>
          </a:p>
          <a:p>
            <a:pPr>
              <a:lnSpc>
                <a:spcPct val="80000"/>
              </a:lnSpc>
            </a:pPr>
            <a:r>
              <a:rPr lang="ru-RU" sz="900" dirty="0">
                <a:solidFill>
                  <a:srgbClr val="000000"/>
                </a:solidFill>
                <a:latin typeface="Book Antiqua" pitchFamily="18" charset="0"/>
              </a:rPr>
              <a:t>	</a:t>
            </a:r>
            <a:r>
              <a:rPr lang="ru-RU" sz="900" dirty="0" smtClean="0">
                <a:solidFill>
                  <a:srgbClr val="000000"/>
                </a:solidFill>
                <a:latin typeface="Book Antiqua" pitchFamily="18" charset="0"/>
              </a:rPr>
              <a:t>               ;</a:t>
            </a:r>
            <a:r>
              <a:rPr lang="ru-RU" sz="1000" dirty="0">
                <a:solidFill>
                  <a:srgbClr val="000000"/>
                </a:solidFill>
                <a:latin typeface="Book Antiqua" pitchFamily="18" charset="0"/>
              </a:rPr>
              <a:t>	</a:t>
            </a:r>
          </a:p>
          <a:p>
            <a:pPr>
              <a:lnSpc>
                <a:spcPct val="80000"/>
              </a:lnSpc>
            </a:pPr>
            <a:r>
              <a:rPr lang="ru-RU" sz="1000" dirty="0">
                <a:solidFill>
                  <a:srgbClr val="000000"/>
                </a:solidFill>
                <a:latin typeface="Book Antiqua" pitchFamily="18" charset="0"/>
              </a:rPr>
              <a:t>где </a:t>
            </a:r>
            <a:r>
              <a:rPr lang="el-GR" sz="1000" b="1" dirty="0">
                <a:solidFill>
                  <a:srgbClr val="FF0000"/>
                </a:solidFill>
                <a:latin typeface="Book Antiqua" pitchFamily="18" charset="0"/>
              </a:rPr>
              <a:t>Δ</a:t>
            </a:r>
            <a:r>
              <a:rPr lang="ru-RU" sz="1000" b="1" dirty="0">
                <a:solidFill>
                  <a:srgbClr val="FF0000"/>
                </a:solidFill>
                <a:latin typeface="Book Antiqua" pitchFamily="18" charset="0"/>
              </a:rPr>
              <a:t> </a:t>
            </a:r>
            <a:r>
              <a:rPr lang="ru-RU" sz="1000" dirty="0">
                <a:solidFill>
                  <a:srgbClr val="000000"/>
                </a:solidFill>
                <a:latin typeface="Book Antiqua" pitchFamily="18" charset="0"/>
              </a:rPr>
              <a:t>- пределы допускаемой абсолютной погрешности, выраженной в единицах измеряемой величины на входе (выходе) или условно в делениях шкалы;</a:t>
            </a:r>
            <a:endParaRPr lang="ru-RU" sz="1000" b="1" dirty="0">
              <a:solidFill>
                <a:srgbClr val="000000"/>
              </a:solidFill>
              <a:latin typeface="Book Antiqua" pitchFamily="18" charset="0"/>
            </a:endParaRPr>
          </a:p>
          <a:p>
            <a:pPr>
              <a:lnSpc>
                <a:spcPct val="80000"/>
              </a:lnSpc>
            </a:pPr>
            <a:r>
              <a:rPr lang="ru-RU" sz="1000" i="1" dirty="0">
                <a:solidFill>
                  <a:srgbClr val="FF0000"/>
                </a:solidFill>
                <a:latin typeface="Book Antiqua" pitchFamily="18" charset="0"/>
              </a:rPr>
              <a:t> </a:t>
            </a:r>
            <a:r>
              <a:rPr lang="en-US" sz="1000" i="1" dirty="0">
                <a:solidFill>
                  <a:srgbClr val="FF0000"/>
                </a:solidFill>
                <a:latin typeface="Book Antiqua" pitchFamily="18" charset="0"/>
              </a:rPr>
              <a:t>x</a:t>
            </a:r>
            <a:r>
              <a:rPr lang="en-US" sz="1000" i="1" dirty="0">
                <a:solidFill>
                  <a:srgbClr val="000000"/>
                </a:solidFill>
                <a:latin typeface="Book Antiqua" pitchFamily="18" charset="0"/>
              </a:rPr>
              <a:t> </a:t>
            </a:r>
            <a:r>
              <a:rPr lang="ru-RU" sz="1000" dirty="0">
                <a:solidFill>
                  <a:srgbClr val="000000"/>
                </a:solidFill>
                <a:latin typeface="Book Antiqua" pitchFamily="18" charset="0"/>
              </a:rPr>
              <a:t>- значение измеряемой величины на входе (выходе) средств измерений или число делений, отсчитанных по шкале;</a:t>
            </a:r>
          </a:p>
          <a:p>
            <a:pPr>
              <a:lnSpc>
                <a:spcPct val="80000"/>
              </a:lnSpc>
            </a:pPr>
            <a:r>
              <a:rPr lang="en-US" sz="1000" b="1" i="1" dirty="0">
                <a:solidFill>
                  <a:srgbClr val="FF0000"/>
                </a:solidFill>
                <a:latin typeface="Book Antiqua" pitchFamily="18" charset="0"/>
              </a:rPr>
              <a:t>a, b</a:t>
            </a:r>
            <a:r>
              <a:rPr lang="en-US" sz="1000" b="1" dirty="0">
                <a:solidFill>
                  <a:srgbClr val="FF0000"/>
                </a:solidFill>
                <a:latin typeface="Book Antiqua" pitchFamily="18" charset="0"/>
              </a:rPr>
              <a:t> </a:t>
            </a:r>
            <a:r>
              <a:rPr lang="ru-RU" sz="1000" dirty="0">
                <a:solidFill>
                  <a:srgbClr val="000000"/>
                </a:solidFill>
                <a:latin typeface="Book Antiqua" pitchFamily="18" charset="0"/>
              </a:rPr>
              <a:t>- положительные числа, не зависящие от</a:t>
            </a:r>
            <a:r>
              <a:rPr lang="en-US" sz="1000" dirty="0">
                <a:solidFill>
                  <a:srgbClr val="000000"/>
                </a:solidFill>
                <a:latin typeface="Book Antiqua" pitchFamily="18" charset="0"/>
              </a:rPr>
              <a:t> </a:t>
            </a:r>
            <a:r>
              <a:rPr lang="en-US" sz="1000" b="1" i="1" dirty="0">
                <a:solidFill>
                  <a:srgbClr val="FF0000"/>
                </a:solidFill>
                <a:latin typeface="Book Antiqua" pitchFamily="18" charset="0"/>
              </a:rPr>
              <a:t>x</a:t>
            </a:r>
            <a:r>
              <a:rPr lang="en-US" sz="1000" dirty="0">
                <a:solidFill>
                  <a:srgbClr val="000000"/>
                </a:solidFill>
                <a:latin typeface="Book Antiqua" pitchFamily="18" charset="0"/>
              </a:rPr>
              <a:t>.</a:t>
            </a:r>
            <a:endParaRPr lang="ru-RU" sz="1000" dirty="0">
              <a:solidFill>
                <a:srgbClr val="000000"/>
              </a:solidFill>
              <a:latin typeface="Book Antiqua" pitchFamily="18" charset="0"/>
            </a:endParaRPr>
          </a:p>
        </p:txBody>
      </p:sp>
      <p:graphicFrame>
        <p:nvGraphicFramePr>
          <p:cNvPr id="8214" name="Object 47"/>
          <p:cNvGraphicFramePr>
            <a:graphicFrameLocks noChangeAspect="1"/>
          </p:cNvGraphicFramePr>
          <p:nvPr>
            <p:extLst/>
          </p:nvPr>
        </p:nvGraphicFramePr>
        <p:xfrm>
          <a:off x="1655663" y="3479585"/>
          <a:ext cx="1065621" cy="355207"/>
        </p:xfrm>
        <a:graphic>
          <a:graphicData uri="http://schemas.openxmlformats.org/presentationml/2006/ole">
            <mc:AlternateContent xmlns:mc="http://schemas.openxmlformats.org/markup-compatibility/2006">
              <mc:Choice xmlns:v="urn:schemas-microsoft-com:vml" Requires="v">
                <p:oleObj spid="_x0000_s138638" name="Формула" r:id="rId9" imgW="647700" imgH="228600" progId="Equation.3">
                  <p:embed/>
                </p:oleObj>
              </mc:Choice>
              <mc:Fallback>
                <p:oleObj name="Формула" r:id="rId9" imgW="647700" imgH="228600" progId="Equation.3">
                  <p:embed/>
                  <p:pic>
                    <p:nvPicPr>
                      <p:cNvPr id="8214" name="Object 4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55663" y="3479585"/>
                        <a:ext cx="1065621" cy="355207"/>
                      </a:xfrm>
                      <a:prstGeom prst="rect">
                        <a:avLst/>
                      </a:prstGeom>
                      <a:solidFill>
                        <a:srgbClr val="FFFF00"/>
                      </a:solidFill>
                      <a:extLst/>
                    </p:spPr>
                  </p:pic>
                </p:oleObj>
              </mc:Fallback>
            </mc:AlternateContent>
          </a:graphicData>
        </a:graphic>
      </p:graphicFrame>
      <p:sp>
        <p:nvSpPr>
          <p:cNvPr id="8215" name="Rectangle 4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solidFill>
                <a:srgbClr val="000000"/>
              </a:solidFill>
            </a:endParaRPr>
          </a:p>
        </p:txBody>
      </p:sp>
      <p:graphicFrame>
        <p:nvGraphicFramePr>
          <p:cNvPr id="8216" name="Object 48"/>
          <p:cNvGraphicFramePr>
            <a:graphicFrameLocks noChangeAspect="1"/>
          </p:cNvGraphicFramePr>
          <p:nvPr>
            <p:extLst/>
          </p:nvPr>
        </p:nvGraphicFramePr>
        <p:xfrm>
          <a:off x="856887" y="4173254"/>
          <a:ext cx="503237" cy="142875"/>
        </p:xfrm>
        <a:graphic>
          <a:graphicData uri="http://schemas.openxmlformats.org/presentationml/2006/ole">
            <mc:AlternateContent xmlns:mc="http://schemas.openxmlformats.org/markup-compatibility/2006">
              <mc:Choice xmlns:v="urn:schemas-microsoft-com:vml" Requires="v">
                <p:oleObj spid="_x0000_s138639" r:id="rId11" imgW="520474" imgH="190417" progId="">
                  <p:embed/>
                </p:oleObj>
              </mc:Choice>
              <mc:Fallback>
                <p:oleObj r:id="rId11" imgW="520474" imgH="190417" progId="">
                  <p:embed/>
                  <p:pic>
                    <p:nvPicPr>
                      <p:cNvPr id="8216" name="Object 4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6887" y="4173254"/>
                        <a:ext cx="503237" cy="142875"/>
                      </a:xfrm>
                      <a:prstGeom prst="rect">
                        <a:avLst/>
                      </a:prstGeom>
                      <a:noFill/>
                      <a:extLst/>
                    </p:spPr>
                  </p:pic>
                </p:oleObj>
              </mc:Fallback>
            </mc:AlternateContent>
          </a:graphicData>
        </a:graphic>
      </p:graphicFrame>
      <p:sp>
        <p:nvSpPr>
          <p:cNvPr id="8217" name="Rectangle 5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solidFill>
                <a:srgbClr val="000000"/>
              </a:solidFill>
            </a:endParaRPr>
          </a:p>
        </p:txBody>
      </p:sp>
      <p:graphicFrame>
        <p:nvGraphicFramePr>
          <p:cNvPr id="8218" name="Object 50"/>
          <p:cNvGraphicFramePr>
            <a:graphicFrameLocks noChangeAspect="1"/>
          </p:cNvGraphicFramePr>
          <p:nvPr>
            <p:extLst/>
          </p:nvPr>
        </p:nvGraphicFramePr>
        <p:xfrm>
          <a:off x="1207686" y="4485643"/>
          <a:ext cx="719138" cy="206375"/>
        </p:xfrm>
        <a:graphic>
          <a:graphicData uri="http://schemas.openxmlformats.org/presentationml/2006/ole">
            <mc:AlternateContent xmlns:mc="http://schemas.openxmlformats.org/markup-compatibility/2006">
              <mc:Choice xmlns:v="urn:schemas-microsoft-com:vml" Requires="v">
                <p:oleObj spid="_x0000_s138640" r:id="rId13" imgW="965200" imgH="279400" progId="">
                  <p:embed/>
                </p:oleObj>
              </mc:Choice>
              <mc:Fallback>
                <p:oleObj r:id="rId13" imgW="965200" imgH="279400" progId="">
                  <p:embed/>
                  <p:pic>
                    <p:nvPicPr>
                      <p:cNvPr id="8218" name="Object 5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07686" y="4485643"/>
                        <a:ext cx="719138" cy="206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19" name="Text Box 52"/>
          <p:cNvSpPr txBox="1">
            <a:spLocks noChangeArrowheads="1"/>
          </p:cNvSpPr>
          <p:nvPr/>
        </p:nvSpPr>
        <p:spPr bwMode="auto">
          <a:xfrm>
            <a:off x="6181187" y="2302972"/>
            <a:ext cx="2771439" cy="2708434"/>
          </a:xfrm>
          <a:prstGeom prst="rect">
            <a:avLst/>
          </a:prstGeom>
          <a:noFill/>
          <a:ln w="9525">
            <a:noFill/>
            <a:miter lim="800000"/>
            <a:headEnd/>
            <a:tailEnd/>
          </a:ln>
        </p:spPr>
        <p:txBody>
          <a:bodyPr wrap="square">
            <a:spAutoFit/>
          </a:bodyPr>
          <a:lstStyle/>
          <a:p>
            <a:pPr algn="just"/>
            <a:r>
              <a:rPr lang="en-US" sz="1000" dirty="0">
                <a:solidFill>
                  <a:srgbClr val="000000"/>
                </a:solidFill>
                <a:latin typeface="Book Antiqua" pitchFamily="18" charset="0"/>
              </a:rPr>
              <a:t>- </a:t>
            </a:r>
            <a:r>
              <a:rPr lang="ru-RU" sz="1000" dirty="0">
                <a:solidFill>
                  <a:srgbClr val="000000"/>
                </a:solidFill>
                <a:latin typeface="Book Antiqua" pitchFamily="18" charset="0"/>
              </a:rPr>
              <a:t>относительная погрешность, выраженная отношением абсолютной погрешности средства измерений к условно принятому значению величины (нормирующему значению), постоянному во всем диапазоне измерений или в части диапазона.</a:t>
            </a:r>
          </a:p>
          <a:p>
            <a:pPr algn="just"/>
            <a:r>
              <a:rPr lang="ru-RU" sz="1000" b="1" dirty="0">
                <a:solidFill>
                  <a:srgbClr val="1D08B8"/>
                </a:solidFill>
                <a:latin typeface="Book Antiqua" pitchFamily="18" charset="0"/>
              </a:rPr>
              <a:t>Приведенная погрешность </a:t>
            </a:r>
            <a:r>
              <a:rPr lang="ru-RU" sz="1000" dirty="0">
                <a:solidFill>
                  <a:srgbClr val="000000"/>
                </a:solidFill>
                <a:latin typeface="Book Antiqua" pitchFamily="18" charset="0"/>
              </a:rPr>
              <a:t>средства измерений определяется по формуле:</a:t>
            </a:r>
            <a:endParaRPr lang="ru-RU" sz="1000" b="1" dirty="0">
              <a:solidFill>
                <a:srgbClr val="000000"/>
              </a:solidFill>
              <a:latin typeface="Book Antiqua" pitchFamily="18" charset="0"/>
            </a:endParaRPr>
          </a:p>
          <a:p>
            <a:pPr algn="just"/>
            <a:r>
              <a:rPr lang="ru-RU" sz="1000" b="1" dirty="0">
                <a:solidFill>
                  <a:srgbClr val="000000"/>
                </a:solidFill>
                <a:latin typeface="Book Antiqua" pitchFamily="18" charset="0"/>
              </a:rPr>
              <a:t>					</a:t>
            </a:r>
          </a:p>
          <a:p>
            <a:pPr algn="just"/>
            <a:endParaRPr lang="ru-RU" sz="1000" dirty="0" smtClean="0">
              <a:solidFill>
                <a:srgbClr val="000000"/>
              </a:solidFill>
              <a:latin typeface="Book Antiqua" pitchFamily="18" charset="0"/>
            </a:endParaRPr>
          </a:p>
          <a:p>
            <a:pPr algn="just"/>
            <a:endParaRPr lang="ru-RU" sz="1000" dirty="0" smtClean="0">
              <a:solidFill>
                <a:srgbClr val="000000"/>
              </a:solidFill>
              <a:latin typeface="Book Antiqua" pitchFamily="18" charset="0"/>
            </a:endParaRPr>
          </a:p>
          <a:p>
            <a:pPr algn="just"/>
            <a:endParaRPr lang="ru-RU" sz="1000" dirty="0" smtClean="0">
              <a:solidFill>
                <a:srgbClr val="000000"/>
              </a:solidFill>
              <a:latin typeface="Book Antiqua" pitchFamily="18" charset="0"/>
            </a:endParaRPr>
          </a:p>
          <a:p>
            <a:pPr algn="just"/>
            <a:r>
              <a:rPr lang="ru-RU" sz="1000" dirty="0" smtClean="0">
                <a:solidFill>
                  <a:srgbClr val="000000"/>
                </a:solidFill>
                <a:latin typeface="Book Antiqua" pitchFamily="18" charset="0"/>
              </a:rPr>
              <a:t>где  </a:t>
            </a:r>
            <a:r>
              <a:rPr lang="el-GR" sz="1000" b="1" dirty="0">
                <a:solidFill>
                  <a:srgbClr val="FF0000"/>
                </a:solidFill>
                <a:latin typeface="Book Antiqua" pitchFamily="18" charset="0"/>
              </a:rPr>
              <a:t>Δ</a:t>
            </a:r>
            <a:r>
              <a:rPr lang="ru-RU" sz="1000" dirty="0">
                <a:solidFill>
                  <a:srgbClr val="000000"/>
                </a:solidFill>
                <a:latin typeface="Book Antiqua" pitchFamily="18" charset="0"/>
              </a:rPr>
              <a:t> - пределы допускаемой абсолютной основной погрешности.</a:t>
            </a:r>
          </a:p>
          <a:p>
            <a:pPr algn="just"/>
            <a:r>
              <a:rPr lang="en-US" sz="1000" b="1" i="1" dirty="0" err="1">
                <a:solidFill>
                  <a:srgbClr val="FF0000"/>
                </a:solidFill>
                <a:latin typeface="Book Antiqua" pitchFamily="18" charset="0"/>
              </a:rPr>
              <a:t>x</a:t>
            </a:r>
            <a:r>
              <a:rPr lang="en-US" sz="1000" b="1" i="1" baseline="-25000" dirty="0" err="1">
                <a:solidFill>
                  <a:srgbClr val="FF0000"/>
                </a:solidFill>
                <a:latin typeface="Book Antiqua" pitchFamily="18" charset="0"/>
              </a:rPr>
              <a:t>n</a:t>
            </a:r>
            <a:r>
              <a:rPr lang="en-US" sz="1000" i="1" baseline="-25000" dirty="0">
                <a:solidFill>
                  <a:srgbClr val="000000"/>
                </a:solidFill>
                <a:latin typeface="Book Antiqua" pitchFamily="18" charset="0"/>
              </a:rPr>
              <a:t> </a:t>
            </a:r>
            <a:r>
              <a:rPr lang="ru-RU" sz="1000" dirty="0">
                <a:solidFill>
                  <a:srgbClr val="000000"/>
                </a:solidFill>
                <a:latin typeface="Book Antiqua" pitchFamily="18" charset="0"/>
              </a:rPr>
              <a:t>- нормирующее значение, выраженное в тех же единицах, что и</a:t>
            </a:r>
            <a:r>
              <a:rPr lang="en-US" sz="1000" dirty="0">
                <a:solidFill>
                  <a:srgbClr val="000000"/>
                </a:solidFill>
                <a:latin typeface="Book Antiqua" pitchFamily="18" charset="0"/>
              </a:rPr>
              <a:t> </a:t>
            </a:r>
            <a:r>
              <a:rPr lang="el-GR" sz="1000" dirty="0">
                <a:solidFill>
                  <a:srgbClr val="000000"/>
                </a:solidFill>
                <a:latin typeface="Book Antiqua" pitchFamily="18" charset="0"/>
              </a:rPr>
              <a:t>Δ</a:t>
            </a:r>
            <a:r>
              <a:rPr lang="en-US" sz="1000" dirty="0">
                <a:solidFill>
                  <a:srgbClr val="000000"/>
                </a:solidFill>
                <a:latin typeface="Book Antiqua" pitchFamily="18" charset="0"/>
              </a:rPr>
              <a:t>.</a:t>
            </a:r>
            <a:endParaRPr lang="ru-RU" sz="1000" dirty="0">
              <a:solidFill>
                <a:srgbClr val="000000"/>
              </a:solidFill>
              <a:latin typeface="Book Antiqua" pitchFamily="18" charset="0"/>
            </a:endParaRPr>
          </a:p>
        </p:txBody>
      </p:sp>
      <p:sp>
        <p:nvSpPr>
          <p:cNvPr id="8220" name="Rectangle 5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solidFill>
                <a:srgbClr val="000000"/>
              </a:solidFill>
            </a:endParaRPr>
          </a:p>
        </p:txBody>
      </p:sp>
      <p:graphicFrame>
        <p:nvGraphicFramePr>
          <p:cNvPr id="8221" name="Object 55"/>
          <p:cNvGraphicFramePr>
            <a:graphicFrameLocks noChangeAspect="1"/>
          </p:cNvGraphicFramePr>
          <p:nvPr>
            <p:extLst/>
          </p:nvPr>
        </p:nvGraphicFramePr>
        <p:xfrm>
          <a:off x="7092280" y="3708302"/>
          <a:ext cx="1283306" cy="614541"/>
        </p:xfrm>
        <a:graphic>
          <a:graphicData uri="http://schemas.openxmlformats.org/presentationml/2006/ole">
            <mc:AlternateContent xmlns:mc="http://schemas.openxmlformats.org/markup-compatibility/2006">
              <mc:Choice xmlns:v="urn:schemas-microsoft-com:vml" Requires="v">
                <p:oleObj spid="_x0000_s138641" name="Формула" r:id="rId15" imgW="901309" imgH="431613" progId="Equation.3">
                  <p:embed/>
                </p:oleObj>
              </mc:Choice>
              <mc:Fallback>
                <p:oleObj name="Формула" r:id="rId15" imgW="901309" imgH="431613" progId="Equation.3">
                  <p:embed/>
                  <p:pic>
                    <p:nvPicPr>
                      <p:cNvPr id="8221" name="Object 5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92280" y="3708302"/>
                        <a:ext cx="1283306" cy="614541"/>
                      </a:xfrm>
                      <a:prstGeom prst="rect">
                        <a:avLst/>
                      </a:prstGeom>
                      <a:solidFill>
                        <a:srgbClr val="FFFF00"/>
                      </a:solidFill>
                      <a:extLst/>
                    </p:spPr>
                  </p:pic>
                </p:oleObj>
              </mc:Fallback>
            </mc:AlternateContent>
          </a:graphicData>
        </a:graphic>
      </p:graphicFrame>
      <p:sp>
        <p:nvSpPr>
          <p:cNvPr id="8222" name="Text Box 56"/>
          <p:cNvSpPr txBox="1">
            <a:spLocks noChangeArrowheads="1"/>
          </p:cNvSpPr>
          <p:nvPr/>
        </p:nvSpPr>
        <p:spPr bwMode="auto">
          <a:xfrm>
            <a:off x="3027006" y="2313886"/>
            <a:ext cx="3097212" cy="4224233"/>
          </a:xfrm>
          <a:prstGeom prst="rect">
            <a:avLst/>
          </a:prstGeom>
          <a:noFill/>
          <a:ln w="9525">
            <a:noFill/>
            <a:miter lim="800000"/>
            <a:headEnd/>
            <a:tailEnd/>
          </a:ln>
        </p:spPr>
        <p:txBody>
          <a:bodyPr>
            <a:spAutoFit/>
          </a:bodyPr>
          <a:lstStyle/>
          <a:p>
            <a:r>
              <a:rPr lang="ru-RU" sz="1000" dirty="0">
                <a:solidFill>
                  <a:srgbClr val="000000"/>
                </a:solidFill>
                <a:latin typeface="Book Antiqua" pitchFamily="18" charset="0"/>
              </a:rPr>
              <a:t>- погрешность средства измерений, выраженная отношением абсолютной погрешности средства измерений к результату измерений или к действительному значению измеренной физической величины.</a:t>
            </a:r>
          </a:p>
          <a:p>
            <a:r>
              <a:rPr lang="ru-RU" sz="1000" b="1" dirty="0">
                <a:solidFill>
                  <a:srgbClr val="1D08B8"/>
                </a:solidFill>
                <a:latin typeface="Book Antiqua" pitchFamily="18" charset="0"/>
              </a:rPr>
              <a:t>Относительная погрешность</a:t>
            </a:r>
            <a:r>
              <a:rPr lang="ru-RU" sz="1000" b="1" dirty="0">
                <a:solidFill>
                  <a:srgbClr val="000000"/>
                </a:solidFill>
                <a:latin typeface="Book Antiqua" pitchFamily="18" charset="0"/>
              </a:rPr>
              <a:t> </a:t>
            </a:r>
            <a:r>
              <a:rPr lang="ru-RU" sz="1000" dirty="0">
                <a:solidFill>
                  <a:srgbClr val="000000"/>
                </a:solidFill>
                <a:latin typeface="Book Antiqua" pitchFamily="18" charset="0"/>
              </a:rPr>
              <a:t>средства измерений вычисляется по формуле:</a:t>
            </a:r>
          </a:p>
          <a:p>
            <a:r>
              <a:rPr lang="ru-RU" sz="1000" dirty="0">
                <a:solidFill>
                  <a:srgbClr val="000000"/>
                </a:solidFill>
                <a:latin typeface="Book Antiqua" pitchFamily="18" charset="0"/>
              </a:rPr>
              <a:t>					</a:t>
            </a:r>
          </a:p>
          <a:p>
            <a:pPr>
              <a:spcBef>
                <a:spcPct val="10000"/>
              </a:spcBef>
            </a:pPr>
            <a:endParaRPr lang="ru-RU" sz="1000" dirty="0" smtClean="0">
              <a:solidFill>
                <a:srgbClr val="000000"/>
              </a:solidFill>
              <a:latin typeface="Book Antiqua" pitchFamily="18" charset="0"/>
            </a:endParaRPr>
          </a:p>
          <a:p>
            <a:pPr>
              <a:spcBef>
                <a:spcPct val="10000"/>
              </a:spcBef>
            </a:pPr>
            <a:endParaRPr lang="ru-RU" sz="500" dirty="0" smtClean="0">
              <a:solidFill>
                <a:srgbClr val="000000"/>
              </a:solidFill>
              <a:latin typeface="Book Antiqua" pitchFamily="18" charset="0"/>
            </a:endParaRPr>
          </a:p>
          <a:p>
            <a:pPr>
              <a:spcBef>
                <a:spcPct val="10000"/>
              </a:spcBef>
            </a:pPr>
            <a:endParaRPr lang="ru-RU" sz="1000" dirty="0" smtClean="0">
              <a:solidFill>
                <a:srgbClr val="000000"/>
              </a:solidFill>
              <a:latin typeface="Book Antiqua" pitchFamily="18" charset="0"/>
            </a:endParaRPr>
          </a:p>
          <a:p>
            <a:pPr>
              <a:spcBef>
                <a:spcPct val="10000"/>
              </a:spcBef>
            </a:pPr>
            <a:r>
              <a:rPr lang="ru-RU" sz="1000" dirty="0" smtClean="0">
                <a:solidFill>
                  <a:srgbClr val="000000"/>
                </a:solidFill>
                <a:latin typeface="Book Antiqua" pitchFamily="18" charset="0"/>
              </a:rPr>
              <a:t>где </a:t>
            </a:r>
            <a:r>
              <a:rPr lang="el-GR" sz="1000" b="1" dirty="0">
                <a:solidFill>
                  <a:srgbClr val="FF0000"/>
                </a:solidFill>
                <a:latin typeface="Book Antiqua" pitchFamily="18" charset="0"/>
              </a:rPr>
              <a:t>Δ</a:t>
            </a:r>
            <a:r>
              <a:rPr lang="ru-RU" sz="1000" dirty="0">
                <a:solidFill>
                  <a:srgbClr val="000000"/>
                </a:solidFill>
                <a:latin typeface="Book Antiqua" pitchFamily="18" charset="0"/>
              </a:rPr>
              <a:t>- пределы допускаемой абсолютной погрешности; </a:t>
            </a:r>
          </a:p>
          <a:p>
            <a:r>
              <a:rPr lang="en-US" sz="1000" b="1" i="1" dirty="0">
                <a:solidFill>
                  <a:srgbClr val="FF0000"/>
                </a:solidFill>
                <a:latin typeface="Book Antiqua" pitchFamily="18" charset="0"/>
              </a:rPr>
              <a:t>x</a:t>
            </a:r>
            <a:r>
              <a:rPr lang="en-US" sz="1000" dirty="0">
                <a:solidFill>
                  <a:srgbClr val="000000"/>
                </a:solidFill>
                <a:latin typeface="Book Antiqua" pitchFamily="18" charset="0"/>
              </a:rPr>
              <a:t> </a:t>
            </a:r>
            <a:r>
              <a:rPr lang="ru-RU" sz="1000" dirty="0">
                <a:solidFill>
                  <a:srgbClr val="000000"/>
                </a:solidFill>
                <a:latin typeface="Book Antiqua" pitchFamily="18" charset="0"/>
              </a:rPr>
              <a:t>- значение измеряемой величины на входе (выходе) средств измерений.</a:t>
            </a:r>
          </a:p>
          <a:p>
            <a:r>
              <a:rPr lang="ru-RU" sz="1000" dirty="0">
                <a:solidFill>
                  <a:srgbClr val="000000"/>
                </a:solidFill>
                <a:latin typeface="Book Antiqua" pitchFamily="18" charset="0"/>
              </a:rPr>
              <a:t>Пределы допускаемой относительной основной погрешности устанавливают:</a:t>
            </a:r>
          </a:p>
          <a:p>
            <a:r>
              <a:rPr lang="ru-RU" sz="1000" dirty="0">
                <a:solidFill>
                  <a:srgbClr val="000000"/>
                </a:solidFill>
                <a:latin typeface="Book Antiqua" pitchFamily="18" charset="0"/>
              </a:rPr>
              <a:t>если</a:t>
            </a:r>
            <a:r>
              <a:rPr lang="en-US" sz="1000" dirty="0">
                <a:solidFill>
                  <a:srgbClr val="000000"/>
                </a:solidFill>
                <a:latin typeface="Book Antiqua" pitchFamily="18" charset="0"/>
              </a:rPr>
              <a:t> </a:t>
            </a:r>
            <a:r>
              <a:rPr lang="ru-RU" sz="1000" dirty="0">
                <a:solidFill>
                  <a:srgbClr val="000000"/>
                </a:solidFill>
                <a:latin typeface="Book Antiqua" pitchFamily="18" charset="0"/>
              </a:rPr>
              <a:t>                  , то в виде:                  ,				</a:t>
            </a:r>
          </a:p>
          <a:p>
            <a:r>
              <a:rPr lang="ru-RU" sz="1000" dirty="0">
                <a:solidFill>
                  <a:srgbClr val="000000"/>
                </a:solidFill>
                <a:latin typeface="Book Antiqua" pitchFamily="18" charset="0"/>
              </a:rPr>
              <a:t>если</a:t>
            </a:r>
            <a:r>
              <a:rPr lang="en-US" sz="1000" dirty="0">
                <a:solidFill>
                  <a:srgbClr val="000000"/>
                </a:solidFill>
                <a:latin typeface="Book Antiqua" pitchFamily="18" charset="0"/>
              </a:rPr>
              <a:t> </a:t>
            </a:r>
            <a:r>
              <a:rPr lang="ru-RU" sz="1000" dirty="0">
                <a:solidFill>
                  <a:srgbClr val="000000"/>
                </a:solidFill>
                <a:latin typeface="Book Antiqua" pitchFamily="18" charset="0"/>
              </a:rPr>
              <a:t>                         , то в виде</a:t>
            </a:r>
          </a:p>
          <a:p>
            <a:endParaRPr lang="ru-RU" sz="1000" dirty="0">
              <a:solidFill>
                <a:srgbClr val="000000"/>
              </a:solidFill>
              <a:latin typeface="Book Antiqua" pitchFamily="18" charset="0"/>
            </a:endParaRPr>
          </a:p>
          <a:p>
            <a:r>
              <a:rPr lang="ru-RU" sz="1000" dirty="0">
                <a:solidFill>
                  <a:srgbClr val="000000"/>
                </a:solidFill>
                <a:latin typeface="Book Antiqua" pitchFamily="18" charset="0"/>
              </a:rPr>
              <a:t>где</a:t>
            </a:r>
            <a:r>
              <a:rPr lang="ru-RU" sz="1000" i="1" dirty="0">
                <a:solidFill>
                  <a:srgbClr val="000000"/>
                </a:solidFill>
                <a:latin typeface="Book Antiqua" pitchFamily="18" charset="0"/>
              </a:rPr>
              <a:t> </a:t>
            </a:r>
            <a:r>
              <a:rPr lang="en-US" sz="1000" i="1" dirty="0" err="1">
                <a:solidFill>
                  <a:srgbClr val="000000"/>
                </a:solidFill>
                <a:latin typeface="Book Antiqua" pitchFamily="18" charset="0"/>
              </a:rPr>
              <a:t>x</a:t>
            </a:r>
            <a:r>
              <a:rPr lang="en-US" sz="1000" baseline="-25000" dirty="0" err="1">
                <a:solidFill>
                  <a:srgbClr val="000000"/>
                </a:solidFill>
                <a:latin typeface="Book Antiqua" pitchFamily="18" charset="0"/>
              </a:rPr>
              <a:t>k</a:t>
            </a:r>
            <a:r>
              <a:rPr lang="ru-RU" sz="1000" dirty="0">
                <a:solidFill>
                  <a:srgbClr val="000000"/>
                </a:solidFill>
                <a:latin typeface="Book Antiqua" pitchFamily="18" charset="0"/>
              </a:rPr>
              <a:t> - больший (по модулю) из пределов измерений;</a:t>
            </a:r>
            <a:r>
              <a:rPr lang="en-US" sz="1000" dirty="0">
                <a:solidFill>
                  <a:srgbClr val="000000"/>
                </a:solidFill>
                <a:latin typeface="Book Antiqua" pitchFamily="18" charset="0"/>
              </a:rPr>
              <a:t> </a:t>
            </a:r>
            <a:r>
              <a:rPr lang="en-US" sz="1000" i="1" dirty="0">
                <a:solidFill>
                  <a:srgbClr val="000000"/>
                </a:solidFill>
                <a:latin typeface="Book Antiqua" pitchFamily="18" charset="0"/>
              </a:rPr>
              <a:t>c, d</a:t>
            </a:r>
            <a:r>
              <a:rPr lang="en-US" sz="1000" dirty="0">
                <a:solidFill>
                  <a:srgbClr val="000000"/>
                </a:solidFill>
                <a:latin typeface="Book Antiqua" pitchFamily="18" charset="0"/>
              </a:rPr>
              <a:t> </a:t>
            </a:r>
            <a:r>
              <a:rPr lang="ru-RU" sz="1000" dirty="0">
                <a:solidFill>
                  <a:srgbClr val="000000"/>
                </a:solidFill>
                <a:latin typeface="Book Antiqua" pitchFamily="18" charset="0"/>
              </a:rPr>
              <a:t>- положительные числа,</a:t>
            </a:r>
            <a:r>
              <a:rPr lang="en-US" sz="1000" dirty="0">
                <a:solidFill>
                  <a:srgbClr val="000000"/>
                </a:solidFill>
                <a:latin typeface="Book Antiqua" pitchFamily="18" charset="0"/>
              </a:rPr>
              <a:t> </a:t>
            </a:r>
          </a:p>
          <a:p>
            <a:endParaRPr lang="en-US" sz="1000" dirty="0">
              <a:solidFill>
                <a:srgbClr val="000000"/>
              </a:solidFill>
              <a:latin typeface="Book Antiqua" pitchFamily="18" charset="0"/>
            </a:endParaRPr>
          </a:p>
          <a:p>
            <a:endParaRPr lang="en-US" sz="1000" dirty="0">
              <a:solidFill>
                <a:srgbClr val="000000"/>
              </a:solidFill>
              <a:latin typeface="Book Antiqua" pitchFamily="18" charset="0"/>
            </a:endParaRPr>
          </a:p>
          <a:p>
            <a:endParaRPr lang="en-US" sz="1000" dirty="0">
              <a:solidFill>
                <a:srgbClr val="000000"/>
              </a:solidFill>
              <a:latin typeface="Book Antiqua" pitchFamily="18" charset="0"/>
            </a:endParaRPr>
          </a:p>
          <a:p>
            <a:endParaRPr lang="ru-RU" sz="1000" dirty="0">
              <a:solidFill>
                <a:srgbClr val="000000"/>
              </a:solidFill>
              <a:latin typeface="Book Antiqua" pitchFamily="18" charset="0"/>
            </a:endParaRPr>
          </a:p>
        </p:txBody>
      </p:sp>
      <p:graphicFrame>
        <p:nvGraphicFramePr>
          <p:cNvPr id="8223" name="Object 58"/>
          <p:cNvGraphicFramePr>
            <a:graphicFrameLocks noChangeAspect="1"/>
          </p:cNvGraphicFramePr>
          <p:nvPr>
            <p:extLst/>
          </p:nvPr>
        </p:nvGraphicFramePr>
        <p:xfrm>
          <a:off x="3846364" y="3480783"/>
          <a:ext cx="1152774" cy="552032"/>
        </p:xfrm>
        <a:graphic>
          <a:graphicData uri="http://schemas.openxmlformats.org/presentationml/2006/ole">
            <mc:AlternateContent xmlns:mc="http://schemas.openxmlformats.org/markup-compatibility/2006">
              <mc:Choice xmlns:v="urn:schemas-microsoft-com:vml" Requires="v">
                <p:oleObj spid="_x0000_s138642" name="Формула" r:id="rId17" imgW="901309" imgH="431613" progId="Equation.3">
                  <p:embed/>
                </p:oleObj>
              </mc:Choice>
              <mc:Fallback>
                <p:oleObj name="Формула" r:id="rId17" imgW="901309" imgH="431613" progId="Equation.3">
                  <p:embed/>
                  <p:pic>
                    <p:nvPicPr>
                      <p:cNvPr id="8223" name="Object 5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46364" y="3480783"/>
                        <a:ext cx="1152774" cy="552032"/>
                      </a:xfrm>
                      <a:prstGeom prst="rect">
                        <a:avLst/>
                      </a:prstGeom>
                      <a:solidFill>
                        <a:srgbClr val="FFFF00"/>
                      </a:solidFill>
                      <a:extLst/>
                    </p:spPr>
                  </p:pic>
                </p:oleObj>
              </mc:Fallback>
            </mc:AlternateContent>
          </a:graphicData>
        </a:graphic>
      </p:graphicFrame>
      <p:graphicFrame>
        <p:nvGraphicFramePr>
          <p:cNvPr id="8224" name="Object 59"/>
          <p:cNvGraphicFramePr>
            <a:graphicFrameLocks noChangeAspect="1"/>
          </p:cNvGraphicFramePr>
          <p:nvPr>
            <p:extLst/>
          </p:nvPr>
        </p:nvGraphicFramePr>
        <p:xfrm>
          <a:off x="323487" y="4494832"/>
          <a:ext cx="533400" cy="177800"/>
        </p:xfrm>
        <a:graphic>
          <a:graphicData uri="http://schemas.openxmlformats.org/presentationml/2006/ole">
            <mc:AlternateContent xmlns:mc="http://schemas.openxmlformats.org/markup-compatibility/2006">
              <mc:Choice xmlns:v="urn:schemas-microsoft-com:vml" Requires="v">
                <p:oleObj spid="_x0000_s138643" name="Формула" r:id="rId19" imgW="532937" imgH="177646" progId="Equation.3">
                  <p:embed/>
                </p:oleObj>
              </mc:Choice>
              <mc:Fallback>
                <p:oleObj name="Формула" r:id="rId19" imgW="532937" imgH="177646" progId="Equation.3">
                  <p:embed/>
                  <p:pic>
                    <p:nvPicPr>
                      <p:cNvPr id="8224" name="Object 5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23487" y="4494832"/>
                        <a:ext cx="5334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25" name="Rectangle 6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solidFill>
                <a:srgbClr val="000000"/>
              </a:solidFill>
            </a:endParaRPr>
          </a:p>
        </p:txBody>
      </p:sp>
      <p:graphicFrame>
        <p:nvGraphicFramePr>
          <p:cNvPr id="8226" name="Object 60"/>
          <p:cNvGraphicFramePr>
            <a:graphicFrameLocks noChangeAspect="1"/>
          </p:cNvGraphicFramePr>
          <p:nvPr>
            <p:extLst/>
          </p:nvPr>
        </p:nvGraphicFramePr>
        <p:xfrm>
          <a:off x="3453135" y="5004645"/>
          <a:ext cx="511175" cy="161925"/>
        </p:xfrm>
        <a:graphic>
          <a:graphicData uri="http://schemas.openxmlformats.org/presentationml/2006/ole">
            <mc:AlternateContent xmlns:mc="http://schemas.openxmlformats.org/markup-compatibility/2006">
              <mc:Choice xmlns:v="urn:schemas-microsoft-com:vml" Requires="v">
                <p:oleObj spid="_x0000_s138644" r:id="rId21" imgW="596900" imgH="190500" progId="">
                  <p:embed/>
                </p:oleObj>
              </mc:Choice>
              <mc:Fallback>
                <p:oleObj r:id="rId21" imgW="596900" imgH="190500" progId="">
                  <p:embed/>
                  <p:pic>
                    <p:nvPicPr>
                      <p:cNvPr id="8226" name="Object 6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53135" y="5004645"/>
                        <a:ext cx="5111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27" name="Rectangle 6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solidFill>
                <a:srgbClr val="000000"/>
              </a:solidFill>
            </a:endParaRPr>
          </a:p>
        </p:txBody>
      </p:sp>
      <p:graphicFrame>
        <p:nvGraphicFramePr>
          <p:cNvPr id="8228" name="Object 62"/>
          <p:cNvGraphicFramePr>
            <a:graphicFrameLocks noChangeAspect="1"/>
          </p:cNvGraphicFramePr>
          <p:nvPr>
            <p:extLst/>
          </p:nvPr>
        </p:nvGraphicFramePr>
        <p:xfrm>
          <a:off x="4703750" y="4987937"/>
          <a:ext cx="428625" cy="193675"/>
        </p:xfrm>
        <a:graphic>
          <a:graphicData uri="http://schemas.openxmlformats.org/presentationml/2006/ole">
            <mc:AlternateContent xmlns:mc="http://schemas.openxmlformats.org/markup-compatibility/2006">
              <mc:Choice xmlns:v="urn:schemas-microsoft-com:vml" Requires="v">
                <p:oleObj spid="_x0000_s138645" r:id="rId23" imgW="508000" imgH="228600" progId="">
                  <p:embed/>
                </p:oleObj>
              </mc:Choice>
              <mc:Fallback>
                <p:oleObj r:id="rId23" imgW="508000" imgH="228600" progId="">
                  <p:embed/>
                  <p:pic>
                    <p:nvPicPr>
                      <p:cNvPr id="8228" name="Object 6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703750" y="4987937"/>
                        <a:ext cx="428625" cy="193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29" name="Rectangle 6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solidFill>
                <a:srgbClr val="000000"/>
              </a:solidFill>
            </a:endParaRPr>
          </a:p>
        </p:txBody>
      </p:sp>
      <p:graphicFrame>
        <p:nvGraphicFramePr>
          <p:cNvPr id="8230" name="Object 64"/>
          <p:cNvGraphicFramePr>
            <a:graphicFrameLocks noChangeAspect="1"/>
          </p:cNvGraphicFramePr>
          <p:nvPr>
            <p:extLst/>
          </p:nvPr>
        </p:nvGraphicFramePr>
        <p:xfrm>
          <a:off x="4876168" y="5131135"/>
          <a:ext cx="1216025" cy="536575"/>
        </p:xfrm>
        <a:graphic>
          <a:graphicData uri="http://schemas.openxmlformats.org/presentationml/2006/ole">
            <mc:AlternateContent xmlns:mc="http://schemas.openxmlformats.org/markup-compatibility/2006">
              <mc:Choice xmlns:v="urn:schemas-microsoft-com:vml" Requires="v">
                <p:oleObj spid="_x0000_s138646" r:id="rId25" imgW="1447172" imgH="634725" progId="">
                  <p:embed/>
                </p:oleObj>
              </mc:Choice>
              <mc:Fallback>
                <p:oleObj r:id="rId25" imgW="1447172" imgH="634725" progId="">
                  <p:embed/>
                  <p:pic>
                    <p:nvPicPr>
                      <p:cNvPr id="8230" name="Object 6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876168" y="5131135"/>
                        <a:ext cx="1216025" cy="53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31" name="Object 66"/>
          <p:cNvGraphicFramePr>
            <a:graphicFrameLocks noChangeAspect="1"/>
          </p:cNvGraphicFramePr>
          <p:nvPr>
            <p:extLst/>
          </p:nvPr>
        </p:nvGraphicFramePr>
        <p:xfrm>
          <a:off x="3486795" y="5310523"/>
          <a:ext cx="719138" cy="206375"/>
        </p:xfrm>
        <a:graphic>
          <a:graphicData uri="http://schemas.openxmlformats.org/presentationml/2006/ole">
            <mc:AlternateContent xmlns:mc="http://schemas.openxmlformats.org/markup-compatibility/2006">
              <mc:Choice xmlns:v="urn:schemas-microsoft-com:vml" Requires="v">
                <p:oleObj spid="_x0000_s138647" r:id="rId27" imgW="965200" imgH="279400" progId="">
                  <p:embed/>
                </p:oleObj>
              </mc:Choice>
              <mc:Fallback>
                <p:oleObj r:id="rId27" imgW="965200" imgH="279400" progId="">
                  <p:embed/>
                  <p:pic>
                    <p:nvPicPr>
                      <p:cNvPr id="8231" name="Object 6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86795" y="5310523"/>
                        <a:ext cx="719138" cy="206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32" name="Rectangle 6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solidFill>
                <a:srgbClr val="000000"/>
              </a:solidFill>
            </a:endParaRPr>
          </a:p>
        </p:txBody>
      </p:sp>
      <p:graphicFrame>
        <p:nvGraphicFramePr>
          <p:cNvPr id="8233" name="Object 67"/>
          <p:cNvGraphicFramePr>
            <a:graphicFrameLocks noChangeAspect="1"/>
          </p:cNvGraphicFramePr>
          <p:nvPr>
            <p:extLst/>
          </p:nvPr>
        </p:nvGraphicFramePr>
        <p:xfrm>
          <a:off x="3563789" y="6120070"/>
          <a:ext cx="565150" cy="182563"/>
        </p:xfrm>
        <a:graphic>
          <a:graphicData uri="http://schemas.openxmlformats.org/presentationml/2006/ole">
            <mc:AlternateContent xmlns:mc="http://schemas.openxmlformats.org/markup-compatibility/2006">
              <mc:Choice xmlns:v="urn:schemas-microsoft-com:vml" Requires="v">
                <p:oleObj spid="_x0000_s138648" r:id="rId28" imgW="672808" imgH="215806" progId="">
                  <p:embed/>
                </p:oleObj>
              </mc:Choice>
              <mc:Fallback>
                <p:oleObj r:id="rId28" imgW="672808" imgH="215806" progId="">
                  <p:embed/>
                  <p:pic>
                    <p:nvPicPr>
                      <p:cNvPr id="8233" name="Object 67"/>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563789" y="6120070"/>
                        <a:ext cx="565150" cy="182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34" name="Rectangle 7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solidFill>
                <a:srgbClr val="000000"/>
              </a:solidFill>
            </a:endParaRPr>
          </a:p>
        </p:txBody>
      </p:sp>
      <p:graphicFrame>
        <p:nvGraphicFramePr>
          <p:cNvPr id="8235" name="Object 69"/>
          <p:cNvGraphicFramePr>
            <a:graphicFrameLocks noChangeAspect="1"/>
          </p:cNvGraphicFramePr>
          <p:nvPr>
            <p:extLst/>
          </p:nvPr>
        </p:nvGraphicFramePr>
        <p:xfrm>
          <a:off x="4475150" y="5957346"/>
          <a:ext cx="457200" cy="358775"/>
        </p:xfrm>
        <a:graphic>
          <a:graphicData uri="http://schemas.openxmlformats.org/presentationml/2006/ole">
            <mc:AlternateContent xmlns:mc="http://schemas.openxmlformats.org/markup-compatibility/2006">
              <mc:Choice xmlns:v="urn:schemas-microsoft-com:vml" Requires="v">
                <p:oleObj spid="_x0000_s138649" r:id="rId30" imgW="545863" imgH="482391" progId="">
                  <p:embed/>
                </p:oleObj>
              </mc:Choice>
              <mc:Fallback>
                <p:oleObj r:id="rId30" imgW="545863" imgH="482391" progId="">
                  <p:embed/>
                  <p:pic>
                    <p:nvPicPr>
                      <p:cNvPr id="8235" name="Object 69"/>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475150" y="5957346"/>
                        <a:ext cx="457200"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36" name="Text Box 71"/>
          <p:cNvSpPr txBox="1">
            <a:spLocks noChangeArrowheads="1"/>
          </p:cNvSpPr>
          <p:nvPr/>
        </p:nvSpPr>
        <p:spPr bwMode="auto">
          <a:xfrm>
            <a:off x="107504" y="6362164"/>
            <a:ext cx="8568952" cy="523220"/>
          </a:xfrm>
          <a:prstGeom prst="rect">
            <a:avLst/>
          </a:prstGeom>
          <a:noFill/>
          <a:ln w="9525">
            <a:noFill/>
            <a:miter lim="800000"/>
            <a:headEnd/>
            <a:tailEnd/>
          </a:ln>
        </p:spPr>
        <p:txBody>
          <a:bodyPr wrap="square">
            <a:spAutoFit/>
          </a:bodyPr>
          <a:lstStyle/>
          <a:p>
            <a:pPr algn="just">
              <a:spcBef>
                <a:spcPct val="50000"/>
              </a:spcBef>
            </a:pPr>
            <a:r>
              <a:rPr lang="en-US" sz="1400" dirty="0">
                <a:solidFill>
                  <a:srgbClr val="000000"/>
                </a:solidFill>
                <a:latin typeface="ZDingbats" pitchFamily="2" charset="0"/>
                <a:sym typeface="Wingdings 2" pitchFamily="18" charset="2"/>
              </a:rPr>
              <a:t>Z</a:t>
            </a:r>
            <a:r>
              <a:rPr lang="ru-RU" sz="1400" dirty="0">
                <a:solidFill>
                  <a:srgbClr val="000000"/>
                </a:solidFill>
                <a:latin typeface="Book Antiqua" pitchFamily="18" charset="0"/>
                <a:sym typeface="Wingdings 2" pitchFamily="18" charset="2"/>
              </a:rPr>
              <a:t> </a:t>
            </a:r>
            <a:r>
              <a:rPr lang="ru-RU" sz="1400" dirty="0">
                <a:solidFill>
                  <a:srgbClr val="000000"/>
                </a:solidFill>
                <a:latin typeface="Book Antiqua" pitchFamily="18" charset="0"/>
              </a:rPr>
              <a:t>В повседневной производственной практике широко пользуются обобщенной характеристикой – </a:t>
            </a:r>
            <a:r>
              <a:rPr lang="ru-RU" sz="1400" b="1" i="1" dirty="0">
                <a:solidFill>
                  <a:srgbClr val="FF0000"/>
                </a:solidFill>
                <a:latin typeface="Book Antiqua" pitchFamily="18" charset="0"/>
              </a:rPr>
              <a:t>классом точности</a:t>
            </a:r>
            <a:r>
              <a:rPr lang="ru-RU" sz="1400" b="1" dirty="0">
                <a:solidFill>
                  <a:srgbClr val="348AD8"/>
                </a:solidFill>
                <a:latin typeface="Book Antiqua" pitchFamily="18" charset="0"/>
              </a:rPr>
              <a:t>.</a:t>
            </a:r>
            <a:r>
              <a:rPr lang="ru-RU" sz="1400" dirty="0">
                <a:solidFill>
                  <a:srgbClr val="348AD8"/>
                </a:solidFill>
                <a:latin typeface="Book Antiqua" pitchFamily="18" charset="0"/>
              </a:rPr>
              <a:t> </a:t>
            </a:r>
          </a:p>
        </p:txBody>
      </p:sp>
    </p:spTree>
    <p:extLst>
      <p:ext uri="{BB962C8B-B14F-4D97-AF65-F5344CB8AC3E}">
        <p14:creationId xmlns:p14="http://schemas.microsoft.com/office/powerpoint/2010/main" val="39019866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Номер слайда 5"/>
          <p:cNvSpPr>
            <a:spLocks noGrp="1"/>
          </p:cNvSpPr>
          <p:nvPr>
            <p:ph type="sldNum" sz="quarter" idx="12"/>
          </p:nvPr>
        </p:nvSpPr>
        <p:spPr>
          <a:xfrm>
            <a:off x="8287093" y="6185952"/>
            <a:ext cx="856907" cy="669925"/>
          </a:xfrm>
        </p:spPr>
        <p:txBody>
          <a:bodyPr/>
          <a:lstStyle/>
          <a:p>
            <a:pPr>
              <a:defRPr/>
            </a:pPr>
            <a:fld id="{8EDC18CE-0FF1-4F6E-A3BE-0407B02170A5}" type="slidenum">
              <a:rPr lang="ru-RU" sz="1600"/>
              <a:pPr>
                <a:defRPr/>
              </a:pPr>
              <a:t>7</a:t>
            </a:fld>
            <a:endParaRPr lang="ru-RU" sz="1600" dirty="0"/>
          </a:p>
        </p:txBody>
      </p:sp>
      <p:sp>
        <p:nvSpPr>
          <p:cNvPr id="2064" name="AutoShape 2"/>
          <p:cNvSpPr>
            <a:spLocks noChangeArrowheads="1"/>
          </p:cNvSpPr>
          <p:nvPr/>
        </p:nvSpPr>
        <p:spPr bwMode="auto">
          <a:xfrm>
            <a:off x="0" y="-27384"/>
            <a:ext cx="9144000" cy="546833"/>
          </a:xfrm>
          <a:prstGeom prst="roundRect">
            <a:avLst>
              <a:gd name="adj" fmla="val 16667"/>
            </a:avLst>
          </a:prstGeom>
          <a:solidFill>
            <a:srgbClr val="FFFF00"/>
          </a:solidFill>
          <a:ln w="38100">
            <a:solidFill>
              <a:srgbClr val="1D08B8"/>
            </a:solidFill>
            <a:round/>
            <a:headEnd/>
            <a:tailEnd/>
          </a:ln>
        </p:spPr>
        <p:txBody>
          <a:bodyPr wrap="none" anchor="ctr"/>
          <a:lstStyle/>
          <a:p>
            <a:pPr algn="ctr"/>
            <a:r>
              <a:rPr lang="ru-RU" sz="2000" b="1" dirty="0" smtClean="0">
                <a:solidFill>
                  <a:srgbClr val="1D08B8"/>
                </a:solidFill>
                <a:latin typeface="Book Antiqua" pitchFamily="18" charset="0"/>
                <a:cs typeface="Times New Roman" pitchFamily="18" charset="0"/>
              </a:rPr>
              <a:t>КЛАССИФИКАЦИЯ СРЕДСТВ ИЗМЕРЕНИ</a:t>
            </a:r>
            <a:r>
              <a:rPr lang="ru-RU" sz="2000" b="1" dirty="0" smtClean="0">
                <a:solidFill>
                  <a:srgbClr val="1D08B8"/>
                </a:solidFill>
                <a:latin typeface="Book Antiqua" pitchFamily="18" charset="0"/>
              </a:rPr>
              <a:t>Й И КОНТРОЛЯ</a:t>
            </a:r>
            <a:r>
              <a:rPr lang="ru-RU" sz="2400" dirty="0" smtClean="0">
                <a:solidFill>
                  <a:srgbClr val="1D08B8"/>
                </a:solidFill>
                <a:latin typeface="Times New Roman" pitchFamily="18" charset="0"/>
              </a:rPr>
              <a:t> </a:t>
            </a:r>
            <a:endParaRPr lang="ru-RU" sz="2400" dirty="0">
              <a:solidFill>
                <a:srgbClr val="1D08B8"/>
              </a:solidFill>
              <a:latin typeface="Times New Roman" pitchFamily="18" charset="0"/>
            </a:endParaRPr>
          </a:p>
        </p:txBody>
      </p:sp>
      <p:sp>
        <p:nvSpPr>
          <p:cNvPr id="2065" name="Rectangle 3"/>
          <p:cNvSpPr>
            <a:spLocks noChangeArrowheads="1"/>
          </p:cNvSpPr>
          <p:nvPr/>
        </p:nvSpPr>
        <p:spPr bwMode="auto">
          <a:xfrm>
            <a:off x="395536" y="548680"/>
            <a:ext cx="8352928" cy="6235189"/>
          </a:xfrm>
          <a:prstGeom prst="rect">
            <a:avLst/>
          </a:prstGeom>
          <a:solidFill>
            <a:schemeClr val="tx1"/>
          </a:solidFill>
          <a:ln w="9525">
            <a:noFill/>
            <a:miter lim="800000"/>
            <a:headEnd/>
            <a:tailEnd/>
          </a:ln>
        </p:spPr>
        <p:txBody>
          <a:bodyPr wrap="square" anchor="t" anchorCtr="0"/>
          <a:lstStyle/>
          <a:p>
            <a:pPr marL="457200" indent="-457200">
              <a:buClr>
                <a:srgbClr val="FF0000"/>
              </a:buClr>
              <a:buAutoNum type="arabicPeriod"/>
            </a:pPr>
            <a:r>
              <a:rPr lang="ru-RU" sz="2200" b="1" u="sng" dirty="0" smtClean="0">
                <a:solidFill>
                  <a:srgbClr val="0000FF"/>
                </a:solidFill>
                <a:latin typeface="Book Antiqua" pitchFamily="18" charset="0"/>
                <a:cs typeface="Times New Roman" pitchFamily="18" charset="0"/>
              </a:rPr>
              <a:t>По метрологическому назначению</a:t>
            </a:r>
            <a:r>
              <a:rPr lang="ru-RU" sz="2200" b="1" dirty="0" smtClean="0">
                <a:solidFill>
                  <a:srgbClr val="0000FF"/>
                </a:solidFill>
                <a:latin typeface="Book Antiqua" pitchFamily="18" charset="0"/>
                <a:cs typeface="Times New Roman" pitchFamily="18" charset="0"/>
              </a:rPr>
              <a:t>:</a:t>
            </a:r>
          </a:p>
          <a:p>
            <a:pPr marL="800100" lvl="1" indent="-342900">
              <a:buClr>
                <a:srgbClr val="FF0000"/>
              </a:buClr>
              <a:buFont typeface="Wingdings" panose="05000000000000000000" pitchFamily="2" charset="2"/>
              <a:buChar char="Ø"/>
            </a:pPr>
            <a:r>
              <a:rPr lang="ru-RU" sz="2200" b="1" dirty="0" smtClean="0">
                <a:solidFill>
                  <a:schemeClr val="bg1"/>
                </a:solidFill>
                <a:latin typeface="Book Antiqua" pitchFamily="18" charset="0"/>
                <a:cs typeface="Times New Roman" pitchFamily="18" charset="0"/>
              </a:rPr>
              <a:t>рабочие – </a:t>
            </a:r>
            <a:r>
              <a:rPr lang="ru-RU" sz="2200" dirty="0" smtClean="0">
                <a:solidFill>
                  <a:schemeClr val="bg1"/>
                </a:solidFill>
                <a:latin typeface="Book Antiqua" pitchFamily="18" charset="0"/>
                <a:cs typeface="Times New Roman" pitchFamily="18" charset="0"/>
              </a:rPr>
              <a:t>для измерения физических величин (ФВ)</a:t>
            </a:r>
            <a:r>
              <a:rPr lang="ru-RU" sz="2200" b="1" dirty="0" smtClean="0">
                <a:solidFill>
                  <a:schemeClr val="bg1"/>
                </a:solidFill>
                <a:latin typeface="Book Antiqua" pitchFamily="18" charset="0"/>
                <a:cs typeface="Times New Roman" pitchFamily="18" charset="0"/>
              </a:rPr>
              <a:t>;</a:t>
            </a:r>
          </a:p>
          <a:p>
            <a:pPr marL="800100" lvl="1" indent="-342900">
              <a:buClr>
                <a:srgbClr val="FF0000"/>
              </a:buClr>
              <a:buFont typeface="Wingdings" panose="05000000000000000000" pitchFamily="2" charset="2"/>
              <a:buChar char="Ø"/>
            </a:pPr>
            <a:r>
              <a:rPr lang="ru-RU" sz="2200" b="1" dirty="0" smtClean="0">
                <a:solidFill>
                  <a:schemeClr val="bg1"/>
                </a:solidFill>
                <a:latin typeface="Book Antiqua" pitchFamily="18" charset="0"/>
                <a:cs typeface="Times New Roman" pitchFamily="18" charset="0"/>
              </a:rPr>
              <a:t>метрологические (образцовые</a:t>
            </a:r>
            <a:r>
              <a:rPr lang="ru-RU" sz="2200" b="1" dirty="0">
                <a:solidFill>
                  <a:schemeClr val="bg1"/>
                </a:solidFill>
                <a:latin typeface="Book Antiqua" pitchFamily="18" charset="0"/>
                <a:cs typeface="Times New Roman" pitchFamily="18" charset="0"/>
              </a:rPr>
              <a:t>) – </a:t>
            </a:r>
            <a:r>
              <a:rPr lang="ru-RU" sz="2200" dirty="0" smtClean="0">
                <a:solidFill>
                  <a:schemeClr val="bg1"/>
                </a:solidFill>
                <a:latin typeface="Book Antiqua" pitchFamily="18" charset="0"/>
                <a:cs typeface="Times New Roman" pitchFamily="18" charset="0"/>
              </a:rPr>
              <a:t>для обеспечения единства измерений (ОЕИ)</a:t>
            </a:r>
            <a:endParaRPr lang="ru-RU" sz="2200" b="1" dirty="0" smtClean="0">
              <a:solidFill>
                <a:schemeClr val="bg1"/>
              </a:solidFill>
              <a:latin typeface="Book Antiqua" pitchFamily="18" charset="0"/>
              <a:cs typeface="Times New Roman" pitchFamily="18" charset="0"/>
            </a:endParaRPr>
          </a:p>
          <a:p>
            <a:pPr lvl="1">
              <a:buClr>
                <a:srgbClr val="FF0000"/>
              </a:buClr>
            </a:pPr>
            <a:endParaRPr lang="ru-RU" sz="800" b="1" dirty="0" smtClean="0">
              <a:solidFill>
                <a:schemeClr val="bg1"/>
              </a:solidFill>
              <a:latin typeface="Book Antiqua" pitchFamily="18" charset="0"/>
              <a:cs typeface="Times New Roman" pitchFamily="18" charset="0"/>
            </a:endParaRPr>
          </a:p>
          <a:p>
            <a:pPr marL="457200" indent="-457200">
              <a:buClr>
                <a:srgbClr val="FF0000"/>
              </a:buClr>
              <a:buAutoNum type="arabicPeriod"/>
            </a:pPr>
            <a:r>
              <a:rPr lang="ru-RU" sz="2200" b="1" u="sng" dirty="0" smtClean="0">
                <a:solidFill>
                  <a:srgbClr val="0000FF"/>
                </a:solidFill>
                <a:latin typeface="Book Antiqua" pitchFamily="18" charset="0"/>
                <a:cs typeface="Times New Roman" pitchFamily="18" charset="0"/>
              </a:rPr>
              <a:t>По типу и виду контролируемых физических величин (ФВ</a:t>
            </a:r>
            <a:r>
              <a:rPr lang="ru-RU" sz="2200" b="1" dirty="0" smtClean="0">
                <a:solidFill>
                  <a:srgbClr val="0000FF"/>
                </a:solidFill>
                <a:latin typeface="Book Antiqua" pitchFamily="18" charset="0"/>
                <a:cs typeface="Times New Roman" pitchFamily="18" charset="0"/>
              </a:rPr>
              <a:t>):</a:t>
            </a:r>
          </a:p>
          <a:p>
            <a:pPr marL="800100" lvl="1" indent="-342900">
              <a:buClr>
                <a:srgbClr val="FF0000"/>
              </a:buClr>
              <a:buFont typeface="Wingdings" panose="05000000000000000000" pitchFamily="2" charset="2"/>
              <a:buChar char="Ø"/>
            </a:pPr>
            <a:r>
              <a:rPr lang="ru-RU" sz="2200" b="1" dirty="0" smtClean="0">
                <a:solidFill>
                  <a:schemeClr val="bg1"/>
                </a:solidFill>
                <a:latin typeface="Book Antiqua" pitchFamily="18" charset="0"/>
                <a:cs typeface="Times New Roman" pitchFamily="18" charset="0"/>
              </a:rPr>
              <a:t>весовых величин;</a:t>
            </a:r>
          </a:p>
          <a:p>
            <a:pPr marL="800100" lvl="1" indent="-342900">
              <a:buClr>
                <a:srgbClr val="FF0000"/>
              </a:buClr>
              <a:buFont typeface="Wingdings" panose="05000000000000000000" pitchFamily="2" charset="2"/>
              <a:buChar char="Ø"/>
            </a:pPr>
            <a:r>
              <a:rPr lang="ru-RU" sz="2200" b="1" dirty="0" smtClean="0">
                <a:solidFill>
                  <a:schemeClr val="bg1"/>
                </a:solidFill>
                <a:latin typeface="Book Antiqua" pitchFamily="18" charset="0"/>
                <a:cs typeface="Times New Roman" pitchFamily="18" charset="0"/>
              </a:rPr>
              <a:t>геометрических величин;</a:t>
            </a:r>
          </a:p>
          <a:p>
            <a:pPr marL="800100" lvl="1" indent="-342900">
              <a:buClr>
                <a:srgbClr val="FF0000"/>
              </a:buClr>
              <a:buFont typeface="Wingdings" panose="05000000000000000000" pitchFamily="2" charset="2"/>
              <a:buChar char="Ø"/>
            </a:pPr>
            <a:r>
              <a:rPr lang="ru-RU" sz="2200" b="1" dirty="0" smtClean="0">
                <a:solidFill>
                  <a:schemeClr val="bg1"/>
                </a:solidFill>
                <a:latin typeface="Book Antiqua" pitchFamily="18" charset="0"/>
                <a:cs typeface="Times New Roman" pitchFamily="18" charset="0"/>
              </a:rPr>
              <a:t>механических величин;</a:t>
            </a:r>
          </a:p>
          <a:p>
            <a:pPr marL="800100" lvl="1" indent="-342900">
              <a:buClr>
                <a:srgbClr val="FF0000"/>
              </a:buClr>
              <a:buFont typeface="Wingdings" panose="05000000000000000000" pitchFamily="2" charset="2"/>
              <a:buChar char="Ø"/>
            </a:pPr>
            <a:r>
              <a:rPr lang="ru-RU" sz="2200" b="1" dirty="0" smtClean="0">
                <a:solidFill>
                  <a:schemeClr val="bg1"/>
                </a:solidFill>
                <a:latin typeface="Book Antiqua" pitchFamily="18" charset="0"/>
                <a:cs typeface="Times New Roman" pitchFamily="18" charset="0"/>
              </a:rPr>
              <a:t>давления, количества, расхода, уровня вещества;</a:t>
            </a:r>
          </a:p>
          <a:p>
            <a:pPr marL="800100" lvl="1" indent="-342900">
              <a:buClr>
                <a:srgbClr val="FF0000"/>
              </a:buClr>
              <a:buFont typeface="Wingdings" panose="05000000000000000000" pitchFamily="2" charset="2"/>
              <a:buChar char="Ø"/>
            </a:pPr>
            <a:r>
              <a:rPr lang="ru-RU" sz="2200" b="1" dirty="0" smtClean="0">
                <a:solidFill>
                  <a:schemeClr val="bg1"/>
                </a:solidFill>
                <a:latin typeface="Book Antiqua" pitchFamily="18" charset="0"/>
                <a:cs typeface="Times New Roman" pitchFamily="18" charset="0"/>
              </a:rPr>
              <a:t>времени и частоты;</a:t>
            </a:r>
          </a:p>
          <a:p>
            <a:pPr marL="800100" lvl="1" indent="-342900">
              <a:buClr>
                <a:srgbClr val="FF0000"/>
              </a:buClr>
              <a:buFont typeface="Wingdings" panose="05000000000000000000" pitchFamily="2" charset="2"/>
              <a:buChar char="Ø"/>
            </a:pPr>
            <a:r>
              <a:rPr lang="ru-RU" sz="2200" b="1" dirty="0" smtClean="0">
                <a:solidFill>
                  <a:schemeClr val="bg1"/>
                </a:solidFill>
                <a:latin typeface="Book Antiqua" pitchFamily="18" charset="0"/>
                <a:cs typeface="Times New Roman" pitchFamily="18" charset="0"/>
              </a:rPr>
              <a:t>физико-химического состава вещества;</a:t>
            </a:r>
          </a:p>
          <a:p>
            <a:pPr marL="800100" lvl="1" indent="-342900">
              <a:buClr>
                <a:srgbClr val="FF0000"/>
              </a:buClr>
              <a:buFont typeface="Wingdings" panose="05000000000000000000" pitchFamily="2" charset="2"/>
              <a:buChar char="Ø"/>
            </a:pPr>
            <a:r>
              <a:rPr lang="ru-RU" sz="2200" b="1" dirty="0" smtClean="0">
                <a:solidFill>
                  <a:schemeClr val="bg1"/>
                </a:solidFill>
                <a:latin typeface="Book Antiqua" pitchFamily="18" charset="0"/>
                <a:cs typeface="Times New Roman" pitchFamily="18" charset="0"/>
              </a:rPr>
              <a:t>тепловых величин;</a:t>
            </a:r>
          </a:p>
          <a:p>
            <a:pPr marL="800100" lvl="1" indent="-342900">
              <a:buClr>
                <a:srgbClr val="FF0000"/>
              </a:buClr>
              <a:buFont typeface="Wingdings" panose="05000000000000000000" pitchFamily="2" charset="2"/>
              <a:buChar char="Ø"/>
            </a:pPr>
            <a:r>
              <a:rPr lang="ru-RU" sz="2200" b="1" dirty="0" smtClean="0">
                <a:solidFill>
                  <a:schemeClr val="bg1"/>
                </a:solidFill>
                <a:latin typeface="Book Antiqua" pitchFamily="18" charset="0"/>
                <a:cs typeface="Times New Roman" pitchFamily="18" charset="0"/>
              </a:rPr>
              <a:t>электрических и магнитных величин;</a:t>
            </a:r>
          </a:p>
          <a:p>
            <a:pPr marL="800100" lvl="1" indent="-342900">
              <a:buClr>
                <a:srgbClr val="FF0000"/>
              </a:buClr>
              <a:buFont typeface="Wingdings" panose="05000000000000000000" pitchFamily="2" charset="2"/>
              <a:buChar char="Ø"/>
            </a:pPr>
            <a:r>
              <a:rPr lang="ru-RU" sz="2200" b="1" dirty="0" smtClean="0">
                <a:solidFill>
                  <a:schemeClr val="bg1"/>
                </a:solidFill>
                <a:latin typeface="Book Antiqua" pitchFamily="18" charset="0"/>
                <a:cs typeface="Times New Roman" pitchFamily="18" charset="0"/>
              </a:rPr>
              <a:t>радиоэлектрических величин;</a:t>
            </a:r>
          </a:p>
          <a:p>
            <a:pPr marL="800100" lvl="1" indent="-342900">
              <a:buClr>
                <a:srgbClr val="FF0000"/>
              </a:buClr>
              <a:buFont typeface="Wingdings" panose="05000000000000000000" pitchFamily="2" charset="2"/>
              <a:buChar char="Ø"/>
            </a:pPr>
            <a:r>
              <a:rPr lang="ru-RU" sz="2200" b="1" dirty="0" smtClean="0">
                <a:solidFill>
                  <a:schemeClr val="bg1"/>
                </a:solidFill>
                <a:latin typeface="Book Antiqua" pitchFamily="18" charset="0"/>
                <a:cs typeface="Times New Roman" pitchFamily="18" charset="0"/>
              </a:rPr>
              <a:t>оптического излучения; </a:t>
            </a:r>
          </a:p>
          <a:p>
            <a:pPr marL="800100" lvl="1" indent="-342900">
              <a:buClr>
                <a:srgbClr val="FF0000"/>
              </a:buClr>
              <a:buFont typeface="Wingdings" panose="05000000000000000000" pitchFamily="2" charset="2"/>
              <a:buChar char="Ø"/>
            </a:pPr>
            <a:r>
              <a:rPr lang="ru-RU" sz="2200" b="1" dirty="0" smtClean="0">
                <a:solidFill>
                  <a:schemeClr val="bg1"/>
                </a:solidFill>
                <a:latin typeface="Book Antiqua" pitchFamily="18" charset="0"/>
                <a:cs typeface="Times New Roman" pitchFamily="18" charset="0"/>
              </a:rPr>
              <a:t>ионизирующих излучений;</a:t>
            </a:r>
          </a:p>
          <a:p>
            <a:pPr marL="800100" lvl="1" indent="-342900">
              <a:buClr>
                <a:srgbClr val="FF0000"/>
              </a:buClr>
              <a:buFont typeface="Wingdings" panose="05000000000000000000" pitchFamily="2" charset="2"/>
              <a:buChar char="Ø"/>
            </a:pPr>
            <a:r>
              <a:rPr lang="ru-RU" sz="2200" b="1" dirty="0" smtClean="0">
                <a:solidFill>
                  <a:schemeClr val="bg1"/>
                </a:solidFill>
                <a:latin typeface="Book Antiqua" pitchFamily="18" charset="0"/>
                <a:cs typeface="Times New Roman" pitchFamily="18" charset="0"/>
              </a:rPr>
              <a:t>акустических величин</a:t>
            </a:r>
            <a:endParaRPr lang="ru-RU" sz="2400" dirty="0">
              <a:solidFill>
                <a:srgbClr val="000000"/>
              </a:solidFill>
              <a:latin typeface="Book Antiqua" pitchFamily="18" charset="0"/>
            </a:endParaRPr>
          </a:p>
        </p:txBody>
      </p:sp>
    </p:spTree>
    <p:extLst>
      <p:ext uri="{BB962C8B-B14F-4D97-AF65-F5344CB8AC3E}">
        <p14:creationId xmlns:p14="http://schemas.microsoft.com/office/powerpoint/2010/main" val="274109560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1" name="AutoShape 3"/>
          <p:cNvSpPr>
            <a:spLocks noChangeArrowheads="1"/>
          </p:cNvSpPr>
          <p:nvPr/>
        </p:nvSpPr>
        <p:spPr bwMode="auto">
          <a:xfrm>
            <a:off x="0" y="8586"/>
            <a:ext cx="9144000" cy="533400"/>
          </a:xfrm>
          <a:prstGeom prst="roundRect">
            <a:avLst>
              <a:gd name="adj" fmla="val 16667"/>
            </a:avLst>
          </a:prstGeom>
          <a:solidFill>
            <a:srgbClr val="FFFF00"/>
          </a:solidFill>
          <a:ln w="57150">
            <a:solidFill>
              <a:srgbClr val="0000FF"/>
            </a:solidFill>
            <a:round/>
            <a:headEnd/>
            <a:tailEnd/>
          </a:ln>
        </p:spPr>
        <p:txBody>
          <a:bodyPr wrap="none" anchor="ctr"/>
          <a:lstStyle/>
          <a:p>
            <a:pPr algn="ctr"/>
            <a:endParaRPr lang="ru-RU" sz="2800" b="1" dirty="0">
              <a:solidFill>
                <a:srgbClr val="000000"/>
              </a:solidFill>
              <a:latin typeface="Times New Roman" pitchFamily="18" charset="0"/>
            </a:endParaRPr>
          </a:p>
          <a:p>
            <a:pPr algn="ctr"/>
            <a:r>
              <a:rPr lang="ru-RU" sz="2000" b="1" dirty="0" smtClean="0">
                <a:solidFill>
                  <a:srgbClr val="FF0000"/>
                </a:solidFill>
                <a:latin typeface="Book Antiqua" pitchFamily="18" charset="0"/>
                <a:cs typeface="Times New Roman" pitchFamily="18" charset="0"/>
              </a:rPr>
              <a:t>Метрологические характеристики </a:t>
            </a:r>
            <a:r>
              <a:rPr lang="ru-RU" sz="2000" b="1" dirty="0" smtClean="0">
                <a:solidFill>
                  <a:srgbClr val="FF0000"/>
                </a:solidFill>
                <a:latin typeface="Book Antiqua" pitchFamily="18" charset="0"/>
              </a:rPr>
              <a:t>средств измерений</a:t>
            </a:r>
            <a:endParaRPr lang="ru-RU" sz="2000" b="1" dirty="0">
              <a:solidFill>
                <a:srgbClr val="FF0000"/>
              </a:solidFill>
              <a:latin typeface="Book Antiqua" pitchFamily="18" charset="0"/>
            </a:endParaRPr>
          </a:p>
          <a:p>
            <a:pPr algn="ctr"/>
            <a:endParaRPr lang="ru-RU" sz="2400" b="1" dirty="0">
              <a:solidFill>
                <a:srgbClr val="000000"/>
              </a:solidFill>
              <a:latin typeface="Times New Roman" pitchFamily="18" charset="0"/>
            </a:endParaRPr>
          </a:p>
        </p:txBody>
      </p:sp>
      <p:sp>
        <p:nvSpPr>
          <p:cNvPr id="3" name="Прямоугольник 2"/>
          <p:cNvSpPr/>
          <p:nvPr/>
        </p:nvSpPr>
        <p:spPr>
          <a:xfrm>
            <a:off x="179512" y="620688"/>
            <a:ext cx="8784976" cy="3247043"/>
          </a:xfrm>
          <a:prstGeom prst="rect">
            <a:avLst/>
          </a:prstGeom>
          <a:solidFill>
            <a:schemeClr val="tx1"/>
          </a:solidFill>
        </p:spPr>
        <p:txBody>
          <a:bodyPr wrap="square">
            <a:spAutoFit/>
          </a:bodyPr>
          <a:lstStyle/>
          <a:p>
            <a:pPr algn="just"/>
            <a:r>
              <a:rPr lang="ru-RU" b="1" dirty="0">
                <a:solidFill>
                  <a:srgbClr val="FF0000"/>
                </a:solidFill>
                <a:latin typeface="Times New Roman" panose="02020603050405020304" pitchFamily="18" charset="0"/>
                <a:cs typeface="Times New Roman" panose="02020603050405020304" pitchFamily="18" charset="0"/>
              </a:rPr>
              <a:t>Метрологическая исправность СИ</a:t>
            </a:r>
            <a:r>
              <a:rPr lang="ru-RU" dirty="0">
                <a:solidFill>
                  <a:schemeClr val="bg1"/>
                </a:solidFill>
                <a:latin typeface="Times New Roman" panose="02020603050405020304" pitchFamily="18" charset="0"/>
                <a:cs typeface="Times New Roman" panose="02020603050405020304" pitchFamily="18" charset="0"/>
              </a:rPr>
              <a:t> – состояние средств измерений, при котором все нормируемые метрологические характеристики соответствуют установленным требованиям. </a:t>
            </a:r>
            <a:endParaRPr lang="ru-RU" dirty="0" smtClean="0">
              <a:solidFill>
                <a:schemeClr val="bg1"/>
              </a:solidFill>
              <a:latin typeface="Times New Roman" panose="02020603050405020304" pitchFamily="18" charset="0"/>
              <a:cs typeface="Times New Roman" panose="02020603050405020304" pitchFamily="18" charset="0"/>
            </a:endParaRPr>
          </a:p>
          <a:p>
            <a:pPr algn="just"/>
            <a:endParaRPr lang="ru-RU" sz="500" dirty="0" smtClean="0">
              <a:solidFill>
                <a:schemeClr val="bg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ru-RU" sz="1600" dirty="0" smtClean="0">
                <a:solidFill>
                  <a:schemeClr val="bg1"/>
                </a:solidFill>
                <a:latin typeface="Times New Roman" panose="02020603050405020304" pitchFamily="18" charset="0"/>
                <a:cs typeface="Times New Roman" panose="02020603050405020304" pitchFamily="18" charset="0"/>
              </a:rPr>
              <a:t>Тогда </a:t>
            </a:r>
            <a:r>
              <a:rPr lang="ru-RU" sz="1600" dirty="0">
                <a:solidFill>
                  <a:schemeClr val="bg1"/>
                </a:solidFill>
                <a:latin typeface="Times New Roman" panose="02020603050405020304" pitchFamily="18" charset="0"/>
                <a:cs typeface="Times New Roman" panose="02020603050405020304" pitchFamily="18" charset="0"/>
              </a:rPr>
              <a:t>они могут использоваться в соответствии с их назначением и метрологическими характеристиками</a:t>
            </a:r>
            <a:r>
              <a:rPr lang="ru-RU" sz="1600" dirty="0" smtClean="0">
                <a:solidFill>
                  <a:schemeClr val="bg1"/>
                </a:solidFill>
                <a:latin typeface="Times New Roman" panose="02020603050405020304" pitchFamily="18" charset="0"/>
                <a:cs typeface="Times New Roman" panose="02020603050405020304" pitchFamily="18" charset="0"/>
              </a:rPr>
              <a:t>.</a:t>
            </a:r>
          </a:p>
          <a:p>
            <a:pPr algn="just"/>
            <a:endParaRPr lang="ru-RU" sz="500" dirty="0">
              <a:solidFill>
                <a:schemeClr val="bg1"/>
              </a:solidFill>
              <a:latin typeface="Times New Roman" panose="02020603050405020304" pitchFamily="18" charset="0"/>
              <a:cs typeface="Times New Roman" panose="02020603050405020304" pitchFamily="18" charset="0"/>
            </a:endParaRPr>
          </a:p>
          <a:p>
            <a:pPr algn="just"/>
            <a:r>
              <a:rPr lang="ru-RU" b="1" dirty="0">
                <a:solidFill>
                  <a:srgbClr val="FF0000"/>
                </a:solidFill>
                <a:latin typeface="Times New Roman" panose="02020603050405020304" pitchFamily="18" charset="0"/>
                <a:cs typeface="Times New Roman" panose="02020603050405020304" pitchFamily="18" charset="0"/>
              </a:rPr>
              <a:t>Метрологический отказ СИ</a:t>
            </a:r>
            <a:r>
              <a:rPr lang="ru-RU" dirty="0">
                <a:solidFill>
                  <a:schemeClr val="bg1"/>
                </a:solidFill>
                <a:latin typeface="Times New Roman" panose="02020603050405020304" pitchFamily="18" charset="0"/>
                <a:cs typeface="Times New Roman" panose="02020603050405020304" pitchFamily="18" charset="0"/>
              </a:rPr>
              <a:t> – выход метрологической характеристики средства измерений за установленные пределы. </a:t>
            </a:r>
            <a:endParaRPr lang="ru-RU" dirty="0" smtClean="0">
              <a:solidFill>
                <a:schemeClr val="bg1"/>
              </a:solidFill>
              <a:latin typeface="Times New Roman" panose="02020603050405020304" pitchFamily="18" charset="0"/>
              <a:cs typeface="Times New Roman" panose="02020603050405020304" pitchFamily="18" charset="0"/>
            </a:endParaRPr>
          </a:p>
          <a:p>
            <a:pPr algn="just"/>
            <a:endParaRPr lang="ru-RU" sz="500" dirty="0" smtClean="0">
              <a:solidFill>
                <a:schemeClr val="bg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ru-RU" sz="1600" dirty="0" smtClean="0">
                <a:solidFill>
                  <a:schemeClr val="bg1"/>
                </a:solidFill>
                <a:latin typeface="Times New Roman" panose="02020603050405020304" pitchFamily="18" charset="0"/>
                <a:cs typeface="Times New Roman" panose="02020603050405020304" pitchFamily="18" charset="0"/>
              </a:rPr>
              <a:t>Если </a:t>
            </a:r>
            <a:r>
              <a:rPr lang="ru-RU" sz="1600" dirty="0">
                <a:solidFill>
                  <a:schemeClr val="bg1"/>
                </a:solidFill>
                <a:latin typeface="Times New Roman" panose="02020603050405020304" pitchFamily="18" charset="0"/>
                <a:cs typeface="Times New Roman" panose="02020603050405020304" pitchFamily="18" charset="0"/>
              </a:rPr>
              <a:t>метрологический отказ произошел из-за технических неполадок, то они должны быть устранены. </a:t>
            </a:r>
            <a:endParaRPr lang="ru-RU" sz="1600" dirty="0" smtClean="0">
              <a:solidFill>
                <a:schemeClr val="bg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ru-RU" sz="1600" dirty="0" smtClean="0">
                <a:solidFill>
                  <a:schemeClr val="bg1"/>
                </a:solidFill>
                <a:latin typeface="Times New Roman" panose="02020603050405020304" pitchFamily="18" charset="0"/>
                <a:cs typeface="Times New Roman" panose="02020603050405020304" pitchFamily="18" charset="0"/>
              </a:rPr>
              <a:t>Если </a:t>
            </a:r>
            <a:r>
              <a:rPr lang="ru-RU" sz="1600" dirty="0">
                <a:solidFill>
                  <a:schemeClr val="bg1"/>
                </a:solidFill>
                <a:latin typeface="Times New Roman" panose="02020603050405020304" pitchFamily="18" charset="0"/>
                <a:cs typeface="Times New Roman" panose="02020603050405020304" pitchFamily="18" charset="0"/>
              </a:rPr>
              <a:t>же прибор технически исправен, то в случае метрологического отказа его класс точности должен быть понижен.</a:t>
            </a:r>
          </a:p>
        </p:txBody>
      </p:sp>
      <p:sp>
        <p:nvSpPr>
          <p:cNvPr id="4" name="Прямоугольник 3"/>
          <p:cNvSpPr/>
          <p:nvPr/>
        </p:nvSpPr>
        <p:spPr>
          <a:xfrm>
            <a:off x="179512" y="3979023"/>
            <a:ext cx="8784976" cy="2800767"/>
          </a:xfrm>
          <a:prstGeom prst="rect">
            <a:avLst/>
          </a:prstGeom>
          <a:solidFill>
            <a:schemeClr val="tx1"/>
          </a:solidFill>
        </p:spPr>
        <p:txBody>
          <a:bodyPr wrap="square">
            <a:spAutoFit/>
          </a:bodyPr>
          <a:lstStyle/>
          <a:p>
            <a:pPr algn="just"/>
            <a:r>
              <a:rPr lang="ru-RU" sz="1600" b="1" i="1" dirty="0">
                <a:solidFill>
                  <a:srgbClr val="0000FF"/>
                </a:solidFill>
                <a:latin typeface="Times New Roman" panose="02020603050405020304" pitchFamily="18" charset="0"/>
                <a:cs typeface="Times New Roman" panose="02020603050405020304" pitchFamily="18" charset="0"/>
              </a:rPr>
              <a:t>Средства измерений можно использовать только тогда, когда известны их метрологические характеристики. </a:t>
            </a:r>
            <a:endParaRPr lang="ru-RU" sz="1600" b="1" i="1" dirty="0" smtClean="0">
              <a:solidFill>
                <a:srgbClr val="0000FF"/>
              </a:solidFill>
              <a:latin typeface="Times New Roman" panose="02020603050405020304" pitchFamily="18" charset="0"/>
              <a:cs typeface="Times New Roman" panose="02020603050405020304" pitchFamily="18" charset="0"/>
            </a:endParaRPr>
          </a:p>
          <a:p>
            <a:pPr algn="just"/>
            <a:r>
              <a:rPr lang="ru-RU" sz="1600" dirty="0" smtClean="0">
                <a:solidFill>
                  <a:schemeClr val="bg1"/>
                </a:solidFill>
                <a:latin typeface="Times New Roman" panose="02020603050405020304" pitchFamily="18" charset="0"/>
                <a:cs typeface="Times New Roman" panose="02020603050405020304" pitchFamily="18" charset="0"/>
              </a:rPr>
              <a:t>Обычно </a:t>
            </a:r>
            <a:r>
              <a:rPr lang="ru-RU" sz="1600" dirty="0">
                <a:solidFill>
                  <a:schemeClr val="bg1"/>
                </a:solidFill>
                <a:latin typeface="Times New Roman" panose="02020603050405020304" pitchFamily="18" charset="0"/>
                <a:cs typeface="Times New Roman" panose="02020603050405020304" pitchFamily="18" charset="0"/>
              </a:rPr>
              <a:t>указываются </a:t>
            </a:r>
            <a:r>
              <a:rPr lang="ru-RU" sz="1600" b="1" i="1" dirty="0">
                <a:solidFill>
                  <a:srgbClr val="FF0000"/>
                </a:solidFill>
                <a:latin typeface="Times New Roman" panose="02020603050405020304" pitchFamily="18" charset="0"/>
                <a:cs typeface="Times New Roman" panose="02020603050405020304" pitchFamily="18" charset="0"/>
              </a:rPr>
              <a:t>номинальные значения</a:t>
            </a:r>
            <a:r>
              <a:rPr lang="ru-RU" sz="1600" dirty="0">
                <a:solidFill>
                  <a:srgbClr val="FF0000"/>
                </a:solidFill>
                <a:latin typeface="Times New Roman" panose="02020603050405020304" pitchFamily="18" charset="0"/>
                <a:cs typeface="Times New Roman" panose="02020603050405020304" pitchFamily="18" charset="0"/>
              </a:rPr>
              <a:t> </a:t>
            </a:r>
            <a:r>
              <a:rPr lang="ru-RU" sz="1600" b="1" i="1" dirty="0">
                <a:solidFill>
                  <a:srgbClr val="0000FF"/>
                </a:solidFill>
                <a:latin typeface="Times New Roman" panose="02020603050405020304" pitchFamily="18" charset="0"/>
                <a:cs typeface="Times New Roman" panose="02020603050405020304" pitchFamily="18" charset="0"/>
              </a:rPr>
              <a:t>параметров средств измерений и допускаемые отклонения от них</a:t>
            </a:r>
            <a:r>
              <a:rPr lang="ru-RU" sz="1600" dirty="0">
                <a:solidFill>
                  <a:schemeClr val="bg1"/>
                </a:solidFill>
                <a:latin typeface="Times New Roman" panose="02020603050405020304" pitchFamily="18" charset="0"/>
                <a:cs typeface="Times New Roman" panose="02020603050405020304" pitchFamily="18" charset="0"/>
              </a:rPr>
              <a:t>. </a:t>
            </a:r>
            <a:endParaRPr lang="ru-RU" sz="1600" dirty="0" smtClean="0">
              <a:solidFill>
                <a:schemeClr val="bg1"/>
              </a:solidFill>
              <a:latin typeface="Times New Roman" panose="02020603050405020304" pitchFamily="18" charset="0"/>
              <a:cs typeface="Times New Roman" panose="02020603050405020304" pitchFamily="18" charset="0"/>
            </a:endParaRPr>
          </a:p>
          <a:p>
            <a:pPr algn="just"/>
            <a:r>
              <a:rPr lang="ru-RU" sz="1600" dirty="0" smtClean="0">
                <a:solidFill>
                  <a:schemeClr val="bg1"/>
                </a:solidFill>
                <a:latin typeface="Times New Roman" panose="02020603050405020304" pitchFamily="18" charset="0"/>
                <a:cs typeface="Times New Roman" panose="02020603050405020304" pitchFamily="18" charset="0"/>
              </a:rPr>
              <a:t>Сведения </a:t>
            </a:r>
            <a:r>
              <a:rPr lang="ru-RU" sz="1600" dirty="0">
                <a:solidFill>
                  <a:schemeClr val="bg1"/>
                </a:solidFill>
                <a:latin typeface="Times New Roman" panose="02020603050405020304" pitchFamily="18" charset="0"/>
                <a:cs typeface="Times New Roman" panose="02020603050405020304" pitchFamily="18" charset="0"/>
              </a:rPr>
              <a:t>о метрологических характеристиках приводятся в технической документации на средства измерений или указываются на них самих. Как правило, реальные метрологические характеристики имеют отклонения от их номинальных значений. Поэтому устанавливают </a:t>
            </a:r>
            <a:r>
              <a:rPr lang="ru-RU" sz="1600" b="1" i="1" dirty="0">
                <a:solidFill>
                  <a:schemeClr val="bg1"/>
                </a:solidFill>
                <a:latin typeface="Times New Roman" panose="02020603050405020304" pitchFamily="18" charset="0"/>
                <a:cs typeface="Times New Roman" panose="02020603050405020304" pitchFamily="18" charset="0"/>
              </a:rPr>
              <a:t>границы</a:t>
            </a:r>
            <a:r>
              <a:rPr lang="ru-RU" sz="1600" dirty="0">
                <a:solidFill>
                  <a:schemeClr val="bg1"/>
                </a:solidFill>
                <a:latin typeface="Times New Roman" panose="02020603050405020304" pitchFamily="18" charset="0"/>
                <a:cs typeface="Times New Roman" panose="02020603050405020304" pitchFamily="18" charset="0"/>
              </a:rPr>
              <a:t> для отклонений реальных метрологических характеристик от номинальных значений – </a:t>
            </a:r>
            <a:r>
              <a:rPr lang="ru-RU" sz="1600" b="1" i="1" dirty="0">
                <a:solidFill>
                  <a:schemeClr val="bg1"/>
                </a:solidFill>
                <a:latin typeface="Times New Roman" panose="02020603050405020304" pitchFamily="18" charset="0"/>
                <a:cs typeface="Times New Roman" panose="02020603050405020304" pitchFamily="18" charset="0"/>
              </a:rPr>
              <a:t>нормируют их</a:t>
            </a:r>
            <a:r>
              <a:rPr lang="ru-RU" sz="1600" dirty="0">
                <a:solidFill>
                  <a:schemeClr val="bg1"/>
                </a:solidFill>
                <a:latin typeface="Times New Roman" panose="02020603050405020304" pitchFamily="18" charset="0"/>
                <a:cs typeface="Times New Roman" panose="02020603050405020304" pitchFamily="18" charset="0"/>
              </a:rPr>
              <a:t>. </a:t>
            </a:r>
            <a:endParaRPr lang="ru-RU" sz="1600" dirty="0" smtClean="0">
              <a:solidFill>
                <a:schemeClr val="bg1"/>
              </a:solidFill>
              <a:latin typeface="Times New Roman" panose="02020603050405020304" pitchFamily="18" charset="0"/>
              <a:cs typeface="Times New Roman" panose="02020603050405020304" pitchFamily="18" charset="0"/>
            </a:endParaRPr>
          </a:p>
          <a:p>
            <a:pPr algn="just"/>
            <a:r>
              <a:rPr lang="ru-RU" sz="1600" b="1" i="1" dirty="0" smtClean="0">
                <a:solidFill>
                  <a:srgbClr val="0000FF"/>
                </a:solidFill>
                <a:latin typeface="Times New Roman" panose="02020603050405020304" pitchFamily="18" charset="0"/>
                <a:cs typeface="Times New Roman" panose="02020603050405020304" pitchFamily="18" charset="0"/>
              </a:rPr>
              <a:t>Нормирование </a:t>
            </a:r>
            <a:r>
              <a:rPr lang="ru-RU" sz="1600" b="1" i="1" dirty="0">
                <a:solidFill>
                  <a:srgbClr val="0000FF"/>
                </a:solidFill>
                <a:latin typeface="Times New Roman" panose="02020603050405020304" pitchFamily="18" charset="0"/>
                <a:cs typeface="Times New Roman" panose="02020603050405020304" pitchFamily="18" charset="0"/>
              </a:rPr>
              <a:t>метрологических характеристик </a:t>
            </a:r>
            <a:r>
              <a:rPr lang="ru-RU" sz="1600" dirty="0">
                <a:solidFill>
                  <a:schemeClr val="bg1"/>
                </a:solidFill>
                <a:latin typeface="Times New Roman" panose="02020603050405020304" pitchFamily="18" charset="0"/>
                <a:cs typeface="Times New Roman" panose="02020603050405020304" pitchFamily="18" charset="0"/>
              </a:rPr>
              <a:t>средств измерений позволяет избежать произвольного установления их характеристик разработчиками.</a:t>
            </a:r>
          </a:p>
        </p:txBody>
      </p:sp>
      <p:sp>
        <p:nvSpPr>
          <p:cNvPr id="6" name="Номер слайда 5"/>
          <p:cNvSpPr>
            <a:spLocks noGrp="1"/>
          </p:cNvSpPr>
          <p:nvPr>
            <p:ph type="sldNum" sz="quarter" idx="12"/>
          </p:nvPr>
        </p:nvSpPr>
        <p:spPr>
          <a:xfrm>
            <a:off x="8172400" y="6188075"/>
            <a:ext cx="856907" cy="669925"/>
          </a:xfrm>
        </p:spPr>
        <p:txBody>
          <a:bodyPr/>
          <a:lstStyle/>
          <a:p>
            <a:pPr>
              <a:defRPr/>
            </a:pPr>
            <a:fld id="{7E03095B-5292-4400-8AF2-D7B2508F3E23}" type="slidenum">
              <a:rPr lang="ru-RU" sz="1600"/>
              <a:pPr>
                <a:defRPr/>
              </a:pPr>
              <a:t>70</a:t>
            </a:fld>
            <a:endParaRPr lang="ru-RU" sz="1600" dirty="0"/>
          </a:p>
        </p:txBody>
      </p:sp>
    </p:spTree>
    <p:extLst>
      <p:ext uri="{BB962C8B-B14F-4D97-AF65-F5344CB8AC3E}">
        <p14:creationId xmlns:p14="http://schemas.microsoft.com/office/powerpoint/2010/main" val="422763195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43508" y="548680"/>
            <a:ext cx="8856984" cy="6309420"/>
          </a:xfrm>
          <a:prstGeom prst="rect">
            <a:avLst/>
          </a:prstGeom>
          <a:solidFill>
            <a:schemeClr val="tx1"/>
          </a:solidFill>
        </p:spPr>
        <p:txBody>
          <a:bodyPr wrap="square">
            <a:spAutoFit/>
          </a:bodyPr>
          <a:lstStyle/>
          <a:p>
            <a:pPr algn="just"/>
            <a:r>
              <a:rPr lang="ru-RU" sz="1600" dirty="0">
                <a:solidFill>
                  <a:schemeClr val="bg1"/>
                </a:solidFill>
                <a:latin typeface="Times New Roman" panose="02020603050405020304" pitchFamily="18" charset="0"/>
                <a:cs typeface="Times New Roman" panose="02020603050405020304" pitchFamily="18" charset="0"/>
              </a:rPr>
              <a:t>Непосредственной задачей измерения является определение значений измеряемой величины. В результате измерения физической величины с истинным значением </a:t>
            </a:r>
            <a:r>
              <a:rPr lang="ru-RU" sz="1600" b="1" dirty="0" smtClean="0">
                <a:solidFill>
                  <a:srgbClr val="FF0000"/>
                </a:solidFill>
                <a:latin typeface="Times New Roman" panose="02020603050405020304" pitchFamily="18" charset="0"/>
                <a:cs typeface="Times New Roman" panose="02020603050405020304" pitchFamily="18" charset="0"/>
              </a:rPr>
              <a:t>Х </a:t>
            </a:r>
            <a:r>
              <a:rPr lang="ru-RU" sz="1600" b="1" baseline="-25000" dirty="0" smtClean="0">
                <a:solidFill>
                  <a:srgbClr val="FF0000"/>
                </a:solidFill>
                <a:latin typeface="Times New Roman" panose="02020603050405020304" pitchFamily="18" charset="0"/>
                <a:cs typeface="Times New Roman" panose="02020603050405020304" pitchFamily="18" charset="0"/>
              </a:rPr>
              <a:t>ист.</a:t>
            </a:r>
            <a:r>
              <a:rPr lang="ru-RU" sz="1600" dirty="0" smtClean="0">
                <a:solidFill>
                  <a:schemeClr val="bg1"/>
                </a:solidFill>
                <a:latin typeface="Times New Roman" panose="02020603050405020304" pitchFamily="18" charset="0"/>
                <a:cs typeface="Times New Roman" panose="02020603050405020304" pitchFamily="18" charset="0"/>
              </a:rPr>
              <a:t> </a:t>
            </a:r>
            <a:r>
              <a:rPr lang="ru-RU" sz="1600" dirty="0">
                <a:solidFill>
                  <a:schemeClr val="bg1"/>
                </a:solidFill>
                <a:latin typeface="Times New Roman" panose="02020603050405020304" pitchFamily="18" charset="0"/>
                <a:cs typeface="Times New Roman" panose="02020603050405020304" pitchFamily="18" charset="0"/>
              </a:rPr>
              <a:t>мы получаем оценку этой величины </a:t>
            </a:r>
            <a:r>
              <a:rPr lang="ru-RU" sz="1600" b="1" dirty="0" smtClean="0">
                <a:solidFill>
                  <a:srgbClr val="FF0000"/>
                </a:solidFill>
                <a:latin typeface="Times New Roman" panose="02020603050405020304" pitchFamily="18" charset="0"/>
                <a:cs typeface="Times New Roman" panose="02020603050405020304" pitchFamily="18" charset="0"/>
              </a:rPr>
              <a:t>Х </a:t>
            </a:r>
            <a:r>
              <a:rPr lang="ru-RU" sz="1600" b="1" baseline="-25000" dirty="0" smtClean="0">
                <a:solidFill>
                  <a:srgbClr val="FF0000"/>
                </a:solidFill>
                <a:latin typeface="Times New Roman" panose="02020603050405020304" pitchFamily="18" charset="0"/>
                <a:cs typeface="Times New Roman" panose="02020603050405020304" pitchFamily="18" charset="0"/>
              </a:rPr>
              <a:t>изм</a:t>
            </a:r>
            <a:r>
              <a:rPr lang="ru-RU" sz="1600" b="1" baseline="-25000" dirty="0">
                <a:solidFill>
                  <a:srgbClr val="FF0000"/>
                </a:solidFill>
                <a:latin typeface="Times New Roman" panose="02020603050405020304" pitchFamily="18" charset="0"/>
                <a:cs typeface="Times New Roman" panose="02020603050405020304" pitchFamily="18" charset="0"/>
              </a:rPr>
              <a:t>.</a:t>
            </a:r>
            <a:r>
              <a:rPr lang="ru-RU" sz="1600" baseline="-25000" dirty="0">
                <a:solidFill>
                  <a:schemeClr val="bg1"/>
                </a:solidFill>
                <a:latin typeface="Times New Roman" panose="02020603050405020304" pitchFamily="18" charset="0"/>
                <a:cs typeface="Times New Roman" panose="02020603050405020304" pitchFamily="18" charset="0"/>
              </a:rPr>
              <a:t> </a:t>
            </a:r>
            <a:r>
              <a:rPr lang="ru-RU" sz="1600" dirty="0">
                <a:solidFill>
                  <a:schemeClr val="bg1"/>
                </a:solidFill>
                <a:latin typeface="Times New Roman" panose="02020603050405020304" pitchFamily="18" charset="0"/>
                <a:cs typeface="Times New Roman" panose="02020603050405020304" pitchFamily="18" charset="0"/>
              </a:rPr>
              <a:t>- результат измерений. При этом следует четко различать два понятия: </a:t>
            </a:r>
            <a:r>
              <a:rPr lang="ru-RU" sz="1600" b="1" i="1" dirty="0">
                <a:solidFill>
                  <a:srgbClr val="FF0000"/>
                </a:solidFill>
                <a:latin typeface="Times New Roman" panose="02020603050405020304" pitchFamily="18" charset="0"/>
                <a:cs typeface="Times New Roman" panose="02020603050405020304" pitchFamily="18" charset="0"/>
              </a:rPr>
              <a:t>истинные значения</a:t>
            </a:r>
            <a:r>
              <a:rPr lang="ru-RU" sz="1600" dirty="0">
                <a:solidFill>
                  <a:schemeClr val="bg1"/>
                </a:solidFill>
                <a:latin typeface="Times New Roman" panose="02020603050405020304" pitchFamily="18" charset="0"/>
                <a:cs typeface="Times New Roman" panose="02020603050405020304" pitchFamily="18" charset="0"/>
              </a:rPr>
              <a:t> физических величин и их эмпирические проявления – </a:t>
            </a:r>
            <a:r>
              <a:rPr lang="ru-RU" sz="1600" b="1" i="1" dirty="0">
                <a:solidFill>
                  <a:srgbClr val="FF0000"/>
                </a:solidFill>
                <a:latin typeface="Times New Roman" panose="02020603050405020304" pitchFamily="18" charset="0"/>
                <a:cs typeface="Times New Roman" panose="02020603050405020304" pitchFamily="18" charset="0"/>
              </a:rPr>
              <a:t>действительные значения</a:t>
            </a:r>
            <a:r>
              <a:rPr lang="ru-RU" sz="1600" dirty="0">
                <a:solidFill>
                  <a:schemeClr val="bg1"/>
                </a:solidFill>
                <a:latin typeface="Times New Roman" panose="02020603050405020304" pitchFamily="18" charset="0"/>
                <a:cs typeface="Times New Roman" panose="02020603050405020304" pitchFamily="18" charset="0"/>
              </a:rPr>
              <a:t>, которые являются результатами измерений и в конкретной измерительной задаче могут приниматься в качестве истинных значений. </a:t>
            </a:r>
            <a:endParaRPr lang="ru-RU" sz="1600" dirty="0" smtClean="0">
              <a:solidFill>
                <a:schemeClr val="bg1"/>
              </a:solidFill>
              <a:latin typeface="Times New Roman" panose="02020603050405020304" pitchFamily="18" charset="0"/>
              <a:cs typeface="Times New Roman" panose="02020603050405020304" pitchFamily="18" charset="0"/>
            </a:endParaRPr>
          </a:p>
          <a:p>
            <a:pPr algn="just"/>
            <a:r>
              <a:rPr lang="ru-RU" sz="1600" dirty="0" smtClean="0">
                <a:solidFill>
                  <a:schemeClr val="bg1"/>
                </a:solidFill>
                <a:latin typeface="Times New Roman" panose="02020603050405020304" pitchFamily="18" charset="0"/>
                <a:cs typeface="Times New Roman" panose="02020603050405020304" pitchFamily="18" charset="0"/>
              </a:rPr>
              <a:t>Истинное </a:t>
            </a:r>
            <a:r>
              <a:rPr lang="ru-RU" sz="1600" dirty="0">
                <a:solidFill>
                  <a:schemeClr val="bg1"/>
                </a:solidFill>
                <a:latin typeface="Times New Roman" panose="02020603050405020304" pitchFamily="18" charset="0"/>
                <a:cs typeface="Times New Roman" panose="02020603050405020304" pitchFamily="18" charset="0"/>
              </a:rPr>
              <a:t>значение величины неизвестно и оно применяют только в теоретических исследованиях</a:t>
            </a:r>
            <a:r>
              <a:rPr lang="ru-RU" sz="1600" dirty="0" smtClean="0">
                <a:solidFill>
                  <a:schemeClr val="bg1"/>
                </a:solidFill>
                <a:latin typeface="Times New Roman" panose="02020603050405020304" pitchFamily="18" charset="0"/>
                <a:cs typeface="Times New Roman" panose="02020603050405020304" pitchFamily="18" charset="0"/>
              </a:rPr>
              <a:t>. Результаты </a:t>
            </a:r>
            <a:r>
              <a:rPr lang="ru-RU" sz="1600" dirty="0">
                <a:solidFill>
                  <a:schemeClr val="bg1"/>
                </a:solidFill>
                <a:latin typeface="Times New Roman" panose="02020603050405020304" pitchFamily="18" charset="0"/>
                <a:cs typeface="Times New Roman" panose="02020603050405020304" pitchFamily="18" charset="0"/>
              </a:rPr>
              <a:t>измерений являются продуктами нашего познания и представляют собой приближенные оценки значений величин, которые находятся в процессе измерений. Степень приближения полученных оценок к истинным (действительным) значениям измеряемых величин зависит от многих факторов: метода измерений, использованных средств измерений и их погрешностей, от свойств органов чувств операторов, проводящих измерения, от условий, в которых проводятся измерения и т.д. Поэтому между истинным значением физической величины и результатом измерений всегда имеется различие, которое выражается </a:t>
            </a:r>
            <a:r>
              <a:rPr lang="ru-RU" sz="1600" b="1" i="1" dirty="0">
                <a:solidFill>
                  <a:schemeClr val="bg1"/>
                </a:solidFill>
                <a:latin typeface="Times New Roman" panose="02020603050405020304" pitchFamily="18" charset="0"/>
                <a:cs typeface="Times New Roman" panose="02020603050405020304" pitchFamily="18" charset="0"/>
              </a:rPr>
              <a:t>погрешностью измерений</a:t>
            </a:r>
            <a:r>
              <a:rPr lang="ru-RU" sz="1600" dirty="0">
                <a:solidFill>
                  <a:schemeClr val="bg1"/>
                </a:solidFill>
                <a:latin typeface="Times New Roman" panose="02020603050405020304" pitchFamily="18" charset="0"/>
                <a:cs typeface="Times New Roman" panose="02020603050405020304" pitchFamily="18" charset="0"/>
              </a:rPr>
              <a:t> (то же самое, что погрешностью результата измерений).</a:t>
            </a:r>
          </a:p>
          <a:p>
            <a:pPr algn="just"/>
            <a:endParaRPr lang="ru-RU" sz="500" b="1" u="sng" dirty="0" smtClean="0">
              <a:solidFill>
                <a:srgbClr val="FF0000"/>
              </a:solidFill>
              <a:latin typeface="Times New Roman" panose="02020603050405020304" pitchFamily="18" charset="0"/>
              <a:cs typeface="Times New Roman" panose="02020603050405020304" pitchFamily="18" charset="0"/>
            </a:endParaRPr>
          </a:p>
          <a:p>
            <a:pPr algn="just"/>
            <a:r>
              <a:rPr lang="ru-RU" sz="2000" b="1" u="sng" dirty="0" smtClean="0">
                <a:solidFill>
                  <a:srgbClr val="FF0000"/>
                </a:solidFill>
                <a:latin typeface="Times New Roman" panose="02020603050405020304" pitchFamily="18" charset="0"/>
                <a:cs typeface="Times New Roman" panose="02020603050405020304" pitchFamily="18" charset="0"/>
              </a:rPr>
              <a:t>Погрешность </a:t>
            </a:r>
            <a:r>
              <a:rPr lang="ru-RU" sz="2000" b="1" u="sng" dirty="0">
                <a:solidFill>
                  <a:srgbClr val="FF0000"/>
                </a:solidFill>
                <a:latin typeface="Times New Roman" panose="02020603050405020304" pitchFamily="18" charset="0"/>
                <a:cs typeface="Times New Roman" panose="02020603050405020304" pitchFamily="18" charset="0"/>
              </a:rPr>
              <a:t>результата </a:t>
            </a:r>
            <a:r>
              <a:rPr lang="ru-RU" sz="2000" b="1" u="sng" dirty="0" smtClean="0">
                <a:solidFill>
                  <a:srgbClr val="FF0000"/>
                </a:solidFill>
                <a:latin typeface="Times New Roman" panose="02020603050405020304" pitchFamily="18" charset="0"/>
                <a:cs typeface="Times New Roman" panose="02020603050405020304" pitchFamily="18" charset="0"/>
              </a:rPr>
              <a:t>измерения (погрешность измерений)</a:t>
            </a:r>
            <a:r>
              <a:rPr lang="ru-RU" sz="2000" dirty="0" smtClean="0">
                <a:solidFill>
                  <a:srgbClr val="FF0000"/>
                </a:solidFill>
                <a:latin typeface="Times New Roman" panose="02020603050405020304" pitchFamily="18" charset="0"/>
                <a:cs typeface="Times New Roman" panose="02020603050405020304" pitchFamily="18" charset="0"/>
              </a:rPr>
              <a:t> </a:t>
            </a:r>
            <a:r>
              <a:rPr lang="ru-RU" sz="2000" dirty="0" smtClean="0">
                <a:solidFill>
                  <a:schemeClr val="bg1"/>
                </a:solidFill>
                <a:latin typeface="Times New Roman" panose="02020603050405020304" pitchFamily="18" charset="0"/>
                <a:cs typeface="Times New Roman" panose="02020603050405020304" pitchFamily="18" charset="0"/>
              </a:rPr>
              <a:t>– отклонение результата </a:t>
            </a:r>
            <a:r>
              <a:rPr lang="ru-RU" sz="2000" dirty="0">
                <a:solidFill>
                  <a:schemeClr val="bg1"/>
                </a:solidFill>
                <a:latin typeface="Times New Roman" panose="02020603050405020304" pitchFamily="18" charset="0"/>
                <a:cs typeface="Times New Roman" panose="02020603050405020304" pitchFamily="18" charset="0"/>
              </a:rPr>
              <a:t>измерения от истинного (действительного) значения измеряемой величины</a:t>
            </a:r>
            <a:r>
              <a:rPr lang="ru-RU" sz="2000" dirty="0" smtClean="0">
                <a:solidFill>
                  <a:schemeClr val="bg1"/>
                </a:solidFill>
                <a:latin typeface="Times New Roman" panose="02020603050405020304" pitchFamily="18" charset="0"/>
                <a:cs typeface="Times New Roman" panose="02020603050405020304" pitchFamily="18" charset="0"/>
              </a:rPr>
              <a:t>: </a:t>
            </a:r>
          </a:p>
          <a:p>
            <a:pPr algn="ctr"/>
            <a:r>
              <a:rPr lang="ru-RU" altLang="ru-RU" sz="2400" b="1" i="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en-US" sz="2400" b="1" i="1" dirty="0">
                <a:solidFill>
                  <a:srgbClr val="FF0000"/>
                </a:solidFill>
                <a:latin typeface="Times New Roman" panose="02020603050405020304" pitchFamily="18" charset="0"/>
                <a:cs typeface="Times New Roman" panose="02020603050405020304" pitchFamily="18" charset="0"/>
              </a:rPr>
              <a:t>X = </a:t>
            </a:r>
            <a:r>
              <a:rPr lang="ru-RU" sz="2400" b="1" i="1"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Х</a:t>
            </a:r>
            <a:r>
              <a:rPr lang="ru-RU" sz="2400" b="1" i="1" dirty="0" smtClean="0">
                <a:solidFill>
                  <a:srgbClr val="FF0000"/>
                </a:solidFill>
                <a:latin typeface="Times New Roman" panose="02020603050405020304" pitchFamily="18" charset="0"/>
                <a:cs typeface="Times New Roman" panose="02020603050405020304" pitchFamily="18" charset="0"/>
              </a:rPr>
              <a:t> </a:t>
            </a:r>
            <a:r>
              <a:rPr lang="ru-RU" sz="2400" b="1" i="1" baseline="-25000" dirty="0" smtClean="0">
                <a:solidFill>
                  <a:srgbClr val="FF0000"/>
                </a:solidFill>
                <a:latin typeface="Times New Roman" panose="02020603050405020304" pitchFamily="18" charset="0"/>
                <a:cs typeface="Times New Roman" panose="02020603050405020304" pitchFamily="18" charset="0"/>
              </a:rPr>
              <a:t>изм.</a:t>
            </a:r>
            <a:r>
              <a:rPr lang="en-US" sz="2400" b="1" i="1" dirty="0" smtClean="0">
                <a:solidFill>
                  <a:srgbClr val="FF0000"/>
                </a:solidFill>
                <a:latin typeface="Times New Roman" panose="02020603050405020304" pitchFamily="18" charset="0"/>
                <a:cs typeface="Times New Roman" panose="02020603050405020304" pitchFamily="18" charset="0"/>
              </a:rPr>
              <a:t> </a:t>
            </a:r>
            <a:r>
              <a:rPr lang="ru-RU" sz="2400" b="1" dirty="0">
                <a:solidFill>
                  <a:srgbClr val="FF0000"/>
                </a:solidFill>
                <a:latin typeface="Times New Roman" panose="02020603050405020304" pitchFamily="18" charset="0"/>
                <a:cs typeface="Times New Roman" panose="02020603050405020304" pitchFamily="18" charset="0"/>
              </a:rPr>
              <a:t>–</a:t>
            </a:r>
            <a:r>
              <a:rPr lang="en-US" sz="2400" b="1" i="1" dirty="0" smtClean="0">
                <a:solidFill>
                  <a:srgbClr val="FF0000"/>
                </a:solidFill>
                <a:latin typeface="Times New Roman" panose="02020603050405020304" pitchFamily="18" charset="0"/>
                <a:cs typeface="Times New Roman" panose="02020603050405020304" pitchFamily="18" charset="0"/>
              </a:rPr>
              <a:t> </a:t>
            </a:r>
            <a:r>
              <a:rPr lang="ru-RU" sz="2400" b="1" i="1"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Х</a:t>
            </a:r>
            <a:r>
              <a:rPr lang="ru-RU" sz="2400" b="1" i="1" dirty="0" smtClean="0">
                <a:solidFill>
                  <a:srgbClr val="FF0000"/>
                </a:solidFill>
                <a:latin typeface="Times New Roman" panose="02020603050405020304" pitchFamily="18" charset="0"/>
                <a:cs typeface="Times New Roman" panose="02020603050405020304" pitchFamily="18" charset="0"/>
              </a:rPr>
              <a:t> </a:t>
            </a:r>
            <a:r>
              <a:rPr lang="ru-RU" sz="2400" b="1" i="1" baseline="-25000" dirty="0" smtClean="0">
                <a:solidFill>
                  <a:srgbClr val="FF0000"/>
                </a:solidFill>
                <a:latin typeface="Times New Roman" panose="02020603050405020304" pitchFamily="18" charset="0"/>
                <a:cs typeface="Times New Roman" panose="02020603050405020304" pitchFamily="18" charset="0"/>
              </a:rPr>
              <a:t>ист.</a:t>
            </a:r>
            <a:r>
              <a:rPr lang="en-US" sz="2400" b="1" i="1" dirty="0" smtClean="0">
                <a:solidFill>
                  <a:srgbClr val="FF0000"/>
                </a:solidFill>
                <a:latin typeface="Times New Roman" panose="02020603050405020304" pitchFamily="18" charset="0"/>
                <a:cs typeface="Times New Roman" panose="02020603050405020304" pitchFamily="18" charset="0"/>
              </a:rPr>
              <a:t> </a:t>
            </a:r>
            <a:endParaRPr lang="ru-RU" sz="2400" b="1" i="1" dirty="0" smtClean="0">
              <a:solidFill>
                <a:srgbClr val="FF0000"/>
              </a:solidFill>
              <a:latin typeface="Times New Roman" panose="02020603050405020304" pitchFamily="18" charset="0"/>
              <a:cs typeface="Times New Roman" panose="02020603050405020304" pitchFamily="18" charset="0"/>
            </a:endParaRPr>
          </a:p>
          <a:p>
            <a:pPr algn="just"/>
            <a:r>
              <a:rPr lang="ru-RU" altLang="ru-RU" sz="1600" dirty="0" smtClean="0">
                <a:solidFill>
                  <a:schemeClr val="bg1"/>
                </a:solidFill>
                <a:latin typeface="Times New Roman" panose="02020603050405020304" pitchFamily="18" charset="0"/>
                <a:cs typeface="Times New Roman" panose="02020603050405020304" pitchFamily="18" charset="0"/>
              </a:rPr>
              <a:t>Так </a:t>
            </a:r>
            <a:r>
              <a:rPr lang="ru-RU" altLang="ru-RU" sz="1600" dirty="0">
                <a:solidFill>
                  <a:schemeClr val="bg1"/>
                </a:solidFill>
                <a:latin typeface="Times New Roman" panose="02020603050405020304" pitchFamily="18" charset="0"/>
                <a:cs typeface="Times New Roman" panose="02020603050405020304" pitchFamily="18" charset="0"/>
              </a:rPr>
              <a:t>как истинное значение измеряемой величины всегда неизвестно и на практике мы имеем дело с </a:t>
            </a:r>
            <a:r>
              <a:rPr lang="ru-RU" altLang="ru-RU" sz="1600" b="1" i="1" dirty="0">
                <a:solidFill>
                  <a:srgbClr val="0000FF"/>
                </a:solidFill>
                <a:latin typeface="Times New Roman" panose="02020603050405020304" pitchFamily="18" charset="0"/>
                <a:cs typeface="Times New Roman" panose="02020603050405020304" pitchFamily="18" charset="0"/>
              </a:rPr>
              <a:t>действительными значениями величин </a:t>
            </a:r>
            <a:r>
              <a:rPr lang="ru-RU" altLang="ru-RU" sz="1600" b="1" i="1" dirty="0" err="1">
                <a:solidFill>
                  <a:srgbClr val="FF0000"/>
                </a:solidFill>
                <a:latin typeface="Times New Roman" panose="02020603050405020304" pitchFamily="18" charset="0"/>
                <a:cs typeface="Times New Roman" panose="02020603050405020304" pitchFamily="18" charset="0"/>
              </a:rPr>
              <a:t>Х</a:t>
            </a:r>
            <a:r>
              <a:rPr lang="ru-RU" altLang="ru-RU" sz="1600" b="1" i="1" baseline="-30000" dirty="0" err="1">
                <a:solidFill>
                  <a:srgbClr val="FF0000"/>
                </a:solidFill>
                <a:latin typeface="Times New Roman" panose="02020603050405020304" pitchFamily="18" charset="0"/>
                <a:cs typeface="Times New Roman" panose="02020603050405020304" pitchFamily="18" charset="0"/>
              </a:rPr>
              <a:t>д</a:t>
            </a:r>
            <a:r>
              <a:rPr lang="ru-RU" altLang="ru-RU" sz="1600" dirty="0">
                <a:solidFill>
                  <a:schemeClr val="bg1"/>
                </a:solidFill>
                <a:latin typeface="Times New Roman" panose="02020603050405020304" pitchFamily="18" charset="0"/>
                <a:cs typeface="Times New Roman" panose="02020603050405020304" pitchFamily="18" charset="0"/>
              </a:rPr>
              <a:t>, то формула для определения погрешности в связи с этим приобретает вид</a:t>
            </a:r>
            <a:r>
              <a:rPr lang="ru-RU" altLang="ru-RU" sz="1600" dirty="0" smtClean="0">
                <a:solidFill>
                  <a:schemeClr val="bg1"/>
                </a:solidFill>
                <a:latin typeface="Times New Roman" panose="02020603050405020304" pitchFamily="18" charset="0"/>
                <a:cs typeface="Times New Roman" panose="02020603050405020304" pitchFamily="18" charset="0"/>
              </a:rPr>
              <a:t>: </a:t>
            </a:r>
          </a:p>
          <a:p>
            <a:pPr algn="ctr"/>
            <a:r>
              <a:rPr lang="ru-RU" altLang="ru-RU" sz="2400" b="1" i="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en-US" sz="2400" b="1" i="1" dirty="0">
                <a:solidFill>
                  <a:srgbClr val="FF0000"/>
                </a:solidFill>
                <a:latin typeface="Times New Roman" panose="02020603050405020304" pitchFamily="18" charset="0"/>
                <a:cs typeface="Times New Roman" panose="02020603050405020304" pitchFamily="18" charset="0"/>
              </a:rPr>
              <a:t>X = </a:t>
            </a:r>
            <a:r>
              <a:rPr lang="ru-RU" sz="2400" b="1" i="1"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Х</a:t>
            </a:r>
            <a:r>
              <a:rPr lang="ru-RU" sz="2400" b="1" i="1" dirty="0" smtClean="0">
                <a:solidFill>
                  <a:srgbClr val="FF0000"/>
                </a:solidFill>
                <a:latin typeface="Times New Roman" panose="02020603050405020304" pitchFamily="18" charset="0"/>
                <a:cs typeface="Times New Roman" panose="02020603050405020304" pitchFamily="18" charset="0"/>
              </a:rPr>
              <a:t> </a:t>
            </a:r>
            <a:r>
              <a:rPr lang="ru-RU" sz="2400" b="1" i="1" baseline="-25000" dirty="0">
                <a:solidFill>
                  <a:srgbClr val="FF0000"/>
                </a:solidFill>
                <a:latin typeface="Times New Roman" panose="02020603050405020304" pitchFamily="18" charset="0"/>
                <a:cs typeface="Times New Roman" panose="02020603050405020304" pitchFamily="18" charset="0"/>
              </a:rPr>
              <a:t>изм.</a:t>
            </a:r>
            <a:r>
              <a:rPr lang="en-US" sz="2400" b="1" i="1" dirty="0">
                <a:solidFill>
                  <a:srgbClr val="FF0000"/>
                </a:solidFill>
                <a:latin typeface="Times New Roman" panose="02020603050405020304" pitchFamily="18" charset="0"/>
                <a:cs typeface="Times New Roman" panose="02020603050405020304" pitchFamily="18" charset="0"/>
              </a:rPr>
              <a:t> </a:t>
            </a:r>
            <a:r>
              <a:rPr lang="ru-RU" sz="2400" b="1" dirty="0">
                <a:solidFill>
                  <a:srgbClr val="FF0000"/>
                </a:solidFill>
                <a:latin typeface="Times New Roman" panose="02020603050405020304" pitchFamily="18" charset="0"/>
                <a:cs typeface="Times New Roman" panose="02020603050405020304" pitchFamily="18" charset="0"/>
              </a:rPr>
              <a:t>–</a:t>
            </a:r>
            <a:r>
              <a:rPr lang="en-US" sz="2400" b="1" i="1" dirty="0">
                <a:solidFill>
                  <a:srgbClr val="FF0000"/>
                </a:solidFill>
                <a:latin typeface="Times New Roman" panose="02020603050405020304" pitchFamily="18" charset="0"/>
                <a:cs typeface="Times New Roman" panose="02020603050405020304" pitchFamily="18" charset="0"/>
              </a:rPr>
              <a:t> </a:t>
            </a:r>
            <a:r>
              <a:rPr lang="ru-RU" sz="2400" b="1" i="1"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Х</a:t>
            </a:r>
            <a:r>
              <a:rPr lang="ru-RU" sz="2400" b="1" i="1" dirty="0" smtClean="0">
                <a:solidFill>
                  <a:srgbClr val="FF0000"/>
                </a:solidFill>
                <a:latin typeface="Times New Roman" panose="02020603050405020304" pitchFamily="18" charset="0"/>
                <a:cs typeface="Times New Roman" panose="02020603050405020304" pitchFamily="18" charset="0"/>
              </a:rPr>
              <a:t> </a:t>
            </a:r>
            <a:r>
              <a:rPr lang="ru-RU" sz="2400" b="1" i="1" baseline="-25000" dirty="0" smtClean="0">
                <a:solidFill>
                  <a:srgbClr val="FF0000"/>
                </a:solidFill>
                <a:latin typeface="Times New Roman" panose="02020603050405020304" pitchFamily="18" charset="0"/>
                <a:cs typeface="Times New Roman" panose="02020603050405020304" pitchFamily="18" charset="0"/>
              </a:rPr>
              <a:t>д</a:t>
            </a:r>
            <a:r>
              <a:rPr lang="en-US" sz="2400" b="1" i="1" dirty="0" smtClean="0">
                <a:solidFill>
                  <a:srgbClr val="FF0000"/>
                </a:solidFill>
                <a:latin typeface="Times New Roman" panose="02020603050405020304" pitchFamily="18" charset="0"/>
                <a:cs typeface="Times New Roman" panose="02020603050405020304" pitchFamily="18" charset="0"/>
              </a:rPr>
              <a:t> </a:t>
            </a:r>
            <a:endParaRPr lang="ru-RU" sz="1600" dirty="0">
              <a:solidFill>
                <a:schemeClr val="bg1"/>
              </a:solidFill>
            </a:endParaRPr>
          </a:p>
        </p:txBody>
      </p:sp>
      <p:sp>
        <p:nvSpPr>
          <p:cNvPr id="6161" name="AutoShape 3"/>
          <p:cNvSpPr>
            <a:spLocks noChangeArrowheads="1"/>
          </p:cNvSpPr>
          <p:nvPr/>
        </p:nvSpPr>
        <p:spPr bwMode="auto">
          <a:xfrm>
            <a:off x="0" y="8586"/>
            <a:ext cx="9144000" cy="533400"/>
          </a:xfrm>
          <a:prstGeom prst="roundRect">
            <a:avLst>
              <a:gd name="adj" fmla="val 16667"/>
            </a:avLst>
          </a:prstGeom>
          <a:solidFill>
            <a:srgbClr val="FFFF00"/>
          </a:solidFill>
          <a:ln w="57150">
            <a:solidFill>
              <a:srgbClr val="0000FF"/>
            </a:solidFill>
            <a:round/>
            <a:headEnd/>
            <a:tailEnd/>
          </a:ln>
        </p:spPr>
        <p:txBody>
          <a:bodyPr wrap="none" anchor="ctr"/>
          <a:lstStyle/>
          <a:p>
            <a:pPr algn="ctr"/>
            <a:endParaRPr lang="ru-RU" sz="2800" b="1" dirty="0">
              <a:solidFill>
                <a:srgbClr val="000000"/>
              </a:solidFill>
              <a:latin typeface="Times New Roman" pitchFamily="18" charset="0"/>
            </a:endParaRPr>
          </a:p>
          <a:p>
            <a:pPr algn="ctr"/>
            <a:r>
              <a:rPr lang="ru-RU" sz="2000" b="1" dirty="0" smtClean="0">
                <a:solidFill>
                  <a:srgbClr val="FF0000"/>
                </a:solidFill>
                <a:latin typeface="Book Antiqua" pitchFamily="18" charset="0"/>
                <a:cs typeface="Times New Roman" pitchFamily="18" charset="0"/>
              </a:rPr>
              <a:t>ПОНЯТИЕ О ПОГРЕШНОСТИ </a:t>
            </a:r>
            <a:r>
              <a:rPr lang="ru-RU" sz="2000" b="1" dirty="0" smtClean="0">
                <a:solidFill>
                  <a:srgbClr val="FF0000"/>
                </a:solidFill>
                <a:latin typeface="Book Antiqua" pitchFamily="18" charset="0"/>
              </a:rPr>
              <a:t>ИЗМЕРЕНИЙ</a:t>
            </a:r>
          </a:p>
          <a:p>
            <a:pPr algn="ctr"/>
            <a:endParaRPr lang="ru-RU" sz="2400" b="1" dirty="0">
              <a:solidFill>
                <a:srgbClr val="000000"/>
              </a:solidFill>
              <a:latin typeface="Times New Roman" pitchFamily="18" charset="0"/>
            </a:endParaRPr>
          </a:p>
        </p:txBody>
      </p:sp>
      <p:sp>
        <p:nvSpPr>
          <p:cNvPr id="6" name="Номер слайда 5"/>
          <p:cNvSpPr>
            <a:spLocks noGrp="1"/>
          </p:cNvSpPr>
          <p:nvPr>
            <p:ph type="sldNum" sz="quarter" idx="12"/>
          </p:nvPr>
        </p:nvSpPr>
        <p:spPr>
          <a:xfrm>
            <a:off x="8287093" y="6188075"/>
            <a:ext cx="856907" cy="669925"/>
          </a:xfrm>
        </p:spPr>
        <p:txBody>
          <a:bodyPr/>
          <a:lstStyle/>
          <a:p>
            <a:pPr>
              <a:defRPr/>
            </a:pPr>
            <a:fld id="{7E03095B-5292-4400-8AF2-D7B2508F3E23}" type="slidenum">
              <a:rPr lang="ru-RU" sz="1600"/>
              <a:pPr>
                <a:defRPr/>
              </a:pPr>
              <a:t>71</a:t>
            </a:fld>
            <a:endParaRPr lang="ru-RU" sz="1600" dirty="0"/>
          </a:p>
        </p:txBody>
      </p:sp>
    </p:spTree>
    <p:extLst>
      <p:ext uri="{BB962C8B-B14F-4D97-AF65-F5344CB8AC3E}">
        <p14:creationId xmlns:p14="http://schemas.microsoft.com/office/powerpoint/2010/main" val="75618283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a:xfrm>
            <a:off x="8287093" y="6188075"/>
            <a:ext cx="856907" cy="669925"/>
          </a:xfrm>
        </p:spPr>
        <p:txBody>
          <a:bodyPr/>
          <a:lstStyle/>
          <a:p>
            <a:pPr>
              <a:defRPr/>
            </a:pPr>
            <a:fld id="{BDF24710-C073-488F-B967-F44D0602350A}" type="slidenum">
              <a:rPr lang="ru-RU" sz="1600"/>
              <a:pPr>
                <a:defRPr/>
              </a:pPr>
              <a:t>72</a:t>
            </a:fld>
            <a:endParaRPr lang="ru-RU" sz="1600" dirty="0"/>
          </a:p>
        </p:txBody>
      </p:sp>
      <p:sp>
        <p:nvSpPr>
          <p:cNvPr id="109571" name="Text Box 4"/>
          <p:cNvSpPr txBox="1">
            <a:spLocks noChangeArrowheads="1"/>
          </p:cNvSpPr>
          <p:nvPr/>
        </p:nvSpPr>
        <p:spPr bwMode="auto">
          <a:xfrm>
            <a:off x="0" y="-24882"/>
            <a:ext cx="9144000" cy="396875"/>
          </a:xfrm>
          <a:prstGeom prst="rect">
            <a:avLst/>
          </a:prstGeom>
          <a:solidFill>
            <a:srgbClr val="FFFF00"/>
          </a:solidFill>
          <a:ln w="9525">
            <a:noFill/>
            <a:miter lim="800000"/>
            <a:headEnd/>
            <a:tailEnd/>
          </a:ln>
        </p:spPr>
        <p:txBody>
          <a:bodyPr wrap="square">
            <a:spAutoFit/>
          </a:bodyPr>
          <a:lstStyle/>
          <a:p>
            <a:pPr algn="ctr">
              <a:spcBef>
                <a:spcPct val="50000"/>
              </a:spcBef>
            </a:pPr>
            <a:r>
              <a:rPr lang="ru-RU" sz="2000" b="1" dirty="0">
                <a:solidFill>
                  <a:srgbClr val="1D08B8"/>
                </a:solidFill>
                <a:latin typeface="Book Antiqua" pitchFamily="18" charset="0"/>
              </a:rPr>
              <a:t>ПОГРЕШНОСТИ ИЗМЕРЕНИЙ</a:t>
            </a:r>
          </a:p>
        </p:txBody>
      </p:sp>
      <p:sp>
        <p:nvSpPr>
          <p:cNvPr id="109572" name="Text Box 5"/>
          <p:cNvSpPr txBox="1">
            <a:spLocks noChangeArrowheads="1"/>
          </p:cNvSpPr>
          <p:nvPr/>
        </p:nvSpPr>
        <p:spPr bwMode="auto">
          <a:xfrm>
            <a:off x="251520" y="764704"/>
            <a:ext cx="8640959" cy="4216539"/>
          </a:xfrm>
          <a:prstGeom prst="rect">
            <a:avLst/>
          </a:prstGeom>
          <a:solidFill>
            <a:schemeClr val="tx1"/>
          </a:solidFill>
          <a:ln w="9525">
            <a:noFill/>
            <a:miter lim="800000"/>
            <a:headEnd/>
            <a:tailEnd/>
          </a:ln>
        </p:spPr>
        <p:txBody>
          <a:bodyPr wrap="square">
            <a:spAutoFit/>
          </a:bodyPr>
          <a:lstStyle/>
          <a:p>
            <a:pPr algn="just">
              <a:spcBef>
                <a:spcPct val="50000"/>
              </a:spcBef>
            </a:pPr>
            <a:r>
              <a:rPr lang="ru-RU" b="1" dirty="0">
                <a:solidFill>
                  <a:srgbClr val="1D08B8"/>
                </a:solidFill>
                <a:latin typeface="Book Antiqua" pitchFamily="18" charset="0"/>
              </a:rPr>
              <a:t>Результаты измерений</a:t>
            </a:r>
            <a:r>
              <a:rPr lang="ru-RU" dirty="0">
                <a:solidFill>
                  <a:srgbClr val="1D08B8"/>
                </a:solidFill>
                <a:latin typeface="Book Antiqua" pitchFamily="18" charset="0"/>
              </a:rPr>
              <a:t> </a:t>
            </a:r>
            <a:r>
              <a:rPr lang="ru-RU" dirty="0">
                <a:solidFill>
                  <a:srgbClr val="000000"/>
                </a:solidFill>
                <a:latin typeface="Book Antiqua" pitchFamily="18" charset="0"/>
              </a:rPr>
              <a:t>представляют собой приближенные оценки значений величин, найденные путем измерения.</a:t>
            </a:r>
          </a:p>
          <a:p>
            <a:pPr algn="just">
              <a:spcBef>
                <a:spcPct val="50000"/>
              </a:spcBef>
            </a:pPr>
            <a:r>
              <a:rPr lang="ru-RU" sz="1400" dirty="0">
                <a:solidFill>
                  <a:srgbClr val="000000"/>
                </a:solidFill>
                <a:latin typeface="Book Antiqua" pitchFamily="18" charset="0"/>
              </a:rPr>
              <a:t>Обязательно существует погрешность измерения, причинами которой могут быть различные факторы.</a:t>
            </a:r>
            <a:r>
              <a:rPr lang="ru-RU" sz="1400" b="1" dirty="0">
                <a:solidFill>
                  <a:srgbClr val="000000"/>
                </a:solidFill>
                <a:latin typeface="Book Antiqua" pitchFamily="18" charset="0"/>
              </a:rPr>
              <a:t> </a:t>
            </a:r>
            <a:r>
              <a:rPr lang="ru-RU" sz="1400" dirty="0">
                <a:solidFill>
                  <a:srgbClr val="000000"/>
                </a:solidFill>
                <a:latin typeface="Book Antiqua" pitchFamily="18" charset="0"/>
              </a:rPr>
              <a:t>Они зависят от метода измерения, от технических средств, с помощью которых проводятся измерения, и от восприятия наблюдателя, осуществляющего измерения. </a:t>
            </a:r>
          </a:p>
          <a:p>
            <a:pPr algn="just">
              <a:spcBef>
                <a:spcPct val="50000"/>
              </a:spcBef>
            </a:pPr>
            <a:r>
              <a:rPr lang="ru-RU" b="1" dirty="0">
                <a:solidFill>
                  <a:srgbClr val="1D08B8"/>
                </a:solidFill>
                <a:latin typeface="Book Antiqua" pitchFamily="18" charset="0"/>
              </a:rPr>
              <a:t>Погрешность измерения</a:t>
            </a:r>
            <a:r>
              <a:rPr lang="ru-RU" dirty="0">
                <a:solidFill>
                  <a:srgbClr val="1D08B8"/>
                </a:solidFill>
                <a:latin typeface="Book Antiqua" pitchFamily="18" charset="0"/>
              </a:rPr>
              <a:t> </a:t>
            </a:r>
            <a:r>
              <a:rPr lang="ru-RU" dirty="0" smtClean="0">
                <a:solidFill>
                  <a:srgbClr val="000000"/>
                </a:solidFill>
                <a:latin typeface="Book Antiqua" pitchFamily="18" charset="0"/>
              </a:rPr>
              <a:t>– отклонение </a:t>
            </a:r>
            <a:r>
              <a:rPr lang="ru-RU" dirty="0">
                <a:solidFill>
                  <a:srgbClr val="000000"/>
                </a:solidFill>
                <a:latin typeface="Book Antiqua" pitchFamily="18" charset="0"/>
              </a:rPr>
              <a:t>результата измерения </a:t>
            </a:r>
            <a:r>
              <a:rPr lang="en-US" b="1" dirty="0">
                <a:solidFill>
                  <a:srgbClr val="FF0000"/>
                </a:solidFill>
                <a:latin typeface="Book Antiqua" pitchFamily="18" charset="0"/>
              </a:rPr>
              <a:t>x</a:t>
            </a:r>
            <a:r>
              <a:rPr lang="ru-RU" b="1" baseline="-25000" dirty="0" err="1">
                <a:solidFill>
                  <a:srgbClr val="FF0000"/>
                </a:solidFill>
                <a:latin typeface="Book Antiqua" pitchFamily="18" charset="0"/>
              </a:rPr>
              <a:t>изм</a:t>
            </a:r>
            <a:r>
              <a:rPr lang="ru-RU" dirty="0">
                <a:solidFill>
                  <a:srgbClr val="000000"/>
                </a:solidFill>
                <a:latin typeface="Book Antiqua" pitchFamily="18" charset="0"/>
              </a:rPr>
              <a:t> от истинного или действительного значения  (</a:t>
            </a:r>
            <a:r>
              <a:rPr lang="en-US" b="1" dirty="0">
                <a:solidFill>
                  <a:srgbClr val="FF0000"/>
                </a:solidFill>
                <a:latin typeface="Book Antiqua" pitchFamily="18" charset="0"/>
              </a:rPr>
              <a:t>x</a:t>
            </a:r>
            <a:r>
              <a:rPr lang="ru-RU" b="1" baseline="-25000" dirty="0">
                <a:solidFill>
                  <a:srgbClr val="FF0000"/>
                </a:solidFill>
                <a:latin typeface="Book Antiqua" pitchFamily="18" charset="0"/>
              </a:rPr>
              <a:t>и</a:t>
            </a:r>
            <a:r>
              <a:rPr lang="ru-RU" dirty="0">
                <a:solidFill>
                  <a:srgbClr val="000000"/>
                </a:solidFill>
                <a:latin typeface="Book Antiqua" pitchFamily="18" charset="0"/>
              </a:rPr>
              <a:t> или </a:t>
            </a:r>
            <a:r>
              <a:rPr lang="en-US" b="1" dirty="0">
                <a:solidFill>
                  <a:srgbClr val="FF0000"/>
                </a:solidFill>
                <a:latin typeface="Book Antiqua" pitchFamily="18" charset="0"/>
              </a:rPr>
              <a:t>x</a:t>
            </a:r>
            <a:r>
              <a:rPr lang="ru-RU" b="1" baseline="-25000" dirty="0">
                <a:solidFill>
                  <a:srgbClr val="FF0000"/>
                </a:solidFill>
                <a:latin typeface="Book Antiqua" pitchFamily="18" charset="0"/>
              </a:rPr>
              <a:t>д</a:t>
            </a:r>
            <a:r>
              <a:rPr lang="ru-RU" dirty="0">
                <a:solidFill>
                  <a:srgbClr val="000000"/>
                </a:solidFill>
                <a:latin typeface="Book Antiqua" pitchFamily="18" charset="0"/>
              </a:rPr>
              <a:t>) измеряемой величины: </a:t>
            </a:r>
          </a:p>
          <a:p>
            <a:pPr algn="ctr"/>
            <a:r>
              <a:rPr lang="ru-RU" dirty="0">
                <a:solidFill>
                  <a:srgbClr val="000000"/>
                </a:solidFill>
                <a:latin typeface="Book Antiqua" pitchFamily="18" charset="0"/>
              </a:rPr>
              <a:t> </a:t>
            </a:r>
            <a:r>
              <a:rPr lang="el-GR" sz="2400" b="1" dirty="0">
                <a:solidFill>
                  <a:srgbClr val="FF0000"/>
                </a:solidFill>
                <a:latin typeface="Book Antiqua" pitchFamily="18" charset="0"/>
              </a:rPr>
              <a:t>Δ</a:t>
            </a:r>
            <a:r>
              <a:rPr lang="ru-RU" sz="2400" b="1" dirty="0">
                <a:solidFill>
                  <a:srgbClr val="FF0000"/>
                </a:solidFill>
                <a:latin typeface="Book Antiqua" pitchFamily="18" charset="0"/>
              </a:rPr>
              <a:t>= </a:t>
            </a:r>
            <a:r>
              <a:rPr lang="en-US" sz="2400" b="1" dirty="0">
                <a:solidFill>
                  <a:srgbClr val="FF0000"/>
                </a:solidFill>
                <a:latin typeface="Book Antiqua" pitchFamily="18" charset="0"/>
              </a:rPr>
              <a:t>x</a:t>
            </a:r>
            <a:r>
              <a:rPr lang="ru-RU" sz="2400" b="1" baseline="-25000" dirty="0" smtClean="0">
                <a:solidFill>
                  <a:srgbClr val="FF0000"/>
                </a:solidFill>
                <a:latin typeface="Book Antiqua" pitchFamily="18" charset="0"/>
              </a:rPr>
              <a:t>изм.</a:t>
            </a:r>
            <a:r>
              <a:rPr lang="ru-RU" sz="2400" b="1" dirty="0" smtClean="0">
                <a:solidFill>
                  <a:srgbClr val="FF0000"/>
                </a:solidFill>
                <a:latin typeface="Book Antiqua" pitchFamily="18" charset="0"/>
              </a:rPr>
              <a:t> </a:t>
            </a:r>
            <a:r>
              <a:rPr lang="ru-RU" sz="2400" b="1" dirty="0">
                <a:solidFill>
                  <a:srgbClr val="FF0000"/>
                </a:solidFill>
                <a:latin typeface="Book Antiqua" pitchFamily="18" charset="0"/>
              </a:rPr>
              <a:t>– </a:t>
            </a:r>
            <a:r>
              <a:rPr lang="en-US" sz="2400" b="1" dirty="0">
                <a:solidFill>
                  <a:srgbClr val="FF0000"/>
                </a:solidFill>
                <a:latin typeface="Book Antiqua" pitchFamily="18" charset="0"/>
              </a:rPr>
              <a:t>x</a:t>
            </a:r>
            <a:r>
              <a:rPr lang="ru-RU" sz="2400" b="1" baseline="-25000" dirty="0">
                <a:solidFill>
                  <a:srgbClr val="FF0000"/>
                </a:solidFill>
                <a:latin typeface="Book Antiqua" pitchFamily="18" charset="0"/>
              </a:rPr>
              <a:t>и </a:t>
            </a:r>
          </a:p>
          <a:p>
            <a:pPr algn="ctr"/>
            <a:endParaRPr lang="ru-RU" baseline="-25000" dirty="0">
              <a:solidFill>
                <a:srgbClr val="000000"/>
              </a:solidFill>
              <a:latin typeface="Book Antiqua" pitchFamily="18" charset="0"/>
            </a:endParaRPr>
          </a:p>
          <a:p>
            <a:pPr algn="ctr"/>
            <a:endParaRPr lang="ru-RU" baseline="-25000" dirty="0">
              <a:solidFill>
                <a:srgbClr val="000000"/>
              </a:solidFill>
              <a:latin typeface="Book Antiqua" pitchFamily="18" charset="0"/>
            </a:endParaRPr>
          </a:p>
          <a:p>
            <a:pPr algn="just"/>
            <a:r>
              <a:rPr lang="ru-RU" b="1" dirty="0">
                <a:solidFill>
                  <a:srgbClr val="1D08B8"/>
                </a:solidFill>
                <a:latin typeface="Book Antiqua" pitchFamily="18" charset="0"/>
              </a:rPr>
              <a:t>Погрешности измерения </a:t>
            </a:r>
            <a:r>
              <a:rPr lang="ru-RU" dirty="0">
                <a:solidFill>
                  <a:srgbClr val="000000"/>
                </a:solidFill>
                <a:latin typeface="Book Antiqua" pitchFamily="18" charset="0"/>
              </a:rPr>
              <a:t>могут быть классифицированы по ряду признаков, в частности: </a:t>
            </a:r>
          </a:p>
          <a:p>
            <a:pPr algn="ctr"/>
            <a:r>
              <a:rPr lang="ru-RU" dirty="0">
                <a:solidFill>
                  <a:srgbClr val="000000"/>
                </a:solidFill>
                <a:latin typeface="Book Antiqua" pitchFamily="18" charset="0"/>
              </a:rPr>
              <a:t>а) по способу выражения; </a:t>
            </a:r>
          </a:p>
          <a:p>
            <a:pPr algn="ctr"/>
            <a:r>
              <a:rPr lang="ru-RU" dirty="0" smtClean="0">
                <a:solidFill>
                  <a:srgbClr val="000000"/>
                </a:solidFill>
                <a:latin typeface="Book Antiqua" pitchFamily="18" charset="0"/>
              </a:rPr>
              <a:t>      б</a:t>
            </a:r>
            <a:r>
              <a:rPr lang="ru-RU" dirty="0">
                <a:solidFill>
                  <a:srgbClr val="000000"/>
                </a:solidFill>
                <a:latin typeface="Book Antiqua" pitchFamily="18" charset="0"/>
              </a:rPr>
              <a:t>) по характеру проявления;</a:t>
            </a:r>
          </a:p>
          <a:p>
            <a:pPr algn="ctr"/>
            <a:r>
              <a:rPr lang="ru-RU" dirty="0">
                <a:solidFill>
                  <a:srgbClr val="000000"/>
                </a:solidFill>
                <a:latin typeface="Book Antiqua" pitchFamily="18" charset="0"/>
              </a:rPr>
              <a:t> </a:t>
            </a:r>
          </a:p>
        </p:txBody>
      </p:sp>
    </p:spTree>
    <p:extLst>
      <p:ext uri="{BB962C8B-B14F-4D97-AF65-F5344CB8AC3E}">
        <p14:creationId xmlns:p14="http://schemas.microsoft.com/office/powerpoint/2010/main" val="363644684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1" name="AutoShape 3"/>
          <p:cNvSpPr>
            <a:spLocks noChangeArrowheads="1"/>
          </p:cNvSpPr>
          <p:nvPr/>
        </p:nvSpPr>
        <p:spPr bwMode="auto">
          <a:xfrm>
            <a:off x="0" y="8586"/>
            <a:ext cx="9144000" cy="533400"/>
          </a:xfrm>
          <a:prstGeom prst="roundRect">
            <a:avLst>
              <a:gd name="adj" fmla="val 16667"/>
            </a:avLst>
          </a:prstGeom>
          <a:solidFill>
            <a:srgbClr val="FFFF00"/>
          </a:solidFill>
          <a:ln w="57150">
            <a:solidFill>
              <a:srgbClr val="0000FF"/>
            </a:solidFill>
            <a:round/>
            <a:headEnd/>
            <a:tailEnd/>
          </a:ln>
        </p:spPr>
        <p:txBody>
          <a:bodyPr wrap="none" anchor="ctr"/>
          <a:lstStyle/>
          <a:p>
            <a:pPr algn="ctr"/>
            <a:endParaRPr lang="ru-RU" sz="2800" b="1" dirty="0">
              <a:solidFill>
                <a:srgbClr val="000000"/>
              </a:solidFill>
              <a:latin typeface="Times New Roman" pitchFamily="18" charset="0"/>
            </a:endParaRPr>
          </a:p>
          <a:p>
            <a:pPr algn="ctr"/>
            <a:r>
              <a:rPr lang="ru-RU" sz="2000" b="1" dirty="0" smtClean="0">
                <a:solidFill>
                  <a:srgbClr val="FF0000"/>
                </a:solidFill>
                <a:latin typeface="Book Antiqua" pitchFamily="18" charset="0"/>
                <a:cs typeface="Times New Roman" pitchFamily="18" charset="0"/>
              </a:rPr>
              <a:t>КЛАССИФИКАЦИЯ ПОГРЕШНОСТЕЙ </a:t>
            </a:r>
            <a:r>
              <a:rPr lang="ru-RU" sz="2000" b="1" dirty="0" smtClean="0">
                <a:solidFill>
                  <a:srgbClr val="FF0000"/>
                </a:solidFill>
                <a:latin typeface="Book Antiqua" pitchFamily="18" charset="0"/>
              </a:rPr>
              <a:t>ИЗМЕРЕНИЙ</a:t>
            </a:r>
          </a:p>
          <a:p>
            <a:pPr algn="ctr"/>
            <a:endParaRPr lang="ru-RU" sz="2400" b="1" dirty="0">
              <a:solidFill>
                <a:srgbClr val="000000"/>
              </a:solidFill>
              <a:latin typeface="Times New Roman" pitchFamily="18" charset="0"/>
            </a:endParaRPr>
          </a:p>
        </p:txBody>
      </p:sp>
      <p:sp>
        <p:nvSpPr>
          <p:cNvPr id="4" name="Прямоугольник 3"/>
          <p:cNvSpPr/>
          <p:nvPr/>
        </p:nvSpPr>
        <p:spPr>
          <a:xfrm>
            <a:off x="179512" y="611396"/>
            <a:ext cx="8784976" cy="369332"/>
          </a:xfrm>
          <a:prstGeom prst="rect">
            <a:avLst/>
          </a:prstGeom>
          <a:solidFill>
            <a:schemeClr val="tx1"/>
          </a:solidFill>
        </p:spPr>
        <p:txBody>
          <a:bodyPr wrap="square">
            <a:spAutoFit/>
          </a:bodyPr>
          <a:lstStyle/>
          <a:p>
            <a:r>
              <a:rPr lang="ru-RU" dirty="0" smtClean="0">
                <a:solidFill>
                  <a:schemeClr val="bg1"/>
                </a:solidFill>
                <a:latin typeface="Times New Roman" panose="02020603050405020304" pitchFamily="18" charset="0"/>
                <a:cs typeface="Times New Roman" panose="02020603050405020304" pitchFamily="18" charset="0"/>
              </a:rPr>
              <a:t>Классификация погрешностей </a:t>
            </a:r>
            <a:r>
              <a:rPr lang="ru-RU" dirty="0">
                <a:solidFill>
                  <a:schemeClr val="bg1"/>
                </a:solidFill>
                <a:latin typeface="Times New Roman" panose="02020603050405020304" pitchFamily="18" charset="0"/>
                <a:cs typeface="Times New Roman" panose="02020603050405020304" pitchFamily="18" charset="0"/>
              </a:rPr>
              <a:t>измерений связана с </a:t>
            </a:r>
            <a:r>
              <a:rPr lang="ru-RU" b="1" i="1" dirty="0">
                <a:solidFill>
                  <a:schemeClr val="bg1"/>
                </a:solidFill>
                <a:latin typeface="Times New Roman" panose="02020603050405020304" pitchFamily="18" charset="0"/>
                <a:cs typeface="Times New Roman" panose="02020603050405020304" pitchFamily="18" charset="0"/>
              </a:rPr>
              <a:t>причинами </a:t>
            </a:r>
            <a:r>
              <a:rPr lang="ru-RU" dirty="0">
                <a:solidFill>
                  <a:schemeClr val="bg1"/>
                </a:solidFill>
                <a:latin typeface="Times New Roman" panose="02020603050405020304" pitchFamily="18" charset="0"/>
                <a:cs typeface="Times New Roman" panose="02020603050405020304" pitchFamily="18" charset="0"/>
              </a:rPr>
              <a:t>их </a:t>
            </a:r>
            <a:r>
              <a:rPr lang="ru-RU" dirty="0" smtClean="0">
                <a:solidFill>
                  <a:schemeClr val="bg1"/>
                </a:solidFill>
                <a:latin typeface="Times New Roman" panose="02020603050405020304" pitchFamily="18" charset="0"/>
                <a:cs typeface="Times New Roman" panose="02020603050405020304" pitchFamily="18" charset="0"/>
              </a:rPr>
              <a:t>возникновения.</a:t>
            </a:r>
            <a:endParaRPr lang="ru-RU" dirty="0">
              <a:solidFill>
                <a:schemeClr val="bg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79512" y="980728"/>
            <a:ext cx="8784976" cy="5632311"/>
          </a:xfrm>
          <a:prstGeom prst="rect">
            <a:avLst/>
          </a:prstGeom>
          <a:solidFill>
            <a:schemeClr val="tx1"/>
          </a:solidFill>
        </p:spPr>
        <p:txBody>
          <a:bodyPr wrap="square">
            <a:spAutoFit/>
          </a:bodyPr>
          <a:lstStyle/>
          <a:p>
            <a:pPr algn="just"/>
            <a:r>
              <a:rPr lang="ru-RU" b="1" i="1" dirty="0">
                <a:solidFill>
                  <a:srgbClr val="0000FF"/>
                </a:solidFill>
                <a:latin typeface="Times New Roman" panose="02020603050405020304" pitchFamily="18" charset="0"/>
                <a:cs typeface="Times New Roman" panose="02020603050405020304" pitchFamily="18" charset="0"/>
              </a:rPr>
              <a:t>По характеру проявления (свойствам погрешностей) </a:t>
            </a:r>
            <a:r>
              <a:rPr lang="ru-RU" dirty="0" smtClean="0">
                <a:solidFill>
                  <a:schemeClr val="bg1"/>
                </a:solidFill>
                <a:latin typeface="Times New Roman" panose="02020603050405020304" pitchFamily="18" charset="0"/>
                <a:cs typeface="Times New Roman" panose="02020603050405020304" pitchFamily="18" charset="0"/>
              </a:rPr>
              <a:t>разделяются на:</a:t>
            </a:r>
          </a:p>
          <a:p>
            <a:pPr marL="742950" lvl="1" indent="-285750" algn="just">
              <a:buFont typeface="Wingdings" panose="05000000000000000000" pitchFamily="2" charset="2"/>
              <a:buChar char="Ø"/>
            </a:pPr>
            <a:r>
              <a:rPr lang="ru-RU" dirty="0" smtClean="0">
                <a:solidFill>
                  <a:schemeClr val="bg1"/>
                </a:solidFill>
                <a:latin typeface="Times New Roman" panose="02020603050405020304" pitchFamily="18" charset="0"/>
                <a:cs typeface="Times New Roman" panose="02020603050405020304" pitchFamily="18" charset="0"/>
              </a:rPr>
              <a:t>систематические; </a:t>
            </a:r>
          </a:p>
          <a:p>
            <a:pPr marL="742950" lvl="1" indent="-285750" algn="just">
              <a:buFont typeface="Wingdings" panose="05000000000000000000" pitchFamily="2" charset="2"/>
              <a:buChar char="Ø"/>
            </a:pPr>
            <a:r>
              <a:rPr lang="ru-RU" dirty="0" smtClean="0">
                <a:solidFill>
                  <a:schemeClr val="bg1"/>
                </a:solidFill>
                <a:latin typeface="Times New Roman" panose="02020603050405020304" pitchFamily="18" charset="0"/>
                <a:cs typeface="Times New Roman" panose="02020603050405020304" pitchFamily="18" charset="0"/>
              </a:rPr>
              <a:t>случайные;</a:t>
            </a:r>
          </a:p>
          <a:p>
            <a:pPr marL="742950" lvl="1" indent="-285750" algn="just">
              <a:buFont typeface="Wingdings" panose="05000000000000000000" pitchFamily="2" charset="2"/>
              <a:buChar char="Ø"/>
            </a:pPr>
            <a:r>
              <a:rPr lang="ru-RU" dirty="0" smtClean="0">
                <a:solidFill>
                  <a:schemeClr val="bg1"/>
                </a:solidFill>
                <a:latin typeface="Times New Roman" panose="02020603050405020304" pitchFamily="18" charset="0"/>
                <a:cs typeface="Times New Roman" panose="02020603050405020304" pitchFamily="18" charset="0"/>
              </a:rPr>
              <a:t>грубые (промахи). </a:t>
            </a:r>
            <a:endParaRPr lang="ru-RU" dirty="0">
              <a:solidFill>
                <a:schemeClr val="bg1"/>
              </a:solidFill>
              <a:latin typeface="Times New Roman" panose="02020603050405020304" pitchFamily="18" charset="0"/>
              <a:cs typeface="Times New Roman" panose="02020603050405020304" pitchFamily="18" charset="0"/>
            </a:endParaRPr>
          </a:p>
          <a:p>
            <a:pPr algn="just"/>
            <a:r>
              <a:rPr lang="ru-RU" b="1" i="1" dirty="0" smtClean="0">
                <a:solidFill>
                  <a:srgbClr val="0000FF"/>
                </a:solidFill>
                <a:latin typeface="Times New Roman" panose="02020603050405020304" pitchFamily="18" charset="0"/>
                <a:cs typeface="Times New Roman" panose="02020603050405020304" pitchFamily="18" charset="0"/>
              </a:rPr>
              <a:t>По способам </a:t>
            </a:r>
            <a:r>
              <a:rPr lang="ru-RU" b="1" i="1" dirty="0">
                <a:solidFill>
                  <a:srgbClr val="0000FF"/>
                </a:solidFill>
                <a:latin typeface="Times New Roman" panose="02020603050405020304" pitchFamily="18" charset="0"/>
                <a:cs typeface="Times New Roman" panose="02020603050405020304" pitchFamily="18" charset="0"/>
              </a:rPr>
              <a:t>выражения </a:t>
            </a:r>
            <a:r>
              <a:rPr lang="ru-RU" dirty="0" smtClean="0">
                <a:solidFill>
                  <a:schemeClr val="bg1"/>
                </a:solidFill>
                <a:latin typeface="Times New Roman" panose="02020603050405020304" pitchFamily="18" charset="0"/>
                <a:cs typeface="Times New Roman" panose="02020603050405020304" pitchFamily="18" charset="0"/>
              </a:rPr>
              <a:t>– на: </a:t>
            </a:r>
          </a:p>
          <a:p>
            <a:pPr marL="742950" lvl="1" indent="-285750" algn="just">
              <a:buFont typeface="Wingdings" panose="05000000000000000000" pitchFamily="2" charset="2"/>
              <a:buChar char="Ø"/>
            </a:pPr>
            <a:r>
              <a:rPr lang="ru-RU" dirty="0" smtClean="0">
                <a:solidFill>
                  <a:schemeClr val="bg1"/>
                </a:solidFill>
                <a:latin typeface="Times New Roman" panose="02020603050405020304" pitchFamily="18" charset="0"/>
                <a:cs typeface="Times New Roman" panose="02020603050405020304" pitchFamily="18" charset="0"/>
              </a:rPr>
              <a:t>абсолютные; </a:t>
            </a:r>
          </a:p>
          <a:p>
            <a:pPr marL="742950" lvl="1" indent="-285750" algn="just">
              <a:buFont typeface="Wingdings" panose="05000000000000000000" pitchFamily="2" charset="2"/>
              <a:buChar char="Ø"/>
            </a:pPr>
            <a:r>
              <a:rPr lang="ru-RU" dirty="0" smtClean="0">
                <a:solidFill>
                  <a:schemeClr val="bg1"/>
                </a:solidFill>
                <a:latin typeface="Times New Roman" panose="02020603050405020304" pitchFamily="18" charset="0"/>
                <a:cs typeface="Times New Roman" panose="02020603050405020304" pitchFamily="18" charset="0"/>
              </a:rPr>
              <a:t>относительные</a:t>
            </a:r>
            <a:r>
              <a:rPr lang="ru-RU" dirty="0">
                <a:solidFill>
                  <a:schemeClr val="bg1"/>
                </a:solidFill>
                <a:latin typeface="Times New Roman" panose="02020603050405020304" pitchFamily="18" charset="0"/>
                <a:cs typeface="Times New Roman" panose="02020603050405020304" pitchFamily="18" charset="0"/>
              </a:rPr>
              <a:t>.</a:t>
            </a:r>
          </a:p>
          <a:p>
            <a:pPr algn="just"/>
            <a:endParaRPr lang="ru-RU" sz="500" b="1" u="sng" dirty="0" smtClean="0">
              <a:solidFill>
                <a:srgbClr val="FF0000"/>
              </a:solidFill>
              <a:latin typeface="Times New Roman" panose="02020603050405020304" pitchFamily="18" charset="0"/>
              <a:cs typeface="Times New Roman" panose="02020603050405020304" pitchFamily="18" charset="0"/>
            </a:endParaRPr>
          </a:p>
          <a:p>
            <a:pPr algn="just"/>
            <a:r>
              <a:rPr lang="ru-RU" sz="2400" b="1" u="sng" dirty="0" smtClean="0">
                <a:solidFill>
                  <a:srgbClr val="FF0000"/>
                </a:solidFill>
                <a:latin typeface="Times New Roman" panose="02020603050405020304" pitchFamily="18" charset="0"/>
                <a:cs typeface="Times New Roman" panose="02020603050405020304" pitchFamily="18" charset="0"/>
              </a:rPr>
              <a:t>Абсолютная </a:t>
            </a:r>
            <a:r>
              <a:rPr lang="ru-RU" sz="2400" b="1" u="sng" dirty="0">
                <a:solidFill>
                  <a:srgbClr val="FF0000"/>
                </a:solidFill>
                <a:latin typeface="Times New Roman" panose="02020603050405020304" pitchFamily="18" charset="0"/>
                <a:cs typeface="Times New Roman" panose="02020603050405020304" pitchFamily="18" charset="0"/>
              </a:rPr>
              <a:t>погрешность</a:t>
            </a:r>
            <a:r>
              <a:rPr lang="ru-RU" sz="2400" b="1" dirty="0">
                <a:solidFill>
                  <a:srgbClr val="FF0000"/>
                </a:solidFill>
                <a:latin typeface="Times New Roman" panose="02020603050405020304" pitchFamily="18" charset="0"/>
                <a:cs typeface="Times New Roman" panose="02020603050405020304" pitchFamily="18" charset="0"/>
              </a:rPr>
              <a:t> </a:t>
            </a:r>
            <a:r>
              <a:rPr lang="ru-RU" sz="2400" dirty="0" smtClean="0">
                <a:solidFill>
                  <a:schemeClr val="bg1"/>
                </a:solidFill>
                <a:latin typeface="Times New Roman" panose="02020603050405020304" pitchFamily="18" charset="0"/>
                <a:cs typeface="Times New Roman" panose="02020603050405020304" pitchFamily="18" charset="0"/>
              </a:rPr>
              <a:t>– это отклонение </a:t>
            </a:r>
            <a:r>
              <a:rPr lang="ru-RU" sz="2400" dirty="0">
                <a:solidFill>
                  <a:schemeClr val="bg1"/>
                </a:solidFill>
                <a:latin typeface="Times New Roman" panose="02020603050405020304" pitchFamily="18" charset="0"/>
                <a:cs typeface="Times New Roman" panose="02020603050405020304" pitchFamily="18" charset="0"/>
              </a:rPr>
              <a:t>результата измерения от истинного (действительного) значения измеряемой </a:t>
            </a:r>
            <a:r>
              <a:rPr lang="ru-RU" sz="2400" dirty="0" smtClean="0">
                <a:solidFill>
                  <a:schemeClr val="bg1"/>
                </a:solidFill>
                <a:latin typeface="Times New Roman" panose="02020603050405020304" pitchFamily="18" charset="0"/>
                <a:cs typeface="Times New Roman" panose="02020603050405020304" pitchFamily="18" charset="0"/>
              </a:rPr>
              <a:t>величины, </a:t>
            </a:r>
            <a:r>
              <a:rPr lang="ru-RU" sz="2400" dirty="0">
                <a:solidFill>
                  <a:schemeClr val="bg1"/>
                </a:solidFill>
                <a:latin typeface="Times New Roman" panose="02020603050405020304" pitchFamily="18" charset="0"/>
                <a:cs typeface="Times New Roman" panose="02020603050405020304" pitchFamily="18" charset="0"/>
              </a:rPr>
              <a:t>выражается в единицах измеряемой </a:t>
            </a:r>
            <a:r>
              <a:rPr lang="ru-RU" sz="2400" dirty="0" smtClean="0">
                <a:solidFill>
                  <a:schemeClr val="bg1"/>
                </a:solidFill>
                <a:latin typeface="Times New Roman" panose="02020603050405020304" pitchFamily="18" charset="0"/>
                <a:cs typeface="Times New Roman" panose="02020603050405020304" pitchFamily="18" charset="0"/>
              </a:rPr>
              <a:t>величины:</a:t>
            </a:r>
          </a:p>
          <a:p>
            <a:pPr algn="ctr"/>
            <a:r>
              <a:rPr lang="ru-RU" altLang="ru-RU" sz="2400" b="1" i="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en-US" sz="2400" b="1" i="1" dirty="0">
                <a:solidFill>
                  <a:srgbClr val="FF0000"/>
                </a:solidFill>
                <a:latin typeface="Times New Roman" panose="02020603050405020304" pitchFamily="18" charset="0"/>
                <a:cs typeface="Times New Roman" panose="02020603050405020304" pitchFamily="18" charset="0"/>
              </a:rPr>
              <a:t>X = </a:t>
            </a:r>
            <a:r>
              <a:rPr lang="ru-RU" sz="2400" b="1" i="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Х</a:t>
            </a:r>
            <a:r>
              <a:rPr lang="ru-RU" sz="2400" b="1" i="1" dirty="0">
                <a:solidFill>
                  <a:srgbClr val="FF0000"/>
                </a:solidFill>
                <a:latin typeface="Times New Roman" panose="02020603050405020304" pitchFamily="18" charset="0"/>
                <a:cs typeface="Times New Roman" panose="02020603050405020304" pitchFamily="18" charset="0"/>
              </a:rPr>
              <a:t> </a:t>
            </a:r>
            <a:r>
              <a:rPr lang="ru-RU" sz="2400" b="1" i="1" baseline="-25000" dirty="0">
                <a:solidFill>
                  <a:srgbClr val="FF0000"/>
                </a:solidFill>
                <a:latin typeface="Times New Roman" panose="02020603050405020304" pitchFamily="18" charset="0"/>
                <a:cs typeface="Times New Roman" panose="02020603050405020304" pitchFamily="18" charset="0"/>
              </a:rPr>
              <a:t>изм.</a:t>
            </a:r>
            <a:r>
              <a:rPr lang="en-US" sz="2400" b="1" i="1" dirty="0">
                <a:solidFill>
                  <a:srgbClr val="FF0000"/>
                </a:solidFill>
                <a:latin typeface="Times New Roman" panose="02020603050405020304" pitchFamily="18" charset="0"/>
                <a:cs typeface="Times New Roman" panose="02020603050405020304" pitchFamily="18" charset="0"/>
              </a:rPr>
              <a:t> </a:t>
            </a:r>
            <a:r>
              <a:rPr lang="ru-RU" sz="2400" b="1" dirty="0">
                <a:solidFill>
                  <a:srgbClr val="FF0000"/>
                </a:solidFill>
                <a:latin typeface="Times New Roman" panose="02020603050405020304" pitchFamily="18" charset="0"/>
                <a:cs typeface="Times New Roman" panose="02020603050405020304" pitchFamily="18" charset="0"/>
              </a:rPr>
              <a:t>–</a:t>
            </a:r>
            <a:r>
              <a:rPr lang="en-US" sz="2400" b="1" i="1" dirty="0">
                <a:solidFill>
                  <a:srgbClr val="FF0000"/>
                </a:solidFill>
                <a:latin typeface="Times New Roman" panose="02020603050405020304" pitchFamily="18" charset="0"/>
                <a:cs typeface="Times New Roman" panose="02020603050405020304" pitchFamily="18" charset="0"/>
              </a:rPr>
              <a:t> </a:t>
            </a:r>
            <a:r>
              <a:rPr lang="ru-RU" sz="2400" b="1" i="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Х</a:t>
            </a:r>
            <a:r>
              <a:rPr lang="ru-RU" sz="2400" b="1" i="1" dirty="0">
                <a:solidFill>
                  <a:srgbClr val="FF0000"/>
                </a:solidFill>
                <a:latin typeface="Times New Roman" panose="02020603050405020304" pitchFamily="18" charset="0"/>
                <a:cs typeface="Times New Roman" panose="02020603050405020304" pitchFamily="18" charset="0"/>
              </a:rPr>
              <a:t> </a:t>
            </a:r>
            <a:r>
              <a:rPr lang="ru-RU" sz="2400" b="1" i="1" baseline="-25000" dirty="0">
                <a:solidFill>
                  <a:srgbClr val="FF0000"/>
                </a:solidFill>
                <a:latin typeface="Times New Roman" panose="02020603050405020304" pitchFamily="18" charset="0"/>
                <a:cs typeface="Times New Roman" panose="02020603050405020304" pitchFamily="18" charset="0"/>
              </a:rPr>
              <a:t>д</a:t>
            </a:r>
            <a:r>
              <a:rPr lang="en-US" sz="2400" b="1" i="1" dirty="0">
                <a:solidFill>
                  <a:srgbClr val="FF0000"/>
                </a:solidFill>
                <a:latin typeface="Times New Roman" panose="02020603050405020304" pitchFamily="18" charset="0"/>
                <a:cs typeface="Times New Roman" panose="02020603050405020304" pitchFamily="18" charset="0"/>
              </a:rPr>
              <a:t> </a:t>
            </a:r>
            <a:endParaRPr lang="ru-RU" sz="1600" dirty="0">
              <a:solidFill>
                <a:schemeClr val="bg1"/>
              </a:solidFill>
            </a:endParaRPr>
          </a:p>
          <a:p>
            <a:pPr algn="just"/>
            <a:endParaRPr lang="ru-RU" sz="500" dirty="0">
              <a:solidFill>
                <a:schemeClr val="bg1"/>
              </a:solidFill>
              <a:latin typeface="Times New Roman" panose="02020603050405020304" pitchFamily="18" charset="0"/>
              <a:cs typeface="Times New Roman" panose="02020603050405020304" pitchFamily="18" charset="0"/>
            </a:endParaRPr>
          </a:p>
          <a:p>
            <a:pPr algn="just"/>
            <a:r>
              <a:rPr lang="ru-RU" sz="2400" dirty="0" smtClean="0">
                <a:solidFill>
                  <a:schemeClr val="bg1"/>
                </a:solidFill>
                <a:latin typeface="Times New Roman" panose="02020603050405020304" pitchFamily="18" charset="0"/>
                <a:cs typeface="Times New Roman" panose="02020603050405020304" pitchFamily="18" charset="0"/>
              </a:rPr>
              <a:t> </a:t>
            </a:r>
            <a:r>
              <a:rPr lang="ru-RU" sz="2400" b="1" u="sng" dirty="0" smtClean="0">
                <a:solidFill>
                  <a:srgbClr val="FF0000"/>
                </a:solidFill>
                <a:latin typeface="Times New Roman" panose="02020603050405020304" pitchFamily="18" charset="0"/>
                <a:cs typeface="Times New Roman" panose="02020603050405020304" pitchFamily="18" charset="0"/>
              </a:rPr>
              <a:t>Относительная погрешность</a:t>
            </a:r>
            <a:r>
              <a:rPr lang="ru-RU" sz="2400" dirty="0" smtClean="0">
                <a:solidFill>
                  <a:srgbClr val="FF0000"/>
                </a:solidFill>
                <a:latin typeface="Times New Roman" panose="02020603050405020304" pitchFamily="18" charset="0"/>
                <a:cs typeface="Times New Roman" panose="02020603050405020304" pitchFamily="18" charset="0"/>
              </a:rPr>
              <a:t> </a:t>
            </a:r>
            <a:r>
              <a:rPr lang="ru-RU" sz="2400" dirty="0">
                <a:solidFill>
                  <a:schemeClr val="bg1"/>
                </a:solidFill>
                <a:latin typeface="Times New Roman" panose="02020603050405020304" pitchFamily="18" charset="0"/>
                <a:cs typeface="Times New Roman" panose="02020603050405020304" pitchFamily="18" charset="0"/>
              </a:rPr>
              <a:t>представляет собой отношение абсолютной погрешности к измеренному (действительному) значению величины и ее численное значение выражается либо в процентах, либо в долях </a:t>
            </a:r>
            <a:r>
              <a:rPr lang="ru-RU" sz="2400" dirty="0" smtClean="0">
                <a:solidFill>
                  <a:schemeClr val="bg1"/>
                </a:solidFill>
                <a:latin typeface="Times New Roman" panose="02020603050405020304" pitchFamily="18" charset="0"/>
                <a:cs typeface="Times New Roman" panose="02020603050405020304" pitchFamily="18" charset="0"/>
              </a:rPr>
              <a:t>единицы:</a:t>
            </a:r>
          </a:p>
          <a:p>
            <a:pPr algn="just"/>
            <a:endParaRPr lang="ru-RU" sz="2400" dirty="0" smtClean="0">
              <a:solidFill>
                <a:schemeClr val="bg1"/>
              </a:solidFill>
              <a:latin typeface="Times New Roman" panose="02020603050405020304" pitchFamily="18" charset="0"/>
              <a:cs typeface="Times New Roman" panose="02020603050405020304" pitchFamily="18" charset="0"/>
            </a:endParaRPr>
          </a:p>
          <a:p>
            <a:pPr algn="ctr"/>
            <a:endParaRPr lang="ru-RU" sz="800" dirty="0">
              <a:solidFill>
                <a:schemeClr val="bg1"/>
              </a:solidFill>
              <a:latin typeface="Times New Roman" panose="02020603050405020304" pitchFamily="18" charset="0"/>
              <a:cs typeface="Times New Roman" panose="02020603050405020304" pitchFamily="18" charset="0"/>
            </a:endParaRPr>
          </a:p>
        </p:txBody>
      </p:sp>
      <p:graphicFrame>
        <p:nvGraphicFramePr>
          <p:cNvPr id="7" name="Object 5"/>
          <p:cNvGraphicFramePr>
            <a:graphicFrameLocks noChangeAspect="1"/>
          </p:cNvGraphicFramePr>
          <p:nvPr>
            <p:extLst>
              <p:ext uri="{D42A27DB-BD31-4B8C-83A1-F6EECF244321}">
                <p14:modId xmlns:p14="http://schemas.microsoft.com/office/powerpoint/2010/main" val="3442450398"/>
              </p:ext>
            </p:extLst>
          </p:nvPr>
        </p:nvGraphicFramePr>
        <p:xfrm>
          <a:off x="5004048" y="5517232"/>
          <a:ext cx="1225550" cy="1082675"/>
        </p:xfrm>
        <a:graphic>
          <a:graphicData uri="http://schemas.openxmlformats.org/presentationml/2006/ole">
            <mc:AlternateContent xmlns:mc="http://schemas.openxmlformats.org/markup-compatibility/2006">
              <mc:Choice xmlns:v="urn:schemas-microsoft-com:vml" Requires="v">
                <p:oleObj spid="_x0000_s139283" name="Формула" r:id="rId4" imgW="571500" imgH="508000" progId="Equation.3">
                  <p:embed/>
                </p:oleObj>
              </mc:Choice>
              <mc:Fallback>
                <p:oleObj name="Формула" r:id="rId4" imgW="571500" imgH="508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5517232"/>
                        <a:ext cx="1225550" cy="108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Номер слайда 5"/>
          <p:cNvSpPr>
            <a:spLocks noGrp="1"/>
          </p:cNvSpPr>
          <p:nvPr>
            <p:ph type="sldNum" sz="quarter" idx="12"/>
          </p:nvPr>
        </p:nvSpPr>
        <p:spPr>
          <a:xfrm>
            <a:off x="8287093" y="6188075"/>
            <a:ext cx="856907" cy="669925"/>
          </a:xfrm>
        </p:spPr>
        <p:txBody>
          <a:bodyPr/>
          <a:lstStyle/>
          <a:p>
            <a:pPr>
              <a:defRPr/>
            </a:pPr>
            <a:fld id="{7E03095B-5292-4400-8AF2-D7B2508F3E23}" type="slidenum">
              <a:rPr lang="ru-RU" sz="1600"/>
              <a:pPr>
                <a:defRPr/>
              </a:pPr>
              <a:t>73</a:t>
            </a:fld>
            <a:endParaRPr lang="ru-RU" sz="1600" dirty="0"/>
          </a:p>
        </p:txBody>
      </p:sp>
    </p:spTree>
    <p:extLst>
      <p:ext uri="{BB962C8B-B14F-4D97-AF65-F5344CB8AC3E}">
        <p14:creationId xmlns:p14="http://schemas.microsoft.com/office/powerpoint/2010/main" val="155491917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1" name="AutoShape 3"/>
          <p:cNvSpPr>
            <a:spLocks noChangeArrowheads="1"/>
          </p:cNvSpPr>
          <p:nvPr/>
        </p:nvSpPr>
        <p:spPr bwMode="auto">
          <a:xfrm>
            <a:off x="0" y="8586"/>
            <a:ext cx="9144000" cy="533400"/>
          </a:xfrm>
          <a:prstGeom prst="roundRect">
            <a:avLst>
              <a:gd name="adj" fmla="val 16667"/>
            </a:avLst>
          </a:prstGeom>
          <a:solidFill>
            <a:srgbClr val="FFFF00"/>
          </a:solidFill>
          <a:ln w="57150">
            <a:solidFill>
              <a:srgbClr val="0000FF"/>
            </a:solidFill>
            <a:round/>
            <a:headEnd/>
            <a:tailEnd/>
          </a:ln>
        </p:spPr>
        <p:txBody>
          <a:bodyPr wrap="none" anchor="ctr"/>
          <a:lstStyle/>
          <a:p>
            <a:pPr algn="ctr"/>
            <a:endParaRPr lang="ru-RU" sz="2800" b="1" dirty="0">
              <a:solidFill>
                <a:srgbClr val="000000"/>
              </a:solidFill>
              <a:latin typeface="Times New Roman" pitchFamily="18" charset="0"/>
            </a:endParaRPr>
          </a:p>
          <a:p>
            <a:pPr algn="ctr"/>
            <a:r>
              <a:rPr lang="ru-RU" sz="2000" b="1" dirty="0" smtClean="0">
                <a:solidFill>
                  <a:srgbClr val="FF0000"/>
                </a:solidFill>
                <a:latin typeface="Book Antiqua" pitchFamily="18" charset="0"/>
                <a:cs typeface="Times New Roman" pitchFamily="18" charset="0"/>
              </a:rPr>
              <a:t>КЛАССИФИКАЦИЯ ПОГРЕШНОСТЕЙ </a:t>
            </a:r>
            <a:r>
              <a:rPr lang="ru-RU" sz="2000" b="1" dirty="0" smtClean="0">
                <a:solidFill>
                  <a:srgbClr val="FF0000"/>
                </a:solidFill>
                <a:latin typeface="Book Antiqua" pitchFamily="18" charset="0"/>
              </a:rPr>
              <a:t>ИЗМЕРЕНИЙ</a:t>
            </a:r>
          </a:p>
          <a:p>
            <a:pPr algn="ctr"/>
            <a:endParaRPr lang="ru-RU" sz="2400" b="1" dirty="0">
              <a:solidFill>
                <a:srgbClr val="000000"/>
              </a:solidFill>
              <a:latin typeface="Times New Roman" pitchFamily="18" charset="0"/>
            </a:endParaRPr>
          </a:p>
        </p:txBody>
      </p:sp>
      <p:sp>
        <p:nvSpPr>
          <p:cNvPr id="7" name="Прямоугольник 6"/>
          <p:cNvSpPr/>
          <p:nvPr/>
        </p:nvSpPr>
        <p:spPr>
          <a:xfrm>
            <a:off x="167104" y="620688"/>
            <a:ext cx="8809791" cy="5955476"/>
          </a:xfrm>
          <a:prstGeom prst="rect">
            <a:avLst/>
          </a:prstGeom>
          <a:solidFill>
            <a:schemeClr val="tx1"/>
          </a:solidFill>
        </p:spPr>
        <p:txBody>
          <a:bodyPr wrap="square">
            <a:spAutoFit/>
          </a:bodyPr>
          <a:lstStyle/>
          <a:p>
            <a:pPr algn="just"/>
            <a:r>
              <a:rPr lang="ru-RU" sz="1600" dirty="0">
                <a:solidFill>
                  <a:schemeClr val="bg1"/>
                </a:solidFill>
                <a:latin typeface="Times New Roman" panose="02020603050405020304" pitchFamily="18" charset="0"/>
                <a:cs typeface="Times New Roman" panose="02020603050405020304" pitchFamily="18" charset="0"/>
              </a:rPr>
              <a:t>Опыт проведения измерений показывает, что при многократных измерениях одной и той же неизменной физической величины при постоянных условиях погрешность измерений можно представить в виде двух слагаемых, которые по-разному проявляются от измерения к измерению</a:t>
            </a:r>
            <a:r>
              <a:rPr lang="ru-RU" sz="1600" dirty="0" smtClean="0">
                <a:solidFill>
                  <a:schemeClr val="bg1"/>
                </a:solidFill>
                <a:latin typeface="Times New Roman" panose="02020603050405020304" pitchFamily="18" charset="0"/>
                <a:cs typeface="Times New Roman" panose="02020603050405020304" pitchFamily="18" charset="0"/>
              </a:rPr>
              <a:t>.</a:t>
            </a:r>
          </a:p>
          <a:p>
            <a:pPr algn="just"/>
            <a:r>
              <a:rPr lang="ru-RU" sz="1600" dirty="0" smtClean="0">
                <a:solidFill>
                  <a:schemeClr val="bg1"/>
                </a:solidFill>
                <a:latin typeface="Times New Roman" panose="02020603050405020304" pitchFamily="18" charset="0"/>
                <a:cs typeface="Times New Roman" panose="02020603050405020304" pitchFamily="18" charset="0"/>
              </a:rPr>
              <a:t> </a:t>
            </a:r>
            <a:r>
              <a:rPr lang="ru-RU" sz="1600" dirty="0">
                <a:solidFill>
                  <a:schemeClr val="bg1"/>
                </a:solidFill>
                <a:latin typeface="Times New Roman" panose="02020603050405020304" pitchFamily="18" charset="0"/>
                <a:cs typeface="Times New Roman" panose="02020603050405020304" pitchFamily="18" charset="0"/>
              </a:rPr>
              <a:t>Существуют </a:t>
            </a:r>
            <a:r>
              <a:rPr lang="ru-RU" sz="1600" b="1" i="1" dirty="0">
                <a:solidFill>
                  <a:srgbClr val="0000FF"/>
                </a:solidFill>
                <a:latin typeface="Times New Roman" panose="02020603050405020304" pitchFamily="18" charset="0"/>
                <a:cs typeface="Times New Roman" panose="02020603050405020304" pitchFamily="18" charset="0"/>
              </a:rPr>
              <a:t>факторы, постоянно или закономерно изменяющиеся в процессе проведения измерений </a:t>
            </a:r>
            <a:r>
              <a:rPr lang="ru-RU" sz="1600" dirty="0">
                <a:solidFill>
                  <a:schemeClr val="bg1"/>
                </a:solidFill>
                <a:latin typeface="Times New Roman" panose="02020603050405020304" pitchFamily="18" charset="0"/>
                <a:cs typeface="Times New Roman" panose="02020603050405020304" pitchFamily="18" charset="0"/>
              </a:rPr>
              <a:t>и влияющие на результат измерений и его погрешность. Погрешности, вызываемые такими факторами, называются </a:t>
            </a:r>
            <a:r>
              <a:rPr lang="ru-RU" sz="1600" b="1" i="1" dirty="0">
                <a:solidFill>
                  <a:srgbClr val="0000FF"/>
                </a:solidFill>
                <a:latin typeface="Times New Roman" panose="02020603050405020304" pitchFamily="18" charset="0"/>
                <a:cs typeface="Times New Roman" panose="02020603050405020304" pitchFamily="18" charset="0"/>
              </a:rPr>
              <a:t>систематическими</a:t>
            </a:r>
            <a:r>
              <a:rPr lang="ru-RU" sz="1600" b="1" i="1" dirty="0">
                <a:solidFill>
                  <a:schemeClr val="bg1"/>
                </a:solidFill>
                <a:latin typeface="Times New Roman" panose="02020603050405020304" pitchFamily="18" charset="0"/>
                <a:cs typeface="Times New Roman" panose="02020603050405020304" pitchFamily="18" charset="0"/>
              </a:rPr>
              <a:t>.</a:t>
            </a:r>
            <a:endParaRPr lang="ru-RU" sz="1600" dirty="0">
              <a:solidFill>
                <a:schemeClr val="bg1"/>
              </a:solidFill>
              <a:latin typeface="Times New Roman" panose="02020603050405020304" pitchFamily="18" charset="0"/>
              <a:cs typeface="Times New Roman" panose="02020603050405020304" pitchFamily="18" charset="0"/>
            </a:endParaRPr>
          </a:p>
          <a:p>
            <a:endParaRPr lang="ru-RU" sz="800" b="1" i="1" dirty="0" smtClean="0">
              <a:solidFill>
                <a:schemeClr val="bg1"/>
              </a:solidFill>
              <a:latin typeface="Times New Roman" panose="02020603050405020304" pitchFamily="18" charset="0"/>
              <a:cs typeface="Times New Roman" panose="02020603050405020304" pitchFamily="18" charset="0"/>
            </a:endParaRPr>
          </a:p>
          <a:p>
            <a:pPr algn="just"/>
            <a:r>
              <a:rPr lang="ru-RU" sz="2000" b="1" u="sng" dirty="0" smtClean="0">
                <a:solidFill>
                  <a:srgbClr val="FF0000"/>
                </a:solidFill>
                <a:latin typeface="Times New Roman" panose="02020603050405020304" pitchFamily="18" charset="0"/>
                <a:cs typeface="Times New Roman" panose="02020603050405020304" pitchFamily="18" charset="0"/>
              </a:rPr>
              <a:t>Систематическая </a:t>
            </a:r>
            <a:r>
              <a:rPr lang="ru-RU" sz="2000" b="1" u="sng" dirty="0">
                <a:solidFill>
                  <a:srgbClr val="FF0000"/>
                </a:solidFill>
                <a:latin typeface="Times New Roman" panose="02020603050405020304" pitchFamily="18" charset="0"/>
                <a:cs typeface="Times New Roman" panose="02020603050405020304" pitchFamily="18" charset="0"/>
              </a:rPr>
              <a:t>погрешность</a:t>
            </a:r>
            <a:r>
              <a:rPr lang="ru-RU" sz="2000" dirty="0">
                <a:solidFill>
                  <a:srgbClr val="FF0000"/>
                </a:solidFill>
                <a:latin typeface="Times New Roman" panose="02020603050405020304" pitchFamily="18" charset="0"/>
                <a:cs typeface="Times New Roman" panose="02020603050405020304" pitchFamily="18" charset="0"/>
              </a:rPr>
              <a:t> </a:t>
            </a:r>
            <a:r>
              <a:rPr lang="ru-RU" sz="2000" dirty="0">
                <a:solidFill>
                  <a:schemeClr val="bg1"/>
                </a:solidFill>
                <a:latin typeface="Times New Roman" panose="02020603050405020304" pitchFamily="18" charset="0"/>
                <a:cs typeface="Times New Roman" panose="02020603050405020304" pitchFamily="18" charset="0"/>
              </a:rPr>
              <a:t>– составляющая погрешности измерения, остающаяся постоянной или закономерно изменяющаяся при повторных измерениях одной и той же величины. </a:t>
            </a:r>
            <a:endParaRPr lang="ru-RU" sz="2000" dirty="0" smtClean="0">
              <a:solidFill>
                <a:schemeClr val="bg1"/>
              </a:solidFill>
              <a:latin typeface="Times New Roman" panose="02020603050405020304" pitchFamily="18" charset="0"/>
              <a:cs typeface="Times New Roman" panose="02020603050405020304" pitchFamily="18" charset="0"/>
            </a:endParaRPr>
          </a:p>
          <a:p>
            <a:pPr algn="just"/>
            <a:endParaRPr lang="ru-RU" sz="500" b="1" i="1" dirty="0" smtClean="0">
              <a:solidFill>
                <a:srgbClr val="0000FF"/>
              </a:solidFill>
              <a:latin typeface="Times New Roman" panose="02020603050405020304" pitchFamily="18" charset="0"/>
              <a:cs typeface="Times New Roman" panose="02020603050405020304" pitchFamily="18" charset="0"/>
            </a:endParaRPr>
          </a:p>
          <a:p>
            <a:pPr algn="just"/>
            <a:r>
              <a:rPr lang="ru-RU" sz="1600" b="1" i="1" dirty="0" smtClean="0">
                <a:solidFill>
                  <a:srgbClr val="0000FF"/>
                </a:solidFill>
                <a:latin typeface="Times New Roman" panose="02020603050405020304" pitchFamily="18" charset="0"/>
                <a:cs typeface="Times New Roman" panose="02020603050405020304" pitchFamily="18" charset="0"/>
              </a:rPr>
              <a:t>В </a:t>
            </a:r>
            <a:r>
              <a:rPr lang="ru-RU" sz="1600" b="1" i="1" dirty="0">
                <a:solidFill>
                  <a:srgbClr val="0000FF"/>
                </a:solidFill>
                <a:latin typeface="Times New Roman" panose="02020603050405020304" pitchFamily="18" charset="0"/>
                <a:cs typeface="Times New Roman" panose="02020603050405020304" pitchFamily="18" charset="0"/>
              </a:rPr>
              <a:t>зависимости от характера изменения систематические погрешности подразделяются </a:t>
            </a:r>
            <a:r>
              <a:rPr lang="ru-RU" sz="1600" b="1" i="1" dirty="0" smtClean="0">
                <a:solidFill>
                  <a:srgbClr val="0000FF"/>
                </a:solidFill>
                <a:latin typeface="Times New Roman" panose="02020603050405020304" pitchFamily="18" charset="0"/>
                <a:cs typeface="Times New Roman" panose="02020603050405020304" pitchFamily="18" charset="0"/>
              </a:rPr>
              <a:t>на: </a:t>
            </a:r>
          </a:p>
          <a:p>
            <a:pPr marL="742950" lvl="1" indent="-285750" algn="just">
              <a:buFont typeface="Wingdings" panose="05000000000000000000" pitchFamily="2" charset="2"/>
              <a:buChar char="Ø"/>
            </a:pPr>
            <a:r>
              <a:rPr lang="ru-RU" sz="1600" b="1" i="1" dirty="0" smtClean="0">
                <a:solidFill>
                  <a:schemeClr val="bg1"/>
                </a:solidFill>
                <a:latin typeface="Times New Roman" panose="02020603050405020304" pitchFamily="18" charset="0"/>
                <a:cs typeface="Times New Roman" panose="02020603050405020304" pitchFamily="18" charset="0"/>
              </a:rPr>
              <a:t>постоянные</a:t>
            </a:r>
            <a:r>
              <a:rPr lang="ru-RU" sz="1600" b="1" i="1" dirty="0">
                <a:solidFill>
                  <a:schemeClr val="bg1"/>
                </a:solidFill>
                <a:latin typeface="Times New Roman" panose="02020603050405020304" pitchFamily="18" charset="0"/>
                <a:cs typeface="Times New Roman" panose="02020603050405020304" pitchFamily="18" charset="0"/>
              </a:rPr>
              <a:t>, </a:t>
            </a:r>
            <a:endParaRPr lang="ru-RU" sz="1600" b="1" i="1" dirty="0" smtClean="0">
              <a:solidFill>
                <a:schemeClr val="bg1"/>
              </a:solidFill>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Ø"/>
            </a:pPr>
            <a:r>
              <a:rPr lang="ru-RU" sz="1600" b="1" i="1" dirty="0" smtClean="0">
                <a:solidFill>
                  <a:schemeClr val="bg1"/>
                </a:solidFill>
                <a:latin typeface="Times New Roman" panose="02020603050405020304" pitchFamily="18" charset="0"/>
                <a:cs typeface="Times New Roman" panose="02020603050405020304" pitchFamily="18" charset="0"/>
              </a:rPr>
              <a:t>прогрессирующие</a:t>
            </a:r>
            <a:r>
              <a:rPr lang="ru-RU" sz="1600" b="1" i="1" dirty="0">
                <a:solidFill>
                  <a:schemeClr val="bg1"/>
                </a:solidFill>
                <a:latin typeface="Times New Roman" panose="02020603050405020304" pitchFamily="18" charset="0"/>
                <a:cs typeface="Times New Roman" panose="02020603050405020304" pitchFamily="18" charset="0"/>
              </a:rPr>
              <a:t>, </a:t>
            </a:r>
            <a:endParaRPr lang="ru-RU" sz="1600" b="1" i="1" dirty="0" smtClean="0">
              <a:solidFill>
                <a:schemeClr val="bg1"/>
              </a:solidFill>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Ø"/>
            </a:pPr>
            <a:r>
              <a:rPr lang="ru-RU" sz="1600" b="1" i="1" dirty="0" smtClean="0">
                <a:solidFill>
                  <a:schemeClr val="bg1"/>
                </a:solidFill>
                <a:latin typeface="Times New Roman" panose="02020603050405020304" pitchFamily="18" charset="0"/>
                <a:cs typeface="Times New Roman" panose="02020603050405020304" pitchFamily="18" charset="0"/>
              </a:rPr>
              <a:t>периодические</a:t>
            </a:r>
            <a:r>
              <a:rPr lang="ru-RU" sz="1600" b="1" i="1" dirty="0">
                <a:solidFill>
                  <a:schemeClr val="bg1"/>
                </a:solidFill>
                <a:latin typeface="Times New Roman" panose="02020603050405020304" pitchFamily="18" charset="0"/>
                <a:cs typeface="Times New Roman" panose="02020603050405020304" pitchFamily="18" charset="0"/>
              </a:rPr>
              <a:t>, </a:t>
            </a:r>
            <a:endParaRPr lang="ru-RU" sz="1600" b="1" i="1" dirty="0" smtClean="0">
              <a:solidFill>
                <a:schemeClr val="bg1"/>
              </a:solidFill>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Ø"/>
            </a:pPr>
            <a:r>
              <a:rPr lang="ru-RU" sz="1600" b="1" i="1" dirty="0" smtClean="0">
                <a:solidFill>
                  <a:schemeClr val="bg1"/>
                </a:solidFill>
                <a:latin typeface="Times New Roman" panose="02020603050405020304" pitchFamily="18" charset="0"/>
                <a:cs typeface="Times New Roman" panose="02020603050405020304" pitchFamily="18" charset="0"/>
              </a:rPr>
              <a:t>изменяющиеся </a:t>
            </a:r>
            <a:r>
              <a:rPr lang="ru-RU" sz="1600" b="1" i="1" dirty="0">
                <a:solidFill>
                  <a:schemeClr val="bg1"/>
                </a:solidFill>
                <a:latin typeface="Times New Roman" panose="02020603050405020304" pitchFamily="18" charset="0"/>
                <a:cs typeface="Times New Roman" panose="02020603050405020304" pitchFamily="18" charset="0"/>
              </a:rPr>
              <a:t>по сложному закону.</a:t>
            </a:r>
            <a:endParaRPr lang="ru-RU" sz="1600" dirty="0">
              <a:solidFill>
                <a:schemeClr val="bg1"/>
              </a:solidFill>
              <a:latin typeface="Times New Roman" panose="02020603050405020304" pitchFamily="18" charset="0"/>
              <a:cs typeface="Times New Roman" panose="02020603050405020304" pitchFamily="18" charset="0"/>
            </a:endParaRPr>
          </a:p>
          <a:p>
            <a:pPr algn="just"/>
            <a:r>
              <a:rPr lang="ru-RU" sz="1600" b="1" i="1" dirty="0">
                <a:solidFill>
                  <a:srgbClr val="0000FF"/>
                </a:solidFill>
                <a:latin typeface="Times New Roman" panose="02020603050405020304" pitchFamily="18" charset="0"/>
                <a:cs typeface="Times New Roman" panose="02020603050405020304" pitchFamily="18" charset="0"/>
              </a:rPr>
              <a:t>Близость к нулю </a:t>
            </a:r>
            <a:r>
              <a:rPr lang="ru-RU" sz="1600" i="1" dirty="0">
                <a:solidFill>
                  <a:schemeClr val="bg1"/>
                </a:solidFill>
                <a:latin typeface="Times New Roman" panose="02020603050405020304" pitchFamily="18" charset="0"/>
                <a:cs typeface="Times New Roman" panose="02020603050405020304" pitchFamily="18" charset="0"/>
              </a:rPr>
              <a:t>систематической погрешности отражает </a:t>
            </a:r>
            <a:r>
              <a:rPr lang="ru-RU" sz="1600" b="1" i="1" dirty="0">
                <a:solidFill>
                  <a:srgbClr val="FF0000"/>
                </a:solidFill>
                <a:latin typeface="Times New Roman" panose="02020603050405020304" pitchFamily="18" charset="0"/>
                <a:cs typeface="Times New Roman" panose="02020603050405020304" pitchFamily="18" charset="0"/>
              </a:rPr>
              <a:t>правильность измерений</a:t>
            </a:r>
            <a:r>
              <a:rPr lang="ru-RU" sz="1600" i="1" dirty="0">
                <a:solidFill>
                  <a:schemeClr val="bg1"/>
                </a:solidFill>
                <a:latin typeface="Times New Roman" panose="02020603050405020304" pitchFamily="18" charset="0"/>
                <a:cs typeface="Times New Roman" panose="02020603050405020304" pitchFamily="18" charset="0"/>
              </a:rPr>
              <a:t>.</a:t>
            </a:r>
          </a:p>
          <a:p>
            <a:pPr algn="just"/>
            <a:r>
              <a:rPr lang="ru-RU" sz="1600" i="1" dirty="0">
                <a:solidFill>
                  <a:schemeClr val="bg1"/>
                </a:solidFill>
                <a:latin typeface="Times New Roman" panose="02020603050405020304" pitchFamily="18" charset="0"/>
                <a:cs typeface="Times New Roman" panose="02020603050405020304" pitchFamily="18" charset="0"/>
              </a:rPr>
              <a:t>Систематические погрешности обычно оцениваются либо путем теоретического </a:t>
            </a:r>
            <a:r>
              <a:rPr lang="ru-RU" sz="1600" b="1" i="1" dirty="0">
                <a:solidFill>
                  <a:srgbClr val="FF0000"/>
                </a:solidFill>
                <a:latin typeface="Times New Roman" panose="02020603050405020304" pitchFamily="18" charset="0"/>
                <a:cs typeface="Times New Roman" panose="02020603050405020304" pitchFamily="18" charset="0"/>
              </a:rPr>
              <a:t>анализа условий измерения</a:t>
            </a:r>
            <a:r>
              <a:rPr lang="ru-RU" sz="1600" i="1" dirty="0">
                <a:solidFill>
                  <a:schemeClr val="bg1"/>
                </a:solidFill>
                <a:latin typeface="Times New Roman" panose="02020603050405020304" pitchFamily="18" charset="0"/>
                <a:cs typeface="Times New Roman" panose="02020603050405020304" pitchFamily="18" charset="0"/>
              </a:rPr>
              <a:t>, основываясь на известных свойствах средств измерений, либо использованием </a:t>
            </a:r>
            <a:r>
              <a:rPr lang="ru-RU" sz="1600" b="1" i="1" dirty="0">
                <a:solidFill>
                  <a:schemeClr val="bg1"/>
                </a:solidFill>
                <a:latin typeface="Times New Roman" panose="02020603050405020304" pitchFamily="18" charset="0"/>
                <a:cs typeface="Times New Roman" panose="02020603050405020304" pitchFamily="18" charset="0"/>
              </a:rPr>
              <a:t>более точных </a:t>
            </a:r>
            <a:r>
              <a:rPr lang="ru-RU" sz="1600" b="1" i="1" dirty="0" smtClean="0">
                <a:solidFill>
                  <a:schemeClr val="bg1"/>
                </a:solidFill>
                <a:latin typeface="Times New Roman" panose="02020603050405020304" pitchFamily="18" charset="0"/>
                <a:cs typeface="Times New Roman" panose="02020603050405020304" pitchFamily="18" charset="0"/>
              </a:rPr>
              <a:t>средств измерений</a:t>
            </a:r>
            <a:r>
              <a:rPr lang="ru-RU" sz="1600" i="1" dirty="0">
                <a:solidFill>
                  <a:schemeClr val="bg1"/>
                </a:solidFill>
                <a:latin typeface="Times New Roman" panose="02020603050405020304" pitchFamily="18" charset="0"/>
                <a:cs typeface="Times New Roman" panose="02020603050405020304" pitchFamily="18" charset="0"/>
              </a:rPr>
              <a:t>. </a:t>
            </a:r>
            <a:endParaRPr lang="ru-RU" sz="1600" i="1" dirty="0" smtClean="0">
              <a:solidFill>
                <a:schemeClr val="bg1"/>
              </a:solidFill>
              <a:latin typeface="Times New Roman" panose="02020603050405020304" pitchFamily="18" charset="0"/>
              <a:cs typeface="Times New Roman" panose="02020603050405020304" pitchFamily="18" charset="0"/>
            </a:endParaRPr>
          </a:p>
          <a:p>
            <a:pPr algn="just"/>
            <a:r>
              <a:rPr lang="ru-RU" sz="1600" i="1" dirty="0" smtClean="0">
                <a:solidFill>
                  <a:schemeClr val="bg1"/>
                </a:solidFill>
                <a:latin typeface="Times New Roman" panose="02020603050405020304" pitchFamily="18" charset="0"/>
                <a:cs typeface="Times New Roman" panose="02020603050405020304" pitchFamily="18" charset="0"/>
              </a:rPr>
              <a:t>Как </a:t>
            </a:r>
            <a:r>
              <a:rPr lang="ru-RU" sz="1600" i="1" dirty="0">
                <a:solidFill>
                  <a:schemeClr val="bg1"/>
                </a:solidFill>
                <a:latin typeface="Times New Roman" panose="02020603050405020304" pitchFamily="18" charset="0"/>
                <a:cs typeface="Times New Roman" panose="02020603050405020304" pitchFamily="18" charset="0"/>
              </a:rPr>
              <a:t>правило, систематические погрешности стараются исключить с помощью поправок. </a:t>
            </a:r>
            <a:endParaRPr lang="ru-RU" sz="1600" i="1" dirty="0" smtClean="0">
              <a:solidFill>
                <a:schemeClr val="bg1"/>
              </a:solidFill>
              <a:latin typeface="Times New Roman" panose="02020603050405020304" pitchFamily="18" charset="0"/>
              <a:cs typeface="Times New Roman" panose="02020603050405020304" pitchFamily="18" charset="0"/>
            </a:endParaRPr>
          </a:p>
          <a:p>
            <a:pPr algn="just"/>
            <a:r>
              <a:rPr lang="ru-RU" sz="1600" b="1" i="1" dirty="0" smtClean="0">
                <a:solidFill>
                  <a:srgbClr val="FF0000"/>
                </a:solidFill>
                <a:latin typeface="Times New Roman" panose="02020603050405020304" pitchFamily="18" charset="0"/>
                <a:cs typeface="Times New Roman" panose="02020603050405020304" pitchFamily="18" charset="0"/>
              </a:rPr>
              <a:t>Поправка</a:t>
            </a:r>
            <a:r>
              <a:rPr lang="ru-RU" sz="1600" i="1" dirty="0" smtClean="0">
                <a:solidFill>
                  <a:srgbClr val="FF0000"/>
                </a:solidFill>
                <a:latin typeface="Times New Roman" panose="02020603050405020304" pitchFamily="18" charset="0"/>
                <a:cs typeface="Times New Roman" panose="02020603050405020304" pitchFamily="18" charset="0"/>
              </a:rPr>
              <a:t> </a:t>
            </a:r>
            <a:r>
              <a:rPr lang="ru-RU" sz="1600" i="1" dirty="0">
                <a:solidFill>
                  <a:schemeClr val="bg1"/>
                </a:solidFill>
                <a:latin typeface="Times New Roman" panose="02020603050405020304" pitchFamily="18" charset="0"/>
                <a:cs typeface="Times New Roman" panose="02020603050405020304" pitchFamily="18" charset="0"/>
              </a:rPr>
              <a:t>представляет собой значение величины, вводимое в неисправленный результата измерения с целью исключения систематической погрешности. </a:t>
            </a:r>
            <a:r>
              <a:rPr lang="ru-RU" sz="1600" b="1" i="1" dirty="0">
                <a:solidFill>
                  <a:srgbClr val="0000FF"/>
                </a:solidFill>
                <a:latin typeface="Times New Roman" panose="02020603050405020304" pitchFamily="18" charset="0"/>
                <a:cs typeface="Times New Roman" panose="02020603050405020304" pitchFamily="18" charset="0"/>
              </a:rPr>
              <a:t>Знак поправки противоположен знаку величины</a:t>
            </a:r>
            <a:r>
              <a:rPr lang="ru-RU" sz="1600" i="1" dirty="0">
                <a:solidFill>
                  <a:schemeClr val="bg1"/>
                </a:solidFill>
                <a:latin typeface="Times New Roman" panose="02020603050405020304" pitchFamily="18" charset="0"/>
                <a:cs typeface="Times New Roman" panose="02020603050405020304" pitchFamily="18" charset="0"/>
              </a:rPr>
              <a:t>. </a:t>
            </a:r>
            <a:endParaRPr lang="ru-RU" sz="1600" i="1" dirty="0" smtClean="0">
              <a:solidFill>
                <a:schemeClr val="bg1"/>
              </a:solidFill>
              <a:latin typeface="Times New Roman" panose="02020603050405020304" pitchFamily="18" charset="0"/>
              <a:cs typeface="Times New Roman" panose="02020603050405020304" pitchFamily="18" charset="0"/>
            </a:endParaRPr>
          </a:p>
        </p:txBody>
      </p:sp>
      <p:sp>
        <p:nvSpPr>
          <p:cNvPr id="6" name="Номер слайда 5"/>
          <p:cNvSpPr>
            <a:spLocks noGrp="1"/>
          </p:cNvSpPr>
          <p:nvPr>
            <p:ph type="sldNum" sz="quarter" idx="12"/>
          </p:nvPr>
        </p:nvSpPr>
        <p:spPr>
          <a:xfrm>
            <a:off x="8287093" y="6188075"/>
            <a:ext cx="856907" cy="669925"/>
          </a:xfrm>
        </p:spPr>
        <p:txBody>
          <a:bodyPr/>
          <a:lstStyle/>
          <a:p>
            <a:pPr>
              <a:defRPr/>
            </a:pPr>
            <a:fld id="{7E03095B-5292-4400-8AF2-D7B2508F3E23}" type="slidenum">
              <a:rPr lang="ru-RU" sz="1600"/>
              <a:pPr>
                <a:defRPr/>
              </a:pPr>
              <a:t>74</a:t>
            </a:fld>
            <a:endParaRPr lang="ru-RU" sz="1600" dirty="0"/>
          </a:p>
        </p:txBody>
      </p:sp>
    </p:spTree>
    <p:extLst>
      <p:ext uri="{BB962C8B-B14F-4D97-AF65-F5344CB8AC3E}">
        <p14:creationId xmlns:p14="http://schemas.microsoft.com/office/powerpoint/2010/main" val="255553873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1" name="AutoShape 3"/>
          <p:cNvSpPr>
            <a:spLocks noChangeArrowheads="1"/>
          </p:cNvSpPr>
          <p:nvPr/>
        </p:nvSpPr>
        <p:spPr bwMode="auto">
          <a:xfrm>
            <a:off x="0" y="8586"/>
            <a:ext cx="9144000" cy="533400"/>
          </a:xfrm>
          <a:prstGeom prst="roundRect">
            <a:avLst>
              <a:gd name="adj" fmla="val 16667"/>
            </a:avLst>
          </a:prstGeom>
          <a:solidFill>
            <a:srgbClr val="FFFF00"/>
          </a:solidFill>
          <a:ln w="57150">
            <a:solidFill>
              <a:srgbClr val="0000FF"/>
            </a:solidFill>
            <a:round/>
            <a:headEnd/>
            <a:tailEnd/>
          </a:ln>
        </p:spPr>
        <p:txBody>
          <a:bodyPr wrap="none" anchor="ctr"/>
          <a:lstStyle/>
          <a:p>
            <a:pPr algn="ctr"/>
            <a:endParaRPr lang="ru-RU" sz="2800" b="1" dirty="0">
              <a:solidFill>
                <a:srgbClr val="000000"/>
              </a:solidFill>
              <a:latin typeface="Times New Roman" pitchFamily="18" charset="0"/>
            </a:endParaRPr>
          </a:p>
          <a:p>
            <a:pPr algn="ctr"/>
            <a:r>
              <a:rPr lang="ru-RU" sz="2000" b="1" dirty="0" smtClean="0">
                <a:solidFill>
                  <a:srgbClr val="FF0000"/>
                </a:solidFill>
                <a:latin typeface="Book Antiqua" pitchFamily="18" charset="0"/>
                <a:cs typeface="Times New Roman" pitchFamily="18" charset="0"/>
              </a:rPr>
              <a:t>КЛАССИФИКАЦИЯ ПОГРЕШНОСТЕЙ </a:t>
            </a:r>
            <a:r>
              <a:rPr lang="ru-RU" sz="2000" b="1" dirty="0" smtClean="0">
                <a:solidFill>
                  <a:srgbClr val="FF0000"/>
                </a:solidFill>
                <a:latin typeface="Book Antiqua" pitchFamily="18" charset="0"/>
              </a:rPr>
              <a:t>ИЗМЕРЕНИЙ</a:t>
            </a:r>
          </a:p>
          <a:p>
            <a:pPr algn="ctr"/>
            <a:endParaRPr lang="ru-RU" sz="2400" b="1" dirty="0">
              <a:solidFill>
                <a:srgbClr val="000000"/>
              </a:solidFill>
              <a:latin typeface="Times New Roman" pitchFamily="18" charset="0"/>
            </a:endParaRPr>
          </a:p>
        </p:txBody>
      </p:sp>
      <p:sp>
        <p:nvSpPr>
          <p:cNvPr id="2" name="Прямоугольник 1"/>
          <p:cNvSpPr/>
          <p:nvPr/>
        </p:nvSpPr>
        <p:spPr>
          <a:xfrm>
            <a:off x="215516" y="667100"/>
            <a:ext cx="8712968" cy="6340197"/>
          </a:xfrm>
          <a:prstGeom prst="rect">
            <a:avLst/>
          </a:prstGeom>
          <a:solidFill>
            <a:schemeClr val="tx1"/>
          </a:solidFill>
        </p:spPr>
        <p:txBody>
          <a:bodyPr wrap="square">
            <a:spAutoFit/>
          </a:bodyPr>
          <a:lstStyle/>
          <a:p>
            <a:pPr algn="just"/>
            <a:r>
              <a:rPr lang="ru-RU" dirty="0">
                <a:solidFill>
                  <a:schemeClr val="bg1"/>
                </a:solidFill>
                <a:latin typeface="Times New Roman" panose="02020603050405020304" pitchFamily="18" charset="0"/>
                <a:cs typeface="Times New Roman" panose="02020603050405020304" pitchFamily="18" charset="0"/>
              </a:rPr>
              <a:t>На возникновение погрешностей влияют также и </a:t>
            </a:r>
            <a:r>
              <a:rPr lang="ru-RU" b="1" i="1" dirty="0">
                <a:solidFill>
                  <a:srgbClr val="0000FF"/>
                </a:solidFill>
                <a:latin typeface="Times New Roman" panose="02020603050405020304" pitchFamily="18" charset="0"/>
                <a:cs typeface="Times New Roman" panose="02020603050405020304" pitchFamily="18" charset="0"/>
              </a:rPr>
              <a:t>факторы, нерегулярно появляющиеся и неожиданно исчезающие</a:t>
            </a:r>
            <a:r>
              <a:rPr lang="ru-RU" dirty="0">
                <a:solidFill>
                  <a:schemeClr val="bg1"/>
                </a:solidFill>
                <a:latin typeface="Times New Roman" panose="02020603050405020304" pitchFamily="18" charset="0"/>
                <a:cs typeface="Times New Roman" panose="02020603050405020304" pitchFamily="18" charset="0"/>
              </a:rPr>
              <a:t>. Причем интенсивность их тоже не остается постоянной. Результаты измерения в таких условиях имеют различия, которые индивидуально непредсказуемы, а присущие им закономерности проявляются лишь при значительном числе измерений. </a:t>
            </a:r>
          </a:p>
          <a:p>
            <a:pPr algn="just"/>
            <a:r>
              <a:rPr lang="ru-RU" dirty="0">
                <a:solidFill>
                  <a:schemeClr val="bg1"/>
                </a:solidFill>
                <a:latin typeface="Times New Roman" panose="02020603050405020304" pitchFamily="18" charset="0"/>
                <a:cs typeface="Times New Roman" panose="02020603050405020304" pitchFamily="18" charset="0"/>
              </a:rPr>
              <a:t>Погрешности, появляющиеся в результате действия таких факторов, называются </a:t>
            </a:r>
            <a:r>
              <a:rPr lang="ru-RU" b="1" i="1" dirty="0">
                <a:solidFill>
                  <a:srgbClr val="0000FF"/>
                </a:solidFill>
                <a:latin typeface="Times New Roman" panose="02020603050405020304" pitchFamily="18" charset="0"/>
                <a:cs typeface="Times New Roman" panose="02020603050405020304" pitchFamily="18" charset="0"/>
              </a:rPr>
              <a:t>случайными погрешностями</a:t>
            </a:r>
            <a:r>
              <a:rPr lang="ru-RU" i="1" dirty="0">
                <a:solidFill>
                  <a:srgbClr val="0000FF"/>
                </a:solidFill>
                <a:latin typeface="Times New Roman" panose="02020603050405020304" pitchFamily="18" charset="0"/>
                <a:cs typeface="Times New Roman" panose="02020603050405020304" pitchFamily="18" charset="0"/>
              </a:rPr>
              <a:t>.</a:t>
            </a:r>
            <a:endParaRPr lang="ru-RU" b="1" i="1" dirty="0">
              <a:solidFill>
                <a:srgbClr val="0000FF"/>
              </a:solidFill>
              <a:latin typeface="Times New Roman" panose="02020603050405020304" pitchFamily="18" charset="0"/>
              <a:cs typeface="Times New Roman" panose="02020603050405020304" pitchFamily="18" charset="0"/>
            </a:endParaRPr>
          </a:p>
          <a:p>
            <a:pPr algn="just"/>
            <a:endParaRPr lang="ru-RU" sz="800" b="1" u="sng" dirty="0" smtClean="0">
              <a:solidFill>
                <a:srgbClr val="FF0000"/>
              </a:solidFill>
              <a:latin typeface="Times New Roman" panose="02020603050405020304" pitchFamily="18" charset="0"/>
              <a:cs typeface="Times New Roman" panose="02020603050405020304" pitchFamily="18" charset="0"/>
            </a:endParaRPr>
          </a:p>
          <a:p>
            <a:pPr algn="just"/>
            <a:r>
              <a:rPr lang="ru-RU" sz="2100" b="1" u="sng" dirty="0" smtClean="0">
                <a:solidFill>
                  <a:srgbClr val="FF0000"/>
                </a:solidFill>
                <a:latin typeface="Times New Roman" panose="02020603050405020304" pitchFamily="18" charset="0"/>
                <a:cs typeface="Times New Roman" panose="02020603050405020304" pitchFamily="18" charset="0"/>
              </a:rPr>
              <a:t>Случайная </a:t>
            </a:r>
            <a:r>
              <a:rPr lang="ru-RU" sz="2100" b="1" u="sng" dirty="0">
                <a:solidFill>
                  <a:srgbClr val="FF0000"/>
                </a:solidFill>
                <a:latin typeface="Times New Roman" panose="02020603050405020304" pitchFamily="18" charset="0"/>
                <a:cs typeface="Times New Roman" panose="02020603050405020304" pitchFamily="18" charset="0"/>
              </a:rPr>
              <a:t>погрешность</a:t>
            </a:r>
            <a:r>
              <a:rPr lang="ru-RU" sz="2100" dirty="0">
                <a:solidFill>
                  <a:schemeClr val="bg1"/>
                </a:solidFill>
                <a:latin typeface="Times New Roman" panose="02020603050405020304" pitchFamily="18" charset="0"/>
                <a:cs typeface="Times New Roman" panose="02020603050405020304" pitchFamily="18" charset="0"/>
              </a:rPr>
              <a:t> – составляющая погрешности измерения, изменяющаяся случайным образом (по знаку и значению) при повторных измерениях одной и той же величины, проведенных с одинаковой тщательностью.</a:t>
            </a:r>
          </a:p>
          <a:p>
            <a:pPr algn="just"/>
            <a:endParaRPr lang="ru-RU" sz="800" dirty="0" smtClean="0">
              <a:solidFill>
                <a:schemeClr val="bg1"/>
              </a:solidFill>
              <a:latin typeface="Times New Roman" panose="02020603050405020304" pitchFamily="18" charset="0"/>
              <a:cs typeface="Times New Roman" panose="02020603050405020304" pitchFamily="18" charset="0"/>
            </a:endParaRPr>
          </a:p>
          <a:p>
            <a:pPr algn="just"/>
            <a:r>
              <a:rPr lang="ru-RU" dirty="0" smtClean="0">
                <a:solidFill>
                  <a:schemeClr val="bg1"/>
                </a:solidFill>
                <a:latin typeface="Times New Roman" panose="02020603050405020304" pitchFamily="18" charset="0"/>
                <a:cs typeface="Times New Roman" panose="02020603050405020304" pitchFamily="18" charset="0"/>
              </a:rPr>
              <a:t>Незначительность </a:t>
            </a:r>
            <a:r>
              <a:rPr lang="ru-RU" dirty="0">
                <a:solidFill>
                  <a:schemeClr val="bg1"/>
                </a:solidFill>
                <a:latin typeface="Times New Roman" panose="02020603050405020304" pitchFamily="18" charset="0"/>
                <a:cs typeface="Times New Roman" panose="02020603050405020304" pitchFamily="18" charset="0"/>
              </a:rPr>
              <a:t>случайных погрешностей говорит о хорошей </a:t>
            </a:r>
            <a:r>
              <a:rPr lang="ru-RU" b="1" i="1" dirty="0">
                <a:solidFill>
                  <a:srgbClr val="0000FF"/>
                </a:solidFill>
                <a:latin typeface="Times New Roman" panose="02020603050405020304" pitchFamily="18" charset="0"/>
                <a:cs typeface="Times New Roman" panose="02020603050405020304" pitchFamily="18" charset="0"/>
              </a:rPr>
              <a:t>сходимости</a:t>
            </a:r>
            <a:r>
              <a:rPr lang="ru-RU" i="1" dirty="0">
                <a:solidFill>
                  <a:srgbClr val="0000FF"/>
                </a:solidFill>
                <a:latin typeface="Times New Roman" panose="02020603050405020304" pitchFamily="18" charset="0"/>
                <a:cs typeface="Times New Roman" panose="02020603050405020304" pitchFamily="18" charset="0"/>
              </a:rPr>
              <a:t> </a:t>
            </a:r>
            <a:r>
              <a:rPr lang="ru-RU" b="1" i="1" dirty="0">
                <a:solidFill>
                  <a:srgbClr val="0000FF"/>
                </a:solidFill>
                <a:latin typeface="Times New Roman" panose="02020603050405020304" pitchFamily="18" charset="0"/>
                <a:cs typeface="Times New Roman" panose="02020603050405020304" pitchFamily="18" charset="0"/>
              </a:rPr>
              <a:t>измерений</a:t>
            </a:r>
            <a:r>
              <a:rPr lang="ru-RU" b="1" i="1" dirty="0">
                <a:solidFill>
                  <a:schemeClr val="bg1"/>
                </a:solidFill>
                <a:latin typeface="Times New Roman" panose="02020603050405020304" pitchFamily="18" charset="0"/>
                <a:cs typeface="Times New Roman" panose="02020603050405020304" pitchFamily="18" charset="0"/>
              </a:rPr>
              <a:t>,</a:t>
            </a:r>
            <a:r>
              <a:rPr lang="ru-RU" dirty="0">
                <a:solidFill>
                  <a:schemeClr val="bg1"/>
                </a:solidFill>
                <a:latin typeface="Times New Roman" panose="02020603050405020304" pitchFamily="18" charset="0"/>
                <a:cs typeface="Times New Roman" panose="02020603050405020304" pitchFamily="18" charset="0"/>
              </a:rPr>
              <a:t> то есть о близости друг к другу результатов измерений, выполненных повторно одними и теми же средствами, одним и тем же методом, в одинаковых условиях и с одинаковой тщательностью.</a:t>
            </a:r>
          </a:p>
          <a:p>
            <a:pPr algn="just"/>
            <a:r>
              <a:rPr lang="ru-RU" dirty="0">
                <a:solidFill>
                  <a:schemeClr val="bg1"/>
                </a:solidFill>
                <a:latin typeface="Times New Roman" panose="02020603050405020304" pitchFamily="18" charset="0"/>
                <a:cs typeface="Times New Roman" panose="02020603050405020304" pitchFamily="18" charset="0"/>
              </a:rPr>
              <a:t>Обнаруживаются случайные погрешности путем </a:t>
            </a:r>
            <a:r>
              <a:rPr lang="ru-RU" b="1" i="1" dirty="0">
                <a:solidFill>
                  <a:schemeClr val="bg1"/>
                </a:solidFill>
                <a:latin typeface="Times New Roman" panose="02020603050405020304" pitchFamily="18" charset="0"/>
                <a:cs typeface="Times New Roman" panose="02020603050405020304" pitchFamily="18" charset="0"/>
              </a:rPr>
              <a:t>повторных измерений</a:t>
            </a:r>
            <a:r>
              <a:rPr lang="ru-RU" dirty="0">
                <a:solidFill>
                  <a:schemeClr val="bg1"/>
                </a:solidFill>
                <a:latin typeface="Times New Roman" panose="02020603050405020304" pitchFamily="18" charset="0"/>
                <a:cs typeface="Times New Roman" panose="02020603050405020304" pitchFamily="18" charset="0"/>
              </a:rPr>
              <a:t> одной и той же величины в одних и тех же условиях. Они не могут быть исключены опытным путем, но могут быть оценены при обработке результатов наблюдений. </a:t>
            </a:r>
            <a:endParaRPr lang="ru-RU" dirty="0" smtClean="0">
              <a:solidFill>
                <a:schemeClr val="bg1"/>
              </a:solidFill>
              <a:latin typeface="Times New Roman" panose="02020603050405020304" pitchFamily="18" charset="0"/>
              <a:cs typeface="Times New Roman" panose="02020603050405020304" pitchFamily="18" charset="0"/>
            </a:endParaRPr>
          </a:p>
          <a:p>
            <a:pPr algn="just"/>
            <a:endParaRPr lang="ru-RU" sz="500" dirty="0">
              <a:solidFill>
                <a:schemeClr val="bg1"/>
              </a:solidFill>
              <a:latin typeface="Times New Roman" panose="02020603050405020304" pitchFamily="18" charset="0"/>
              <a:cs typeface="Times New Roman" panose="02020603050405020304" pitchFamily="18" charset="0"/>
            </a:endParaRPr>
          </a:p>
          <a:p>
            <a:pPr algn="just"/>
            <a:r>
              <a:rPr lang="ru-RU" dirty="0" smtClean="0">
                <a:solidFill>
                  <a:schemeClr val="bg1"/>
                </a:solidFill>
                <a:latin typeface="Times New Roman" panose="02020603050405020304" pitchFamily="18" charset="0"/>
                <a:cs typeface="Times New Roman" panose="02020603050405020304" pitchFamily="18" charset="0"/>
              </a:rPr>
              <a:t>Деление </a:t>
            </a:r>
            <a:r>
              <a:rPr lang="ru-RU" dirty="0">
                <a:solidFill>
                  <a:schemeClr val="bg1"/>
                </a:solidFill>
                <a:latin typeface="Times New Roman" panose="02020603050405020304" pitchFamily="18" charset="0"/>
                <a:cs typeface="Times New Roman" panose="02020603050405020304" pitchFamily="18" charset="0"/>
              </a:rPr>
              <a:t>погрешностей измерений </a:t>
            </a:r>
            <a:r>
              <a:rPr lang="ru-RU" b="1" i="1" dirty="0">
                <a:solidFill>
                  <a:schemeClr val="bg1"/>
                </a:solidFill>
                <a:latin typeface="Times New Roman" panose="02020603050405020304" pitchFamily="18" charset="0"/>
                <a:cs typeface="Times New Roman" panose="02020603050405020304" pitchFamily="18" charset="0"/>
              </a:rPr>
              <a:t>на случайные и систематические </a:t>
            </a:r>
            <a:r>
              <a:rPr lang="ru-RU" dirty="0">
                <a:solidFill>
                  <a:schemeClr val="bg1"/>
                </a:solidFill>
                <a:latin typeface="Times New Roman" panose="02020603050405020304" pitchFamily="18" charset="0"/>
                <a:cs typeface="Times New Roman" panose="02020603050405020304" pitchFamily="18" charset="0"/>
              </a:rPr>
              <a:t>очень важно, т.к. учет и оценка этих составляющих погрешности требует разных подходов</a:t>
            </a:r>
            <a:r>
              <a:rPr lang="ru-RU" dirty="0" smtClean="0">
                <a:solidFill>
                  <a:schemeClr val="bg1"/>
                </a:solidFill>
                <a:latin typeface="Times New Roman" panose="02020603050405020304" pitchFamily="18" charset="0"/>
                <a:cs typeface="Times New Roman" panose="02020603050405020304" pitchFamily="18" charset="0"/>
              </a:rPr>
              <a:t>.</a:t>
            </a:r>
            <a:endParaRPr lang="ru-RU" b="1" dirty="0" smtClean="0">
              <a:solidFill>
                <a:schemeClr val="bg1"/>
              </a:solidFill>
              <a:latin typeface="Times New Roman" panose="02020603050405020304" pitchFamily="18" charset="0"/>
              <a:cs typeface="Times New Roman" panose="02020603050405020304" pitchFamily="18" charset="0"/>
            </a:endParaRPr>
          </a:p>
        </p:txBody>
      </p:sp>
      <p:sp>
        <p:nvSpPr>
          <p:cNvPr id="6" name="Номер слайда 5"/>
          <p:cNvSpPr>
            <a:spLocks noGrp="1"/>
          </p:cNvSpPr>
          <p:nvPr>
            <p:ph type="sldNum" sz="quarter" idx="12"/>
          </p:nvPr>
        </p:nvSpPr>
        <p:spPr>
          <a:xfrm>
            <a:off x="8287093" y="6188075"/>
            <a:ext cx="856907" cy="669925"/>
          </a:xfrm>
        </p:spPr>
        <p:txBody>
          <a:bodyPr/>
          <a:lstStyle/>
          <a:p>
            <a:pPr>
              <a:defRPr/>
            </a:pPr>
            <a:fld id="{7E03095B-5292-4400-8AF2-D7B2508F3E23}" type="slidenum">
              <a:rPr lang="ru-RU" sz="1600"/>
              <a:pPr>
                <a:defRPr/>
              </a:pPr>
              <a:t>75</a:t>
            </a:fld>
            <a:endParaRPr lang="ru-RU" sz="1600" dirty="0"/>
          </a:p>
        </p:txBody>
      </p:sp>
    </p:spTree>
    <p:extLst>
      <p:ext uri="{BB962C8B-B14F-4D97-AF65-F5344CB8AC3E}">
        <p14:creationId xmlns:p14="http://schemas.microsoft.com/office/powerpoint/2010/main" val="326180151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8287093" y="6188075"/>
            <a:ext cx="856907" cy="669925"/>
          </a:xfrm>
        </p:spPr>
        <p:txBody>
          <a:bodyPr/>
          <a:lstStyle/>
          <a:p>
            <a:pPr>
              <a:defRPr/>
            </a:pPr>
            <a:fld id="{7E03095B-5292-4400-8AF2-D7B2508F3E23}" type="slidenum">
              <a:rPr lang="ru-RU" sz="1600"/>
              <a:pPr>
                <a:defRPr/>
              </a:pPr>
              <a:t>76</a:t>
            </a:fld>
            <a:endParaRPr lang="ru-RU" sz="1600" dirty="0"/>
          </a:p>
        </p:txBody>
      </p:sp>
      <p:sp>
        <p:nvSpPr>
          <p:cNvPr id="6161" name="AutoShape 3"/>
          <p:cNvSpPr>
            <a:spLocks noChangeArrowheads="1"/>
          </p:cNvSpPr>
          <p:nvPr/>
        </p:nvSpPr>
        <p:spPr bwMode="auto">
          <a:xfrm>
            <a:off x="0" y="8586"/>
            <a:ext cx="9144000" cy="533400"/>
          </a:xfrm>
          <a:prstGeom prst="roundRect">
            <a:avLst>
              <a:gd name="adj" fmla="val 16667"/>
            </a:avLst>
          </a:prstGeom>
          <a:solidFill>
            <a:srgbClr val="FFFF00"/>
          </a:solidFill>
          <a:ln w="57150">
            <a:solidFill>
              <a:srgbClr val="0000FF"/>
            </a:solidFill>
            <a:round/>
            <a:headEnd/>
            <a:tailEnd/>
          </a:ln>
        </p:spPr>
        <p:txBody>
          <a:bodyPr wrap="none" anchor="ctr"/>
          <a:lstStyle/>
          <a:p>
            <a:pPr algn="ctr"/>
            <a:endParaRPr lang="ru-RU" sz="2800" b="1" dirty="0">
              <a:solidFill>
                <a:srgbClr val="000000"/>
              </a:solidFill>
              <a:latin typeface="Times New Roman" pitchFamily="18" charset="0"/>
            </a:endParaRPr>
          </a:p>
          <a:p>
            <a:pPr algn="ctr"/>
            <a:r>
              <a:rPr lang="ru-RU" sz="2000" b="1" dirty="0" smtClean="0">
                <a:solidFill>
                  <a:srgbClr val="FF0000"/>
                </a:solidFill>
                <a:latin typeface="Book Antiqua" pitchFamily="18" charset="0"/>
                <a:cs typeface="Times New Roman" pitchFamily="18" charset="0"/>
              </a:rPr>
              <a:t>КЛАССИФИКАЦИЯ ПОГРЕШНОСТЕЙ </a:t>
            </a:r>
            <a:r>
              <a:rPr lang="ru-RU" sz="2000" b="1" dirty="0" smtClean="0">
                <a:solidFill>
                  <a:srgbClr val="FF0000"/>
                </a:solidFill>
                <a:latin typeface="Book Antiqua" pitchFamily="18" charset="0"/>
              </a:rPr>
              <a:t>ИЗМЕРЕНИЙ</a:t>
            </a:r>
          </a:p>
          <a:p>
            <a:pPr algn="ctr"/>
            <a:endParaRPr lang="ru-RU" sz="2400" b="1" dirty="0">
              <a:solidFill>
                <a:srgbClr val="000000"/>
              </a:solidFill>
              <a:latin typeface="Times New Roman" pitchFamily="18" charset="0"/>
            </a:endParaRPr>
          </a:p>
        </p:txBody>
      </p:sp>
      <p:sp>
        <p:nvSpPr>
          <p:cNvPr id="2" name="Прямоугольник 1"/>
          <p:cNvSpPr/>
          <p:nvPr/>
        </p:nvSpPr>
        <p:spPr>
          <a:xfrm>
            <a:off x="215516" y="667100"/>
            <a:ext cx="8712968" cy="5447645"/>
          </a:xfrm>
          <a:prstGeom prst="rect">
            <a:avLst/>
          </a:prstGeom>
          <a:solidFill>
            <a:schemeClr val="tx1"/>
          </a:solidFill>
        </p:spPr>
        <p:txBody>
          <a:bodyPr wrap="square">
            <a:spAutoFit/>
          </a:bodyPr>
          <a:lstStyle/>
          <a:p>
            <a:pPr algn="just"/>
            <a:r>
              <a:rPr lang="ru-RU" sz="1900" dirty="0" smtClean="0">
                <a:solidFill>
                  <a:schemeClr val="bg1"/>
                </a:solidFill>
                <a:latin typeface="Times New Roman" panose="02020603050405020304" pitchFamily="18" charset="0"/>
                <a:cs typeface="Times New Roman" panose="02020603050405020304" pitchFamily="18" charset="0"/>
              </a:rPr>
              <a:t>Факторы</a:t>
            </a:r>
            <a:r>
              <a:rPr lang="ru-RU" sz="1900" dirty="0">
                <a:solidFill>
                  <a:schemeClr val="bg1"/>
                </a:solidFill>
                <a:latin typeface="Times New Roman" panose="02020603050405020304" pitchFamily="18" charset="0"/>
                <a:cs typeface="Times New Roman" panose="02020603050405020304" pitchFamily="18" charset="0"/>
              </a:rPr>
              <a:t>, вызывающие погрешности, как правило, можно свести к общему уровню, когда влияние их на формирование погрешности является более или менее одинаковым. Однако </a:t>
            </a:r>
            <a:r>
              <a:rPr lang="ru-RU" sz="1900" b="1" i="1" dirty="0">
                <a:solidFill>
                  <a:srgbClr val="0000FF"/>
                </a:solidFill>
                <a:latin typeface="Times New Roman" panose="02020603050405020304" pitchFamily="18" charset="0"/>
                <a:cs typeface="Times New Roman" panose="02020603050405020304" pitchFamily="18" charset="0"/>
              </a:rPr>
              <a:t>некоторые факторы могут проявляться неожиданно сильно</a:t>
            </a:r>
            <a:r>
              <a:rPr lang="ru-RU" sz="1900" dirty="0">
                <a:solidFill>
                  <a:schemeClr val="bg1"/>
                </a:solidFill>
                <a:latin typeface="Times New Roman" panose="02020603050405020304" pitchFamily="18" charset="0"/>
                <a:cs typeface="Times New Roman" panose="02020603050405020304" pitchFamily="18" charset="0"/>
              </a:rPr>
              <a:t>, например, резкое падение напряжения в сети. В таком случае могут возникать погрешности, существенно превышающие погрешности, оправданные условиями измерений, свойствами средств измерений и метода измерений, квалификацией оператора. Такие погрешности называются </a:t>
            </a:r>
            <a:r>
              <a:rPr lang="ru-RU" sz="1900" b="1" i="1" dirty="0">
                <a:solidFill>
                  <a:srgbClr val="0000FF"/>
                </a:solidFill>
                <a:latin typeface="Times New Roman" panose="02020603050405020304" pitchFamily="18" charset="0"/>
                <a:cs typeface="Times New Roman" panose="02020603050405020304" pitchFamily="18" charset="0"/>
              </a:rPr>
              <a:t>грубыми, или промахами</a:t>
            </a:r>
            <a:r>
              <a:rPr lang="ru-RU" sz="1900" dirty="0">
                <a:solidFill>
                  <a:srgbClr val="0000FF"/>
                </a:solidFill>
                <a:latin typeface="Times New Roman" panose="02020603050405020304" pitchFamily="18" charset="0"/>
                <a:cs typeface="Times New Roman" panose="02020603050405020304" pitchFamily="18" charset="0"/>
              </a:rPr>
              <a:t>.</a:t>
            </a:r>
          </a:p>
          <a:p>
            <a:pPr algn="just"/>
            <a:endParaRPr lang="ru-RU" sz="800" b="1" dirty="0" smtClean="0">
              <a:solidFill>
                <a:schemeClr val="bg1"/>
              </a:solidFill>
              <a:latin typeface="Times New Roman" panose="02020603050405020304" pitchFamily="18" charset="0"/>
              <a:cs typeface="Times New Roman" panose="02020603050405020304" pitchFamily="18" charset="0"/>
            </a:endParaRPr>
          </a:p>
          <a:p>
            <a:pPr algn="just"/>
            <a:r>
              <a:rPr lang="ru-RU" sz="2200" b="1" u="sng" dirty="0" smtClean="0">
                <a:solidFill>
                  <a:srgbClr val="FF0000"/>
                </a:solidFill>
                <a:latin typeface="Times New Roman" panose="02020603050405020304" pitchFamily="18" charset="0"/>
                <a:cs typeface="Times New Roman" panose="02020603050405020304" pitchFamily="18" charset="0"/>
              </a:rPr>
              <a:t>Грубая </a:t>
            </a:r>
            <a:r>
              <a:rPr lang="ru-RU" sz="2200" b="1" u="sng" dirty="0">
                <a:solidFill>
                  <a:srgbClr val="FF0000"/>
                </a:solidFill>
                <a:latin typeface="Times New Roman" panose="02020603050405020304" pitchFamily="18" charset="0"/>
                <a:cs typeface="Times New Roman" panose="02020603050405020304" pitchFamily="18" charset="0"/>
              </a:rPr>
              <a:t>погрешность (промах</a:t>
            </a:r>
            <a:r>
              <a:rPr lang="ru-RU" sz="2200" u="sng" dirty="0">
                <a:solidFill>
                  <a:srgbClr val="FF0000"/>
                </a:solidFill>
                <a:latin typeface="Times New Roman" panose="02020603050405020304" pitchFamily="18" charset="0"/>
                <a:cs typeface="Times New Roman" panose="02020603050405020304" pitchFamily="18" charset="0"/>
              </a:rPr>
              <a:t>)</a:t>
            </a:r>
            <a:r>
              <a:rPr lang="ru-RU" sz="2200" dirty="0">
                <a:solidFill>
                  <a:schemeClr val="bg1"/>
                </a:solidFill>
                <a:latin typeface="Times New Roman" panose="02020603050405020304" pitchFamily="18" charset="0"/>
                <a:cs typeface="Times New Roman" panose="02020603050405020304" pitchFamily="18" charset="0"/>
              </a:rPr>
              <a:t> – погрешность результата отдельного измерения, входящего в ряд измерений, которая для данных условий резко отличается от остальных значений погрешности</a:t>
            </a:r>
            <a:r>
              <a:rPr lang="ru-RU" sz="2200" dirty="0" smtClean="0">
                <a:solidFill>
                  <a:schemeClr val="bg1"/>
                </a:solidFill>
                <a:latin typeface="Times New Roman" panose="02020603050405020304" pitchFamily="18" charset="0"/>
                <a:cs typeface="Times New Roman" panose="02020603050405020304" pitchFamily="18" charset="0"/>
              </a:rPr>
              <a:t>.</a:t>
            </a:r>
          </a:p>
          <a:p>
            <a:pPr algn="just"/>
            <a:endParaRPr lang="ru-RU" sz="800" dirty="0" smtClean="0">
              <a:solidFill>
                <a:schemeClr val="bg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ru-RU" sz="1900" dirty="0" smtClean="0">
                <a:solidFill>
                  <a:schemeClr val="bg1"/>
                </a:solidFill>
                <a:latin typeface="Times New Roman" panose="02020603050405020304" pitchFamily="18" charset="0"/>
                <a:cs typeface="Times New Roman" panose="02020603050405020304" pitchFamily="18" charset="0"/>
              </a:rPr>
              <a:t>Грубые </a:t>
            </a:r>
            <a:r>
              <a:rPr lang="ru-RU" sz="1900" dirty="0">
                <a:solidFill>
                  <a:schemeClr val="bg1"/>
                </a:solidFill>
                <a:latin typeface="Times New Roman" panose="02020603050405020304" pitchFamily="18" charset="0"/>
                <a:cs typeface="Times New Roman" panose="02020603050405020304" pitchFamily="18" charset="0"/>
              </a:rPr>
              <a:t>погрешности необходимо всегда исключать из рассмотрения, если известно, что они являются результатом очевидных промахов при проведении измерений. </a:t>
            </a:r>
            <a:endParaRPr lang="ru-RU" sz="1900" dirty="0" smtClean="0">
              <a:solidFill>
                <a:schemeClr val="bg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ru-RU" sz="1900" dirty="0" smtClean="0">
                <a:solidFill>
                  <a:schemeClr val="bg1"/>
                </a:solidFill>
                <a:latin typeface="Times New Roman" panose="02020603050405020304" pitchFamily="18" charset="0"/>
                <a:cs typeface="Times New Roman" panose="02020603050405020304" pitchFamily="18" charset="0"/>
              </a:rPr>
              <a:t>Если </a:t>
            </a:r>
            <a:r>
              <a:rPr lang="ru-RU" sz="1900" dirty="0">
                <a:solidFill>
                  <a:schemeClr val="bg1"/>
                </a:solidFill>
                <a:latin typeface="Times New Roman" panose="02020603050405020304" pitchFamily="18" charset="0"/>
                <a:cs typeface="Times New Roman" panose="02020603050405020304" pitchFamily="18" charset="0"/>
              </a:rPr>
              <a:t>же причины появления резко выделяющихся наблюдений установить нельзя, то для решения вопроса об их исключении используют статистические методы. </a:t>
            </a:r>
            <a:endParaRPr lang="ru-RU" sz="19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700695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8287093" y="6188075"/>
            <a:ext cx="856907" cy="669925"/>
          </a:xfrm>
        </p:spPr>
        <p:txBody>
          <a:bodyPr/>
          <a:lstStyle/>
          <a:p>
            <a:pPr>
              <a:defRPr/>
            </a:pPr>
            <a:fld id="{7E03095B-5292-4400-8AF2-D7B2508F3E23}" type="slidenum">
              <a:rPr lang="ru-RU" sz="1600"/>
              <a:pPr>
                <a:defRPr/>
              </a:pPr>
              <a:t>77</a:t>
            </a:fld>
            <a:endParaRPr lang="ru-RU" sz="1600" dirty="0"/>
          </a:p>
        </p:txBody>
      </p:sp>
      <p:sp>
        <p:nvSpPr>
          <p:cNvPr id="6161" name="AutoShape 3"/>
          <p:cNvSpPr>
            <a:spLocks noChangeArrowheads="1"/>
          </p:cNvSpPr>
          <p:nvPr/>
        </p:nvSpPr>
        <p:spPr bwMode="auto">
          <a:xfrm>
            <a:off x="0" y="8586"/>
            <a:ext cx="9144000" cy="533400"/>
          </a:xfrm>
          <a:prstGeom prst="roundRect">
            <a:avLst>
              <a:gd name="adj" fmla="val 16667"/>
            </a:avLst>
          </a:prstGeom>
          <a:solidFill>
            <a:srgbClr val="FFFF00"/>
          </a:solidFill>
          <a:ln w="57150">
            <a:solidFill>
              <a:srgbClr val="0000FF"/>
            </a:solidFill>
            <a:round/>
            <a:headEnd/>
            <a:tailEnd/>
          </a:ln>
        </p:spPr>
        <p:txBody>
          <a:bodyPr wrap="none" anchor="ctr"/>
          <a:lstStyle/>
          <a:p>
            <a:pPr algn="ctr"/>
            <a:r>
              <a:rPr lang="ru-RU" sz="2000" b="1" dirty="0" smtClean="0">
                <a:solidFill>
                  <a:srgbClr val="0000FF"/>
                </a:solidFill>
              </a:rPr>
              <a:t>ТИПИЧНЫЕ СОСТАВЛЯЮЩИЕ ПОГРЕШНОСТИ ИЗМЕРЕНИЙ </a:t>
            </a:r>
            <a:endParaRPr lang="ru-RU" sz="2400" b="1" dirty="0">
              <a:solidFill>
                <a:srgbClr val="000000"/>
              </a:solidFill>
              <a:latin typeface="Times New Roman" pitchFamily="18" charset="0"/>
            </a:endParaRPr>
          </a:p>
        </p:txBody>
      </p:sp>
      <p:sp>
        <p:nvSpPr>
          <p:cNvPr id="2" name="Rectangle 1"/>
          <p:cNvSpPr>
            <a:spLocks noChangeArrowheads="1"/>
          </p:cNvSpPr>
          <p:nvPr/>
        </p:nvSpPr>
        <p:spPr bwMode="auto">
          <a:xfrm>
            <a:off x="251520" y="715738"/>
            <a:ext cx="8640960" cy="2862322"/>
          </a:xfrm>
          <a:prstGeom prst="rect">
            <a:avLst/>
          </a:prstGeom>
          <a:solidFill>
            <a:schemeClr val="tx1"/>
          </a:solidFill>
          <a:ln>
            <a:noFill/>
          </a:ln>
          <a:effectLst/>
        </p:spPr>
        <p:txBody>
          <a:bodyPr vert="horz" wrap="square" lIns="0" tIns="0" rIns="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Группируя</a:t>
            </a:r>
            <a:r>
              <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altLang="ru-RU" sz="16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перечисленные выше и другие причины появления погрешностей измерений, их можно разделить на погрешности:</a:t>
            </a:r>
          </a:p>
          <a:p>
            <a:pPr marL="742950" lvl="1" indent="-285750" algn="just" defTabSz="914400" eaLnBrk="0" fontAlgn="base" hangingPunct="0">
              <a:spcBef>
                <a:spcPct val="0"/>
              </a:spcBef>
              <a:spcAft>
                <a:spcPct val="0"/>
              </a:spcAft>
              <a:buFont typeface="Wingdings" panose="05000000000000000000" pitchFamily="2" charset="2"/>
              <a:buChar char="Ø"/>
            </a:pPr>
            <a:r>
              <a:rPr kumimoji="0" lang="ru-RU" altLang="ru-RU" sz="1600" b="1" i="1"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метода измерений</a:t>
            </a:r>
            <a:r>
              <a:rPr kumimoji="0" lang="ru-RU" altLang="ru-RU" sz="16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p>
          <a:p>
            <a:pPr marL="742950" lvl="1" indent="-285750" algn="just" defTabSz="914400" eaLnBrk="0" fontAlgn="base" hangingPunct="0">
              <a:spcBef>
                <a:spcPct val="0"/>
              </a:spcBef>
              <a:spcAft>
                <a:spcPct val="0"/>
              </a:spcAft>
              <a:buFont typeface="Wingdings" panose="05000000000000000000" pitchFamily="2" charset="2"/>
              <a:buChar char="Ø"/>
            </a:pPr>
            <a:r>
              <a:rPr kumimoji="0" lang="ru-RU" altLang="ru-RU" sz="1600" b="1" i="1"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средств измерений (инструмента</a:t>
            </a:r>
            <a:r>
              <a:rPr kumimoji="0" lang="ru-RU" altLang="ru-RU" sz="16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и </a:t>
            </a:r>
          </a:p>
          <a:p>
            <a:pPr marL="742950" lvl="1" indent="-285750" algn="just" defTabSz="914400" eaLnBrk="0" fontAlgn="base" hangingPunct="0">
              <a:spcBef>
                <a:spcPct val="0"/>
              </a:spcBef>
              <a:spcAft>
                <a:spcPct val="0"/>
              </a:spcAft>
              <a:buFont typeface="Wingdings" panose="05000000000000000000" pitchFamily="2" charset="2"/>
              <a:buChar char="Ø"/>
            </a:pPr>
            <a:r>
              <a:rPr kumimoji="0" lang="ru-RU" altLang="ru-RU" sz="1600" b="1" i="1"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оператора,</a:t>
            </a:r>
            <a:r>
              <a:rPr kumimoji="0" lang="ru-RU" altLang="ru-RU" sz="16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проводящего измерения.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Несовершенство каждого этого компонента измерения вносит вклад в погрешность измерения. Поэтому в общем виде погрешность можно выразить следующей формулой:</a:t>
            </a:r>
          </a:p>
          <a:p>
            <a:pPr algn="ctr" defTabSz="914400" eaLnBrk="0" fontAlgn="base" hangingPunct="0">
              <a:spcBef>
                <a:spcPct val="0"/>
              </a:spcBef>
              <a:spcAft>
                <a:spcPct val="0"/>
              </a:spcAft>
            </a:pPr>
            <a:r>
              <a:rPr kumimoji="0" lang="ru-RU" altLang="ru-RU"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sym typeface="Symbol" panose="05050102010706020507" pitchFamily="18" charset="2"/>
              </a:rPr>
              <a:t></a:t>
            </a:r>
            <a:r>
              <a:rPr lang="en-US" sz="2400" b="1" dirty="0" smtClean="0">
                <a:solidFill>
                  <a:srgbClr val="FF0000"/>
                </a:solidFill>
                <a:latin typeface="Times New Roman" panose="02020603050405020304" pitchFamily="18" charset="0"/>
                <a:cs typeface="Times New Roman" panose="02020603050405020304" pitchFamily="18" charset="0"/>
              </a:rPr>
              <a:t>X </a:t>
            </a:r>
            <a:r>
              <a:rPr lang="en-US" sz="2400" b="1" dirty="0">
                <a:solidFill>
                  <a:srgbClr val="FF0000"/>
                </a:solidFill>
                <a:latin typeface="Times New Roman" panose="02020603050405020304" pitchFamily="18" charset="0"/>
                <a:cs typeface="Times New Roman" panose="02020603050405020304" pitchFamily="18" charset="0"/>
              </a:rPr>
              <a:t>= </a:t>
            </a:r>
            <a:r>
              <a:rPr lang="ru-RU" sz="24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ru-RU" sz="2400" b="1" dirty="0">
                <a:solidFill>
                  <a:srgbClr val="FF0000"/>
                </a:solidFill>
                <a:latin typeface="Times New Roman" panose="02020603050405020304" pitchFamily="18" charset="0"/>
                <a:cs typeface="Times New Roman" panose="02020603050405020304" pitchFamily="18" charset="0"/>
              </a:rPr>
              <a:t> </a:t>
            </a:r>
            <a:r>
              <a:rPr lang="en-US" sz="2400" b="1" baseline="-25000" dirty="0">
                <a:solidFill>
                  <a:srgbClr val="FF0000"/>
                </a:solidFill>
                <a:latin typeface="Times New Roman" panose="02020603050405020304" pitchFamily="18" charset="0"/>
                <a:cs typeface="Times New Roman" panose="02020603050405020304" pitchFamily="18" charset="0"/>
              </a:rPr>
              <a:t>M</a:t>
            </a:r>
            <a:r>
              <a:rPr lang="en-US" sz="2400" b="1" dirty="0">
                <a:solidFill>
                  <a:srgbClr val="FF0000"/>
                </a:solidFill>
                <a:latin typeface="Times New Roman" panose="02020603050405020304" pitchFamily="18" charset="0"/>
                <a:cs typeface="Times New Roman" panose="02020603050405020304" pitchFamily="18" charset="0"/>
              </a:rPr>
              <a:t> + </a:t>
            </a:r>
            <a:r>
              <a:rPr lang="ru-RU" sz="24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baseline="-25000" dirty="0">
                <a:solidFill>
                  <a:srgbClr val="FF0000"/>
                </a:solidFill>
                <a:latin typeface="Times New Roman" panose="02020603050405020304" pitchFamily="18" charset="0"/>
                <a:cs typeface="Times New Roman" panose="02020603050405020304" pitchFamily="18" charset="0"/>
              </a:rPr>
              <a:t>И</a:t>
            </a:r>
            <a:r>
              <a:rPr lang="en-US" sz="2400" b="1" dirty="0">
                <a:solidFill>
                  <a:srgbClr val="FF0000"/>
                </a:solidFill>
                <a:latin typeface="Times New Roman" panose="02020603050405020304" pitchFamily="18" charset="0"/>
                <a:cs typeface="Times New Roman" panose="02020603050405020304" pitchFamily="18" charset="0"/>
              </a:rPr>
              <a:t> + </a:t>
            </a:r>
            <a:r>
              <a:rPr lang="ru-RU" sz="24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baseline="-25000" dirty="0" smtClean="0">
                <a:solidFill>
                  <a:srgbClr val="FF0000"/>
                </a:solidFill>
                <a:latin typeface="Times New Roman" panose="02020603050405020304" pitchFamily="18" charset="0"/>
                <a:cs typeface="Times New Roman" panose="02020603050405020304" pitchFamily="18" charset="0"/>
              </a:rPr>
              <a:t>Л</a:t>
            </a:r>
            <a:endParaRPr lang="ru-RU" sz="2400" b="1" dirty="0">
              <a:solidFill>
                <a:srgbClr val="FF0000"/>
              </a:solidFill>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kumimoji="0" lang="ru-RU" altLang="ru-RU" sz="16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где </a:t>
            </a:r>
            <a:r>
              <a:rPr lang="ru-RU" sz="16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ru-RU" sz="1600" b="1" dirty="0">
                <a:solidFill>
                  <a:srgbClr val="FF0000"/>
                </a:solidFill>
                <a:latin typeface="Times New Roman" panose="02020603050405020304" pitchFamily="18" charset="0"/>
                <a:cs typeface="Times New Roman" panose="02020603050405020304" pitchFamily="18" charset="0"/>
              </a:rPr>
              <a:t> </a:t>
            </a:r>
            <a:r>
              <a:rPr lang="en-US" sz="1600" b="1" baseline="-25000" dirty="0">
                <a:solidFill>
                  <a:srgbClr val="FF0000"/>
                </a:solidFill>
                <a:latin typeface="Times New Roman" panose="02020603050405020304" pitchFamily="18" charset="0"/>
                <a:cs typeface="Times New Roman" panose="02020603050405020304" pitchFamily="18" charset="0"/>
              </a:rPr>
              <a:t>M</a:t>
            </a:r>
            <a:r>
              <a:rPr kumimoji="0" lang="ru-RU" altLang="ru-RU" sz="16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 методическая погрешность (погрешность метода); </a:t>
            </a:r>
          </a:p>
          <a:p>
            <a:pPr lvl="0" defTabSz="914400" eaLnBrk="0" fontAlgn="base" hangingPunct="0">
              <a:spcBef>
                <a:spcPct val="0"/>
              </a:spcBef>
              <a:spcAft>
                <a:spcPct val="0"/>
              </a:spcAft>
            </a:pPr>
            <a:r>
              <a:rPr lang="ru-RU" sz="1600" b="1"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ru-RU" sz="1600" b="1" dirty="0" smtClean="0">
                <a:solidFill>
                  <a:srgbClr val="FF0000"/>
                </a:solidFill>
                <a:latin typeface="Times New Roman" panose="02020603050405020304" pitchFamily="18" charset="0"/>
                <a:cs typeface="Times New Roman" panose="02020603050405020304" pitchFamily="18" charset="0"/>
              </a:rPr>
              <a:t> </a:t>
            </a:r>
            <a:r>
              <a:rPr lang="ru-RU" sz="1600" b="1" baseline="-25000" dirty="0">
                <a:solidFill>
                  <a:srgbClr val="FF0000"/>
                </a:solidFill>
                <a:latin typeface="Times New Roman" panose="02020603050405020304" pitchFamily="18" charset="0"/>
                <a:cs typeface="Times New Roman" panose="02020603050405020304" pitchFamily="18" charset="0"/>
              </a:rPr>
              <a:t>И</a:t>
            </a:r>
            <a:r>
              <a:rPr kumimoji="0" lang="ru-RU" altLang="ru-RU" sz="16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 инструментальная погрешность (погрешность средств измерений); </a:t>
            </a:r>
          </a:p>
          <a:p>
            <a:pPr lvl="0" defTabSz="914400" eaLnBrk="0" fontAlgn="base" hangingPunct="0">
              <a:spcBef>
                <a:spcPct val="0"/>
              </a:spcBef>
              <a:spcAft>
                <a:spcPct val="0"/>
              </a:spcAft>
            </a:pPr>
            <a:r>
              <a:rPr lang="ru-RU" altLang="ru-RU" sz="1600" b="1" baseline="-25000" dirty="0">
                <a:solidFill>
                  <a:srgbClr val="FF0000"/>
                </a:solidFill>
                <a:latin typeface="Times New Roman" panose="02020603050405020304" pitchFamily="18" charset="0"/>
                <a:cs typeface="Times New Roman" panose="02020603050405020304" pitchFamily="18" charset="0"/>
              </a:rPr>
              <a:t> </a:t>
            </a:r>
            <a:r>
              <a:rPr lang="ru-RU" altLang="ru-RU" sz="1600" b="1" dirty="0" smtClean="0">
                <a:solidFill>
                  <a:srgbClr val="FF0000"/>
                </a:solidFill>
                <a:latin typeface="Times New Roman" panose="02020603050405020304" pitchFamily="18" charset="0"/>
                <a:cs typeface="Times New Roman" panose="02020603050405020304" pitchFamily="18" charset="0"/>
              </a:rPr>
              <a:t>     </a:t>
            </a:r>
            <a:r>
              <a:rPr kumimoji="0" lang="ru-RU" altLang="ru-RU" sz="16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lang="ru-RU" sz="16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ru-RU" sz="1600" b="1" dirty="0">
                <a:solidFill>
                  <a:srgbClr val="FF0000"/>
                </a:solidFill>
                <a:latin typeface="Times New Roman" panose="02020603050405020304" pitchFamily="18" charset="0"/>
                <a:cs typeface="Times New Roman" panose="02020603050405020304" pitchFamily="18" charset="0"/>
              </a:rPr>
              <a:t> </a:t>
            </a:r>
            <a:r>
              <a:rPr lang="ru-RU" sz="1600" b="1" baseline="-25000" dirty="0">
                <a:solidFill>
                  <a:srgbClr val="FF0000"/>
                </a:solidFill>
                <a:latin typeface="Times New Roman" panose="02020603050405020304" pitchFamily="18" charset="0"/>
                <a:cs typeface="Times New Roman" panose="02020603050405020304" pitchFamily="18" charset="0"/>
              </a:rPr>
              <a:t>Л</a:t>
            </a:r>
            <a:r>
              <a:rPr kumimoji="0" lang="ru-RU" altLang="ru-RU" sz="16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 личная (субъективная) погрешность.</a:t>
            </a:r>
          </a:p>
        </p:txBody>
      </p:sp>
      <p:sp>
        <p:nvSpPr>
          <p:cNvPr id="3" name="Прямоугольник 2"/>
          <p:cNvSpPr/>
          <p:nvPr/>
        </p:nvSpPr>
        <p:spPr>
          <a:xfrm>
            <a:off x="287524" y="3766011"/>
            <a:ext cx="8568952" cy="2785378"/>
          </a:xfrm>
          <a:prstGeom prst="rect">
            <a:avLst/>
          </a:prstGeom>
          <a:solidFill>
            <a:schemeClr val="tx1"/>
          </a:solidFill>
        </p:spPr>
        <p:txBody>
          <a:bodyPr wrap="square">
            <a:spAutoFit/>
          </a:bodyPr>
          <a:lstStyle/>
          <a:p>
            <a:pPr algn="just"/>
            <a:r>
              <a:rPr lang="ru-RU" b="1" dirty="0">
                <a:solidFill>
                  <a:srgbClr val="FF0000"/>
                </a:solidFill>
                <a:latin typeface="Times New Roman" panose="02020603050405020304" pitchFamily="18" charset="0"/>
                <a:cs typeface="Times New Roman" panose="02020603050405020304" pitchFamily="18" charset="0"/>
              </a:rPr>
              <a:t>Методическая погрешность</a:t>
            </a:r>
            <a:r>
              <a:rPr lang="ru-RU" dirty="0">
                <a:solidFill>
                  <a:srgbClr val="FF0000"/>
                </a:solidFill>
                <a:latin typeface="Times New Roman" panose="02020603050405020304" pitchFamily="18" charset="0"/>
                <a:cs typeface="Times New Roman" panose="02020603050405020304" pitchFamily="18" charset="0"/>
              </a:rPr>
              <a:t> </a:t>
            </a:r>
            <a:r>
              <a:rPr lang="ru-RU" dirty="0">
                <a:solidFill>
                  <a:schemeClr val="bg1"/>
                </a:solidFill>
                <a:latin typeface="Times New Roman" panose="02020603050405020304" pitchFamily="18" charset="0"/>
                <a:cs typeface="Times New Roman" panose="02020603050405020304" pitchFamily="18" charset="0"/>
              </a:rPr>
              <a:t>возникает из-за недостатков используемого метода измерений. </a:t>
            </a:r>
            <a:endParaRPr lang="ru-RU" dirty="0" smtClean="0">
              <a:solidFill>
                <a:schemeClr val="bg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ru-RU" sz="1600" dirty="0" smtClean="0">
                <a:solidFill>
                  <a:schemeClr val="bg1"/>
                </a:solidFill>
                <a:latin typeface="Times New Roman" panose="02020603050405020304" pitchFamily="18" charset="0"/>
                <a:cs typeface="Times New Roman" panose="02020603050405020304" pitchFamily="18" charset="0"/>
              </a:rPr>
              <a:t>Чаще </a:t>
            </a:r>
            <a:r>
              <a:rPr lang="ru-RU" sz="1600" dirty="0">
                <a:solidFill>
                  <a:schemeClr val="bg1"/>
                </a:solidFill>
                <a:latin typeface="Times New Roman" panose="02020603050405020304" pitchFamily="18" charset="0"/>
                <a:cs typeface="Times New Roman" panose="02020603050405020304" pitchFamily="18" charset="0"/>
              </a:rPr>
              <a:t>всего это является следствием различных допущений при использовании эмпирических зависимостей между измеряемыми величинами или конструктивных упрощений в приборах, используемых в данном методе измерений.</a:t>
            </a:r>
          </a:p>
          <a:p>
            <a:pPr algn="just"/>
            <a:endParaRPr lang="ru-RU" sz="500" b="1" dirty="0" smtClean="0">
              <a:solidFill>
                <a:schemeClr val="bg1"/>
              </a:solidFill>
              <a:latin typeface="Times New Roman" panose="02020603050405020304" pitchFamily="18" charset="0"/>
              <a:cs typeface="Times New Roman" panose="02020603050405020304" pitchFamily="18" charset="0"/>
            </a:endParaRPr>
          </a:p>
          <a:p>
            <a:pPr algn="just"/>
            <a:r>
              <a:rPr lang="ru-RU" b="1" dirty="0" smtClean="0">
                <a:solidFill>
                  <a:srgbClr val="FF0000"/>
                </a:solidFill>
                <a:latin typeface="Times New Roman" panose="02020603050405020304" pitchFamily="18" charset="0"/>
                <a:cs typeface="Times New Roman" panose="02020603050405020304" pitchFamily="18" charset="0"/>
              </a:rPr>
              <a:t>Субъективная </a:t>
            </a:r>
            <a:r>
              <a:rPr lang="ru-RU" b="1" dirty="0">
                <a:solidFill>
                  <a:srgbClr val="FF0000"/>
                </a:solidFill>
                <a:latin typeface="Times New Roman" panose="02020603050405020304" pitchFamily="18" charset="0"/>
                <a:cs typeface="Times New Roman" panose="02020603050405020304" pitchFamily="18" charset="0"/>
              </a:rPr>
              <a:t>погрешность</a:t>
            </a:r>
            <a:r>
              <a:rPr lang="ru-RU" dirty="0">
                <a:solidFill>
                  <a:srgbClr val="FF0000"/>
                </a:solidFill>
                <a:latin typeface="Times New Roman" panose="02020603050405020304" pitchFamily="18" charset="0"/>
                <a:cs typeface="Times New Roman" panose="02020603050405020304" pitchFamily="18" charset="0"/>
              </a:rPr>
              <a:t> </a:t>
            </a:r>
            <a:r>
              <a:rPr lang="ru-RU" dirty="0">
                <a:solidFill>
                  <a:schemeClr val="bg1"/>
                </a:solidFill>
                <a:latin typeface="Times New Roman" panose="02020603050405020304" pitchFamily="18" charset="0"/>
                <a:cs typeface="Times New Roman" panose="02020603050405020304" pitchFamily="18" charset="0"/>
              </a:rPr>
              <a:t>связана с такими индивидуальными особенностями операторов, как внимательность, сосредоточенность, быстрота реакции, степень профессиональной подготовленности. </a:t>
            </a:r>
            <a:endParaRPr lang="ru-RU" dirty="0" smtClean="0">
              <a:solidFill>
                <a:schemeClr val="bg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ru-RU" sz="1600" dirty="0" smtClean="0">
                <a:solidFill>
                  <a:schemeClr val="bg1"/>
                </a:solidFill>
                <a:latin typeface="Times New Roman" panose="02020603050405020304" pitchFamily="18" charset="0"/>
                <a:cs typeface="Times New Roman" panose="02020603050405020304" pitchFamily="18" charset="0"/>
              </a:rPr>
              <a:t>Такие </a:t>
            </a:r>
            <a:r>
              <a:rPr lang="ru-RU" sz="1600" dirty="0">
                <a:solidFill>
                  <a:schemeClr val="bg1"/>
                </a:solidFill>
                <a:latin typeface="Times New Roman" panose="02020603050405020304" pitchFamily="18" charset="0"/>
                <a:cs typeface="Times New Roman" panose="02020603050405020304" pitchFamily="18" charset="0"/>
              </a:rPr>
              <a:t>погрешности чаще встречаются при большой доле ручного труда при проведении измерений и почти отсутствуют при использовании автоматизированных средств измерений.</a:t>
            </a:r>
          </a:p>
        </p:txBody>
      </p:sp>
    </p:spTree>
    <p:extLst>
      <p:ext uri="{BB962C8B-B14F-4D97-AF65-F5344CB8AC3E}">
        <p14:creationId xmlns:p14="http://schemas.microsoft.com/office/powerpoint/2010/main" val="202179732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3528" y="764704"/>
            <a:ext cx="8496944" cy="5047536"/>
          </a:xfrm>
          <a:prstGeom prst="rect">
            <a:avLst/>
          </a:prstGeom>
          <a:solidFill>
            <a:schemeClr val="tx1"/>
          </a:solidFill>
        </p:spPr>
        <p:txBody>
          <a:bodyPr wrap="square">
            <a:spAutoFit/>
          </a:bodyPr>
          <a:lstStyle/>
          <a:p>
            <a:r>
              <a:rPr lang="ru-RU" b="1" dirty="0">
                <a:solidFill>
                  <a:srgbClr val="FF0000"/>
                </a:solidFill>
                <a:latin typeface="Times New Roman" panose="02020603050405020304" pitchFamily="18" charset="0"/>
                <a:cs typeface="Times New Roman" panose="02020603050405020304" pitchFamily="18" charset="0"/>
              </a:rPr>
              <a:t>1 </a:t>
            </a:r>
            <a:r>
              <a:rPr lang="ru-RU" b="1" u="sng" dirty="0">
                <a:solidFill>
                  <a:srgbClr val="FF0000"/>
                </a:solidFill>
                <a:latin typeface="Times New Roman" panose="02020603050405020304" pitchFamily="18" charset="0"/>
                <a:cs typeface="Times New Roman" panose="02020603050405020304" pitchFamily="18" charset="0"/>
              </a:rPr>
              <a:t>Методические </a:t>
            </a:r>
            <a:r>
              <a:rPr lang="ru-RU" b="1" dirty="0">
                <a:solidFill>
                  <a:srgbClr val="FF0000"/>
                </a:solidFill>
                <a:latin typeface="Times New Roman" panose="02020603050405020304" pitchFamily="18" charset="0"/>
                <a:cs typeface="Times New Roman" panose="02020603050405020304" pitchFamily="18" charset="0"/>
              </a:rPr>
              <a:t>составляющие погрешности измерений </a:t>
            </a:r>
          </a:p>
          <a:p>
            <a:pPr>
              <a:spcBef>
                <a:spcPts val="1200"/>
              </a:spcBef>
            </a:pPr>
            <a:r>
              <a:rPr lang="ru-RU" dirty="0">
                <a:solidFill>
                  <a:schemeClr val="bg1"/>
                </a:solidFill>
                <a:latin typeface="Times New Roman" panose="02020603050405020304" pitchFamily="18" charset="0"/>
                <a:cs typeface="Times New Roman" panose="02020603050405020304" pitchFamily="18" charset="0"/>
              </a:rPr>
              <a:t>1.1 Неадекватность модели, параметры которой принимают в качестве измеряемых величин, контролиру­емому объекту. </a:t>
            </a:r>
          </a:p>
          <a:p>
            <a:pPr>
              <a:spcBef>
                <a:spcPts val="1200"/>
              </a:spcBef>
            </a:pPr>
            <a:r>
              <a:rPr lang="ru-RU" dirty="0">
                <a:solidFill>
                  <a:schemeClr val="bg1"/>
                </a:solidFill>
                <a:latin typeface="Times New Roman" panose="02020603050405020304" pitchFamily="18" charset="0"/>
                <a:cs typeface="Times New Roman" panose="02020603050405020304" pitchFamily="18" charset="0"/>
              </a:rPr>
              <a:t>1.2 Отклонения от принятых значений аргументов функции, связывающей измеряемую величину с величи­ной на «входе» средства измерений (первичного измерительного преобразователя). </a:t>
            </a:r>
          </a:p>
          <a:p>
            <a:pPr>
              <a:spcBef>
                <a:spcPts val="1200"/>
              </a:spcBef>
            </a:pPr>
            <a:r>
              <a:rPr lang="ru-RU" dirty="0">
                <a:solidFill>
                  <a:schemeClr val="bg1"/>
                </a:solidFill>
                <a:latin typeface="Times New Roman" panose="02020603050405020304" pitchFamily="18" charset="0"/>
                <a:cs typeface="Times New Roman" panose="02020603050405020304" pitchFamily="18" charset="0"/>
              </a:rPr>
              <a:t>1.3 Отклонения от принятых значений разницы между значениями измеряемой величины на входе средства измерений и в точке отбора. </a:t>
            </a:r>
          </a:p>
          <a:p>
            <a:pPr>
              <a:spcBef>
                <a:spcPts val="1200"/>
              </a:spcBef>
            </a:pPr>
            <a:r>
              <a:rPr lang="ru-RU" dirty="0">
                <a:solidFill>
                  <a:schemeClr val="bg1"/>
                </a:solidFill>
                <a:latin typeface="Times New Roman" panose="02020603050405020304" pitchFamily="18" charset="0"/>
                <a:cs typeface="Times New Roman" panose="02020603050405020304" pitchFamily="18" charset="0"/>
              </a:rPr>
              <a:t>1.4 Погрешность из-за эффектов квантования. </a:t>
            </a:r>
          </a:p>
          <a:p>
            <a:pPr>
              <a:spcBef>
                <a:spcPts val="1200"/>
              </a:spcBef>
            </a:pPr>
            <a:r>
              <a:rPr lang="ru-RU" dirty="0">
                <a:solidFill>
                  <a:schemeClr val="bg1"/>
                </a:solidFill>
                <a:latin typeface="Times New Roman" panose="02020603050405020304" pitchFamily="18" charset="0"/>
                <a:cs typeface="Times New Roman" panose="02020603050405020304" pitchFamily="18" charset="0"/>
              </a:rPr>
              <a:t>1.5 Отличие алгоритма вычислений от функции, строго связывающей результаты наблюдений с измеряемой величиной. </a:t>
            </a:r>
          </a:p>
          <a:p>
            <a:pPr>
              <a:spcBef>
                <a:spcPts val="1200"/>
              </a:spcBef>
            </a:pPr>
            <a:r>
              <a:rPr lang="ru-RU" dirty="0">
                <a:solidFill>
                  <a:schemeClr val="bg1"/>
                </a:solidFill>
                <a:latin typeface="Times New Roman" panose="02020603050405020304" pitchFamily="18" charset="0"/>
                <a:cs typeface="Times New Roman" panose="02020603050405020304" pitchFamily="18" charset="0"/>
              </a:rPr>
              <a:t>1.6 Погрешности, возникающие при отборе и приготовлении проб. </a:t>
            </a:r>
          </a:p>
          <a:p>
            <a:pPr>
              <a:spcBef>
                <a:spcPts val="1200"/>
              </a:spcBef>
            </a:pPr>
            <a:r>
              <a:rPr lang="ru-RU" dirty="0">
                <a:solidFill>
                  <a:schemeClr val="bg1"/>
                </a:solidFill>
                <a:latin typeface="Times New Roman" panose="02020603050405020304" pitchFamily="18" charset="0"/>
                <a:cs typeface="Times New Roman" panose="02020603050405020304" pitchFamily="18" charset="0"/>
              </a:rPr>
              <a:t>1.7 Погрешности, вызываемые мешающим влиянием факторов пробы (мешающие компоненты пробы, дисперсность</a:t>
            </a:r>
            <a:r>
              <a:rPr lang="ru-RU" dirty="0"/>
              <a:t>, пористость и т. п.). </a:t>
            </a:r>
          </a:p>
        </p:txBody>
      </p:sp>
      <p:sp>
        <p:nvSpPr>
          <p:cNvPr id="4" name="Заголовок 1"/>
          <p:cNvSpPr>
            <a:spLocks noGrp="1"/>
          </p:cNvSpPr>
          <p:nvPr>
            <p:ph type="title"/>
          </p:nvPr>
        </p:nvSpPr>
        <p:spPr>
          <a:xfrm>
            <a:off x="251520" y="0"/>
            <a:ext cx="8640960" cy="548680"/>
          </a:xfrm>
          <a:solidFill>
            <a:srgbClr val="FFFF00"/>
          </a:solidFill>
        </p:spPr>
        <p:txBody>
          <a:bodyPr>
            <a:normAutofit/>
          </a:bodyPr>
          <a:lstStyle/>
          <a:p>
            <a:pPr algn="ctr"/>
            <a:r>
              <a:rPr lang="ru-RU" sz="2000" b="1" dirty="0">
                <a:solidFill>
                  <a:srgbClr val="0000FF"/>
                </a:solidFill>
              </a:rPr>
              <a:t>Типичные составляющие погрешности измерений </a:t>
            </a:r>
          </a:p>
        </p:txBody>
      </p:sp>
    </p:spTree>
    <p:extLst>
      <p:ext uri="{BB962C8B-B14F-4D97-AF65-F5344CB8AC3E}">
        <p14:creationId xmlns:p14="http://schemas.microsoft.com/office/powerpoint/2010/main" val="10498143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3528" y="764704"/>
            <a:ext cx="8496944" cy="5724644"/>
          </a:xfrm>
          <a:prstGeom prst="rect">
            <a:avLst/>
          </a:prstGeom>
          <a:solidFill>
            <a:schemeClr val="tx1"/>
          </a:solidFill>
        </p:spPr>
        <p:txBody>
          <a:bodyPr wrap="square">
            <a:spAutoFit/>
          </a:bodyPr>
          <a:lstStyle/>
          <a:p>
            <a:pPr>
              <a:spcBef>
                <a:spcPts val="600"/>
              </a:spcBef>
            </a:pPr>
            <a:r>
              <a:rPr lang="ru-RU" b="1" dirty="0" smtClean="0">
                <a:solidFill>
                  <a:srgbClr val="FF0000"/>
                </a:solidFill>
                <a:latin typeface="Times New Roman" panose="02020603050405020304" pitchFamily="18" charset="0"/>
                <a:cs typeface="Times New Roman" panose="02020603050405020304" pitchFamily="18" charset="0"/>
              </a:rPr>
              <a:t>2 </a:t>
            </a:r>
            <a:r>
              <a:rPr lang="ru-RU" b="1" u="sng" dirty="0">
                <a:solidFill>
                  <a:srgbClr val="FF0000"/>
                </a:solidFill>
                <a:latin typeface="Times New Roman" panose="02020603050405020304" pitchFamily="18" charset="0"/>
                <a:cs typeface="Times New Roman" panose="02020603050405020304" pitchFamily="18" charset="0"/>
              </a:rPr>
              <a:t>Инструментальные</a:t>
            </a:r>
            <a:r>
              <a:rPr lang="ru-RU" b="1" dirty="0">
                <a:solidFill>
                  <a:srgbClr val="FF0000"/>
                </a:solidFill>
                <a:latin typeface="Times New Roman" panose="02020603050405020304" pitchFamily="18" charset="0"/>
                <a:cs typeface="Times New Roman" panose="02020603050405020304" pitchFamily="18" charset="0"/>
              </a:rPr>
              <a:t> составляющие погрешности измерений </a:t>
            </a:r>
            <a:endParaRPr lang="ru-RU" b="1" dirty="0" smtClean="0">
              <a:solidFill>
                <a:srgbClr val="FF0000"/>
              </a:solidFill>
              <a:latin typeface="Times New Roman" panose="02020603050405020304" pitchFamily="18" charset="0"/>
              <a:cs typeface="Times New Roman" panose="02020603050405020304" pitchFamily="18" charset="0"/>
            </a:endParaRPr>
          </a:p>
          <a:p>
            <a:pPr>
              <a:spcBef>
                <a:spcPts val="600"/>
              </a:spcBef>
            </a:pPr>
            <a:r>
              <a:rPr lang="ru-RU" dirty="0" smtClean="0">
                <a:solidFill>
                  <a:schemeClr val="bg1"/>
                </a:solidFill>
                <a:latin typeface="Times New Roman" panose="02020603050405020304" pitchFamily="18" charset="0"/>
                <a:cs typeface="Times New Roman" panose="02020603050405020304" pitchFamily="18" charset="0"/>
              </a:rPr>
              <a:t>2.1 </a:t>
            </a:r>
            <a:r>
              <a:rPr lang="ru-RU" dirty="0">
                <a:solidFill>
                  <a:schemeClr val="bg1"/>
                </a:solidFill>
                <a:latin typeface="Times New Roman" panose="02020603050405020304" pitchFamily="18" charset="0"/>
                <a:cs typeface="Times New Roman" panose="02020603050405020304" pitchFamily="18" charset="0"/>
              </a:rPr>
              <a:t>Основные погрешности и дополнительные статические погрешности средств измерений, вызываемые медленно изменяющимися внешними влияющими величинами. </a:t>
            </a:r>
            <a:endParaRPr lang="ru-RU" dirty="0" smtClean="0">
              <a:solidFill>
                <a:schemeClr val="bg1"/>
              </a:solidFill>
              <a:latin typeface="Times New Roman" panose="02020603050405020304" pitchFamily="18" charset="0"/>
              <a:cs typeface="Times New Roman" panose="02020603050405020304" pitchFamily="18" charset="0"/>
            </a:endParaRPr>
          </a:p>
          <a:p>
            <a:pPr>
              <a:spcBef>
                <a:spcPts val="600"/>
              </a:spcBef>
            </a:pPr>
            <a:r>
              <a:rPr lang="ru-RU" dirty="0" smtClean="0">
                <a:solidFill>
                  <a:schemeClr val="bg1"/>
                </a:solidFill>
                <a:latin typeface="Times New Roman" panose="02020603050405020304" pitchFamily="18" charset="0"/>
                <a:cs typeface="Times New Roman" panose="02020603050405020304" pitchFamily="18" charset="0"/>
              </a:rPr>
              <a:t>2.2 </a:t>
            </a:r>
            <a:r>
              <a:rPr lang="ru-RU" dirty="0">
                <a:solidFill>
                  <a:schemeClr val="bg1"/>
                </a:solidFill>
                <a:latin typeface="Times New Roman" panose="02020603050405020304" pitchFamily="18" charset="0"/>
                <a:cs typeface="Times New Roman" panose="02020603050405020304" pitchFamily="18" charset="0"/>
              </a:rPr>
              <a:t>Погрешности, вызываемые ограниченной разрешающей способностью средств измерений. </a:t>
            </a:r>
            <a:endParaRPr lang="ru-RU" dirty="0" smtClean="0">
              <a:solidFill>
                <a:schemeClr val="bg1"/>
              </a:solidFill>
              <a:latin typeface="Times New Roman" panose="02020603050405020304" pitchFamily="18" charset="0"/>
              <a:cs typeface="Times New Roman" panose="02020603050405020304" pitchFamily="18" charset="0"/>
            </a:endParaRPr>
          </a:p>
          <a:p>
            <a:pPr>
              <a:spcBef>
                <a:spcPts val="600"/>
              </a:spcBef>
            </a:pPr>
            <a:r>
              <a:rPr lang="ru-RU" dirty="0" smtClean="0">
                <a:solidFill>
                  <a:schemeClr val="bg1"/>
                </a:solidFill>
                <a:latin typeface="Times New Roman" panose="02020603050405020304" pitchFamily="18" charset="0"/>
                <a:cs typeface="Times New Roman" panose="02020603050405020304" pitchFamily="18" charset="0"/>
              </a:rPr>
              <a:t>2.3 </a:t>
            </a:r>
            <a:r>
              <a:rPr lang="ru-RU" dirty="0">
                <a:solidFill>
                  <a:schemeClr val="bg1"/>
                </a:solidFill>
                <a:latin typeface="Times New Roman" panose="02020603050405020304" pitchFamily="18" charset="0"/>
                <a:cs typeface="Times New Roman" panose="02020603050405020304" pitchFamily="18" charset="0"/>
              </a:rPr>
              <a:t>Динамические погрешности средств измерений (погрешности, вызываемые инерционными свойства­ ми средств измерений). </a:t>
            </a:r>
            <a:endParaRPr lang="ru-RU" dirty="0" smtClean="0">
              <a:solidFill>
                <a:schemeClr val="bg1"/>
              </a:solidFill>
              <a:latin typeface="Times New Roman" panose="02020603050405020304" pitchFamily="18" charset="0"/>
              <a:cs typeface="Times New Roman" panose="02020603050405020304" pitchFamily="18" charset="0"/>
            </a:endParaRPr>
          </a:p>
          <a:p>
            <a:pPr>
              <a:spcBef>
                <a:spcPts val="600"/>
              </a:spcBef>
            </a:pPr>
            <a:r>
              <a:rPr lang="ru-RU" dirty="0" smtClean="0">
                <a:solidFill>
                  <a:schemeClr val="bg1"/>
                </a:solidFill>
                <a:latin typeface="Times New Roman" panose="02020603050405020304" pitchFamily="18" charset="0"/>
                <a:cs typeface="Times New Roman" panose="02020603050405020304" pitchFamily="18" charset="0"/>
              </a:rPr>
              <a:t>2.4 </a:t>
            </a:r>
            <a:r>
              <a:rPr lang="ru-RU" dirty="0">
                <a:solidFill>
                  <a:schemeClr val="bg1"/>
                </a:solidFill>
                <a:latin typeface="Times New Roman" panose="02020603050405020304" pitchFamily="18" charset="0"/>
                <a:cs typeface="Times New Roman" panose="02020603050405020304" pitchFamily="18" charset="0"/>
              </a:rPr>
              <a:t>Погрешности, вызываемые взаимодействием средства измерений с объектом измерений. </a:t>
            </a:r>
            <a:endParaRPr lang="ru-RU" dirty="0" smtClean="0">
              <a:solidFill>
                <a:schemeClr val="bg1"/>
              </a:solidFill>
              <a:latin typeface="Times New Roman" panose="02020603050405020304" pitchFamily="18" charset="0"/>
              <a:cs typeface="Times New Roman" panose="02020603050405020304" pitchFamily="18" charset="0"/>
            </a:endParaRPr>
          </a:p>
          <a:p>
            <a:pPr>
              <a:spcBef>
                <a:spcPts val="600"/>
              </a:spcBef>
            </a:pPr>
            <a:r>
              <a:rPr lang="ru-RU" dirty="0" smtClean="0">
                <a:solidFill>
                  <a:schemeClr val="bg1"/>
                </a:solidFill>
                <a:latin typeface="Times New Roman" panose="02020603050405020304" pitchFamily="18" charset="0"/>
                <a:cs typeface="Times New Roman" panose="02020603050405020304" pitchFamily="18" charset="0"/>
              </a:rPr>
              <a:t>2.5 </a:t>
            </a:r>
            <a:r>
              <a:rPr lang="ru-RU" dirty="0">
                <a:solidFill>
                  <a:schemeClr val="bg1"/>
                </a:solidFill>
                <a:latin typeface="Times New Roman" panose="02020603050405020304" pitchFamily="18" charset="0"/>
                <a:cs typeface="Times New Roman" panose="02020603050405020304" pitchFamily="18" charset="0"/>
              </a:rPr>
              <a:t>Погрешности передачи измерительной информации. </a:t>
            </a:r>
            <a:endParaRPr lang="ru-RU" dirty="0" smtClean="0">
              <a:solidFill>
                <a:schemeClr val="bg1"/>
              </a:solidFill>
              <a:latin typeface="Times New Roman" panose="02020603050405020304" pitchFamily="18" charset="0"/>
              <a:cs typeface="Times New Roman" panose="02020603050405020304" pitchFamily="18" charset="0"/>
            </a:endParaRPr>
          </a:p>
          <a:p>
            <a:pPr>
              <a:spcBef>
                <a:spcPts val="2400"/>
              </a:spcBef>
            </a:pPr>
            <a:r>
              <a:rPr lang="ru-RU" b="1" dirty="0" smtClean="0">
                <a:solidFill>
                  <a:srgbClr val="FF0000"/>
                </a:solidFill>
                <a:latin typeface="Times New Roman" panose="02020603050405020304" pitchFamily="18" charset="0"/>
                <a:cs typeface="Times New Roman" panose="02020603050405020304" pitchFamily="18" charset="0"/>
              </a:rPr>
              <a:t>З </a:t>
            </a:r>
            <a:r>
              <a:rPr lang="ru-RU" b="1" dirty="0">
                <a:solidFill>
                  <a:srgbClr val="FF0000"/>
                </a:solidFill>
                <a:latin typeface="Times New Roman" panose="02020603050405020304" pitchFamily="18" charset="0"/>
                <a:cs typeface="Times New Roman" panose="02020603050405020304" pitchFamily="18" charset="0"/>
              </a:rPr>
              <a:t>Погрешности, вносимые оператором (</a:t>
            </a:r>
            <a:r>
              <a:rPr lang="ru-RU" b="1" u="sng" dirty="0">
                <a:solidFill>
                  <a:srgbClr val="FF0000"/>
                </a:solidFill>
                <a:latin typeface="Times New Roman" panose="02020603050405020304" pitchFamily="18" charset="0"/>
                <a:cs typeface="Times New Roman" panose="02020603050405020304" pitchFamily="18" charset="0"/>
              </a:rPr>
              <a:t>субъективные </a:t>
            </a:r>
            <a:r>
              <a:rPr lang="ru-RU" b="1" dirty="0">
                <a:solidFill>
                  <a:srgbClr val="FF0000"/>
                </a:solidFill>
                <a:latin typeface="Times New Roman" panose="02020603050405020304" pitchFamily="18" charset="0"/>
                <a:cs typeface="Times New Roman" panose="02020603050405020304" pitchFamily="18" charset="0"/>
              </a:rPr>
              <a:t>погрешности) </a:t>
            </a:r>
            <a:endParaRPr lang="ru-RU" b="1" dirty="0" smtClean="0">
              <a:solidFill>
                <a:srgbClr val="FF0000"/>
              </a:solidFill>
              <a:latin typeface="Times New Roman" panose="02020603050405020304" pitchFamily="18" charset="0"/>
              <a:cs typeface="Times New Roman" panose="02020603050405020304" pitchFamily="18" charset="0"/>
            </a:endParaRPr>
          </a:p>
          <a:p>
            <a:pPr>
              <a:spcBef>
                <a:spcPts val="600"/>
              </a:spcBef>
            </a:pPr>
            <a:r>
              <a:rPr lang="ru-RU" dirty="0" smtClean="0">
                <a:solidFill>
                  <a:schemeClr val="bg1"/>
                </a:solidFill>
                <a:latin typeface="Times New Roman" panose="02020603050405020304" pitchFamily="18" charset="0"/>
                <a:cs typeface="Times New Roman" panose="02020603050405020304" pitchFamily="18" charset="0"/>
              </a:rPr>
              <a:t>3.1 </a:t>
            </a:r>
            <a:r>
              <a:rPr lang="ru-RU" dirty="0">
                <a:solidFill>
                  <a:schemeClr val="bg1"/>
                </a:solidFill>
                <a:latin typeface="Times New Roman" panose="02020603050405020304" pitchFamily="18" charset="0"/>
                <a:cs typeface="Times New Roman" panose="02020603050405020304" pitchFamily="18" charset="0"/>
              </a:rPr>
              <a:t>Погрешности считывания значений измеряемой величины со шкал и диаграмм. </a:t>
            </a:r>
            <a:endParaRPr lang="ru-RU" dirty="0" smtClean="0">
              <a:solidFill>
                <a:schemeClr val="bg1"/>
              </a:solidFill>
              <a:latin typeface="Times New Roman" panose="02020603050405020304" pitchFamily="18" charset="0"/>
              <a:cs typeface="Times New Roman" panose="02020603050405020304" pitchFamily="18" charset="0"/>
            </a:endParaRPr>
          </a:p>
          <a:p>
            <a:pPr>
              <a:spcBef>
                <a:spcPts val="600"/>
              </a:spcBef>
            </a:pPr>
            <a:r>
              <a:rPr lang="ru-RU" dirty="0" smtClean="0">
                <a:solidFill>
                  <a:schemeClr val="bg1"/>
                </a:solidFill>
                <a:latin typeface="Times New Roman" panose="02020603050405020304" pitchFamily="18" charset="0"/>
                <a:cs typeface="Times New Roman" panose="02020603050405020304" pitchFamily="18" charset="0"/>
              </a:rPr>
              <a:t>З.2 </a:t>
            </a:r>
            <a:r>
              <a:rPr lang="ru-RU" dirty="0">
                <a:solidFill>
                  <a:schemeClr val="bg1"/>
                </a:solidFill>
                <a:latin typeface="Times New Roman" panose="02020603050405020304" pitchFamily="18" charset="0"/>
                <a:cs typeface="Times New Roman" panose="02020603050405020304" pitchFamily="18" charset="0"/>
              </a:rPr>
              <a:t>Погрешности обработки диаграмм без применения технических средств (при усреднении, </a:t>
            </a:r>
            <a:r>
              <a:rPr lang="ru-RU" dirty="0" smtClean="0">
                <a:solidFill>
                  <a:schemeClr val="bg1"/>
                </a:solidFill>
                <a:latin typeface="Times New Roman" panose="02020603050405020304" pitchFamily="18" charset="0"/>
                <a:cs typeface="Times New Roman" panose="02020603050405020304" pitchFamily="18" charset="0"/>
              </a:rPr>
              <a:t>суммирова­нии </a:t>
            </a:r>
            <a:r>
              <a:rPr lang="ru-RU" dirty="0">
                <a:solidFill>
                  <a:schemeClr val="bg1"/>
                </a:solidFill>
                <a:latin typeface="Times New Roman" panose="02020603050405020304" pitchFamily="18" charset="0"/>
                <a:cs typeface="Times New Roman" panose="02020603050405020304" pitchFamily="18" charset="0"/>
              </a:rPr>
              <a:t>измеренных значений и т. п.). </a:t>
            </a:r>
            <a:endParaRPr lang="ru-RU" dirty="0" smtClean="0">
              <a:solidFill>
                <a:schemeClr val="bg1"/>
              </a:solidFill>
              <a:latin typeface="Times New Roman" panose="02020603050405020304" pitchFamily="18" charset="0"/>
              <a:cs typeface="Times New Roman" panose="02020603050405020304" pitchFamily="18" charset="0"/>
            </a:endParaRPr>
          </a:p>
          <a:p>
            <a:pPr>
              <a:spcBef>
                <a:spcPts val="600"/>
              </a:spcBef>
            </a:pPr>
            <a:r>
              <a:rPr lang="ru-RU" dirty="0" smtClean="0">
                <a:solidFill>
                  <a:schemeClr val="bg1"/>
                </a:solidFill>
                <a:latin typeface="Times New Roman" panose="02020603050405020304" pitchFamily="18" charset="0"/>
                <a:cs typeface="Times New Roman" panose="02020603050405020304" pitchFamily="18" charset="0"/>
              </a:rPr>
              <a:t>3.3 </a:t>
            </a:r>
            <a:r>
              <a:rPr lang="ru-RU" dirty="0">
                <a:solidFill>
                  <a:schemeClr val="bg1"/>
                </a:solidFill>
                <a:latin typeface="Times New Roman" panose="02020603050405020304" pitchFamily="18" charset="0"/>
                <a:cs typeface="Times New Roman" panose="02020603050405020304" pitchFamily="18" charset="0"/>
              </a:rPr>
              <a:t>Погрешности, вызываемые воздействием оператора на объект и средства измерений (искажения </a:t>
            </a:r>
            <a:r>
              <a:rPr lang="ru-RU" dirty="0" smtClean="0">
                <a:solidFill>
                  <a:schemeClr val="bg1"/>
                </a:solidFill>
                <a:latin typeface="Times New Roman" panose="02020603050405020304" pitchFamily="18" charset="0"/>
                <a:cs typeface="Times New Roman" panose="02020603050405020304" pitchFamily="18" charset="0"/>
              </a:rPr>
              <a:t>температурного </a:t>
            </a:r>
            <a:r>
              <a:rPr lang="ru-RU" dirty="0">
                <a:solidFill>
                  <a:schemeClr val="bg1"/>
                </a:solidFill>
                <a:latin typeface="Times New Roman" panose="02020603050405020304" pitchFamily="18" charset="0"/>
                <a:cs typeface="Times New Roman" panose="02020603050405020304" pitchFamily="18" charset="0"/>
              </a:rPr>
              <a:t>поля, механические воздействия и т. п.). </a:t>
            </a:r>
          </a:p>
        </p:txBody>
      </p:sp>
      <p:sp>
        <p:nvSpPr>
          <p:cNvPr id="4" name="Заголовок 1"/>
          <p:cNvSpPr>
            <a:spLocks noGrp="1"/>
          </p:cNvSpPr>
          <p:nvPr>
            <p:ph type="title"/>
          </p:nvPr>
        </p:nvSpPr>
        <p:spPr>
          <a:xfrm>
            <a:off x="251520" y="0"/>
            <a:ext cx="8640960" cy="548680"/>
          </a:xfrm>
          <a:solidFill>
            <a:srgbClr val="FFFF00"/>
          </a:solidFill>
        </p:spPr>
        <p:txBody>
          <a:bodyPr>
            <a:normAutofit/>
          </a:bodyPr>
          <a:lstStyle/>
          <a:p>
            <a:pPr algn="ctr"/>
            <a:r>
              <a:rPr lang="ru-RU" sz="2000" b="1" dirty="0">
                <a:solidFill>
                  <a:srgbClr val="0000FF"/>
                </a:solidFill>
              </a:rPr>
              <a:t>Типичные составляющие погрешности измерений </a:t>
            </a:r>
          </a:p>
        </p:txBody>
      </p:sp>
    </p:spTree>
    <p:extLst>
      <p:ext uri="{BB962C8B-B14F-4D97-AF65-F5344CB8AC3E}">
        <p14:creationId xmlns:p14="http://schemas.microsoft.com/office/powerpoint/2010/main" val="998206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Номер слайда 5"/>
          <p:cNvSpPr>
            <a:spLocks noGrp="1"/>
          </p:cNvSpPr>
          <p:nvPr>
            <p:ph type="sldNum" sz="quarter" idx="12"/>
          </p:nvPr>
        </p:nvSpPr>
        <p:spPr>
          <a:xfrm>
            <a:off x="8287093" y="6185952"/>
            <a:ext cx="856907" cy="669925"/>
          </a:xfrm>
        </p:spPr>
        <p:txBody>
          <a:bodyPr/>
          <a:lstStyle/>
          <a:p>
            <a:pPr>
              <a:defRPr/>
            </a:pPr>
            <a:fld id="{8EDC18CE-0FF1-4F6E-A3BE-0407B02170A5}" type="slidenum">
              <a:rPr lang="ru-RU" sz="1600"/>
              <a:pPr>
                <a:defRPr/>
              </a:pPr>
              <a:t>8</a:t>
            </a:fld>
            <a:endParaRPr lang="ru-RU" sz="1600" dirty="0"/>
          </a:p>
        </p:txBody>
      </p:sp>
      <p:sp>
        <p:nvSpPr>
          <p:cNvPr id="2064" name="AutoShape 2"/>
          <p:cNvSpPr>
            <a:spLocks noChangeArrowheads="1"/>
          </p:cNvSpPr>
          <p:nvPr/>
        </p:nvSpPr>
        <p:spPr bwMode="auto">
          <a:xfrm>
            <a:off x="0" y="-27384"/>
            <a:ext cx="9144000" cy="546833"/>
          </a:xfrm>
          <a:prstGeom prst="roundRect">
            <a:avLst>
              <a:gd name="adj" fmla="val 16667"/>
            </a:avLst>
          </a:prstGeom>
          <a:solidFill>
            <a:srgbClr val="FFFF00"/>
          </a:solidFill>
          <a:ln w="38100">
            <a:solidFill>
              <a:srgbClr val="1D08B8"/>
            </a:solidFill>
            <a:round/>
            <a:headEnd/>
            <a:tailEnd/>
          </a:ln>
        </p:spPr>
        <p:txBody>
          <a:bodyPr wrap="none" anchor="ctr"/>
          <a:lstStyle/>
          <a:p>
            <a:pPr algn="ctr"/>
            <a:r>
              <a:rPr lang="ru-RU" sz="2000" b="1" dirty="0" smtClean="0">
                <a:solidFill>
                  <a:srgbClr val="1D08B8"/>
                </a:solidFill>
                <a:latin typeface="Book Antiqua" pitchFamily="18" charset="0"/>
                <a:cs typeface="Times New Roman" pitchFamily="18" charset="0"/>
              </a:rPr>
              <a:t>КЛАССИФИКАЦИЯ СРЕДСТВ ИЗМЕРЕНИ</a:t>
            </a:r>
            <a:r>
              <a:rPr lang="ru-RU" sz="2000" b="1" dirty="0" smtClean="0">
                <a:solidFill>
                  <a:srgbClr val="1D08B8"/>
                </a:solidFill>
                <a:latin typeface="Book Antiqua" pitchFamily="18" charset="0"/>
              </a:rPr>
              <a:t>Й И КОНТРОЛЯ</a:t>
            </a:r>
            <a:r>
              <a:rPr lang="ru-RU" sz="2400" dirty="0" smtClean="0">
                <a:solidFill>
                  <a:srgbClr val="1D08B8"/>
                </a:solidFill>
                <a:latin typeface="Times New Roman" pitchFamily="18" charset="0"/>
              </a:rPr>
              <a:t> </a:t>
            </a:r>
            <a:endParaRPr lang="ru-RU" sz="2400" dirty="0">
              <a:solidFill>
                <a:srgbClr val="1D08B8"/>
              </a:solidFill>
              <a:latin typeface="Times New Roman" pitchFamily="18" charset="0"/>
            </a:endParaRPr>
          </a:p>
        </p:txBody>
      </p:sp>
      <p:sp>
        <p:nvSpPr>
          <p:cNvPr id="2065" name="Rectangle 3"/>
          <p:cNvSpPr>
            <a:spLocks noChangeArrowheads="1"/>
          </p:cNvSpPr>
          <p:nvPr/>
        </p:nvSpPr>
        <p:spPr bwMode="auto">
          <a:xfrm>
            <a:off x="323528" y="620688"/>
            <a:ext cx="8496944" cy="5925304"/>
          </a:xfrm>
          <a:prstGeom prst="rect">
            <a:avLst/>
          </a:prstGeom>
          <a:solidFill>
            <a:schemeClr val="tx1"/>
          </a:solidFill>
          <a:ln w="9525">
            <a:noFill/>
            <a:miter lim="800000"/>
            <a:headEnd/>
            <a:tailEnd/>
          </a:ln>
        </p:spPr>
        <p:txBody>
          <a:bodyPr wrap="square" anchor="t" anchorCtr="0"/>
          <a:lstStyle/>
          <a:p>
            <a:pPr marL="457200" indent="-457200">
              <a:buClr>
                <a:srgbClr val="FF0000"/>
              </a:buClr>
              <a:buFont typeface="+mj-lt"/>
              <a:buAutoNum type="arabicPeriod" startAt="3"/>
            </a:pPr>
            <a:r>
              <a:rPr lang="ru-RU" sz="2200" b="1" u="sng" dirty="0" smtClean="0">
                <a:solidFill>
                  <a:srgbClr val="0000FF"/>
                </a:solidFill>
                <a:latin typeface="Book Antiqua" pitchFamily="18" charset="0"/>
                <a:cs typeface="Times New Roman" pitchFamily="18" charset="0"/>
              </a:rPr>
              <a:t>По степени механизации и автоматизации процесса измерений</a:t>
            </a:r>
            <a:r>
              <a:rPr lang="ru-RU" sz="2200" b="1" dirty="0" smtClean="0">
                <a:solidFill>
                  <a:srgbClr val="0000FF"/>
                </a:solidFill>
                <a:latin typeface="Book Antiqua" pitchFamily="18" charset="0"/>
                <a:cs typeface="Times New Roman" pitchFamily="18" charset="0"/>
              </a:rPr>
              <a:t>:</a:t>
            </a:r>
          </a:p>
          <a:p>
            <a:pPr marL="800100" lvl="1" indent="-342900">
              <a:buClr>
                <a:srgbClr val="FF0000"/>
              </a:buClr>
              <a:buFont typeface="Wingdings" panose="05000000000000000000" pitchFamily="2" charset="2"/>
              <a:buChar char="Ø"/>
            </a:pPr>
            <a:r>
              <a:rPr lang="ru-RU" sz="2200" b="1" dirty="0" smtClean="0">
                <a:solidFill>
                  <a:schemeClr val="bg1"/>
                </a:solidFill>
                <a:latin typeface="Book Antiqua" pitchFamily="18" charset="0"/>
                <a:cs typeface="Times New Roman" pitchFamily="18" charset="0"/>
              </a:rPr>
              <a:t>ручного действия;</a:t>
            </a:r>
          </a:p>
          <a:p>
            <a:pPr marL="800100" lvl="1" indent="-342900">
              <a:buClr>
                <a:srgbClr val="FF0000"/>
              </a:buClr>
              <a:buFont typeface="Wingdings" panose="05000000000000000000" pitchFamily="2" charset="2"/>
              <a:buChar char="Ø"/>
            </a:pPr>
            <a:r>
              <a:rPr lang="ru-RU" sz="2200" b="1" dirty="0" smtClean="0">
                <a:solidFill>
                  <a:schemeClr val="bg1"/>
                </a:solidFill>
                <a:latin typeface="Book Antiqua" pitchFamily="18" charset="0"/>
                <a:cs typeface="Times New Roman" pitchFamily="18" charset="0"/>
              </a:rPr>
              <a:t>механизированные;</a:t>
            </a:r>
          </a:p>
          <a:p>
            <a:pPr marL="800100" lvl="1" indent="-342900">
              <a:buClr>
                <a:srgbClr val="FF0000"/>
              </a:buClr>
              <a:buFont typeface="Wingdings" panose="05000000000000000000" pitchFamily="2" charset="2"/>
              <a:buChar char="Ø"/>
            </a:pPr>
            <a:r>
              <a:rPr lang="ru-RU" sz="2200" b="1" dirty="0" smtClean="0">
                <a:solidFill>
                  <a:schemeClr val="bg1"/>
                </a:solidFill>
                <a:latin typeface="Book Antiqua" pitchFamily="18" charset="0"/>
                <a:cs typeface="Times New Roman" pitchFamily="18" charset="0"/>
              </a:rPr>
              <a:t>полуавтоматические; </a:t>
            </a:r>
          </a:p>
          <a:p>
            <a:pPr marL="800100" lvl="1" indent="-342900">
              <a:buClr>
                <a:srgbClr val="FF0000"/>
              </a:buClr>
              <a:buFont typeface="Wingdings" panose="05000000000000000000" pitchFamily="2" charset="2"/>
              <a:buChar char="Ø"/>
            </a:pPr>
            <a:r>
              <a:rPr lang="ru-RU" sz="2200" b="1" dirty="0" smtClean="0">
                <a:solidFill>
                  <a:schemeClr val="bg1"/>
                </a:solidFill>
                <a:latin typeface="Book Antiqua" pitchFamily="18" charset="0"/>
                <a:cs typeface="Times New Roman" pitchFamily="18" charset="0"/>
              </a:rPr>
              <a:t>автоматические</a:t>
            </a:r>
          </a:p>
          <a:p>
            <a:pPr marL="800100" lvl="1" indent="-342900">
              <a:buClr>
                <a:srgbClr val="FF0000"/>
              </a:buClr>
              <a:buFont typeface="Wingdings" panose="05000000000000000000" pitchFamily="2" charset="2"/>
              <a:buChar char="Ø"/>
            </a:pPr>
            <a:endParaRPr lang="ru-RU" sz="1200" b="1" dirty="0" smtClean="0">
              <a:solidFill>
                <a:schemeClr val="bg1"/>
              </a:solidFill>
              <a:latin typeface="Book Antiqua" pitchFamily="18" charset="0"/>
              <a:cs typeface="Times New Roman" pitchFamily="18" charset="0"/>
            </a:endParaRPr>
          </a:p>
          <a:p>
            <a:pPr marL="457200" indent="-457200">
              <a:buClr>
                <a:srgbClr val="FF0000"/>
              </a:buClr>
              <a:buFont typeface="+mj-lt"/>
              <a:buAutoNum type="arabicPeriod" startAt="3"/>
            </a:pPr>
            <a:r>
              <a:rPr lang="ru-RU" sz="2200" b="1" u="sng" dirty="0" smtClean="0">
                <a:solidFill>
                  <a:srgbClr val="0000FF"/>
                </a:solidFill>
                <a:latin typeface="Book Antiqua" pitchFamily="18" charset="0"/>
                <a:cs typeface="Times New Roman" pitchFamily="18" charset="0"/>
              </a:rPr>
              <a:t>По способу </a:t>
            </a:r>
            <a:r>
              <a:rPr lang="ru-RU" sz="2200" b="1" u="sng" dirty="0" err="1" smtClean="0">
                <a:solidFill>
                  <a:srgbClr val="0000FF"/>
                </a:solidFill>
                <a:latin typeface="Book Antiqua" pitchFamily="18" charset="0"/>
                <a:cs typeface="Times New Roman" pitchFamily="18" charset="0"/>
              </a:rPr>
              <a:t>контактирования</a:t>
            </a:r>
            <a:r>
              <a:rPr lang="ru-RU" sz="2200" b="1" u="sng" dirty="0" smtClean="0">
                <a:solidFill>
                  <a:srgbClr val="0000FF"/>
                </a:solidFill>
                <a:latin typeface="Book Antiqua" pitchFamily="18" charset="0"/>
                <a:cs typeface="Times New Roman" pitchFamily="18" charset="0"/>
              </a:rPr>
              <a:t> с объектом измерения</a:t>
            </a:r>
            <a:r>
              <a:rPr lang="ru-RU" sz="2200" b="1" dirty="0" smtClean="0">
                <a:solidFill>
                  <a:srgbClr val="0000FF"/>
                </a:solidFill>
                <a:latin typeface="Book Antiqua" pitchFamily="18" charset="0"/>
                <a:cs typeface="Times New Roman" pitchFamily="18" charset="0"/>
              </a:rPr>
              <a:t>:</a:t>
            </a:r>
          </a:p>
          <a:p>
            <a:pPr marL="800100" lvl="1" indent="-342900">
              <a:buClr>
                <a:srgbClr val="FF0000"/>
              </a:buClr>
              <a:buFont typeface="Wingdings" panose="05000000000000000000" pitchFamily="2" charset="2"/>
              <a:buChar char="Ø"/>
            </a:pPr>
            <a:r>
              <a:rPr lang="ru-RU" sz="2200" b="1" dirty="0" smtClean="0">
                <a:solidFill>
                  <a:schemeClr val="bg1"/>
                </a:solidFill>
                <a:latin typeface="Book Antiqua" pitchFamily="18" charset="0"/>
                <a:cs typeface="Times New Roman" pitchFamily="18" charset="0"/>
              </a:rPr>
              <a:t>контактные;</a:t>
            </a:r>
          </a:p>
          <a:p>
            <a:pPr marL="800100" lvl="1" indent="-342900">
              <a:buClr>
                <a:srgbClr val="FF0000"/>
              </a:buClr>
              <a:buFont typeface="Wingdings" panose="05000000000000000000" pitchFamily="2" charset="2"/>
              <a:buChar char="Ø"/>
            </a:pPr>
            <a:r>
              <a:rPr lang="ru-RU" sz="2200" b="1" dirty="0" smtClean="0">
                <a:solidFill>
                  <a:schemeClr val="bg1"/>
                </a:solidFill>
                <a:latin typeface="Book Antiqua" pitchFamily="18" charset="0"/>
                <a:cs typeface="Times New Roman" pitchFamily="18" charset="0"/>
              </a:rPr>
              <a:t>дистанционные</a:t>
            </a:r>
          </a:p>
          <a:p>
            <a:pPr lvl="1">
              <a:buClr>
                <a:srgbClr val="FF0000"/>
              </a:buClr>
            </a:pPr>
            <a:endParaRPr lang="ru-RU" sz="1200" b="1" dirty="0" smtClean="0">
              <a:solidFill>
                <a:schemeClr val="bg1"/>
              </a:solidFill>
              <a:latin typeface="Book Antiqua" pitchFamily="18" charset="0"/>
              <a:cs typeface="Times New Roman" pitchFamily="18" charset="0"/>
            </a:endParaRPr>
          </a:p>
          <a:p>
            <a:pPr marL="457200" indent="-457200">
              <a:buClr>
                <a:srgbClr val="FF0000"/>
              </a:buClr>
              <a:buFont typeface="+mj-lt"/>
              <a:buAutoNum type="arabicPeriod" startAt="3"/>
            </a:pPr>
            <a:r>
              <a:rPr lang="ru-RU" sz="2200" b="1" u="sng" dirty="0" smtClean="0">
                <a:solidFill>
                  <a:srgbClr val="0000FF"/>
                </a:solidFill>
                <a:latin typeface="Book Antiqua" pitchFamily="18" charset="0"/>
                <a:cs typeface="Times New Roman" pitchFamily="18" charset="0"/>
              </a:rPr>
              <a:t>По способу преобразования измерительного импульса</a:t>
            </a:r>
            <a:r>
              <a:rPr lang="ru-RU" sz="2200" b="1" dirty="0" smtClean="0">
                <a:solidFill>
                  <a:srgbClr val="0000FF"/>
                </a:solidFill>
                <a:latin typeface="Book Antiqua" pitchFamily="18" charset="0"/>
                <a:cs typeface="Times New Roman" pitchFamily="18" charset="0"/>
              </a:rPr>
              <a:t>:</a:t>
            </a:r>
          </a:p>
          <a:p>
            <a:pPr marL="800100" lvl="1" indent="-342900">
              <a:buClr>
                <a:srgbClr val="FF0000"/>
              </a:buClr>
              <a:buFont typeface="Wingdings" panose="05000000000000000000" pitchFamily="2" charset="2"/>
              <a:buChar char="Ø"/>
            </a:pPr>
            <a:r>
              <a:rPr lang="ru-RU" sz="2200" b="1" dirty="0" smtClean="0">
                <a:solidFill>
                  <a:schemeClr val="bg1"/>
                </a:solidFill>
                <a:latin typeface="Book Antiqua" pitchFamily="18" charset="0"/>
                <a:cs typeface="Times New Roman" pitchFamily="18" charset="0"/>
              </a:rPr>
              <a:t>механические;</a:t>
            </a:r>
          </a:p>
          <a:p>
            <a:pPr marL="800100" lvl="1" indent="-342900">
              <a:buClr>
                <a:srgbClr val="FF0000"/>
              </a:buClr>
              <a:buFont typeface="Wingdings" panose="05000000000000000000" pitchFamily="2" charset="2"/>
              <a:buChar char="Ø"/>
            </a:pPr>
            <a:r>
              <a:rPr lang="ru-RU" sz="2200" b="1" dirty="0" smtClean="0">
                <a:solidFill>
                  <a:schemeClr val="bg1"/>
                </a:solidFill>
                <a:latin typeface="Book Antiqua" pitchFamily="18" charset="0"/>
                <a:cs typeface="Times New Roman" pitchFamily="18" charset="0"/>
              </a:rPr>
              <a:t>пневматические;</a:t>
            </a:r>
          </a:p>
          <a:p>
            <a:pPr marL="800100" lvl="1" indent="-342900">
              <a:buClr>
                <a:srgbClr val="FF0000"/>
              </a:buClr>
              <a:buFont typeface="Wingdings" panose="05000000000000000000" pitchFamily="2" charset="2"/>
              <a:buChar char="Ø"/>
            </a:pPr>
            <a:r>
              <a:rPr lang="ru-RU" sz="2200" b="1" dirty="0" smtClean="0">
                <a:solidFill>
                  <a:schemeClr val="bg1"/>
                </a:solidFill>
                <a:latin typeface="Book Antiqua" pitchFamily="18" charset="0"/>
                <a:cs typeface="Times New Roman" pitchFamily="18" charset="0"/>
              </a:rPr>
              <a:t>гидравлические;</a:t>
            </a:r>
          </a:p>
          <a:p>
            <a:pPr marL="800100" lvl="1" indent="-342900">
              <a:buClr>
                <a:srgbClr val="FF0000"/>
              </a:buClr>
              <a:buFont typeface="Wingdings" panose="05000000000000000000" pitchFamily="2" charset="2"/>
              <a:buChar char="Ø"/>
            </a:pPr>
            <a:r>
              <a:rPr lang="ru-RU" sz="2200" b="1" dirty="0" smtClean="0">
                <a:solidFill>
                  <a:schemeClr val="bg1"/>
                </a:solidFill>
                <a:latin typeface="Book Antiqua" pitchFamily="18" charset="0"/>
                <a:cs typeface="Times New Roman" pitchFamily="18" charset="0"/>
              </a:rPr>
              <a:t>электрические;</a:t>
            </a:r>
          </a:p>
          <a:p>
            <a:pPr marL="800100" lvl="1" indent="-342900">
              <a:buClr>
                <a:srgbClr val="FF0000"/>
              </a:buClr>
              <a:buFont typeface="Wingdings" panose="05000000000000000000" pitchFamily="2" charset="2"/>
              <a:buChar char="Ø"/>
            </a:pPr>
            <a:r>
              <a:rPr lang="ru-RU" sz="2200" b="1" dirty="0" smtClean="0">
                <a:solidFill>
                  <a:schemeClr val="bg1"/>
                </a:solidFill>
                <a:latin typeface="Book Antiqua" pitchFamily="18" charset="0"/>
                <a:cs typeface="Times New Roman" pitchFamily="18" charset="0"/>
              </a:rPr>
              <a:t>оптические;</a:t>
            </a:r>
          </a:p>
          <a:p>
            <a:pPr marL="800100" lvl="1" indent="-342900">
              <a:buClr>
                <a:srgbClr val="FF0000"/>
              </a:buClr>
              <a:buFont typeface="Wingdings" panose="05000000000000000000" pitchFamily="2" charset="2"/>
              <a:buChar char="Ø"/>
            </a:pPr>
            <a:r>
              <a:rPr lang="ru-RU" sz="2200" b="1" dirty="0" smtClean="0">
                <a:solidFill>
                  <a:schemeClr val="bg1"/>
                </a:solidFill>
                <a:latin typeface="Book Antiqua" pitchFamily="18" charset="0"/>
                <a:cs typeface="Times New Roman" pitchFamily="18" charset="0"/>
              </a:rPr>
              <a:t>акустические и др.</a:t>
            </a:r>
            <a:endParaRPr lang="ru-RU" sz="2400" dirty="0">
              <a:solidFill>
                <a:srgbClr val="000000"/>
              </a:solidFill>
              <a:latin typeface="Book Antiqua" pitchFamily="18" charset="0"/>
            </a:endParaRPr>
          </a:p>
        </p:txBody>
      </p:sp>
    </p:spTree>
    <p:extLst>
      <p:ext uri="{BB962C8B-B14F-4D97-AF65-F5344CB8AC3E}">
        <p14:creationId xmlns:p14="http://schemas.microsoft.com/office/powerpoint/2010/main" val="59839801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6"/>
          <p:cNvSpPr>
            <a:spLocks noGrp="1"/>
          </p:cNvSpPr>
          <p:nvPr>
            <p:ph type="sldNum" sz="quarter" idx="12"/>
          </p:nvPr>
        </p:nvSpPr>
        <p:spPr>
          <a:xfrm>
            <a:off x="7973753" y="6381750"/>
            <a:ext cx="1162472" cy="476250"/>
          </a:xfrm>
        </p:spPr>
        <p:txBody>
          <a:bodyPr/>
          <a:lstStyle/>
          <a:p>
            <a:fld id="{4A6BDAB0-75C5-4DA8-B109-B5AC70C5908A}" type="slidenum">
              <a:rPr lang="ru-RU" altLang="ru-RU" sz="1600"/>
              <a:pPr/>
              <a:t>80</a:t>
            </a:fld>
            <a:endParaRPr lang="ru-RU" altLang="ru-RU" sz="1600" dirty="0"/>
          </a:p>
        </p:txBody>
      </p:sp>
      <p:sp>
        <p:nvSpPr>
          <p:cNvPr id="14339" name="Rectangle 3"/>
          <p:cNvSpPr>
            <a:spLocks noGrp="1" noChangeArrowheads="1"/>
          </p:cNvSpPr>
          <p:nvPr>
            <p:ph type="body" sz="half" idx="1"/>
          </p:nvPr>
        </p:nvSpPr>
        <p:spPr>
          <a:xfrm>
            <a:off x="301625" y="764704"/>
            <a:ext cx="8385175" cy="1140296"/>
          </a:xfrm>
          <a:solidFill>
            <a:schemeClr val="tx1"/>
          </a:solidFill>
        </p:spPr>
        <p:txBody>
          <a:bodyPr>
            <a:normAutofit/>
          </a:bodyPr>
          <a:lstStyle/>
          <a:p>
            <a:pPr marL="0" indent="0" algn="just">
              <a:lnSpc>
                <a:spcPct val="80000"/>
              </a:lnSpc>
              <a:buFont typeface="Wingdings" panose="05000000000000000000" pitchFamily="2" charset="2"/>
              <a:buNone/>
              <a:tabLst>
                <a:tab pos="0" algn="l"/>
              </a:tabLst>
            </a:pPr>
            <a:r>
              <a:rPr lang="ru-RU" altLang="ru-RU" sz="2000" b="1" i="1" dirty="0">
                <a:solidFill>
                  <a:srgbClr val="FF0000"/>
                </a:solidFill>
              </a:rPr>
              <a:t>Шкала физической величины</a:t>
            </a:r>
            <a:r>
              <a:rPr lang="ru-RU" altLang="ru-RU" sz="2000" dirty="0">
                <a:solidFill>
                  <a:srgbClr val="FF0000"/>
                </a:solidFill>
              </a:rPr>
              <a:t> </a:t>
            </a:r>
            <a:r>
              <a:rPr lang="ru-RU" altLang="ru-RU" sz="2000" dirty="0">
                <a:solidFill>
                  <a:schemeClr val="bg1"/>
                </a:solidFill>
              </a:rPr>
              <a:t>представляет собой упорядоченную совокупность значений этой величины, принятую по соглашению на основании результатов точных </a:t>
            </a:r>
            <a:r>
              <a:rPr lang="ru-RU" altLang="ru-RU" sz="2000" dirty="0" smtClean="0">
                <a:solidFill>
                  <a:schemeClr val="bg1"/>
                </a:solidFill>
              </a:rPr>
              <a:t>измерений</a:t>
            </a:r>
            <a:endParaRPr lang="ru-RU" altLang="ru-RU" sz="2000" dirty="0">
              <a:solidFill>
                <a:schemeClr val="bg1"/>
              </a:solidFill>
            </a:endParaRPr>
          </a:p>
        </p:txBody>
      </p:sp>
      <p:graphicFrame>
        <p:nvGraphicFramePr>
          <p:cNvPr id="2" name="Схема 1"/>
          <p:cNvGraphicFramePr/>
          <p:nvPr>
            <p:extLst>
              <p:ext uri="{D42A27DB-BD31-4B8C-83A1-F6EECF244321}">
                <p14:modId xmlns:p14="http://schemas.microsoft.com/office/powerpoint/2010/main" val="2412976547"/>
              </p:ext>
            </p:extLst>
          </p:nvPr>
        </p:nvGraphicFramePr>
        <p:xfrm>
          <a:off x="267988" y="2060848"/>
          <a:ext cx="8552484" cy="3898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357" name="Rectangle 21"/>
          <p:cNvSpPr>
            <a:spLocks noChangeArrowheads="1"/>
          </p:cNvSpPr>
          <p:nvPr/>
        </p:nvSpPr>
        <p:spPr bwMode="auto">
          <a:xfrm>
            <a:off x="0" y="7775"/>
            <a:ext cx="9136225" cy="576263"/>
          </a:xfrm>
          <a:prstGeom prst="rect">
            <a:avLst/>
          </a:prstGeom>
          <a:solidFill>
            <a:srgbClr val="FFFF00"/>
          </a:solidFill>
          <a:ln w="57150">
            <a:solidFill>
              <a:srgbClr val="0000FF"/>
            </a:solidFill>
          </a:ln>
          <a:effectLst/>
          <a:extLst/>
        </p:spPr>
        <p:txBody>
          <a:bodyPr anchor="ctr"/>
          <a:lstStyle>
            <a:lvl1pPr algn="ctr">
              <a:defRPr sz="5400">
                <a:solidFill>
                  <a:schemeClr val="tx2"/>
                </a:solidFill>
                <a:effectLst>
                  <a:outerShdw blurRad="38100" dist="38100" dir="2700000" algn="tl">
                    <a:srgbClr val="000000"/>
                  </a:outerShdw>
                </a:effectLst>
                <a:latin typeface="Arial" panose="020B0604020202020204" pitchFamily="34" charset="0"/>
              </a:defRPr>
            </a:lvl1pPr>
            <a:lvl2pPr algn="ctr">
              <a:defRPr sz="5400">
                <a:solidFill>
                  <a:schemeClr val="tx2"/>
                </a:solidFill>
                <a:effectLst>
                  <a:outerShdw blurRad="38100" dist="38100" dir="2700000" algn="tl">
                    <a:srgbClr val="000000"/>
                  </a:outerShdw>
                </a:effectLst>
                <a:latin typeface="Arial" panose="020B0604020202020204" pitchFamily="34" charset="0"/>
              </a:defRPr>
            </a:lvl2pPr>
            <a:lvl3pPr algn="ctr">
              <a:defRPr sz="5400">
                <a:solidFill>
                  <a:schemeClr val="tx2"/>
                </a:solidFill>
                <a:effectLst>
                  <a:outerShdw blurRad="38100" dist="38100" dir="2700000" algn="tl">
                    <a:srgbClr val="000000"/>
                  </a:outerShdw>
                </a:effectLst>
                <a:latin typeface="Arial" panose="020B0604020202020204" pitchFamily="34" charset="0"/>
              </a:defRPr>
            </a:lvl3pPr>
            <a:lvl4pPr algn="ctr">
              <a:defRPr sz="5400">
                <a:solidFill>
                  <a:schemeClr val="tx2"/>
                </a:solidFill>
                <a:effectLst>
                  <a:outerShdw blurRad="38100" dist="38100" dir="2700000" algn="tl">
                    <a:srgbClr val="000000"/>
                  </a:outerShdw>
                </a:effectLst>
                <a:latin typeface="Arial" panose="020B0604020202020204" pitchFamily="34" charset="0"/>
              </a:defRPr>
            </a:lvl4pPr>
            <a:lvl5pPr algn="ctr">
              <a:defRPr sz="5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5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5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5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5400">
                <a:solidFill>
                  <a:schemeClr val="tx2"/>
                </a:solidFill>
                <a:effectLst>
                  <a:outerShdw blurRad="38100" dist="38100" dir="2700000" algn="tl">
                    <a:srgbClr val="000000"/>
                  </a:outerShdw>
                </a:effectLst>
                <a:latin typeface="Arial" panose="020B0604020202020204" pitchFamily="34" charset="0"/>
              </a:defRPr>
            </a:lvl9pPr>
          </a:lstStyle>
          <a:p>
            <a:r>
              <a:rPr lang="ru-RU" altLang="ru-RU" sz="3200" b="1" dirty="0"/>
              <a:t>Измерительные шкалы</a:t>
            </a:r>
          </a:p>
        </p:txBody>
      </p:sp>
    </p:spTree>
    <p:extLst>
      <p:ext uri="{BB962C8B-B14F-4D97-AF65-F5344CB8AC3E}">
        <p14:creationId xmlns:p14="http://schemas.microsoft.com/office/powerpoint/2010/main" val="3829178982"/>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 y="11681"/>
            <a:ext cx="9115253" cy="354012"/>
          </a:xfrm>
          <a:solidFill>
            <a:srgbClr val="FFFF00"/>
          </a:solidFill>
        </p:spPr>
        <p:txBody>
          <a:bodyPr>
            <a:normAutofit fontScale="90000"/>
          </a:bodyPr>
          <a:lstStyle/>
          <a:p>
            <a:pPr algn="ctr"/>
            <a:r>
              <a:rPr lang="ru-RU" altLang="ru-RU" sz="1800" b="1" dirty="0"/>
              <a:t> </a:t>
            </a:r>
            <a:r>
              <a:rPr lang="ru-RU" altLang="ru-RU" sz="2400" b="1" dirty="0">
                <a:solidFill>
                  <a:srgbClr val="0000FF"/>
                </a:solidFill>
              </a:rPr>
              <a:t>Неметрические шкалы</a:t>
            </a:r>
          </a:p>
        </p:txBody>
      </p:sp>
      <p:sp>
        <p:nvSpPr>
          <p:cNvPr id="77827" name="Rectangle 3"/>
          <p:cNvSpPr>
            <a:spLocks noGrp="1" noChangeArrowheads="1"/>
          </p:cNvSpPr>
          <p:nvPr>
            <p:ph type="body" idx="1"/>
          </p:nvPr>
        </p:nvSpPr>
        <p:spPr>
          <a:xfrm>
            <a:off x="107504" y="660400"/>
            <a:ext cx="9007749" cy="6080967"/>
          </a:xfrm>
          <a:solidFill>
            <a:schemeClr val="tx1"/>
          </a:solidFill>
        </p:spPr>
        <p:txBody>
          <a:bodyPr>
            <a:normAutofit fontScale="92500" lnSpcReduction="20000"/>
          </a:bodyPr>
          <a:lstStyle/>
          <a:p>
            <a:pPr marL="0" indent="12700" algn="just">
              <a:lnSpc>
                <a:spcPct val="80000"/>
              </a:lnSpc>
              <a:buFont typeface="Wingdings" panose="05000000000000000000" pitchFamily="2" charset="2"/>
              <a:buNone/>
            </a:pPr>
            <a:r>
              <a:rPr lang="ru-RU" altLang="ru-RU" b="1" i="1" dirty="0">
                <a:solidFill>
                  <a:srgbClr val="FF0000"/>
                </a:solidFill>
                <a:latin typeface="Times New Roman" panose="02020603050405020304" pitchFamily="18" charset="0"/>
                <a:cs typeface="Times New Roman" panose="02020603050405020304" pitchFamily="18" charset="0"/>
              </a:rPr>
              <a:t>Шкала наименований (шкала классификации</a:t>
            </a:r>
            <a:r>
              <a:rPr lang="ru-RU" altLang="ru-RU" b="1" dirty="0">
                <a:solidFill>
                  <a:srgbClr val="FF0000"/>
                </a:solidFill>
                <a:latin typeface="Times New Roman" panose="02020603050405020304" pitchFamily="18" charset="0"/>
                <a:cs typeface="Times New Roman" panose="02020603050405020304" pitchFamily="18" charset="0"/>
              </a:rPr>
              <a:t>). </a:t>
            </a:r>
            <a:endParaRPr lang="ru-RU" altLang="ru-RU" b="1" dirty="0" smtClean="0">
              <a:solidFill>
                <a:srgbClr val="FF0000"/>
              </a:solidFill>
              <a:latin typeface="Times New Roman" panose="02020603050405020304" pitchFamily="18" charset="0"/>
              <a:cs typeface="Times New Roman" panose="02020603050405020304" pitchFamily="18" charset="0"/>
            </a:endParaRPr>
          </a:p>
          <a:p>
            <a:pPr marL="0" indent="12700" algn="just">
              <a:lnSpc>
                <a:spcPct val="110000"/>
              </a:lnSpc>
              <a:spcBef>
                <a:spcPts val="0"/>
              </a:spcBef>
              <a:spcAft>
                <a:spcPts val="0"/>
              </a:spcAft>
              <a:buFont typeface="Wingdings" panose="05000000000000000000" pitchFamily="2" charset="2"/>
              <a:buNone/>
            </a:pPr>
            <a:r>
              <a:rPr lang="ru-RU" altLang="ru-RU" dirty="0" smtClean="0">
                <a:solidFill>
                  <a:schemeClr val="bg1"/>
                </a:solidFill>
                <a:latin typeface="Times New Roman" panose="02020603050405020304" pitchFamily="18" charset="0"/>
                <a:cs typeface="Times New Roman" panose="02020603050405020304" pitchFamily="18" charset="0"/>
              </a:rPr>
              <a:t>Такие </a:t>
            </a:r>
            <a:r>
              <a:rPr lang="ru-RU" altLang="ru-RU" dirty="0">
                <a:solidFill>
                  <a:schemeClr val="bg1"/>
                </a:solidFill>
                <a:latin typeface="Times New Roman" panose="02020603050405020304" pitchFamily="18" charset="0"/>
                <a:cs typeface="Times New Roman" panose="02020603050405020304" pitchFamily="18" charset="0"/>
              </a:rPr>
              <a:t>шкалы используются для классификации эмпирических объектов, свойства которых проявляются только в отношении эквивалентности (совпадения или несовпадения). Эти свойства нельзя считать физическими величинами, поэтому шкалы такого вида не являются шкалами физических величин. Это самый простой тип шкал, основанный на приписывании качественным свойствам объектов чисел, играющих роль имен. </a:t>
            </a:r>
            <a:endParaRPr lang="ru-RU" altLang="ru-RU" dirty="0" smtClean="0">
              <a:solidFill>
                <a:schemeClr val="bg1"/>
              </a:solidFill>
              <a:latin typeface="Times New Roman" panose="02020603050405020304" pitchFamily="18" charset="0"/>
              <a:cs typeface="Times New Roman" panose="02020603050405020304" pitchFamily="18" charset="0"/>
            </a:endParaRPr>
          </a:p>
          <a:p>
            <a:pPr marL="0" indent="12700" algn="just">
              <a:lnSpc>
                <a:spcPct val="110000"/>
              </a:lnSpc>
              <a:spcBef>
                <a:spcPts val="0"/>
              </a:spcBef>
              <a:spcAft>
                <a:spcPts val="0"/>
              </a:spcAft>
              <a:buFont typeface="Wingdings" panose="05000000000000000000" pitchFamily="2" charset="2"/>
              <a:buNone/>
            </a:pPr>
            <a:r>
              <a:rPr lang="ru-RU" altLang="ru-RU" b="1" i="1" dirty="0" smtClean="0">
                <a:solidFill>
                  <a:schemeClr val="bg1"/>
                </a:solidFill>
                <a:latin typeface="Times New Roman" panose="02020603050405020304" pitchFamily="18" charset="0"/>
                <a:cs typeface="Times New Roman" panose="02020603050405020304" pitchFamily="18" charset="0"/>
              </a:rPr>
              <a:t>Примеры</a:t>
            </a:r>
            <a:r>
              <a:rPr lang="ru-RU" altLang="ru-RU" b="1" i="1" dirty="0">
                <a:solidFill>
                  <a:schemeClr val="bg1"/>
                </a:solidFill>
                <a:latin typeface="Times New Roman" panose="02020603050405020304" pitchFamily="18" charset="0"/>
                <a:cs typeface="Times New Roman" panose="02020603050405020304" pitchFamily="18" charset="0"/>
              </a:rPr>
              <a:t>: </a:t>
            </a:r>
            <a:r>
              <a:rPr lang="ru-RU" altLang="ru-RU" dirty="0">
                <a:solidFill>
                  <a:schemeClr val="bg1"/>
                </a:solidFill>
                <a:latin typeface="Times New Roman" panose="02020603050405020304" pitchFamily="18" charset="0"/>
                <a:cs typeface="Times New Roman" panose="02020603050405020304" pitchFamily="18" charset="0"/>
              </a:rPr>
              <a:t>в технических науках </a:t>
            </a:r>
            <a:r>
              <a:rPr lang="ru-RU" altLang="ru-RU" dirty="0" smtClean="0">
                <a:solidFill>
                  <a:schemeClr val="bg1"/>
                </a:solidFill>
                <a:latin typeface="Times New Roman" panose="02020603050405020304" pitchFamily="18" charset="0"/>
                <a:cs typeface="Times New Roman" panose="02020603050405020304" pitchFamily="18" charset="0"/>
              </a:rPr>
              <a:t>– целый </a:t>
            </a:r>
            <a:r>
              <a:rPr lang="ru-RU" altLang="ru-RU" dirty="0">
                <a:solidFill>
                  <a:schemeClr val="bg1"/>
                </a:solidFill>
                <a:latin typeface="Times New Roman" panose="02020603050405020304" pitchFamily="18" charset="0"/>
                <a:cs typeface="Times New Roman" panose="02020603050405020304" pitchFamily="18" charset="0"/>
              </a:rPr>
              <a:t>класс измерений, осуществляемых системами обнаружения; классификация флоры, фауны, болезней, контроль изделий.  </a:t>
            </a:r>
            <a:endParaRPr lang="en-US" altLang="ru-RU" dirty="0">
              <a:solidFill>
                <a:schemeClr val="bg1"/>
              </a:solidFill>
              <a:latin typeface="Times New Roman" panose="02020603050405020304" pitchFamily="18" charset="0"/>
              <a:cs typeface="Times New Roman" panose="02020603050405020304" pitchFamily="18" charset="0"/>
            </a:endParaRPr>
          </a:p>
          <a:p>
            <a:pPr marL="0" indent="12700" algn="just">
              <a:lnSpc>
                <a:spcPct val="110000"/>
              </a:lnSpc>
              <a:spcBef>
                <a:spcPts val="0"/>
              </a:spcBef>
              <a:spcAft>
                <a:spcPts val="0"/>
              </a:spcAft>
              <a:buFont typeface="Wingdings" panose="05000000000000000000" pitchFamily="2" charset="2"/>
              <a:buNone/>
            </a:pPr>
            <a:endParaRPr lang="ru-RU" altLang="ru-RU" dirty="0">
              <a:solidFill>
                <a:schemeClr val="bg1"/>
              </a:solidFill>
              <a:latin typeface="Times New Roman" panose="02020603050405020304" pitchFamily="18" charset="0"/>
              <a:cs typeface="Times New Roman" panose="02020603050405020304" pitchFamily="18" charset="0"/>
            </a:endParaRPr>
          </a:p>
          <a:p>
            <a:pPr marL="0" indent="12700" algn="just">
              <a:lnSpc>
                <a:spcPct val="110000"/>
              </a:lnSpc>
              <a:spcBef>
                <a:spcPts val="0"/>
              </a:spcBef>
              <a:spcAft>
                <a:spcPts val="0"/>
              </a:spcAft>
              <a:buFont typeface="Wingdings" panose="05000000000000000000" pitchFamily="2" charset="2"/>
              <a:buNone/>
            </a:pPr>
            <a:r>
              <a:rPr lang="ru-RU" altLang="ru-RU" b="1" i="1" dirty="0">
                <a:solidFill>
                  <a:srgbClr val="FF0000"/>
                </a:solidFill>
                <a:latin typeface="Times New Roman" panose="02020603050405020304" pitchFamily="18" charset="0"/>
                <a:cs typeface="Times New Roman" panose="02020603050405020304" pitchFamily="18" charset="0"/>
              </a:rPr>
              <a:t>Шкала порядка (шкала рангов).</a:t>
            </a:r>
            <a:r>
              <a:rPr lang="ru-RU" altLang="ru-RU" b="1" dirty="0">
                <a:solidFill>
                  <a:srgbClr val="FF0000"/>
                </a:solidFill>
                <a:latin typeface="Times New Roman" panose="02020603050405020304" pitchFamily="18" charset="0"/>
                <a:cs typeface="Times New Roman" panose="02020603050405020304" pitchFamily="18" charset="0"/>
              </a:rPr>
              <a:t> </a:t>
            </a:r>
            <a:endParaRPr lang="ru-RU" altLang="ru-RU" b="1" dirty="0" smtClean="0">
              <a:solidFill>
                <a:srgbClr val="FF0000"/>
              </a:solidFill>
              <a:latin typeface="Times New Roman" panose="02020603050405020304" pitchFamily="18" charset="0"/>
              <a:cs typeface="Times New Roman" panose="02020603050405020304" pitchFamily="18" charset="0"/>
            </a:endParaRPr>
          </a:p>
          <a:p>
            <a:pPr marL="0" indent="12700" algn="just">
              <a:lnSpc>
                <a:spcPct val="110000"/>
              </a:lnSpc>
              <a:spcBef>
                <a:spcPts val="0"/>
              </a:spcBef>
              <a:spcAft>
                <a:spcPts val="0"/>
              </a:spcAft>
              <a:buFont typeface="Wingdings" panose="05000000000000000000" pitchFamily="2" charset="2"/>
              <a:buNone/>
            </a:pPr>
            <a:r>
              <a:rPr lang="ru-RU" altLang="ru-RU" dirty="0" smtClean="0">
                <a:solidFill>
                  <a:schemeClr val="bg1"/>
                </a:solidFill>
                <a:latin typeface="Times New Roman" panose="02020603050405020304" pitchFamily="18" charset="0"/>
                <a:cs typeface="Times New Roman" panose="02020603050405020304" pitchFamily="18" charset="0"/>
              </a:rPr>
              <a:t>Результат </a:t>
            </a:r>
            <a:r>
              <a:rPr lang="ru-RU" altLang="ru-RU" dirty="0">
                <a:solidFill>
                  <a:schemeClr val="bg1"/>
                </a:solidFill>
                <a:latin typeface="Times New Roman" panose="02020603050405020304" pitchFamily="18" charset="0"/>
                <a:cs typeface="Times New Roman" panose="02020603050405020304" pitchFamily="18" charset="0"/>
              </a:rPr>
              <a:t>экспериментального решения неравенства (1) может быть представлен на </a:t>
            </a:r>
            <a:r>
              <a:rPr lang="ru-RU" altLang="ru-RU" i="1" dirty="0">
                <a:solidFill>
                  <a:schemeClr val="bg1"/>
                </a:solidFill>
                <a:latin typeface="Times New Roman" panose="02020603050405020304" pitchFamily="18" charset="0"/>
                <a:cs typeface="Times New Roman" panose="02020603050405020304" pitchFamily="18" charset="0"/>
              </a:rPr>
              <a:t>шкале порядка</a:t>
            </a:r>
            <a:r>
              <a:rPr lang="ru-RU" altLang="ru-RU" dirty="0">
                <a:solidFill>
                  <a:schemeClr val="bg1"/>
                </a:solidFill>
                <a:latin typeface="Times New Roman" panose="02020603050405020304" pitchFamily="18" charset="0"/>
                <a:cs typeface="Times New Roman" panose="02020603050405020304" pitchFamily="18" charset="0"/>
              </a:rPr>
              <a:t>, являющейся упорядоченной последовательностью опорных (</a:t>
            </a:r>
            <a:r>
              <a:rPr lang="ru-RU" altLang="ru-RU" i="1" dirty="0">
                <a:solidFill>
                  <a:schemeClr val="bg1"/>
                </a:solidFill>
                <a:latin typeface="Times New Roman" panose="02020603050405020304" pitchFamily="18" charset="0"/>
                <a:cs typeface="Times New Roman" panose="02020603050405020304" pitchFamily="18" charset="0"/>
              </a:rPr>
              <a:t>реперных</a:t>
            </a:r>
            <a:r>
              <a:rPr lang="ru-RU" altLang="ru-RU" dirty="0">
                <a:solidFill>
                  <a:schemeClr val="bg1"/>
                </a:solidFill>
                <a:latin typeface="Times New Roman" panose="02020603050405020304" pitchFamily="18" charset="0"/>
                <a:cs typeface="Times New Roman" panose="02020603050405020304" pitchFamily="18" charset="0"/>
              </a:rPr>
              <a:t>) точек, обозначаемых буквами, цифрами или символами и соответствующих размерам, </a:t>
            </a:r>
            <a:r>
              <a:rPr lang="en-US" altLang="ru-RU" dirty="0">
                <a:solidFill>
                  <a:schemeClr val="bg1"/>
                </a:solidFill>
                <a:latin typeface="Times New Roman" panose="02020603050405020304" pitchFamily="18" charset="0"/>
                <a:cs typeface="Times New Roman" panose="02020603050405020304" pitchFamily="18" charset="0"/>
              </a:rPr>
              <a:t>      </a:t>
            </a:r>
            <a:r>
              <a:rPr lang="ru-RU" altLang="ru-RU" dirty="0" smtClean="0">
                <a:solidFill>
                  <a:schemeClr val="bg1"/>
                </a:solidFill>
                <a:latin typeface="Times New Roman" panose="02020603050405020304" pitchFamily="18" charset="0"/>
                <a:cs typeface="Times New Roman" panose="02020603050405020304" pitchFamily="18" charset="0"/>
              </a:rPr>
              <a:t> </a:t>
            </a:r>
            <a:r>
              <a:rPr lang="en-US" altLang="ru-RU" dirty="0" smtClean="0">
                <a:solidFill>
                  <a:schemeClr val="bg1"/>
                </a:solidFill>
                <a:latin typeface="Times New Roman" panose="02020603050405020304" pitchFamily="18" charset="0"/>
                <a:cs typeface="Times New Roman" panose="02020603050405020304" pitchFamily="18" charset="0"/>
              </a:rPr>
              <a:t>                               </a:t>
            </a:r>
            <a:r>
              <a:rPr lang="ru-RU" altLang="ru-RU" dirty="0">
                <a:solidFill>
                  <a:schemeClr val="bg1"/>
                </a:solidFill>
                <a:latin typeface="Times New Roman" panose="02020603050405020304" pitchFamily="18" charset="0"/>
                <a:cs typeface="Times New Roman" panose="02020603050405020304" pitchFamily="18" charset="0"/>
              </a:rPr>
              <a:t>о каждом из которых известно, что он больше предыдущего, но меньше последующего, хотя сами размеры неизвестны. </a:t>
            </a:r>
            <a:r>
              <a:rPr lang="ru-RU" altLang="ru-RU" dirty="0" smtClean="0">
                <a:solidFill>
                  <a:schemeClr val="bg1"/>
                </a:solidFill>
                <a:latin typeface="Times New Roman" panose="02020603050405020304" pitchFamily="18" charset="0"/>
                <a:cs typeface="Times New Roman" panose="02020603050405020304" pitchFamily="18" charset="0"/>
              </a:rPr>
              <a:t>Шкала </a:t>
            </a:r>
            <a:r>
              <a:rPr lang="ru-RU" altLang="ru-RU" dirty="0">
                <a:solidFill>
                  <a:schemeClr val="bg1"/>
                </a:solidFill>
                <a:latin typeface="Times New Roman" panose="02020603050405020304" pitchFamily="18" charset="0"/>
                <a:cs typeface="Times New Roman" panose="02020603050405020304" pitchFamily="18" charset="0"/>
              </a:rPr>
              <a:t>является монотонно изменяющейся и позволяет установить отношение «больше – меньше» между величинами, характеризующими это свойство. Если для обозначения реперных точек используются цифры, то они называются </a:t>
            </a:r>
            <a:r>
              <a:rPr lang="ru-RU" altLang="ru-RU" b="1" i="1" dirty="0">
                <a:solidFill>
                  <a:schemeClr val="bg1"/>
                </a:solidFill>
                <a:latin typeface="Times New Roman" panose="02020603050405020304" pitchFamily="18" charset="0"/>
                <a:cs typeface="Times New Roman" panose="02020603050405020304" pitchFamily="18" charset="0"/>
              </a:rPr>
              <a:t>баллами</a:t>
            </a:r>
            <a:r>
              <a:rPr lang="ru-RU" altLang="ru-RU" dirty="0">
                <a:solidFill>
                  <a:schemeClr val="bg1"/>
                </a:solidFill>
                <a:latin typeface="Times New Roman" panose="02020603050405020304" pitchFamily="18" charset="0"/>
                <a:cs typeface="Times New Roman" panose="02020603050405020304" pitchFamily="18" charset="0"/>
              </a:rPr>
              <a:t>. Обозначения нельзя ни складывать, ни вычитать, ни делить, ни перемножать.</a:t>
            </a:r>
          </a:p>
        </p:txBody>
      </p:sp>
      <p:sp>
        <p:nvSpPr>
          <p:cNvPr id="7782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77829" name="Object 5"/>
          <p:cNvGraphicFramePr>
            <a:graphicFrameLocks noChangeAspect="1"/>
          </p:cNvGraphicFramePr>
          <p:nvPr>
            <p:extLst>
              <p:ext uri="{D42A27DB-BD31-4B8C-83A1-F6EECF244321}">
                <p14:modId xmlns:p14="http://schemas.microsoft.com/office/powerpoint/2010/main" val="653452130"/>
              </p:ext>
            </p:extLst>
          </p:nvPr>
        </p:nvGraphicFramePr>
        <p:xfrm>
          <a:off x="3203848" y="4581128"/>
          <a:ext cx="2460625" cy="334963"/>
        </p:xfrm>
        <a:graphic>
          <a:graphicData uri="http://schemas.openxmlformats.org/presentationml/2006/ole">
            <mc:AlternateContent xmlns:mc="http://schemas.openxmlformats.org/markup-compatibility/2006">
              <mc:Choice xmlns:v="urn:schemas-microsoft-com:vml" Requires="v">
                <p:oleObj spid="_x0000_s127361" name="Формула" r:id="rId3" imgW="1790700" imgH="241300" progId="Equation.3">
                  <p:embed/>
                </p:oleObj>
              </mc:Choice>
              <mc:Fallback>
                <p:oleObj name="Формула" r:id="rId3" imgW="1790700" imgH="241300" progId="Equation.3">
                  <p:embed/>
                  <p:pic>
                    <p:nvPicPr>
                      <p:cNvPr id="7782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4581128"/>
                        <a:ext cx="2460625" cy="334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Номер слайда 5"/>
          <p:cNvSpPr>
            <a:spLocks noGrp="1"/>
          </p:cNvSpPr>
          <p:nvPr>
            <p:ph type="sldNum" sz="quarter" idx="12"/>
          </p:nvPr>
        </p:nvSpPr>
        <p:spPr>
          <a:xfrm>
            <a:off x="8258346" y="6093296"/>
            <a:ext cx="856907" cy="669925"/>
          </a:xfrm>
        </p:spPr>
        <p:txBody>
          <a:bodyPr/>
          <a:lstStyle/>
          <a:p>
            <a:fld id="{17BBB7E4-1EFD-49CC-BC6D-02469ECB93AA}" type="slidenum">
              <a:rPr lang="ru-RU" altLang="ru-RU" sz="1600"/>
              <a:pPr/>
              <a:t>81</a:t>
            </a:fld>
            <a:endParaRPr lang="ru-RU" altLang="ru-RU" sz="1600" dirty="0"/>
          </a:p>
        </p:txBody>
      </p:sp>
    </p:spTree>
    <p:extLst>
      <p:ext uri="{BB962C8B-B14F-4D97-AF65-F5344CB8AC3E}">
        <p14:creationId xmlns:p14="http://schemas.microsoft.com/office/powerpoint/2010/main" val="3279483849"/>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Номер слайда 5"/>
          <p:cNvSpPr>
            <a:spLocks noGrp="1"/>
          </p:cNvSpPr>
          <p:nvPr>
            <p:ph type="sldNum" sz="quarter" idx="12"/>
          </p:nvPr>
        </p:nvSpPr>
        <p:spPr>
          <a:xfrm>
            <a:off x="8257269" y="6188075"/>
            <a:ext cx="856907" cy="669925"/>
          </a:xfrm>
        </p:spPr>
        <p:txBody>
          <a:bodyPr/>
          <a:lstStyle/>
          <a:p>
            <a:fld id="{2C9F1D4D-4A44-4A4A-A3CF-C6230CB66B70}" type="slidenum">
              <a:rPr lang="ru-RU" altLang="ru-RU" sz="1600"/>
              <a:pPr/>
              <a:t>82</a:t>
            </a:fld>
            <a:endParaRPr lang="ru-RU" altLang="ru-RU" sz="1600" dirty="0"/>
          </a:p>
        </p:txBody>
      </p:sp>
      <p:sp>
        <p:nvSpPr>
          <p:cNvPr id="78850" name="Rectangle 2"/>
          <p:cNvSpPr>
            <a:spLocks noGrp="1" noChangeArrowheads="1"/>
          </p:cNvSpPr>
          <p:nvPr>
            <p:ph type="title"/>
          </p:nvPr>
        </p:nvSpPr>
        <p:spPr>
          <a:xfrm>
            <a:off x="0" y="-9526"/>
            <a:ext cx="9144000" cy="485775"/>
          </a:xfrm>
          <a:solidFill>
            <a:srgbClr val="FFFF00"/>
          </a:solidFill>
        </p:spPr>
        <p:txBody>
          <a:bodyPr>
            <a:normAutofit fontScale="90000"/>
          </a:bodyPr>
          <a:lstStyle/>
          <a:p>
            <a:pPr algn="ctr"/>
            <a:r>
              <a:rPr lang="ru-RU" altLang="ru-RU" sz="2800" b="1" dirty="0">
                <a:solidFill>
                  <a:srgbClr val="0000FF"/>
                </a:solidFill>
              </a:rPr>
              <a:t>Шкала порядка</a:t>
            </a:r>
            <a:endParaRPr lang="en-US" altLang="ru-RU" sz="2800" b="1" dirty="0">
              <a:solidFill>
                <a:srgbClr val="0000FF"/>
              </a:solidFill>
            </a:endParaRPr>
          </a:p>
        </p:txBody>
      </p:sp>
      <p:sp>
        <p:nvSpPr>
          <p:cNvPr id="78851" name="Rectangle 3"/>
          <p:cNvSpPr>
            <a:spLocks noGrp="1" noChangeArrowheads="1"/>
          </p:cNvSpPr>
          <p:nvPr>
            <p:ph type="body" idx="1"/>
          </p:nvPr>
        </p:nvSpPr>
        <p:spPr>
          <a:xfrm>
            <a:off x="179512" y="4038182"/>
            <a:ext cx="8784976" cy="2519610"/>
          </a:xfrm>
          <a:solidFill>
            <a:schemeClr val="tx1"/>
          </a:solidFill>
        </p:spPr>
        <p:txBody>
          <a:bodyPr/>
          <a:lstStyle/>
          <a:p>
            <a:pPr marL="0" indent="0" algn="just">
              <a:lnSpc>
                <a:spcPct val="80000"/>
              </a:lnSpc>
              <a:buFont typeface="Wingdings" panose="05000000000000000000" pitchFamily="2" charset="2"/>
              <a:buNone/>
            </a:pPr>
            <a:r>
              <a:rPr lang="ru-RU" altLang="ru-RU" sz="2000" dirty="0">
                <a:solidFill>
                  <a:schemeClr val="bg1"/>
                </a:solidFill>
              </a:rPr>
              <a:t>По шкалам порядка не только нельзя определить, чему равен измеряемый </a:t>
            </a:r>
            <a:r>
              <a:rPr lang="ru-RU" altLang="ru-RU" sz="2000" dirty="0" smtClean="0">
                <a:solidFill>
                  <a:schemeClr val="bg1"/>
                </a:solidFill>
              </a:rPr>
              <a:t>размер, </a:t>
            </a:r>
            <a:r>
              <a:rPr lang="ru-RU" altLang="ru-RU" sz="2000" dirty="0">
                <a:solidFill>
                  <a:schemeClr val="bg1"/>
                </a:solidFill>
              </a:rPr>
              <a:t>но и невозможно сказать, на сколько (или во сколько раз) он больше или меньше </a:t>
            </a:r>
            <a:r>
              <a:rPr lang="ru-RU" altLang="ru-RU" sz="2000" dirty="0" smtClean="0">
                <a:solidFill>
                  <a:schemeClr val="bg1"/>
                </a:solidFill>
              </a:rPr>
              <a:t>размера. </a:t>
            </a:r>
          </a:p>
          <a:p>
            <a:pPr marL="0" indent="0" algn="just">
              <a:lnSpc>
                <a:spcPct val="80000"/>
              </a:lnSpc>
              <a:buFont typeface="Wingdings" panose="05000000000000000000" pitchFamily="2" charset="2"/>
              <a:buNone/>
            </a:pPr>
            <a:r>
              <a:rPr lang="ru-RU" altLang="ru-RU" sz="2000" dirty="0" smtClean="0">
                <a:solidFill>
                  <a:schemeClr val="bg1"/>
                </a:solidFill>
              </a:rPr>
              <a:t>В </a:t>
            </a:r>
            <a:r>
              <a:rPr lang="ru-RU" altLang="ru-RU" sz="2000" dirty="0">
                <a:solidFill>
                  <a:schemeClr val="bg1"/>
                </a:solidFill>
              </a:rPr>
              <a:t>шкалах порядка принципиально невозможно ввести единицы измерения, так как для них не установлено отношение пропорциональности. Хотя нуль может и существовать.</a:t>
            </a:r>
            <a:endParaRPr lang="en-US" altLang="ru-RU" sz="2000" dirty="0">
              <a:solidFill>
                <a:schemeClr val="bg1"/>
              </a:solidFill>
            </a:endParaRPr>
          </a:p>
        </p:txBody>
      </p:sp>
      <p:pic>
        <p:nvPicPr>
          <p:cNvPr id="78867" name="Picture 19"/>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71800" y="620688"/>
            <a:ext cx="3204384" cy="3313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671524"/>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8856984" cy="836712"/>
          </a:xfrm>
          <a:solidFill>
            <a:srgbClr val="FFC000"/>
          </a:solidFill>
        </p:spPr>
        <p:txBody>
          <a:bodyPr>
            <a:normAutofit fontScale="90000"/>
          </a:bodyPr>
          <a:lstStyle/>
          <a:p>
            <a:pPr algn="ctr"/>
            <a:r>
              <a:rPr lang="ru-RU" sz="1800" b="1" dirty="0" smtClean="0">
                <a:solidFill>
                  <a:srgbClr val="1D08B8"/>
                </a:solidFill>
              </a:rPr>
              <a:t>формирование </a:t>
            </a:r>
            <a:r>
              <a:rPr lang="ru-RU" sz="1800" b="1" dirty="0">
                <a:solidFill>
                  <a:srgbClr val="1D08B8"/>
                </a:solidFill>
              </a:rPr>
              <a:t>оценки при промежуточной аттестации студентов на основании результатов контроля успеваемости в среде системы дистанционного обучения </a:t>
            </a:r>
            <a:r>
              <a:rPr lang="ru-RU" sz="1800" b="1" dirty="0" smtClean="0">
                <a:solidFill>
                  <a:srgbClr val="1D08B8"/>
                </a:solidFill>
              </a:rPr>
              <a:t>университета ИТМО</a:t>
            </a:r>
            <a:endParaRPr lang="ru-RU" sz="1800" dirty="0">
              <a:solidFill>
                <a:srgbClr val="1D08B8"/>
              </a:solidFill>
            </a:endParaRPr>
          </a:p>
        </p:txBody>
      </p:sp>
      <p:sp>
        <p:nvSpPr>
          <p:cNvPr id="3" name="Объект 2"/>
          <p:cNvSpPr>
            <a:spLocks noGrp="1"/>
          </p:cNvSpPr>
          <p:nvPr>
            <p:ph idx="1"/>
          </p:nvPr>
        </p:nvSpPr>
        <p:spPr>
          <a:xfrm>
            <a:off x="107504" y="3308077"/>
            <a:ext cx="8949733" cy="3515442"/>
          </a:xfrm>
          <a:solidFill>
            <a:schemeClr val="tx1"/>
          </a:solidFill>
        </p:spPr>
        <p:txBody>
          <a:bodyPr anchor="t" anchorCtr="0">
            <a:normAutofit fontScale="85000" lnSpcReduction="10000"/>
          </a:bodyPr>
          <a:lstStyle/>
          <a:p>
            <a:pPr marL="0" indent="0">
              <a:buNone/>
            </a:pPr>
            <a:r>
              <a:rPr lang="ru-RU" sz="1700" dirty="0">
                <a:solidFill>
                  <a:schemeClr val="bg1"/>
                </a:solidFill>
              </a:rPr>
              <a:t>По результатам контроля текущей успеваемости в системе ДО </a:t>
            </a:r>
            <a:r>
              <a:rPr lang="ru-RU" sz="1700" dirty="0"/>
              <a:t>на основе </a:t>
            </a:r>
            <a:r>
              <a:rPr lang="ru-RU" sz="1700" dirty="0" err="1"/>
              <a:t>БаРС</a:t>
            </a:r>
            <a:r>
              <a:rPr lang="ru-RU" sz="1700" dirty="0"/>
              <a:t> </a:t>
            </a:r>
            <a:r>
              <a:rPr lang="ru-RU" sz="1700" dirty="0" smtClean="0">
                <a:solidFill>
                  <a:schemeClr val="bg1"/>
                </a:solidFill>
              </a:rPr>
              <a:t>формируется </a:t>
            </a:r>
            <a:r>
              <a:rPr lang="ru-RU" sz="1700" dirty="0">
                <a:solidFill>
                  <a:schemeClr val="bg1"/>
                </a:solidFill>
              </a:rPr>
              <a:t>рейтинг студента по дисциплине в семестре. </a:t>
            </a:r>
            <a:endParaRPr lang="ru-RU" sz="1700" dirty="0" smtClean="0">
              <a:solidFill>
                <a:schemeClr val="bg1"/>
              </a:solidFill>
            </a:endParaRPr>
          </a:p>
          <a:p>
            <a:pPr marL="0" indent="0">
              <a:buNone/>
            </a:pPr>
            <a:r>
              <a:rPr lang="ru-RU" sz="1700" dirty="0" smtClean="0">
                <a:solidFill>
                  <a:schemeClr val="bg1"/>
                </a:solidFill>
              </a:rPr>
              <a:t>Пересчет </a:t>
            </a:r>
            <a:r>
              <a:rPr lang="ru-RU" sz="1700" dirty="0">
                <a:solidFill>
                  <a:schemeClr val="bg1"/>
                </a:solidFill>
              </a:rPr>
              <a:t>полученной студентом за семестр суммы баллов в оценку по дисциплине производится по следующей шкале:</a:t>
            </a:r>
          </a:p>
          <a:p>
            <a:pPr>
              <a:buClr>
                <a:srgbClr val="FF0000"/>
              </a:buClr>
            </a:pPr>
            <a:r>
              <a:rPr lang="ru-RU" b="1" dirty="0">
                <a:solidFill>
                  <a:srgbClr val="1D08B8"/>
                </a:solidFill>
              </a:rPr>
              <a:t>60 баллов и более </a:t>
            </a:r>
            <a:r>
              <a:rPr lang="ru-RU" dirty="0">
                <a:solidFill>
                  <a:schemeClr val="bg1"/>
                </a:solidFill>
              </a:rPr>
              <a:t>- </a:t>
            </a:r>
            <a:r>
              <a:rPr lang="ru-RU" dirty="0">
                <a:solidFill>
                  <a:srgbClr val="FF0000"/>
                </a:solidFill>
              </a:rPr>
              <a:t>"зачтено" </a:t>
            </a:r>
            <a:r>
              <a:rPr lang="ru-RU" dirty="0">
                <a:solidFill>
                  <a:schemeClr val="bg1"/>
                </a:solidFill>
              </a:rPr>
              <a:t>(при недифференцированной оценке);</a:t>
            </a:r>
          </a:p>
          <a:p>
            <a:pPr>
              <a:buClr>
                <a:srgbClr val="FF0000"/>
              </a:buClr>
            </a:pPr>
            <a:r>
              <a:rPr lang="ru-RU" b="1" dirty="0">
                <a:solidFill>
                  <a:srgbClr val="1D08B8"/>
                </a:solidFill>
              </a:rPr>
              <a:t>меньше 60 баллов </a:t>
            </a:r>
            <a:r>
              <a:rPr lang="ru-RU" dirty="0">
                <a:solidFill>
                  <a:schemeClr val="bg1"/>
                </a:solidFill>
              </a:rPr>
              <a:t>- </a:t>
            </a:r>
            <a:r>
              <a:rPr lang="ru-RU" dirty="0">
                <a:solidFill>
                  <a:srgbClr val="FF0000"/>
                </a:solidFill>
              </a:rPr>
              <a:t>"неудовлетворительно"</a:t>
            </a:r>
            <a:r>
              <a:rPr lang="ru-RU" dirty="0">
                <a:solidFill>
                  <a:schemeClr val="bg1"/>
                </a:solidFill>
              </a:rPr>
              <a:t>, </a:t>
            </a:r>
            <a:r>
              <a:rPr lang="ru-RU" b="1" dirty="0">
                <a:solidFill>
                  <a:srgbClr val="1D08B8"/>
                </a:solidFill>
              </a:rPr>
              <a:t>FX</a:t>
            </a:r>
            <a:r>
              <a:rPr lang="ru-RU" dirty="0">
                <a:solidFill>
                  <a:schemeClr val="bg1"/>
                </a:solidFill>
              </a:rPr>
              <a:t>;</a:t>
            </a:r>
          </a:p>
          <a:p>
            <a:pPr>
              <a:buClr>
                <a:srgbClr val="FF0000"/>
              </a:buClr>
            </a:pPr>
            <a:r>
              <a:rPr lang="ru-RU" b="1" dirty="0">
                <a:solidFill>
                  <a:srgbClr val="1D08B8"/>
                </a:solidFill>
              </a:rPr>
              <a:t>от 60 до 67 баллов включительно </a:t>
            </a:r>
            <a:r>
              <a:rPr lang="ru-RU" dirty="0">
                <a:solidFill>
                  <a:schemeClr val="bg1"/>
                </a:solidFill>
              </a:rPr>
              <a:t>- </a:t>
            </a:r>
            <a:r>
              <a:rPr lang="ru-RU" dirty="0">
                <a:solidFill>
                  <a:srgbClr val="FF0000"/>
                </a:solidFill>
              </a:rPr>
              <a:t>"удовлетворительно"</a:t>
            </a:r>
            <a:r>
              <a:rPr lang="ru-RU" dirty="0">
                <a:solidFill>
                  <a:schemeClr val="bg1"/>
                </a:solidFill>
              </a:rPr>
              <a:t>, </a:t>
            </a:r>
            <a:r>
              <a:rPr lang="ru-RU" b="1" dirty="0">
                <a:solidFill>
                  <a:srgbClr val="1D08B8"/>
                </a:solidFill>
              </a:rPr>
              <a:t>E</a:t>
            </a:r>
            <a:r>
              <a:rPr lang="ru-RU" dirty="0">
                <a:solidFill>
                  <a:schemeClr val="bg1"/>
                </a:solidFill>
              </a:rPr>
              <a:t>;</a:t>
            </a:r>
          </a:p>
          <a:p>
            <a:pPr>
              <a:buClr>
                <a:srgbClr val="FF0000"/>
              </a:buClr>
            </a:pPr>
            <a:r>
              <a:rPr lang="ru-RU" b="1" dirty="0">
                <a:solidFill>
                  <a:srgbClr val="1D08B8"/>
                </a:solidFill>
              </a:rPr>
              <a:t>более 67 и до 74 баллов включительно </a:t>
            </a:r>
            <a:r>
              <a:rPr lang="ru-RU" dirty="0">
                <a:solidFill>
                  <a:schemeClr val="bg1"/>
                </a:solidFill>
              </a:rPr>
              <a:t>- </a:t>
            </a:r>
            <a:r>
              <a:rPr lang="ru-RU" dirty="0">
                <a:solidFill>
                  <a:srgbClr val="FF0000"/>
                </a:solidFill>
              </a:rPr>
              <a:t>"удовлетворительно"</a:t>
            </a:r>
            <a:r>
              <a:rPr lang="ru-RU" dirty="0">
                <a:solidFill>
                  <a:schemeClr val="bg1"/>
                </a:solidFill>
              </a:rPr>
              <a:t>, </a:t>
            </a:r>
            <a:r>
              <a:rPr lang="ru-RU" b="1" dirty="0">
                <a:solidFill>
                  <a:srgbClr val="1D08B8"/>
                </a:solidFill>
              </a:rPr>
              <a:t>D</a:t>
            </a:r>
            <a:r>
              <a:rPr lang="ru-RU" dirty="0">
                <a:solidFill>
                  <a:schemeClr val="bg1"/>
                </a:solidFill>
              </a:rPr>
              <a:t>;</a:t>
            </a:r>
          </a:p>
          <a:p>
            <a:pPr>
              <a:buClr>
                <a:srgbClr val="FF0000"/>
              </a:buClr>
            </a:pPr>
            <a:r>
              <a:rPr lang="ru-RU" b="1" dirty="0">
                <a:solidFill>
                  <a:srgbClr val="1D08B8"/>
                </a:solidFill>
              </a:rPr>
              <a:t>более 74 и до 83 баллов включительно </a:t>
            </a:r>
            <a:r>
              <a:rPr lang="ru-RU" dirty="0">
                <a:solidFill>
                  <a:schemeClr val="bg1"/>
                </a:solidFill>
              </a:rPr>
              <a:t>- </a:t>
            </a:r>
            <a:r>
              <a:rPr lang="ru-RU" dirty="0">
                <a:solidFill>
                  <a:srgbClr val="FF0000"/>
                </a:solidFill>
              </a:rPr>
              <a:t>"хорошо"</a:t>
            </a:r>
            <a:r>
              <a:rPr lang="ru-RU" dirty="0">
                <a:solidFill>
                  <a:schemeClr val="bg1"/>
                </a:solidFill>
              </a:rPr>
              <a:t>, </a:t>
            </a:r>
            <a:r>
              <a:rPr lang="ru-RU" b="1" dirty="0">
                <a:solidFill>
                  <a:srgbClr val="1D08B8"/>
                </a:solidFill>
              </a:rPr>
              <a:t>C</a:t>
            </a:r>
            <a:r>
              <a:rPr lang="ru-RU" dirty="0">
                <a:solidFill>
                  <a:schemeClr val="bg1"/>
                </a:solidFill>
              </a:rPr>
              <a:t>;</a:t>
            </a:r>
          </a:p>
          <a:p>
            <a:pPr>
              <a:buClr>
                <a:srgbClr val="FF0000"/>
              </a:buClr>
            </a:pPr>
            <a:r>
              <a:rPr lang="ru-RU" b="1" dirty="0">
                <a:solidFill>
                  <a:srgbClr val="1D08B8"/>
                </a:solidFill>
              </a:rPr>
              <a:t>более 83 и до 90 баллов включительно </a:t>
            </a:r>
            <a:r>
              <a:rPr lang="ru-RU" dirty="0">
                <a:solidFill>
                  <a:schemeClr val="bg1"/>
                </a:solidFill>
              </a:rPr>
              <a:t>- </a:t>
            </a:r>
            <a:r>
              <a:rPr lang="ru-RU" dirty="0">
                <a:solidFill>
                  <a:srgbClr val="FF0000"/>
                </a:solidFill>
              </a:rPr>
              <a:t>"хорошо"</a:t>
            </a:r>
            <a:r>
              <a:rPr lang="ru-RU" dirty="0">
                <a:solidFill>
                  <a:schemeClr val="bg1"/>
                </a:solidFill>
              </a:rPr>
              <a:t>, </a:t>
            </a:r>
            <a:r>
              <a:rPr lang="ru-RU" b="1" dirty="0">
                <a:solidFill>
                  <a:srgbClr val="1D08B8"/>
                </a:solidFill>
              </a:rPr>
              <a:t>B</a:t>
            </a:r>
            <a:r>
              <a:rPr lang="ru-RU" dirty="0">
                <a:solidFill>
                  <a:schemeClr val="bg1"/>
                </a:solidFill>
              </a:rPr>
              <a:t>;</a:t>
            </a:r>
          </a:p>
          <a:p>
            <a:pPr>
              <a:buClr>
                <a:srgbClr val="FF0000"/>
              </a:buClr>
            </a:pPr>
            <a:r>
              <a:rPr lang="ru-RU" dirty="0">
                <a:solidFill>
                  <a:srgbClr val="1D08B8"/>
                </a:solidFill>
              </a:rPr>
              <a:t>более 90 и до 100 баллов включительно </a:t>
            </a:r>
            <a:r>
              <a:rPr lang="ru-RU" dirty="0">
                <a:solidFill>
                  <a:schemeClr val="bg1"/>
                </a:solidFill>
              </a:rPr>
              <a:t>- </a:t>
            </a:r>
            <a:r>
              <a:rPr lang="ru-RU" dirty="0">
                <a:solidFill>
                  <a:srgbClr val="FF0000"/>
                </a:solidFill>
              </a:rPr>
              <a:t>"отлично"</a:t>
            </a:r>
            <a:r>
              <a:rPr lang="ru-RU" dirty="0">
                <a:solidFill>
                  <a:schemeClr val="bg1"/>
                </a:solidFill>
              </a:rPr>
              <a:t>, </a:t>
            </a:r>
            <a:r>
              <a:rPr lang="ru-RU" b="1" dirty="0">
                <a:solidFill>
                  <a:srgbClr val="1D08B8"/>
                </a:solidFill>
              </a:rPr>
              <a:t>А</a:t>
            </a:r>
            <a:r>
              <a:rPr lang="ru-RU" dirty="0" smtClean="0">
                <a:solidFill>
                  <a:schemeClr val="bg1"/>
                </a:solidFill>
              </a:rPr>
              <a:t>.</a:t>
            </a:r>
            <a:endParaRPr lang="ru-RU" dirty="0"/>
          </a:p>
        </p:txBody>
      </p:sp>
      <p:sp>
        <p:nvSpPr>
          <p:cNvPr id="5" name="Номер слайда 4"/>
          <p:cNvSpPr>
            <a:spLocks noGrp="1"/>
          </p:cNvSpPr>
          <p:nvPr>
            <p:ph type="sldNum" sz="quarter" idx="12"/>
          </p:nvPr>
        </p:nvSpPr>
        <p:spPr>
          <a:xfrm>
            <a:off x="8287093" y="6153593"/>
            <a:ext cx="856907" cy="669925"/>
          </a:xfrm>
        </p:spPr>
        <p:txBody>
          <a:bodyPr/>
          <a:lstStyle/>
          <a:p>
            <a:pPr>
              <a:defRPr/>
            </a:pPr>
            <a:fld id="{B1C343F1-3032-41C8-979A-5577136490CC}" type="slidenum">
              <a:rPr lang="ru-RU" sz="1600" smtClean="0"/>
              <a:pPr>
                <a:defRPr/>
              </a:pPr>
              <a:t>83</a:t>
            </a:fld>
            <a:endParaRPr lang="ru-RU" sz="1600" dirty="0"/>
          </a:p>
        </p:txBody>
      </p:sp>
      <p:sp>
        <p:nvSpPr>
          <p:cNvPr id="6" name="Text Box 14"/>
          <p:cNvSpPr txBox="1">
            <a:spLocks noChangeArrowheads="1"/>
          </p:cNvSpPr>
          <p:nvPr/>
        </p:nvSpPr>
        <p:spPr bwMode="auto">
          <a:xfrm>
            <a:off x="647564" y="856726"/>
            <a:ext cx="79208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ru-RU" altLang="ru-RU" sz="2000" b="1" i="1" u="sng" dirty="0">
                <a:solidFill>
                  <a:srgbClr val="FF0000"/>
                </a:solidFill>
                <a:effectLst>
                  <a:outerShdw blurRad="38100" dist="38100" dir="2700000" algn="tl">
                    <a:srgbClr val="FFFFFF"/>
                  </a:outerShdw>
                </a:effectLst>
              </a:rPr>
              <a:t>Пример:</a:t>
            </a:r>
            <a:r>
              <a:rPr lang="ru-RU" altLang="ru-RU" sz="2000" b="1" u="sng" dirty="0">
                <a:solidFill>
                  <a:srgbClr val="FF0000"/>
                </a:solidFill>
                <a:effectLst>
                  <a:outerShdw blurRad="38100" dist="38100" dir="2700000" algn="tl">
                    <a:srgbClr val="FFFFFF"/>
                  </a:outerShdw>
                </a:effectLst>
              </a:rPr>
              <a:t> </a:t>
            </a:r>
            <a:r>
              <a:rPr lang="ru-RU" altLang="ru-RU" sz="2000" b="1" u="sng" dirty="0">
                <a:solidFill>
                  <a:srgbClr val="1D08B8"/>
                </a:solidFill>
                <a:effectLst>
                  <a:outerShdw blurRad="38100" dist="38100" dir="2700000" algn="tl">
                    <a:srgbClr val="FFFFFF"/>
                  </a:outerShdw>
                </a:effectLst>
              </a:rPr>
              <a:t>шкала оценок ECTS в </a:t>
            </a:r>
            <a:r>
              <a:rPr lang="ru-RU" altLang="ru-RU" sz="2000" b="1" u="sng" dirty="0" err="1" smtClean="0">
                <a:solidFill>
                  <a:srgbClr val="1D08B8"/>
                </a:solidFill>
                <a:effectLst>
                  <a:outerShdw blurRad="38100" dist="38100" dir="2700000" algn="tl">
                    <a:srgbClr val="FFFFFF"/>
                  </a:outerShdw>
                </a:effectLst>
              </a:rPr>
              <a:t>университе</a:t>
            </a:r>
            <a:r>
              <a:rPr lang="ru-RU" altLang="ru-RU" sz="2000" b="1" u="sng" dirty="0" smtClean="0">
                <a:solidFill>
                  <a:srgbClr val="1D08B8"/>
                </a:solidFill>
                <a:effectLst>
                  <a:outerShdw blurRad="38100" dist="38100" dir="2700000" algn="tl">
                    <a:srgbClr val="FFFFFF"/>
                  </a:outerShdw>
                </a:effectLst>
              </a:rPr>
              <a:t> ИТМО</a:t>
            </a:r>
            <a:endParaRPr lang="ru-RU" altLang="ru-RU" sz="2000" b="1" u="sng" dirty="0">
              <a:solidFill>
                <a:srgbClr val="1D08B8"/>
              </a:solidFill>
              <a:effectLst>
                <a:outerShdw blurRad="38100" dist="38100" dir="2700000" algn="tl">
                  <a:srgbClr val="FFFFFF"/>
                </a:outerShdw>
              </a:effectLst>
            </a:endParaRPr>
          </a:p>
        </p:txBody>
      </p:sp>
      <p:sp>
        <p:nvSpPr>
          <p:cNvPr id="8" name="AutoShape 4"/>
          <p:cNvSpPr>
            <a:spLocks noChangeArrowheads="1"/>
          </p:cNvSpPr>
          <p:nvPr/>
        </p:nvSpPr>
        <p:spPr bwMode="gray">
          <a:xfrm>
            <a:off x="669470" y="1301258"/>
            <a:ext cx="1430337" cy="404813"/>
          </a:xfrm>
          <a:prstGeom prst="chevron">
            <a:avLst>
              <a:gd name="adj" fmla="val 61424"/>
            </a:avLst>
          </a:prstGeom>
          <a:gradFill rotWithShape="1">
            <a:gsLst>
              <a:gs pos="0">
                <a:srgbClr val="E96969"/>
              </a:gs>
              <a:gs pos="100000">
                <a:srgbClr val="E96969">
                  <a:gamma/>
                  <a:shade val="46275"/>
                  <a:invGamma/>
                </a:srgb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p>
            <a:pPr algn="ctr"/>
            <a:r>
              <a:rPr lang="en-US" altLang="ru-RU" b="1">
                <a:solidFill>
                  <a:schemeClr val="bg1"/>
                </a:solidFill>
              </a:rPr>
              <a:t>FX</a:t>
            </a:r>
            <a:endParaRPr lang="ru-RU" altLang="ru-RU" b="1">
              <a:solidFill>
                <a:schemeClr val="bg1"/>
              </a:solidFill>
            </a:endParaRPr>
          </a:p>
        </p:txBody>
      </p:sp>
      <p:sp>
        <p:nvSpPr>
          <p:cNvPr id="9" name="AutoShape 5"/>
          <p:cNvSpPr>
            <a:spLocks noChangeArrowheads="1"/>
          </p:cNvSpPr>
          <p:nvPr/>
        </p:nvSpPr>
        <p:spPr bwMode="gray">
          <a:xfrm>
            <a:off x="1975982" y="1301258"/>
            <a:ext cx="1430338" cy="404813"/>
          </a:xfrm>
          <a:prstGeom prst="chevron">
            <a:avLst>
              <a:gd name="adj" fmla="val 61424"/>
            </a:avLst>
          </a:prstGeom>
          <a:gradFill rotWithShape="1">
            <a:gsLst>
              <a:gs pos="0">
                <a:srgbClr val="E86AA9"/>
              </a:gs>
              <a:gs pos="100000">
                <a:srgbClr val="E86AA9">
                  <a:gamma/>
                  <a:shade val="46275"/>
                  <a:invGamma/>
                </a:srgb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p>
            <a:pPr algn="ctr"/>
            <a:r>
              <a:rPr lang="en-US" altLang="ru-RU" b="1">
                <a:solidFill>
                  <a:schemeClr val="bg1"/>
                </a:solidFill>
              </a:rPr>
              <a:t>E</a:t>
            </a:r>
            <a:endParaRPr lang="ru-RU" altLang="ru-RU" b="1">
              <a:solidFill>
                <a:schemeClr val="bg1"/>
              </a:solidFill>
            </a:endParaRPr>
          </a:p>
        </p:txBody>
      </p:sp>
      <p:sp>
        <p:nvSpPr>
          <p:cNvPr id="10" name="AutoShape 6"/>
          <p:cNvSpPr>
            <a:spLocks noChangeArrowheads="1"/>
          </p:cNvSpPr>
          <p:nvPr/>
        </p:nvSpPr>
        <p:spPr bwMode="gray">
          <a:xfrm>
            <a:off x="3261857" y="1301258"/>
            <a:ext cx="1430338" cy="404813"/>
          </a:xfrm>
          <a:prstGeom prst="chevron">
            <a:avLst>
              <a:gd name="adj" fmla="val 61424"/>
            </a:avLst>
          </a:prstGeom>
          <a:gradFill rotWithShape="1">
            <a:gsLst>
              <a:gs pos="0">
                <a:srgbClr val="DE68EA"/>
              </a:gs>
              <a:gs pos="100000">
                <a:srgbClr val="DE68EA">
                  <a:gamma/>
                  <a:shade val="46275"/>
                  <a:invGamma/>
                </a:srgb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p>
            <a:pPr algn="ctr"/>
            <a:r>
              <a:rPr lang="en-US" altLang="ru-RU" b="1">
                <a:solidFill>
                  <a:schemeClr val="bg1"/>
                </a:solidFill>
              </a:rPr>
              <a:t>D</a:t>
            </a:r>
            <a:endParaRPr lang="ru-RU" altLang="ru-RU" b="1">
              <a:solidFill>
                <a:schemeClr val="bg1"/>
              </a:solidFill>
            </a:endParaRPr>
          </a:p>
        </p:txBody>
      </p:sp>
      <p:sp>
        <p:nvSpPr>
          <p:cNvPr id="11" name="AutoShape 7"/>
          <p:cNvSpPr>
            <a:spLocks noChangeArrowheads="1"/>
          </p:cNvSpPr>
          <p:nvPr/>
        </p:nvSpPr>
        <p:spPr bwMode="gray">
          <a:xfrm>
            <a:off x="4558845" y="1301258"/>
            <a:ext cx="1430337" cy="404813"/>
          </a:xfrm>
          <a:prstGeom prst="chevron">
            <a:avLst>
              <a:gd name="adj" fmla="val 61424"/>
            </a:avLst>
          </a:prstGeom>
          <a:gradFill rotWithShape="1">
            <a:gsLst>
              <a:gs pos="0">
                <a:srgbClr val="9C67EB"/>
              </a:gs>
              <a:gs pos="100000">
                <a:srgbClr val="9C67EB">
                  <a:gamma/>
                  <a:shade val="46275"/>
                  <a:invGamma/>
                </a:srgb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p>
            <a:pPr algn="ctr"/>
            <a:r>
              <a:rPr lang="en-US" altLang="ru-RU" b="1">
                <a:solidFill>
                  <a:schemeClr val="bg1"/>
                </a:solidFill>
              </a:rPr>
              <a:t>C</a:t>
            </a:r>
            <a:endParaRPr lang="ru-RU" altLang="ru-RU" b="1">
              <a:solidFill>
                <a:schemeClr val="bg1"/>
              </a:solidFill>
            </a:endParaRPr>
          </a:p>
        </p:txBody>
      </p:sp>
      <p:sp>
        <p:nvSpPr>
          <p:cNvPr id="12" name="AutoShape 8"/>
          <p:cNvSpPr>
            <a:spLocks noChangeArrowheads="1"/>
          </p:cNvSpPr>
          <p:nvPr/>
        </p:nvSpPr>
        <p:spPr bwMode="gray">
          <a:xfrm>
            <a:off x="5865357" y="1301258"/>
            <a:ext cx="1430338" cy="404813"/>
          </a:xfrm>
          <a:prstGeom prst="chevron">
            <a:avLst>
              <a:gd name="adj" fmla="val 61424"/>
            </a:avLst>
          </a:prstGeom>
          <a:gradFill rotWithShape="1">
            <a:gsLst>
              <a:gs pos="0">
                <a:srgbClr val="7869E9"/>
              </a:gs>
              <a:gs pos="100000">
                <a:srgbClr val="7869E9">
                  <a:gamma/>
                  <a:shade val="46275"/>
                  <a:invGamma/>
                </a:srgb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p>
            <a:pPr algn="ctr"/>
            <a:r>
              <a:rPr lang="en-US" altLang="ru-RU" b="1">
                <a:solidFill>
                  <a:schemeClr val="bg1"/>
                </a:solidFill>
              </a:rPr>
              <a:t>B</a:t>
            </a:r>
            <a:endParaRPr lang="ru-RU" altLang="ru-RU" b="1">
              <a:solidFill>
                <a:schemeClr val="bg1"/>
              </a:solidFill>
            </a:endParaRPr>
          </a:p>
        </p:txBody>
      </p:sp>
      <p:sp>
        <p:nvSpPr>
          <p:cNvPr id="13" name="AutoShape 9"/>
          <p:cNvSpPr>
            <a:spLocks noChangeArrowheads="1"/>
          </p:cNvSpPr>
          <p:nvPr/>
        </p:nvSpPr>
        <p:spPr bwMode="gray">
          <a:xfrm>
            <a:off x="7160757" y="1301258"/>
            <a:ext cx="1430338" cy="404813"/>
          </a:xfrm>
          <a:prstGeom prst="chevron">
            <a:avLst>
              <a:gd name="adj" fmla="val 61424"/>
            </a:avLst>
          </a:prstGeom>
          <a:gradFill rotWithShape="1">
            <a:gsLst>
              <a:gs pos="0">
                <a:schemeClr val="accent1"/>
              </a:gs>
              <a:gs pos="100000">
                <a:schemeClr val="accent1">
                  <a:gamma/>
                  <a:shade val="46275"/>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p>
            <a:pPr algn="ctr"/>
            <a:r>
              <a:rPr lang="en-US" altLang="ru-RU" b="1">
                <a:solidFill>
                  <a:schemeClr val="bg1"/>
                </a:solidFill>
              </a:rPr>
              <a:t>A</a:t>
            </a:r>
            <a:endParaRPr lang="ru-RU" altLang="ru-RU" b="1">
              <a:solidFill>
                <a:schemeClr val="bg1"/>
              </a:solidFill>
            </a:endParaRPr>
          </a:p>
        </p:txBody>
      </p:sp>
      <p:sp>
        <p:nvSpPr>
          <p:cNvPr id="14" name="Line 10"/>
          <p:cNvSpPr>
            <a:spLocks noChangeShapeType="1"/>
          </p:cNvSpPr>
          <p:nvPr/>
        </p:nvSpPr>
        <p:spPr bwMode="auto">
          <a:xfrm>
            <a:off x="5998707" y="1950546"/>
            <a:ext cx="2016125"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5" name="Line 11"/>
          <p:cNvSpPr>
            <a:spLocks noChangeShapeType="1"/>
          </p:cNvSpPr>
          <p:nvPr/>
        </p:nvSpPr>
        <p:spPr bwMode="auto">
          <a:xfrm flipH="1">
            <a:off x="1029832" y="1950546"/>
            <a:ext cx="1800225"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 name="Text Box 12"/>
          <p:cNvSpPr txBox="1">
            <a:spLocks noChangeArrowheads="1"/>
          </p:cNvSpPr>
          <p:nvPr/>
        </p:nvSpPr>
        <p:spPr bwMode="auto">
          <a:xfrm>
            <a:off x="1538650" y="1950546"/>
            <a:ext cx="7825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b="1" dirty="0">
                <a:solidFill>
                  <a:srgbClr val="FF0000"/>
                </a:solidFill>
              </a:rPr>
              <a:t>хуже</a:t>
            </a:r>
          </a:p>
        </p:txBody>
      </p:sp>
      <p:sp>
        <p:nvSpPr>
          <p:cNvPr id="17" name="Text Box 13"/>
          <p:cNvSpPr txBox="1">
            <a:spLocks noChangeArrowheads="1"/>
          </p:cNvSpPr>
          <p:nvPr/>
        </p:nvSpPr>
        <p:spPr bwMode="auto">
          <a:xfrm>
            <a:off x="6574970" y="1950546"/>
            <a:ext cx="9284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b="1" dirty="0">
                <a:solidFill>
                  <a:srgbClr val="FF0000"/>
                </a:solidFill>
              </a:rPr>
              <a:t>лучше</a:t>
            </a:r>
          </a:p>
        </p:txBody>
      </p:sp>
      <p:sp>
        <p:nvSpPr>
          <p:cNvPr id="28" name="Text Box 14"/>
          <p:cNvSpPr txBox="1">
            <a:spLocks noChangeArrowheads="1"/>
          </p:cNvSpPr>
          <p:nvPr/>
        </p:nvSpPr>
        <p:spPr bwMode="auto">
          <a:xfrm>
            <a:off x="133417" y="2195022"/>
            <a:ext cx="87819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ru-RU" altLang="ru-RU" sz="1600" b="1" u="sng" dirty="0" smtClean="0">
                <a:solidFill>
                  <a:srgbClr val="FF0000"/>
                </a:solidFill>
                <a:effectLst>
                  <a:outerShdw blurRad="38100" dist="38100" dir="2700000" algn="tl">
                    <a:srgbClr val="FFFFFF"/>
                  </a:outerShdw>
                </a:effectLst>
              </a:rPr>
              <a:t>ECTS</a:t>
            </a:r>
            <a:r>
              <a:rPr lang="ru-RU" altLang="ru-RU" sz="1600" b="1" u="sng" dirty="0" smtClean="0">
                <a:solidFill>
                  <a:srgbClr val="1D08B8"/>
                </a:solidFill>
                <a:effectLst>
                  <a:outerShdw blurRad="38100" dist="38100" dir="2700000" algn="tl">
                    <a:srgbClr val="FFFFFF"/>
                  </a:outerShdw>
                </a:effectLst>
              </a:rPr>
              <a:t> – </a:t>
            </a:r>
            <a:r>
              <a:rPr lang="ru-RU" sz="1600" b="1" u="sng" dirty="0">
                <a:solidFill>
                  <a:srgbClr val="1D08B8"/>
                </a:solidFill>
              </a:rPr>
              <a:t>Европейская система перевода и накопления баллов</a:t>
            </a:r>
            <a:r>
              <a:rPr lang="ru-RU" altLang="ru-RU" sz="1600" b="1" u="sng" dirty="0" smtClean="0">
                <a:solidFill>
                  <a:srgbClr val="1D08B8"/>
                </a:solidFill>
                <a:effectLst>
                  <a:outerShdw blurRad="38100" dist="38100" dir="2700000" algn="tl">
                    <a:srgbClr val="FFFFFF"/>
                  </a:outerShdw>
                </a:effectLst>
              </a:rPr>
              <a:t> </a:t>
            </a:r>
            <a:endParaRPr lang="ru-RU" altLang="ru-RU" sz="1600" b="1" u="sng" dirty="0">
              <a:solidFill>
                <a:srgbClr val="1D08B8"/>
              </a:solidFill>
              <a:effectLst>
                <a:outerShdw blurRad="38100" dist="38100" dir="2700000" algn="tl">
                  <a:srgbClr val="FFFFFF"/>
                </a:outerShdw>
              </a:effectLst>
            </a:endParaRPr>
          </a:p>
        </p:txBody>
      </p:sp>
      <p:sp>
        <p:nvSpPr>
          <p:cNvPr id="29" name="Text Box 14"/>
          <p:cNvSpPr txBox="1">
            <a:spLocks noChangeArrowheads="1"/>
          </p:cNvSpPr>
          <p:nvPr/>
        </p:nvSpPr>
        <p:spPr bwMode="auto">
          <a:xfrm>
            <a:off x="133417" y="2515298"/>
            <a:ext cx="894973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ru-RU" altLang="ru-RU" sz="1600" b="1" u="sng" dirty="0" err="1" smtClean="0">
                <a:solidFill>
                  <a:srgbClr val="FF0000"/>
                </a:solidFill>
                <a:effectLst>
                  <a:outerShdw blurRad="38100" dist="38100" dir="2700000" algn="tl">
                    <a:srgbClr val="FFFFFF"/>
                  </a:outerShdw>
                </a:effectLst>
              </a:rPr>
              <a:t>БаРС</a:t>
            </a:r>
            <a:r>
              <a:rPr lang="ru-RU" altLang="ru-RU" sz="1600" b="1" u="sng" dirty="0" smtClean="0">
                <a:solidFill>
                  <a:srgbClr val="1D08B8"/>
                </a:solidFill>
                <a:effectLst>
                  <a:outerShdw blurRad="38100" dist="38100" dir="2700000" algn="tl">
                    <a:srgbClr val="FFFFFF"/>
                  </a:outerShdw>
                </a:effectLst>
              </a:rPr>
              <a:t> – </a:t>
            </a:r>
            <a:r>
              <a:rPr lang="ru-RU" altLang="ru-RU" sz="1600" b="1" u="sng" dirty="0" err="1" smtClean="0">
                <a:solidFill>
                  <a:srgbClr val="1D08B8"/>
                </a:solidFill>
                <a:effectLst>
                  <a:outerShdw blurRad="38100" dist="38100" dir="2700000" algn="tl">
                    <a:srgbClr val="FFFFFF"/>
                  </a:outerShdw>
                </a:effectLst>
              </a:rPr>
              <a:t>Балльно</a:t>
            </a:r>
            <a:r>
              <a:rPr lang="ru-RU" altLang="ru-RU" sz="1600" b="1" u="sng" dirty="0" smtClean="0">
                <a:solidFill>
                  <a:srgbClr val="1D08B8"/>
                </a:solidFill>
                <a:effectLst>
                  <a:outerShdw blurRad="38100" dist="38100" dir="2700000" algn="tl">
                    <a:srgbClr val="FFFFFF"/>
                  </a:outerShdw>
                </a:effectLst>
              </a:rPr>
              <a:t>-рейтинговая система оценивания результатов обучения</a:t>
            </a:r>
            <a:endParaRPr lang="ru-RU" altLang="ru-RU" sz="1600" b="1" u="sng" dirty="0">
              <a:solidFill>
                <a:srgbClr val="1D08B8"/>
              </a:solidFill>
              <a:effectLst>
                <a:outerShdw blurRad="38100" dist="38100" dir="2700000" algn="tl">
                  <a:srgbClr val="FFFFFF"/>
                </a:outerShdw>
              </a:effectLst>
            </a:endParaRPr>
          </a:p>
        </p:txBody>
      </p:sp>
      <p:sp>
        <p:nvSpPr>
          <p:cNvPr id="30" name="Text Box 14"/>
          <p:cNvSpPr txBox="1">
            <a:spLocks noChangeArrowheads="1"/>
          </p:cNvSpPr>
          <p:nvPr/>
        </p:nvSpPr>
        <p:spPr bwMode="auto">
          <a:xfrm>
            <a:off x="133417" y="2845906"/>
            <a:ext cx="894973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ru-RU" altLang="ru-RU" sz="1600" b="1" u="sng" dirty="0" smtClean="0">
                <a:solidFill>
                  <a:srgbClr val="FF0000"/>
                </a:solidFill>
                <a:effectLst>
                  <a:outerShdw blurRad="38100" dist="38100" dir="2700000" algn="tl">
                    <a:srgbClr val="FFFFFF"/>
                  </a:outerShdw>
                </a:effectLst>
              </a:rPr>
              <a:t>ИТМО</a:t>
            </a:r>
            <a:r>
              <a:rPr lang="ru-RU" altLang="ru-RU" sz="1600" b="1" u="sng" dirty="0" smtClean="0">
                <a:solidFill>
                  <a:srgbClr val="1D08B8"/>
                </a:solidFill>
                <a:effectLst>
                  <a:outerShdw blurRad="38100" dist="38100" dir="2700000" algn="tl">
                    <a:srgbClr val="FFFFFF"/>
                  </a:outerShdw>
                </a:effectLst>
              </a:rPr>
              <a:t> – Университет информационных технологий, механики и оптики</a:t>
            </a:r>
            <a:endParaRPr lang="ru-RU" altLang="ru-RU" sz="1600" b="1" u="sng" dirty="0">
              <a:solidFill>
                <a:srgbClr val="1D08B8"/>
              </a:solidFill>
              <a:effectLst>
                <a:outerShdw blurRad="38100" dist="38100" dir="2700000" algn="tl">
                  <a:srgbClr val="FFFFFF"/>
                </a:outerShdw>
              </a:effectLst>
            </a:endParaRPr>
          </a:p>
        </p:txBody>
      </p:sp>
    </p:spTree>
    <p:extLst>
      <p:ext uri="{BB962C8B-B14F-4D97-AF65-F5344CB8AC3E}">
        <p14:creationId xmlns:p14="http://schemas.microsoft.com/office/powerpoint/2010/main" val="40861740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5"/>
          <p:cNvSpPr>
            <a:spLocks noGrp="1"/>
          </p:cNvSpPr>
          <p:nvPr>
            <p:ph type="sldNum" sz="quarter" idx="12"/>
          </p:nvPr>
        </p:nvSpPr>
        <p:spPr>
          <a:xfrm>
            <a:off x="8251597" y="6165304"/>
            <a:ext cx="856907" cy="669925"/>
          </a:xfrm>
        </p:spPr>
        <p:txBody>
          <a:bodyPr/>
          <a:lstStyle/>
          <a:p>
            <a:fld id="{7EEA10E7-1491-47D6-A742-15631310B1E7}" type="slidenum">
              <a:rPr lang="ru-RU" altLang="ru-RU" sz="1600"/>
              <a:pPr/>
              <a:t>84</a:t>
            </a:fld>
            <a:endParaRPr lang="ru-RU" altLang="ru-RU" sz="1600" dirty="0"/>
          </a:p>
        </p:txBody>
      </p:sp>
      <p:sp>
        <p:nvSpPr>
          <p:cNvPr id="79874" name="Rectangle 2"/>
          <p:cNvSpPr>
            <a:spLocks noGrp="1" noChangeArrowheads="1"/>
          </p:cNvSpPr>
          <p:nvPr>
            <p:ph type="title"/>
          </p:nvPr>
        </p:nvSpPr>
        <p:spPr>
          <a:xfrm>
            <a:off x="0" y="0"/>
            <a:ext cx="9143999" cy="334962"/>
          </a:xfrm>
          <a:solidFill>
            <a:srgbClr val="FFFF00"/>
          </a:solidFill>
        </p:spPr>
        <p:txBody>
          <a:bodyPr>
            <a:normAutofit fontScale="90000"/>
          </a:bodyPr>
          <a:lstStyle/>
          <a:p>
            <a:pPr algn="ctr"/>
            <a:r>
              <a:rPr lang="ru-RU" altLang="ru-RU" sz="2400" b="1" dirty="0">
                <a:solidFill>
                  <a:srgbClr val="1D08B8"/>
                </a:solidFill>
              </a:rPr>
              <a:t>Метрические шкалы</a:t>
            </a:r>
          </a:p>
        </p:txBody>
      </p:sp>
      <p:sp>
        <p:nvSpPr>
          <p:cNvPr id="79875" name="Rectangle 3"/>
          <p:cNvSpPr>
            <a:spLocks noGrp="1" noChangeArrowheads="1"/>
          </p:cNvSpPr>
          <p:nvPr>
            <p:ph type="body" idx="1"/>
          </p:nvPr>
        </p:nvSpPr>
        <p:spPr>
          <a:xfrm>
            <a:off x="107504" y="367821"/>
            <a:ext cx="8784976" cy="2845155"/>
          </a:xfrm>
          <a:solidFill>
            <a:schemeClr val="tx1"/>
          </a:solidFill>
        </p:spPr>
        <p:txBody>
          <a:bodyPr wrap="square" anchor="t" anchorCtr="0">
            <a:normAutofit fontScale="62500" lnSpcReduction="20000"/>
          </a:bodyPr>
          <a:lstStyle/>
          <a:p>
            <a:pPr marL="0" indent="0" algn="just">
              <a:lnSpc>
                <a:spcPct val="80000"/>
              </a:lnSpc>
              <a:buFont typeface="Wingdings" panose="05000000000000000000" pitchFamily="2" charset="2"/>
              <a:buNone/>
            </a:pPr>
            <a:r>
              <a:rPr lang="ru-RU" altLang="ru-RU" sz="2900" b="1" i="1" dirty="0">
                <a:solidFill>
                  <a:srgbClr val="FF0000"/>
                </a:solidFill>
                <a:latin typeface="Times New Roman" panose="02020603050405020304" pitchFamily="18" charset="0"/>
                <a:cs typeface="Times New Roman" panose="02020603050405020304" pitchFamily="18" charset="0"/>
              </a:rPr>
              <a:t>Шкала интервалов (шкала разностей).</a:t>
            </a:r>
            <a:r>
              <a:rPr lang="ru-RU" altLang="ru-RU" sz="2900" dirty="0">
                <a:solidFill>
                  <a:srgbClr val="FF0000"/>
                </a:solidFill>
                <a:latin typeface="Times New Roman" panose="02020603050405020304" pitchFamily="18" charset="0"/>
                <a:cs typeface="Times New Roman" panose="02020603050405020304" pitchFamily="18" charset="0"/>
              </a:rPr>
              <a:t> </a:t>
            </a:r>
            <a:endParaRPr lang="ru-RU" altLang="ru-RU" sz="2900" dirty="0" smtClean="0">
              <a:solidFill>
                <a:srgbClr val="FF0000"/>
              </a:solidFill>
              <a:latin typeface="Times New Roman" panose="02020603050405020304" pitchFamily="18" charset="0"/>
              <a:cs typeface="Times New Roman" panose="02020603050405020304" pitchFamily="18" charset="0"/>
            </a:endParaRPr>
          </a:p>
          <a:p>
            <a:pPr marL="0" indent="0" algn="just">
              <a:lnSpc>
                <a:spcPct val="80000"/>
              </a:lnSpc>
              <a:buFont typeface="Wingdings" panose="05000000000000000000" pitchFamily="2" charset="2"/>
              <a:buNone/>
            </a:pPr>
            <a:r>
              <a:rPr lang="ru-RU" altLang="ru-RU" sz="2900" dirty="0" smtClean="0">
                <a:solidFill>
                  <a:schemeClr val="bg1"/>
                </a:solidFill>
                <a:latin typeface="Times New Roman" panose="02020603050405020304" pitchFamily="18" charset="0"/>
                <a:cs typeface="Times New Roman" panose="02020603050405020304" pitchFamily="18" charset="0"/>
              </a:rPr>
              <a:t>Шкала </a:t>
            </a:r>
            <a:r>
              <a:rPr lang="ru-RU" altLang="ru-RU" sz="2900" dirty="0">
                <a:solidFill>
                  <a:schemeClr val="bg1"/>
                </a:solidFill>
                <a:latin typeface="Times New Roman" panose="02020603050405020304" pitchFamily="18" charset="0"/>
                <a:cs typeface="Times New Roman" panose="02020603050405020304" pitchFamily="18" charset="0"/>
              </a:rPr>
              <a:t>состоит из одинаковых интервалов, имеет единицу измерения и произвольно выбранное начало – </a:t>
            </a:r>
            <a:r>
              <a:rPr lang="ru-RU" altLang="ru-RU" sz="2900" b="1" dirty="0">
                <a:solidFill>
                  <a:schemeClr val="bg1"/>
                </a:solidFill>
                <a:latin typeface="Times New Roman" panose="02020603050405020304" pitchFamily="18" charset="0"/>
                <a:cs typeface="Times New Roman" panose="02020603050405020304" pitchFamily="18" charset="0"/>
              </a:rPr>
              <a:t>нулевую точку</a:t>
            </a:r>
            <a:r>
              <a:rPr lang="ru-RU" altLang="ru-RU" sz="2900" dirty="0">
                <a:solidFill>
                  <a:schemeClr val="bg1"/>
                </a:solidFill>
                <a:latin typeface="Times New Roman" panose="02020603050405020304" pitchFamily="18" charset="0"/>
                <a:cs typeface="Times New Roman" panose="02020603050405020304" pitchFamily="18" charset="0"/>
              </a:rPr>
              <a:t>. </a:t>
            </a:r>
            <a:endParaRPr lang="ru-RU" altLang="ru-RU" sz="2900" dirty="0" smtClean="0">
              <a:solidFill>
                <a:schemeClr val="bg1"/>
              </a:solidFill>
              <a:latin typeface="Times New Roman" panose="02020603050405020304" pitchFamily="18" charset="0"/>
              <a:cs typeface="Times New Roman" panose="02020603050405020304" pitchFamily="18" charset="0"/>
            </a:endParaRPr>
          </a:p>
          <a:p>
            <a:pPr marL="0" indent="0" algn="just">
              <a:lnSpc>
                <a:spcPct val="80000"/>
              </a:lnSpc>
              <a:buFont typeface="Wingdings" panose="05000000000000000000" pitchFamily="2" charset="2"/>
              <a:buNone/>
            </a:pPr>
            <a:r>
              <a:rPr lang="ru-RU" altLang="ru-RU" sz="2900" dirty="0" smtClean="0">
                <a:solidFill>
                  <a:schemeClr val="bg1"/>
                </a:solidFill>
                <a:latin typeface="Times New Roman" panose="02020603050405020304" pitchFamily="18" charset="0"/>
                <a:cs typeface="Times New Roman" panose="02020603050405020304" pitchFamily="18" charset="0"/>
              </a:rPr>
              <a:t>На </a:t>
            </a:r>
            <a:r>
              <a:rPr lang="ru-RU" altLang="ru-RU" sz="2900" dirty="0">
                <a:solidFill>
                  <a:schemeClr val="bg1"/>
                </a:solidFill>
                <a:latin typeface="Times New Roman" panose="02020603050405020304" pitchFamily="18" charset="0"/>
                <a:cs typeface="Times New Roman" panose="02020603050405020304" pitchFamily="18" charset="0"/>
              </a:rPr>
              <a:t>шкалах интервалов по сравнению с </a:t>
            </a:r>
            <a:r>
              <a:rPr lang="ru-RU" altLang="ru-RU" sz="2900" dirty="0" err="1">
                <a:solidFill>
                  <a:schemeClr val="bg1"/>
                </a:solidFill>
                <a:latin typeface="Times New Roman" panose="02020603050405020304" pitchFamily="18" charset="0"/>
                <a:cs typeface="Times New Roman" panose="02020603050405020304" pitchFamily="18" charset="0"/>
              </a:rPr>
              <a:t>неметрическими</a:t>
            </a:r>
            <a:r>
              <a:rPr lang="ru-RU" altLang="ru-RU" sz="2900" dirty="0">
                <a:solidFill>
                  <a:schemeClr val="bg1"/>
                </a:solidFill>
                <a:latin typeface="Times New Roman" panose="02020603050405020304" pitchFamily="18" charset="0"/>
                <a:cs typeface="Times New Roman" panose="02020603050405020304" pitchFamily="18" charset="0"/>
              </a:rPr>
              <a:t> шкалами установлен </a:t>
            </a:r>
            <a:r>
              <a:rPr lang="ru-RU" altLang="ru-RU" sz="2900" b="1" i="1" dirty="0">
                <a:solidFill>
                  <a:srgbClr val="1D08B8"/>
                </a:solidFill>
                <a:latin typeface="Times New Roman" panose="02020603050405020304" pitchFamily="18" charset="0"/>
                <a:cs typeface="Times New Roman" panose="02020603050405020304" pitchFamily="18" charset="0"/>
              </a:rPr>
              <a:t>масшта</a:t>
            </a:r>
            <a:r>
              <a:rPr lang="ru-RU" altLang="ru-RU" sz="2900" b="1" dirty="0">
                <a:solidFill>
                  <a:srgbClr val="1D08B8"/>
                </a:solidFill>
                <a:latin typeface="Times New Roman" panose="02020603050405020304" pitchFamily="18" charset="0"/>
                <a:cs typeface="Times New Roman" panose="02020603050405020304" pitchFamily="18" charset="0"/>
              </a:rPr>
              <a:t>б</a:t>
            </a:r>
            <a:r>
              <a:rPr lang="ru-RU" altLang="ru-RU" sz="2900" dirty="0">
                <a:solidFill>
                  <a:schemeClr val="bg1"/>
                </a:solidFill>
                <a:latin typeface="Times New Roman" panose="02020603050405020304" pitchFamily="18" charset="0"/>
                <a:cs typeface="Times New Roman" panose="02020603050405020304" pitchFamily="18" charset="0"/>
              </a:rPr>
              <a:t>.</a:t>
            </a:r>
            <a:r>
              <a:rPr lang="en-US" altLang="ru-RU" sz="2900" dirty="0">
                <a:solidFill>
                  <a:schemeClr val="bg1"/>
                </a:solidFill>
                <a:latin typeface="Times New Roman" panose="02020603050405020304" pitchFamily="18" charset="0"/>
                <a:cs typeface="Times New Roman" panose="02020603050405020304" pitchFamily="18" charset="0"/>
              </a:rPr>
              <a:t> </a:t>
            </a:r>
            <a:endParaRPr lang="ru-RU" altLang="ru-RU" sz="2900" dirty="0" smtClean="0">
              <a:solidFill>
                <a:schemeClr val="bg1"/>
              </a:solidFill>
              <a:latin typeface="Times New Roman" panose="02020603050405020304" pitchFamily="18" charset="0"/>
              <a:cs typeface="Times New Roman" panose="02020603050405020304" pitchFamily="18" charset="0"/>
            </a:endParaRPr>
          </a:p>
          <a:p>
            <a:pPr marL="0" indent="0" algn="just">
              <a:lnSpc>
                <a:spcPct val="120000"/>
              </a:lnSpc>
              <a:spcBef>
                <a:spcPts val="600"/>
              </a:spcBef>
              <a:buFont typeface="Wingdings" panose="05000000000000000000" pitchFamily="2" charset="2"/>
              <a:buNone/>
            </a:pPr>
            <a:r>
              <a:rPr lang="ru-RU" altLang="ru-RU" sz="2900" b="1" i="1" dirty="0" smtClean="0">
                <a:solidFill>
                  <a:schemeClr val="bg1"/>
                </a:solidFill>
                <a:latin typeface="Times New Roman" panose="02020603050405020304" pitchFamily="18" charset="0"/>
                <a:cs typeface="Times New Roman" panose="02020603050405020304" pitchFamily="18" charset="0"/>
              </a:rPr>
              <a:t>Шкала </a:t>
            </a:r>
            <a:r>
              <a:rPr lang="ru-RU" altLang="ru-RU" sz="2900" b="1" i="1" dirty="0">
                <a:solidFill>
                  <a:schemeClr val="bg1"/>
                </a:solidFill>
                <a:latin typeface="Times New Roman" panose="02020603050405020304" pitchFamily="18" charset="0"/>
                <a:cs typeface="Times New Roman" panose="02020603050405020304" pitchFamily="18" charset="0"/>
              </a:rPr>
              <a:t>интервалов</a:t>
            </a:r>
            <a:r>
              <a:rPr lang="ru-RU" altLang="ru-RU" sz="2900" b="1" dirty="0">
                <a:solidFill>
                  <a:schemeClr val="bg1"/>
                </a:solidFill>
                <a:latin typeface="Times New Roman" panose="02020603050405020304" pitchFamily="18" charset="0"/>
                <a:cs typeface="Times New Roman" panose="02020603050405020304" pitchFamily="18" charset="0"/>
              </a:rPr>
              <a:t> </a:t>
            </a:r>
            <a:r>
              <a:rPr lang="ru-RU" altLang="ru-RU" sz="2900" dirty="0">
                <a:solidFill>
                  <a:schemeClr val="bg1"/>
                </a:solidFill>
                <a:latin typeface="Times New Roman" panose="02020603050405020304" pitchFamily="18" charset="0"/>
                <a:cs typeface="Times New Roman" panose="02020603050405020304" pitchFamily="18" charset="0"/>
              </a:rPr>
              <a:t>представляет собой результат экспериментального сравнения </a:t>
            </a:r>
            <a:r>
              <a:rPr lang="en-US" altLang="ru-RU" sz="2900" b="1" dirty="0" err="1">
                <a:solidFill>
                  <a:schemeClr val="bg1"/>
                </a:solidFill>
                <a:latin typeface="Times New Roman" panose="02020603050405020304" pitchFamily="18" charset="0"/>
                <a:cs typeface="Times New Roman" panose="02020603050405020304" pitchFamily="18" charset="0"/>
              </a:rPr>
              <a:t>i</a:t>
            </a:r>
            <a:r>
              <a:rPr lang="ru-RU" altLang="ru-RU" sz="2900" b="1" dirty="0">
                <a:solidFill>
                  <a:schemeClr val="bg1"/>
                </a:solidFill>
                <a:latin typeface="Times New Roman" panose="02020603050405020304" pitchFamily="18" charset="0"/>
                <a:cs typeface="Times New Roman" panose="02020603050405020304" pitchFamily="18" charset="0"/>
              </a:rPr>
              <a:t>-го размера </a:t>
            </a:r>
            <a:r>
              <a:rPr lang="ru-RU" altLang="ru-RU" sz="2900" dirty="0">
                <a:solidFill>
                  <a:schemeClr val="bg1"/>
                </a:solidFill>
                <a:latin typeface="Times New Roman" panose="02020603050405020304" pitchFamily="18" charset="0"/>
                <a:cs typeface="Times New Roman" panose="02020603050405020304" pitchFamily="18" charset="0"/>
              </a:rPr>
              <a:t>с </a:t>
            </a:r>
            <a:r>
              <a:rPr lang="en-US" altLang="ru-RU" sz="2900" b="1" dirty="0">
                <a:solidFill>
                  <a:schemeClr val="bg1"/>
                </a:solidFill>
                <a:latin typeface="Times New Roman" panose="02020603050405020304" pitchFamily="18" charset="0"/>
                <a:cs typeface="Times New Roman" panose="02020603050405020304" pitchFamily="18" charset="0"/>
              </a:rPr>
              <a:t>j</a:t>
            </a:r>
            <a:r>
              <a:rPr lang="ru-RU" altLang="ru-RU" sz="2900" b="1" dirty="0">
                <a:solidFill>
                  <a:schemeClr val="bg1"/>
                </a:solidFill>
                <a:latin typeface="Times New Roman" panose="02020603050405020304" pitchFamily="18" charset="0"/>
                <a:cs typeface="Times New Roman" panose="02020603050405020304" pitchFamily="18" charset="0"/>
              </a:rPr>
              <a:t>-м</a:t>
            </a:r>
            <a:r>
              <a:rPr lang="ru-RU" altLang="ru-RU" sz="2900" dirty="0">
                <a:solidFill>
                  <a:schemeClr val="bg1"/>
                </a:solidFill>
                <a:latin typeface="Times New Roman" panose="02020603050405020304" pitchFamily="18" charset="0"/>
                <a:cs typeface="Times New Roman" panose="02020603050405020304" pitchFamily="18" charset="0"/>
              </a:rPr>
              <a:t>, проведенный по правилу (2). На рисунке приведен пример построения шкалы интервалов, где в качестве </a:t>
            </a:r>
            <a:r>
              <a:rPr lang="en-US" altLang="ru-RU" sz="2900" b="1" dirty="0">
                <a:solidFill>
                  <a:schemeClr val="bg1"/>
                </a:solidFill>
                <a:latin typeface="Times New Roman" panose="02020603050405020304" pitchFamily="18" charset="0"/>
                <a:cs typeface="Times New Roman" panose="02020603050405020304" pitchFamily="18" charset="0"/>
              </a:rPr>
              <a:t>j</a:t>
            </a:r>
            <a:r>
              <a:rPr lang="ru-RU" altLang="ru-RU" sz="2900" b="1" dirty="0">
                <a:solidFill>
                  <a:schemeClr val="bg1"/>
                </a:solidFill>
                <a:latin typeface="Times New Roman" panose="02020603050405020304" pitchFamily="18" charset="0"/>
                <a:cs typeface="Times New Roman" panose="02020603050405020304" pitchFamily="18" charset="0"/>
              </a:rPr>
              <a:t>-го </a:t>
            </a:r>
            <a:r>
              <a:rPr lang="ru-RU" altLang="ru-RU" sz="2900" dirty="0">
                <a:solidFill>
                  <a:schemeClr val="bg1"/>
                </a:solidFill>
                <a:latin typeface="Times New Roman" panose="02020603050405020304" pitchFamily="18" charset="0"/>
                <a:cs typeface="Times New Roman" panose="02020603050405020304" pitchFamily="18" charset="0"/>
              </a:rPr>
              <a:t>размера выбран второй. Если бы для сравнения были выбраны третий или четвёртый размеры, то нуль сместился бы выше по шкале интервалов; если бы первый или нулевой – ниже.</a:t>
            </a:r>
          </a:p>
          <a:p>
            <a:pPr marL="0" indent="0">
              <a:lnSpc>
                <a:spcPct val="80000"/>
              </a:lnSpc>
              <a:buFont typeface="Wingdings" panose="05000000000000000000" pitchFamily="2" charset="2"/>
              <a:buNone/>
            </a:pPr>
            <a:endParaRPr lang="ru-RU" altLang="ru-RU" sz="1600" dirty="0"/>
          </a:p>
          <a:p>
            <a:pPr marL="0" indent="0">
              <a:lnSpc>
                <a:spcPct val="80000"/>
              </a:lnSpc>
              <a:buFont typeface="Wingdings" panose="05000000000000000000" pitchFamily="2" charset="2"/>
              <a:buNone/>
            </a:pPr>
            <a:endParaRPr lang="ru-RU" altLang="ru-RU" sz="1600" dirty="0"/>
          </a:p>
          <a:p>
            <a:pPr marL="0" indent="0">
              <a:lnSpc>
                <a:spcPct val="80000"/>
              </a:lnSpc>
              <a:buFont typeface="Wingdings" panose="05000000000000000000" pitchFamily="2" charset="2"/>
              <a:buNone/>
            </a:pPr>
            <a:endParaRPr lang="ru-RU" altLang="ru-RU" sz="1600" dirty="0"/>
          </a:p>
          <a:p>
            <a:pPr marL="0" indent="0">
              <a:lnSpc>
                <a:spcPct val="80000"/>
              </a:lnSpc>
              <a:buFont typeface="Wingdings" panose="05000000000000000000" pitchFamily="2" charset="2"/>
              <a:buNone/>
            </a:pPr>
            <a:endParaRPr lang="ru-RU" altLang="ru-RU" sz="1600" dirty="0"/>
          </a:p>
          <a:p>
            <a:pPr marL="0" indent="0">
              <a:lnSpc>
                <a:spcPct val="80000"/>
              </a:lnSpc>
              <a:buFont typeface="Wingdings" panose="05000000000000000000" pitchFamily="2" charset="2"/>
              <a:buNone/>
            </a:pPr>
            <a:endParaRPr lang="ru-RU" altLang="ru-RU" sz="1600" dirty="0"/>
          </a:p>
          <a:p>
            <a:pPr marL="0" indent="0">
              <a:lnSpc>
                <a:spcPct val="80000"/>
              </a:lnSpc>
              <a:buFont typeface="Wingdings" panose="05000000000000000000" pitchFamily="2" charset="2"/>
              <a:buNone/>
            </a:pPr>
            <a:endParaRPr lang="ru-RU" altLang="ru-RU" sz="1600" dirty="0"/>
          </a:p>
          <a:p>
            <a:pPr marL="0" indent="0">
              <a:lnSpc>
                <a:spcPct val="80000"/>
              </a:lnSpc>
              <a:buFont typeface="Wingdings" panose="05000000000000000000" pitchFamily="2" charset="2"/>
              <a:buNone/>
            </a:pPr>
            <a:endParaRPr lang="ru-RU" altLang="ru-RU" sz="1600" dirty="0"/>
          </a:p>
          <a:p>
            <a:pPr marL="0" indent="0">
              <a:lnSpc>
                <a:spcPct val="80000"/>
              </a:lnSpc>
              <a:buFont typeface="Wingdings" panose="05000000000000000000" pitchFamily="2" charset="2"/>
              <a:buNone/>
            </a:pPr>
            <a:endParaRPr lang="ru-RU" altLang="ru-RU" sz="1600" dirty="0"/>
          </a:p>
        </p:txBody>
      </p:sp>
      <p:sp>
        <p:nvSpPr>
          <p:cNvPr id="79878" name="Rectangle 6"/>
          <p:cNvSpPr>
            <a:spLocks noChangeArrowheads="1"/>
          </p:cNvSpPr>
          <p:nvPr/>
        </p:nvSpPr>
        <p:spPr bwMode="auto">
          <a:xfrm>
            <a:off x="664414" y="6237312"/>
            <a:ext cx="79930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ru-RU" altLang="ru-RU" sz="1400" b="1" i="1" dirty="0">
                <a:solidFill>
                  <a:schemeClr val="bg1"/>
                </a:solidFill>
              </a:rPr>
              <a:t>Построение шкалы интервалов                       Температурные шкалы Цельсия (°С), </a:t>
            </a:r>
          </a:p>
          <a:p>
            <a:pPr algn="just"/>
            <a:r>
              <a:rPr lang="ru-RU" altLang="ru-RU" sz="1400" b="1" i="1" dirty="0">
                <a:solidFill>
                  <a:schemeClr val="bg1"/>
                </a:solidFill>
              </a:rPr>
              <a:t>                                                                          Реомюра (°</a:t>
            </a:r>
            <a:r>
              <a:rPr lang="en-US" altLang="ru-RU" sz="1400" b="1" i="1" dirty="0">
                <a:solidFill>
                  <a:schemeClr val="bg1"/>
                </a:solidFill>
              </a:rPr>
              <a:t>R</a:t>
            </a:r>
            <a:r>
              <a:rPr lang="ru-RU" altLang="ru-RU" sz="1400" b="1" i="1" dirty="0">
                <a:solidFill>
                  <a:schemeClr val="bg1"/>
                </a:solidFill>
              </a:rPr>
              <a:t>), Фаренгейта (°</a:t>
            </a:r>
            <a:r>
              <a:rPr lang="en-US" altLang="ru-RU" sz="1400" b="1" i="1" dirty="0">
                <a:solidFill>
                  <a:schemeClr val="bg1"/>
                </a:solidFill>
              </a:rPr>
              <a:t>F</a:t>
            </a:r>
            <a:r>
              <a:rPr lang="ru-RU" altLang="ru-RU" sz="1400" b="1" i="1" dirty="0">
                <a:solidFill>
                  <a:schemeClr val="bg1"/>
                </a:solidFill>
              </a:rPr>
              <a:t>) и Кельвина (°К)</a:t>
            </a:r>
          </a:p>
        </p:txBody>
      </p:sp>
      <p:pic>
        <p:nvPicPr>
          <p:cNvPr id="79879" name="Picture 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750" y="3357587"/>
            <a:ext cx="3168650" cy="2879725"/>
          </a:xfrm>
          <a:prstGeom prst="rect">
            <a:avLst/>
          </a:prstGeom>
          <a:noFill/>
          <a:extLst>
            <a:ext uri="{909E8E84-426E-40DD-AFC4-6F175D3DCCD1}">
              <a14:hiddenFill xmlns:a14="http://schemas.microsoft.com/office/drawing/2010/main">
                <a:solidFill>
                  <a:srgbClr val="FFFFFF"/>
                </a:solidFill>
              </a14:hiddenFill>
            </a:ext>
          </a:extLst>
        </p:spPr>
      </p:pic>
      <p:pic>
        <p:nvPicPr>
          <p:cNvPr id="79881" name="Picture 9"/>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8263" y="3141240"/>
            <a:ext cx="2625725" cy="324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487065"/>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5"/>
          <p:cNvSpPr>
            <a:spLocks noGrp="1"/>
          </p:cNvSpPr>
          <p:nvPr>
            <p:ph type="sldNum" sz="quarter" idx="12"/>
          </p:nvPr>
        </p:nvSpPr>
        <p:spPr>
          <a:xfrm>
            <a:off x="8243434" y="6168345"/>
            <a:ext cx="856907" cy="669925"/>
          </a:xfrm>
        </p:spPr>
        <p:txBody>
          <a:bodyPr/>
          <a:lstStyle/>
          <a:p>
            <a:fld id="{93A6A5C0-5809-42D6-BBEB-D5D6F6BC5702}" type="slidenum">
              <a:rPr lang="ru-RU" altLang="ru-RU" sz="1600"/>
              <a:pPr/>
              <a:t>85</a:t>
            </a:fld>
            <a:endParaRPr lang="ru-RU" altLang="ru-RU" sz="1600" dirty="0"/>
          </a:p>
        </p:txBody>
      </p:sp>
      <p:sp>
        <p:nvSpPr>
          <p:cNvPr id="80898" name="Rectangle 2"/>
          <p:cNvSpPr>
            <a:spLocks noGrp="1" noChangeArrowheads="1"/>
          </p:cNvSpPr>
          <p:nvPr>
            <p:ph type="title"/>
          </p:nvPr>
        </p:nvSpPr>
        <p:spPr>
          <a:xfrm>
            <a:off x="0" y="18257"/>
            <a:ext cx="9144000" cy="434975"/>
          </a:xfrm>
          <a:solidFill>
            <a:srgbClr val="FFFF00"/>
          </a:solidFill>
        </p:spPr>
        <p:txBody>
          <a:bodyPr>
            <a:normAutofit fontScale="90000"/>
          </a:bodyPr>
          <a:lstStyle/>
          <a:p>
            <a:pPr algn="ctr"/>
            <a:r>
              <a:rPr lang="ru-RU" altLang="ru-RU" sz="2400" b="1" dirty="0">
                <a:solidFill>
                  <a:srgbClr val="0000FF"/>
                </a:solidFill>
              </a:rPr>
              <a:t>Шкала интервалов</a:t>
            </a:r>
            <a:endParaRPr lang="en-US" altLang="ru-RU" sz="2400" b="1" dirty="0">
              <a:solidFill>
                <a:srgbClr val="0000FF"/>
              </a:solidFill>
            </a:endParaRPr>
          </a:p>
        </p:txBody>
      </p:sp>
      <p:sp>
        <p:nvSpPr>
          <p:cNvPr id="80899" name="Rectangle 3"/>
          <p:cNvSpPr>
            <a:spLocks noGrp="1" noChangeArrowheads="1"/>
          </p:cNvSpPr>
          <p:nvPr>
            <p:ph type="body" idx="1"/>
          </p:nvPr>
        </p:nvSpPr>
        <p:spPr>
          <a:xfrm>
            <a:off x="3348038" y="1341438"/>
            <a:ext cx="4824412" cy="4168775"/>
          </a:xfrm>
        </p:spPr>
        <p:txBody>
          <a:bodyPr>
            <a:normAutofit fontScale="92500" lnSpcReduction="10000"/>
          </a:bodyPr>
          <a:lstStyle/>
          <a:p>
            <a:pPr marL="0" indent="0" algn="just">
              <a:lnSpc>
                <a:spcPct val="80000"/>
              </a:lnSpc>
              <a:buFont typeface="Wingdings" panose="05000000000000000000" pitchFamily="2" charset="2"/>
              <a:buNone/>
            </a:pPr>
            <a:r>
              <a:rPr lang="ru-RU" altLang="ru-RU" sz="2000"/>
              <a:t>Перевод одной шкалы интервалов </a:t>
            </a:r>
            <a:r>
              <a:rPr lang="en-US" altLang="ru-RU" sz="2000" i="1"/>
              <a:t>Q</a:t>
            </a:r>
            <a:r>
              <a:rPr lang="ru-RU" altLang="ru-RU" sz="2000" i="1"/>
              <a:t>=</a:t>
            </a:r>
            <a:r>
              <a:rPr lang="en-US" altLang="ru-RU" sz="2000" i="1"/>
              <a:t>Q</a:t>
            </a:r>
            <a:r>
              <a:rPr lang="ru-RU" altLang="ru-RU" sz="2000" i="1" baseline="-25000"/>
              <a:t>01</a:t>
            </a:r>
            <a:r>
              <a:rPr lang="ru-RU" altLang="ru-RU" sz="2000" i="1"/>
              <a:t>+</a:t>
            </a:r>
            <a:r>
              <a:rPr lang="en-US" altLang="ru-RU" sz="2000" i="1"/>
              <a:t>q</a:t>
            </a:r>
            <a:r>
              <a:rPr lang="ru-RU" altLang="ru-RU" sz="2000" i="1" baseline="-25000"/>
              <a:t>1</a:t>
            </a:r>
            <a:r>
              <a:rPr lang="ru-RU" altLang="ru-RU" sz="2000" i="1"/>
              <a:t>[</a:t>
            </a:r>
            <a:r>
              <a:rPr lang="en-US" altLang="ru-RU" sz="2000" i="1"/>
              <a:t>Q</a:t>
            </a:r>
            <a:r>
              <a:rPr lang="ru-RU" altLang="ru-RU" sz="2000" i="1"/>
              <a:t>]</a:t>
            </a:r>
            <a:r>
              <a:rPr lang="ru-RU" altLang="ru-RU" sz="2000" i="1" baseline="-25000"/>
              <a:t>1</a:t>
            </a:r>
            <a:r>
              <a:rPr lang="ru-RU" altLang="ru-RU" sz="2000"/>
              <a:t>  в другую </a:t>
            </a:r>
            <a:r>
              <a:rPr lang="en-US" altLang="ru-RU" sz="2000" i="1"/>
              <a:t>Q</a:t>
            </a:r>
            <a:r>
              <a:rPr lang="ru-RU" altLang="ru-RU" sz="2000" i="1"/>
              <a:t>=</a:t>
            </a:r>
            <a:r>
              <a:rPr lang="en-US" altLang="ru-RU" sz="2000" i="1"/>
              <a:t>Q</a:t>
            </a:r>
            <a:r>
              <a:rPr lang="ru-RU" altLang="ru-RU" sz="2000" i="1" baseline="-25000"/>
              <a:t>02</a:t>
            </a:r>
            <a:r>
              <a:rPr lang="ru-RU" altLang="ru-RU" sz="2000" i="1"/>
              <a:t>+</a:t>
            </a:r>
            <a:r>
              <a:rPr lang="en-US" altLang="ru-RU" sz="2000" i="1"/>
              <a:t>q</a:t>
            </a:r>
            <a:r>
              <a:rPr lang="ru-RU" altLang="ru-RU" sz="2000" i="1" baseline="-25000"/>
              <a:t>2</a:t>
            </a:r>
            <a:r>
              <a:rPr lang="ru-RU" altLang="ru-RU" sz="2000" i="1"/>
              <a:t>[</a:t>
            </a:r>
            <a:r>
              <a:rPr lang="en-US" altLang="ru-RU" sz="2000" i="1"/>
              <a:t>Q</a:t>
            </a:r>
            <a:r>
              <a:rPr lang="ru-RU" altLang="ru-RU" sz="2000" i="1"/>
              <a:t>]</a:t>
            </a:r>
            <a:r>
              <a:rPr lang="ru-RU" altLang="ru-RU" sz="2000" i="1" baseline="-25000"/>
              <a:t>2</a:t>
            </a:r>
            <a:r>
              <a:rPr lang="ru-RU" altLang="ru-RU" sz="2000"/>
              <a:t> проводится по формуле: </a:t>
            </a:r>
          </a:p>
          <a:p>
            <a:pPr marL="0" indent="0" algn="just">
              <a:lnSpc>
                <a:spcPct val="80000"/>
              </a:lnSpc>
            </a:pPr>
            <a:endParaRPr lang="ru-RU" altLang="ru-RU" sz="2000"/>
          </a:p>
          <a:p>
            <a:pPr marL="0" indent="0" algn="just">
              <a:lnSpc>
                <a:spcPct val="80000"/>
              </a:lnSpc>
              <a:buFont typeface="Wingdings" panose="05000000000000000000" pitchFamily="2" charset="2"/>
              <a:buNone/>
            </a:pPr>
            <a:r>
              <a:rPr lang="ru-RU" altLang="ru-RU" sz="2000"/>
              <a:t>                                                                  </a:t>
            </a:r>
          </a:p>
          <a:p>
            <a:pPr marL="0" indent="0" algn="just">
              <a:lnSpc>
                <a:spcPct val="80000"/>
              </a:lnSpc>
            </a:pPr>
            <a:endParaRPr lang="ru-RU" altLang="ru-RU" sz="2000"/>
          </a:p>
          <a:p>
            <a:pPr marL="0" indent="0" algn="just">
              <a:lnSpc>
                <a:spcPct val="80000"/>
              </a:lnSpc>
              <a:buFont typeface="Wingdings" panose="05000000000000000000" pitchFamily="2" charset="2"/>
              <a:buNone/>
            </a:pPr>
            <a:endParaRPr lang="ru-RU" altLang="ru-RU" sz="2000"/>
          </a:p>
          <a:p>
            <a:pPr marL="0" indent="0" algn="just">
              <a:lnSpc>
                <a:spcPct val="80000"/>
              </a:lnSpc>
              <a:buFont typeface="Wingdings" panose="05000000000000000000" pitchFamily="2" charset="2"/>
              <a:buNone/>
            </a:pPr>
            <a:endParaRPr lang="ru-RU" altLang="ru-RU" sz="2000"/>
          </a:p>
          <a:p>
            <a:pPr marL="0" indent="0" algn="just">
              <a:lnSpc>
                <a:spcPct val="80000"/>
              </a:lnSpc>
              <a:buFont typeface="Wingdings" panose="05000000000000000000" pitchFamily="2" charset="2"/>
              <a:buNone/>
            </a:pPr>
            <a:endParaRPr lang="ru-RU" altLang="ru-RU" sz="2000"/>
          </a:p>
          <a:p>
            <a:pPr marL="0" indent="0" algn="just">
              <a:lnSpc>
                <a:spcPct val="80000"/>
              </a:lnSpc>
              <a:buFont typeface="Wingdings" panose="05000000000000000000" pitchFamily="2" charset="2"/>
              <a:buNone/>
            </a:pPr>
            <a:endParaRPr lang="en-US" altLang="ru-RU" sz="2000"/>
          </a:p>
          <a:p>
            <a:pPr marL="0" indent="0" algn="just">
              <a:lnSpc>
                <a:spcPct val="80000"/>
              </a:lnSpc>
              <a:buFont typeface="Wingdings" panose="05000000000000000000" pitchFamily="2" charset="2"/>
              <a:buNone/>
            </a:pPr>
            <a:endParaRPr lang="ru-RU" altLang="ru-RU" sz="2000"/>
          </a:p>
          <a:p>
            <a:pPr marL="0" indent="0" algn="just">
              <a:lnSpc>
                <a:spcPct val="80000"/>
              </a:lnSpc>
              <a:buFont typeface="Wingdings" panose="05000000000000000000" pitchFamily="2" charset="2"/>
              <a:buNone/>
            </a:pPr>
            <a:r>
              <a:rPr lang="en-US" altLang="ru-RU" sz="2000" b="1">
                <a:latin typeface="Times New Roman" panose="02020603050405020304" pitchFamily="18" charset="0"/>
              </a:rPr>
              <a:t>n</a:t>
            </a:r>
            <a:r>
              <a:rPr lang="en-US" altLang="ru-RU" sz="2000">
                <a:latin typeface="Times New Roman" panose="02020603050405020304" pitchFamily="18" charset="0"/>
              </a:rPr>
              <a:t>° </a:t>
            </a:r>
            <a:r>
              <a:rPr lang="en-US" altLang="ru-RU" sz="2000" b="1" i="1">
                <a:latin typeface="Times New Roman" panose="02020603050405020304" pitchFamily="18" charset="0"/>
              </a:rPr>
              <a:t>K</a:t>
            </a:r>
            <a:r>
              <a:rPr lang="en-US" altLang="ru-RU" sz="2000">
                <a:latin typeface="Times New Roman" panose="02020603050405020304" pitchFamily="18" charset="0"/>
              </a:rPr>
              <a:t> = (</a:t>
            </a:r>
            <a:r>
              <a:rPr lang="en-US" altLang="ru-RU" sz="2000" b="1">
                <a:latin typeface="Times New Roman" panose="02020603050405020304" pitchFamily="18" charset="0"/>
              </a:rPr>
              <a:t>n</a:t>
            </a:r>
            <a:r>
              <a:rPr lang="en-US" altLang="ru-RU" sz="2000">
                <a:latin typeface="Times New Roman" panose="02020603050405020304" pitchFamily="18" charset="0"/>
              </a:rPr>
              <a:t>+273</a:t>
            </a:r>
            <a:r>
              <a:rPr lang="ru-RU" altLang="ru-RU" sz="2000">
                <a:latin typeface="Times New Roman" panose="02020603050405020304" pitchFamily="18" charset="0"/>
              </a:rPr>
              <a:t>,15</a:t>
            </a:r>
            <a:r>
              <a:rPr lang="en-US" altLang="ru-RU" sz="2000">
                <a:latin typeface="Times New Roman" panose="02020603050405020304" pitchFamily="18" charset="0"/>
              </a:rPr>
              <a:t>)° </a:t>
            </a:r>
            <a:r>
              <a:rPr lang="en-US" altLang="ru-RU" sz="2000" b="1" i="1">
                <a:latin typeface="Times New Roman" panose="02020603050405020304" pitchFamily="18" charset="0"/>
              </a:rPr>
              <a:t>C</a:t>
            </a:r>
            <a:r>
              <a:rPr lang="en-US" altLang="ru-RU" sz="2000">
                <a:latin typeface="Times New Roman" panose="02020603050405020304" pitchFamily="18" charset="0"/>
              </a:rPr>
              <a:t> = [1,8</a:t>
            </a:r>
            <a:r>
              <a:rPr lang="en-US" altLang="ru-RU" sz="2000">
                <a:latin typeface="Times New Roman" panose="02020603050405020304" pitchFamily="18" charset="0"/>
                <a:cs typeface="Arial" panose="020B0604020202020204" pitchFamily="34" charset="0"/>
              </a:rPr>
              <a:t>·</a:t>
            </a:r>
            <a:r>
              <a:rPr lang="en-US" altLang="ru-RU" sz="2000">
                <a:latin typeface="Times New Roman" panose="02020603050405020304" pitchFamily="18" charset="0"/>
              </a:rPr>
              <a:t>(</a:t>
            </a:r>
            <a:r>
              <a:rPr lang="en-US" altLang="ru-RU" sz="2000" b="1">
                <a:latin typeface="Times New Roman" panose="02020603050405020304" pitchFamily="18" charset="0"/>
              </a:rPr>
              <a:t>n</a:t>
            </a:r>
            <a:r>
              <a:rPr lang="en-US" altLang="ru-RU" sz="2000">
                <a:latin typeface="Times New Roman" panose="02020603050405020304" pitchFamily="18" charset="0"/>
              </a:rPr>
              <a:t>+273</a:t>
            </a:r>
            <a:r>
              <a:rPr lang="ru-RU" altLang="ru-RU" sz="2000">
                <a:latin typeface="Times New Roman" panose="02020603050405020304" pitchFamily="18" charset="0"/>
              </a:rPr>
              <a:t>,15</a:t>
            </a:r>
            <a:r>
              <a:rPr lang="en-US" altLang="ru-RU" sz="2000">
                <a:latin typeface="Times New Roman" panose="02020603050405020304" pitchFamily="18" charset="0"/>
              </a:rPr>
              <a:t>)+32]° </a:t>
            </a:r>
            <a:r>
              <a:rPr lang="en-US" altLang="ru-RU" sz="2000" b="1" i="1">
                <a:latin typeface="Times New Roman" panose="02020603050405020304" pitchFamily="18" charset="0"/>
              </a:rPr>
              <a:t>F</a:t>
            </a:r>
            <a:r>
              <a:rPr lang="ru-RU" altLang="ru-RU" sz="2000" b="1" i="1">
                <a:latin typeface="Times New Roman" panose="02020603050405020304" pitchFamily="18" charset="0"/>
              </a:rPr>
              <a:t>   </a:t>
            </a:r>
            <a:endParaRPr lang="ru-RU" altLang="ru-RU" sz="2000" i="1">
              <a:latin typeface="Times New Roman" panose="02020603050405020304" pitchFamily="18" charset="0"/>
            </a:endParaRPr>
          </a:p>
        </p:txBody>
      </p:sp>
      <p:pic>
        <p:nvPicPr>
          <p:cNvPr id="80900" name="Picture 4" descr="4108-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472" y="633558"/>
            <a:ext cx="2831882" cy="5733759"/>
          </a:xfrm>
          <a:prstGeom prst="rect">
            <a:avLst/>
          </a:prstGeom>
          <a:solidFill>
            <a:schemeClr val="tx1"/>
          </a:solidFill>
          <a:extLst/>
        </p:spPr>
      </p:pic>
      <p:sp>
        <p:nvSpPr>
          <p:cNvPr id="80901" name="Rectangle 5"/>
          <p:cNvSpPr>
            <a:spLocks noChangeArrowheads="1"/>
          </p:cNvSpPr>
          <p:nvPr/>
        </p:nvSpPr>
        <p:spPr bwMode="auto">
          <a:xfrm>
            <a:off x="0" y="317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80902" name="Object 6"/>
          <p:cNvGraphicFramePr>
            <a:graphicFrameLocks noChangeAspect="1"/>
          </p:cNvGraphicFramePr>
          <p:nvPr/>
        </p:nvGraphicFramePr>
        <p:xfrm>
          <a:off x="4067175" y="2420938"/>
          <a:ext cx="3024188" cy="687387"/>
        </p:xfrm>
        <a:graphic>
          <a:graphicData uri="http://schemas.openxmlformats.org/presentationml/2006/ole">
            <mc:AlternateContent xmlns:mc="http://schemas.openxmlformats.org/markup-compatibility/2006">
              <mc:Choice xmlns:v="urn:schemas-microsoft-com:vml" Requires="v">
                <p:oleObj spid="_x0000_s128762" name="Формула" r:id="rId4" imgW="2222500" imgH="508000" progId="Equation.3">
                  <p:embed/>
                </p:oleObj>
              </mc:Choice>
              <mc:Fallback>
                <p:oleObj name="Формула" r:id="rId4" imgW="2222500" imgH="508000" progId="Equation.3">
                  <p:embed/>
                  <p:pic>
                    <p:nvPicPr>
                      <p:cNvPr id="80902"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175" y="2420938"/>
                        <a:ext cx="3024188" cy="687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903"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80904" name="Object 8"/>
          <p:cNvGraphicFramePr>
            <a:graphicFrameLocks noChangeAspect="1"/>
          </p:cNvGraphicFramePr>
          <p:nvPr/>
        </p:nvGraphicFramePr>
        <p:xfrm>
          <a:off x="4500563" y="3500438"/>
          <a:ext cx="2303462" cy="768350"/>
        </p:xfrm>
        <a:graphic>
          <a:graphicData uri="http://schemas.openxmlformats.org/presentationml/2006/ole">
            <mc:AlternateContent xmlns:mc="http://schemas.openxmlformats.org/markup-compatibility/2006">
              <mc:Choice xmlns:v="urn:schemas-microsoft-com:vml" Requires="v">
                <p:oleObj spid="_x0000_s128763" name="Equation" r:id="rId6" imgW="1485255" imgH="495085" progId="Equation.3">
                  <p:embed/>
                </p:oleObj>
              </mc:Choice>
              <mc:Fallback>
                <p:oleObj name="Equation" r:id="rId6" imgW="1485255" imgH="495085" progId="Equation.3">
                  <p:embed/>
                  <p:pic>
                    <p:nvPicPr>
                      <p:cNvPr id="80904"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0563" y="3500438"/>
                        <a:ext cx="2303462" cy="76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08899260"/>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5"/>
          <p:cNvSpPr>
            <a:spLocks noGrp="1"/>
          </p:cNvSpPr>
          <p:nvPr>
            <p:ph type="sldNum" sz="quarter" idx="12"/>
          </p:nvPr>
        </p:nvSpPr>
        <p:spPr>
          <a:xfrm>
            <a:off x="8287093" y="6188075"/>
            <a:ext cx="856907" cy="669925"/>
          </a:xfrm>
        </p:spPr>
        <p:txBody>
          <a:bodyPr/>
          <a:lstStyle/>
          <a:p>
            <a:fld id="{86986DE4-A305-4621-B977-7649DEC5CB06}" type="slidenum">
              <a:rPr lang="ru-RU" altLang="ru-RU" sz="1600"/>
              <a:pPr/>
              <a:t>86</a:t>
            </a:fld>
            <a:endParaRPr lang="ru-RU" altLang="ru-RU" sz="1600" dirty="0"/>
          </a:p>
        </p:txBody>
      </p:sp>
      <p:sp>
        <p:nvSpPr>
          <p:cNvPr id="81922" name="Rectangle 2"/>
          <p:cNvSpPr>
            <a:spLocks noGrp="1" noChangeArrowheads="1"/>
          </p:cNvSpPr>
          <p:nvPr>
            <p:ph type="body" idx="1"/>
          </p:nvPr>
        </p:nvSpPr>
        <p:spPr>
          <a:xfrm>
            <a:off x="316260" y="46037"/>
            <a:ext cx="8511480" cy="6477000"/>
          </a:xfrm>
          <a:solidFill>
            <a:schemeClr val="tx1"/>
          </a:solidFill>
        </p:spPr>
        <p:txBody>
          <a:bodyPr>
            <a:normAutofit fontScale="85000" lnSpcReduction="10000"/>
          </a:bodyPr>
          <a:lstStyle/>
          <a:p>
            <a:pPr marL="0" indent="0" algn="just">
              <a:lnSpc>
                <a:spcPct val="120000"/>
              </a:lnSpc>
              <a:spcBef>
                <a:spcPts val="0"/>
              </a:spcBef>
              <a:spcAft>
                <a:spcPts val="0"/>
              </a:spcAft>
              <a:buFont typeface="Wingdings" panose="05000000000000000000" pitchFamily="2" charset="2"/>
              <a:buNone/>
            </a:pPr>
            <a:r>
              <a:rPr lang="ru-RU" altLang="ru-RU" sz="1800" b="1" i="1" dirty="0">
                <a:solidFill>
                  <a:srgbClr val="FF0000"/>
                </a:solidFill>
              </a:rPr>
              <a:t>Шкала отношений</a:t>
            </a:r>
            <a:r>
              <a:rPr lang="ru-RU" altLang="ru-RU" sz="1800" b="1" dirty="0">
                <a:solidFill>
                  <a:srgbClr val="FF0000"/>
                </a:solidFill>
              </a:rPr>
              <a:t>. </a:t>
            </a:r>
            <a:r>
              <a:rPr lang="ru-RU" altLang="ru-RU" sz="1800" i="1" dirty="0">
                <a:solidFill>
                  <a:schemeClr val="bg1"/>
                </a:solidFill>
              </a:rPr>
              <a:t>Шкала отношений</a:t>
            </a:r>
            <a:r>
              <a:rPr lang="ru-RU" altLang="ru-RU" sz="1800" dirty="0">
                <a:solidFill>
                  <a:schemeClr val="bg1"/>
                </a:solidFill>
              </a:rPr>
              <a:t> служит для представления результатов измерений, полученных посредством экспериментального сравнения i-</a:t>
            </a:r>
            <a:r>
              <a:rPr lang="ru-RU" altLang="ru-RU" sz="1800" dirty="0" err="1">
                <a:solidFill>
                  <a:schemeClr val="bg1"/>
                </a:solidFill>
              </a:rPr>
              <a:t>го</a:t>
            </a:r>
            <a:r>
              <a:rPr lang="ru-RU" altLang="ru-RU" sz="1800" dirty="0">
                <a:solidFill>
                  <a:schemeClr val="bg1"/>
                </a:solidFill>
              </a:rPr>
              <a:t> размера с j-м по правилу (3). </a:t>
            </a:r>
            <a:endParaRPr lang="ru-RU" altLang="ru-RU" sz="1800" dirty="0" smtClean="0">
              <a:solidFill>
                <a:schemeClr val="bg1"/>
              </a:solidFill>
            </a:endParaRPr>
          </a:p>
          <a:p>
            <a:pPr marL="0" indent="0" algn="just">
              <a:lnSpc>
                <a:spcPct val="120000"/>
              </a:lnSpc>
              <a:spcBef>
                <a:spcPts val="0"/>
              </a:spcBef>
              <a:spcAft>
                <a:spcPts val="0"/>
              </a:spcAft>
              <a:buFont typeface="Wingdings" panose="05000000000000000000" pitchFamily="2" charset="2"/>
              <a:buNone/>
            </a:pPr>
            <a:endParaRPr lang="ru-RU" altLang="ru-RU" sz="1800" dirty="0" smtClean="0">
              <a:solidFill>
                <a:schemeClr val="bg1"/>
              </a:solidFill>
            </a:endParaRPr>
          </a:p>
          <a:p>
            <a:pPr marL="0" indent="0" algn="just">
              <a:lnSpc>
                <a:spcPct val="120000"/>
              </a:lnSpc>
              <a:spcBef>
                <a:spcPts val="0"/>
              </a:spcBef>
              <a:spcAft>
                <a:spcPts val="0"/>
              </a:spcAft>
              <a:buFont typeface="Wingdings" panose="05000000000000000000" pitchFamily="2" charset="2"/>
              <a:buNone/>
            </a:pPr>
            <a:r>
              <a:rPr lang="ru-RU" altLang="ru-RU" sz="1800" dirty="0" smtClean="0">
                <a:solidFill>
                  <a:schemeClr val="bg1"/>
                </a:solidFill>
              </a:rPr>
              <a:t>Они </a:t>
            </a:r>
            <a:r>
              <a:rPr lang="ru-RU" altLang="ru-RU" sz="1800" dirty="0">
                <a:solidFill>
                  <a:schemeClr val="bg1"/>
                </a:solidFill>
              </a:rPr>
              <a:t>описываются </a:t>
            </a:r>
            <a:r>
              <a:rPr lang="ru-RU" altLang="ru-RU" sz="1800" dirty="0" smtClean="0">
                <a:solidFill>
                  <a:schemeClr val="bg1"/>
                </a:solidFill>
              </a:rPr>
              <a:t>уравнением                                          ,</a:t>
            </a:r>
          </a:p>
          <a:p>
            <a:pPr marL="0" indent="0" algn="just">
              <a:lnSpc>
                <a:spcPct val="120000"/>
              </a:lnSpc>
              <a:spcBef>
                <a:spcPts val="0"/>
              </a:spcBef>
              <a:spcAft>
                <a:spcPts val="0"/>
              </a:spcAft>
              <a:buFont typeface="Wingdings" panose="05000000000000000000" pitchFamily="2" charset="2"/>
              <a:buNone/>
            </a:pPr>
            <a:endParaRPr lang="ru-RU" altLang="ru-RU" sz="1800" dirty="0" smtClean="0">
              <a:solidFill>
                <a:schemeClr val="bg1"/>
              </a:solidFill>
            </a:endParaRPr>
          </a:p>
          <a:p>
            <a:pPr marL="0" indent="0" algn="just">
              <a:lnSpc>
                <a:spcPct val="120000"/>
              </a:lnSpc>
              <a:spcBef>
                <a:spcPts val="0"/>
              </a:spcBef>
              <a:spcAft>
                <a:spcPts val="0"/>
              </a:spcAft>
              <a:buFont typeface="Wingdings" panose="05000000000000000000" pitchFamily="2" charset="2"/>
              <a:buNone/>
            </a:pPr>
            <a:r>
              <a:rPr lang="ru-RU" altLang="ru-RU" sz="1800" dirty="0" smtClean="0">
                <a:solidFill>
                  <a:schemeClr val="bg1"/>
                </a:solidFill>
              </a:rPr>
              <a:t>где </a:t>
            </a:r>
            <a:r>
              <a:rPr lang="en-US" altLang="ru-RU" sz="1800" i="1" dirty="0">
                <a:solidFill>
                  <a:schemeClr val="bg1"/>
                </a:solidFill>
              </a:rPr>
              <a:t>Q</a:t>
            </a:r>
            <a:r>
              <a:rPr lang="ru-RU" altLang="ru-RU" sz="1800" dirty="0">
                <a:solidFill>
                  <a:schemeClr val="bg1"/>
                </a:solidFill>
              </a:rPr>
              <a:t> – физическая величина, для которой строится шкала, [</a:t>
            </a:r>
            <a:r>
              <a:rPr lang="en-US" altLang="ru-RU" sz="1800" i="1" dirty="0">
                <a:solidFill>
                  <a:schemeClr val="bg1"/>
                </a:solidFill>
              </a:rPr>
              <a:t>Q</a:t>
            </a:r>
            <a:r>
              <a:rPr lang="ru-RU" altLang="ru-RU" sz="1800" dirty="0">
                <a:solidFill>
                  <a:schemeClr val="bg1"/>
                </a:solidFill>
              </a:rPr>
              <a:t>] - ее единица измерения, </a:t>
            </a:r>
            <a:r>
              <a:rPr lang="en-US" altLang="ru-RU" sz="1800" i="1" dirty="0">
                <a:solidFill>
                  <a:schemeClr val="bg1"/>
                </a:solidFill>
              </a:rPr>
              <a:t>q</a:t>
            </a:r>
            <a:r>
              <a:rPr lang="ru-RU" altLang="ru-RU" sz="1800" dirty="0">
                <a:solidFill>
                  <a:schemeClr val="bg1"/>
                </a:solidFill>
              </a:rPr>
              <a:t> – числовое значение физической величины.</a:t>
            </a:r>
            <a:endParaRPr lang="en-US" altLang="ru-RU" sz="1800" dirty="0">
              <a:solidFill>
                <a:schemeClr val="bg1"/>
              </a:solidFill>
            </a:endParaRPr>
          </a:p>
          <a:p>
            <a:pPr marL="0" indent="0" algn="just">
              <a:lnSpc>
                <a:spcPct val="120000"/>
              </a:lnSpc>
              <a:spcBef>
                <a:spcPts val="0"/>
              </a:spcBef>
              <a:spcAft>
                <a:spcPts val="0"/>
              </a:spcAft>
              <a:buFont typeface="Wingdings" panose="05000000000000000000" pitchFamily="2" charset="2"/>
              <a:buNone/>
            </a:pPr>
            <a:endParaRPr lang="ru-RU" altLang="ru-RU" sz="1400" dirty="0">
              <a:solidFill>
                <a:schemeClr val="bg1"/>
              </a:solidFill>
            </a:endParaRPr>
          </a:p>
          <a:p>
            <a:pPr marL="0" indent="0" algn="just">
              <a:lnSpc>
                <a:spcPct val="120000"/>
              </a:lnSpc>
              <a:spcBef>
                <a:spcPts val="0"/>
              </a:spcBef>
              <a:spcAft>
                <a:spcPts val="0"/>
              </a:spcAft>
              <a:buFont typeface="Wingdings" panose="05000000000000000000" pitchFamily="2" charset="2"/>
              <a:buNone/>
            </a:pPr>
            <a:r>
              <a:rPr lang="ru-RU" altLang="ru-RU" sz="1800" i="1" dirty="0">
                <a:solidFill>
                  <a:schemeClr val="bg1"/>
                </a:solidFill>
              </a:rPr>
              <a:t>На шкалах отношений определены любые математические операции</a:t>
            </a:r>
            <a:r>
              <a:rPr lang="ru-RU" altLang="ru-RU" sz="1800" dirty="0">
                <a:solidFill>
                  <a:schemeClr val="bg1"/>
                </a:solidFill>
              </a:rPr>
              <a:t>.</a:t>
            </a:r>
          </a:p>
          <a:p>
            <a:pPr marL="0" indent="0" algn="just">
              <a:lnSpc>
                <a:spcPct val="120000"/>
              </a:lnSpc>
              <a:spcBef>
                <a:spcPts val="0"/>
              </a:spcBef>
              <a:spcAft>
                <a:spcPts val="0"/>
              </a:spcAft>
              <a:buFont typeface="Wingdings" panose="05000000000000000000" pitchFamily="2" charset="2"/>
              <a:buNone/>
            </a:pPr>
            <a:r>
              <a:rPr lang="ru-RU" altLang="ru-RU" sz="1800" dirty="0">
                <a:solidFill>
                  <a:schemeClr val="bg1"/>
                </a:solidFill>
              </a:rPr>
              <a:t>Переход от одной шкалы отношений к другой происходит в соответствии с уравнением: </a:t>
            </a:r>
          </a:p>
          <a:p>
            <a:pPr marL="0" indent="0" algn="just">
              <a:lnSpc>
                <a:spcPct val="120000"/>
              </a:lnSpc>
              <a:spcBef>
                <a:spcPts val="0"/>
              </a:spcBef>
              <a:spcAft>
                <a:spcPts val="0"/>
              </a:spcAft>
              <a:buFont typeface="Wingdings" panose="05000000000000000000" pitchFamily="2" charset="2"/>
              <a:buNone/>
            </a:pPr>
            <a:endParaRPr lang="ru-RU" altLang="ru-RU" sz="1800" dirty="0">
              <a:solidFill>
                <a:schemeClr val="bg1"/>
              </a:solidFill>
            </a:endParaRPr>
          </a:p>
          <a:p>
            <a:pPr marL="0" indent="0" algn="just">
              <a:lnSpc>
                <a:spcPct val="120000"/>
              </a:lnSpc>
              <a:spcBef>
                <a:spcPts val="0"/>
              </a:spcBef>
              <a:spcAft>
                <a:spcPts val="0"/>
              </a:spcAft>
              <a:buFont typeface="Wingdings" panose="05000000000000000000" pitchFamily="2" charset="2"/>
              <a:buNone/>
            </a:pPr>
            <a:endParaRPr lang="en-US" altLang="ru-RU" sz="1800" b="1" i="1" dirty="0">
              <a:solidFill>
                <a:schemeClr val="bg1"/>
              </a:solidFill>
            </a:endParaRPr>
          </a:p>
          <a:p>
            <a:pPr marL="0" indent="0" algn="just">
              <a:lnSpc>
                <a:spcPct val="120000"/>
              </a:lnSpc>
              <a:spcBef>
                <a:spcPts val="0"/>
              </a:spcBef>
              <a:spcAft>
                <a:spcPts val="0"/>
              </a:spcAft>
              <a:buFont typeface="Wingdings" panose="05000000000000000000" pitchFamily="2" charset="2"/>
              <a:buNone/>
            </a:pPr>
            <a:r>
              <a:rPr lang="ru-RU" altLang="ru-RU" sz="1800" b="1" i="1" dirty="0">
                <a:solidFill>
                  <a:srgbClr val="FF0000"/>
                </a:solidFill>
              </a:rPr>
              <a:t>Абсолютные шкалы</a:t>
            </a:r>
            <a:r>
              <a:rPr lang="ru-RU" altLang="ru-RU" sz="1800" b="1" dirty="0">
                <a:solidFill>
                  <a:srgbClr val="FF0000"/>
                </a:solidFill>
              </a:rPr>
              <a:t>.</a:t>
            </a:r>
            <a:r>
              <a:rPr lang="ru-RU" altLang="ru-RU" sz="1800" dirty="0">
                <a:solidFill>
                  <a:schemeClr val="bg1"/>
                </a:solidFill>
              </a:rPr>
              <a:t> Абсолютные шкалы обладают всеми признаками шкал отношений, но дополнительно имеют естественное однозначное определение единицы измерения и соответственно не зависят от принятой системы единиц измерения.</a:t>
            </a:r>
            <a:endParaRPr lang="en-US" altLang="ru-RU" sz="1800" dirty="0">
              <a:solidFill>
                <a:schemeClr val="bg1"/>
              </a:solidFill>
            </a:endParaRPr>
          </a:p>
          <a:p>
            <a:pPr marL="0" indent="0" algn="just">
              <a:lnSpc>
                <a:spcPct val="120000"/>
              </a:lnSpc>
              <a:spcBef>
                <a:spcPts val="0"/>
              </a:spcBef>
              <a:spcAft>
                <a:spcPts val="0"/>
              </a:spcAft>
              <a:buFont typeface="Wingdings" panose="05000000000000000000" pitchFamily="2" charset="2"/>
              <a:buNone/>
            </a:pPr>
            <a:endParaRPr lang="ru-RU" altLang="ru-RU" sz="1400" dirty="0">
              <a:solidFill>
                <a:schemeClr val="bg1"/>
              </a:solidFill>
            </a:endParaRPr>
          </a:p>
          <a:p>
            <a:pPr marL="0" indent="0" algn="just">
              <a:lnSpc>
                <a:spcPct val="120000"/>
              </a:lnSpc>
              <a:spcBef>
                <a:spcPts val="0"/>
              </a:spcBef>
              <a:spcAft>
                <a:spcPts val="0"/>
              </a:spcAft>
              <a:buFont typeface="Wingdings" panose="05000000000000000000" pitchFamily="2" charset="2"/>
              <a:buNone/>
            </a:pPr>
            <a:r>
              <a:rPr lang="ru-RU" altLang="ru-RU" sz="1800" dirty="0">
                <a:solidFill>
                  <a:schemeClr val="bg1"/>
                </a:solidFill>
              </a:rPr>
              <a:t>Абсолютная шкала может использоваться для измерения </a:t>
            </a:r>
            <a:r>
              <a:rPr lang="ru-RU" altLang="ru-RU" sz="1800" i="1" dirty="0">
                <a:solidFill>
                  <a:schemeClr val="bg1"/>
                </a:solidFill>
              </a:rPr>
              <a:t>относительных величин</a:t>
            </a:r>
            <a:r>
              <a:rPr lang="ru-RU" altLang="ru-RU" sz="1800" dirty="0">
                <a:solidFill>
                  <a:schemeClr val="bg1"/>
                </a:solidFill>
              </a:rPr>
              <a:t>. Действительно, такие величины, как коэффициент усиления или затухания, коэффициент трения, коэффициент полезного действия, добротность колебательной системы, вероятность, относительная частота появления события в серии испытаний и т. п., выражаются отвлеченными числами, не зависящими от выбора единиц, а при измерении этих величин не требуется эталонов. </a:t>
            </a:r>
          </a:p>
        </p:txBody>
      </p:sp>
      <p:sp>
        <p:nvSpPr>
          <p:cNvPr id="81923"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81924" name="Object 4"/>
          <p:cNvGraphicFramePr>
            <a:graphicFrameLocks noChangeAspect="1"/>
          </p:cNvGraphicFramePr>
          <p:nvPr>
            <p:extLst>
              <p:ext uri="{D42A27DB-BD31-4B8C-83A1-F6EECF244321}">
                <p14:modId xmlns:p14="http://schemas.microsoft.com/office/powerpoint/2010/main" val="1359055344"/>
              </p:ext>
            </p:extLst>
          </p:nvPr>
        </p:nvGraphicFramePr>
        <p:xfrm>
          <a:off x="4067944" y="1145133"/>
          <a:ext cx="1432916" cy="358229"/>
        </p:xfrm>
        <a:graphic>
          <a:graphicData uri="http://schemas.openxmlformats.org/presentationml/2006/ole">
            <mc:AlternateContent xmlns:mc="http://schemas.openxmlformats.org/markup-compatibility/2006">
              <mc:Choice xmlns:v="urn:schemas-microsoft-com:vml" Requires="v">
                <p:oleObj spid="_x0000_s129786" name="Формула" r:id="rId3" imgW="660400" imgH="228600" progId="Equation.3">
                  <p:embed/>
                </p:oleObj>
              </mc:Choice>
              <mc:Fallback>
                <p:oleObj name="Формула" r:id="rId3" imgW="660400" imgH="228600" progId="Equation.3">
                  <p:embed/>
                  <p:pic>
                    <p:nvPicPr>
                      <p:cNvPr id="8192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1145133"/>
                        <a:ext cx="1432916" cy="358229"/>
                      </a:xfrm>
                      <a:prstGeom prst="rect">
                        <a:avLst/>
                      </a:prstGeom>
                      <a:solidFill>
                        <a:schemeClr val="tx1"/>
                      </a:solidFill>
                      <a:extLst/>
                    </p:spPr>
                  </p:pic>
                </p:oleObj>
              </mc:Fallback>
            </mc:AlternateContent>
          </a:graphicData>
        </a:graphic>
      </p:graphicFrame>
      <p:sp>
        <p:nvSpPr>
          <p:cNvPr id="81925" name="Rectangle 5"/>
          <p:cNvSpPr>
            <a:spLocks noChangeArrowheads="1"/>
          </p:cNvSpPr>
          <p:nvPr/>
        </p:nvSpPr>
        <p:spPr bwMode="auto">
          <a:xfrm>
            <a:off x="0" y="3181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81926" name="Object 6"/>
          <p:cNvGraphicFramePr>
            <a:graphicFrameLocks noChangeAspect="1"/>
          </p:cNvGraphicFramePr>
          <p:nvPr>
            <p:extLst>
              <p:ext uri="{D42A27DB-BD31-4B8C-83A1-F6EECF244321}">
                <p14:modId xmlns:p14="http://schemas.microsoft.com/office/powerpoint/2010/main" val="927030744"/>
              </p:ext>
            </p:extLst>
          </p:nvPr>
        </p:nvGraphicFramePr>
        <p:xfrm>
          <a:off x="3667125" y="2862262"/>
          <a:ext cx="1657350" cy="638175"/>
        </p:xfrm>
        <a:graphic>
          <a:graphicData uri="http://schemas.openxmlformats.org/presentationml/2006/ole">
            <mc:AlternateContent xmlns:mc="http://schemas.openxmlformats.org/markup-compatibility/2006">
              <mc:Choice xmlns:v="urn:schemas-microsoft-com:vml" Requires="v">
                <p:oleObj spid="_x0000_s129787" name="Формула" r:id="rId5" imgW="837836" imgH="495085" progId="Equation.3">
                  <p:embed/>
                </p:oleObj>
              </mc:Choice>
              <mc:Fallback>
                <p:oleObj name="Формула" r:id="rId5" imgW="837836" imgH="495085" progId="Equation.3">
                  <p:embed/>
                  <p:pic>
                    <p:nvPicPr>
                      <p:cNvPr id="81926"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7125" y="2862262"/>
                        <a:ext cx="1657350" cy="638175"/>
                      </a:xfrm>
                      <a:prstGeom prst="rect">
                        <a:avLst/>
                      </a:prstGeom>
                      <a:solidFill>
                        <a:schemeClr val="tx1"/>
                      </a:solidFill>
                      <a:extLst/>
                    </p:spPr>
                  </p:pic>
                </p:oleObj>
              </mc:Fallback>
            </mc:AlternateContent>
          </a:graphicData>
        </a:graphic>
      </p:graphicFrame>
    </p:spTree>
    <p:extLst>
      <p:ext uri="{BB962C8B-B14F-4D97-AF65-F5344CB8AC3E}">
        <p14:creationId xmlns:p14="http://schemas.microsoft.com/office/powerpoint/2010/main" val="172376868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 name="Rectangle 3"/>
          <p:cNvSpPr>
            <a:spLocks noChangeArrowheads="1"/>
          </p:cNvSpPr>
          <p:nvPr/>
        </p:nvSpPr>
        <p:spPr bwMode="auto">
          <a:xfrm>
            <a:off x="214288" y="476671"/>
            <a:ext cx="8784976" cy="6379205"/>
          </a:xfrm>
          <a:prstGeom prst="rect">
            <a:avLst/>
          </a:prstGeom>
          <a:solidFill>
            <a:schemeClr val="tx1"/>
          </a:solidFill>
          <a:ln w="9525">
            <a:noFill/>
            <a:miter lim="800000"/>
            <a:headEnd/>
            <a:tailEnd/>
          </a:ln>
        </p:spPr>
        <p:txBody>
          <a:bodyPr wrap="square" anchor="t" anchorCtr="0"/>
          <a:lstStyle/>
          <a:p>
            <a:pPr marL="457200" indent="-457200">
              <a:buClr>
                <a:srgbClr val="FF0000"/>
              </a:buClr>
              <a:buFont typeface="+mj-lt"/>
              <a:buAutoNum type="arabicPeriod" startAt="6"/>
            </a:pPr>
            <a:r>
              <a:rPr lang="ru-RU" sz="2400" b="1" u="sng" dirty="0" smtClean="0">
                <a:solidFill>
                  <a:srgbClr val="0000FF"/>
                </a:solidFill>
                <a:latin typeface="Book Antiqua" pitchFamily="18" charset="0"/>
                <a:cs typeface="Times New Roman" pitchFamily="18" charset="0"/>
              </a:rPr>
              <a:t>По конструктивному исполнению </a:t>
            </a:r>
            <a:r>
              <a:rPr lang="ru-RU" sz="2400" b="1" i="1" u="sng" dirty="0" smtClean="0">
                <a:solidFill>
                  <a:srgbClr val="0000FF"/>
                </a:solidFill>
                <a:latin typeface="Book Antiqua" pitchFamily="18" charset="0"/>
                <a:cs typeface="Times New Roman" pitchFamily="18" charset="0"/>
              </a:rPr>
              <a:t>(функциональному назначению</a:t>
            </a:r>
            <a:r>
              <a:rPr lang="ru-RU" sz="2400" b="1" i="1" dirty="0" smtClean="0">
                <a:solidFill>
                  <a:srgbClr val="0000FF"/>
                </a:solidFill>
                <a:latin typeface="Book Antiqua" pitchFamily="18" charset="0"/>
                <a:cs typeface="Times New Roman" pitchFamily="18" charset="0"/>
              </a:rPr>
              <a:t>) </a:t>
            </a:r>
            <a:r>
              <a:rPr lang="ru-RU" sz="2400" b="1" dirty="0" smtClean="0">
                <a:solidFill>
                  <a:srgbClr val="FF0000"/>
                </a:solidFill>
                <a:latin typeface="Book Antiqua" pitchFamily="18" charset="0"/>
                <a:cs typeface="Times New Roman" pitchFamily="18" charset="0"/>
              </a:rPr>
              <a:t>для измерения геометрических величин</a:t>
            </a:r>
            <a:r>
              <a:rPr lang="ru-RU" sz="2400" b="1" dirty="0" smtClean="0">
                <a:solidFill>
                  <a:srgbClr val="0000FF"/>
                </a:solidFill>
                <a:latin typeface="Book Antiqua" pitchFamily="18" charset="0"/>
                <a:cs typeface="Times New Roman" pitchFamily="18" charset="0"/>
              </a:rPr>
              <a:t>:</a:t>
            </a:r>
          </a:p>
          <a:p>
            <a:pPr marL="914400" lvl="1" indent="-457200">
              <a:buClr>
                <a:srgbClr val="FF0000"/>
              </a:buClr>
              <a:buFont typeface="Wingdings" panose="05000000000000000000" pitchFamily="2" charset="2"/>
              <a:buChar char="Ø"/>
            </a:pPr>
            <a:r>
              <a:rPr lang="ru-RU" sz="2400" b="1" dirty="0" smtClean="0">
                <a:solidFill>
                  <a:schemeClr val="bg1"/>
                </a:solidFill>
                <a:latin typeface="Book Antiqua" pitchFamily="18" charset="0"/>
                <a:cs typeface="Times New Roman" pitchFamily="18" charset="0"/>
              </a:rPr>
              <a:t>простейшие СИ;</a:t>
            </a:r>
          </a:p>
          <a:p>
            <a:pPr marL="914400" lvl="1" indent="-457200">
              <a:buClr>
                <a:srgbClr val="FF0000"/>
              </a:buClr>
              <a:buFont typeface="Wingdings" panose="05000000000000000000" pitchFamily="2" charset="2"/>
              <a:buChar char="Ø"/>
            </a:pPr>
            <a:r>
              <a:rPr lang="ru-RU" sz="2400" b="1" dirty="0" smtClean="0">
                <a:solidFill>
                  <a:schemeClr val="bg1"/>
                </a:solidFill>
                <a:latin typeface="Book Antiqua" pitchFamily="18" charset="0"/>
                <a:cs typeface="Times New Roman" pitchFamily="18" charset="0"/>
              </a:rPr>
              <a:t>меры;</a:t>
            </a:r>
          </a:p>
          <a:p>
            <a:pPr marL="914400" lvl="1" indent="-457200">
              <a:buClr>
                <a:srgbClr val="FF0000"/>
              </a:buClr>
              <a:buFont typeface="Wingdings" panose="05000000000000000000" pitchFamily="2" charset="2"/>
              <a:buChar char="Ø"/>
            </a:pPr>
            <a:r>
              <a:rPr lang="ru-RU" sz="2400" b="1" dirty="0" smtClean="0">
                <a:solidFill>
                  <a:schemeClr val="bg1"/>
                </a:solidFill>
                <a:latin typeface="Book Antiqua" pitchFamily="18" charset="0"/>
                <a:cs typeface="Times New Roman" pitchFamily="18" charset="0"/>
              </a:rPr>
              <a:t>калибры;</a:t>
            </a:r>
          </a:p>
          <a:p>
            <a:pPr marL="914400" lvl="1" indent="-457200">
              <a:buClr>
                <a:srgbClr val="FF0000"/>
              </a:buClr>
              <a:buFont typeface="Wingdings" panose="05000000000000000000" pitchFamily="2" charset="2"/>
              <a:buChar char="Ø"/>
            </a:pPr>
            <a:r>
              <a:rPr lang="ru-RU" sz="2400" b="1" dirty="0" smtClean="0">
                <a:solidFill>
                  <a:schemeClr val="bg1"/>
                </a:solidFill>
                <a:latin typeface="Book Antiqua" pitchFamily="18" charset="0"/>
                <a:cs typeface="Times New Roman" pitchFamily="18" charset="0"/>
              </a:rPr>
              <a:t>измерительные преобразователи (ИП);</a:t>
            </a:r>
          </a:p>
          <a:p>
            <a:pPr marL="914400" lvl="1" indent="-457200">
              <a:buClr>
                <a:srgbClr val="FF0000"/>
              </a:buClr>
              <a:buFont typeface="Wingdings" panose="05000000000000000000" pitchFamily="2" charset="2"/>
              <a:buChar char="Ø"/>
            </a:pPr>
            <a:r>
              <a:rPr lang="ru-RU" sz="2400" b="1" dirty="0" smtClean="0">
                <a:solidFill>
                  <a:schemeClr val="bg1"/>
                </a:solidFill>
                <a:latin typeface="Book Antiqua" pitchFamily="18" charset="0"/>
                <a:cs typeface="Times New Roman" pitchFamily="18" charset="0"/>
              </a:rPr>
              <a:t>измерительные приборы </a:t>
            </a:r>
            <a:r>
              <a:rPr lang="ru-RU" sz="2400" b="1" dirty="0">
                <a:solidFill>
                  <a:schemeClr val="bg1"/>
                </a:solidFill>
                <a:latin typeface="Book Antiqua" pitchFamily="18" charset="0"/>
                <a:cs typeface="Times New Roman" pitchFamily="18" charset="0"/>
              </a:rPr>
              <a:t>(контрольно-измерительные приборы – КИП</a:t>
            </a:r>
            <a:r>
              <a:rPr lang="ru-RU" sz="2400" b="1" dirty="0" smtClean="0">
                <a:solidFill>
                  <a:schemeClr val="bg1"/>
                </a:solidFill>
                <a:latin typeface="Book Antiqua" pitchFamily="18" charset="0"/>
                <a:cs typeface="Times New Roman" pitchFamily="18" charset="0"/>
              </a:rPr>
              <a:t>) и </a:t>
            </a:r>
            <a:r>
              <a:rPr lang="ru-RU" sz="2400" b="1" dirty="0">
                <a:solidFill>
                  <a:schemeClr val="bg1"/>
                </a:solidFill>
                <a:latin typeface="Book Antiqua" pitchFamily="18" charset="0"/>
                <a:cs typeface="Times New Roman" pitchFamily="18" charset="0"/>
              </a:rPr>
              <a:t>инструменты;</a:t>
            </a:r>
            <a:endParaRPr lang="ru-RU" sz="2400" b="1" dirty="0" smtClean="0">
              <a:solidFill>
                <a:schemeClr val="bg1"/>
              </a:solidFill>
              <a:latin typeface="Book Antiqua" pitchFamily="18" charset="0"/>
              <a:cs typeface="Times New Roman" pitchFamily="18" charset="0"/>
            </a:endParaRPr>
          </a:p>
          <a:p>
            <a:pPr marL="914400" lvl="1" indent="-457200">
              <a:buClr>
                <a:srgbClr val="FF0000"/>
              </a:buClr>
              <a:buFont typeface="Wingdings" panose="05000000000000000000" pitchFamily="2" charset="2"/>
              <a:buChar char="Ø"/>
            </a:pPr>
            <a:r>
              <a:rPr lang="ru-RU" sz="2400" b="1" dirty="0" smtClean="0">
                <a:solidFill>
                  <a:schemeClr val="bg1"/>
                </a:solidFill>
                <a:latin typeface="Book Antiqua" pitchFamily="18" charset="0"/>
                <a:cs typeface="Times New Roman" pitchFamily="18" charset="0"/>
              </a:rPr>
              <a:t>измерительные установки (ИУ);</a:t>
            </a:r>
          </a:p>
          <a:p>
            <a:pPr marL="914400" lvl="1" indent="-457200">
              <a:buClr>
                <a:srgbClr val="FF0000"/>
              </a:buClr>
              <a:buFont typeface="Wingdings" panose="05000000000000000000" pitchFamily="2" charset="2"/>
              <a:buChar char="Ø"/>
            </a:pPr>
            <a:r>
              <a:rPr lang="ru-RU" sz="2400" b="1" dirty="0" smtClean="0">
                <a:solidFill>
                  <a:schemeClr val="bg1"/>
                </a:solidFill>
                <a:latin typeface="Book Antiqua" pitchFamily="18" charset="0"/>
                <a:cs typeface="Times New Roman" pitchFamily="18" charset="0"/>
              </a:rPr>
              <a:t>измерительные системы (ИС);</a:t>
            </a:r>
          </a:p>
          <a:p>
            <a:pPr marL="914400" lvl="1" indent="-457200">
              <a:buClr>
                <a:srgbClr val="FF0000"/>
              </a:buClr>
              <a:buFont typeface="Wingdings" panose="05000000000000000000" pitchFamily="2" charset="2"/>
              <a:buChar char="Ø"/>
            </a:pPr>
            <a:r>
              <a:rPr lang="ru-RU" sz="2400" b="1" dirty="0" smtClean="0">
                <a:solidFill>
                  <a:schemeClr val="bg1"/>
                </a:solidFill>
                <a:latin typeface="Book Antiqua" pitchFamily="18" charset="0"/>
                <a:cs typeface="Times New Roman" pitchFamily="18" charset="0"/>
              </a:rPr>
              <a:t>измерительно-вычислительные комплексы (ИВК)</a:t>
            </a:r>
          </a:p>
          <a:p>
            <a:pPr marL="914400" lvl="1" indent="-457200">
              <a:buClr>
                <a:srgbClr val="FF0000"/>
              </a:buClr>
              <a:buFont typeface="Wingdings" panose="05000000000000000000" pitchFamily="2" charset="2"/>
              <a:buChar char="Ø"/>
            </a:pPr>
            <a:endParaRPr lang="ru-RU" sz="2200" b="1" dirty="0" smtClean="0">
              <a:solidFill>
                <a:schemeClr val="bg1"/>
              </a:solidFill>
              <a:latin typeface="Book Antiqua" pitchFamily="18" charset="0"/>
              <a:cs typeface="Times New Roman" pitchFamily="18" charset="0"/>
            </a:endParaRPr>
          </a:p>
          <a:p>
            <a:pPr marL="457200" indent="-457200">
              <a:buAutoNum type="arabicPeriod" startAt="6"/>
            </a:pPr>
            <a:endParaRPr lang="ru-RU" sz="2400" dirty="0">
              <a:solidFill>
                <a:srgbClr val="000000"/>
              </a:solidFill>
              <a:latin typeface="Book Antiqua" pitchFamily="18" charset="0"/>
            </a:endParaRPr>
          </a:p>
        </p:txBody>
      </p:sp>
      <p:sp>
        <p:nvSpPr>
          <p:cNvPr id="11" name="Номер слайда 5"/>
          <p:cNvSpPr>
            <a:spLocks noGrp="1"/>
          </p:cNvSpPr>
          <p:nvPr>
            <p:ph type="sldNum" sz="quarter" idx="12"/>
          </p:nvPr>
        </p:nvSpPr>
        <p:spPr>
          <a:xfrm>
            <a:off x="8244408" y="6185952"/>
            <a:ext cx="856907" cy="669925"/>
          </a:xfrm>
        </p:spPr>
        <p:txBody>
          <a:bodyPr/>
          <a:lstStyle/>
          <a:p>
            <a:pPr>
              <a:defRPr/>
            </a:pPr>
            <a:fld id="{8EDC18CE-0FF1-4F6E-A3BE-0407B02170A5}" type="slidenum">
              <a:rPr lang="ru-RU" sz="1600"/>
              <a:pPr>
                <a:defRPr/>
              </a:pPr>
              <a:t>9</a:t>
            </a:fld>
            <a:endParaRPr lang="ru-RU" sz="1600" dirty="0"/>
          </a:p>
        </p:txBody>
      </p:sp>
      <p:sp>
        <p:nvSpPr>
          <p:cNvPr id="2064" name="AutoShape 2"/>
          <p:cNvSpPr>
            <a:spLocks noChangeArrowheads="1"/>
          </p:cNvSpPr>
          <p:nvPr/>
        </p:nvSpPr>
        <p:spPr bwMode="auto">
          <a:xfrm>
            <a:off x="0" y="-27384"/>
            <a:ext cx="9144000" cy="546833"/>
          </a:xfrm>
          <a:prstGeom prst="roundRect">
            <a:avLst>
              <a:gd name="adj" fmla="val 16667"/>
            </a:avLst>
          </a:prstGeom>
          <a:solidFill>
            <a:srgbClr val="FFFF00"/>
          </a:solidFill>
          <a:ln w="38100">
            <a:solidFill>
              <a:srgbClr val="1D08B8"/>
            </a:solidFill>
            <a:round/>
            <a:headEnd/>
            <a:tailEnd/>
          </a:ln>
        </p:spPr>
        <p:txBody>
          <a:bodyPr wrap="none" anchor="ctr"/>
          <a:lstStyle/>
          <a:p>
            <a:pPr algn="ctr"/>
            <a:r>
              <a:rPr lang="ru-RU" sz="2000" b="1" dirty="0" smtClean="0">
                <a:solidFill>
                  <a:srgbClr val="1D08B8"/>
                </a:solidFill>
                <a:latin typeface="Book Antiqua" pitchFamily="18" charset="0"/>
                <a:cs typeface="Times New Roman" pitchFamily="18" charset="0"/>
              </a:rPr>
              <a:t>КЛАССИФИКАЦИЯ СРЕДСТВ ИЗМЕРЕНИ</a:t>
            </a:r>
            <a:r>
              <a:rPr lang="ru-RU" sz="2000" b="1" dirty="0" smtClean="0">
                <a:solidFill>
                  <a:srgbClr val="1D08B8"/>
                </a:solidFill>
                <a:latin typeface="Book Antiqua" pitchFamily="18" charset="0"/>
              </a:rPr>
              <a:t>Й И КОНТРОЛЯ</a:t>
            </a:r>
            <a:r>
              <a:rPr lang="ru-RU" sz="2400" dirty="0" smtClean="0">
                <a:solidFill>
                  <a:srgbClr val="1D08B8"/>
                </a:solidFill>
                <a:latin typeface="Times New Roman" pitchFamily="18" charset="0"/>
              </a:rPr>
              <a:t> </a:t>
            </a:r>
            <a:endParaRPr lang="ru-RU" sz="2400" dirty="0">
              <a:solidFill>
                <a:srgbClr val="1D08B8"/>
              </a:solidFill>
              <a:latin typeface="Times New Roman" pitchFamily="18" charset="0"/>
            </a:endParaRPr>
          </a:p>
        </p:txBody>
      </p:sp>
    </p:spTree>
    <p:extLst>
      <p:ext uri="{BB962C8B-B14F-4D97-AF65-F5344CB8AC3E}">
        <p14:creationId xmlns:p14="http://schemas.microsoft.com/office/powerpoint/2010/main" val="123411411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7738</TotalTime>
  <Words>8729</Words>
  <Application>Microsoft Office PowerPoint</Application>
  <PresentationFormat>Экран (4:3)</PresentationFormat>
  <Paragraphs>1041</Paragraphs>
  <Slides>86</Slides>
  <Notes>73</Notes>
  <HiddenSlides>0</HiddenSlides>
  <MMClips>0</MMClips>
  <ScaleCrop>false</ScaleCrop>
  <HeadingPairs>
    <vt:vector size="8" baseType="variant">
      <vt:variant>
        <vt:lpstr>Использованные шрифты</vt:lpstr>
      </vt:variant>
      <vt:variant>
        <vt:i4>15</vt:i4>
      </vt:variant>
      <vt:variant>
        <vt:lpstr>Тема</vt:lpstr>
      </vt:variant>
      <vt:variant>
        <vt:i4>1</vt:i4>
      </vt:variant>
      <vt:variant>
        <vt:lpstr>Внедренные серверы OLE</vt:lpstr>
      </vt:variant>
      <vt:variant>
        <vt:i4>2</vt:i4>
      </vt:variant>
      <vt:variant>
        <vt:lpstr>Заголовки слайдов</vt:lpstr>
      </vt:variant>
      <vt:variant>
        <vt:i4>86</vt:i4>
      </vt:variant>
    </vt:vector>
  </HeadingPairs>
  <TitlesOfParts>
    <vt:vector size="104" baseType="lpstr">
      <vt:lpstr>Arial</vt:lpstr>
      <vt:lpstr>Book Antiqua</vt:lpstr>
      <vt:lpstr>Calibri</vt:lpstr>
      <vt:lpstr>Century Gothic</vt:lpstr>
      <vt:lpstr>Courier New</vt:lpstr>
      <vt:lpstr>fregatregular</vt:lpstr>
      <vt:lpstr>Georgia</vt:lpstr>
      <vt:lpstr>Symbol</vt:lpstr>
      <vt:lpstr>Times New Roman</vt:lpstr>
      <vt:lpstr>Trebuchet MS</vt:lpstr>
      <vt:lpstr>Verdana</vt:lpstr>
      <vt:lpstr>Wingdings</vt:lpstr>
      <vt:lpstr>Wingdings 2</vt:lpstr>
      <vt:lpstr>Wingdings 3</vt:lpstr>
      <vt:lpstr>ZDingbats</vt:lpstr>
      <vt:lpstr>Сектор</vt:lpstr>
      <vt:lpstr>Формула</vt:lpstr>
      <vt:lpstr>Equation</vt:lpstr>
      <vt:lpstr>Презентация PowerPoint</vt:lpstr>
      <vt:lpstr>ТЕМА 2. Основы технических измерений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Типичные составляющие погрешности измерений </vt:lpstr>
      <vt:lpstr>Типичные составляющие погрешности измерений </vt:lpstr>
      <vt:lpstr>Презентация PowerPoint</vt:lpstr>
      <vt:lpstr> Неметрические шкалы</vt:lpstr>
      <vt:lpstr>Шкала порядка</vt:lpstr>
      <vt:lpstr>формирование оценки при промежуточной аттестации студентов на основании результатов контроля успеваемости в среде системы дистанционного обучения университета ИТМО</vt:lpstr>
      <vt:lpstr>Метрические шкалы</vt:lpstr>
      <vt:lpstr>Шкала интервалов</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Михаил</dc:creator>
  <cp:lastModifiedBy>Тогидний Иван Иванович</cp:lastModifiedBy>
  <cp:revision>795</cp:revision>
  <cp:lastPrinted>2017-05-26T04:39:56Z</cp:lastPrinted>
  <dcterms:created xsi:type="dcterms:W3CDTF">2007-12-12T16:22:21Z</dcterms:created>
  <dcterms:modified xsi:type="dcterms:W3CDTF">2020-02-20T07:30:14Z</dcterms:modified>
</cp:coreProperties>
</file>