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6" r:id="rId2"/>
    <p:sldId id="398" r:id="rId3"/>
    <p:sldId id="399" r:id="rId4"/>
    <p:sldId id="449" r:id="rId5"/>
    <p:sldId id="279" r:id="rId6"/>
    <p:sldId id="372" r:id="rId7"/>
    <p:sldId id="280" r:id="rId8"/>
    <p:sldId id="364" r:id="rId9"/>
    <p:sldId id="316" r:id="rId10"/>
    <p:sldId id="259" r:id="rId11"/>
    <p:sldId id="373" r:id="rId12"/>
    <p:sldId id="374" r:id="rId13"/>
    <p:sldId id="375" r:id="rId14"/>
    <p:sldId id="376" r:id="rId15"/>
    <p:sldId id="444" r:id="rId16"/>
    <p:sldId id="365" r:id="rId17"/>
    <p:sldId id="323" r:id="rId18"/>
    <p:sldId id="325" r:id="rId19"/>
    <p:sldId id="381" r:id="rId20"/>
    <p:sldId id="327" r:id="rId21"/>
    <p:sldId id="281" r:id="rId22"/>
    <p:sldId id="330" r:id="rId23"/>
    <p:sldId id="326" r:id="rId24"/>
    <p:sldId id="380" r:id="rId25"/>
    <p:sldId id="383" r:id="rId26"/>
    <p:sldId id="382" r:id="rId27"/>
    <p:sldId id="389" r:id="rId28"/>
    <p:sldId id="384" r:id="rId29"/>
    <p:sldId id="396" r:id="rId30"/>
    <p:sldId id="385" r:id="rId31"/>
    <p:sldId id="324" r:id="rId32"/>
    <p:sldId id="328" r:id="rId33"/>
    <p:sldId id="386" r:id="rId34"/>
    <p:sldId id="368" r:id="rId35"/>
    <p:sldId id="265" r:id="rId36"/>
    <p:sldId id="407" r:id="rId37"/>
    <p:sldId id="331" r:id="rId38"/>
    <p:sldId id="362" r:id="rId39"/>
    <p:sldId id="370" r:id="rId40"/>
    <p:sldId id="369" r:id="rId41"/>
    <p:sldId id="361" r:id="rId42"/>
    <p:sldId id="363" r:id="rId43"/>
    <p:sldId id="286" r:id="rId44"/>
    <p:sldId id="267" r:id="rId45"/>
    <p:sldId id="285" r:id="rId46"/>
    <p:sldId id="332" r:id="rId47"/>
    <p:sldId id="387" r:id="rId48"/>
    <p:sldId id="357" r:id="rId49"/>
    <p:sldId id="359" r:id="rId50"/>
    <p:sldId id="358" r:id="rId51"/>
    <p:sldId id="371" r:id="rId52"/>
    <p:sldId id="388" r:id="rId53"/>
    <p:sldId id="409" r:id="rId54"/>
    <p:sldId id="343" r:id="rId55"/>
    <p:sldId id="344" r:id="rId56"/>
    <p:sldId id="345" r:id="rId57"/>
    <p:sldId id="346" r:id="rId58"/>
    <p:sldId id="347" r:id="rId59"/>
    <p:sldId id="406" r:id="rId60"/>
    <p:sldId id="416" r:id="rId61"/>
    <p:sldId id="417" r:id="rId62"/>
    <p:sldId id="418" r:id="rId63"/>
    <p:sldId id="419" r:id="rId64"/>
    <p:sldId id="348" r:id="rId65"/>
    <p:sldId id="349" r:id="rId66"/>
    <p:sldId id="350" r:id="rId67"/>
    <p:sldId id="360" r:id="rId68"/>
    <p:sldId id="351" r:id="rId69"/>
    <p:sldId id="352" r:id="rId70"/>
    <p:sldId id="353" r:id="rId71"/>
    <p:sldId id="355" r:id="rId72"/>
    <p:sldId id="356" r:id="rId73"/>
    <p:sldId id="354" r:id="rId74"/>
    <p:sldId id="390" r:id="rId75"/>
    <p:sldId id="408" r:id="rId76"/>
    <p:sldId id="412" r:id="rId77"/>
    <p:sldId id="413" r:id="rId78"/>
    <p:sldId id="366" r:id="rId79"/>
    <p:sldId id="445" r:id="rId80"/>
    <p:sldId id="288" r:id="rId81"/>
    <p:sldId id="268" r:id="rId82"/>
    <p:sldId id="420" r:id="rId83"/>
    <p:sldId id="446" r:id="rId84"/>
    <p:sldId id="289" r:id="rId85"/>
    <p:sldId id="291" r:id="rId86"/>
    <p:sldId id="295" r:id="rId87"/>
    <p:sldId id="414" r:id="rId88"/>
    <p:sldId id="447" r:id="rId89"/>
    <p:sldId id="415" r:id="rId90"/>
    <p:sldId id="294" r:id="rId91"/>
    <p:sldId id="421" r:id="rId92"/>
    <p:sldId id="296" r:id="rId93"/>
    <p:sldId id="448" r:id="rId94"/>
    <p:sldId id="410" r:id="rId95"/>
    <p:sldId id="411" r:id="rId96"/>
    <p:sldId id="395" r:id="rId97"/>
    <p:sldId id="437" r:id="rId98"/>
    <p:sldId id="340" r:id="rId99"/>
    <p:sldId id="270" r:id="rId100"/>
    <p:sldId id="271" r:id="rId101"/>
    <p:sldId id="272" r:id="rId102"/>
    <p:sldId id="422" r:id="rId103"/>
    <p:sldId id="300" r:id="rId104"/>
    <p:sldId id="342" r:id="rId105"/>
    <p:sldId id="301" r:id="rId106"/>
    <p:sldId id="302" r:id="rId107"/>
    <p:sldId id="341" r:id="rId108"/>
    <p:sldId id="394" r:id="rId109"/>
    <p:sldId id="304" r:id="rId110"/>
    <p:sldId id="308" r:id="rId111"/>
    <p:sldId id="307" r:id="rId112"/>
    <p:sldId id="310" r:id="rId113"/>
    <p:sldId id="275" r:id="rId114"/>
    <p:sldId id="429" r:id="rId115"/>
    <p:sldId id="428" r:id="rId116"/>
    <p:sldId id="430" r:id="rId117"/>
    <p:sldId id="431" r:id="rId118"/>
    <p:sldId id="432" r:id="rId119"/>
    <p:sldId id="433" r:id="rId120"/>
    <p:sldId id="273" r:id="rId121"/>
    <p:sldId id="435" r:id="rId122"/>
    <p:sldId id="436" r:id="rId123"/>
    <p:sldId id="438" r:id="rId124"/>
    <p:sldId id="434" r:id="rId125"/>
    <p:sldId id="274" r:id="rId126"/>
    <p:sldId id="309" r:id="rId127"/>
    <p:sldId id="305" r:id="rId128"/>
    <p:sldId id="441" r:id="rId129"/>
    <p:sldId id="442" r:id="rId130"/>
    <p:sldId id="277" r:id="rId131"/>
    <p:sldId id="443" r:id="rId132"/>
    <p:sldId id="392" r:id="rId133"/>
    <p:sldId id="311" r:id="rId134"/>
    <p:sldId id="312" r:id="rId135"/>
    <p:sldId id="313" r:id="rId136"/>
    <p:sldId id="276" r:id="rId137"/>
    <p:sldId id="439" r:id="rId138"/>
    <p:sldId id="393" r:id="rId139"/>
    <p:sldId id="314" r:id="rId140"/>
    <p:sldId id="315" r:id="rId141"/>
    <p:sldId id="402" r:id="rId142"/>
    <p:sldId id="452" r:id="rId143"/>
    <p:sldId id="401" r:id="rId144"/>
    <p:sldId id="451" r:id="rId145"/>
    <p:sldId id="454" r:id="rId146"/>
    <p:sldId id="453" r:id="rId147"/>
    <p:sldId id="404" r:id="rId148"/>
    <p:sldId id="450" r:id="rId149"/>
    <p:sldId id="403" r:id="rId1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00FF"/>
    <a:srgbClr val="FF3300"/>
    <a:srgbClr val="00FFFF"/>
    <a:srgbClr val="8CA2A1"/>
    <a:srgbClr val="728C8B"/>
    <a:srgbClr val="7796BB"/>
    <a:srgbClr val="1D6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0"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3EDB8-3BEC-4870-AF09-C3A58A1A1A5F}" type="datetimeFigureOut">
              <a:rPr lang="ru-RU" smtClean="0"/>
              <a:pPr/>
              <a:t>05.12.2022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34BFE-72A8-4250-8834-992B51FD8761}" type="slidenum">
              <a:rPr lang="ru-RU" smtClean="0"/>
              <a:pPr/>
              <a:t>‹#›</a:t>
            </a:fld>
            <a:endParaRPr lang="ru-RU"/>
          </a:p>
        </p:txBody>
      </p:sp>
    </p:spTree>
    <p:extLst>
      <p:ext uri="{BB962C8B-B14F-4D97-AF65-F5344CB8AC3E}">
        <p14:creationId xmlns:p14="http://schemas.microsoft.com/office/powerpoint/2010/main" val="291209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2</a:t>
            </a:fld>
            <a:endParaRPr lang="ru-RU"/>
          </a:p>
        </p:txBody>
      </p:sp>
    </p:spTree>
    <p:extLst>
      <p:ext uri="{BB962C8B-B14F-4D97-AF65-F5344CB8AC3E}">
        <p14:creationId xmlns:p14="http://schemas.microsoft.com/office/powerpoint/2010/main" val="6905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40</a:t>
            </a:fld>
            <a:endParaRPr lang="ru-RU"/>
          </a:p>
        </p:txBody>
      </p:sp>
    </p:spTree>
    <p:extLst>
      <p:ext uri="{BB962C8B-B14F-4D97-AF65-F5344CB8AC3E}">
        <p14:creationId xmlns:p14="http://schemas.microsoft.com/office/powerpoint/2010/main" val="284541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42</a:t>
            </a:fld>
            <a:endParaRPr lang="ru-RU"/>
          </a:p>
        </p:txBody>
      </p:sp>
    </p:spTree>
    <p:extLst>
      <p:ext uri="{BB962C8B-B14F-4D97-AF65-F5344CB8AC3E}">
        <p14:creationId xmlns:p14="http://schemas.microsoft.com/office/powerpoint/2010/main" val="65790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43</a:t>
            </a:fld>
            <a:endParaRPr lang="ru-RU"/>
          </a:p>
        </p:txBody>
      </p:sp>
    </p:spTree>
    <p:extLst>
      <p:ext uri="{BB962C8B-B14F-4D97-AF65-F5344CB8AC3E}">
        <p14:creationId xmlns:p14="http://schemas.microsoft.com/office/powerpoint/2010/main" val="394778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45</a:t>
            </a:fld>
            <a:endParaRPr lang="ru-RU"/>
          </a:p>
        </p:txBody>
      </p:sp>
    </p:spTree>
    <p:extLst>
      <p:ext uri="{BB962C8B-B14F-4D97-AF65-F5344CB8AC3E}">
        <p14:creationId xmlns:p14="http://schemas.microsoft.com/office/powerpoint/2010/main" val="1549252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47</a:t>
            </a:fld>
            <a:endParaRPr lang="ru-RU"/>
          </a:p>
        </p:txBody>
      </p:sp>
    </p:spTree>
    <p:extLst>
      <p:ext uri="{BB962C8B-B14F-4D97-AF65-F5344CB8AC3E}">
        <p14:creationId xmlns:p14="http://schemas.microsoft.com/office/powerpoint/2010/main" val="265369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48</a:t>
            </a:fld>
            <a:endParaRPr lang="ru-RU"/>
          </a:p>
        </p:txBody>
      </p:sp>
    </p:spTree>
    <p:extLst>
      <p:ext uri="{BB962C8B-B14F-4D97-AF65-F5344CB8AC3E}">
        <p14:creationId xmlns:p14="http://schemas.microsoft.com/office/powerpoint/2010/main" val="310694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49</a:t>
            </a:fld>
            <a:endParaRPr lang="ru-RU"/>
          </a:p>
        </p:txBody>
      </p:sp>
    </p:spTree>
    <p:extLst>
      <p:ext uri="{BB962C8B-B14F-4D97-AF65-F5344CB8AC3E}">
        <p14:creationId xmlns:p14="http://schemas.microsoft.com/office/powerpoint/2010/main" val="394692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334BFE-72A8-4250-8834-992B51FD8761}" type="slidenum">
              <a:rPr lang="ru-RU" smtClean="0"/>
              <a:pPr/>
              <a:t>50</a:t>
            </a:fld>
            <a:endParaRPr lang="ru-RU"/>
          </a:p>
        </p:txBody>
      </p:sp>
    </p:spTree>
    <p:extLst>
      <p:ext uri="{BB962C8B-B14F-4D97-AF65-F5344CB8AC3E}">
        <p14:creationId xmlns:p14="http://schemas.microsoft.com/office/powerpoint/2010/main" val="3820963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52</a:t>
            </a:fld>
            <a:endParaRPr lang="ru-RU"/>
          </a:p>
        </p:txBody>
      </p:sp>
    </p:spTree>
    <p:extLst>
      <p:ext uri="{BB962C8B-B14F-4D97-AF65-F5344CB8AC3E}">
        <p14:creationId xmlns:p14="http://schemas.microsoft.com/office/powerpoint/2010/main" val="4235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61</a:t>
            </a:fld>
            <a:endParaRPr lang="ru-RU"/>
          </a:p>
        </p:txBody>
      </p:sp>
    </p:spTree>
    <p:extLst>
      <p:ext uri="{BB962C8B-B14F-4D97-AF65-F5344CB8AC3E}">
        <p14:creationId xmlns:p14="http://schemas.microsoft.com/office/powerpoint/2010/main" val="275401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a:t>
            </a:fld>
            <a:endParaRPr lang="ru-RU"/>
          </a:p>
        </p:txBody>
      </p:sp>
    </p:spTree>
    <p:extLst>
      <p:ext uri="{BB962C8B-B14F-4D97-AF65-F5344CB8AC3E}">
        <p14:creationId xmlns:p14="http://schemas.microsoft.com/office/powerpoint/2010/main" val="297916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63</a:t>
            </a:fld>
            <a:endParaRPr lang="ru-RU"/>
          </a:p>
        </p:txBody>
      </p:sp>
    </p:spTree>
    <p:extLst>
      <p:ext uri="{BB962C8B-B14F-4D97-AF65-F5344CB8AC3E}">
        <p14:creationId xmlns:p14="http://schemas.microsoft.com/office/powerpoint/2010/main" val="234063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74</a:t>
            </a:fld>
            <a:endParaRPr lang="ru-RU"/>
          </a:p>
        </p:txBody>
      </p:sp>
    </p:spTree>
    <p:extLst>
      <p:ext uri="{BB962C8B-B14F-4D97-AF65-F5344CB8AC3E}">
        <p14:creationId xmlns:p14="http://schemas.microsoft.com/office/powerpoint/2010/main" val="58495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77</a:t>
            </a:fld>
            <a:endParaRPr lang="ru-RU"/>
          </a:p>
        </p:txBody>
      </p:sp>
    </p:spTree>
    <p:extLst>
      <p:ext uri="{BB962C8B-B14F-4D97-AF65-F5344CB8AC3E}">
        <p14:creationId xmlns:p14="http://schemas.microsoft.com/office/powerpoint/2010/main" val="531788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BF9D004-0297-444A-9403-32D94099DA29}" type="slidenum">
              <a:rPr lang="ru-RU" smtClean="0"/>
              <a:pPr/>
              <a:t>78</a:t>
            </a:fld>
            <a:endParaRPr lang="ru-RU"/>
          </a:p>
        </p:txBody>
      </p:sp>
    </p:spTree>
    <p:extLst>
      <p:ext uri="{BB962C8B-B14F-4D97-AF65-F5344CB8AC3E}">
        <p14:creationId xmlns:p14="http://schemas.microsoft.com/office/powerpoint/2010/main" val="353773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79</a:t>
            </a:fld>
            <a:endParaRPr lang="ru-RU"/>
          </a:p>
        </p:txBody>
      </p:sp>
    </p:spTree>
    <p:extLst>
      <p:ext uri="{BB962C8B-B14F-4D97-AF65-F5344CB8AC3E}">
        <p14:creationId xmlns:p14="http://schemas.microsoft.com/office/powerpoint/2010/main" val="432968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80</a:t>
            </a:fld>
            <a:endParaRPr lang="ru-RU"/>
          </a:p>
        </p:txBody>
      </p:sp>
    </p:spTree>
    <p:extLst>
      <p:ext uri="{BB962C8B-B14F-4D97-AF65-F5344CB8AC3E}">
        <p14:creationId xmlns:p14="http://schemas.microsoft.com/office/powerpoint/2010/main" val="368255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82</a:t>
            </a:fld>
            <a:endParaRPr lang="ru-RU"/>
          </a:p>
        </p:txBody>
      </p:sp>
    </p:spTree>
    <p:extLst>
      <p:ext uri="{BB962C8B-B14F-4D97-AF65-F5344CB8AC3E}">
        <p14:creationId xmlns:p14="http://schemas.microsoft.com/office/powerpoint/2010/main" val="67992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83</a:t>
            </a:fld>
            <a:endParaRPr lang="ru-RU"/>
          </a:p>
        </p:txBody>
      </p:sp>
    </p:spTree>
    <p:extLst>
      <p:ext uri="{BB962C8B-B14F-4D97-AF65-F5344CB8AC3E}">
        <p14:creationId xmlns:p14="http://schemas.microsoft.com/office/powerpoint/2010/main" val="875989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84</a:t>
            </a:fld>
            <a:endParaRPr lang="ru-RU"/>
          </a:p>
        </p:txBody>
      </p:sp>
    </p:spTree>
    <p:extLst>
      <p:ext uri="{BB962C8B-B14F-4D97-AF65-F5344CB8AC3E}">
        <p14:creationId xmlns:p14="http://schemas.microsoft.com/office/powerpoint/2010/main" val="158986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85</a:t>
            </a:fld>
            <a:endParaRPr lang="ru-RU"/>
          </a:p>
        </p:txBody>
      </p:sp>
    </p:spTree>
    <p:extLst>
      <p:ext uri="{BB962C8B-B14F-4D97-AF65-F5344CB8AC3E}">
        <p14:creationId xmlns:p14="http://schemas.microsoft.com/office/powerpoint/2010/main" val="419393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a:t>
            </a:fld>
            <a:endParaRPr lang="ru-RU"/>
          </a:p>
        </p:txBody>
      </p:sp>
    </p:spTree>
    <p:extLst>
      <p:ext uri="{BB962C8B-B14F-4D97-AF65-F5344CB8AC3E}">
        <p14:creationId xmlns:p14="http://schemas.microsoft.com/office/powerpoint/2010/main" val="906038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86</a:t>
            </a:fld>
            <a:endParaRPr lang="ru-RU"/>
          </a:p>
        </p:txBody>
      </p:sp>
    </p:spTree>
    <p:extLst>
      <p:ext uri="{BB962C8B-B14F-4D97-AF65-F5344CB8AC3E}">
        <p14:creationId xmlns:p14="http://schemas.microsoft.com/office/powerpoint/2010/main" val="282828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87</a:t>
            </a:fld>
            <a:endParaRPr lang="ru-RU"/>
          </a:p>
        </p:txBody>
      </p:sp>
    </p:spTree>
    <p:extLst>
      <p:ext uri="{BB962C8B-B14F-4D97-AF65-F5344CB8AC3E}">
        <p14:creationId xmlns:p14="http://schemas.microsoft.com/office/powerpoint/2010/main" val="376357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88</a:t>
            </a:fld>
            <a:endParaRPr lang="ru-RU"/>
          </a:p>
        </p:txBody>
      </p:sp>
    </p:spTree>
    <p:extLst>
      <p:ext uri="{BB962C8B-B14F-4D97-AF65-F5344CB8AC3E}">
        <p14:creationId xmlns:p14="http://schemas.microsoft.com/office/powerpoint/2010/main" val="3858128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89</a:t>
            </a:fld>
            <a:endParaRPr lang="ru-RU"/>
          </a:p>
        </p:txBody>
      </p:sp>
    </p:spTree>
    <p:extLst>
      <p:ext uri="{BB962C8B-B14F-4D97-AF65-F5344CB8AC3E}">
        <p14:creationId xmlns:p14="http://schemas.microsoft.com/office/powerpoint/2010/main" val="33356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90</a:t>
            </a:fld>
            <a:endParaRPr lang="ru-RU"/>
          </a:p>
        </p:txBody>
      </p:sp>
    </p:spTree>
    <p:extLst>
      <p:ext uri="{BB962C8B-B14F-4D97-AF65-F5344CB8AC3E}">
        <p14:creationId xmlns:p14="http://schemas.microsoft.com/office/powerpoint/2010/main" val="172078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91</a:t>
            </a:fld>
            <a:endParaRPr lang="ru-RU"/>
          </a:p>
        </p:txBody>
      </p:sp>
    </p:spTree>
    <p:extLst>
      <p:ext uri="{BB962C8B-B14F-4D97-AF65-F5344CB8AC3E}">
        <p14:creationId xmlns:p14="http://schemas.microsoft.com/office/powerpoint/2010/main" val="474512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92</a:t>
            </a:fld>
            <a:endParaRPr lang="ru-RU"/>
          </a:p>
        </p:txBody>
      </p:sp>
    </p:spTree>
    <p:extLst>
      <p:ext uri="{BB962C8B-B14F-4D97-AF65-F5344CB8AC3E}">
        <p14:creationId xmlns:p14="http://schemas.microsoft.com/office/powerpoint/2010/main" val="2803524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93</a:t>
            </a:fld>
            <a:endParaRPr lang="ru-RU"/>
          </a:p>
        </p:txBody>
      </p:sp>
    </p:spTree>
    <p:extLst>
      <p:ext uri="{BB962C8B-B14F-4D97-AF65-F5344CB8AC3E}">
        <p14:creationId xmlns:p14="http://schemas.microsoft.com/office/powerpoint/2010/main" val="2697695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94</a:t>
            </a:fld>
            <a:endParaRPr lang="ru-RU"/>
          </a:p>
        </p:txBody>
      </p:sp>
    </p:spTree>
    <p:extLst>
      <p:ext uri="{BB962C8B-B14F-4D97-AF65-F5344CB8AC3E}">
        <p14:creationId xmlns:p14="http://schemas.microsoft.com/office/powerpoint/2010/main" val="417626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96</a:t>
            </a:fld>
            <a:endParaRPr lang="ru-RU"/>
          </a:p>
        </p:txBody>
      </p:sp>
    </p:spTree>
    <p:extLst>
      <p:ext uri="{BB962C8B-B14F-4D97-AF65-F5344CB8AC3E}">
        <p14:creationId xmlns:p14="http://schemas.microsoft.com/office/powerpoint/2010/main" val="5514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7</a:t>
            </a:fld>
            <a:endParaRPr lang="ru-RU"/>
          </a:p>
        </p:txBody>
      </p:sp>
    </p:spTree>
    <p:extLst>
      <p:ext uri="{BB962C8B-B14F-4D97-AF65-F5344CB8AC3E}">
        <p14:creationId xmlns:p14="http://schemas.microsoft.com/office/powerpoint/2010/main" val="1816363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103</a:t>
            </a:fld>
            <a:endParaRPr lang="ru-RU"/>
          </a:p>
        </p:txBody>
      </p:sp>
    </p:spTree>
    <p:extLst>
      <p:ext uri="{BB962C8B-B14F-4D97-AF65-F5344CB8AC3E}">
        <p14:creationId xmlns:p14="http://schemas.microsoft.com/office/powerpoint/2010/main" val="2321546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105</a:t>
            </a:fld>
            <a:endParaRPr lang="ru-RU"/>
          </a:p>
        </p:txBody>
      </p:sp>
    </p:spTree>
    <p:extLst>
      <p:ext uri="{BB962C8B-B14F-4D97-AF65-F5344CB8AC3E}">
        <p14:creationId xmlns:p14="http://schemas.microsoft.com/office/powerpoint/2010/main" val="2513678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106</a:t>
            </a:fld>
            <a:endParaRPr lang="ru-RU"/>
          </a:p>
        </p:txBody>
      </p:sp>
    </p:spTree>
    <p:extLst>
      <p:ext uri="{BB962C8B-B14F-4D97-AF65-F5344CB8AC3E}">
        <p14:creationId xmlns:p14="http://schemas.microsoft.com/office/powerpoint/2010/main" val="3177117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108</a:t>
            </a:fld>
            <a:endParaRPr lang="ru-RU"/>
          </a:p>
        </p:txBody>
      </p:sp>
    </p:spTree>
    <p:extLst>
      <p:ext uri="{BB962C8B-B14F-4D97-AF65-F5344CB8AC3E}">
        <p14:creationId xmlns:p14="http://schemas.microsoft.com/office/powerpoint/2010/main" val="3308294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109</a:t>
            </a:fld>
            <a:endParaRPr lang="ru-RU"/>
          </a:p>
        </p:txBody>
      </p:sp>
    </p:spTree>
    <p:extLst>
      <p:ext uri="{BB962C8B-B14F-4D97-AF65-F5344CB8AC3E}">
        <p14:creationId xmlns:p14="http://schemas.microsoft.com/office/powerpoint/2010/main" val="3490291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110</a:t>
            </a:fld>
            <a:endParaRPr lang="ru-RU"/>
          </a:p>
        </p:txBody>
      </p:sp>
    </p:spTree>
    <p:extLst>
      <p:ext uri="{BB962C8B-B14F-4D97-AF65-F5344CB8AC3E}">
        <p14:creationId xmlns:p14="http://schemas.microsoft.com/office/powerpoint/2010/main" val="1184283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111</a:t>
            </a:fld>
            <a:endParaRPr lang="ru-RU"/>
          </a:p>
        </p:txBody>
      </p:sp>
    </p:spTree>
    <p:extLst>
      <p:ext uri="{BB962C8B-B14F-4D97-AF65-F5344CB8AC3E}">
        <p14:creationId xmlns:p14="http://schemas.microsoft.com/office/powerpoint/2010/main" val="1868386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112</a:t>
            </a:fld>
            <a:endParaRPr lang="ru-RU"/>
          </a:p>
        </p:txBody>
      </p:sp>
    </p:spTree>
    <p:extLst>
      <p:ext uri="{BB962C8B-B14F-4D97-AF65-F5344CB8AC3E}">
        <p14:creationId xmlns:p14="http://schemas.microsoft.com/office/powerpoint/2010/main" val="1930232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114</a:t>
            </a:fld>
            <a:endParaRPr lang="ru-RU"/>
          </a:p>
        </p:txBody>
      </p:sp>
    </p:spTree>
    <p:extLst>
      <p:ext uri="{BB962C8B-B14F-4D97-AF65-F5344CB8AC3E}">
        <p14:creationId xmlns:p14="http://schemas.microsoft.com/office/powerpoint/2010/main" val="974747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126</a:t>
            </a:fld>
            <a:endParaRPr lang="ru-RU"/>
          </a:p>
        </p:txBody>
      </p:sp>
    </p:spTree>
    <p:extLst>
      <p:ext uri="{BB962C8B-B14F-4D97-AF65-F5344CB8AC3E}">
        <p14:creationId xmlns:p14="http://schemas.microsoft.com/office/powerpoint/2010/main" val="301111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13</a:t>
            </a:fld>
            <a:endParaRPr lang="ru-RU"/>
          </a:p>
        </p:txBody>
      </p:sp>
    </p:spTree>
    <p:extLst>
      <p:ext uri="{BB962C8B-B14F-4D97-AF65-F5344CB8AC3E}">
        <p14:creationId xmlns:p14="http://schemas.microsoft.com/office/powerpoint/2010/main" val="767708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127</a:t>
            </a:fld>
            <a:endParaRPr lang="ru-RU"/>
          </a:p>
        </p:txBody>
      </p:sp>
    </p:spTree>
    <p:extLst>
      <p:ext uri="{BB962C8B-B14F-4D97-AF65-F5344CB8AC3E}">
        <p14:creationId xmlns:p14="http://schemas.microsoft.com/office/powerpoint/2010/main" val="2010301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128</a:t>
            </a:fld>
            <a:endParaRPr lang="ru-RU"/>
          </a:p>
        </p:txBody>
      </p:sp>
    </p:spTree>
    <p:extLst>
      <p:ext uri="{BB962C8B-B14F-4D97-AF65-F5344CB8AC3E}">
        <p14:creationId xmlns:p14="http://schemas.microsoft.com/office/powerpoint/2010/main" val="1847870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129</a:t>
            </a:fld>
            <a:endParaRPr lang="ru-RU"/>
          </a:p>
        </p:txBody>
      </p:sp>
    </p:spTree>
    <p:extLst>
      <p:ext uri="{BB962C8B-B14F-4D97-AF65-F5344CB8AC3E}">
        <p14:creationId xmlns:p14="http://schemas.microsoft.com/office/powerpoint/2010/main" val="34248955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132</a:t>
            </a:fld>
            <a:endParaRPr lang="ru-RU"/>
          </a:p>
        </p:txBody>
      </p:sp>
    </p:spTree>
    <p:extLst>
      <p:ext uri="{BB962C8B-B14F-4D97-AF65-F5344CB8AC3E}">
        <p14:creationId xmlns:p14="http://schemas.microsoft.com/office/powerpoint/2010/main" val="2069948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133</a:t>
            </a:fld>
            <a:endParaRPr lang="ru-RU"/>
          </a:p>
        </p:txBody>
      </p:sp>
    </p:spTree>
    <p:extLst>
      <p:ext uri="{BB962C8B-B14F-4D97-AF65-F5344CB8AC3E}">
        <p14:creationId xmlns:p14="http://schemas.microsoft.com/office/powerpoint/2010/main" val="193447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134</a:t>
            </a:fld>
            <a:endParaRPr lang="ru-RU"/>
          </a:p>
        </p:txBody>
      </p:sp>
    </p:spTree>
    <p:extLst>
      <p:ext uri="{BB962C8B-B14F-4D97-AF65-F5344CB8AC3E}">
        <p14:creationId xmlns:p14="http://schemas.microsoft.com/office/powerpoint/2010/main" val="2650904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135</a:t>
            </a:fld>
            <a:endParaRPr lang="ru-RU"/>
          </a:p>
        </p:txBody>
      </p:sp>
    </p:spTree>
    <p:extLst>
      <p:ext uri="{BB962C8B-B14F-4D97-AF65-F5344CB8AC3E}">
        <p14:creationId xmlns:p14="http://schemas.microsoft.com/office/powerpoint/2010/main" val="2838638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138</a:t>
            </a:fld>
            <a:endParaRPr lang="ru-RU"/>
          </a:p>
        </p:txBody>
      </p:sp>
    </p:spTree>
    <p:extLst>
      <p:ext uri="{BB962C8B-B14F-4D97-AF65-F5344CB8AC3E}">
        <p14:creationId xmlns:p14="http://schemas.microsoft.com/office/powerpoint/2010/main" val="375925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139</a:t>
            </a:fld>
            <a:endParaRPr lang="ru-RU"/>
          </a:p>
        </p:txBody>
      </p:sp>
    </p:spTree>
    <p:extLst>
      <p:ext uri="{BB962C8B-B14F-4D97-AF65-F5344CB8AC3E}">
        <p14:creationId xmlns:p14="http://schemas.microsoft.com/office/powerpoint/2010/main" val="28587298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140</a:t>
            </a:fld>
            <a:endParaRPr lang="ru-RU"/>
          </a:p>
        </p:txBody>
      </p:sp>
    </p:spTree>
    <p:extLst>
      <p:ext uri="{BB962C8B-B14F-4D97-AF65-F5344CB8AC3E}">
        <p14:creationId xmlns:p14="http://schemas.microsoft.com/office/powerpoint/2010/main" val="10021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19</a:t>
            </a:fld>
            <a:endParaRPr lang="ru-RU"/>
          </a:p>
        </p:txBody>
      </p:sp>
    </p:spTree>
    <p:extLst>
      <p:ext uri="{BB962C8B-B14F-4D97-AF65-F5344CB8AC3E}">
        <p14:creationId xmlns:p14="http://schemas.microsoft.com/office/powerpoint/2010/main" val="628498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141</a:t>
            </a:fld>
            <a:endParaRPr lang="ru-RU"/>
          </a:p>
        </p:txBody>
      </p:sp>
    </p:spTree>
    <p:extLst>
      <p:ext uri="{BB962C8B-B14F-4D97-AF65-F5344CB8AC3E}">
        <p14:creationId xmlns:p14="http://schemas.microsoft.com/office/powerpoint/2010/main" val="24554998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148</a:t>
            </a:fld>
            <a:endParaRPr lang="ru-RU"/>
          </a:p>
        </p:txBody>
      </p:sp>
    </p:spTree>
    <p:extLst>
      <p:ext uri="{BB962C8B-B14F-4D97-AF65-F5344CB8AC3E}">
        <p14:creationId xmlns:p14="http://schemas.microsoft.com/office/powerpoint/2010/main" val="87745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21</a:t>
            </a:fld>
            <a:endParaRPr lang="ru-RU"/>
          </a:p>
        </p:txBody>
      </p:sp>
    </p:spTree>
    <p:extLst>
      <p:ext uri="{BB962C8B-B14F-4D97-AF65-F5344CB8AC3E}">
        <p14:creationId xmlns:p14="http://schemas.microsoft.com/office/powerpoint/2010/main" val="84930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25</a:t>
            </a:fld>
            <a:endParaRPr lang="ru-RU"/>
          </a:p>
        </p:txBody>
      </p:sp>
    </p:spTree>
    <p:extLst>
      <p:ext uri="{BB962C8B-B14F-4D97-AF65-F5344CB8AC3E}">
        <p14:creationId xmlns:p14="http://schemas.microsoft.com/office/powerpoint/2010/main" val="308883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33</a:t>
            </a:fld>
            <a:endParaRPr lang="ru-RU"/>
          </a:p>
        </p:txBody>
      </p:sp>
    </p:spTree>
    <p:extLst>
      <p:ext uri="{BB962C8B-B14F-4D97-AF65-F5344CB8AC3E}">
        <p14:creationId xmlns:p14="http://schemas.microsoft.com/office/powerpoint/2010/main" val="266687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47.jpeg"/><Relationship Id="rId4" Type="http://schemas.openxmlformats.org/officeDocument/2006/relationships/image" Target="../media/image116.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www.tepka.ru/Praktikum_po_slesarnomu_delu/index.html" TargetMode="External"/><Relationship Id="rId2" Type="http://schemas.openxmlformats.org/officeDocument/2006/relationships/hyperlink" Target="http://www.e-ope.ee/_download/euni_repository/file/3739/1.zip/index.html"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3.jpeg"/><Relationship Id="rId4" Type="http://schemas.microsoft.com/office/2007/relationships/hdphoto" Target="../media/hdphoto1.wdp"/></Relationships>
</file>

<file path=ppt/slides/_rels/slide1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http://delostroika.ru/uploads/posts/big_stroika/img_stroika_51.jp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608" y="332656"/>
            <a:ext cx="8712968" cy="3977688"/>
          </a:xfrm>
          <a:solidFill>
            <a:schemeClr val="bg1"/>
          </a:solidFill>
        </p:spPr>
        <p:txBody>
          <a:bodyPr>
            <a:normAutofit/>
          </a:bodyPr>
          <a:lstStyle/>
          <a:p>
            <a:r>
              <a:rPr lang="ru-RU" b="1" dirty="0">
                <a:solidFill>
                  <a:srgbClr val="FF0000"/>
                </a:solidFill>
                <a:latin typeface="Tahoma" panose="020B0604030504040204" pitchFamily="34" charset="0"/>
                <a:ea typeface="Tahoma" panose="020B0604030504040204" pitchFamily="34" charset="0"/>
                <a:cs typeface="Tahoma" panose="020B0604030504040204" pitchFamily="34" charset="0"/>
              </a:rPr>
              <a:t>МДК 03.01 </a:t>
            </a:r>
            <a:r>
              <a:rPr lang="ru-RU" b="1" dirty="0">
                <a:solidFill>
                  <a:srgbClr val="FF0000"/>
                </a:solidFill>
                <a:latin typeface="Calibri" panose="020F0502020204030204" pitchFamily="34" charset="0"/>
                <a:cs typeface="Calibri" panose="020F0502020204030204" pitchFamily="34" charset="0"/>
              </a:rPr>
              <a:t/>
            </a:r>
            <a:br>
              <a:rPr lang="ru-RU" b="1" dirty="0">
                <a:solidFill>
                  <a:srgbClr val="FF0000"/>
                </a:solidFill>
                <a:latin typeface="Calibri" panose="020F0502020204030204" pitchFamily="34" charset="0"/>
                <a:cs typeface="Calibri" panose="020F0502020204030204" pitchFamily="34" charset="0"/>
              </a:rPr>
            </a:br>
            <a:r>
              <a:rPr lang="ru-RU" b="1" dirty="0">
                <a:solidFill>
                  <a:srgbClr val="0000FF"/>
                </a:solidFill>
                <a:latin typeface="Arial Black" panose="020B0A04020102020204" pitchFamily="34" charset="0"/>
                <a:cs typeface="Calibri" panose="020F0502020204030204" pitchFamily="34" charset="0"/>
              </a:rPr>
              <a:t>Слесарное дело и </a:t>
            </a:r>
            <a:br>
              <a:rPr lang="ru-RU" b="1" dirty="0">
                <a:solidFill>
                  <a:srgbClr val="0000FF"/>
                </a:solidFill>
                <a:latin typeface="Arial Black" panose="020B0A04020102020204" pitchFamily="34" charset="0"/>
                <a:cs typeface="Calibri" panose="020F0502020204030204" pitchFamily="34" charset="0"/>
              </a:rPr>
            </a:br>
            <a:r>
              <a:rPr lang="ru-RU" b="1" dirty="0">
                <a:solidFill>
                  <a:srgbClr val="0000FF"/>
                </a:solidFill>
                <a:latin typeface="Arial Black" panose="020B0A04020102020204" pitchFamily="34" charset="0"/>
                <a:cs typeface="Calibri" panose="020F0502020204030204" pitchFamily="34" charset="0"/>
              </a:rPr>
              <a:t>технические измерения</a:t>
            </a:r>
            <a:r>
              <a:rPr lang="ru-RU" sz="4000" b="1" dirty="0">
                <a:solidFill>
                  <a:srgbClr val="0000FF"/>
                </a:solidFill>
                <a:latin typeface="Arial Black" panose="020B0A04020102020204" pitchFamily="34" charset="0"/>
                <a:cs typeface="Calibri" panose="020F0502020204030204" pitchFamily="34" charset="0"/>
              </a:rPr>
              <a:t/>
            </a:r>
            <a:br>
              <a:rPr lang="ru-RU" sz="4000" b="1" dirty="0">
                <a:solidFill>
                  <a:srgbClr val="0000FF"/>
                </a:solidFill>
                <a:latin typeface="Arial Black" panose="020B0A04020102020204" pitchFamily="34" charset="0"/>
                <a:cs typeface="Calibri" panose="020F0502020204030204" pitchFamily="34" charset="0"/>
              </a:rPr>
            </a:br>
            <a:r>
              <a:rPr lang="ru-RU" sz="2800" b="1" dirty="0">
                <a:latin typeface="Calibri" panose="020F0502020204030204" pitchFamily="34" charset="0"/>
                <a:cs typeface="Calibri" panose="020F0502020204030204" pitchFamily="34" charset="0"/>
              </a:rPr>
              <a:t> </a:t>
            </a:r>
            <a:r>
              <a:rPr lang="ru-RU" sz="4000" b="1" dirty="0">
                <a:latin typeface="Calibri" panose="020F0502020204030204" pitchFamily="34" charset="0"/>
                <a:cs typeface="Calibri" panose="020F0502020204030204" pitchFamily="34" charset="0"/>
              </a:rPr>
              <a:t/>
            </a:r>
            <a:br>
              <a:rPr lang="ru-RU" sz="4000" b="1" dirty="0">
                <a:latin typeface="Calibri" panose="020F0502020204030204" pitchFamily="34" charset="0"/>
                <a:cs typeface="Calibri" panose="020F0502020204030204" pitchFamily="34" charset="0"/>
              </a:rPr>
            </a:br>
            <a:r>
              <a:rPr lang="ru-RU" sz="4800" b="1" dirty="0">
                <a:solidFill>
                  <a:srgbClr val="006600"/>
                </a:solidFill>
                <a:latin typeface="Calibri" panose="020F0502020204030204" pitchFamily="34" charset="0"/>
                <a:cs typeface="Calibri" panose="020F0502020204030204" pitchFamily="34" charset="0"/>
              </a:rPr>
              <a:t>Раздел 1</a:t>
            </a:r>
            <a:r>
              <a:rPr lang="ru-RU" sz="4800" b="1" dirty="0">
                <a:latin typeface="Calibri" panose="020F0502020204030204" pitchFamily="34" charset="0"/>
                <a:cs typeface="Calibri" panose="020F0502020204030204" pitchFamily="34" charset="0"/>
              </a:rPr>
              <a:t> </a:t>
            </a:r>
            <a:r>
              <a:rPr lang="ru-RU" sz="4800" b="1" dirty="0">
                <a:solidFill>
                  <a:srgbClr val="FF00FF"/>
                </a:solidFill>
                <a:latin typeface="Calibri" panose="020F0502020204030204" pitchFamily="34" charset="0"/>
                <a:cs typeface="Calibri" panose="020F0502020204030204" pitchFamily="34" charset="0"/>
              </a:rPr>
              <a:t>Слесарное дело</a:t>
            </a:r>
            <a:endParaRPr lang="ru-RU" b="1" dirty="0">
              <a:solidFill>
                <a:srgbClr val="00B050"/>
              </a:solidFill>
            </a:endParaRPr>
          </a:p>
        </p:txBody>
      </p:sp>
      <p:sp>
        <p:nvSpPr>
          <p:cNvPr id="3" name="Подзаголовок 2"/>
          <p:cNvSpPr>
            <a:spLocks noGrp="1"/>
          </p:cNvSpPr>
          <p:nvPr>
            <p:ph type="subTitle" idx="1"/>
          </p:nvPr>
        </p:nvSpPr>
        <p:spPr>
          <a:xfrm>
            <a:off x="212608" y="5517232"/>
            <a:ext cx="8712967" cy="1080120"/>
          </a:xfrm>
          <a:solidFill>
            <a:srgbClr val="FFFF00"/>
          </a:solidFill>
        </p:spPr>
        <p:txBody>
          <a:bodyPr>
            <a:normAutofit/>
          </a:bodyPr>
          <a:lstStyle/>
          <a:p>
            <a:r>
              <a:rPr lang="ru-RU" sz="4800" b="1" dirty="0">
                <a:solidFill>
                  <a:srgbClr val="0000FF"/>
                </a:solidFill>
              </a:rPr>
              <a:t>ТЕМА:</a:t>
            </a:r>
            <a:r>
              <a:rPr lang="ru-RU" sz="6000" dirty="0">
                <a:solidFill>
                  <a:srgbClr val="FF0000"/>
                </a:solidFill>
              </a:rPr>
              <a:t> </a:t>
            </a:r>
            <a:r>
              <a:rPr lang="ru-RU" sz="6000" b="1" dirty="0" smtClean="0">
                <a:solidFill>
                  <a:srgbClr val="FF0000"/>
                </a:solidFill>
              </a:rPr>
              <a:t>Разметка металла</a:t>
            </a:r>
            <a:endParaRPr lang="ru-RU" sz="6000" dirty="0"/>
          </a:p>
        </p:txBody>
      </p:sp>
      <p:sp>
        <p:nvSpPr>
          <p:cNvPr id="4" name="Прямоугольник 3"/>
          <p:cNvSpPr/>
          <p:nvPr/>
        </p:nvSpPr>
        <p:spPr>
          <a:xfrm>
            <a:off x="212608" y="4572449"/>
            <a:ext cx="8722585" cy="677108"/>
          </a:xfrm>
          <a:prstGeom prst="rect">
            <a:avLst/>
          </a:prstGeom>
          <a:solidFill>
            <a:srgbClr val="006600"/>
          </a:solidFill>
          <a:ln>
            <a:solidFill>
              <a:srgbClr val="0000FF"/>
            </a:solidFill>
          </a:ln>
        </p:spPr>
        <p:txBody>
          <a:bodyPr wrap="square">
            <a:spAutoFit/>
          </a:bodyPr>
          <a:lstStyle/>
          <a:p>
            <a:pPr algn="ctr"/>
            <a:r>
              <a:rPr lang="ru-RU" sz="3800" b="1" dirty="0">
                <a:solidFill>
                  <a:schemeClr val="bg1"/>
                </a:solidFill>
                <a:effectLst>
                  <a:outerShdw blurRad="38100" dist="38100" dir="2700000" algn="tl">
                    <a:srgbClr val="000000">
                      <a:alpha val="43137"/>
                    </a:srgbClr>
                  </a:outerShdw>
                </a:effectLst>
              </a:rPr>
              <a:t>Подготовительные слесарные работы:</a:t>
            </a:r>
            <a:endParaRPr lang="ru-RU" sz="3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a:solidFill>
            <a:srgbClr val="FFFF00"/>
          </a:solidFill>
        </p:spPr>
        <p:txBody>
          <a:bodyPr>
            <a:normAutofit fontScale="90000"/>
          </a:bodyPr>
          <a:lstStyle/>
          <a:p>
            <a:r>
              <a:rPr lang="ru-RU" b="1" dirty="0" smtClean="0">
                <a:solidFill>
                  <a:srgbClr val="C00000"/>
                </a:solidFill>
              </a:rPr>
              <a:t>Плоскостная разметка</a:t>
            </a:r>
            <a:endParaRPr lang="ru-RU" b="1" dirty="0">
              <a:solidFill>
                <a:srgbClr val="C00000"/>
              </a:solidFill>
            </a:endParaRPr>
          </a:p>
        </p:txBody>
      </p:sp>
      <p:sp>
        <p:nvSpPr>
          <p:cNvPr id="4" name="Прямоугольник 3"/>
          <p:cNvSpPr/>
          <p:nvPr/>
        </p:nvSpPr>
        <p:spPr>
          <a:xfrm>
            <a:off x="237754" y="1196752"/>
            <a:ext cx="8668491" cy="4708981"/>
          </a:xfrm>
          <a:prstGeom prst="rect">
            <a:avLst/>
          </a:prstGeom>
          <a:solidFill>
            <a:schemeClr val="accent5">
              <a:lumMod val="20000"/>
              <a:lumOff val="80000"/>
            </a:schemeClr>
          </a:solidFill>
        </p:spPr>
        <p:txBody>
          <a:bodyPr wrap="square">
            <a:spAutoFit/>
          </a:bodyPr>
          <a:lstStyle/>
          <a:p>
            <a:pPr marL="442913" indent="-442913">
              <a:spcBef>
                <a:spcPts val="1200"/>
              </a:spcBef>
              <a:spcAft>
                <a:spcPts val="1200"/>
              </a:spcAft>
              <a:buClr>
                <a:srgbClr val="0000FF"/>
              </a:buClr>
              <a:buSzPct val="95000"/>
              <a:buFont typeface="Wingdings" panose="05000000000000000000" pitchFamily="2" charset="2"/>
              <a:buChar char="q"/>
              <a:defRPr/>
            </a:pPr>
            <a:r>
              <a:rPr lang="ru-RU" sz="2800" b="1" dirty="0">
                <a:solidFill>
                  <a:srgbClr val="FF0000"/>
                </a:solidFill>
                <a:latin typeface="Times New Roman" pitchFamily="18" charset="0"/>
                <a:cs typeface="Times New Roman" pitchFamily="18" charset="0"/>
              </a:rPr>
              <a:t>Плоскостную разметку </a:t>
            </a:r>
            <a:r>
              <a:rPr lang="ru-RU" sz="2800" b="1" dirty="0">
                <a:solidFill>
                  <a:srgbClr val="006600"/>
                </a:solidFill>
                <a:latin typeface="Times New Roman" pitchFamily="18" charset="0"/>
                <a:cs typeface="Times New Roman" pitchFamily="18" charset="0"/>
              </a:rPr>
              <a:t>применяют</a:t>
            </a:r>
            <a:r>
              <a:rPr lang="ru-RU" sz="2800" b="1" dirty="0">
                <a:latin typeface="Times New Roman" pitchFamily="18" charset="0"/>
                <a:cs typeface="Times New Roman" pitchFamily="18" charset="0"/>
              </a:rPr>
              <a:t> при обработке </a:t>
            </a:r>
            <a:r>
              <a:rPr lang="ru-RU" sz="2800" b="1" dirty="0" smtClean="0">
                <a:latin typeface="Times New Roman" panose="02020603050405020304" pitchFamily="18" charset="0"/>
                <a:cs typeface="Times New Roman" panose="02020603050405020304" pitchFamily="18" charset="0"/>
              </a:rPr>
              <a:t>поверхностей </a:t>
            </a:r>
            <a:r>
              <a:rPr lang="ru-RU" sz="2800" b="1" dirty="0">
                <a:latin typeface="Times New Roman" pitchFamily="18" charset="0"/>
                <a:cs typeface="Times New Roman" pitchFamily="18" charset="0"/>
              </a:rPr>
              <a:t>плоских </a:t>
            </a:r>
            <a:r>
              <a:rPr lang="ru-RU" sz="2800" b="1" dirty="0" smtClean="0">
                <a:latin typeface="Times New Roman" pitchFamily="18" charset="0"/>
                <a:cs typeface="Times New Roman" pitchFamily="18" charset="0"/>
              </a:rPr>
              <a:t>деталей, полосового и листового материала.</a:t>
            </a:r>
            <a:endParaRPr lang="ru-RU" sz="2800" b="1" dirty="0">
              <a:latin typeface="Times New Roman" pitchFamily="18" charset="0"/>
              <a:cs typeface="Times New Roman" pitchFamily="18" charset="0"/>
            </a:endParaRPr>
          </a:p>
          <a:p>
            <a:pPr marL="442913" lvl="0" indent="-442913">
              <a:spcBef>
                <a:spcPts val="1200"/>
              </a:spcBef>
              <a:spcAft>
                <a:spcPts val="1200"/>
              </a:spcAft>
              <a:buClr>
                <a:srgbClr val="0000FF"/>
              </a:buClr>
              <a:buSzPct val="95000"/>
              <a:buFont typeface="Wingdings" panose="05000000000000000000" pitchFamily="2" charset="2"/>
              <a:buChar char="q"/>
              <a:defRPr/>
            </a:pPr>
            <a:r>
              <a:rPr lang="ru-RU" sz="2800" b="1" dirty="0">
                <a:solidFill>
                  <a:srgbClr val="FF0000"/>
                </a:solidFill>
                <a:latin typeface="Times New Roman" panose="02020603050405020304" pitchFamily="18" charset="0"/>
                <a:cs typeface="Times New Roman" panose="02020603050405020304" pitchFamily="18" charset="0"/>
              </a:rPr>
              <a:t>Плоскостная </a:t>
            </a:r>
            <a:r>
              <a:rPr lang="ru-RU" sz="2800" b="1" dirty="0" smtClean="0">
                <a:solidFill>
                  <a:srgbClr val="FF0000"/>
                </a:solidFill>
                <a:latin typeface="Times New Roman" panose="02020603050405020304" pitchFamily="18" charset="0"/>
                <a:cs typeface="Times New Roman" panose="02020603050405020304" pitchFamily="18" charset="0"/>
              </a:rPr>
              <a:t>разметка</a:t>
            </a:r>
            <a:r>
              <a:rPr lang="ru-RU" sz="2800" b="1" dirty="0" smtClean="0">
                <a:latin typeface="Times New Roman" pitchFamily="18" charset="0"/>
                <a:cs typeface="Times New Roman" pitchFamily="18" charset="0"/>
              </a:rPr>
              <a:t> </a:t>
            </a:r>
            <a:r>
              <a:rPr lang="ru-RU" sz="2800" b="1" dirty="0">
                <a:latin typeface="Times New Roman" panose="02020603050405020304" pitchFamily="18" charset="0"/>
                <a:cs typeface="Times New Roman" panose="02020603050405020304" pitchFamily="18" charset="0"/>
              </a:rPr>
              <a:t>заключается </a:t>
            </a:r>
            <a:r>
              <a:rPr lang="ru-RU" sz="2800" b="1" dirty="0">
                <a:solidFill>
                  <a:srgbClr val="006600"/>
                </a:solidFill>
                <a:latin typeface="Times New Roman" panose="02020603050405020304" pitchFamily="18" charset="0"/>
                <a:cs typeface="Times New Roman" panose="02020603050405020304" pitchFamily="18" charset="0"/>
              </a:rPr>
              <a:t>в нанесении на заготовку </a:t>
            </a:r>
            <a:r>
              <a:rPr lang="ru-RU" sz="2800" b="1" dirty="0">
                <a:solidFill>
                  <a:srgbClr val="0000FF"/>
                </a:solidFill>
                <a:latin typeface="Times New Roman" panose="02020603050405020304" pitchFamily="18" charset="0"/>
                <a:cs typeface="Times New Roman" panose="02020603050405020304" pitchFamily="18" charset="0"/>
              </a:rPr>
              <a:t>контурных параллельных и перпендикулярных линий (рисок), окружностей, дуг, углов, осевых линий, разнообразных геометрических фигур </a:t>
            </a:r>
            <a:r>
              <a:rPr lang="ru-RU" sz="2800" b="1" dirty="0">
                <a:latin typeface="Times New Roman" panose="02020603050405020304" pitchFamily="18" charset="0"/>
                <a:cs typeface="Times New Roman" panose="02020603050405020304" pitchFamily="18" charset="0"/>
              </a:rPr>
              <a:t>по заданным размерам или контуров различных отверстий по шаблонам</a:t>
            </a:r>
            <a:r>
              <a:rPr lang="ru-RU"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Выбор базы при разметке</a:t>
            </a:r>
            <a:endParaRPr lang="ru-RU" b="1" dirty="0">
              <a:solidFill>
                <a:srgbClr val="C00000"/>
              </a:solidFill>
            </a:endParaRPr>
          </a:p>
        </p:txBody>
      </p:sp>
      <p:sp>
        <p:nvSpPr>
          <p:cNvPr id="3" name="Содержимое 2"/>
          <p:cNvSpPr>
            <a:spLocks noGrp="1"/>
          </p:cNvSpPr>
          <p:nvPr>
            <p:ph idx="1"/>
          </p:nvPr>
        </p:nvSpPr>
        <p:spPr/>
        <p:txBody>
          <a:bodyPr/>
          <a:lstStyle/>
          <a:p>
            <a:pPr marL="539750" indent="-539750">
              <a:buClr>
                <a:srgbClr val="FF0000"/>
              </a:buClr>
              <a:buFont typeface="Wingdings" panose="05000000000000000000" pitchFamily="2" charset="2"/>
              <a:buChar char="q"/>
            </a:pPr>
            <a:r>
              <a:rPr lang="ru-RU" b="1" dirty="0" smtClean="0">
                <a:solidFill>
                  <a:srgbClr val="006600"/>
                </a:solidFill>
              </a:rPr>
              <a:t>Правильный выбор базы при разметке определяет качество последней. </a:t>
            </a:r>
          </a:p>
          <a:p>
            <a:pPr marL="539750" indent="-539750">
              <a:buClr>
                <a:srgbClr val="FF0000"/>
              </a:buClr>
              <a:buFont typeface="Wingdings" panose="05000000000000000000" pitchFamily="2" charset="2"/>
              <a:buChar char="q"/>
            </a:pPr>
            <a:endParaRPr lang="ru-RU" sz="1600" b="1" dirty="0" smtClean="0">
              <a:solidFill>
                <a:srgbClr val="006600"/>
              </a:solidFill>
            </a:endParaRPr>
          </a:p>
          <a:p>
            <a:pPr marL="539750" indent="-539750">
              <a:buClr>
                <a:srgbClr val="FF0000"/>
              </a:buClr>
              <a:buFont typeface="Wingdings" panose="05000000000000000000" pitchFamily="2" charset="2"/>
              <a:buChar char="q"/>
            </a:pPr>
            <a:r>
              <a:rPr lang="ru-RU" b="1" dirty="0" smtClean="0">
                <a:solidFill>
                  <a:srgbClr val="006600"/>
                </a:solidFill>
              </a:rPr>
              <a:t>Выбор разметочных баз зависит от конструктивных особенностей и технологии изготовления детали.</a:t>
            </a:r>
            <a:endParaRPr lang="ru-RU" b="1" dirty="0">
              <a:solidFill>
                <a:srgbClr val="0066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Базу выбирают, руководствуясь следующими правилами</a:t>
            </a:r>
            <a:r>
              <a:rPr lang="ru-RU" dirty="0" smtClean="0">
                <a:solidFill>
                  <a:srgbClr val="C00000"/>
                </a:solidFill>
              </a:rPr>
              <a:t>:</a:t>
            </a:r>
            <a:endParaRPr lang="ru-RU" dirty="0">
              <a:solidFill>
                <a:srgbClr val="C00000"/>
              </a:solidFill>
            </a:endParaRPr>
          </a:p>
        </p:txBody>
      </p:sp>
      <p:sp>
        <p:nvSpPr>
          <p:cNvPr id="3" name="Содержимое 2"/>
          <p:cNvSpPr>
            <a:spLocks noGrp="1"/>
          </p:cNvSpPr>
          <p:nvPr>
            <p:ph idx="1"/>
          </p:nvPr>
        </p:nvSpPr>
        <p:spPr/>
        <p:txBody>
          <a:bodyPr>
            <a:normAutofit fontScale="92500" lnSpcReduction="20000"/>
          </a:bodyPr>
          <a:lstStyle/>
          <a:p>
            <a:pPr marL="447675" lvl="0" indent="-447675">
              <a:buClr>
                <a:srgbClr val="FF0000"/>
              </a:buClr>
              <a:buFont typeface="Wingdings" panose="05000000000000000000" pitchFamily="2" charset="2"/>
              <a:buChar char="ü"/>
            </a:pPr>
            <a:r>
              <a:rPr lang="ru-RU" b="1" dirty="0" smtClean="0">
                <a:solidFill>
                  <a:srgbClr val="0000FF"/>
                </a:solidFill>
              </a:rPr>
              <a:t>если на заготовке имеется хотя бы одна обработанная поверхность, принимают за базу;</a:t>
            </a:r>
          </a:p>
          <a:p>
            <a:pPr marL="447675" lvl="0" indent="-447675">
              <a:buClr>
                <a:srgbClr val="FF0000"/>
              </a:buClr>
              <a:buFont typeface="Wingdings" panose="05000000000000000000" pitchFamily="2" charset="2"/>
              <a:buChar char="ü"/>
            </a:pPr>
            <a:r>
              <a:rPr lang="ru-RU" b="1" dirty="0" smtClean="0">
                <a:solidFill>
                  <a:srgbClr val="0000FF"/>
                </a:solidFill>
              </a:rPr>
              <a:t>если обрабатываются не все поверхности, то за базу принимают обрабатываемую поверхность;</a:t>
            </a:r>
          </a:p>
          <a:p>
            <a:pPr marL="447675" lvl="0" indent="-447675">
              <a:buClr>
                <a:srgbClr val="FF0000"/>
              </a:buClr>
              <a:buFont typeface="Wingdings" panose="05000000000000000000" pitchFamily="2" charset="2"/>
              <a:buChar char="ü"/>
            </a:pPr>
            <a:r>
              <a:rPr lang="ru-RU" b="1" dirty="0" smtClean="0">
                <a:solidFill>
                  <a:srgbClr val="0000FF"/>
                </a:solidFill>
              </a:rPr>
              <a:t>если наружные и внутренние поверхности не обработаны, то за баз предпочтительно принимать наружную поверхность.</a:t>
            </a:r>
          </a:p>
          <a:p>
            <a:pPr>
              <a:buNone/>
            </a:pPr>
            <a:r>
              <a:rPr lang="ru-RU" b="1" dirty="0" smtClean="0">
                <a:solidFill>
                  <a:srgbClr val="FF0000"/>
                </a:solidFill>
              </a:rPr>
              <a:t>Все размеры наносят от одной поверхности или от одной линии принятой за базу</a:t>
            </a:r>
            <a:r>
              <a:rPr lang="ru-RU" dirty="0" smtClean="0">
                <a:solidFill>
                  <a:srgbClr val="FF0000"/>
                </a:solidFill>
              </a:rPr>
              <a:t>.</a:t>
            </a:r>
          </a:p>
          <a:p>
            <a:endParaRPr lang="ru-RU"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67544" y="116632"/>
            <a:ext cx="8229600" cy="706090"/>
          </a:xfrm>
        </p:spPr>
        <p:txBody>
          <a:bodyPr>
            <a:normAutofit fontScale="90000"/>
          </a:bodyPr>
          <a:lstStyle/>
          <a:p>
            <a:pPr algn="ctr" eaLnBrk="1" fontAlgn="auto" hangingPunct="1">
              <a:spcAft>
                <a:spcPts val="0"/>
              </a:spcAft>
              <a:defRPr/>
            </a:pPr>
            <a:r>
              <a:rPr lang="ru-RU" b="1" dirty="0" smtClean="0">
                <a:solidFill>
                  <a:srgbClr val="C00000"/>
                </a:solidFill>
              </a:rPr>
              <a:t>Разметочная база</a:t>
            </a:r>
          </a:p>
        </p:txBody>
      </p:sp>
      <p:pic>
        <p:nvPicPr>
          <p:cNvPr id="33795" name="Picture 7" descr="линейка"/>
          <p:cNvPicPr>
            <a:picLocks noGrp="1" noChangeAspect="1" noChangeArrowheads="1"/>
          </p:cNvPicPr>
          <p:nvPr>
            <p:ph idx="1"/>
          </p:nvPr>
        </p:nvPicPr>
        <p:blipFill>
          <a:blip r:embed="rId2"/>
          <a:srcRect/>
          <a:stretch>
            <a:fillRect/>
          </a:stretch>
        </p:blipFill>
        <p:spPr>
          <a:xfrm>
            <a:off x="323528" y="1215132"/>
            <a:ext cx="4421429" cy="3549650"/>
          </a:xfrm>
          <a:noFill/>
        </p:spPr>
      </p:pic>
      <p:pic>
        <p:nvPicPr>
          <p:cNvPr id="33796" name="Picture 8" descr="угольник"/>
          <p:cNvPicPr>
            <a:picLocks noChangeAspect="1" noChangeArrowheads="1"/>
          </p:cNvPicPr>
          <p:nvPr/>
        </p:nvPicPr>
        <p:blipFill>
          <a:blip r:embed="rId3"/>
          <a:srcRect/>
          <a:stretch>
            <a:fillRect/>
          </a:stretch>
        </p:blipFill>
        <p:spPr bwMode="auto">
          <a:xfrm>
            <a:off x="5076056" y="1215132"/>
            <a:ext cx="3779838" cy="3549650"/>
          </a:xfrm>
          <a:prstGeom prst="rect">
            <a:avLst/>
          </a:prstGeom>
          <a:noFill/>
          <a:ln w="9525">
            <a:noFill/>
            <a:miter lim="800000"/>
            <a:headEnd/>
            <a:tailEnd/>
          </a:ln>
        </p:spPr>
      </p:pic>
      <p:sp>
        <p:nvSpPr>
          <p:cNvPr id="5" name="Содержимое 2"/>
          <p:cNvSpPr txBox="1">
            <a:spLocks/>
          </p:cNvSpPr>
          <p:nvPr/>
        </p:nvSpPr>
        <p:spPr>
          <a:xfrm>
            <a:off x="500548" y="5157192"/>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2" pitchFamily="18" charset="2"/>
              <a:buNone/>
            </a:pPr>
            <a:r>
              <a:rPr lang="ru-RU" sz="2800" dirty="0" smtClean="0"/>
              <a:t>	</a:t>
            </a:r>
            <a:r>
              <a:rPr lang="ru-RU" sz="2800" b="1" dirty="0" smtClean="0">
                <a:solidFill>
                  <a:srgbClr val="0000FF"/>
                </a:solidFill>
              </a:rPr>
              <a:t>Самая ровная кромка заготовки выбирается как базовая для разметки, от неё ведут  разметку.</a:t>
            </a:r>
          </a:p>
          <a:p>
            <a:endParaRPr lang="ru-RU" dirty="0" smtClean="0"/>
          </a:p>
        </p:txBody>
      </p:sp>
    </p:spTree>
    <p:extLst>
      <p:ext uri="{BB962C8B-B14F-4D97-AF65-F5344CB8AC3E}">
        <p14:creationId xmlns:p14="http://schemas.microsoft.com/office/powerpoint/2010/main" val="35468303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251520" y="1412776"/>
            <a:ext cx="8640960" cy="5234334"/>
          </a:xfrm>
        </p:spPr>
        <p:txBody>
          <a:bodyPr>
            <a:normAutofit fontScale="92500" lnSpcReduction="20000"/>
          </a:bodyPr>
          <a:lstStyle/>
          <a:p>
            <a:pPr marL="0" indent="0">
              <a:buNone/>
            </a:pPr>
            <a:r>
              <a:rPr lang="ru-RU" sz="2400" b="1" dirty="0" smtClean="0">
                <a:solidFill>
                  <a:srgbClr val="0000FF"/>
                </a:solidFill>
                <a:latin typeface="Times New Roman" pitchFamily="18" charset="0"/>
                <a:cs typeface="Times New Roman" pitchFamily="18" charset="0"/>
              </a:rPr>
              <a:t>Для того чтобы разметочные риски были чётко видны на поверхности размечаемой заготовки, эту поверхность следует </a:t>
            </a:r>
            <a:r>
              <a:rPr lang="ru-RU" sz="2400" b="1" dirty="0" smtClean="0">
                <a:solidFill>
                  <a:srgbClr val="FF0000"/>
                </a:solidFill>
                <a:latin typeface="Times New Roman" pitchFamily="18" charset="0"/>
                <a:cs typeface="Times New Roman" pitchFamily="18" charset="0"/>
              </a:rPr>
              <a:t>окрасить</a:t>
            </a:r>
            <a:r>
              <a:rPr lang="ru-RU" sz="2400" b="1" dirty="0" smtClean="0">
                <a:solidFill>
                  <a:srgbClr val="0000FF"/>
                </a:solidFill>
                <a:latin typeface="Times New Roman" pitchFamily="18" charset="0"/>
                <a:cs typeface="Times New Roman" pitchFamily="18" charset="0"/>
              </a:rPr>
              <a:t>.</a:t>
            </a:r>
          </a:p>
          <a:p>
            <a:pPr marL="0" indent="0">
              <a:buNone/>
            </a:pPr>
            <a:r>
              <a:rPr lang="ru-RU" sz="2400" b="1" dirty="0">
                <a:solidFill>
                  <a:srgbClr val="006600"/>
                </a:solidFill>
                <a:latin typeface="Times New Roman" panose="02020603050405020304" pitchFamily="18" charset="0"/>
                <a:cs typeface="Times New Roman" panose="02020603050405020304" pitchFamily="18" charset="0"/>
              </a:rPr>
              <a:t>Для окраски используют различные составы.</a:t>
            </a:r>
          </a:p>
          <a:p>
            <a:pPr marL="0" indent="0">
              <a:buNone/>
            </a:pPr>
            <a:r>
              <a:rPr lang="ru-RU" sz="2400" b="1" dirty="0">
                <a:solidFill>
                  <a:srgbClr val="FF0000"/>
                </a:solidFill>
                <a:latin typeface="Times New Roman" panose="02020603050405020304" pitchFamily="18" charset="0"/>
                <a:cs typeface="Times New Roman" panose="02020603050405020304" pitchFamily="18" charset="0"/>
              </a:rPr>
              <a:t>Материалы для окрашивания поверхностей перед разметкой</a:t>
            </a:r>
            <a:r>
              <a:rPr lang="ru-RU" sz="2400" dirty="0">
                <a:solidFill>
                  <a:srgbClr val="FF0000"/>
                </a:solidFill>
                <a:latin typeface="Times New Roman" panose="02020603050405020304" pitchFamily="18" charset="0"/>
                <a:cs typeface="Times New Roman" panose="02020603050405020304" pitchFamily="18" charset="0"/>
              </a:rPr>
              <a:t> </a:t>
            </a:r>
            <a:r>
              <a:rPr lang="ru-RU" sz="2400" b="1" dirty="0">
                <a:solidFill>
                  <a:srgbClr val="006600"/>
                </a:solidFill>
                <a:latin typeface="Times New Roman" panose="02020603050405020304" pitchFamily="18" charset="0"/>
                <a:cs typeface="Times New Roman" panose="02020603050405020304" pitchFamily="18" charset="0"/>
              </a:rPr>
              <a:t>выбирают в зависимости от материала заготовки и состояния размечаемой заготовки:</a:t>
            </a:r>
          </a:p>
          <a:p>
            <a:pPr>
              <a:buClr>
                <a:srgbClr val="FF0000"/>
              </a:buClr>
            </a:pPr>
            <a:r>
              <a:rPr lang="ru-RU" sz="2400" b="1" dirty="0" smtClean="0">
                <a:solidFill>
                  <a:srgbClr val="0000FF"/>
                </a:solidFill>
                <a:latin typeface="Times New Roman" pitchFamily="18" charset="0"/>
                <a:cs typeface="Times New Roman" pitchFamily="18" charset="0"/>
              </a:rPr>
              <a:t>раствор мела в воде с добавлением столярного клея</a:t>
            </a:r>
            <a:r>
              <a:rPr lang="ru-RU" sz="2400" b="1" dirty="0" smtClean="0">
                <a:latin typeface="Times New Roman" pitchFamily="18" charset="0"/>
                <a:cs typeface="Times New Roman" pitchFamily="18" charset="0"/>
              </a:rPr>
              <a:t>, обеспечивающего надёжное сцепление красящего состава с поверхностью размечаемой заготовки, и сиккатива, способствующего быстрому высыханию этого состава; </a:t>
            </a:r>
          </a:p>
          <a:p>
            <a:pPr>
              <a:buClr>
                <a:srgbClr val="FF0000"/>
              </a:buClr>
            </a:pPr>
            <a:r>
              <a:rPr lang="ru-RU" sz="2400" b="1" dirty="0" smtClean="0">
                <a:solidFill>
                  <a:srgbClr val="0000FF"/>
                </a:solidFill>
                <a:latin typeface="Times New Roman" pitchFamily="18" charset="0"/>
                <a:cs typeface="Times New Roman" pitchFamily="18" charset="0"/>
              </a:rPr>
              <a:t>медный купорос</a:t>
            </a:r>
            <a:r>
              <a:rPr lang="ru-RU" sz="2400" b="1" dirty="0" smtClean="0">
                <a:latin typeface="Times New Roman" pitchFamily="18" charset="0"/>
                <a:cs typeface="Times New Roman" pitchFamily="18" charset="0"/>
              </a:rPr>
              <a:t>, представляющий собой сернокислую медь и в результате происходящих химических реакций обеспечивающий образование на поверхности заготовки тонкого и прочного слоя меди; </a:t>
            </a:r>
          </a:p>
          <a:p>
            <a:pPr>
              <a:buClr>
                <a:srgbClr val="FF0000"/>
              </a:buClr>
            </a:pPr>
            <a:r>
              <a:rPr lang="ru-RU" sz="2400" b="1" dirty="0" smtClean="0">
                <a:solidFill>
                  <a:srgbClr val="0000FF"/>
                </a:solidFill>
                <a:latin typeface="Times New Roman" pitchFamily="18" charset="0"/>
                <a:cs typeface="Times New Roman" pitchFamily="18" charset="0"/>
              </a:rPr>
              <a:t>быстросохнущие краски и эмали.</a:t>
            </a:r>
          </a:p>
          <a:p>
            <a:endParaRPr lang="ru-RU" sz="2400" b="1" dirty="0" smtClean="0">
              <a:latin typeface="Arial" pitchFamily="34" charset="0"/>
              <a:cs typeface="Arial" pitchFamily="34" charset="0"/>
            </a:endParaRPr>
          </a:p>
        </p:txBody>
      </p:sp>
      <p:sp>
        <p:nvSpPr>
          <p:cNvPr id="2" name="Заголовок 1"/>
          <p:cNvSpPr>
            <a:spLocks noGrp="1"/>
          </p:cNvSpPr>
          <p:nvPr>
            <p:ph type="title"/>
          </p:nvPr>
        </p:nvSpPr>
        <p:spPr>
          <a:xfrm>
            <a:off x="683568" y="116632"/>
            <a:ext cx="7848872" cy="1143000"/>
          </a:xfrm>
          <a:solidFill>
            <a:srgbClr val="FFFF00"/>
          </a:solidFill>
        </p:spPr>
        <p:txBody>
          <a:bodyPr>
            <a:normAutofit fontScale="90000"/>
          </a:bodyPr>
          <a:lstStyle/>
          <a:p>
            <a:r>
              <a:rPr lang="ru-RU" b="1" dirty="0" smtClean="0">
                <a:solidFill>
                  <a:srgbClr val="C00000"/>
                </a:solidFill>
              </a:rPr>
              <a:t>Окраска поверхности размечаемой заготовки</a:t>
            </a:r>
            <a:endParaRPr lang="ru-RU" b="1" dirty="0">
              <a:solidFill>
                <a:srgbClr val="C00000"/>
              </a:solidFill>
            </a:endParaRPr>
          </a:p>
        </p:txBody>
      </p:sp>
    </p:spTree>
    <p:extLst>
      <p:ext uri="{BB962C8B-B14F-4D97-AF65-F5344CB8AC3E}">
        <p14:creationId xmlns:p14="http://schemas.microsoft.com/office/powerpoint/2010/main" val="31545038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86160" y="68824"/>
            <a:ext cx="8686800" cy="6247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dirty="0">
                <a:solidFill>
                  <a:srgbClr val="CC0000"/>
                </a:solidFill>
              </a:rPr>
              <a:t>Составы</a:t>
            </a:r>
            <a:r>
              <a:rPr lang="en-US" altLang="ru-RU" sz="2400" b="1" dirty="0">
                <a:solidFill>
                  <a:srgbClr val="CC0000"/>
                </a:solidFill>
              </a:rPr>
              <a:t> </a:t>
            </a:r>
            <a:r>
              <a:rPr lang="ru-RU" altLang="ru-RU" sz="2400" b="1" dirty="0">
                <a:solidFill>
                  <a:srgbClr val="CC0000"/>
                </a:solidFill>
              </a:rPr>
              <a:t>для окраски:</a:t>
            </a:r>
            <a:endParaRPr lang="ru-RU" altLang="ru-RU" sz="2400" dirty="0">
              <a:solidFill>
                <a:srgbClr val="CC0000"/>
              </a:solidFill>
            </a:endParaRPr>
          </a:p>
          <a:p>
            <a:pPr eaLnBrk="1" hangingPunct="1">
              <a:spcBef>
                <a:spcPct val="0"/>
              </a:spcBef>
              <a:buFontTx/>
              <a:buNone/>
            </a:pPr>
            <a:endParaRPr lang="ru-RU" altLang="ru-RU" sz="1800" dirty="0">
              <a:solidFill>
                <a:srgbClr val="CC0000"/>
              </a:solidFill>
            </a:endParaRPr>
          </a:p>
          <a:p>
            <a:pPr eaLnBrk="1" hangingPunct="1">
              <a:spcBef>
                <a:spcPct val="0"/>
              </a:spcBef>
              <a:buClr>
                <a:srgbClr val="0000FF"/>
              </a:buClr>
              <a:buFontTx/>
              <a:buAutoNum type="arabicPeriod"/>
            </a:pPr>
            <a:r>
              <a:rPr lang="ru-RU" altLang="ru-RU" sz="1800" b="1" dirty="0">
                <a:solidFill>
                  <a:srgbClr val="FF0000"/>
                </a:solidFill>
              </a:rPr>
              <a:t>Раствор суспензии мела с добавкой клея</a:t>
            </a:r>
            <a:r>
              <a:rPr lang="ru-RU" altLang="ru-RU" sz="1800" dirty="0">
                <a:solidFill>
                  <a:srgbClr val="FF0000"/>
                </a:solidFill>
              </a:rPr>
              <a:t> </a:t>
            </a:r>
            <a:r>
              <a:rPr lang="ru-RU" altLang="ru-RU" sz="1800" dirty="0"/>
              <a:t>( 8 л воды +1 кг мела, доводят до кипения + столярный клей (50 г на 1 кг мела), еще раз кипятят. </a:t>
            </a:r>
          </a:p>
          <a:p>
            <a:pPr eaLnBrk="1" hangingPunct="1">
              <a:spcBef>
                <a:spcPct val="0"/>
              </a:spcBef>
              <a:buFontTx/>
              <a:buNone/>
            </a:pPr>
            <a:r>
              <a:rPr lang="ru-RU" altLang="ru-RU" sz="1800" dirty="0"/>
              <a:t>     Во избежание порчи состава + льняное масло (сиккатив). </a:t>
            </a:r>
          </a:p>
          <a:p>
            <a:pPr eaLnBrk="1" hangingPunct="1">
              <a:spcBef>
                <a:spcPct val="0"/>
              </a:spcBef>
              <a:buFontTx/>
              <a:buNone/>
            </a:pPr>
            <a:r>
              <a:rPr lang="ru-RU" altLang="ru-RU" sz="1800" dirty="0"/>
              <a:t>      Красят малярными кистями или пульверизаторами.</a:t>
            </a:r>
          </a:p>
          <a:p>
            <a:pPr eaLnBrk="1" hangingPunct="1">
              <a:spcBef>
                <a:spcPct val="0"/>
              </a:spcBef>
              <a:buFontTx/>
              <a:buNone/>
            </a:pPr>
            <a:endParaRPr lang="ru-RU" altLang="ru-RU" sz="1800" dirty="0"/>
          </a:p>
          <a:p>
            <a:pPr eaLnBrk="1" hangingPunct="1">
              <a:spcBef>
                <a:spcPct val="0"/>
              </a:spcBef>
              <a:buFontTx/>
              <a:buNone/>
            </a:pPr>
            <a:r>
              <a:rPr lang="ru-RU" altLang="ru-RU" sz="1800" b="1" dirty="0">
                <a:solidFill>
                  <a:srgbClr val="0000FF"/>
                </a:solidFill>
              </a:rPr>
              <a:t>2</a:t>
            </a:r>
            <a:r>
              <a:rPr lang="ru-RU" altLang="ru-RU" sz="1800" dirty="0">
                <a:solidFill>
                  <a:srgbClr val="0000FF"/>
                </a:solidFill>
              </a:rPr>
              <a:t>. </a:t>
            </a:r>
            <a:r>
              <a:rPr lang="ru-RU" altLang="ru-RU" sz="1800" b="1" dirty="0">
                <a:solidFill>
                  <a:srgbClr val="FF0000"/>
                </a:solidFill>
              </a:rPr>
              <a:t>Сухой мел </a:t>
            </a:r>
            <a:r>
              <a:rPr lang="ru-RU" altLang="ru-RU" sz="1800" dirty="0"/>
              <a:t>(натирают поверхность), не прочная окраска.</a:t>
            </a:r>
          </a:p>
          <a:p>
            <a:pPr eaLnBrk="1" hangingPunct="1">
              <a:spcBef>
                <a:spcPct val="0"/>
              </a:spcBef>
              <a:buFontTx/>
              <a:buNone/>
            </a:pPr>
            <a:endParaRPr lang="ru-RU" altLang="ru-RU" sz="1800" dirty="0"/>
          </a:p>
          <a:p>
            <a:pPr eaLnBrk="1" hangingPunct="1">
              <a:spcBef>
                <a:spcPct val="0"/>
              </a:spcBef>
              <a:buFontTx/>
              <a:buNone/>
            </a:pPr>
            <a:r>
              <a:rPr lang="ru-RU" altLang="ru-RU" sz="1800" b="1" dirty="0">
                <a:solidFill>
                  <a:srgbClr val="0000FF"/>
                </a:solidFill>
              </a:rPr>
              <a:t>3.</a:t>
            </a:r>
            <a:r>
              <a:rPr lang="ru-RU" altLang="ru-RU" sz="1800" dirty="0">
                <a:solidFill>
                  <a:srgbClr val="0000FF"/>
                </a:solidFill>
              </a:rPr>
              <a:t> </a:t>
            </a:r>
            <a:r>
              <a:rPr lang="ru-RU" altLang="ru-RU" sz="1800" b="1" dirty="0">
                <a:solidFill>
                  <a:srgbClr val="FF0000"/>
                </a:solidFill>
              </a:rPr>
              <a:t>Раствор медного купороса </a:t>
            </a:r>
            <a:r>
              <a:rPr lang="ru-RU" altLang="ru-RU" sz="1800" dirty="0"/>
              <a:t>(стакан воды + 3 ч. ложки купороса). </a:t>
            </a:r>
          </a:p>
          <a:p>
            <a:pPr eaLnBrk="1" hangingPunct="1">
              <a:spcBef>
                <a:spcPct val="0"/>
              </a:spcBef>
              <a:buFontTx/>
              <a:buNone/>
            </a:pPr>
            <a:r>
              <a:rPr lang="ru-RU" altLang="ru-RU" sz="1800" dirty="0"/>
              <a:t>    На поверхности заготовки осаждается тонкий слой </a:t>
            </a:r>
            <a:r>
              <a:rPr lang="en-US" altLang="ru-RU" sz="1800" dirty="0"/>
              <a:t>Cu</a:t>
            </a:r>
            <a:r>
              <a:rPr lang="ru-RU" altLang="ru-RU" sz="1800" dirty="0"/>
              <a:t>, на котором хорошо наносятся разметочные риски: стальные и чугунные заготовки.</a:t>
            </a:r>
          </a:p>
          <a:p>
            <a:pPr eaLnBrk="1" hangingPunct="1">
              <a:spcBef>
                <a:spcPct val="0"/>
              </a:spcBef>
              <a:buFontTx/>
              <a:buNone/>
            </a:pPr>
            <a:r>
              <a:rPr lang="en-US" altLang="ru-RU" sz="1800" b="1" dirty="0"/>
              <a:t>                 (Cu SO </a:t>
            </a:r>
            <a:r>
              <a:rPr lang="ru-RU" altLang="ru-RU" sz="1800" b="1" dirty="0"/>
              <a:t>4 </a:t>
            </a:r>
            <a:r>
              <a:rPr lang="en-US" altLang="ru-RU" sz="1800" b="1" dirty="0"/>
              <a:t>+ Fe  </a:t>
            </a:r>
            <a:r>
              <a:rPr lang="en-US" altLang="ru-RU" sz="2000" b="1" dirty="0">
                <a:cs typeface="Arial" panose="020B0604020202020204" pitchFamily="34" charset="0"/>
              </a:rPr>
              <a:t>→</a:t>
            </a:r>
            <a:r>
              <a:rPr lang="en-US" altLang="ru-RU" sz="1800" b="1" dirty="0">
                <a:cs typeface="Arial" panose="020B0604020202020204" pitchFamily="34" charset="0"/>
              </a:rPr>
              <a:t> FeSo4 + Cu)</a:t>
            </a:r>
          </a:p>
          <a:p>
            <a:pPr eaLnBrk="1" hangingPunct="1">
              <a:spcBef>
                <a:spcPct val="0"/>
              </a:spcBef>
              <a:buFontTx/>
              <a:buNone/>
            </a:pPr>
            <a:endParaRPr lang="en-US" altLang="ru-RU" sz="1800" b="1" dirty="0">
              <a:cs typeface="Arial" panose="020B0604020202020204" pitchFamily="34" charset="0"/>
            </a:endParaRPr>
          </a:p>
          <a:p>
            <a:pPr eaLnBrk="1" hangingPunct="1">
              <a:spcBef>
                <a:spcPct val="0"/>
              </a:spcBef>
              <a:buFontTx/>
              <a:buNone/>
            </a:pPr>
            <a:r>
              <a:rPr lang="ru-RU" altLang="ru-RU" sz="1800" b="1" dirty="0">
                <a:solidFill>
                  <a:srgbClr val="0000FF"/>
                </a:solidFill>
              </a:rPr>
              <a:t>4.</a:t>
            </a:r>
            <a:r>
              <a:rPr lang="ru-RU" altLang="ru-RU" sz="1800" dirty="0">
                <a:solidFill>
                  <a:srgbClr val="0000FF"/>
                </a:solidFill>
              </a:rPr>
              <a:t> </a:t>
            </a:r>
            <a:r>
              <a:rPr lang="ru-RU" altLang="ru-RU" sz="1800" b="1" dirty="0">
                <a:solidFill>
                  <a:srgbClr val="FF0000"/>
                </a:solidFill>
              </a:rPr>
              <a:t>Спиртовой лак </a:t>
            </a:r>
            <a:r>
              <a:rPr lang="ru-RU" altLang="ru-RU" sz="1800" dirty="0"/>
              <a:t>(р-р шеллака в спирте + фуксин). </a:t>
            </a:r>
          </a:p>
          <a:p>
            <a:pPr eaLnBrk="1" hangingPunct="1">
              <a:spcBef>
                <a:spcPct val="0"/>
              </a:spcBef>
              <a:buFontTx/>
              <a:buNone/>
            </a:pPr>
            <a:r>
              <a:rPr lang="ru-RU" altLang="ru-RU" sz="1800" dirty="0"/>
              <a:t>    Используют при точной разметке на больших деталях.</a:t>
            </a:r>
          </a:p>
          <a:p>
            <a:pPr eaLnBrk="1" hangingPunct="1">
              <a:spcBef>
                <a:spcPct val="0"/>
              </a:spcBef>
              <a:buFontTx/>
              <a:buNone/>
            </a:pPr>
            <a:endParaRPr lang="ru-RU" altLang="ru-RU" sz="1800" dirty="0"/>
          </a:p>
          <a:p>
            <a:pPr>
              <a:spcBef>
                <a:spcPct val="0"/>
              </a:spcBef>
              <a:buNone/>
            </a:pPr>
            <a:r>
              <a:rPr lang="ru-RU" altLang="ru-RU" sz="1800" b="1" dirty="0">
                <a:solidFill>
                  <a:srgbClr val="0000FF"/>
                </a:solidFill>
              </a:rPr>
              <a:t>5.</a:t>
            </a:r>
            <a:r>
              <a:rPr lang="ru-RU" altLang="ru-RU" sz="1800" dirty="0">
                <a:solidFill>
                  <a:srgbClr val="0000FF"/>
                </a:solidFill>
              </a:rPr>
              <a:t> </a:t>
            </a:r>
            <a:r>
              <a:rPr lang="ru-RU" altLang="ru-RU" sz="1800" b="1" dirty="0">
                <a:solidFill>
                  <a:srgbClr val="FF0000"/>
                </a:solidFill>
              </a:rPr>
              <a:t>Быстросохнущие лаки и краски</a:t>
            </a:r>
            <a:r>
              <a:rPr lang="ru-RU" altLang="ru-RU" sz="1800" dirty="0">
                <a:solidFill>
                  <a:srgbClr val="FF0000"/>
                </a:solidFill>
              </a:rPr>
              <a:t> </a:t>
            </a:r>
            <a:r>
              <a:rPr lang="ru-RU" altLang="ru-RU" sz="1800" dirty="0"/>
              <a:t>(большие стальные и чугунные отливки). </a:t>
            </a:r>
            <a:r>
              <a:rPr lang="ru-RU" altLang="ru-RU" sz="1800" dirty="0" smtClean="0"/>
              <a:t>Цветные металлы, </a:t>
            </a:r>
            <a:r>
              <a:rPr lang="ru-RU" sz="1800" dirty="0"/>
              <a:t>горячекатаный листовой и профильный стальной материал лаками и красками </a:t>
            </a:r>
            <a:r>
              <a:rPr lang="ru-RU" altLang="ru-RU" sz="1800" dirty="0" smtClean="0"/>
              <a:t>не </a:t>
            </a:r>
            <a:r>
              <a:rPr lang="ru-RU" altLang="ru-RU" sz="1800" dirty="0"/>
              <a:t>окрашивают.</a:t>
            </a:r>
          </a:p>
          <a:p>
            <a:pPr eaLnBrk="1" hangingPunct="1">
              <a:spcBef>
                <a:spcPct val="0"/>
              </a:spcBef>
              <a:buFontTx/>
              <a:buNone/>
            </a:pPr>
            <a:r>
              <a:rPr lang="ru-RU" altLang="ru-RU" sz="1800" dirty="0" smtClean="0"/>
              <a:t>                  </a:t>
            </a:r>
            <a:endParaRPr lang="ru-RU" altLang="ru-RU" sz="1800" dirty="0"/>
          </a:p>
        </p:txBody>
      </p:sp>
      <p:sp>
        <p:nvSpPr>
          <p:cNvPr id="61443" name="Oval 5"/>
          <p:cNvSpPr>
            <a:spLocks noChangeArrowheads="1"/>
          </p:cNvSpPr>
          <p:nvPr/>
        </p:nvSpPr>
        <p:spPr bwMode="auto">
          <a:xfrm>
            <a:off x="8460432" y="1295400"/>
            <a:ext cx="531168" cy="533400"/>
          </a:xfrm>
          <a:prstGeom prst="ellipse">
            <a:avLst/>
          </a:prstGeom>
          <a:solidFill>
            <a:srgbClr val="C0C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61444" name="Oval 6"/>
          <p:cNvSpPr>
            <a:spLocks noChangeArrowheads="1"/>
          </p:cNvSpPr>
          <p:nvPr/>
        </p:nvSpPr>
        <p:spPr bwMode="auto">
          <a:xfrm>
            <a:off x="8460432" y="2362200"/>
            <a:ext cx="531168" cy="533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61445" name="Oval 7"/>
          <p:cNvSpPr>
            <a:spLocks noChangeArrowheads="1"/>
          </p:cNvSpPr>
          <p:nvPr/>
        </p:nvSpPr>
        <p:spPr bwMode="auto">
          <a:xfrm>
            <a:off x="8460432" y="3429000"/>
            <a:ext cx="531168" cy="533400"/>
          </a:xfrm>
          <a:prstGeom prst="ellipse">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61446" name="Oval 8"/>
          <p:cNvSpPr>
            <a:spLocks noChangeArrowheads="1"/>
          </p:cNvSpPr>
          <p:nvPr/>
        </p:nvSpPr>
        <p:spPr bwMode="auto">
          <a:xfrm>
            <a:off x="8460432" y="4572000"/>
            <a:ext cx="531168" cy="533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11180991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0444" y="188640"/>
            <a:ext cx="9113778" cy="622399"/>
          </a:xfrm>
        </p:spPr>
        <p:txBody>
          <a:bodyPr>
            <a:noAutofit/>
          </a:bodyPr>
          <a:lstStyle/>
          <a:p>
            <a:pPr algn="ctr"/>
            <a:r>
              <a:rPr lang="ru-RU" sz="2800" b="1" dirty="0" smtClean="0">
                <a:solidFill>
                  <a:srgbClr val="C00000"/>
                </a:solidFill>
                <a:latin typeface="Times New Roman" pitchFamily="18" charset="0"/>
                <a:cs typeface="Times New Roman" pitchFamily="18" charset="0"/>
              </a:rPr>
              <a:t>ПОДГОТОВКА ПОВЕРХНОСТЕЙ ПОД РАЗМЕТКУ</a:t>
            </a:r>
            <a:r>
              <a:rPr lang="ru-RU" sz="2800" b="1" dirty="0" smtClean="0">
                <a:solidFill>
                  <a:srgbClr val="C00000"/>
                </a:solidFill>
                <a:latin typeface="Arial" pitchFamily="34" charset="0"/>
                <a:cs typeface="Arial" pitchFamily="34" charset="0"/>
              </a:rPr>
              <a:t> </a:t>
            </a:r>
          </a:p>
        </p:txBody>
      </p:sp>
      <p:sp>
        <p:nvSpPr>
          <p:cNvPr id="7171" name="Содержимое 2"/>
          <p:cNvSpPr>
            <a:spLocks noGrp="1"/>
          </p:cNvSpPr>
          <p:nvPr>
            <p:ph idx="1"/>
          </p:nvPr>
        </p:nvSpPr>
        <p:spPr>
          <a:xfrm>
            <a:off x="179512" y="1052736"/>
            <a:ext cx="8784976" cy="5306342"/>
          </a:xfrm>
        </p:spPr>
        <p:txBody>
          <a:bodyPr>
            <a:normAutofit fontScale="92500" lnSpcReduction="10000"/>
          </a:bodyPr>
          <a:lstStyle/>
          <a:p>
            <a:pPr>
              <a:buClr>
                <a:srgbClr val="FF0000"/>
              </a:buClr>
            </a:pPr>
            <a:r>
              <a:rPr lang="ru-RU" sz="2400" b="1" dirty="0" smtClean="0">
                <a:latin typeface="Times New Roman" pitchFamily="18" charset="0"/>
                <a:cs typeface="Times New Roman" pitchFamily="18" charset="0"/>
              </a:rPr>
              <a:t>Подготовительные работы при разметке включают в себя:</a:t>
            </a:r>
          </a:p>
          <a:p>
            <a:pPr marL="806450" indent="-452438">
              <a:buClr>
                <a:srgbClr val="FF0000"/>
              </a:buClr>
              <a:buFont typeface="Wingdings" panose="05000000000000000000" pitchFamily="2" charset="2"/>
              <a:buChar char="Ø"/>
            </a:pPr>
            <a:r>
              <a:rPr lang="ru-RU" sz="2400" b="1" dirty="0" smtClean="0">
                <a:latin typeface="Times New Roman" pitchFamily="18" charset="0"/>
                <a:cs typeface="Times New Roman" pitchFamily="18" charset="0"/>
              </a:rPr>
              <a:t>подготовку красителей, </a:t>
            </a:r>
          </a:p>
          <a:p>
            <a:pPr marL="806450" indent="-452438">
              <a:buClr>
                <a:srgbClr val="FF0000"/>
              </a:buClr>
              <a:buFont typeface="Wingdings" panose="05000000000000000000" pitchFamily="2" charset="2"/>
              <a:buChar char="Ø"/>
            </a:pPr>
            <a:r>
              <a:rPr lang="ru-RU" sz="2400" b="1" dirty="0" smtClean="0">
                <a:latin typeface="Times New Roman" pitchFamily="18" charset="0"/>
                <a:cs typeface="Times New Roman" pitchFamily="18" charset="0"/>
              </a:rPr>
              <a:t>подготовку поверхностей к окрашиванию и </a:t>
            </a:r>
          </a:p>
          <a:p>
            <a:pPr marL="806450" indent="-452438">
              <a:buClr>
                <a:srgbClr val="FF0000"/>
              </a:buClr>
              <a:buFont typeface="Wingdings" panose="05000000000000000000" pitchFamily="2" charset="2"/>
              <a:buChar char="Ø"/>
            </a:pPr>
            <a:r>
              <a:rPr lang="ru-RU" sz="2400" b="1" dirty="0" smtClean="0">
                <a:latin typeface="Times New Roman" pitchFamily="18" charset="0"/>
                <a:cs typeface="Times New Roman" pitchFamily="18" charset="0"/>
              </a:rPr>
              <a:t>непосредственно окрашивание.</a:t>
            </a:r>
          </a:p>
          <a:p>
            <a:pPr>
              <a:buClr>
                <a:srgbClr val="FF0000"/>
              </a:buClr>
            </a:pPr>
            <a:r>
              <a:rPr lang="ru-RU" sz="2400" b="1" dirty="0" smtClean="0">
                <a:solidFill>
                  <a:srgbClr val="0000FF"/>
                </a:solidFill>
                <a:latin typeface="Times New Roman" pitchFamily="18" charset="0"/>
                <a:cs typeface="Times New Roman" pitchFamily="18" charset="0"/>
              </a:rPr>
              <a:t>Мел с добавлением столярного клея и сиккатива </a:t>
            </a:r>
            <a:r>
              <a:rPr lang="ru-RU" sz="2400" b="1" dirty="0" smtClean="0">
                <a:latin typeface="Times New Roman" pitchFamily="18" charset="0"/>
                <a:cs typeface="Times New Roman" pitchFamily="18" charset="0"/>
              </a:rPr>
              <a:t>разводят до консистенции жидкой сметаны. </a:t>
            </a:r>
          </a:p>
          <a:p>
            <a:pPr>
              <a:buClr>
                <a:srgbClr val="FF0000"/>
              </a:buClr>
            </a:pPr>
            <a:r>
              <a:rPr lang="ru-RU" sz="2400" b="1" dirty="0" smtClean="0">
                <a:solidFill>
                  <a:srgbClr val="0000FF"/>
                </a:solidFill>
                <a:latin typeface="Times New Roman" pitchFamily="18" charset="0"/>
                <a:cs typeface="Times New Roman" pitchFamily="18" charset="0"/>
              </a:rPr>
              <a:t>Медный купорос </a:t>
            </a:r>
            <a:r>
              <a:rPr lang="ru-RU" sz="2400" b="1" dirty="0" smtClean="0">
                <a:latin typeface="Times New Roman" pitchFamily="18" charset="0"/>
                <a:cs typeface="Times New Roman" pitchFamily="18" charset="0"/>
              </a:rPr>
              <a:t>растворяют в воде в соотношении 1:10 или используют твердый медный купорос, которым натирают поверхность размечаемой заготовки. </a:t>
            </a:r>
          </a:p>
          <a:p>
            <a:pPr>
              <a:buClr>
                <a:srgbClr val="FF0000"/>
              </a:buClr>
            </a:pPr>
            <a:r>
              <a:rPr lang="ru-RU" sz="2400" b="1" dirty="0" smtClean="0">
                <a:solidFill>
                  <a:srgbClr val="0000FF"/>
                </a:solidFill>
                <a:latin typeface="Times New Roman" pitchFamily="18" charset="0"/>
                <a:cs typeface="Times New Roman" pitchFamily="18" charset="0"/>
              </a:rPr>
              <a:t>Лаки и эмали</a:t>
            </a:r>
            <a:r>
              <a:rPr lang="ru-RU" sz="2400" b="1" dirty="0" smtClean="0">
                <a:latin typeface="Times New Roman" pitchFamily="18" charset="0"/>
                <a:cs typeface="Times New Roman" pitchFamily="18" charset="0"/>
              </a:rPr>
              <a:t> применяют в готовом виде.</a:t>
            </a:r>
          </a:p>
          <a:p>
            <a:pPr>
              <a:buClr>
                <a:srgbClr val="FF0000"/>
              </a:buClr>
            </a:pPr>
            <a:r>
              <a:rPr lang="ru-RU" sz="2400" b="1" dirty="0" smtClean="0">
                <a:latin typeface="Times New Roman" pitchFamily="18" charset="0"/>
                <a:cs typeface="Times New Roman" pitchFamily="18" charset="0"/>
              </a:rPr>
              <a:t>Перед окраской размечаемую поверхность необходимо очистить от грязи, пыли, следов окалины и обезжирить.</a:t>
            </a:r>
          </a:p>
          <a:p>
            <a:pPr>
              <a:buClr>
                <a:srgbClr val="FF0000"/>
              </a:buClr>
            </a:pPr>
            <a:r>
              <a:rPr lang="ru-RU" sz="2400" b="1" dirty="0" smtClean="0">
                <a:latin typeface="Times New Roman" pitchFamily="18" charset="0"/>
                <a:cs typeface="Times New Roman" pitchFamily="18" charset="0"/>
              </a:rPr>
              <a:t>Окрашивание выполняют, нанося состав на поверхность заготовки равномерно, тонким слоем. Для нанесения окрашивающего состава пользуются кистью и тампоном.</a:t>
            </a:r>
          </a:p>
          <a:p>
            <a:endParaRPr lang="ru-RU" sz="2400" b="1" dirty="0" smtClean="0">
              <a:latin typeface="Arial" pitchFamily="34" charset="0"/>
              <a:cs typeface="Arial" pitchFamily="34" charset="0"/>
            </a:endParaRPr>
          </a:p>
          <a:p>
            <a:endParaRPr lang="ru-RU" sz="2400" b="1" dirty="0" smtClean="0">
              <a:latin typeface="Arial" pitchFamily="34" charset="0"/>
              <a:cs typeface="Arial" pitchFamily="34" charset="0"/>
            </a:endParaRPr>
          </a:p>
          <a:p>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val="25131116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179512" y="642938"/>
            <a:ext cx="8712968" cy="6098430"/>
          </a:xfrm>
        </p:spPr>
        <p:txBody>
          <a:bodyPr>
            <a:normAutofit lnSpcReduction="10000"/>
          </a:bodyPr>
          <a:lstStyle/>
          <a:p>
            <a:pPr>
              <a:buClr>
                <a:srgbClr val="FF0000"/>
              </a:buClr>
            </a:pPr>
            <a:r>
              <a:rPr lang="ru-RU" sz="2400" b="1" dirty="0" smtClean="0">
                <a:latin typeface="Times New Roman" pitchFamily="18" charset="0"/>
                <a:cs typeface="Times New Roman" pitchFamily="18" charset="0"/>
              </a:rPr>
              <a:t>Затем выполняют разметку. Вначале определяют базу, от которой будут наносится риски. </a:t>
            </a:r>
          </a:p>
          <a:p>
            <a:pPr>
              <a:buClr>
                <a:srgbClr val="FF0000"/>
              </a:buClr>
            </a:pPr>
            <a:r>
              <a:rPr lang="ru-RU" sz="2400" b="1" dirty="0" smtClean="0">
                <a:latin typeface="Times New Roman" pitchFamily="18" charset="0"/>
                <a:cs typeface="Times New Roman" pitchFamily="18" charset="0"/>
              </a:rPr>
              <a:t>Риски при разметке обычно наносят в следующем порядке. Сначала все горизонтальные, затем вертикальные, после этого наклонные, и в последнюю очередь - окружности, дуги и закругления. </a:t>
            </a:r>
          </a:p>
          <a:p>
            <a:pPr>
              <a:buClr>
                <a:srgbClr val="FF0000"/>
              </a:buClr>
            </a:pPr>
            <a:r>
              <a:rPr lang="ru-RU" sz="2400" b="1" dirty="0" smtClean="0">
                <a:latin typeface="Times New Roman" pitchFamily="18" charset="0"/>
                <a:cs typeface="Times New Roman" pitchFamily="18" charset="0"/>
              </a:rPr>
              <a:t>Убедившись в правильности разметки, все линии </a:t>
            </a:r>
            <a:r>
              <a:rPr lang="ru-RU" sz="2400" b="1" dirty="0" err="1" smtClean="0">
                <a:latin typeface="Times New Roman" pitchFamily="18" charset="0"/>
                <a:cs typeface="Times New Roman" pitchFamily="18" charset="0"/>
              </a:rPr>
              <a:t>накернивают</a:t>
            </a:r>
            <a:r>
              <a:rPr lang="ru-RU" sz="2400" b="1" dirty="0" smtClean="0">
                <a:latin typeface="Times New Roman" pitchFamily="18" charset="0"/>
                <a:cs typeface="Times New Roman" pitchFamily="18" charset="0"/>
              </a:rPr>
              <a:t> для того, чтобы они не стерлись при обработке детали. </a:t>
            </a:r>
          </a:p>
          <a:p>
            <a:pPr>
              <a:buClr>
                <a:srgbClr val="FF0000"/>
              </a:buClr>
            </a:pPr>
            <a:r>
              <a:rPr lang="ru-RU" sz="2400" b="1" dirty="0" smtClean="0">
                <a:latin typeface="Times New Roman" pitchFamily="18" charset="0"/>
                <a:cs typeface="Times New Roman" pitchFamily="18" charset="0"/>
              </a:rPr>
              <a:t>Керны должны быть неглубокими и разделяться разметочными рисками пополам. </a:t>
            </a:r>
          </a:p>
          <a:p>
            <a:pPr>
              <a:buClr>
                <a:srgbClr val="FF0000"/>
              </a:buClr>
            </a:pPr>
            <a:r>
              <a:rPr lang="ru-RU" sz="2400" b="1" dirty="0" smtClean="0">
                <a:solidFill>
                  <a:srgbClr val="0000FF"/>
                </a:solidFill>
                <a:latin typeface="Times New Roman" pitchFamily="18" charset="0"/>
                <a:cs typeface="Times New Roman" pitchFamily="18" charset="0"/>
              </a:rPr>
              <a:t>Разметка производится несколькими способами: </a:t>
            </a:r>
          </a:p>
          <a:p>
            <a:pPr marL="717550" indent="-363538">
              <a:buClr>
                <a:srgbClr val="FF0000"/>
              </a:buClr>
              <a:buFont typeface="+mj-lt"/>
              <a:buAutoNum type="arabicParenR"/>
            </a:pPr>
            <a:r>
              <a:rPr lang="ru-RU" sz="2400" b="1" dirty="0" smtClean="0">
                <a:solidFill>
                  <a:srgbClr val="006600"/>
                </a:solidFill>
                <a:latin typeface="Times New Roman" pitchFamily="18" charset="0"/>
                <a:cs typeface="Times New Roman" pitchFamily="18" charset="0"/>
              </a:rPr>
              <a:t>по чертежу, </a:t>
            </a:r>
          </a:p>
          <a:p>
            <a:pPr marL="717550" indent="-363538">
              <a:buClr>
                <a:srgbClr val="FF0000"/>
              </a:buClr>
              <a:buFont typeface="+mj-lt"/>
              <a:buAutoNum type="arabicParenR"/>
            </a:pPr>
            <a:r>
              <a:rPr lang="ru-RU" sz="2400" b="1" dirty="0" smtClean="0">
                <a:solidFill>
                  <a:srgbClr val="006600"/>
                </a:solidFill>
                <a:latin typeface="Times New Roman" pitchFamily="18" charset="0"/>
                <a:cs typeface="Times New Roman" pitchFamily="18" charset="0"/>
              </a:rPr>
              <a:t>по шаблону, </a:t>
            </a:r>
          </a:p>
          <a:p>
            <a:pPr marL="717550" indent="-363538">
              <a:buClr>
                <a:srgbClr val="FF0000"/>
              </a:buClr>
              <a:buFont typeface="+mj-lt"/>
              <a:buAutoNum type="arabicParenR"/>
            </a:pPr>
            <a:r>
              <a:rPr lang="ru-RU" sz="2400" b="1" dirty="0" smtClean="0">
                <a:solidFill>
                  <a:srgbClr val="006600"/>
                </a:solidFill>
                <a:latin typeface="Times New Roman" pitchFamily="18" charset="0"/>
                <a:cs typeface="Times New Roman" pitchFamily="18" charset="0"/>
              </a:rPr>
              <a:t>по образцу и </a:t>
            </a:r>
          </a:p>
          <a:p>
            <a:pPr marL="717550" indent="-363538">
              <a:buClr>
                <a:srgbClr val="FF0000"/>
              </a:buClr>
              <a:buFont typeface="+mj-lt"/>
              <a:buAutoNum type="arabicParenR"/>
            </a:pPr>
            <a:r>
              <a:rPr lang="ru-RU" sz="2400" b="1" dirty="0" smtClean="0">
                <a:solidFill>
                  <a:srgbClr val="006600"/>
                </a:solidFill>
                <a:latin typeface="Times New Roman" pitchFamily="18" charset="0"/>
                <a:cs typeface="Times New Roman" pitchFamily="18" charset="0"/>
              </a:rPr>
              <a:t>по месту.</a:t>
            </a:r>
            <a:endParaRPr lang="ru-RU" sz="2400" b="1" dirty="0" smtClean="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1989053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3334" t="11111" r="4167" b="3334"/>
          <a:stretch>
            <a:fillRect/>
          </a:stretch>
        </p:blipFill>
        <p:spPr bwMode="auto">
          <a:xfrm>
            <a:off x="72008" y="244066"/>
            <a:ext cx="9036496" cy="62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89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9675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ru-RU" sz="44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Правила выполнения приёмов разметки</a:t>
            </a:r>
            <a:endParaRPr lang="ru-RU" sz="4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297679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188640"/>
            <a:ext cx="8229600" cy="622399"/>
          </a:xfrm>
        </p:spPr>
        <p:txBody>
          <a:bodyPr>
            <a:noAutofit/>
          </a:bodyPr>
          <a:lstStyle/>
          <a:p>
            <a:r>
              <a:rPr lang="ru-RU" sz="3200" b="1" dirty="0" smtClean="0">
                <a:solidFill>
                  <a:srgbClr val="C00000"/>
                </a:solidFill>
                <a:latin typeface="Times New Roman" pitchFamily="18" charset="0"/>
                <a:cs typeface="Times New Roman" pitchFamily="18" charset="0"/>
              </a:rPr>
              <a:t>Правила выполнения приёмов разметки</a:t>
            </a:r>
            <a:r>
              <a:rPr lang="ru-RU" sz="2800" b="1" dirty="0" smtClean="0">
                <a:solidFill>
                  <a:srgbClr val="C00000"/>
                </a:solidFill>
                <a:latin typeface="Times New Roman" pitchFamily="18" charset="0"/>
                <a:cs typeface="Times New Roman" pitchFamily="18" charset="0"/>
              </a:rPr>
              <a:t> </a:t>
            </a:r>
          </a:p>
        </p:txBody>
      </p:sp>
      <p:sp>
        <p:nvSpPr>
          <p:cNvPr id="7171" name="Содержимое 2"/>
          <p:cNvSpPr>
            <a:spLocks noGrp="1"/>
          </p:cNvSpPr>
          <p:nvPr>
            <p:ph idx="1"/>
          </p:nvPr>
        </p:nvSpPr>
        <p:spPr>
          <a:xfrm>
            <a:off x="251520" y="1052736"/>
            <a:ext cx="8640960" cy="5112568"/>
          </a:xfrm>
        </p:spPr>
        <p:txBody>
          <a:bodyPr>
            <a:noAutofit/>
          </a:bodyPr>
          <a:lstStyle/>
          <a:p>
            <a:pPr marL="457200" lvl="0" indent="-457200">
              <a:buClr>
                <a:srgbClr val="FF0000"/>
              </a:buClr>
              <a:buFont typeface="+mj-lt"/>
              <a:buAutoNum type="arabicPeriod"/>
            </a:pPr>
            <a:r>
              <a:rPr lang="ru-RU" sz="2400" b="1" dirty="0" smtClean="0">
                <a:latin typeface="Times New Roman" pitchFamily="18" charset="0"/>
                <a:cs typeface="Times New Roman" pitchFamily="18" charset="0"/>
              </a:rPr>
              <a:t>Слой окрашивающего состава, наносимого на поверхность заготовки, должен быть тонким, равномерным по толщине и полностью покрывать размечаемую поверхность. </a:t>
            </a:r>
          </a:p>
          <a:p>
            <a:pPr marL="457200" lvl="0" indent="-457200">
              <a:buClr>
                <a:srgbClr val="FF0000"/>
              </a:buClr>
              <a:buFont typeface="+mj-lt"/>
              <a:buAutoNum type="arabicPeriod"/>
            </a:pPr>
            <a:r>
              <a:rPr lang="ru-RU" sz="2400" b="1" dirty="0" smtClean="0">
                <a:latin typeface="Times New Roman" pitchFamily="18" charset="0"/>
                <a:cs typeface="Times New Roman" pitchFamily="18" charset="0"/>
              </a:rPr>
              <a:t>При проведении риски точно совмещать линейку с исходными отметками на детали и плотно прижимать к заготовке.</a:t>
            </a:r>
          </a:p>
          <a:p>
            <a:pPr marL="457200" lvl="0" indent="-457200">
              <a:buClr>
                <a:srgbClr val="FF0000"/>
              </a:buClr>
              <a:buFont typeface="+mj-lt"/>
              <a:buAutoNum type="arabicPeriod"/>
            </a:pPr>
            <a:r>
              <a:rPr lang="ru-RU" sz="2400" b="1" dirty="0" smtClean="0">
                <a:latin typeface="Times New Roman" pitchFamily="18" charset="0"/>
                <a:cs typeface="Times New Roman" pitchFamily="18" charset="0"/>
              </a:rPr>
              <a:t>Прежде чем провести риску, следует убедиться, что чертилка (циркуль) хорошо заточена. </a:t>
            </a:r>
          </a:p>
          <a:p>
            <a:pPr marL="457200" lvl="0" indent="-457200">
              <a:buClr>
                <a:srgbClr val="FF0000"/>
              </a:buClr>
              <a:buFont typeface="+mj-lt"/>
              <a:buAutoNum type="arabicPeriod"/>
            </a:pPr>
            <a:r>
              <a:rPr lang="ru-RU" sz="2400" b="1" dirty="0" smtClean="0">
                <a:latin typeface="Times New Roman" pitchFamily="18" charset="0"/>
                <a:cs typeface="Times New Roman" pitchFamily="18" charset="0"/>
              </a:rPr>
              <a:t>Риску проводить одним непрерывным движением чертилки вдоль линейки, не наносить риску дважды по одному и тому же месту, так как это приводит к ее раздвоению.</a:t>
            </a:r>
          </a:p>
        </p:txBody>
      </p:sp>
    </p:spTree>
    <p:extLst>
      <p:ext uri="{BB962C8B-B14F-4D97-AF65-F5344CB8AC3E}">
        <p14:creationId xmlns:p14="http://schemas.microsoft.com/office/powerpoint/2010/main" val="331861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144101"/>
            <a:ext cx="8229600" cy="764619"/>
          </a:xfrm>
          <a:solidFill>
            <a:srgbClr val="FFFF00"/>
          </a:solidFill>
        </p:spPr>
        <p:txBody>
          <a:bodyPr/>
          <a:lstStyle/>
          <a:p>
            <a:r>
              <a:rPr lang="ru-RU" b="1" dirty="0" smtClean="0">
                <a:solidFill>
                  <a:srgbClr val="C00000"/>
                </a:solidFill>
              </a:rPr>
              <a:t>Пространственная разметка</a:t>
            </a:r>
            <a:endParaRPr lang="ru-RU" b="1" dirty="0">
              <a:solidFill>
                <a:srgbClr val="C00000"/>
              </a:solidFill>
            </a:endParaRPr>
          </a:p>
        </p:txBody>
      </p:sp>
      <p:sp>
        <p:nvSpPr>
          <p:cNvPr id="4" name="Прямоугольник 3"/>
          <p:cNvSpPr/>
          <p:nvPr/>
        </p:nvSpPr>
        <p:spPr>
          <a:xfrm>
            <a:off x="172628" y="1008197"/>
            <a:ext cx="8798742" cy="5786199"/>
          </a:xfrm>
          <a:prstGeom prst="rect">
            <a:avLst/>
          </a:prstGeom>
          <a:solidFill>
            <a:schemeClr val="accent5">
              <a:lumMod val="20000"/>
              <a:lumOff val="80000"/>
            </a:schemeClr>
          </a:solidFill>
        </p:spPr>
        <p:txBody>
          <a:bodyPr wrap="square">
            <a:spAutoFit/>
          </a:bodyPr>
          <a:lstStyle/>
          <a:p>
            <a:pPr marL="442913" indent="-442913">
              <a:spcBef>
                <a:spcPts val="600"/>
              </a:spcBef>
              <a:spcAft>
                <a:spcPts val="600"/>
              </a:spcAft>
              <a:buClr>
                <a:srgbClr val="0000FF"/>
              </a:buClr>
              <a:buSzPct val="95000"/>
              <a:buFont typeface="Wingdings" panose="05000000000000000000" pitchFamily="2" charset="2"/>
              <a:buChar char="q"/>
              <a:defRPr/>
            </a:pPr>
            <a:r>
              <a:rPr lang="ru-RU" sz="2500" b="1" dirty="0">
                <a:solidFill>
                  <a:srgbClr val="FF0000"/>
                </a:solidFill>
                <a:latin typeface="Times New Roman" pitchFamily="18" charset="0"/>
                <a:cs typeface="Times New Roman" pitchFamily="18" charset="0"/>
              </a:rPr>
              <a:t>Плоскостную разметку </a:t>
            </a:r>
            <a:r>
              <a:rPr lang="ru-RU" sz="2500" b="1" dirty="0">
                <a:solidFill>
                  <a:srgbClr val="006600"/>
                </a:solidFill>
                <a:latin typeface="Times New Roman" pitchFamily="18" charset="0"/>
                <a:cs typeface="Times New Roman" pitchFamily="18" charset="0"/>
              </a:rPr>
              <a:t>применяют</a:t>
            </a:r>
            <a:r>
              <a:rPr lang="ru-RU" sz="2500" b="1" dirty="0">
                <a:latin typeface="Times New Roman" pitchFamily="18" charset="0"/>
                <a:cs typeface="Times New Roman" pitchFamily="18" charset="0"/>
              </a:rPr>
              <a:t> при нанесение разметочных рисок и точек на </a:t>
            </a:r>
            <a:r>
              <a:rPr lang="ru-RU" sz="2500" b="1" dirty="0">
                <a:solidFill>
                  <a:srgbClr val="0000FF"/>
                </a:solidFill>
                <a:latin typeface="Times New Roman" panose="02020603050405020304" pitchFamily="18" charset="0"/>
                <a:cs typeface="Times New Roman" panose="02020603050405020304" pitchFamily="18" charset="0"/>
              </a:rPr>
              <a:t>поверхности заготовок </a:t>
            </a:r>
            <a:r>
              <a:rPr lang="ru-RU" sz="2500" b="1" dirty="0">
                <a:latin typeface="Times New Roman" panose="02020603050405020304" pitchFamily="18" charset="0"/>
                <a:cs typeface="Times New Roman" panose="02020603050405020304" pitchFamily="18" charset="0"/>
              </a:rPr>
              <a:t>(</a:t>
            </a:r>
            <a:r>
              <a:rPr lang="ru-RU" sz="2500" b="1" dirty="0">
                <a:solidFill>
                  <a:srgbClr val="0000FF"/>
                </a:solidFill>
                <a:latin typeface="Times New Roman" panose="02020603050405020304" pitchFamily="18" charset="0"/>
                <a:cs typeface="Times New Roman" panose="02020603050405020304" pitchFamily="18" charset="0"/>
              </a:rPr>
              <a:t>представляющих собой геометрические тела любой конфигурации</a:t>
            </a:r>
            <a:r>
              <a:rPr lang="ru-RU" sz="2500" b="1" dirty="0">
                <a:latin typeface="Times New Roman" panose="02020603050405020304" pitchFamily="18" charset="0"/>
                <a:cs typeface="Times New Roman" panose="02020603050405020304" pitchFamily="18" charset="0"/>
              </a:rPr>
              <a:t>), связанных между собой взаимным расположением</a:t>
            </a:r>
            <a:r>
              <a:rPr lang="ru-RU" sz="2500" b="1" dirty="0" smtClean="0">
                <a:latin typeface="Times New Roman" pitchFamily="18" charset="0"/>
                <a:cs typeface="Times New Roman" pitchFamily="18" charset="0"/>
              </a:rPr>
              <a:t>.</a:t>
            </a:r>
            <a:endParaRPr lang="ru-RU" sz="2500" b="1" dirty="0">
              <a:latin typeface="Times New Roman" pitchFamily="18" charset="0"/>
              <a:cs typeface="Times New Roman" pitchFamily="18" charset="0"/>
            </a:endParaRPr>
          </a:p>
          <a:p>
            <a:pPr marL="442913" indent="-442913">
              <a:spcBef>
                <a:spcPts val="600"/>
              </a:spcBef>
              <a:spcAft>
                <a:spcPts val="600"/>
              </a:spcAft>
              <a:buClr>
                <a:srgbClr val="0000FF"/>
              </a:buClr>
              <a:buSzPct val="95000"/>
              <a:buFont typeface="Wingdings" panose="05000000000000000000" pitchFamily="2" charset="2"/>
              <a:buChar char="q"/>
              <a:defRPr/>
            </a:pPr>
            <a:r>
              <a:rPr lang="ru-RU" sz="2500" b="1" dirty="0">
                <a:solidFill>
                  <a:srgbClr val="FF0000"/>
                </a:solidFill>
                <a:latin typeface="Times New Roman" panose="02020603050405020304" pitchFamily="18" charset="0"/>
                <a:cs typeface="Times New Roman" panose="02020603050405020304" pitchFamily="18" charset="0"/>
              </a:rPr>
              <a:t>Пространственная разметка</a:t>
            </a:r>
            <a:r>
              <a:rPr lang="ru-RU" sz="2500" b="1" dirty="0">
                <a:latin typeface="Times New Roman" panose="02020603050405020304" pitchFamily="18" charset="0"/>
                <a:cs typeface="Times New Roman" panose="02020603050405020304" pitchFamily="18" charset="0"/>
              </a:rPr>
              <a:t>, </a:t>
            </a:r>
            <a:r>
              <a:rPr lang="ru-RU" sz="2500" b="1" dirty="0">
                <a:solidFill>
                  <a:srgbClr val="006600"/>
                </a:solidFill>
                <a:latin typeface="Times New Roman" panose="02020603050405020304" pitchFamily="18" charset="0"/>
                <a:cs typeface="Times New Roman" panose="02020603050405020304" pitchFamily="18" charset="0"/>
              </a:rPr>
              <a:t>наиболее распространенная в машиностроении</a:t>
            </a:r>
            <a:r>
              <a:rPr lang="ru-RU" sz="2500" b="1" dirty="0">
                <a:latin typeface="Times New Roman" panose="02020603050405020304" pitchFamily="18" charset="0"/>
                <a:cs typeface="Times New Roman" panose="02020603050405020304" pitchFamily="18" charset="0"/>
              </a:rPr>
              <a:t>, по </a:t>
            </a:r>
            <a:r>
              <a:rPr lang="ru-RU" sz="2500" b="1" dirty="0" smtClean="0">
                <a:latin typeface="Times New Roman" panose="02020603050405020304" pitchFamily="18" charset="0"/>
                <a:cs typeface="Times New Roman" panose="02020603050405020304" pitchFamily="18" charset="0"/>
              </a:rPr>
              <a:t>приёмам </a:t>
            </a:r>
            <a:r>
              <a:rPr lang="ru-RU" sz="2500" b="1" dirty="0">
                <a:latin typeface="Times New Roman" panose="02020603050405020304" pitchFamily="18" charset="0"/>
                <a:cs typeface="Times New Roman" panose="02020603050405020304" pitchFamily="18" charset="0"/>
              </a:rPr>
              <a:t>существенно отличается от плоскостной. </a:t>
            </a:r>
            <a:endParaRPr lang="ru-RU" sz="2500" b="1" dirty="0" smtClean="0">
              <a:latin typeface="Times New Roman" panose="02020603050405020304" pitchFamily="18" charset="0"/>
              <a:cs typeface="Times New Roman" panose="02020603050405020304" pitchFamily="18" charset="0"/>
            </a:endParaRPr>
          </a:p>
          <a:p>
            <a:pPr marL="442913" indent="-442913">
              <a:spcBef>
                <a:spcPts val="600"/>
              </a:spcBef>
              <a:spcAft>
                <a:spcPts val="600"/>
              </a:spcAft>
              <a:buClr>
                <a:srgbClr val="0000FF"/>
              </a:buClr>
              <a:buSzPct val="95000"/>
              <a:buFont typeface="Wingdings" panose="05000000000000000000" pitchFamily="2" charset="2"/>
              <a:buChar char="q"/>
              <a:defRPr/>
            </a:pPr>
            <a:r>
              <a:rPr lang="ru-RU" sz="2500" b="1" dirty="0" smtClean="0">
                <a:solidFill>
                  <a:srgbClr val="0000FF"/>
                </a:solidFill>
                <a:latin typeface="Times New Roman" panose="02020603050405020304" pitchFamily="18" charset="0"/>
                <a:cs typeface="Times New Roman" panose="02020603050405020304" pitchFamily="18" charset="0"/>
              </a:rPr>
              <a:t>Трудность </a:t>
            </a:r>
            <a:r>
              <a:rPr lang="ru-RU" sz="2500" b="1" dirty="0">
                <a:solidFill>
                  <a:srgbClr val="0000FF"/>
                </a:solidFill>
                <a:latin typeface="Times New Roman" panose="02020603050405020304" pitchFamily="18" charset="0"/>
                <a:cs typeface="Times New Roman" panose="02020603050405020304" pitchFamily="18" charset="0"/>
              </a:rPr>
              <a:t>пространственной разметки </a:t>
            </a:r>
            <a:r>
              <a:rPr lang="ru-RU" sz="2500" b="1" dirty="0">
                <a:latin typeface="Times New Roman" panose="02020603050405020304" pitchFamily="18" charset="0"/>
                <a:cs typeface="Times New Roman" panose="02020603050405020304" pitchFamily="18" charset="0"/>
              </a:rPr>
              <a:t>заключается в том, что приходится не просто размечать отдельные поверхности детали, расположенные в различных плоскостях и под различными углами друг к другу, а </a:t>
            </a:r>
            <a:r>
              <a:rPr lang="ru-RU" sz="2500" b="1" dirty="0">
                <a:solidFill>
                  <a:srgbClr val="006600"/>
                </a:solidFill>
                <a:latin typeface="Times New Roman" panose="02020603050405020304" pitchFamily="18" charset="0"/>
                <a:cs typeface="Times New Roman" panose="02020603050405020304" pitchFamily="18" charset="0"/>
              </a:rPr>
              <a:t>увязывать разметку этих отдельных поверхностей между </a:t>
            </a:r>
            <a:r>
              <a:rPr lang="ru-RU" sz="2500" b="1" dirty="0" smtClean="0">
                <a:solidFill>
                  <a:srgbClr val="006600"/>
                </a:solidFill>
                <a:latin typeface="Times New Roman" panose="02020603050405020304" pitchFamily="18" charset="0"/>
                <a:cs typeface="Times New Roman" panose="02020603050405020304" pitchFamily="18" charset="0"/>
              </a:rPr>
              <a:t>собой</a:t>
            </a:r>
            <a:r>
              <a:rPr lang="ru-RU" sz="2500" b="1" dirty="0" smtClean="0">
                <a:latin typeface="Times New Roman" panose="02020603050405020304" pitchFamily="18" charset="0"/>
                <a:cs typeface="Times New Roman" panose="02020603050405020304" pitchFamily="18" charset="0"/>
              </a:rPr>
              <a:t>. </a:t>
            </a:r>
            <a:endParaRPr lang="ru-RU"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25517043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251520" y="332656"/>
            <a:ext cx="8712968" cy="6215062"/>
          </a:xfrm>
        </p:spPr>
        <p:txBody>
          <a:bodyPr>
            <a:normAutofit lnSpcReduction="10000"/>
          </a:bodyPr>
          <a:lstStyle/>
          <a:p>
            <a:pPr marL="0" lvl="0" indent="0">
              <a:buNone/>
            </a:pPr>
            <a:r>
              <a:rPr lang="ru-RU" sz="2400" b="1" dirty="0" smtClean="0">
                <a:solidFill>
                  <a:srgbClr val="FF0000"/>
                </a:solidFill>
                <a:latin typeface="Times New Roman" pitchFamily="18" charset="0"/>
                <a:cs typeface="Times New Roman" pitchFamily="18" charset="0"/>
              </a:rPr>
              <a:t>5. </a:t>
            </a:r>
            <a:r>
              <a:rPr lang="ru-RU" sz="2400" b="1" dirty="0" smtClean="0">
                <a:solidFill>
                  <a:srgbClr val="0000FF"/>
                </a:solidFill>
                <a:latin typeface="Times New Roman" pitchFamily="18" charset="0"/>
                <a:cs typeface="Times New Roman" pitchFamily="18" charset="0"/>
              </a:rPr>
              <a:t>При </a:t>
            </a:r>
            <a:r>
              <a:rPr lang="ru-RU" sz="2400" b="1" dirty="0" err="1" smtClean="0">
                <a:solidFill>
                  <a:srgbClr val="0000FF"/>
                </a:solidFill>
                <a:latin typeface="Times New Roman" pitchFamily="18" charset="0"/>
                <a:cs typeface="Times New Roman" pitchFamily="18" charset="0"/>
              </a:rPr>
              <a:t>кернении</a:t>
            </a:r>
            <a:r>
              <a:rPr lang="ru-RU" sz="2400" b="1" dirty="0" smtClean="0">
                <a:solidFill>
                  <a:srgbClr val="0000FF"/>
                </a:solidFill>
                <a:latin typeface="Times New Roman" pitchFamily="18" charset="0"/>
                <a:cs typeface="Times New Roman" pitchFamily="18" charset="0"/>
              </a:rPr>
              <a:t> разметочных рисок:</a:t>
            </a:r>
          </a:p>
          <a:p>
            <a:pPr marL="804863" lvl="0" indent="-447675">
              <a:buClr>
                <a:srgbClr val="FF0000"/>
              </a:buClr>
              <a:buFont typeface="Wingdings" panose="05000000000000000000" pitchFamily="2" charset="2"/>
              <a:buChar char="ü"/>
            </a:pPr>
            <a:r>
              <a:rPr lang="ru-RU" sz="2400" b="1" dirty="0" smtClean="0">
                <a:latin typeface="Times New Roman" pitchFamily="18" charset="0"/>
                <a:cs typeface="Times New Roman" pitchFamily="18" charset="0"/>
              </a:rPr>
              <a:t>убедиться в правильности заточки кернера, при необходимости заточить повторно;</a:t>
            </a:r>
          </a:p>
          <a:p>
            <a:pPr marL="804863" indent="-447675">
              <a:buClr>
                <a:srgbClr val="FF0000"/>
              </a:buClr>
              <a:buFont typeface="Wingdings" panose="05000000000000000000" pitchFamily="2" charset="2"/>
              <a:buChar char="ü"/>
            </a:pPr>
            <a:r>
              <a:rPr lang="ru-RU" sz="2400" b="1" dirty="0" smtClean="0">
                <a:latin typeface="Times New Roman" pitchFamily="18" charset="0"/>
                <a:cs typeface="Times New Roman" pitchFamily="18" charset="0"/>
              </a:rPr>
              <a:t>кернение производить легкими ударами молотка по кернеру так, чтобы глубина кернового углубления составляла примерно </a:t>
            </a:r>
            <a:r>
              <a:rPr lang="ru-RU" sz="2400" b="1" dirty="0" smtClean="0">
                <a:solidFill>
                  <a:srgbClr val="FF0000"/>
                </a:solidFill>
                <a:latin typeface="Times New Roman" pitchFamily="18" charset="0"/>
                <a:cs typeface="Times New Roman" pitchFamily="18" charset="0"/>
              </a:rPr>
              <a:t>0,5 мм</a:t>
            </a:r>
            <a:r>
              <a:rPr lang="ru-RU" sz="2400" b="1" dirty="0" smtClean="0">
                <a:latin typeface="Times New Roman" pitchFamily="18" charset="0"/>
                <a:cs typeface="Times New Roman" pitchFamily="18" charset="0"/>
              </a:rPr>
              <a:t>. </a:t>
            </a:r>
          </a:p>
          <a:p>
            <a:pPr marL="804863" lvl="0" indent="-447675">
              <a:buClr>
                <a:srgbClr val="FF0000"/>
              </a:buClr>
              <a:buFont typeface="Wingdings" panose="05000000000000000000" pitchFamily="2" charset="2"/>
              <a:buChar char="ü"/>
            </a:pPr>
            <a:r>
              <a:rPr lang="ru-RU" sz="2400" b="1" dirty="0" smtClean="0">
                <a:latin typeface="Times New Roman" pitchFamily="18" charset="0"/>
                <a:cs typeface="Times New Roman" pitchFamily="18" charset="0"/>
              </a:rPr>
              <a:t>линии больших окружностей диаметром </a:t>
            </a:r>
            <a:r>
              <a:rPr lang="ru-RU" sz="2400" b="1" dirty="0" smtClean="0">
                <a:solidFill>
                  <a:srgbClr val="FF0000"/>
                </a:solidFill>
                <a:latin typeface="Times New Roman" pitchFamily="18" charset="0"/>
                <a:cs typeface="Times New Roman" pitchFamily="18" charset="0"/>
              </a:rPr>
              <a:t>более 15 мм </a:t>
            </a:r>
            <a:r>
              <a:rPr lang="ru-RU" sz="2400" b="1" dirty="0" err="1" smtClean="0">
                <a:latin typeface="Times New Roman" pitchFamily="18" charset="0"/>
                <a:cs typeface="Times New Roman" pitchFamily="18" charset="0"/>
              </a:rPr>
              <a:t>накернивают</a:t>
            </a:r>
            <a:r>
              <a:rPr lang="ru-RU" sz="2400" b="1" dirty="0" smtClean="0">
                <a:latin typeface="Times New Roman" pitchFamily="18" charset="0"/>
                <a:cs typeface="Times New Roman" pitchFamily="18" charset="0"/>
              </a:rPr>
              <a:t> равномерно в </a:t>
            </a:r>
            <a:r>
              <a:rPr lang="ru-RU" sz="2400" b="1" dirty="0" smtClean="0">
                <a:solidFill>
                  <a:srgbClr val="FF0000"/>
                </a:solidFill>
                <a:latin typeface="Times New Roman" pitchFamily="18" charset="0"/>
                <a:cs typeface="Times New Roman" pitchFamily="18" charset="0"/>
              </a:rPr>
              <a:t>6...8 местах</a:t>
            </a:r>
            <a:r>
              <a:rPr lang="ru-RU" sz="2400" b="1" dirty="0" smtClean="0">
                <a:latin typeface="Times New Roman" pitchFamily="18" charset="0"/>
                <a:cs typeface="Times New Roman" pitchFamily="18" charset="0"/>
              </a:rPr>
              <a:t>, дуги в сопряжениях следует </a:t>
            </a:r>
            <a:r>
              <a:rPr lang="ru-RU" sz="2400" b="1" dirty="0" err="1" smtClean="0">
                <a:latin typeface="Times New Roman" pitchFamily="18" charset="0"/>
                <a:cs typeface="Times New Roman" pitchFamily="18" charset="0"/>
              </a:rPr>
              <a:t>накернивать</a:t>
            </a:r>
            <a:r>
              <a:rPr lang="ru-RU" sz="2400" b="1" dirty="0" smtClean="0">
                <a:latin typeface="Times New Roman" pitchFamily="18" charset="0"/>
                <a:cs typeface="Times New Roman" pitchFamily="18" charset="0"/>
              </a:rPr>
              <a:t> с меньшими промежутками между углублениями, чем на прямолинейных участках;</a:t>
            </a:r>
          </a:p>
          <a:p>
            <a:pPr marL="804863" lvl="0" indent="-447675">
              <a:buClr>
                <a:srgbClr val="FF0000"/>
              </a:buClr>
              <a:buFont typeface="Wingdings" panose="05000000000000000000" pitchFamily="2" charset="2"/>
              <a:buChar char="ü"/>
            </a:pPr>
            <a:r>
              <a:rPr lang="ru-RU" sz="2400" b="1" dirty="0" smtClean="0">
                <a:latin typeface="Times New Roman" pitchFamily="18" charset="0"/>
                <a:cs typeface="Times New Roman" pitchFamily="18" charset="0"/>
              </a:rPr>
              <a:t>точки сопряжения и пересечения рисок необходимо обязательно </a:t>
            </a:r>
            <a:r>
              <a:rPr lang="ru-RU" sz="2400" b="1" dirty="0" err="1" smtClean="0">
                <a:latin typeface="Times New Roman" pitchFamily="18" charset="0"/>
                <a:cs typeface="Times New Roman" pitchFamily="18" charset="0"/>
              </a:rPr>
              <a:t>накернивать</a:t>
            </a:r>
            <a:r>
              <a:rPr lang="ru-RU" sz="2400" b="1" dirty="0" smtClean="0">
                <a:latin typeface="Times New Roman" pitchFamily="18" charset="0"/>
                <a:cs typeface="Times New Roman" pitchFamily="18" charset="0"/>
              </a:rPr>
              <a:t>; </a:t>
            </a:r>
          </a:p>
          <a:p>
            <a:pPr marL="804863" lvl="0" indent="-447675">
              <a:buClr>
                <a:srgbClr val="FF0000"/>
              </a:buClr>
              <a:buFont typeface="Wingdings" panose="05000000000000000000" pitchFamily="2" charset="2"/>
              <a:buChar char="ü"/>
            </a:pPr>
            <a:r>
              <a:rPr lang="ru-RU" sz="2400" b="1" dirty="0" smtClean="0">
                <a:latin typeface="Times New Roman" pitchFamily="18" charset="0"/>
                <a:cs typeface="Times New Roman" pitchFamily="18" charset="0"/>
              </a:rPr>
              <a:t>центр отверстия или дуги </a:t>
            </a:r>
            <a:r>
              <a:rPr lang="ru-RU" sz="2400" b="1" dirty="0" err="1" smtClean="0">
                <a:latin typeface="Times New Roman" pitchFamily="18" charset="0"/>
                <a:cs typeface="Times New Roman" pitchFamily="18" charset="0"/>
              </a:rPr>
              <a:t>накернивают</a:t>
            </a:r>
            <a:r>
              <a:rPr lang="ru-RU" sz="2400" b="1" dirty="0" smtClean="0">
                <a:latin typeface="Times New Roman" pitchFamily="18" charset="0"/>
                <a:cs typeface="Times New Roman" pitchFamily="18" charset="0"/>
              </a:rPr>
              <a:t> глубже, чем риску, диаметр отверстия при этом должен быть равен приблизительно </a:t>
            </a:r>
            <a:r>
              <a:rPr lang="ru-RU" sz="2400" b="1" dirty="0" smtClean="0">
                <a:solidFill>
                  <a:srgbClr val="FF0000"/>
                </a:solidFill>
                <a:latin typeface="Times New Roman" pitchFamily="18" charset="0"/>
                <a:cs typeface="Times New Roman" pitchFamily="18" charset="0"/>
              </a:rPr>
              <a:t>1,0 мм</a:t>
            </a:r>
            <a:r>
              <a:rPr lang="ru-RU" sz="2400" b="1" dirty="0" smtClean="0">
                <a:latin typeface="Times New Roman" pitchFamily="18" charset="0"/>
                <a:cs typeface="Times New Roman" pitchFamily="18" charset="0"/>
              </a:rPr>
              <a:t>.</a:t>
            </a:r>
          </a:p>
          <a:p>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val="3072442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251520" y="332656"/>
            <a:ext cx="8640960" cy="6215062"/>
          </a:xfrm>
        </p:spPr>
        <p:txBody>
          <a:bodyPr>
            <a:normAutofit/>
          </a:bodyPr>
          <a:lstStyle/>
          <a:p>
            <a:pPr marL="457200" lvl="0" indent="-457200">
              <a:buClr>
                <a:srgbClr val="FF0000"/>
              </a:buClr>
              <a:buFont typeface="+mj-lt"/>
              <a:buAutoNum type="arabicPeriod" startAt="6"/>
            </a:pPr>
            <a:r>
              <a:rPr lang="ru-RU" sz="2400" b="1" dirty="0" smtClean="0">
                <a:latin typeface="Times New Roman" pitchFamily="18" charset="0"/>
                <a:cs typeface="Times New Roman" pitchFamily="18" charset="0"/>
              </a:rPr>
              <a:t>При разметке отверстия или дуги точно устанавливать раствор циркуля на требуемый размер, прочно фиксировать раствор циркуля прижимным винтом дуги циркуля. При проведении дуги циркуль слегка наклонять в сторону движения.</a:t>
            </a:r>
          </a:p>
          <a:p>
            <a:pPr marL="457200" lvl="0" indent="-457200">
              <a:buClr>
                <a:srgbClr val="FF0000"/>
              </a:buClr>
              <a:buFont typeface="+mj-lt"/>
              <a:buAutoNum type="arabicPeriod" startAt="6"/>
            </a:pPr>
            <a:r>
              <a:rPr lang="ru-RU" sz="2400" b="1" dirty="0" smtClean="0">
                <a:latin typeface="Times New Roman" pitchFamily="18" charset="0"/>
                <a:cs typeface="Times New Roman" pitchFamily="18" charset="0"/>
              </a:rPr>
              <a:t>Если при сопряжении прямолинейных и криволинейных рисок они не совпали, размечаемое место детали закрасить заново и разметку повторить.</a:t>
            </a:r>
          </a:p>
          <a:p>
            <a:pPr marL="457200" indent="-457200">
              <a:buClr>
                <a:srgbClr val="FF0000"/>
              </a:buClr>
              <a:buFont typeface="+mj-lt"/>
              <a:buAutoNum type="arabicPeriod" startAt="6"/>
            </a:pPr>
            <a:r>
              <a:rPr lang="ru-RU" sz="2400" b="1" dirty="0" smtClean="0">
                <a:latin typeface="Times New Roman" pitchFamily="18" charset="0"/>
                <a:cs typeface="Times New Roman" pitchFamily="18" charset="0"/>
              </a:rPr>
              <a:t> При разметке по шаблону (образцу) плотно прижимать его к детали, следить, чтобы он не сместился в процессе разметки. </a:t>
            </a:r>
          </a:p>
          <a:p>
            <a:pPr marL="457200" lvl="0" indent="-457200">
              <a:buClr>
                <a:srgbClr val="FF0000"/>
              </a:buClr>
              <a:buFont typeface="+mj-lt"/>
              <a:buAutoNum type="arabicPeriod" startAt="6"/>
            </a:pPr>
            <a:r>
              <a:rPr lang="ru-RU" sz="2400" b="1" dirty="0" smtClean="0">
                <a:latin typeface="Times New Roman" pitchFamily="18" charset="0"/>
                <a:cs typeface="Times New Roman" pitchFamily="18" charset="0"/>
              </a:rPr>
              <a:t>При разметке центра на торце цилиндрической детали кернером-</a:t>
            </a:r>
            <a:r>
              <a:rPr lang="ru-RU" sz="2400" b="1" dirty="0" err="1" smtClean="0">
                <a:latin typeface="Times New Roman" pitchFamily="18" charset="0"/>
                <a:cs typeface="Times New Roman" pitchFamily="18" charset="0"/>
              </a:rPr>
              <a:t>центроискателем</a:t>
            </a:r>
            <a:r>
              <a:rPr lang="ru-RU" sz="2400" b="1" dirty="0" smtClean="0">
                <a:latin typeface="Times New Roman" pitchFamily="18" charset="0"/>
                <a:cs typeface="Times New Roman" pitchFamily="18" charset="0"/>
              </a:rPr>
              <a:t> (колоколом) следить за установкой </a:t>
            </a:r>
            <a:r>
              <a:rPr lang="ru-RU" sz="2400" b="1" dirty="0" err="1" smtClean="0">
                <a:latin typeface="Times New Roman" pitchFamily="18" charset="0"/>
                <a:cs typeface="Times New Roman" pitchFamily="18" charset="0"/>
              </a:rPr>
              <a:t>центроискателя</a:t>
            </a:r>
            <a:r>
              <a:rPr lang="ru-RU" sz="2400" b="1" dirty="0" smtClean="0">
                <a:latin typeface="Times New Roman" pitchFamily="18" charset="0"/>
                <a:cs typeface="Times New Roman" pitchFamily="18" charset="0"/>
              </a:rPr>
              <a:t> строго по оси детали, точность разметки проверять раздвижным </a:t>
            </a:r>
            <a:r>
              <a:rPr lang="ru-RU" sz="2400" b="1" dirty="0" err="1" smtClean="0">
                <a:latin typeface="Times New Roman" pitchFamily="18" charset="0"/>
                <a:cs typeface="Times New Roman" pitchFamily="18" charset="0"/>
              </a:rPr>
              <a:t>центроискателем</a:t>
            </a:r>
            <a:r>
              <a:rPr lang="ru-RU" sz="2400" b="1" dirty="0" smtClean="0">
                <a:latin typeface="Times New Roman" pitchFamily="18" charset="0"/>
                <a:cs typeface="Times New Roman" pitchFamily="18" charset="0"/>
              </a:rPr>
              <a:t>.</a:t>
            </a:r>
          </a:p>
          <a:p>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val="18173046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179512" y="642938"/>
            <a:ext cx="8784976" cy="6215062"/>
          </a:xfrm>
        </p:spPr>
        <p:txBody>
          <a:bodyPr/>
          <a:lstStyle/>
          <a:p>
            <a:pPr marL="539750" lvl="0" indent="-539750">
              <a:buClr>
                <a:srgbClr val="FF0000"/>
              </a:buClr>
              <a:buFont typeface="+mj-lt"/>
              <a:buAutoNum type="arabicPeriod" startAt="10"/>
            </a:pPr>
            <a:r>
              <a:rPr lang="ru-RU" sz="2400" b="1" dirty="0" smtClean="0">
                <a:latin typeface="Times New Roman" pitchFamily="18" charset="0"/>
                <a:cs typeface="Times New Roman" pitchFamily="18" charset="0"/>
              </a:rPr>
              <a:t>При разметке центра на торце цилиндрической детали угольником-</a:t>
            </a:r>
            <a:r>
              <a:rPr lang="ru-RU" sz="2400" b="1" dirty="0" err="1" smtClean="0">
                <a:latin typeface="Times New Roman" pitchFamily="18" charset="0"/>
                <a:cs typeface="Times New Roman" pitchFamily="18" charset="0"/>
              </a:rPr>
              <a:t>центроискателем</a:t>
            </a:r>
            <a:r>
              <a:rPr lang="ru-RU" sz="2400" b="1" dirty="0" smtClean="0">
                <a:latin typeface="Times New Roman" pitchFamily="18" charset="0"/>
                <a:cs typeface="Times New Roman" pitchFamily="18" charset="0"/>
              </a:rPr>
              <a:t> следить за плотным прилеганием полок </a:t>
            </a:r>
            <a:r>
              <a:rPr lang="ru-RU" sz="2400" b="1" dirty="0" err="1" smtClean="0">
                <a:latin typeface="Times New Roman" pitchFamily="18" charset="0"/>
                <a:cs typeface="Times New Roman" pitchFamily="18" charset="0"/>
              </a:rPr>
              <a:t>центроискателя</a:t>
            </a:r>
            <a:r>
              <a:rPr lang="ru-RU" sz="2400" b="1" dirty="0" smtClean="0">
                <a:latin typeface="Times New Roman" pitchFamily="18" charset="0"/>
                <a:cs typeface="Times New Roman" pitchFamily="18" charset="0"/>
              </a:rPr>
              <a:t> к цилиндрической части детали.</a:t>
            </a:r>
          </a:p>
          <a:p>
            <a:pPr marL="539750" indent="-539750">
              <a:buClr>
                <a:srgbClr val="FF0000"/>
              </a:buClr>
              <a:buFont typeface="+mj-lt"/>
              <a:buAutoNum type="arabicPeriod" startAt="10"/>
            </a:pPr>
            <a:r>
              <a:rPr lang="ru-RU" sz="2400" b="1" dirty="0" smtClean="0">
                <a:latin typeface="Times New Roman" pitchFamily="18" charset="0"/>
                <a:cs typeface="Times New Roman" pitchFamily="18" charset="0"/>
              </a:rPr>
              <a:t>При разметке центра отверстия детали с помощью раздвижного </a:t>
            </a:r>
            <a:r>
              <a:rPr lang="ru-RU" sz="2400" b="1" dirty="0" err="1" smtClean="0">
                <a:latin typeface="Times New Roman" pitchFamily="18" charset="0"/>
                <a:cs typeface="Times New Roman" pitchFamily="18" charset="0"/>
              </a:rPr>
              <a:t>центроискателя</a:t>
            </a:r>
            <a:r>
              <a:rPr lang="ru-RU" sz="2400" b="1" dirty="0" smtClean="0">
                <a:latin typeface="Times New Roman" pitchFamily="18" charset="0"/>
                <a:cs typeface="Times New Roman" pitchFamily="18" charset="0"/>
              </a:rPr>
              <a:t> следить за перпендикулярностью установки деревянного бруска с пластиной оси отверстия.</a:t>
            </a:r>
          </a:p>
          <a:p>
            <a:pPr marL="539750" lvl="0" indent="-539750">
              <a:buClr>
                <a:srgbClr val="FF0000"/>
              </a:buClr>
              <a:buFont typeface="+mj-lt"/>
              <a:buAutoNum type="arabicPeriod" startAt="10"/>
            </a:pPr>
            <a:r>
              <a:rPr lang="ru-RU" sz="2400" b="1" dirty="0" smtClean="0">
                <a:latin typeface="Times New Roman" pitchFamily="18" charset="0"/>
                <a:cs typeface="Times New Roman" pitchFamily="18" charset="0"/>
              </a:rPr>
              <a:t>При разметке «от кромки» обработанной детали следует плотно прижимать полку угольника с широким основанием к кромке детали.</a:t>
            </a:r>
          </a:p>
          <a:p>
            <a:pPr marL="539750" lvl="0" indent="-539750">
              <a:buClr>
                <a:srgbClr val="FF0000"/>
              </a:buClr>
              <a:buFont typeface="+mj-lt"/>
              <a:buAutoNum type="arabicPeriod" startAt="10"/>
            </a:pPr>
            <a:r>
              <a:rPr lang="ru-RU" sz="2400" b="1" dirty="0" smtClean="0">
                <a:latin typeface="Times New Roman" pitchFamily="18" charset="0"/>
                <a:cs typeface="Times New Roman" pitchFamily="18" charset="0"/>
              </a:rPr>
              <a:t>При разметке «от осевых линий» размеры отсчитывают от двух контрольных керновых углублений, расположенных на краях этих линий. </a:t>
            </a:r>
          </a:p>
          <a:p>
            <a:endParaRPr lang="ru-RU" sz="2400" dirty="0" smtClean="0"/>
          </a:p>
        </p:txBody>
      </p:sp>
    </p:spTree>
    <p:extLst>
      <p:ext uri="{BB962C8B-B14F-4D97-AF65-F5344CB8AC3E}">
        <p14:creationId xmlns:p14="http://schemas.microsoft.com/office/powerpoint/2010/main" val="32952514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752"/>
            <a:ext cx="8229600" cy="710952"/>
          </a:xfrm>
        </p:spPr>
        <p:txBody>
          <a:bodyPr>
            <a:normAutofit fontScale="90000"/>
          </a:bodyPr>
          <a:lstStyle/>
          <a:p>
            <a:r>
              <a:rPr lang="ru-RU" b="1" dirty="0" smtClean="0">
                <a:solidFill>
                  <a:srgbClr val="C00000"/>
                </a:solidFill>
              </a:rPr>
              <a:t>Способы разметки</a:t>
            </a:r>
            <a:endParaRPr lang="ru-RU" dirty="0">
              <a:solidFill>
                <a:srgbClr val="C00000"/>
              </a:solidFill>
            </a:endParaRPr>
          </a:p>
        </p:txBody>
      </p:sp>
      <p:sp>
        <p:nvSpPr>
          <p:cNvPr id="3" name="Содержимое 2"/>
          <p:cNvSpPr>
            <a:spLocks noGrp="1"/>
          </p:cNvSpPr>
          <p:nvPr>
            <p:ph idx="1"/>
          </p:nvPr>
        </p:nvSpPr>
        <p:spPr>
          <a:xfrm>
            <a:off x="200200" y="715592"/>
            <a:ext cx="8764288" cy="5805264"/>
          </a:xfrm>
        </p:spPr>
        <p:txBody>
          <a:bodyPr>
            <a:noAutofit/>
          </a:bodyPr>
          <a:lstStyle/>
          <a:p>
            <a:r>
              <a:rPr lang="ru-RU" sz="2400" b="1" i="1" dirty="0" smtClean="0">
                <a:solidFill>
                  <a:srgbClr val="FF0000"/>
                </a:solidFill>
              </a:rPr>
              <a:t>Разметка по шаблону</a:t>
            </a:r>
            <a:r>
              <a:rPr lang="ru-RU" sz="2400" dirty="0" smtClean="0"/>
              <a:t> </a:t>
            </a:r>
          </a:p>
          <a:p>
            <a:r>
              <a:rPr lang="ru-RU" sz="2400" b="1" i="1" dirty="0" smtClean="0">
                <a:solidFill>
                  <a:srgbClr val="FF0000"/>
                </a:solidFill>
              </a:rPr>
              <a:t>Разметка по образцу</a:t>
            </a:r>
            <a:r>
              <a:rPr lang="ru-RU" sz="2400" dirty="0" smtClean="0"/>
              <a:t> отличается тем, что не требует изготовления шаблона. Этот способ широко применяют при ремонтных работах, когда размеры снимают непосредственно с вышедшей из строя детали и переносят на размечаемый материал. При этом учитывают износ.</a:t>
            </a:r>
          </a:p>
          <a:p>
            <a:r>
              <a:rPr lang="ru-RU" sz="2400" b="1" i="1" dirty="0" smtClean="0">
                <a:solidFill>
                  <a:srgbClr val="FF0000"/>
                </a:solidFill>
              </a:rPr>
              <a:t>Разметка по месту</a:t>
            </a:r>
            <a:r>
              <a:rPr lang="ru-RU" sz="2400" dirty="0" smtClean="0"/>
              <a:t> чаще применяется при сборке больших деталей. Одну деталь размечают по другой в таком положении, в каком они должны быть соединены.</a:t>
            </a:r>
          </a:p>
          <a:p>
            <a:r>
              <a:rPr lang="ru-RU" sz="2400" b="1" i="1" dirty="0" smtClean="0">
                <a:solidFill>
                  <a:srgbClr val="FF0000"/>
                </a:solidFill>
              </a:rPr>
              <a:t>Разметка карандашом</a:t>
            </a:r>
            <a:r>
              <a:rPr lang="ru-RU" sz="2400" dirty="0" smtClean="0"/>
              <a:t> производится по линейке на заготовках из алюминия и дюралюминия. Размечать последние с помощью: чертилки не разрешается, так как при нанесении рисок разрушается защитный слой и создаются условия для появления коррозии.</a:t>
            </a:r>
          </a:p>
          <a:p>
            <a:r>
              <a:rPr lang="ru-RU" sz="2400" b="1" i="1" dirty="0" smtClean="0">
                <a:solidFill>
                  <a:srgbClr val="FF0000"/>
                </a:solidFill>
              </a:rPr>
              <a:t>Точная разметка</a:t>
            </a: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115616" y="1700808"/>
            <a:ext cx="7056784" cy="3456384"/>
          </a:xfrm>
          <a:prstGeom prst="roundRect">
            <a:avLst/>
          </a:prstGeom>
          <a:solidFill>
            <a:srgbClr val="FFFF00"/>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rgbClr val="0000FF"/>
                </a:solidFill>
                <a:latin typeface="Arial Black" panose="020B0A04020102020204" pitchFamily="34" charset="0"/>
                <a:cs typeface="Times New Roman" pitchFamily="18" charset="0"/>
              </a:rPr>
              <a:t>Пример порядка выполнения разметки</a:t>
            </a:r>
            <a:endParaRPr lang="ru-RU" sz="4800" dirty="0">
              <a:latin typeface="Arial Black" panose="020B0A04020102020204" pitchFamily="34" charset="0"/>
            </a:endParaRPr>
          </a:p>
        </p:txBody>
      </p:sp>
    </p:spTree>
    <p:extLst>
      <p:ext uri="{BB962C8B-B14F-4D97-AF65-F5344CB8AC3E}">
        <p14:creationId xmlns:p14="http://schemas.microsoft.com/office/powerpoint/2010/main" val="30784356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796" y="221320"/>
            <a:ext cx="8820472" cy="1268760"/>
          </a:xfrm>
          <a:solidFill>
            <a:schemeClr val="accent3">
              <a:lumMod val="20000"/>
              <a:lumOff val="80000"/>
            </a:schemeClr>
          </a:solidFill>
        </p:spPr>
        <p:txBody>
          <a:bodyPr>
            <a:normAutofit/>
          </a:bodyPr>
          <a:lstStyle/>
          <a:p>
            <a:pPr eaLnBrk="1" fontAlgn="auto" hangingPunct="1">
              <a:spcAft>
                <a:spcPts val="0"/>
              </a:spcAft>
              <a:defRPr/>
            </a:pPr>
            <a:r>
              <a:rPr lang="ru-RU" sz="2400" b="1" dirty="0" smtClean="0">
                <a:solidFill>
                  <a:srgbClr val="0000FF"/>
                </a:solidFill>
              </a:rPr>
              <a:t>Самая ровная кромка заготовки выбирается как базовая для разметки. </a:t>
            </a:r>
            <a:br>
              <a:rPr lang="ru-RU" sz="2400" b="1" dirty="0" smtClean="0">
                <a:solidFill>
                  <a:srgbClr val="0000FF"/>
                </a:solidFill>
              </a:rPr>
            </a:br>
            <a:r>
              <a:rPr lang="ru-RU" sz="2400" b="1" dirty="0" smtClean="0">
                <a:solidFill>
                  <a:srgbClr val="FF0000"/>
                </a:solidFill>
              </a:rPr>
              <a:t>1)</a:t>
            </a:r>
            <a:r>
              <a:rPr lang="ru-RU" sz="2400" b="1" dirty="0" smtClean="0">
                <a:solidFill>
                  <a:srgbClr val="0000FF"/>
                </a:solidFill>
              </a:rPr>
              <a:t> От неё ведут разметку: проводят базовую риску по линейке</a:t>
            </a:r>
          </a:p>
        </p:txBody>
      </p:sp>
      <p:pic>
        <p:nvPicPr>
          <p:cNvPr id="5" name="Picture 2"/>
          <p:cNvPicPr>
            <a:picLocks noGrp="1" noChangeAspect="1" noChangeArrowheads="1"/>
          </p:cNvPicPr>
          <p:nvPr>
            <p:ph idx="1"/>
          </p:nvPr>
        </p:nvPicPr>
        <p:blipFill>
          <a:blip r:embed="rId2">
            <a:lum bright="-30000" contrast="40000"/>
          </a:blip>
          <a:srcRect/>
          <a:stretch>
            <a:fillRect/>
          </a:stretch>
        </p:blipFill>
        <p:spPr>
          <a:xfrm>
            <a:off x="1403648" y="1762984"/>
            <a:ext cx="6433019" cy="4932048"/>
          </a:xfrm>
        </p:spPr>
      </p:pic>
    </p:spTree>
    <p:extLst>
      <p:ext uri="{BB962C8B-B14F-4D97-AF65-F5344CB8AC3E}">
        <p14:creationId xmlns:p14="http://schemas.microsoft.com/office/powerpoint/2010/main" val="2047482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lum bright="-40000" contrast="40000"/>
          </a:blip>
          <a:srcRect/>
          <a:stretch>
            <a:fillRect/>
          </a:stretch>
        </p:blipFill>
        <p:spPr>
          <a:xfrm>
            <a:off x="1259632" y="1052736"/>
            <a:ext cx="6873149" cy="5561261"/>
          </a:xfrm>
        </p:spPr>
      </p:pic>
      <p:sp>
        <p:nvSpPr>
          <p:cNvPr id="5" name="Заголовок 1"/>
          <p:cNvSpPr txBox="1">
            <a:spLocks/>
          </p:cNvSpPr>
          <p:nvPr/>
        </p:nvSpPr>
        <p:spPr>
          <a:xfrm>
            <a:off x="849592" y="188640"/>
            <a:ext cx="7693228" cy="720080"/>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solidFill>
                  <a:srgbClr val="FF0000"/>
                </a:solidFill>
              </a:rPr>
              <a:t>2)</a:t>
            </a:r>
            <a:r>
              <a:rPr lang="ru-RU" sz="2400" b="1" dirty="0" smtClean="0">
                <a:solidFill>
                  <a:srgbClr val="0000FF"/>
                </a:solidFill>
              </a:rPr>
              <a:t> По угольнику проводят вторую риску под углом </a:t>
            </a:r>
            <a:r>
              <a:rPr lang="ru-RU" sz="2400" b="1" dirty="0" smtClean="0">
                <a:solidFill>
                  <a:srgbClr val="FF0000"/>
                </a:solidFill>
              </a:rPr>
              <a:t>90</a:t>
            </a:r>
            <a:r>
              <a:rPr lang="ru-RU" sz="2400" b="1" dirty="0" smtClean="0">
                <a:solidFill>
                  <a:srgbClr val="FF0000"/>
                </a:solidFill>
                <a:sym typeface="Symbol" panose="05050102010706020507" pitchFamily="18" charset="2"/>
              </a:rPr>
              <a:t></a:t>
            </a:r>
            <a:r>
              <a:rPr lang="ru-RU" sz="2400" b="1" dirty="0" smtClean="0">
                <a:solidFill>
                  <a:srgbClr val="0000FF"/>
                </a:solidFill>
              </a:rPr>
              <a:t>.</a:t>
            </a:r>
          </a:p>
        </p:txBody>
      </p:sp>
    </p:spTree>
    <p:extLst>
      <p:ext uri="{BB962C8B-B14F-4D97-AF65-F5344CB8AC3E}">
        <p14:creationId xmlns:p14="http://schemas.microsoft.com/office/powerpoint/2010/main" val="31719123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lum bright="-40000" contrast="40000"/>
          </a:blip>
          <a:srcRect/>
          <a:stretch>
            <a:fillRect/>
          </a:stretch>
        </p:blipFill>
        <p:spPr>
          <a:xfrm>
            <a:off x="1043608" y="1124744"/>
            <a:ext cx="7188927" cy="5506114"/>
          </a:xfrm>
        </p:spPr>
      </p:pic>
      <p:sp>
        <p:nvSpPr>
          <p:cNvPr id="5" name="Заголовок 1"/>
          <p:cNvSpPr txBox="1">
            <a:spLocks/>
          </p:cNvSpPr>
          <p:nvPr/>
        </p:nvSpPr>
        <p:spPr>
          <a:xfrm>
            <a:off x="1043608" y="188640"/>
            <a:ext cx="7188927" cy="720080"/>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solidFill>
                  <a:srgbClr val="FF0000"/>
                </a:solidFill>
              </a:rPr>
              <a:t>3)</a:t>
            </a:r>
            <a:r>
              <a:rPr lang="ru-RU" sz="2400" b="1" dirty="0" smtClean="0">
                <a:solidFill>
                  <a:srgbClr val="0000FF"/>
                </a:solidFill>
              </a:rPr>
              <a:t> Откладывают по линейке размеры </a:t>
            </a:r>
            <a:r>
              <a:rPr lang="ru-RU" sz="2400" b="1" dirty="0" smtClean="0">
                <a:solidFill>
                  <a:srgbClr val="FF0000"/>
                </a:solidFill>
              </a:rPr>
              <a:t>А</a:t>
            </a:r>
            <a:r>
              <a:rPr lang="ru-RU" sz="2400" b="1" dirty="0" smtClean="0">
                <a:solidFill>
                  <a:srgbClr val="0000FF"/>
                </a:solidFill>
              </a:rPr>
              <a:t>.</a:t>
            </a:r>
          </a:p>
        </p:txBody>
      </p:sp>
    </p:spTree>
    <p:extLst>
      <p:ext uri="{BB962C8B-B14F-4D97-AF65-F5344CB8AC3E}">
        <p14:creationId xmlns:p14="http://schemas.microsoft.com/office/powerpoint/2010/main" val="1031532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lum bright="-40000" contrast="40000"/>
          </a:blip>
          <a:srcRect/>
          <a:stretch>
            <a:fillRect/>
          </a:stretch>
        </p:blipFill>
        <p:spPr>
          <a:xfrm>
            <a:off x="683568" y="1268760"/>
            <a:ext cx="7712932" cy="5264041"/>
          </a:xfrm>
        </p:spPr>
      </p:pic>
      <p:sp>
        <p:nvSpPr>
          <p:cNvPr id="5" name="Заголовок 1"/>
          <p:cNvSpPr txBox="1">
            <a:spLocks/>
          </p:cNvSpPr>
          <p:nvPr/>
        </p:nvSpPr>
        <p:spPr>
          <a:xfrm>
            <a:off x="683568" y="188640"/>
            <a:ext cx="7693228" cy="720080"/>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solidFill>
                  <a:srgbClr val="FF0000"/>
                </a:solidFill>
              </a:rPr>
              <a:t>4)</a:t>
            </a:r>
            <a:r>
              <a:rPr lang="ru-RU" sz="2400" b="1" dirty="0" smtClean="0">
                <a:solidFill>
                  <a:srgbClr val="0000FF"/>
                </a:solidFill>
              </a:rPr>
              <a:t> По угольнику проводят третью риску.</a:t>
            </a:r>
          </a:p>
        </p:txBody>
      </p:sp>
    </p:spTree>
    <p:extLst>
      <p:ext uri="{BB962C8B-B14F-4D97-AF65-F5344CB8AC3E}">
        <p14:creationId xmlns:p14="http://schemas.microsoft.com/office/powerpoint/2010/main" val="4777860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lum bright="-40000" contrast="40000"/>
          </a:blip>
          <a:srcRect/>
          <a:stretch>
            <a:fillRect/>
          </a:stretch>
        </p:blipFill>
        <p:spPr>
          <a:xfrm>
            <a:off x="971600" y="1082868"/>
            <a:ext cx="7128792" cy="5513848"/>
          </a:xfrm>
        </p:spPr>
      </p:pic>
      <p:sp>
        <p:nvSpPr>
          <p:cNvPr id="5" name="Заголовок 1"/>
          <p:cNvSpPr txBox="1">
            <a:spLocks/>
          </p:cNvSpPr>
          <p:nvPr/>
        </p:nvSpPr>
        <p:spPr>
          <a:xfrm>
            <a:off x="971600" y="188640"/>
            <a:ext cx="7128792" cy="720080"/>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solidFill>
                  <a:srgbClr val="FF0000"/>
                </a:solidFill>
              </a:rPr>
              <a:t>5)</a:t>
            </a:r>
            <a:r>
              <a:rPr lang="ru-RU" sz="2400" b="1" dirty="0" smtClean="0">
                <a:solidFill>
                  <a:srgbClr val="0000FF"/>
                </a:solidFill>
              </a:rPr>
              <a:t> Откладывают по линейке размеры </a:t>
            </a:r>
            <a:r>
              <a:rPr lang="ru-RU" sz="2400" b="1" dirty="0" smtClean="0">
                <a:solidFill>
                  <a:srgbClr val="FF0000"/>
                </a:solidFill>
              </a:rPr>
              <a:t>Б</a:t>
            </a:r>
            <a:r>
              <a:rPr lang="ru-RU" sz="2400" b="1" dirty="0" smtClean="0">
                <a:solidFill>
                  <a:srgbClr val="0000FF"/>
                </a:solidFill>
              </a:rPr>
              <a:t>.</a:t>
            </a:r>
          </a:p>
        </p:txBody>
      </p:sp>
    </p:spTree>
    <p:extLst>
      <p:ext uri="{BB962C8B-B14F-4D97-AF65-F5344CB8AC3E}">
        <p14:creationId xmlns:p14="http://schemas.microsoft.com/office/powerpoint/2010/main" val="333165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052736"/>
            <a:ext cx="8208912" cy="4154984"/>
          </a:xfrm>
          <a:prstGeom prst="rect">
            <a:avLst/>
          </a:prstGeom>
          <a:solidFill>
            <a:schemeClr val="accent6">
              <a:lumMod val="20000"/>
              <a:lumOff val="80000"/>
            </a:schemeClr>
          </a:solidFill>
        </p:spPr>
        <p:txBody>
          <a:bodyPr wrap="square">
            <a:spAutoFit/>
          </a:bodyPr>
          <a:lstStyle/>
          <a:p>
            <a:pPr fontAlgn="t">
              <a:spcBef>
                <a:spcPts val="600"/>
              </a:spcBef>
              <a:spcAft>
                <a:spcPts val="600"/>
              </a:spcAft>
            </a:pPr>
            <a:r>
              <a:rPr lang="ru-RU" sz="3200" b="1" dirty="0">
                <a:solidFill>
                  <a:srgbClr val="006600"/>
                </a:solidFill>
                <a:latin typeface="Times New Roman" panose="02020603050405020304" pitchFamily="18" charset="0"/>
                <a:ea typeface="Times New Roman" panose="02020603050405020304" pitchFamily="18" charset="0"/>
              </a:rPr>
              <a:t>Для </a:t>
            </a:r>
            <a:r>
              <a:rPr lang="ru-RU" sz="3200" b="1" dirty="0">
                <a:solidFill>
                  <a:srgbClr val="FF0000"/>
                </a:solidFill>
                <a:latin typeface="Times New Roman" panose="02020603050405020304" pitchFamily="18" charset="0"/>
                <a:ea typeface="Times New Roman" panose="02020603050405020304" pitchFamily="18" charset="0"/>
              </a:rPr>
              <a:t>плоской и пространственной разметки </a:t>
            </a:r>
            <a:r>
              <a:rPr lang="ru-RU" sz="3200" b="1" dirty="0" smtClean="0">
                <a:solidFill>
                  <a:srgbClr val="006600"/>
                </a:solidFill>
                <a:latin typeface="Times New Roman" panose="02020603050405020304" pitchFamily="18" charset="0"/>
                <a:ea typeface="Times New Roman" panose="02020603050405020304" pitchFamily="18" charset="0"/>
              </a:rPr>
              <a:t>требуются:</a:t>
            </a:r>
          </a:p>
          <a:p>
            <a:pPr marL="1081088" lvl="1" indent="-623888" algn="just" fontAlgn="t">
              <a:spcBef>
                <a:spcPts val="600"/>
              </a:spcBef>
              <a:spcAft>
                <a:spcPts val="600"/>
              </a:spcAft>
              <a:buClr>
                <a:srgbClr val="FF0000"/>
              </a:buClr>
              <a:buFont typeface="Wingdings" panose="05000000000000000000" pitchFamily="2" charset="2"/>
              <a:buChar char="Ø"/>
            </a:pPr>
            <a:r>
              <a:rPr lang="ru-RU" sz="3200" b="1" dirty="0" smtClean="0">
                <a:solidFill>
                  <a:srgbClr val="0000FF"/>
                </a:solidFill>
                <a:latin typeface="Times New Roman" panose="02020603050405020304" pitchFamily="18" charset="0"/>
                <a:ea typeface="Times New Roman" panose="02020603050405020304" pitchFamily="18" charset="0"/>
              </a:rPr>
              <a:t>чертёж </a:t>
            </a:r>
            <a:r>
              <a:rPr lang="ru-RU" sz="3200" b="1" dirty="0">
                <a:solidFill>
                  <a:srgbClr val="0000FF"/>
                </a:solidFill>
                <a:latin typeface="Times New Roman" panose="02020603050405020304" pitchFamily="18" charset="0"/>
                <a:ea typeface="Times New Roman" panose="02020603050405020304" pitchFamily="18" charset="0"/>
              </a:rPr>
              <a:t>детали и заготовки для </a:t>
            </a:r>
            <a:r>
              <a:rPr lang="ru-RU" sz="3200" b="1" dirty="0" smtClean="0">
                <a:solidFill>
                  <a:srgbClr val="0000FF"/>
                </a:solidFill>
                <a:latin typeface="Times New Roman" panose="02020603050405020304" pitchFamily="18" charset="0"/>
                <a:ea typeface="Times New Roman" panose="02020603050405020304" pitchFamily="18" charset="0"/>
              </a:rPr>
              <a:t>неё;</a:t>
            </a:r>
          </a:p>
          <a:p>
            <a:pPr marL="1081088" lvl="1" indent="-623888" algn="just" fontAlgn="t">
              <a:spcBef>
                <a:spcPts val="600"/>
              </a:spcBef>
              <a:spcAft>
                <a:spcPts val="600"/>
              </a:spcAft>
              <a:buClr>
                <a:srgbClr val="FF0000"/>
              </a:buClr>
              <a:buFont typeface="Wingdings" panose="05000000000000000000" pitchFamily="2" charset="2"/>
              <a:buChar char="Ø"/>
            </a:pPr>
            <a:r>
              <a:rPr lang="ru-RU" sz="3200" b="1" dirty="0" smtClean="0">
                <a:solidFill>
                  <a:srgbClr val="0000FF"/>
                </a:solidFill>
                <a:latin typeface="Times New Roman" panose="02020603050405020304" pitchFamily="18" charset="0"/>
                <a:ea typeface="Times New Roman" panose="02020603050405020304" pitchFamily="18" charset="0"/>
              </a:rPr>
              <a:t>вспомогательные материалы;</a:t>
            </a:r>
          </a:p>
          <a:p>
            <a:pPr marL="1081088" lvl="1" indent="-623888" algn="just" fontAlgn="t">
              <a:spcBef>
                <a:spcPts val="600"/>
              </a:spcBef>
              <a:spcAft>
                <a:spcPts val="600"/>
              </a:spcAft>
              <a:buClr>
                <a:srgbClr val="FF0000"/>
              </a:buClr>
              <a:buFont typeface="Wingdings" panose="05000000000000000000" pitchFamily="2" charset="2"/>
              <a:buChar char="Ø"/>
            </a:pPr>
            <a:r>
              <a:rPr lang="ru-RU" sz="3200" b="1" dirty="0" smtClean="0">
                <a:solidFill>
                  <a:srgbClr val="0000FF"/>
                </a:solidFill>
                <a:latin typeface="Times New Roman" panose="02020603050405020304" pitchFamily="18" charset="0"/>
                <a:ea typeface="Times New Roman" panose="02020603050405020304" pitchFamily="18" charset="0"/>
              </a:rPr>
              <a:t>разметочные приспособления;</a:t>
            </a:r>
          </a:p>
          <a:p>
            <a:pPr marL="1081088" lvl="1" indent="-623888" fontAlgn="t">
              <a:spcBef>
                <a:spcPts val="600"/>
              </a:spcBef>
              <a:spcAft>
                <a:spcPts val="600"/>
              </a:spcAft>
              <a:buClr>
                <a:srgbClr val="FF0000"/>
              </a:buClr>
              <a:buFont typeface="Wingdings" panose="05000000000000000000" pitchFamily="2" charset="2"/>
              <a:buChar char="Ø"/>
            </a:pPr>
            <a:r>
              <a:rPr lang="ru-RU" sz="3200" b="1" dirty="0" smtClean="0">
                <a:solidFill>
                  <a:srgbClr val="0000FF"/>
                </a:solidFill>
                <a:latin typeface="Times New Roman" panose="02020603050405020304" pitchFamily="18" charset="0"/>
                <a:ea typeface="Times New Roman" panose="02020603050405020304" pitchFamily="18" charset="0"/>
              </a:rPr>
              <a:t>разметочный </a:t>
            </a:r>
            <a:r>
              <a:rPr lang="ru-RU" sz="3200" b="1" dirty="0">
                <a:solidFill>
                  <a:srgbClr val="0000FF"/>
                </a:solidFill>
                <a:latin typeface="Times New Roman" panose="02020603050405020304" pitchFamily="18" charset="0"/>
                <a:ea typeface="Times New Roman" panose="02020603050405020304" pitchFamily="18" charset="0"/>
              </a:rPr>
              <a:t>и измерительный инструмент.</a:t>
            </a:r>
            <a:endParaRPr lang="ru-RU"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43641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76287"/>
          </a:xfrm>
        </p:spPr>
        <p:txBody>
          <a:bodyPr>
            <a:normAutofit/>
          </a:bodyPr>
          <a:lstStyle/>
          <a:p>
            <a:r>
              <a:rPr lang="ru-RU" b="1" dirty="0" smtClean="0">
                <a:solidFill>
                  <a:srgbClr val="C00000"/>
                </a:solidFill>
              </a:rPr>
              <a:t>Нанесение рисок</a:t>
            </a:r>
            <a:endParaRPr lang="ru-RU" b="1" dirty="0">
              <a:solidFill>
                <a:srgbClr val="C00000"/>
              </a:solidFill>
            </a:endParaRPr>
          </a:p>
        </p:txBody>
      </p:sp>
      <p:sp>
        <p:nvSpPr>
          <p:cNvPr id="3" name="Содержимое 2"/>
          <p:cNvSpPr>
            <a:spLocks noGrp="1"/>
          </p:cNvSpPr>
          <p:nvPr>
            <p:ph idx="1"/>
          </p:nvPr>
        </p:nvSpPr>
        <p:spPr/>
        <p:txBody>
          <a:bodyPr/>
          <a:lstStyle/>
          <a:p>
            <a:endParaRPr lang="ru-RU"/>
          </a:p>
        </p:txBody>
      </p:sp>
      <p:pic>
        <p:nvPicPr>
          <p:cNvPr id="4" name="Рисунок 3" descr="http://www.e-ope.ee/_download/euni_repository/file/3739/1.zip/29,2.jpg"/>
          <p:cNvPicPr/>
          <p:nvPr/>
        </p:nvPicPr>
        <p:blipFill>
          <a:blip r:embed="rId2"/>
          <a:srcRect/>
          <a:stretch>
            <a:fillRect/>
          </a:stretch>
        </p:blipFill>
        <p:spPr bwMode="auto">
          <a:xfrm>
            <a:off x="428596" y="1571612"/>
            <a:ext cx="2714644" cy="4357718"/>
          </a:xfrm>
          <a:prstGeom prst="rect">
            <a:avLst/>
          </a:prstGeom>
          <a:noFill/>
          <a:ln w="9525">
            <a:noFill/>
            <a:miter lim="800000"/>
            <a:headEnd/>
            <a:tailEnd/>
          </a:ln>
        </p:spPr>
      </p:pic>
      <p:pic>
        <p:nvPicPr>
          <p:cNvPr id="5" name="Рисунок 4" descr="http://www.e-ope.ee/_download/euni_repository/file/3739/1.zip/29,3.jpg"/>
          <p:cNvPicPr/>
          <p:nvPr/>
        </p:nvPicPr>
        <p:blipFill>
          <a:blip r:embed="rId3"/>
          <a:srcRect/>
          <a:stretch>
            <a:fillRect/>
          </a:stretch>
        </p:blipFill>
        <p:spPr bwMode="auto">
          <a:xfrm>
            <a:off x="3000364" y="1785926"/>
            <a:ext cx="54483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pPr eaLnBrk="1" hangingPunct="1"/>
            <a:endParaRPr lang="ru-RU" smtClean="0"/>
          </a:p>
        </p:txBody>
      </p:sp>
      <p:pic>
        <p:nvPicPr>
          <p:cNvPr id="40963" name="Picture 2" descr="D:\Documents and Settings\Admin\Рабочий стол\1337667110_12.jpg"/>
          <p:cNvPicPr>
            <a:picLocks noGrp="1" noChangeAspect="1" noChangeArrowheads="1"/>
          </p:cNvPicPr>
          <p:nvPr>
            <p:ph idx="1"/>
          </p:nvPr>
        </p:nvPicPr>
        <p:blipFill>
          <a:blip r:embed="rId2"/>
          <a:srcRect/>
          <a:stretch>
            <a:fillRect/>
          </a:stretch>
        </p:blipFill>
        <p:spPr>
          <a:xfrm>
            <a:off x="0" y="0"/>
            <a:ext cx="9144000" cy="6858000"/>
          </a:xfrm>
          <a:noFill/>
        </p:spPr>
      </p:pic>
    </p:spTree>
    <p:extLst>
      <p:ext uri="{BB962C8B-B14F-4D97-AF65-F5344CB8AC3E}">
        <p14:creationId xmlns:p14="http://schemas.microsoft.com/office/powerpoint/2010/main" val="30175757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endParaRPr lang="ru-RU" smtClean="0"/>
          </a:p>
        </p:txBody>
      </p:sp>
      <p:pic>
        <p:nvPicPr>
          <p:cNvPr id="41987" name="Picture 2" descr="D:\Documents and Settings\Admin\Рабочий стол\1337667114_13.jpg"/>
          <p:cNvPicPr>
            <a:picLocks noGrp="1" noChangeAspect="1" noChangeArrowheads="1"/>
          </p:cNvPicPr>
          <p:nvPr>
            <p:ph idx="1"/>
          </p:nvPr>
        </p:nvPicPr>
        <p:blipFill>
          <a:blip r:embed="rId2"/>
          <a:srcRect/>
          <a:stretch>
            <a:fillRect/>
          </a:stretch>
        </p:blipFill>
        <p:spPr>
          <a:xfrm>
            <a:off x="0" y="0"/>
            <a:ext cx="9144000" cy="6858000"/>
          </a:xfrm>
          <a:noFill/>
        </p:spPr>
      </p:pic>
    </p:spTree>
    <p:extLst>
      <p:ext uri="{BB962C8B-B14F-4D97-AF65-F5344CB8AC3E}">
        <p14:creationId xmlns:p14="http://schemas.microsoft.com/office/powerpoint/2010/main" val="10812683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solidFill>
            <a:srgbClr val="FFFF00"/>
          </a:solidFill>
        </p:spPr>
        <p:txBody>
          <a:bodyPr>
            <a:normAutofit fontScale="90000"/>
          </a:bodyPr>
          <a:lstStyle/>
          <a:p>
            <a:pPr algn="ctr" eaLnBrk="1" fontAlgn="auto" hangingPunct="1">
              <a:spcAft>
                <a:spcPts val="0"/>
              </a:spcAft>
              <a:defRPr/>
            </a:pPr>
            <a:r>
              <a:rPr lang="ru-RU" sz="7200" b="1" dirty="0" smtClean="0">
                <a:solidFill>
                  <a:srgbClr val="FF0000"/>
                </a:solidFill>
              </a:rPr>
              <a:t/>
            </a:r>
            <a:br>
              <a:rPr lang="ru-RU" sz="7200" b="1" dirty="0" smtClean="0">
                <a:solidFill>
                  <a:srgbClr val="FF0000"/>
                </a:solidFill>
              </a:rPr>
            </a:br>
            <a:r>
              <a:rPr lang="ru-RU" sz="7200" b="1" dirty="0" smtClean="0">
                <a:solidFill>
                  <a:srgbClr val="FF0000"/>
                </a:solidFill>
              </a:rPr>
              <a:t>ВНИМАНИЕ !!!</a:t>
            </a:r>
            <a:br>
              <a:rPr lang="ru-RU" sz="7200" b="1" dirty="0" smtClean="0">
                <a:solidFill>
                  <a:srgbClr val="FF0000"/>
                </a:solidFill>
              </a:rPr>
            </a:br>
            <a:endParaRPr lang="ru-RU" sz="7200" dirty="0" smtClean="0"/>
          </a:p>
        </p:txBody>
      </p:sp>
      <p:sp>
        <p:nvSpPr>
          <p:cNvPr id="44035" name="Содержимое 2"/>
          <p:cNvSpPr>
            <a:spLocks noGrp="1"/>
          </p:cNvSpPr>
          <p:nvPr>
            <p:ph idx="1"/>
          </p:nvPr>
        </p:nvSpPr>
        <p:spPr>
          <a:xfrm>
            <a:off x="267145" y="2060848"/>
            <a:ext cx="8435280" cy="3196952"/>
          </a:xfrm>
        </p:spPr>
        <p:txBody>
          <a:bodyPr/>
          <a:lstStyle/>
          <a:p>
            <a:pPr eaLnBrk="1" hangingPunct="1">
              <a:buFontTx/>
              <a:buNone/>
            </a:pPr>
            <a:r>
              <a:rPr lang="ru-RU" b="1" i="1" dirty="0" smtClean="0"/>
              <a:t>	</a:t>
            </a:r>
            <a:r>
              <a:rPr lang="ru-RU" sz="4000" b="1" i="1" dirty="0" smtClean="0">
                <a:solidFill>
                  <a:srgbClr val="0000FF"/>
                </a:solidFill>
              </a:rPr>
              <a:t>Водить чертилкой по одному и тому же месту </a:t>
            </a:r>
            <a:r>
              <a:rPr lang="ru-RU" sz="4000" b="1" i="1" dirty="0" smtClean="0">
                <a:solidFill>
                  <a:srgbClr val="FF0000"/>
                </a:solidFill>
              </a:rPr>
              <a:t>не следует более одного раза</a:t>
            </a:r>
            <a:r>
              <a:rPr lang="ru-RU" sz="4000" b="1" i="1" dirty="0" smtClean="0">
                <a:solidFill>
                  <a:srgbClr val="0000FF"/>
                </a:solidFill>
              </a:rPr>
              <a:t>, так как это может привести к тому, что вместо одной получится несколько рисок.</a:t>
            </a:r>
          </a:p>
          <a:p>
            <a:pPr eaLnBrk="1" hangingPunct="1"/>
            <a:endParaRPr lang="ru-RU" sz="4000" dirty="0" smtClean="0"/>
          </a:p>
        </p:txBody>
      </p:sp>
    </p:spTree>
    <p:extLst>
      <p:ext uri="{BB962C8B-B14F-4D97-AF65-F5344CB8AC3E}">
        <p14:creationId xmlns:p14="http://schemas.microsoft.com/office/powerpoint/2010/main" val="1601158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1182" y="1556792"/>
            <a:ext cx="4780243" cy="3549947"/>
          </a:xfrm>
        </p:spPr>
        <p:txBody>
          <a:bodyPr>
            <a:normAutofit/>
          </a:bodyPr>
          <a:lstStyle/>
          <a:p>
            <a:pPr marL="176213" indent="11113" eaLnBrk="1" hangingPunct="1">
              <a:buFontTx/>
              <a:buNone/>
            </a:pPr>
            <a:r>
              <a:rPr lang="ru-RU" sz="2800" b="1" dirty="0" smtClean="0">
                <a:solidFill>
                  <a:srgbClr val="0000FF"/>
                </a:solidFill>
              </a:rPr>
              <a:t>Лёгким ударом молотка по бойку кернера на заготовку наносят (</a:t>
            </a:r>
            <a:r>
              <a:rPr lang="ru-RU" sz="2800" b="1" dirty="0" err="1" smtClean="0">
                <a:solidFill>
                  <a:srgbClr val="0000FF"/>
                </a:solidFill>
              </a:rPr>
              <a:t>накернивают</a:t>
            </a:r>
            <a:r>
              <a:rPr lang="ru-RU" sz="2800" b="1" dirty="0" smtClean="0">
                <a:solidFill>
                  <a:srgbClr val="0000FF"/>
                </a:solidFill>
              </a:rPr>
              <a:t>) центры дуг и окружностей. </a:t>
            </a:r>
          </a:p>
          <a:p>
            <a:pPr marL="176213" indent="11113" eaLnBrk="1" hangingPunct="1">
              <a:buFontTx/>
              <a:buNone/>
            </a:pPr>
            <a:r>
              <a:rPr lang="ru-RU" sz="2800" b="1" dirty="0" smtClean="0">
                <a:solidFill>
                  <a:srgbClr val="0000FF"/>
                </a:solidFill>
              </a:rPr>
              <a:t>В эти центры устанавливают ножку разметочного циркуля.</a:t>
            </a:r>
          </a:p>
        </p:txBody>
      </p:sp>
      <p:pic>
        <p:nvPicPr>
          <p:cNvPr id="3" name="Picture 2"/>
          <p:cNvPicPr>
            <a:picLocks noChangeAspect="1" noChangeArrowheads="1"/>
          </p:cNvPicPr>
          <p:nvPr/>
        </p:nvPicPr>
        <p:blipFill>
          <a:blip r:embed="rId2">
            <a:lum bright="-40000" contrast="40000"/>
          </a:blip>
          <a:srcRect/>
          <a:stretch>
            <a:fillRect/>
          </a:stretch>
        </p:blipFill>
        <p:spPr bwMode="auto">
          <a:xfrm>
            <a:off x="4777918" y="1268760"/>
            <a:ext cx="4357718" cy="5572871"/>
          </a:xfrm>
          <a:prstGeom prst="rect">
            <a:avLst/>
          </a:prstGeom>
          <a:noFill/>
          <a:ln w="9525">
            <a:noFill/>
            <a:miter lim="800000"/>
            <a:headEnd/>
            <a:tailEnd/>
          </a:ln>
        </p:spPr>
      </p:pic>
      <p:sp>
        <p:nvSpPr>
          <p:cNvPr id="2" name="Прямоугольник 1"/>
          <p:cNvSpPr/>
          <p:nvPr/>
        </p:nvSpPr>
        <p:spPr>
          <a:xfrm>
            <a:off x="107504" y="0"/>
            <a:ext cx="8928992" cy="1077218"/>
          </a:xfrm>
          <a:prstGeom prst="rect">
            <a:avLst/>
          </a:prstGeom>
        </p:spPr>
        <p:txBody>
          <a:bodyPr wrap="square">
            <a:spAutoFit/>
          </a:bodyPr>
          <a:lstStyle/>
          <a:p>
            <a:pPr algn="ctr"/>
            <a:r>
              <a:rPr lang="ru-RU" sz="3200" b="1" dirty="0" smtClean="0">
                <a:solidFill>
                  <a:srgbClr val="C00000"/>
                </a:solidFill>
              </a:rPr>
              <a:t>Разметка </a:t>
            </a:r>
            <a:r>
              <a:rPr lang="ru-RU" sz="3200" b="1" dirty="0">
                <a:solidFill>
                  <a:srgbClr val="C00000"/>
                </a:solidFill>
              </a:rPr>
              <a:t>с помощью </a:t>
            </a:r>
            <a:endParaRPr lang="ru-RU" sz="3200" b="1" dirty="0" smtClean="0">
              <a:solidFill>
                <a:srgbClr val="C00000"/>
              </a:solidFill>
            </a:endParaRPr>
          </a:p>
          <a:p>
            <a:pPr algn="ctr"/>
            <a:r>
              <a:rPr lang="ru-RU" sz="3200" b="1" dirty="0" smtClean="0">
                <a:solidFill>
                  <a:srgbClr val="C00000"/>
                </a:solidFill>
              </a:rPr>
              <a:t>кернера </a:t>
            </a:r>
            <a:r>
              <a:rPr lang="ru-RU" sz="3200" b="1" dirty="0">
                <a:solidFill>
                  <a:srgbClr val="C00000"/>
                </a:solidFill>
              </a:rPr>
              <a:t>и разметочного </a:t>
            </a:r>
            <a:r>
              <a:rPr lang="ru-RU" sz="3200" b="1" dirty="0" smtClean="0">
                <a:solidFill>
                  <a:srgbClr val="C00000"/>
                </a:solidFill>
              </a:rPr>
              <a:t>циркуля </a:t>
            </a:r>
            <a:endParaRPr lang="ru-RU" sz="3200" dirty="0">
              <a:solidFill>
                <a:srgbClr val="C00000"/>
              </a:solidFill>
            </a:endParaRPr>
          </a:p>
        </p:txBody>
      </p:sp>
    </p:spTree>
    <p:extLst>
      <p:ext uri="{BB962C8B-B14F-4D97-AF65-F5344CB8AC3E}">
        <p14:creationId xmlns:p14="http://schemas.microsoft.com/office/powerpoint/2010/main" val="24817306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Накернивание разметочных линий</a:t>
            </a:r>
            <a:endParaRPr lang="ru-RU" dirty="0">
              <a:solidFill>
                <a:srgbClr val="C00000"/>
              </a:solidFill>
            </a:endParaRPr>
          </a:p>
        </p:txBody>
      </p:sp>
      <p:sp>
        <p:nvSpPr>
          <p:cNvPr id="3" name="Содержимое 2"/>
          <p:cNvSpPr>
            <a:spLocks noGrp="1"/>
          </p:cNvSpPr>
          <p:nvPr>
            <p:ph idx="1"/>
          </p:nvPr>
        </p:nvSpPr>
        <p:spPr/>
        <p:txBody>
          <a:bodyPr/>
          <a:lstStyle/>
          <a:p>
            <a:endParaRPr lang="ru-RU"/>
          </a:p>
        </p:txBody>
      </p:sp>
      <p:pic>
        <p:nvPicPr>
          <p:cNvPr id="4" name="Рисунок 3" descr="http://www.e-ope.ee/_download/euni_repository/file/3739/1.zip/29,5.jpg"/>
          <p:cNvPicPr/>
          <p:nvPr/>
        </p:nvPicPr>
        <p:blipFill>
          <a:blip r:embed="rId2"/>
          <a:srcRect/>
          <a:stretch>
            <a:fillRect/>
          </a:stretch>
        </p:blipFill>
        <p:spPr bwMode="auto">
          <a:xfrm>
            <a:off x="357158" y="1571612"/>
            <a:ext cx="8429684" cy="4805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0006.gif"/>
          <p:cNvPicPr>
            <a:picLocks noGrp="1" noChangeAspect="1"/>
          </p:cNvPicPr>
          <p:nvPr>
            <p:ph idx="1"/>
          </p:nvPr>
        </p:nvPicPr>
        <p:blipFill>
          <a:blip r:embed="rId3" cstate="print"/>
          <a:srcRect l="9611" t="7825" r="4612" b="10018"/>
          <a:stretch>
            <a:fillRect/>
          </a:stretch>
        </p:blipFill>
        <p:spPr>
          <a:xfrm>
            <a:off x="42837" y="332656"/>
            <a:ext cx="9101163" cy="6165304"/>
          </a:xfrm>
        </p:spPr>
      </p:pic>
    </p:spTree>
    <p:extLst>
      <p:ext uri="{BB962C8B-B14F-4D97-AF65-F5344CB8AC3E}">
        <p14:creationId xmlns:p14="http://schemas.microsoft.com/office/powerpoint/2010/main" val="18504915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0005.gif"/>
          <p:cNvPicPr>
            <a:picLocks noGrp="1" noChangeAspect="1"/>
          </p:cNvPicPr>
          <p:nvPr>
            <p:ph idx="1"/>
          </p:nvPr>
        </p:nvPicPr>
        <p:blipFill>
          <a:blip r:embed="rId3" cstate="print"/>
          <a:srcRect l="9564" t="8108" r="5373" b="12162"/>
          <a:stretch>
            <a:fillRect/>
          </a:stretch>
        </p:blipFill>
        <p:spPr>
          <a:xfrm>
            <a:off x="0" y="620688"/>
            <a:ext cx="9191583" cy="6093296"/>
          </a:xfrm>
        </p:spPr>
      </p:pic>
    </p:spTree>
    <p:extLst>
      <p:ext uri="{BB962C8B-B14F-4D97-AF65-F5344CB8AC3E}">
        <p14:creationId xmlns:p14="http://schemas.microsoft.com/office/powerpoint/2010/main" val="23672590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pereosnastka.ru/gallery/osnovy-slesarnogo-dela/image_53.jpg"/>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7570"/>
            <a:ext cx="5832648" cy="5050249"/>
          </a:xfrm>
          <a:prstGeom prst="rect">
            <a:avLst/>
          </a:prstGeom>
          <a:noFill/>
          <a:ln>
            <a:noFill/>
          </a:ln>
        </p:spPr>
      </p:pic>
      <p:sp>
        <p:nvSpPr>
          <p:cNvPr id="3" name="Прямоугольник 2"/>
          <p:cNvSpPr/>
          <p:nvPr/>
        </p:nvSpPr>
        <p:spPr>
          <a:xfrm>
            <a:off x="6173924" y="213998"/>
            <a:ext cx="2808312" cy="1200329"/>
          </a:xfrm>
          <a:prstGeom prst="rect">
            <a:avLst/>
          </a:prstGeom>
          <a:solidFill>
            <a:schemeClr val="accent3">
              <a:lumMod val="20000"/>
              <a:lumOff val="80000"/>
            </a:schemeClr>
          </a:solidFill>
        </p:spPr>
        <p:txBody>
          <a:bodyPr wrap="square">
            <a:spAutoFit/>
          </a:bodyPr>
          <a:lstStyle/>
          <a:p>
            <a:r>
              <a:rPr lang="ru-RU" b="1" dirty="0" smtClean="0">
                <a:solidFill>
                  <a:srgbClr val="FF00FF"/>
                </a:solidFill>
                <a:latin typeface="Times New Roman" panose="02020603050405020304" pitchFamily="18" charset="0"/>
                <a:ea typeface="Times New Roman" panose="02020603050405020304" pitchFamily="18" charset="0"/>
              </a:rPr>
              <a:t>Рис. 1 </a:t>
            </a:r>
            <a:r>
              <a:rPr lang="ru-RU" b="1" dirty="0" smtClean="0">
                <a:solidFill>
                  <a:srgbClr val="0000FF"/>
                </a:solidFill>
                <a:latin typeface="Times New Roman" panose="02020603050405020304" pitchFamily="18" charset="0"/>
                <a:ea typeface="Times New Roman" panose="02020603050405020304" pitchFamily="18" charset="0"/>
              </a:rPr>
              <a:t>Приёмы </a:t>
            </a:r>
            <a:r>
              <a:rPr lang="ru-RU" b="1" dirty="0">
                <a:solidFill>
                  <a:srgbClr val="0000FF"/>
                </a:solidFill>
                <a:latin typeface="Times New Roman" panose="02020603050405020304" pitchFamily="18" charset="0"/>
                <a:ea typeface="Times New Roman" panose="02020603050405020304" pitchFamily="18" charset="0"/>
              </a:rPr>
              <a:t>разметки по шаблонам: </a:t>
            </a:r>
            <a:endParaRPr lang="ru-RU" b="1" dirty="0" smtClean="0">
              <a:solidFill>
                <a:srgbClr val="0000FF"/>
              </a:solidFill>
              <a:latin typeface="Times New Roman" panose="02020603050405020304" pitchFamily="18" charset="0"/>
              <a:ea typeface="Times New Roman" panose="02020603050405020304" pitchFamily="18" charset="0"/>
            </a:endParaRPr>
          </a:p>
          <a:p>
            <a:pPr marL="354013"/>
            <a:r>
              <a:rPr lang="ru-RU" b="1" dirty="0" smtClean="0">
                <a:solidFill>
                  <a:srgbClr val="FF3300"/>
                </a:solidFill>
                <a:latin typeface="Times New Roman" panose="02020603050405020304" pitchFamily="18" charset="0"/>
                <a:ea typeface="Times New Roman" panose="02020603050405020304" pitchFamily="18" charset="0"/>
              </a:rPr>
              <a:t>а</a:t>
            </a:r>
            <a:r>
              <a:rPr lang="ru-RU" b="1" dirty="0" smtClean="0">
                <a:solidFill>
                  <a:srgbClr val="006600"/>
                </a:solidFill>
                <a:latin typeface="Times New Roman" panose="02020603050405020304" pitchFamily="18" charset="0"/>
                <a:ea typeface="Times New Roman" panose="02020603050405020304" pitchFamily="18" charset="0"/>
              </a:rPr>
              <a:t> – контура; </a:t>
            </a:r>
          </a:p>
          <a:p>
            <a:pPr marL="354013"/>
            <a:r>
              <a:rPr lang="ru-RU" b="1" dirty="0" smtClean="0">
                <a:solidFill>
                  <a:srgbClr val="FF3300"/>
                </a:solidFill>
                <a:latin typeface="Times New Roman" panose="02020603050405020304" pitchFamily="18" charset="0"/>
                <a:ea typeface="Times New Roman" panose="02020603050405020304" pitchFamily="18" charset="0"/>
              </a:rPr>
              <a:t>б</a:t>
            </a:r>
            <a:r>
              <a:rPr lang="ru-RU" b="1" dirty="0" smtClean="0">
                <a:solidFill>
                  <a:srgbClr val="006600"/>
                </a:solidFill>
                <a:latin typeface="Times New Roman" panose="02020603050405020304" pitchFamily="18" charset="0"/>
                <a:ea typeface="Times New Roman" panose="02020603050405020304" pitchFamily="18" charset="0"/>
              </a:rPr>
              <a:t> </a:t>
            </a:r>
            <a:r>
              <a:rPr lang="ru-RU" b="1" dirty="0">
                <a:solidFill>
                  <a:srgbClr val="006600"/>
                </a:solidFill>
                <a:latin typeface="Times New Roman" panose="02020603050405020304" pitchFamily="18" charset="0"/>
                <a:ea typeface="Times New Roman" panose="02020603050405020304" pitchFamily="18" charset="0"/>
              </a:rPr>
              <a:t>–</a:t>
            </a:r>
            <a:r>
              <a:rPr lang="ru-RU" b="1" dirty="0" smtClean="0">
                <a:solidFill>
                  <a:srgbClr val="006600"/>
                </a:solidFill>
                <a:latin typeface="Times New Roman" panose="02020603050405020304" pitchFamily="18" charset="0"/>
                <a:ea typeface="Times New Roman" panose="02020603050405020304" pitchFamily="18" charset="0"/>
              </a:rPr>
              <a:t> отверстий</a:t>
            </a:r>
            <a:endParaRPr lang="ru-RU" b="1" dirty="0">
              <a:solidFill>
                <a:srgbClr val="006600"/>
              </a:solidFill>
            </a:endParaRPr>
          </a:p>
        </p:txBody>
      </p:sp>
      <p:sp>
        <p:nvSpPr>
          <p:cNvPr id="6" name="Прямоугольник 5"/>
          <p:cNvSpPr/>
          <p:nvPr/>
        </p:nvSpPr>
        <p:spPr>
          <a:xfrm>
            <a:off x="6008447" y="1656721"/>
            <a:ext cx="3131840" cy="2970044"/>
          </a:xfrm>
          <a:prstGeom prst="rect">
            <a:avLst/>
          </a:prstGeom>
        </p:spPr>
        <p:txBody>
          <a:bodyPr wrap="square">
            <a:spAutoFit/>
          </a:bodyPr>
          <a:lstStyle/>
          <a:p>
            <a:r>
              <a:rPr lang="ru-RU" sz="1700" b="1" dirty="0">
                <a:solidFill>
                  <a:srgbClr val="FF3300"/>
                </a:solidFill>
                <a:latin typeface="Times New Roman" panose="02020603050405020304" pitchFamily="18" charset="0"/>
                <a:ea typeface="Times New Roman" panose="02020603050405020304" pitchFamily="18" charset="0"/>
              </a:rPr>
              <a:t>Сущность разметки по шаблонам </a:t>
            </a:r>
            <a:r>
              <a:rPr lang="ru-RU" sz="1700" dirty="0">
                <a:latin typeface="Times New Roman" panose="02020603050405020304" pitchFamily="18" charset="0"/>
                <a:ea typeface="Times New Roman" panose="02020603050405020304" pitchFamily="18" charset="0"/>
              </a:rPr>
              <a:t>заключается в том, что шаблон накладывают на предварительно закрашенную заготовку (деталь) и проводят чертилкой риску вдоль контура шаблона </a:t>
            </a:r>
            <a:r>
              <a:rPr lang="ru-RU" sz="1700" b="1" dirty="0">
                <a:solidFill>
                  <a:srgbClr val="FF00FF"/>
                </a:solidFill>
                <a:latin typeface="Times New Roman" panose="02020603050405020304" pitchFamily="18" charset="0"/>
                <a:ea typeface="Times New Roman" panose="02020603050405020304" pitchFamily="18" charset="0"/>
              </a:rPr>
              <a:t>(рис. 1,а)</a:t>
            </a:r>
            <a:r>
              <a:rPr lang="ru-RU" sz="1700" dirty="0">
                <a:latin typeface="Times New Roman" panose="02020603050405020304" pitchFamily="18" charset="0"/>
                <a:ea typeface="Times New Roman" panose="02020603050405020304" pitchFamily="18" charset="0"/>
              </a:rPr>
              <a:t>, затем по рискам наносят керны. </a:t>
            </a:r>
            <a:endParaRPr lang="ru-RU" sz="1700" dirty="0" smtClean="0">
              <a:latin typeface="Times New Roman" panose="02020603050405020304" pitchFamily="18" charset="0"/>
              <a:ea typeface="Times New Roman" panose="02020603050405020304" pitchFamily="18" charset="0"/>
            </a:endParaRPr>
          </a:p>
          <a:p>
            <a:r>
              <a:rPr lang="ru-RU" sz="1700" dirty="0" smtClean="0">
                <a:latin typeface="Times New Roman" panose="02020603050405020304" pitchFamily="18" charset="0"/>
                <a:ea typeface="Times New Roman" panose="02020603050405020304" pitchFamily="18" charset="0"/>
              </a:rPr>
              <a:t>При </a:t>
            </a:r>
            <a:r>
              <a:rPr lang="ru-RU" sz="1700" dirty="0">
                <a:latin typeface="Times New Roman" panose="02020603050405020304" pitchFamily="18" charset="0"/>
                <a:ea typeface="Times New Roman" panose="02020603050405020304" pitchFamily="18" charset="0"/>
              </a:rPr>
              <a:t>таком способе разметки отпадает необходимость в дополнительных построениях.</a:t>
            </a:r>
            <a:endParaRPr lang="ru-RU" sz="1700" dirty="0"/>
          </a:p>
        </p:txBody>
      </p:sp>
      <p:sp>
        <p:nvSpPr>
          <p:cNvPr id="7" name="Прямоугольник 6"/>
          <p:cNvSpPr/>
          <p:nvPr/>
        </p:nvSpPr>
        <p:spPr>
          <a:xfrm>
            <a:off x="84534" y="5480213"/>
            <a:ext cx="8962817" cy="1212127"/>
          </a:xfrm>
          <a:prstGeom prst="rect">
            <a:avLst/>
          </a:prstGeom>
        </p:spPr>
        <p:txBody>
          <a:bodyPr wrap="square">
            <a:spAutoFit/>
          </a:bodyPr>
          <a:lstStyle/>
          <a:p>
            <a:pPr>
              <a:lnSpc>
                <a:spcPct val="107000"/>
              </a:lnSpc>
              <a:spcAft>
                <a:spcPts val="0"/>
              </a:spcAft>
            </a:pPr>
            <a:r>
              <a:rPr lang="ru-RU" sz="1700" dirty="0">
                <a:latin typeface="Times New Roman" panose="02020603050405020304" pitchFamily="18" charset="0"/>
                <a:ea typeface="Times New Roman" panose="02020603050405020304" pitchFamily="18" charset="0"/>
                <a:cs typeface="Times New Roman" panose="02020603050405020304" pitchFamily="18" charset="0"/>
              </a:rPr>
              <a:t>Шаблоны изготовляют из тонкой </a:t>
            </a:r>
            <a:r>
              <a:rPr lang="ru-RU" sz="1700" dirty="0" smtClean="0">
                <a:latin typeface="Times New Roman" panose="02020603050405020304" pitchFamily="18" charset="0"/>
                <a:ea typeface="Times New Roman" panose="02020603050405020304" pitchFamily="18" charset="0"/>
                <a:cs typeface="Times New Roman" panose="02020603050405020304" pitchFamily="18" charset="0"/>
              </a:rPr>
              <a:t>листовой </a:t>
            </a:r>
            <a:r>
              <a:rPr lang="ru-RU" sz="1700" dirty="0">
                <a:latin typeface="Times New Roman" panose="02020603050405020304" pitchFamily="18" charset="0"/>
                <a:ea typeface="Times New Roman" panose="02020603050405020304" pitchFamily="18" charset="0"/>
                <a:cs typeface="Times New Roman" panose="02020603050405020304" pitchFamily="18" charset="0"/>
              </a:rPr>
              <a:t>стали толщиной </a:t>
            </a:r>
            <a:r>
              <a:rPr lang="ru-RU" sz="17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от 1,5 до 3 мм</a:t>
            </a:r>
            <a:r>
              <a:rPr lang="ru-RU" sz="1700" dirty="0">
                <a:latin typeface="Times New Roman" panose="02020603050405020304" pitchFamily="18" charset="0"/>
                <a:ea typeface="Times New Roman" panose="02020603050405020304" pitchFamily="18" charset="0"/>
                <a:cs typeface="Times New Roman" panose="02020603050405020304" pitchFamily="18" charset="0"/>
              </a:rPr>
              <a:t>. Сложные шаблоны снабжают </a:t>
            </a:r>
            <a:r>
              <a:rPr lang="ru-RU" sz="1700" dirty="0" smtClean="0">
                <a:latin typeface="Times New Roman" panose="02020603050405020304" pitchFamily="18" charset="0"/>
                <a:ea typeface="Times New Roman" panose="02020603050405020304" pitchFamily="18" charset="0"/>
                <a:cs typeface="Times New Roman" panose="02020603050405020304" pitchFamily="18" charset="0"/>
              </a:rPr>
              <a:t>специальными упорами </a:t>
            </a:r>
            <a:r>
              <a:rPr lang="ru-RU" sz="1700" dirty="0">
                <a:latin typeface="Times New Roman" panose="02020603050405020304" pitchFamily="18" charset="0"/>
                <a:ea typeface="Times New Roman" panose="02020603050405020304" pitchFamily="18" charset="0"/>
                <a:cs typeface="Times New Roman" panose="02020603050405020304" pitchFamily="18" charset="0"/>
              </a:rPr>
              <a:t>и приспособлениями для их установки и закрепления на размечаемых деталях. Шаблоны имеют маркировку, в которой указаны: тип изделия, номер чертежа и номер размечаемой детали, а также </a:t>
            </a:r>
            <a:r>
              <a:rPr lang="ru-RU" sz="1700" dirty="0" smtClean="0">
                <a:latin typeface="Times New Roman" panose="02020603050405020304" pitchFamily="18" charset="0"/>
                <a:ea typeface="Times New Roman" panose="02020603050405020304" pitchFamily="18" charset="0"/>
                <a:cs typeface="Times New Roman" panose="02020603050405020304" pitchFamily="18" charset="0"/>
              </a:rPr>
              <a:t>номер </a:t>
            </a:r>
            <a:r>
              <a:rPr lang="ru-RU" sz="1700" dirty="0">
                <a:latin typeface="Times New Roman" panose="02020603050405020304" pitchFamily="18" charset="0"/>
                <a:ea typeface="Times New Roman" panose="02020603050405020304" pitchFamily="18" charset="0"/>
                <a:cs typeface="Times New Roman" panose="02020603050405020304" pitchFamily="18" charset="0"/>
              </a:rPr>
              <a:t>чертежа, по которому изготовлен шаблон.</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1686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115616" y="1700808"/>
            <a:ext cx="7056784" cy="3456384"/>
          </a:xfrm>
          <a:prstGeom prst="roundRect">
            <a:avLst/>
          </a:prstGeom>
          <a:solidFill>
            <a:srgbClr val="FFFF00"/>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00FF"/>
                </a:solidFill>
                <a:latin typeface="Arial Black" panose="020B0A04020102020204" pitchFamily="34" charset="0"/>
                <a:cs typeface="Times New Roman" pitchFamily="18" charset="0"/>
              </a:rPr>
              <a:t>Техника безопасности </a:t>
            </a:r>
          </a:p>
          <a:p>
            <a:pPr algn="ctr"/>
            <a:r>
              <a:rPr lang="ru-RU" sz="4800" b="1" dirty="0" smtClean="0">
                <a:solidFill>
                  <a:srgbClr val="0000FF"/>
                </a:solidFill>
                <a:latin typeface="Arial Black" panose="020B0A04020102020204" pitchFamily="34" charset="0"/>
                <a:cs typeface="Times New Roman" pitchFamily="18" charset="0"/>
              </a:rPr>
              <a:t>при выполнении </a:t>
            </a:r>
            <a:r>
              <a:rPr lang="ru-RU" sz="4800" b="1" dirty="0">
                <a:solidFill>
                  <a:srgbClr val="0000FF"/>
                </a:solidFill>
                <a:latin typeface="Arial Black" panose="020B0A04020102020204" pitchFamily="34" charset="0"/>
                <a:cs typeface="Times New Roman" pitchFamily="18" charset="0"/>
              </a:rPr>
              <a:t>разметки</a:t>
            </a:r>
            <a:endParaRPr lang="ru-RU" sz="4800" dirty="0">
              <a:latin typeface="Arial Black" panose="020B0A04020102020204" pitchFamily="34" charset="0"/>
            </a:endParaRPr>
          </a:p>
        </p:txBody>
      </p:sp>
    </p:spTree>
    <p:extLst>
      <p:ext uri="{BB962C8B-B14F-4D97-AF65-F5344CB8AC3E}">
        <p14:creationId xmlns:p14="http://schemas.microsoft.com/office/powerpoint/2010/main" val="93342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467544" y="1196752"/>
            <a:ext cx="8208912"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ru-RU" sz="44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a:solidFill>
                  <a:srgbClr val="0000FF"/>
                </a:solidFill>
                <a:effectLst>
                  <a:outerShdw blurRad="38100" dist="38100" dir="2700000" algn="tl">
                    <a:srgbClr val="000000">
                      <a:alpha val="43137"/>
                    </a:srgbClr>
                  </a:outerShdw>
                </a:effectLst>
                <a:latin typeface="Arial" pitchFamily="34" charset="0"/>
                <a:cs typeface="Arial" pitchFamily="34" charset="0"/>
              </a:rPr>
              <a:t>Инструменты, приспособления и материалы, применяемые при разметке</a:t>
            </a:r>
            <a:endParaRPr lang="ru-RU" sz="4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461457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912" y="125760"/>
            <a:ext cx="8229600" cy="710952"/>
          </a:xfrm>
        </p:spPr>
        <p:txBody>
          <a:bodyPr>
            <a:normAutofit fontScale="90000"/>
          </a:bodyPr>
          <a:lstStyle/>
          <a:p>
            <a:r>
              <a:rPr lang="ru-RU" b="1" dirty="0" smtClean="0">
                <a:solidFill>
                  <a:srgbClr val="C00000"/>
                </a:solidFill>
              </a:rPr>
              <a:t>Безопасность при разметке</a:t>
            </a:r>
            <a:endParaRPr lang="ru-RU" dirty="0">
              <a:solidFill>
                <a:srgbClr val="C00000"/>
              </a:solidFill>
            </a:endParaRPr>
          </a:p>
        </p:txBody>
      </p:sp>
      <p:sp>
        <p:nvSpPr>
          <p:cNvPr id="3" name="Содержимое 2"/>
          <p:cNvSpPr>
            <a:spLocks noGrp="1"/>
          </p:cNvSpPr>
          <p:nvPr>
            <p:ph idx="1"/>
          </p:nvPr>
        </p:nvSpPr>
        <p:spPr>
          <a:xfrm>
            <a:off x="296064" y="852744"/>
            <a:ext cx="8579296" cy="6005256"/>
          </a:xfrm>
        </p:spPr>
        <p:txBody>
          <a:bodyPr>
            <a:normAutofit fontScale="62500" lnSpcReduction="20000"/>
          </a:bodyPr>
          <a:lstStyle/>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установку заготовок (деталей) на плиту и снятие их с плиты необходимо выполнять только в рукавицах;</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заготовки (детали) и приспособления надежно устанавливать не на краю плиты, а ближе к середине;</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перед установкой заготовок (деталей) проверить плиту на устойчивость;</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во время работы на свободные (неиспользуемые) </a:t>
            </a:r>
            <a:r>
              <a:rPr lang="ru-RU" b="1" dirty="0" err="1" smtClean="0">
                <a:solidFill>
                  <a:srgbClr val="006600"/>
                </a:solidFill>
              </a:rPr>
              <a:t>острозаточенные</a:t>
            </a:r>
            <a:r>
              <a:rPr lang="ru-RU" b="1" dirty="0" smtClean="0">
                <a:solidFill>
                  <a:srgbClr val="006600"/>
                </a:solidFill>
              </a:rPr>
              <a:t> концы чертилок обязательно надевать предохранительные пробки или специальные колпачки;</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используемый для окрашивания медный купорос наносить только кисточкой, соблюдая меры предосторожности, так как он ядовит;</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следить за тем, чтобы проходы вокруг разметочной плиты были всегда свободными;</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проверять надежность крепления молотка на рукоятке;</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удалять пыль и окалину с разметочной плиты только щеткой, а с крупных плит - метлой;</a:t>
            </a:r>
          </a:p>
          <a:p>
            <a:pPr marL="447675" lvl="0" indent="-447675">
              <a:spcBef>
                <a:spcPts val="600"/>
              </a:spcBef>
              <a:spcAft>
                <a:spcPts val="600"/>
              </a:spcAft>
              <a:buClr>
                <a:srgbClr val="FF0000"/>
              </a:buClr>
              <a:buFont typeface="Wingdings" panose="05000000000000000000" pitchFamily="2" charset="2"/>
              <a:buChar char="Ø"/>
            </a:pPr>
            <a:r>
              <a:rPr lang="ru-RU" b="1" dirty="0" smtClean="0">
                <a:solidFill>
                  <a:srgbClr val="006600"/>
                </a:solidFill>
              </a:rPr>
              <a:t>промасленную ветошь и бумагу складывать только в специальные металлические ящики с плотно закрывающейся крышкой.</a:t>
            </a:r>
            <a:endParaRPr lang="ru-RU"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476" y="0"/>
            <a:ext cx="8229600" cy="566936"/>
          </a:xfrm>
        </p:spPr>
        <p:txBody>
          <a:bodyPr>
            <a:normAutofit fontScale="90000"/>
          </a:bodyPr>
          <a:lstStyle/>
          <a:p>
            <a:r>
              <a:rPr lang="ru-RU" b="1" dirty="0" smtClean="0">
                <a:solidFill>
                  <a:srgbClr val="C00000"/>
                </a:solidFill>
              </a:rPr>
              <a:t>Безопасность при разметке</a:t>
            </a:r>
            <a:endParaRPr lang="ru-RU" dirty="0">
              <a:solidFill>
                <a:srgbClr val="C00000"/>
              </a:solidFill>
            </a:endParaRPr>
          </a:p>
        </p:txBody>
      </p:sp>
      <p:sp>
        <p:nvSpPr>
          <p:cNvPr id="3" name="Содержимое 2"/>
          <p:cNvSpPr>
            <a:spLocks noGrp="1"/>
          </p:cNvSpPr>
          <p:nvPr>
            <p:ph idx="1"/>
          </p:nvPr>
        </p:nvSpPr>
        <p:spPr>
          <a:xfrm>
            <a:off x="296064" y="566936"/>
            <a:ext cx="8668424" cy="6176656"/>
          </a:xfrm>
        </p:spPr>
        <p:txBody>
          <a:bodyPr>
            <a:normAutofit fontScale="62500" lnSpcReduction="20000"/>
          </a:bodyPr>
          <a:lstStyle/>
          <a:p>
            <a:pPr marL="452438" indent="-452438">
              <a:spcBef>
                <a:spcPts val="600"/>
              </a:spcBef>
              <a:spcAft>
                <a:spcPts val="600"/>
              </a:spcAft>
              <a:buClr>
                <a:srgbClr val="FF0000"/>
              </a:buClr>
              <a:buFont typeface="Wingdings" panose="05000000000000000000" pitchFamily="2" charset="2"/>
              <a:buChar char="q"/>
            </a:pPr>
            <a:r>
              <a:rPr lang="ru-RU" b="1" dirty="0">
                <a:solidFill>
                  <a:srgbClr val="0000FF"/>
                </a:solidFill>
              </a:rPr>
              <a:t>Во время разметки слесарь не должен забывать об острых концах чертилок и заготовок, расположенных на плите. Они могут </a:t>
            </a:r>
            <a:r>
              <a:rPr lang="ru-RU" b="1" dirty="0" smtClean="0">
                <a:solidFill>
                  <a:srgbClr val="0000FF"/>
                </a:solidFill>
              </a:rPr>
              <a:t>серьёзно </a:t>
            </a:r>
            <a:r>
              <a:rPr lang="ru-RU" b="1" dirty="0">
                <a:solidFill>
                  <a:srgbClr val="0000FF"/>
                </a:solidFill>
              </a:rPr>
              <a:t>травмировать рабочего.</a:t>
            </a:r>
          </a:p>
          <a:p>
            <a:pPr marL="452438" indent="-452438">
              <a:spcBef>
                <a:spcPts val="600"/>
              </a:spcBef>
              <a:spcAft>
                <a:spcPts val="600"/>
              </a:spcAft>
              <a:buClr>
                <a:srgbClr val="FF0000"/>
              </a:buClr>
              <a:buFont typeface="Wingdings" panose="05000000000000000000" pitchFamily="2" charset="2"/>
              <a:buChar char="q"/>
            </a:pPr>
            <a:r>
              <a:rPr lang="ru-RU" b="1" dirty="0">
                <a:solidFill>
                  <a:srgbClr val="0000FF"/>
                </a:solidFill>
              </a:rPr>
              <a:t>В целях безопасности во время работы, а также в перерывах на свободные острия чертилок и рейсмусов рекомендуется надевать предохранительные колпачки.</a:t>
            </a:r>
          </a:p>
          <a:p>
            <a:pPr marL="452438" indent="-452438">
              <a:spcBef>
                <a:spcPts val="600"/>
              </a:spcBef>
              <a:spcAft>
                <a:spcPts val="600"/>
              </a:spcAft>
              <a:buClr>
                <a:srgbClr val="FF0000"/>
              </a:buClr>
              <a:buFont typeface="Wingdings" panose="05000000000000000000" pitchFamily="2" charset="2"/>
              <a:buChar char="q"/>
            </a:pPr>
            <a:r>
              <a:rPr lang="ru-RU" b="1" dirty="0">
                <a:solidFill>
                  <a:srgbClr val="0000FF"/>
                </a:solidFill>
              </a:rPr>
              <a:t>Разметочные риски можно </a:t>
            </a:r>
            <a:r>
              <a:rPr lang="ru-RU" b="1" dirty="0" err="1">
                <a:solidFill>
                  <a:srgbClr val="0000FF"/>
                </a:solidFill>
              </a:rPr>
              <a:t>накернивать</a:t>
            </a:r>
            <a:r>
              <a:rPr lang="ru-RU" b="1" dirty="0">
                <a:solidFill>
                  <a:srgbClr val="0000FF"/>
                </a:solidFill>
              </a:rPr>
              <a:t> как простым кернером, так и электрическим. В последнем случае надо тщательно соблюдать правила электробезопасности. Следует учитывать, что напряжение при контакте корпуса кернера с размечаемой заготовкой в момент нанесения керна очень высокое, поэтому, если изоляция </a:t>
            </a:r>
            <a:r>
              <a:rPr lang="ru-RU" b="1" dirty="0" err="1">
                <a:solidFill>
                  <a:srgbClr val="0000FF"/>
                </a:solidFill>
              </a:rPr>
              <a:t>токонесущих</a:t>
            </a:r>
            <a:r>
              <a:rPr lang="ru-RU" b="1" dirty="0">
                <a:solidFill>
                  <a:srgbClr val="0000FF"/>
                </a:solidFill>
              </a:rPr>
              <a:t> частей кернера повреждена, то под напряжением окажутся и корпус кернера и размечаемая заготовка. Любой рабочий, коснувшись заготовки, может также оказаться под током. Поэтому размечаемая заготовка или деталь при работе электрическим кернером должна быть хорошо заземлена.</a:t>
            </a:r>
          </a:p>
          <a:p>
            <a:pPr marL="452438" indent="-452438">
              <a:spcBef>
                <a:spcPts val="600"/>
              </a:spcBef>
              <a:spcAft>
                <a:spcPts val="600"/>
              </a:spcAft>
              <a:buClr>
                <a:srgbClr val="FF0000"/>
              </a:buClr>
              <a:buFont typeface="Wingdings" panose="05000000000000000000" pitchFamily="2" charset="2"/>
              <a:buChar char="q"/>
            </a:pPr>
            <a:r>
              <a:rPr lang="ru-RU" b="1" dirty="0">
                <a:solidFill>
                  <a:srgbClr val="0000FF"/>
                </a:solidFill>
              </a:rPr>
              <a:t>Устанавливая заготовки на разметочные плиты, призмы, домкраты и другие приспособления, следует принимать меры, предотвращающие их падение.</a:t>
            </a:r>
          </a:p>
          <a:p>
            <a:pPr marL="452438" indent="-452438">
              <a:spcBef>
                <a:spcPts val="600"/>
              </a:spcBef>
              <a:spcAft>
                <a:spcPts val="600"/>
              </a:spcAft>
              <a:buClr>
                <a:srgbClr val="FF0000"/>
              </a:buClr>
              <a:buFont typeface="Wingdings" panose="05000000000000000000" pitchFamily="2" charset="2"/>
              <a:buChar char="q"/>
            </a:pPr>
            <a:r>
              <a:rPr lang="ru-RU" b="1" dirty="0">
                <a:solidFill>
                  <a:srgbClr val="0000FF"/>
                </a:solidFill>
              </a:rPr>
              <a:t>При разметке листовых заготовок можно порезать руки кромками материала. Поэтому укладывать заготовки на плиты и снимать их после разметки нужно в рукавицах.</a:t>
            </a:r>
          </a:p>
        </p:txBody>
      </p:sp>
    </p:spTree>
    <p:extLst>
      <p:ext uri="{BB962C8B-B14F-4D97-AF65-F5344CB8AC3E}">
        <p14:creationId xmlns:p14="http://schemas.microsoft.com/office/powerpoint/2010/main" val="11625739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9675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FF0000"/>
                  </a:solidFill>
                </a:ln>
                <a:solidFill>
                  <a:srgbClr val="FF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5.</a:t>
            </a:r>
            <a:r>
              <a:rPr lang="ru-RU" sz="4400" b="1" dirty="0"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 </a:t>
            </a:r>
            <a:r>
              <a:rPr lang="ru-RU" sz="4400" b="1" dirty="0">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Типичные дефекты при выполнении разметки, причины их появления и способы предупреждения</a:t>
            </a:r>
            <a:endParaRPr lang="ru-RU" sz="4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856984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0" y="0"/>
            <a:ext cx="9144000" cy="980728"/>
          </a:xfrm>
        </p:spPr>
        <p:txBody>
          <a:bodyPr>
            <a:noAutofit/>
          </a:bodyPr>
          <a:lstStyle/>
          <a:p>
            <a:pPr algn="ctr"/>
            <a:r>
              <a:rPr lang="ru-RU" sz="2200" b="1" dirty="0" smtClean="0">
                <a:solidFill>
                  <a:srgbClr val="C00000"/>
                </a:solidFill>
                <a:latin typeface="Times New Roman" pitchFamily="18" charset="0"/>
                <a:cs typeface="Times New Roman" pitchFamily="18" charset="0"/>
              </a:rPr>
              <a:t>ТИПИЧНЫЕ ДЕФЕКТЫ ПРИ ВЫПОЛНЕНИИ РАЗМЕТКИ, ПРИЧИНЫ ИХ ПОЯВЛЕНИЯ И СПОСОБЫ ПРЕДУПРЕЖДЕНИЯ</a:t>
            </a:r>
            <a:endParaRPr lang="ru-RU" sz="2200"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607700203"/>
              </p:ext>
            </p:extLst>
          </p:nvPr>
        </p:nvGraphicFramePr>
        <p:xfrm>
          <a:off x="395536" y="980728"/>
          <a:ext cx="8496944" cy="5688633"/>
        </p:xfrm>
        <a:graphic>
          <a:graphicData uri="http://schemas.openxmlformats.org/drawingml/2006/table">
            <a:tbl>
              <a:tblPr/>
              <a:tblGrid>
                <a:gridCol w="1437660">
                  <a:extLst>
                    <a:ext uri="{9D8B030D-6E8A-4147-A177-3AD203B41FA5}">
                      <a16:colId xmlns:a16="http://schemas.microsoft.com/office/drawing/2014/main" xmlns="" val="20000"/>
                    </a:ext>
                  </a:extLst>
                </a:gridCol>
                <a:gridCol w="3396014">
                  <a:extLst>
                    <a:ext uri="{9D8B030D-6E8A-4147-A177-3AD203B41FA5}">
                      <a16:colId xmlns:a16="http://schemas.microsoft.com/office/drawing/2014/main" xmlns="" val="20001"/>
                    </a:ext>
                  </a:extLst>
                </a:gridCol>
                <a:gridCol w="3663270">
                  <a:extLst>
                    <a:ext uri="{9D8B030D-6E8A-4147-A177-3AD203B41FA5}">
                      <a16:colId xmlns:a16="http://schemas.microsoft.com/office/drawing/2014/main" xmlns="" val="20002"/>
                    </a:ext>
                  </a:extLst>
                </a:gridCol>
              </a:tblGrid>
              <a:tr h="379972">
                <a:tc>
                  <a:txBody>
                    <a:bodyPr/>
                    <a:lstStyle/>
                    <a:p>
                      <a:pPr marL="128270" algn="ctr">
                        <a:lnSpc>
                          <a:spcPct val="115000"/>
                        </a:lnSpc>
                        <a:spcAft>
                          <a:spcPts val="0"/>
                        </a:spcAft>
                      </a:pPr>
                      <a:r>
                        <a:rPr lang="ru-RU" sz="1600" b="1" spc="-25" dirty="0">
                          <a:solidFill>
                            <a:srgbClr val="C00000"/>
                          </a:solidFill>
                          <a:latin typeface="Times New Roman"/>
                          <a:ea typeface="Times New Roman"/>
                        </a:rPr>
                        <a:t>Дефект</a:t>
                      </a:r>
                      <a:endParaRPr lang="ru-RU" sz="1600" b="1" dirty="0">
                        <a:solidFill>
                          <a:srgbClr val="C00000"/>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30225" algn="ctr">
                        <a:lnSpc>
                          <a:spcPct val="115000"/>
                        </a:lnSpc>
                        <a:spcAft>
                          <a:spcPts val="0"/>
                        </a:spcAft>
                      </a:pPr>
                      <a:r>
                        <a:rPr lang="ru-RU" sz="1600" b="1" spc="-25" dirty="0">
                          <a:solidFill>
                            <a:srgbClr val="C00000"/>
                          </a:solidFill>
                          <a:latin typeface="Times New Roman"/>
                          <a:ea typeface="Times New Roman"/>
                        </a:rPr>
                        <a:t>Причина</a:t>
                      </a:r>
                      <a:endParaRPr lang="ru-RU" sz="1600" b="1" dirty="0">
                        <a:solidFill>
                          <a:srgbClr val="C00000"/>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2880" algn="ctr">
                        <a:lnSpc>
                          <a:spcPct val="115000"/>
                        </a:lnSpc>
                        <a:spcAft>
                          <a:spcPts val="0"/>
                        </a:spcAft>
                      </a:pPr>
                      <a:r>
                        <a:rPr lang="ru-RU" sz="1600" b="1" spc="-30" dirty="0">
                          <a:solidFill>
                            <a:srgbClr val="C00000"/>
                          </a:solidFill>
                          <a:latin typeface="Times New Roman"/>
                          <a:ea typeface="Times New Roman"/>
                        </a:rPr>
                        <a:t>Способ предупреждения</a:t>
                      </a:r>
                      <a:endParaRPr lang="ru-RU" sz="1600" b="1" dirty="0">
                        <a:solidFill>
                          <a:srgbClr val="C00000"/>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561371">
                <a:tc>
                  <a:txBody>
                    <a:bodyPr/>
                    <a:lstStyle/>
                    <a:p>
                      <a:pPr marR="88265">
                        <a:lnSpc>
                          <a:spcPct val="115000"/>
                        </a:lnSpc>
                        <a:spcAft>
                          <a:spcPts val="0"/>
                        </a:spcAft>
                      </a:pPr>
                      <a:r>
                        <a:rPr lang="ru-RU" sz="1600" b="1" spc="-10" dirty="0" smtClean="0">
                          <a:solidFill>
                            <a:srgbClr val="FF00FF"/>
                          </a:solidFill>
                          <a:latin typeface="Times New Roman"/>
                          <a:ea typeface="Times New Roman"/>
                        </a:rPr>
                        <a:t>Раздвоен</a:t>
                      </a:r>
                      <a:r>
                        <a:rPr lang="ru-RU" sz="1600" b="1" spc="-5" dirty="0" smtClean="0">
                          <a:solidFill>
                            <a:srgbClr val="FF00FF"/>
                          </a:solidFill>
                          <a:latin typeface="Times New Roman"/>
                          <a:ea typeface="Times New Roman"/>
                        </a:rPr>
                        <a:t>ная </a:t>
                      </a:r>
                      <a:r>
                        <a:rPr lang="ru-RU" sz="1600" b="1" spc="-5" dirty="0">
                          <a:solidFill>
                            <a:srgbClr val="FF00FF"/>
                          </a:solidFill>
                          <a:latin typeface="Times New Roman"/>
                          <a:ea typeface="Times New Roman"/>
                        </a:rPr>
                        <a:t>риска</a:t>
                      </a:r>
                      <a:endParaRPr lang="ru-RU" sz="1600" b="1" dirty="0">
                        <a:solidFill>
                          <a:srgbClr val="FF00FF"/>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175">
                        <a:lnSpc>
                          <a:spcPct val="115000"/>
                        </a:lnSpc>
                        <a:spcAft>
                          <a:spcPts val="0"/>
                        </a:spcAft>
                      </a:pPr>
                      <a:r>
                        <a:rPr lang="ru-RU" sz="1600" b="1" spc="-15" dirty="0">
                          <a:solidFill>
                            <a:srgbClr val="000000"/>
                          </a:solidFill>
                          <a:latin typeface="Times New Roman"/>
                          <a:ea typeface="Times New Roman"/>
                        </a:rPr>
                        <a:t>Линейка слабо прижималась к детали. Риска проводилась </a:t>
                      </a:r>
                      <a:r>
                        <a:rPr lang="ru-RU" sz="1600" b="1" spc="-25" dirty="0">
                          <a:solidFill>
                            <a:srgbClr val="000000"/>
                          </a:solidFill>
                          <a:latin typeface="Times New Roman"/>
                          <a:ea typeface="Times New Roman"/>
                        </a:rPr>
                        <a:t>дважды по одному и тому же </a:t>
                      </a:r>
                      <a:r>
                        <a:rPr lang="ru-RU" sz="1600" b="1" spc="-10" dirty="0">
                          <a:solidFill>
                            <a:srgbClr val="000000"/>
                          </a:solidFill>
                          <a:latin typeface="Times New Roman"/>
                          <a:ea typeface="Times New Roman"/>
                        </a:rPr>
                        <a:t>месту. Разметка </a:t>
                      </a:r>
                      <a:r>
                        <a:rPr lang="ru-RU" sz="1600" b="1" spc="-10" dirty="0" smtClean="0">
                          <a:solidFill>
                            <a:srgbClr val="000000"/>
                          </a:solidFill>
                          <a:latin typeface="Times New Roman"/>
                          <a:ea typeface="Times New Roman"/>
                        </a:rPr>
                        <a:t>проводи</a:t>
                      </a:r>
                      <a:r>
                        <a:rPr lang="ru-RU" sz="1600" b="1" spc="-5" dirty="0" smtClean="0">
                          <a:solidFill>
                            <a:srgbClr val="000000"/>
                          </a:solidFill>
                          <a:latin typeface="Times New Roman"/>
                          <a:ea typeface="Times New Roman"/>
                        </a:rPr>
                        <a:t>лась </a:t>
                      </a:r>
                      <a:r>
                        <a:rPr lang="ru-RU" sz="1600" b="1" spc="-5" dirty="0">
                          <a:solidFill>
                            <a:srgbClr val="000000"/>
                          </a:solidFill>
                          <a:latin typeface="Times New Roman"/>
                          <a:ea typeface="Times New Roman"/>
                        </a:rPr>
                        <a:t>тупой чертилкой</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7790">
                        <a:lnSpc>
                          <a:spcPct val="115000"/>
                        </a:lnSpc>
                        <a:spcAft>
                          <a:spcPts val="0"/>
                        </a:spcAft>
                      </a:pPr>
                      <a:r>
                        <a:rPr lang="ru-RU" sz="1600" b="1" spc="-25" dirty="0">
                          <a:solidFill>
                            <a:srgbClr val="000000"/>
                          </a:solidFill>
                          <a:latin typeface="Times New Roman"/>
                          <a:ea typeface="Times New Roman"/>
                        </a:rPr>
                        <a:t>Линейку плотно прижимать </a:t>
                      </a:r>
                      <a:r>
                        <a:rPr lang="ru-RU" sz="1600" b="1" spc="-15" dirty="0">
                          <a:solidFill>
                            <a:srgbClr val="000000"/>
                          </a:solidFill>
                          <a:latin typeface="Times New Roman"/>
                          <a:ea typeface="Times New Roman"/>
                        </a:rPr>
                        <a:t>к детали, риску проводить </a:t>
                      </a:r>
                      <a:r>
                        <a:rPr lang="ru-RU" sz="1600" b="1" spc="-10" dirty="0">
                          <a:solidFill>
                            <a:srgbClr val="000000"/>
                          </a:solidFill>
                          <a:latin typeface="Times New Roman"/>
                          <a:ea typeface="Times New Roman"/>
                        </a:rPr>
                        <a:t>только один раз. Заточить </a:t>
                      </a:r>
                      <a:r>
                        <a:rPr lang="ru-RU" sz="1600" b="1" spc="-20" dirty="0">
                          <a:solidFill>
                            <a:srgbClr val="000000"/>
                          </a:solidFill>
                          <a:latin typeface="Times New Roman"/>
                          <a:ea typeface="Times New Roman"/>
                        </a:rPr>
                        <a:t>чертилку</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61371">
                <a:tc>
                  <a:txBody>
                    <a:bodyPr/>
                    <a:lstStyle/>
                    <a:p>
                      <a:pPr>
                        <a:lnSpc>
                          <a:spcPct val="115000"/>
                        </a:lnSpc>
                        <a:spcAft>
                          <a:spcPts val="0"/>
                        </a:spcAft>
                      </a:pPr>
                      <a:r>
                        <a:rPr lang="ru-RU" sz="1600" b="1" spc="-15" dirty="0">
                          <a:solidFill>
                            <a:srgbClr val="FF00FF"/>
                          </a:solidFill>
                          <a:latin typeface="Times New Roman"/>
                          <a:ea typeface="Times New Roman"/>
                        </a:rPr>
                        <a:t>Керновое </a:t>
                      </a:r>
                      <a:r>
                        <a:rPr lang="ru-RU" sz="1600" b="1" dirty="0">
                          <a:solidFill>
                            <a:srgbClr val="FF00FF"/>
                          </a:solidFill>
                          <a:latin typeface="Times New Roman"/>
                          <a:ea typeface="Times New Roman"/>
                        </a:rPr>
                        <a:t>углубление </a:t>
                      </a:r>
                      <a:r>
                        <a:rPr lang="ru-RU" sz="1600" b="1" spc="-10" dirty="0">
                          <a:solidFill>
                            <a:srgbClr val="FF00FF"/>
                          </a:solidFill>
                          <a:latin typeface="Times New Roman"/>
                          <a:ea typeface="Times New Roman"/>
                        </a:rPr>
                        <a:t>не на риске</a:t>
                      </a:r>
                      <a:endParaRPr lang="ru-RU" sz="1600" b="1" dirty="0">
                        <a:solidFill>
                          <a:srgbClr val="FF00FF"/>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5" dirty="0">
                          <a:solidFill>
                            <a:srgbClr val="000000"/>
                          </a:solidFill>
                          <a:latin typeface="Times New Roman"/>
                          <a:ea typeface="Times New Roman"/>
                        </a:rPr>
                        <a:t>При установке кернера его </a:t>
                      </a:r>
                      <a:r>
                        <a:rPr lang="ru-RU" sz="1600" b="1" spc="-10" dirty="0">
                          <a:solidFill>
                            <a:srgbClr val="000000"/>
                          </a:solidFill>
                          <a:latin typeface="Times New Roman"/>
                          <a:ea typeface="Times New Roman"/>
                        </a:rPr>
                        <a:t>острие не попало на риску. </a:t>
                      </a:r>
                      <a:r>
                        <a:rPr lang="ru-RU" sz="1600" b="1" spc="-15" dirty="0">
                          <a:solidFill>
                            <a:srgbClr val="000000"/>
                          </a:solidFill>
                          <a:latin typeface="Times New Roman"/>
                          <a:ea typeface="Times New Roman"/>
                        </a:rPr>
                        <a:t>Кернение производилось </a:t>
                      </a:r>
                      <a:r>
                        <a:rPr lang="ru-RU" sz="1600" b="1" spc="-15" dirty="0" smtClean="0">
                          <a:solidFill>
                            <a:srgbClr val="000000"/>
                          </a:solidFill>
                          <a:latin typeface="Times New Roman"/>
                          <a:ea typeface="Times New Roman"/>
                        </a:rPr>
                        <a:t>тупым </a:t>
                      </a:r>
                      <a:r>
                        <a:rPr lang="ru-RU" sz="1600" b="1" spc="-15" dirty="0">
                          <a:solidFill>
                            <a:srgbClr val="000000"/>
                          </a:solidFill>
                          <a:latin typeface="Times New Roman"/>
                          <a:ea typeface="Times New Roman"/>
                        </a:rPr>
                        <a:t>кернером. Кернер </a:t>
                      </a:r>
                      <a:r>
                        <a:rPr lang="ru-RU" sz="1600" b="1" spc="-15" dirty="0" smtClean="0">
                          <a:solidFill>
                            <a:srgbClr val="000000"/>
                          </a:solidFill>
                          <a:latin typeface="Times New Roman"/>
                          <a:ea typeface="Times New Roman"/>
                        </a:rPr>
                        <a:t>сместился </a:t>
                      </a:r>
                      <a:r>
                        <a:rPr lang="ru-RU" sz="1600" b="1" spc="-15" dirty="0">
                          <a:solidFill>
                            <a:srgbClr val="000000"/>
                          </a:solidFill>
                          <a:latin typeface="Times New Roman"/>
                          <a:ea typeface="Times New Roman"/>
                        </a:rPr>
                        <a:t>с риски перед ударом </a:t>
                      </a:r>
                      <a:r>
                        <a:rPr lang="ru-RU" sz="1600" b="1" spc="-20" dirty="0">
                          <a:solidFill>
                            <a:srgbClr val="000000"/>
                          </a:solidFill>
                          <a:latin typeface="Times New Roman"/>
                          <a:ea typeface="Times New Roman"/>
                        </a:rPr>
                        <a:t>молотком</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dirty="0">
                          <a:solidFill>
                            <a:srgbClr val="000000"/>
                          </a:solidFill>
                          <a:latin typeface="Times New Roman"/>
                          <a:ea typeface="Times New Roman"/>
                        </a:rPr>
                        <a:t>Точно устанавливать кернер </a:t>
                      </a:r>
                      <a:r>
                        <a:rPr lang="ru-RU" sz="1600" b="1" spc="-20" dirty="0">
                          <a:solidFill>
                            <a:srgbClr val="000000"/>
                          </a:solidFill>
                          <a:latin typeface="Times New Roman"/>
                          <a:ea typeface="Times New Roman"/>
                        </a:rPr>
                        <a:t>в углубление риски, прочно </a:t>
                      </a:r>
                      <a:r>
                        <a:rPr lang="ru-RU" sz="1600" b="1" spc="-30" dirty="0">
                          <a:solidFill>
                            <a:srgbClr val="000000"/>
                          </a:solidFill>
                          <a:latin typeface="Times New Roman"/>
                          <a:ea typeface="Times New Roman"/>
                        </a:rPr>
                        <a:t>удерживать его при </a:t>
                      </a:r>
                      <a:r>
                        <a:rPr lang="ru-RU" sz="1600" b="1" spc="-30" dirty="0" err="1">
                          <a:solidFill>
                            <a:srgbClr val="000000"/>
                          </a:solidFill>
                          <a:latin typeface="Times New Roman"/>
                          <a:ea typeface="Times New Roman"/>
                        </a:rPr>
                        <a:t>кернении</a:t>
                      </a:r>
                      <a:r>
                        <a:rPr lang="ru-RU" sz="1600" b="1" spc="-30" dirty="0">
                          <a:solidFill>
                            <a:srgbClr val="000000"/>
                          </a:solidFill>
                          <a:latin typeface="Times New Roman"/>
                          <a:ea typeface="Times New Roman"/>
                        </a:rPr>
                        <a:t>. </a:t>
                      </a:r>
                      <a:r>
                        <a:rPr lang="ru-RU" sz="1600" b="1" spc="-15" dirty="0">
                          <a:solidFill>
                            <a:srgbClr val="000000"/>
                          </a:solidFill>
                          <a:latin typeface="Times New Roman"/>
                          <a:ea typeface="Times New Roman"/>
                        </a:rPr>
                        <a:t>При необходимости кернер </a:t>
                      </a:r>
                      <a:r>
                        <a:rPr lang="ru-RU" sz="1600" b="1" dirty="0">
                          <a:solidFill>
                            <a:srgbClr val="000000"/>
                          </a:solidFill>
                          <a:latin typeface="Times New Roman"/>
                          <a:ea typeface="Times New Roman"/>
                        </a:rPr>
                        <a:t>заточить</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185919">
                <a:tc>
                  <a:txBody>
                    <a:bodyPr/>
                    <a:lstStyle/>
                    <a:p>
                      <a:pPr>
                        <a:lnSpc>
                          <a:spcPct val="115000"/>
                        </a:lnSpc>
                        <a:spcAft>
                          <a:spcPts val="0"/>
                        </a:spcAft>
                      </a:pPr>
                      <a:r>
                        <a:rPr lang="ru-RU" sz="1600" b="1" spc="-10" dirty="0" smtClean="0">
                          <a:solidFill>
                            <a:srgbClr val="FF00FF"/>
                          </a:solidFill>
                          <a:latin typeface="Times New Roman"/>
                          <a:ea typeface="Times New Roman"/>
                        </a:rPr>
                        <a:t>Раздвоенная </a:t>
                      </a:r>
                      <a:r>
                        <a:rPr lang="ru-RU" sz="1600" b="1" spc="-10" dirty="0">
                          <a:solidFill>
                            <a:srgbClr val="FF00FF"/>
                          </a:solidFill>
                          <a:latin typeface="Times New Roman"/>
                          <a:ea typeface="Times New Roman"/>
                        </a:rPr>
                        <a:t>или </a:t>
                      </a:r>
                      <a:r>
                        <a:rPr lang="ru-RU" sz="1600" b="1" spc="20" dirty="0">
                          <a:solidFill>
                            <a:srgbClr val="FF00FF"/>
                          </a:solidFill>
                          <a:latin typeface="Times New Roman"/>
                          <a:ea typeface="Times New Roman"/>
                        </a:rPr>
                        <a:t>смещенная </a:t>
                      </a:r>
                      <a:r>
                        <a:rPr lang="ru-RU" sz="1600" b="1" spc="-10" dirty="0">
                          <a:solidFill>
                            <a:srgbClr val="FF00FF"/>
                          </a:solidFill>
                          <a:latin typeface="Times New Roman"/>
                          <a:ea typeface="Times New Roman"/>
                        </a:rPr>
                        <a:t>риска </a:t>
                      </a:r>
                      <a:r>
                        <a:rPr lang="ru-RU" sz="1600" b="1" spc="-10" dirty="0" smtClean="0">
                          <a:solidFill>
                            <a:srgbClr val="FF00FF"/>
                          </a:solidFill>
                          <a:latin typeface="Times New Roman"/>
                          <a:ea typeface="Times New Roman"/>
                        </a:rPr>
                        <a:t>раз</a:t>
                      </a:r>
                      <a:r>
                        <a:rPr lang="ru-RU" sz="1600" b="1" spc="-25" dirty="0" smtClean="0">
                          <a:solidFill>
                            <a:srgbClr val="FF00FF"/>
                          </a:solidFill>
                          <a:latin typeface="Times New Roman"/>
                          <a:ea typeface="Times New Roman"/>
                        </a:rPr>
                        <a:t>меченной </a:t>
                      </a:r>
                      <a:r>
                        <a:rPr lang="ru-RU" sz="1600" b="1" spc="-20" dirty="0">
                          <a:solidFill>
                            <a:srgbClr val="FF00FF"/>
                          </a:solidFill>
                          <a:latin typeface="Times New Roman"/>
                          <a:ea typeface="Times New Roman"/>
                        </a:rPr>
                        <a:t>дуги или </a:t>
                      </a:r>
                      <a:r>
                        <a:rPr lang="ru-RU" sz="1600" b="1" spc="-30" dirty="0">
                          <a:solidFill>
                            <a:srgbClr val="FF00FF"/>
                          </a:solidFill>
                          <a:latin typeface="Times New Roman"/>
                          <a:ea typeface="Times New Roman"/>
                        </a:rPr>
                        <a:t>окружности</a:t>
                      </a:r>
                      <a:endParaRPr lang="ru-RU" sz="1600" b="1" dirty="0">
                        <a:solidFill>
                          <a:srgbClr val="FF00FF"/>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25" dirty="0">
                          <a:solidFill>
                            <a:srgbClr val="000000"/>
                          </a:solidFill>
                          <a:latin typeface="Times New Roman"/>
                          <a:ea typeface="Times New Roman"/>
                        </a:rPr>
                        <a:t>Опорная (неподвижная) </a:t>
                      </a:r>
                      <a:r>
                        <a:rPr lang="ru-RU" sz="1600" b="1" spc="-25" dirty="0" smtClean="0">
                          <a:solidFill>
                            <a:srgbClr val="000000"/>
                          </a:solidFill>
                          <a:latin typeface="Times New Roman"/>
                          <a:ea typeface="Times New Roman"/>
                        </a:rPr>
                        <a:t>нож</a:t>
                      </a:r>
                      <a:r>
                        <a:rPr lang="ru-RU" sz="1600" b="1" spc="-20" dirty="0" smtClean="0">
                          <a:solidFill>
                            <a:srgbClr val="000000"/>
                          </a:solidFill>
                          <a:latin typeface="Times New Roman"/>
                          <a:ea typeface="Times New Roman"/>
                        </a:rPr>
                        <a:t>ка </a:t>
                      </a:r>
                      <a:r>
                        <a:rPr lang="ru-RU" sz="1600" b="1" spc="-20" dirty="0">
                          <a:solidFill>
                            <a:srgbClr val="000000"/>
                          </a:solidFill>
                          <a:latin typeface="Times New Roman"/>
                          <a:ea typeface="Times New Roman"/>
                        </a:rPr>
                        <a:t>циркуля тупая. Малая </a:t>
                      </a:r>
                      <a:r>
                        <a:rPr lang="ru-RU" sz="1600" b="1" spc="-20" dirty="0" smtClean="0">
                          <a:solidFill>
                            <a:srgbClr val="000000"/>
                          </a:solidFill>
                          <a:latin typeface="Times New Roman"/>
                          <a:ea typeface="Times New Roman"/>
                        </a:rPr>
                        <a:t>глу</a:t>
                      </a:r>
                      <a:r>
                        <a:rPr lang="ru-RU" sz="1600" b="1" spc="-25" dirty="0" smtClean="0">
                          <a:solidFill>
                            <a:srgbClr val="000000"/>
                          </a:solidFill>
                          <a:latin typeface="Times New Roman"/>
                          <a:ea typeface="Times New Roman"/>
                        </a:rPr>
                        <a:t>бина </a:t>
                      </a:r>
                      <a:r>
                        <a:rPr lang="ru-RU" sz="1600" b="1" spc="-25" dirty="0">
                          <a:solidFill>
                            <a:srgbClr val="000000"/>
                          </a:solidFill>
                          <a:latin typeface="Times New Roman"/>
                          <a:ea typeface="Times New Roman"/>
                        </a:rPr>
                        <a:t>кернового углубления в центре окружности или дуги. </a:t>
                      </a:r>
                      <a:r>
                        <a:rPr lang="ru-RU" sz="1600" b="1" spc="-5" dirty="0">
                          <a:solidFill>
                            <a:srgbClr val="000000"/>
                          </a:solidFill>
                          <a:latin typeface="Times New Roman"/>
                          <a:ea typeface="Times New Roman"/>
                        </a:rPr>
                        <a:t>Сильное нажатие на </a:t>
                      </a:r>
                      <a:r>
                        <a:rPr lang="ru-RU" sz="1600" b="1" spc="-5" dirty="0" smtClean="0">
                          <a:solidFill>
                            <a:srgbClr val="000000"/>
                          </a:solidFill>
                          <a:latin typeface="Times New Roman"/>
                          <a:ea typeface="Times New Roman"/>
                        </a:rPr>
                        <a:t>по</a:t>
                      </a:r>
                      <a:r>
                        <a:rPr lang="ru-RU" sz="1600" b="1" spc="-30" dirty="0" smtClean="0">
                          <a:solidFill>
                            <a:srgbClr val="000000"/>
                          </a:solidFill>
                          <a:latin typeface="Times New Roman"/>
                          <a:ea typeface="Times New Roman"/>
                        </a:rPr>
                        <a:t>движную </a:t>
                      </a:r>
                      <a:r>
                        <a:rPr lang="ru-RU" sz="1600" b="1" spc="-30" dirty="0">
                          <a:solidFill>
                            <a:srgbClr val="000000"/>
                          </a:solidFill>
                          <a:latin typeface="Times New Roman"/>
                          <a:ea typeface="Times New Roman"/>
                        </a:rPr>
                        <a:t>ножку циркуля </a:t>
                      </a:r>
                      <a:r>
                        <a:rPr lang="ru-RU" sz="1600" b="1" spc="-10" dirty="0">
                          <a:solidFill>
                            <a:srgbClr val="000000"/>
                          </a:solidFill>
                          <a:latin typeface="Times New Roman"/>
                          <a:ea typeface="Times New Roman"/>
                        </a:rPr>
                        <a:t>в процессе разметки</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0" dirty="0">
                          <a:solidFill>
                            <a:srgbClr val="000000"/>
                          </a:solidFill>
                          <a:latin typeface="Times New Roman"/>
                          <a:ea typeface="Times New Roman"/>
                        </a:rPr>
                        <a:t>Разметку производить толь­</a:t>
                      </a:r>
                      <a:r>
                        <a:rPr lang="ru-RU" sz="1600" b="1" spc="-20" dirty="0">
                          <a:solidFill>
                            <a:srgbClr val="000000"/>
                          </a:solidFill>
                          <a:latin typeface="Times New Roman"/>
                          <a:ea typeface="Times New Roman"/>
                        </a:rPr>
                        <a:t>ко циркулем с остро заточен­</a:t>
                      </a:r>
                      <a:r>
                        <a:rPr lang="ru-RU" sz="1600" b="1" spc="-30" dirty="0">
                          <a:solidFill>
                            <a:srgbClr val="000000"/>
                          </a:solidFill>
                          <a:latin typeface="Times New Roman"/>
                          <a:ea typeface="Times New Roman"/>
                        </a:rPr>
                        <a:t>ными ножками, плавными </a:t>
                      </a:r>
                      <a:r>
                        <a:rPr lang="ru-RU" sz="1600" b="1" spc="-30" dirty="0" smtClean="0">
                          <a:solidFill>
                            <a:srgbClr val="000000"/>
                          </a:solidFill>
                          <a:latin typeface="Times New Roman"/>
                          <a:ea typeface="Times New Roman"/>
                        </a:rPr>
                        <a:t>не</a:t>
                      </a:r>
                      <a:r>
                        <a:rPr lang="ru-RU" sz="1600" b="1" spc="-35" dirty="0" smtClean="0">
                          <a:solidFill>
                            <a:srgbClr val="000000"/>
                          </a:solidFill>
                          <a:latin typeface="Times New Roman"/>
                          <a:ea typeface="Times New Roman"/>
                        </a:rPr>
                        <a:t>сильными </a:t>
                      </a:r>
                      <a:r>
                        <a:rPr lang="ru-RU" sz="1600" b="1" spc="-35" dirty="0">
                          <a:solidFill>
                            <a:srgbClr val="000000"/>
                          </a:solidFill>
                          <a:latin typeface="Times New Roman"/>
                          <a:ea typeface="Times New Roman"/>
                        </a:rPr>
                        <a:t>движениями </a:t>
                      </a:r>
                      <a:r>
                        <a:rPr lang="ru-RU" sz="1600" b="1" spc="-35" dirty="0" smtClean="0">
                          <a:solidFill>
                            <a:srgbClr val="000000"/>
                          </a:solidFill>
                          <a:latin typeface="Times New Roman"/>
                          <a:ea typeface="Times New Roman"/>
                        </a:rPr>
                        <a:t>цирку</a:t>
                      </a:r>
                      <a:r>
                        <a:rPr lang="ru-RU" sz="1600" b="1" spc="-15" dirty="0" smtClean="0">
                          <a:solidFill>
                            <a:srgbClr val="000000"/>
                          </a:solidFill>
                          <a:latin typeface="Times New Roman"/>
                          <a:ea typeface="Times New Roman"/>
                        </a:rPr>
                        <a:t>ля</a:t>
                      </a:r>
                      <a:r>
                        <a:rPr lang="ru-RU" sz="1600" b="1" spc="-15" dirty="0">
                          <a:solidFill>
                            <a:srgbClr val="000000"/>
                          </a:solidFill>
                          <a:latin typeface="Times New Roman"/>
                          <a:ea typeface="Times New Roman"/>
                        </a:rPr>
                        <a:t>, наклоняя его в сторону </a:t>
                      </a:r>
                      <a:r>
                        <a:rPr lang="ru-RU" sz="1600" b="1" spc="-30" dirty="0">
                          <a:solidFill>
                            <a:srgbClr val="000000"/>
                          </a:solidFill>
                          <a:latin typeface="Times New Roman"/>
                          <a:ea typeface="Times New Roman"/>
                        </a:rPr>
                        <a:t>движения</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006184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3107258382"/>
              </p:ext>
            </p:extLst>
          </p:nvPr>
        </p:nvGraphicFramePr>
        <p:xfrm>
          <a:off x="251520" y="404664"/>
          <a:ext cx="8568952" cy="6326202"/>
        </p:xfrm>
        <a:graphic>
          <a:graphicData uri="http://schemas.openxmlformats.org/drawingml/2006/table">
            <a:tbl>
              <a:tblPr/>
              <a:tblGrid>
                <a:gridCol w="1449844">
                  <a:extLst>
                    <a:ext uri="{9D8B030D-6E8A-4147-A177-3AD203B41FA5}">
                      <a16:colId xmlns:a16="http://schemas.microsoft.com/office/drawing/2014/main" xmlns="" val="20000"/>
                    </a:ext>
                  </a:extLst>
                </a:gridCol>
                <a:gridCol w="3424793">
                  <a:extLst>
                    <a:ext uri="{9D8B030D-6E8A-4147-A177-3AD203B41FA5}">
                      <a16:colId xmlns:a16="http://schemas.microsoft.com/office/drawing/2014/main" xmlns="" val="20001"/>
                    </a:ext>
                  </a:extLst>
                </a:gridCol>
                <a:gridCol w="3694315">
                  <a:extLst>
                    <a:ext uri="{9D8B030D-6E8A-4147-A177-3AD203B41FA5}">
                      <a16:colId xmlns:a16="http://schemas.microsoft.com/office/drawing/2014/main" xmlns="" val="20002"/>
                    </a:ext>
                  </a:extLst>
                </a:gridCol>
              </a:tblGrid>
              <a:tr h="1818985">
                <a:tc>
                  <a:txBody>
                    <a:bodyPr/>
                    <a:lstStyle/>
                    <a:p>
                      <a:pPr>
                        <a:lnSpc>
                          <a:spcPct val="115000"/>
                        </a:lnSpc>
                        <a:spcAft>
                          <a:spcPts val="0"/>
                        </a:spcAft>
                      </a:pPr>
                      <a:r>
                        <a:rPr lang="ru-RU" sz="1600" b="1" spc="-20" dirty="0">
                          <a:solidFill>
                            <a:srgbClr val="FF00FF"/>
                          </a:solidFill>
                          <a:latin typeface="Times New Roman"/>
                          <a:ea typeface="Times New Roman"/>
                        </a:rPr>
                        <a:t>Риски не </a:t>
                      </a:r>
                      <a:r>
                        <a:rPr lang="ru-RU" sz="1600" b="1" spc="10" dirty="0">
                          <a:solidFill>
                            <a:srgbClr val="FF00FF"/>
                          </a:solidFill>
                          <a:latin typeface="Times New Roman"/>
                          <a:ea typeface="Times New Roman"/>
                        </a:rPr>
                        <a:t>сопряжены </a:t>
                      </a:r>
                      <a:r>
                        <a:rPr lang="ru-RU" sz="1600" b="1" spc="40" dirty="0">
                          <a:solidFill>
                            <a:srgbClr val="FF00FF"/>
                          </a:solidFill>
                          <a:latin typeface="Times New Roman"/>
                          <a:ea typeface="Times New Roman"/>
                        </a:rPr>
                        <a:t>друге </a:t>
                      </a:r>
                      <a:r>
                        <a:rPr lang="ru-RU" sz="1600" b="1" spc="-15" dirty="0">
                          <a:solidFill>
                            <a:srgbClr val="FF00FF"/>
                          </a:solidFill>
                          <a:latin typeface="Times New Roman"/>
                          <a:ea typeface="Times New Roman"/>
                        </a:rPr>
                        <a:t>другом</a:t>
                      </a:r>
                      <a:endParaRPr lang="ru-RU" sz="1600" b="1" dirty="0">
                        <a:solidFill>
                          <a:srgbClr val="FF00FF"/>
                        </a:solidFill>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5" dirty="0">
                          <a:solidFill>
                            <a:srgbClr val="000000"/>
                          </a:solidFill>
                          <a:latin typeface="Times New Roman"/>
                          <a:ea typeface="Times New Roman"/>
                        </a:rPr>
                        <a:t>Неточно установлена </a:t>
                      </a:r>
                      <a:r>
                        <a:rPr lang="ru-RU" sz="1600" b="1" spc="-15" dirty="0" smtClean="0">
                          <a:solidFill>
                            <a:srgbClr val="000000"/>
                          </a:solidFill>
                          <a:latin typeface="Times New Roman"/>
                          <a:ea typeface="Times New Roman"/>
                        </a:rPr>
                        <a:t>линейка </a:t>
                      </a:r>
                      <a:r>
                        <a:rPr lang="ru-RU" sz="1600" b="1" spc="-15" dirty="0">
                          <a:solidFill>
                            <a:srgbClr val="000000"/>
                          </a:solidFill>
                          <a:latin typeface="Times New Roman"/>
                          <a:ea typeface="Times New Roman"/>
                        </a:rPr>
                        <a:t>по рискам. Смещение </a:t>
                      </a:r>
                      <a:r>
                        <a:rPr lang="ru-RU" sz="1600" b="1" spc="-15" dirty="0" smtClean="0">
                          <a:solidFill>
                            <a:srgbClr val="000000"/>
                          </a:solidFill>
                          <a:latin typeface="Times New Roman"/>
                          <a:ea typeface="Times New Roman"/>
                        </a:rPr>
                        <a:t>ли</a:t>
                      </a:r>
                      <a:r>
                        <a:rPr lang="ru-RU" sz="1600" b="1" spc="-10" dirty="0" smtClean="0">
                          <a:solidFill>
                            <a:srgbClr val="000000"/>
                          </a:solidFill>
                          <a:latin typeface="Times New Roman"/>
                          <a:ea typeface="Times New Roman"/>
                        </a:rPr>
                        <a:t>нейки </a:t>
                      </a:r>
                      <a:r>
                        <a:rPr lang="ru-RU" sz="1600" b="1" spc="-10" dirty="0">
                          <a:solidFill>
                            <a:srgbClr val="000000"/>
                          </a:solidFill>
                          <a:latin typeface="Times New Roman"/>
                          <a:ea typeface="Times New Roman"/>
                        </a:rPr>
                        <a:t>во время нанесения риски. Неточно установлен размер циркуля; опорная </a:t>
                      </a:r>
                      <a:r>
                        <a:rPr lang="ru-RU" sz="1600" b="1" spc="-20" dirty="0">
                          <a:solidFill>
                            <a:srgbClr val="000000"/>
                          </a:solidFill>
                          <a:latin typeface="Times New Roman"/>
                          <a:ea typeface="Times New Roman"/>
                        </a:rPr>
                        <a:t>ножка циркуля выскочила из </a:t>
                      </a:r>
                      <a:r>
                        <a:rPr lang="ru-RU" sz="1600" b="1" spc="-15" dirty="0">
                          <a:solidFill>
                            <a:srgbClr val="000000"/>
                          </a:solidFill>
                          <a:latin typeface="Times New Roman"/>
                          <a:ea typeface="Times New Roman"/>
                        </a:rPr>
                        <a:t>кернового углубления при проведении риски</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175">
                        <a:lnSpc>
                          <a:spcPct val="115000"/>
                        </a:lnSpc>
                        <a:spcAft>
                          <a:spcPts val="0"/>
                        </a:spcAft>
                      </a:pPr>
                      <a:r>
                        <a:rPr lang="ru-RU" sz="1600" b="1" spc="-10" dirty="0">
                          <a:solidFill>
                            <a:srgbClr val="000000"/>
                          </a:solidFill>
                          <a:latin typeface="Times New Roman"/>
                          <a:ea typeface="Times New Roman"/>
                        </a:rPr>
                        <a:t>Точно соблюдать все </a:t>
                      </a:r>
                      <a:r>
                        <a:rPr lang="ru-RU" sz="1600" b="1" spc="-10" dirty="0" smtClean="0">
                          <a:solidFill>
                            <a:srgbClr val="000000"/>
                          </a:solidFill>
                          <a:latin typeface="Times New Roman"/>
                          <a:ea typeface="Times New Roman"/>
                        </a:rPr>
                        <a:t>прави</a:t>
                      </a:r>
                      <a:r>
                        <a:rPr lang="ru-RU" sz="1600" b="1" spc="-15" dirty="0" smtClean="0">
                          <a:solidFill>
                            <a:srgbClr val="000000"/>
                          </a:solidFill>
                          <a:latin typeface="Times New Roman"/>
                          <a:ea typeface="Times New Roman"/>
                        </a:rPr>
                        <a:t>ла </a:t>
                      </a:r>
                      <a:r>
                        <a:rPr lang="ru-RU" sz="1600" b="1" spc="-15" dirty="0">
                          <a:solidFill>
                            <a:srgbClr val="000000"/>
                          </a:solidFill>
                          <a:latin typeface="Times New Roman"/>
                          <a:ea typeface="Times New Roman"/>
                        </a:rPr>
                        <a:t>разметки. Прочно </a:t>
                      </a:r>
                      <a:r>
                        <a:rPr lang="ru-RU" sz="1600" b="1" spc="-15" dirty="0" smtClean="0">
                          <a:solidFill>
                            <a:srgbClr val="000000"/>
                          </a:solidFill>
                          <a:latin typeface="Times New Roman"/>
                          <a:ea typeface="Times New Roman"/>
                        </a:rPr>
                        <a:t>удержи</a:t>
                      </a:r>
                      <a:r>
                        <a:rPr lang="ru-RU" sz="1600" b="1" spc="-30" dirty="0" smtClean="0">
                          <a:solidFill>
                            <a:srgbClr val="000000"/>
                          </a:solidFill>
                          <a:latin typeface="Times New Roman"/>
                          <a:ea typeface="Times New Roman"/>
                        </a:rPr>
                        <a:t>вать </a:t>
                      </a:r>
                      <a:r>
                        <a:rPr lang="ru-RU" sz="1600" b="1" spc="-30" dirty="0">
                          <a:solidFill>
                            <a:srgbClr val="000000"/>
                          </a:solidFill>
                          <a:latin typeface="Times New Roman"/>
                          <a:ea typeface="Times New Roman"/>
                        </a:rPr>
                        <a:t>линейку и циркуль в </a:t>
                      </a:r>
                      <a:r>
                        <a:rPr lang="ru-RU" sz="1600" b="1" spc="-30" dirty="0" smtClean="0">
                          <a:solidFill>
                            <a:srgbClr val="000000"/>
                          </a:solidFill>
                          <a:latin typeface="Times New Roman"/>
                          <a:ea typeface="Times New Roman"/>
                        </a:rPr>
                        <a:t>про</a:t>
                      </a:r>
                      <a:r>
                        <a:rPr lang="ru-RU" sz="1600" b="1" spc="-15" dirty="0" smtClean="0">
                          <a:solidFill>
                            <a:srgbClr val="000000"/>
                          </a:solidFill>
                          <a:latin typeface="Times New Roman"/>
                          <a:ea typeface="Times New Roman"/>
                        </a:rPr>
                        <a:t>цессе </a:t>
                      </a:r>
                      <a:r>
                        <a:rPr lang="ru-RU" sz="1600" b="1" spc="-15" dirty="0">
                          <a:solidFill>
                            <a:srgbClr val="000000"/>
                          </a:solidFill>
                          <a:latin typeface="Times New Roman"/>
                          <a:ea typeface="Times New Roman"/>
                        </a:rPr>
                        <a:t>разметки</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299274">
                <a:tc>
                  <a:txBody>
                    <a:bodyPr/>
                    <a:lstStyle/>
                    <a:p>
                      <a:pPr indent="3175">
                        <a:lnSpc>
                          <a:spcPct val="115000"/>
                        </a:lnSpc>
                        <a:spcAft>
                          <a:spcPts val="0"/>
                        </a:spcAft>
                      </a:pPr>
                      <a:r>
                        <a:rPr lang="ru-RU" sz="1600" b="1" dirty="0" smtClean="0">
                          <a:solidFill>
                            <a:srgbClr val="FF00FF"/>
                          </a:solidFill>
                          <a:latin typeface="Times New Roman"/>
                          <a:ea typeface="Times New Roman"/>
                        </a:rPr>
                        <a:t>Непарал</a:t>
                      </a:r>
                      <a:r>
                        <a:rPr lang="ru-RU" sz="1600" b="1" spc="-15" dirty="0" smtClean="0">
                          <a:solidFill>
                            <a:srgbClr val="FF00FF"/>
                          </a:solidFill>
                          <a:latin typeface="Times New Roman"/>
                          <a:ea typeface="Times New Roman"/>
                        </a:rPr>
                        <a:t>лельные </a:t>
                      </a:r>
                      <a:r>
                        <a:rPr lang="ru-RU" sz="1600" b="1" spc="-15" dirty="0">
                          <a:solidFill>
                            <a:srgbClr val="FF00FF"/>
                          </a:solidFill>
                          <a:latin typeface="Times New Roman"/>
                          <a:ea typeface="Times New Roman"/>
                        </a:rPr>
                        <a:t>или </a:t>
                      </a:r>
                      <a:r>
                        <a:rPr lang="ru-RU" sz="1600" b="1" spc="-15" dirty="0" smtClean="0">
                          <a:solidFill>
                            <a:srgbClr val="FF00FF"/>
                          </a:solidFill>
                          <a:latin typeface="Times New Roman"/>
                          <a:ea typeface="Times New Roman"/>
                        </a:rPr>
                        <a:t>непер</a:t>
                      </a:r>
                      <a:r>
                        <a:rPr lang="ru-RU" sz="1600" b="1" spc="-30" dirty="0" smtClean="0">
                          <a:solidFill>
                            <a:srgbClr val="FF00FF"/>
                          </a:solidFill>
                          <a:latin typeface="Times New Roman"/>
                          <a:ea typeface="Times New Roman"/>
                        </a:rPr>
                        <a:t>пендику­</a:t>
                      </a:r>
                      <a:r>
                        <a:rPr lang="ru-RU" sz="1600" b="1" spc="-20" dirty="0" smtClean="0">
                          <a:solidFill>
                            <a:srgbClr val="FF00FF"/>
                          </a:solidFill>
                          <a:latin typeface="Times New Roman"/>
                          <a:ea typeface="Times New Roman"/>
                        </a:rPr>
                        <a:t>лярные </a:t>
                      </a:r>
                      <a:r>
                        <a:rPr lang="ru-RU" sz="1600" b="1" spc="35" dirty="0">
                          <a:solidFill>
                            <a:srgbClr val="FF00FF"/>
                          </a:solidFill>
                          <a:latin typeface="Times New Roman"/>
                          <a:ea typeface="Times New Roman"/>
                        </a:rPr>
                        <a:t>друг другу </a:t>
                      </a:r>
                      <a:r>
                        <a:rPr lang="ru-RU" sz="1600" b="1" spc="10" dirty="0">
                          <a:solidFill>
                            <a:srgbClr val="FF00FF"/>
                          </a:solidFill>
                          <a:latin typeface="Times New Roman"/>
                          <a:ea typeface="Times New Roman"/>
                        </a:rPr>
                        <a:t>риски   </a:t>
                      </a:r>
                      <a:endParaRPr lang="ru-RU" sz="1600" b="1" dirty="0">
                        <a:solidFill>
                          <a:srgbClr val="FF00FF"/>
                        </a:solidFill>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5" dirty="0">
                          <a:solidFill>
                            <a:srgbClr val="000000"/>
                          </a:solidFill>
                          <a:latin typeface="Times New Roman"/>
                          <a:ea typeface="Times New Roman"/>
                        </a:rPr>
                        <a:t>Керновые углубления на ис­</a:t>
                      </a:r>
                      <a:r>
                        <a:rPr lang="ru-RU" sz="1600" b="1" spc="-25" dirty="0">
                          <a:solidFill>
                            <a:srgbClr val="000000"/>
                          </a:solidFill>
                          <a:latin typeface="Times New Roman"/>
                          <a:ea typeface="Times New Roman"/>
                        </a:rPr>
                        <a:t>ходных рисках смещены. </a:t>
                      </a:r>
                      <a:r>
                        <a:rPr lang="ru-RU" sz="1600" b="1" spc="-25" dirty="0" smtClean="0">
                          <a:solidFill>
                            <a:srgbClr val="000000"/>
                          </a:solidFill>
                          <a:latin typeface="Times New Roman"/>
                          <a:ea typeface="Times New Roman"/>
                        </a:rPr>
                        <a:t>Не</a:t>
                      </a:r>
                      <a:r>
                        <a:rPr lang="ru-RU" sz="1600" b="1" spc="-10" dirty="0" smtClean="0">
                          <a:solidFill>
                            <a:srgbClr val="000000"/>
                          </a:solidFill>
                          <a:latin typeface="Times New Roman"/>
                          <a:ea typeface="Times New Roman"/>
                        </a:rPr>
                        <a:t>точно </a:t>
                      </a:r>
                      <a:r>
                        <a:rPr lang="ru-RU" sz="1600" b="1" spc="-10" dirty="0">
                          <a:solidFill>
                            <a:srgbClr val="000000"/>
                          </a:solidFill>
                          <a:latin typeface="Times New Roman"/>
                          <a:ea typeface="Times New Roman"/>
                        </a:rPr>
                        <a:t>установлена линейка </a:t>
                      </a:r>
                      <a:r>
                        <a:rPr lang="ru-RU" sz="1600" b="1" spc="-20" dirty="0">
                          <a:solidFill>
                            <a:srgbClr val="000000"/>
                          </a:solidFill>
                          <a:latin typeface="Times New Roman"/>
                          <a:ea typeface="Times New Roman"/>
                        </a:rPr>
                        <a:t>по рискам и дугам. Слабо </a:t>
                      </a:r>
                      <a:r>
                        <a:rPr lang="ru-RU" sz="1600" b="1" spc="-20" dirty="0" smtClean="0">
                          <a:solidFill>
                            <a:srgbClr val="000000"/>
                          </a:solidFill>
                          <a:latin typeface="Times New Roman"/>
                          <a:ea typeface="Times New Roman"/>
                        </a:rPr>
                        <a:t>за</a:t>
                      </a:r>
                      <a:r>
                        <a:rPr lang="ru-RU" sz="1600" b="1" spc="-25" dirty="0" smtClean="0">
                          <a:solidFill>
                            <a:srgbClr val="000000"/>
                          </a:solidFill>
                          <a:latin typeface="Times New Roman"/>
                          <a:ea typeface="Times New Roman"/>
                        </a:rPr>
                        <a:t>креплен </a:t>
                      </a:r>
                      <a:r>
                        <a:rPr lang="ru-RU" sz="1600" b="1" spc="-25" dirty="0">
                          <a:solidFill>
                            <a:srgbClr val="000000"/>
                          </a:solidFill>
                          <a:latin typeface="Times New Roman"/>
                          <a:ea typeface="Times New Roman"/>
                        </a:rPr>
                        <a:t>зажимной винт </a:t>
                      </a:r>
                      <a:r>
                        <a:rPr lang="ru-RU" sz="1600" b="1" spc="-25" dirty="0" smtClean="0">
                          <a:solidFill>
                            <a:srgbClr val="000000"/>
                          </a:solidFill>
                          <a:latin typeface="Times New Roman"/>
                          <a:ea typeface="Times New Roman"/>
                        </a:rPr>
                        <a:t>цир</a:t>
                      </a:r>
                      <a:r>
                        <a:rPr lang="ru-RU" sz="1600" b="1" spc="-55" dirty="0" smtClean="0">
                          <a:solidFill>
                            <a:srgbClr val="000000"/>
                          </a:solidFill>
                          <a:latin typeface="Times New Roman"/>
                          <a:ea typeface="Times New Roman"/>
                        </a:rPr>
                        <a:t>куля</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175">
                        <a:lnSpc>
                          <a:spcPct val="115000"/>
                        </a:lnSpc>
                        <a:spcAft>
                          <a:spcPts val="0"/>
                        </a:spcAft>
                      </a:pPr>
                      <a:r>
                        <a:rPr lang="ru-RU" sz="1600" b="1" spc="-15" dirty="0">
                          <a:solidFill>
                            <a:srgbClr val="000000"/>
                          </a:solidFill>
                          <a:latin typeface="Times New Roman"/>
                          <a:ea typeface="Times New Roman"/>
                        </a:rPr>
                        <a:t>Точно устанавливать </a:t>
                      </a:r>
                      <a:r>
                        <a:rPr lang="ru-RU" sz="1600" b="1" spc="-15" dirty="0" smtClean="0">
                          <a:solidFill>
                            <a:srgbClr val="000000"/>
                          </a:solidFill>
                          <a:latin typeface="Times New Roman"/>
                          <a:ea typeface="Times New Roman"/>
                        </a:rPr>
                        <a:t>линей</a:t>
                      </a:r>
                      <a:r>
                        <a:rPr lang="ru-RU" sz="1600" b="1" spc="-25" dirty="0" smtClean="0">
                          <a:solidFill>
                            <a:srgbClr val="000000"/>
                          </a:solidFill>
                          <a:latin typeface="Times New Roman"/>
                          <a:ea typeface="Times New Roman"/>
                        </a:rPr>
                        <a:t>ку </a:t>
                      </a:r>
                      <a:r>
                        <a:rPr lang="ru-RU" sz="1600" b="1" spc="-25" dirty="0">
                          <a:solidFill>
                            <a:srgbClr val="000000"/>
                          </a:solidFill>
                          <a:latin typeface="Times New Roman"/>
                          <a:ea typeface="Times New Roman"/>
                        </a:rPr>
                        <a:t>по исходным рискам. </a:t>
                      </a:r>
                      <a:r>
                        <a:rPr lang="ru-RU" sz="1600" b="1" spc="-15" dirty="0">
                          <a:solidFill>
                            <a:srgbClr val="000000"/>
                          </a:solidFill>
                          <a:latin typeface="Times New Roman"/>
                          <a:ea typeface="Times New Roman"/>
                        </a:rPr>
                        <a:t>Прочно прижимать ее к </a:t>
                      </a:r>
                      <a:r>
                        <a:rPr lang="ru-RU" sz="1600" b="1" spc="-15" dirty="0" smtClean="0">
                          <a:solidFill>
                            <a:srgbClr val="000000"/>
                          </a:solidFill>
                          <a:latin typeface="Times New Roman"/>
                          <a:ea typeface="Times New Roman"/>
                        </a:rPr>
                        <a:t>дета</a:t>
                      </a:r>
                      <a:r>
                        <a:rPr lang="ru-RU" sz="1600" b="1" spc="-10" dirty="0" smtClean="0">
                          <a:solidFill>
                            <a:srgbClr val="000000"/>
                          </a:solidFill>
                          <a:latin typeface="Times New Roman"/>
                          <a:ea typeface="Times New Roman"/>
                        </a:rPr>
                        <a:t>ли</a:t>
                      </a:r>
                      <a:r>
                        <a:rPr lang="ru-RU" sz="1600" b="1" spc="-10" dirty="0">
                          <a:solidFill>
                            <a:srgbClr val="000000"/>
                          </a:solidFill>
                          <a:latin typeface="Times New Roman"/>
                          <a:ea typeface="Times New Roman"/>
                        </a:rPr>
                        <a:t>. Следить за зажимом </a:t>
                      </a:r>
                      <a:r>
                        <a:rPr lang="ru-RU" sz="1600" b="1" spc="-30" dirty="0">
                          <a:solidFill>
                            <a:srgbClr val="000000"/>
                          </a:solidFill>
                          <a:latin typeface="Times New Roman"/>
                          <a:ea typeface="Times New Roman"/>
                        </a:rPr>
                        <a:t>ножек циркуля</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59130">
                <a:tc>
                  <a:txBody>
                    <a:bodyPr/>
                    <a:lstStyle/>
                    <a:p>
                      <a:pPr>
                        <a:lnSpc>
                          <a:spcPct val="115000"/>
                        </a:lnSpc>
                        <a:spcAft>
                          <a:spcPts val="0"/>
                        </a:spcAft>
                      </a:pPr>
                      <a:r>
                        <a:rPr lang="ru-RU" sz="1600" b="1" spc="-50" dirty="0">
                          <a:solidFill>
                            <a:srgbClr val="FF00FF"/>
                          </a:solidFill>
                          <a:latin typeface="Times New Roman"/>
                          <a:ea typeface="Times New Roman"/>
                        </a:rPr>
                        <a:t>Углы между </a:t>
                      </a:r>
                      <a:r>
                        <a:rPr lang="ru-RU" sz="1600" b="1" spc="-5" dirty="0">
                          <a:solidFill>
                            <a:srgbClr val="FF00FF"/>
                          </a:solidFill>
                          <a:latin typeface="Times New Roman"/>
                          <a:ea typeface="Times New Roman"/>
                        </a:rPr>
                        <a:t>рисками не </a:t>
                      </a:r>
                      <a:r>
                        <a:rPr lang="ru-RU" sz="1600" b="1" spc="-30" dirty="0" smtClean="0">
                          <a:solidFill>
                            <a:srgbClr val="FF00FF"/>
                          </a:solidFill>
                          <a:latin typeface="Times New Roman"/>
                          <a:ea typeface="Times New Roman"/>
                        </a:rPr>
                        <a:t>соответствуют за</a:t>
                      </a:r>
                      <a:r>
                        <a:rPr lang="ru-RU" sz="1600" b="1" spc="-25" dirty="0" smtClean="0">
                          <a:solidFill>
                            <a:srgbClr val="FF00FF"/>
                          </a:solidFill>
                          <a:latin typeface="Times New Roman"/>
                          <a:ea typeface="Times New Roman"/>
                        </a:rPr>
                        <a:t>данным</a:t>
                      </a:r>
                      <a:endParaRPr lang="ru-RU" sz="1600" b="1" dirty="0">
                        <a:solidFill>
                          <a:srgbClr val="FF00FF"/>
                        </a:solidFill>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175">
                        <a:lnSpc>
                          <a:spcPct val="115000"/>
                        </a:lnSpc>
                        <a:spcAft>
                          <a:spcPts val="0"/>
                        </a:spcAft>
                      </a:pPr>
                      <a:r>
                        <a:rPr lang="ru-RU" sz="1600" b="1" spc="-15" dirty="0">
                          <a:solidFill>
                            <a:srgbClr val="000000"/>
                          </a:solidFill>
                          <a:latin typeface="Times New Roman"/>
                          <a:ea typeface="Times New Roman"/>
                        </a:rPr>
                        <a:t>Керновые углубления на </a:t>
                      </a:r>
                      <a:r>
                        <a:rPr lang="ru-RU" sz="1600" b="1" spc="-15" dirty="0" smtClean="0">
                          <a:solidFill>
                            <a:srgbClr val="000000"/>
                          </a:solidFill>
                          <a:latin typeface="Times New Roman"/>
                          <a:ea typeface="Times New Roman"/>
                        </a:rPr>
                        <a:t>ис</a:t>
                      </a:r>
                      <a:r>
                        <a:rPr lang="ru-RU" sz="1600" b="1" spc="-25" dirty="0" smtClean="0">
                          <a:solidFill>
                            <a:srgbClr val="000000"/>
                          </a:solidFill>
                          <a:latin typeface="Times New Roman"/>
                          <a:ea typeface="Times New Roman"/>
                        </a:rPr>
                        <a:t>ходных </a:t>
                      </a:r>
                      <a:r>
                        <a:rPr lang="ru-RU" sz="1600" b="1" spc="-25" dirty="0">
                          <a:solidFill>
                            <a:srgbClr val="000000"/>
                          </a:solidFill>
                          <a:latin typeface="Times New Roman"/>
                          <a:ea typeface="Times New Roman"/>
                        </a:rPr>
                        <a:t>рисках смещены. </a:t>
                      </a:r>
                      <a:r>
                        <a:rPr lang="ru-RU" sz="1600" b="1" spc="-25" dirty="0" smtClean="0">
                          <a:solidFill>
                            <a:srgbClr val="000000"/>
                          </a:solidFill>
                          <a:latin typeface="Times New Roman"/>
                          <a:ea typeface="Times New Roman"/>
                        </a:rPr>
                        <a:t>На</a:t>
                      </a:r>
                      <a:r>
                        <a:rPr lang="ru-RU" sz="1600" b="1" spc="-10" dirty="0" smtClean="0">
                          <a:solidFill>
                            <a:srgbClr val="000000"/>
                          </a:solidFill>
                          <a:latin typeface="Times New Roman"/>
                          <a:ea typeface="Times New Roman"/>
                        </a:rPr>
                        <a:t>рушена </a:t>
                      </a:r>
                      <a:r>
                        <a:rPr lang="ru-RU" sz="1600" b="1" spc="-10" dirty="0">
                          <a:solidFill>
                            <a:srgbClr val="000000"/>
                          </a:solidFill>
                          <a:latin typeface="Times New Roman"/>
                          <a:ea typeface="Times New Roman"/>
                        </a:rPr>
                        <a:t>последовательность построения угла. Неточно </a:t>
                      </a:r>
                      <a:r>
                        <a:rPr lang="ru-RU" sz="1600" b="1" spc="-15" dirty="0">
                          <a:solidFill>
                            <a:srgbClr val="000000"/>
                          </a:solidFill>
                          <a:latin typeface="Times New Roman"/>
                          <a:ea typeface="Times New Roman"/>
                        </a:rPr>
                        <a:t>установлена линейка по </a:t>
                      </a:r>
                      <a:r>
                        <a:rPr lang="ru-RU" sz="1600" b="1" spc="-15" dirty="0" smtClean="0">
                          <a:solidFill>
                            <a:srgbClr val="000000"/>
                          </a:solidFill>
                          <a:latin typeface="Times New Roman"/>
                          <a:ea typeface="Times New Roman"/>
                        </a:rPr>
                        <a:t>рис</a:t>
                      </a:r>
                      <a:r>
                        <a:rPr lang="ru-RU" sz="1600" b="1" spc="-30" dirty="0" smtClean="0">
                          <a:solidFill>
                            <a:srgbClr val="000000"/>
                          </a:solidFill>
                          <a:latin typeface="Times New Roman"/>
                          <a:ea typeface="Times New Roman"/>
                        </a:rPr>
                        <a:t>кам </a:t>
                      </a:r>
                      <a:r>
                        <a:rPr lang="ru-RU" sz="1600" b="1" spc="-30" dirty="0">
                          <a:solidFill>
                            <a:srgbClr val="000000"/>
                          </a:solidFill>
                          <a:latin typeface="Times New Roman"/>
                          <a:ea typeface="Times New Roman"/>
                        </a:rPr>
                        <a:t>и керновым углублениям</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9375" indent="3175">
                        <a:lnSpc>
                          <a:spcPct val="115000"/>
                        </a:lnSpc>
                        <a:spcAft>
                          <a:spcPts val="0"/>
                        </a:spcAft>
                      </a:pPr>
                      <a:r>
                        <a:rPr lang="ru-RU" sz="1600" b="1" spc="-15" dirty="0">
                          <a:solidFill>
                            <a:srgbClr val="000000"/>
                          </a:solidFill>
                          <a:latin typeface="Times New Roman"/>
                          <a:ea typeface="Times New Roman"/>
                        </a:rPr>
                        <a:t>Керновые углубления </a:t>
                      </a:r>
                      <a:r>
                        <a:rPr lang="ru-RU" sz="1600" b="1" spc="-15" dirty="0" smtClean="0">
                          <a:solidFill>
                            <a:srgbClr val="000000"/>
                          </a:solidFill>
                          <a:latin typeface="Times New Roman"/>
                          <a:ea typeface="Times New Roman"/>
                        </a:rPr>
                        <a:t>нано</a:t>
                      </a:r>
                      <a:r>
                        <a:rPr lang="ru-RU" sz="1600" b="1" spc="-10" dirty="0" smtClean="0">
                          <a:solidFill>
                            <a:srgbClr val="000000"/>
                          </a:solidFill>
                          <a:latin typeface="Times New Roman"/>
                          <a:ea typeface="Times New Roman"/>
                        </a:rPr>
                        <a:t>сить </a:t>
                      </a:r>
                      <a:r>
                        <a:rPr lang="ru-RU" sz="1600" b="1" spc="-10" dirty="0">
                          <a:solidFill>
                            <a:srgbClr val="000000"/>
                          </a:solidFill>
                          <a:latin typeface="Times New Roman"/>
                          <a:ea typeface="Times New Roman"/>
                        </a:rPr>
                        <a:t>только по углублению </a:t>
                      </a:r>
                      <a:r>
                        <a:rPr lang="ru-RU" sz="1600" b="1" spc="-5" dirty="0">
                          <a:solidFill>
                            <a:srgbClr val="000000"/>
                          </a:solidFill>
                          <a:latin typeface="Times New Roman"/>
                          <a:ea typeface="Times New Roman"/>
                        </a:rPr>
                        <a:t>риски. Следить за заточкой кернера и чертилки. Точно </a:t>
                      </a:r>
                      <a:r>
                        <a:rPr lang="ru-RU" sz="1600" b="1" spc="-10" dirty="0">
                          <a:solidFill>
                            <a:srgbClr val="000000"/>
                          </a:solidFill>
                          <a:latin typeface="Times New Roman"/>
                          <a:ea typeface="Times New Roman"/>
                        </a:rPr>
                        <a:t>устанавливать линейку по </a:t>
                      </a:r>
                      <a:r>
                        <a:rPr lang="ru-RU" sz="1600" b="1" spc="-25" dirty="0">
                          <a:solidFill>
                            <a:srgbClr val="000000"/>
                          </a:solidFill>
                          <a:latin typeface="Times New Roman"/>
                          <a:ea typeface="Times New Roman"/>
                        </a:rPr>
                        <a:t>рискам и керновым </a:t>
                      </a:r>
                      <a:r>
                        <a:rPr lang="ru-RU" sz="1600" b="1" spc="-25" dirty="0" smtClean="0">
                          <a:solidFill>
                            <a:srgbClr val="000000"/>
                          </a:solidFill>
                          <a:latin typeface="Times New Roman"/>
                          <a:ea typeface="Times New Roman"/>
                        </a:rPr>
                        <a:t>углубле</a:t>
                      </a:r>
                      <a:r>
                        <a:rPr lang="ru-RU" sz="1600" b="1" spc="-30" dirty="0" smtClean="0">
                          <a:solidFill>
                            <a:srgbClr val="000000"/>
                          </a:solidFill>
                          <a:latin typeface="Times New Roman"/>
                          <a:ea typeface="Times New Roman"/>
                        </a:rPr>
                        <a:t>ниям</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299274">
                <a:tc>
                  <a:txBody>
                    <a:bodyPr/>
                    <a:lstStyle/>
                    <a:p>
                      <a:pPr>
                        <a:lnSpc>
                          <a:spcPct val="115000"/>
                        </a:lnSpc>
                        <a:spcAft>
                          <a:spcPts val="0"/>
                        </a:spcAft>
                      </a:pPr>
                      <a:r>
                        <a:rPr lang="ru-RU" sz="1600" b="1" spc="-30" dirty="0">
                          <a:solidFill>
                            <a:srgbClr val="FF00FF"/>
                          </a:solidFill>
                          <a:latin typeface="Times New Roman"/>
                          <a:ea typeface="Times New Roman"/>
                        </a:rPr>
                        <a:t>Размечен­</a:t>
                      </a:r>
                      <a:r>
                        <a:rPr lang="ru-RU" sz="1600" b="1" spc="-20" dirty="0">
                          <a:solidFill>
                            <a:srgbClr val="FF00FF"/>
                          </a:solidFill>
                          <a:latin typeface="Times New Roman"/>
                          <a:ea typeface="Times New Roman"/>
                        </a:rPr>
                        <a:t>ный контур </a:t>
                      </a:r>
                      <a:r>
                        <a:rPr lang="ru-RU" sz="1600" b="1" spc="-25" dirty="0">
                          <a:solidFill>
                            <a:srgbClr val="FF00FF"/>
                          </a:solidFill>
                          <a:latin typeface="Times New Roman"/>
                          <a:ea typeface="Times New Roman"/>
                        </a:rPr>
                        <a:t>не </a:t>
                      </a:r>
                      <a:r>
                        <a:rPr lang="ru-RU" sz="1600" b="1" spc="-25" dirty="0" smtClean="0">
                          <a:solidFill>
                            <a:srgbClr val="FF00FF"/>
                          </a:solidFill>
                          <a:latin typeface="Times New Roman"/>
                          <a:ea typeface="Times New Roman"/>
                        </a:rPr>
                        <a:t>соответ</a:t>
                      </a:r>
                      <a:r>
                        <a:rPr lang="ru-RU" sz="1600" b="1" spc="-30" dirty="0" smtClean="0">
                          <a:solidFill>
                            <a:srgbClr val="FF00FF"/>
                          </a:solidFill>
                          <a:latin typeface="Times New Roman"/>
                          <a:ea typeface="Times New Roman"/>
                        </a:rPr>
                        <a:t>ствует ша</a:t>
                      </a:r>
                      <a:r>
                        <a:rPr lang="ru-RU" sz="1600" b="1" spc="-45" dirty="0" smtClean="0">
                          <a:solidFill>
                            <a:srgbClr val="FF00FF"/>
                          </a:solidFill>
                          <a:latin typeface="Times New Roman"/>
                          <a:ea typeface="Times New Roman"/>
                        </a:rPr>
                        <a:t>блону</a:t>
                      </a:r>
                      <a:endParaRPr lang="ru-RU" sz="1600" b="1" dirty="0">
                        <a:solidFill>
                          <a:srgbClr val="FF00FF"/>
                        </a:solidFill>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175">
                        <a:lnSpc>
                          <a:spcPct val="115000"/>
                        </a:lnSpc>
                        <a:spcAft>
                          <a:spcPts val="0"/>
                        </a:spcAft>
                      </a:pPr>
                      <a:r>
                        <a:rPr lang="ru-RU" sz="1600" b="1" spc="-10" dirty="0">
                          <a:solidFill>
                            <a:srgbClr val="000000"/>
                          </a:solidFill>
                          <a:latin typeface="Times New Roman"/>
                          <a:ea typeface="Times New Roman"/>
                        </a:rPr>
                        <a:t>Шаблон во время разметки был неплотно прижат к </a:t>
                      </a:r>
                      <a:r>
                        <a:rPr lang="ru-RU" sz="1600" b="1" spc="-10" dirty="0" smtClean="0">
                          <a:solidFill>
                            <a:srgbClr val="000000"/>
                          </a:solidFill>
                          <a:latin typeface="Times New Roman"/>
                          <a:ea typeface="Times New Roman"/>
                        </a:rPr>
                        <a:t>поверхности </a:t>
                      </a:r>
                      <a:r>
                        <a:rPr lang="ru-RU" sz="1600" b="1" spc="-10" dirty="0">
                          <a:solidFill>
                            <a:srgbClr val="000000"/>
                          </a:solidFill>
                          <a:latin typeface="Times New Roman"/>
                          <a:ea typeface="Times New Roman"/>
                        </a:rPr>
                        <a:t>заготовки, в </a:t>
                      </a:r>
                      <a:r>
                        <a:rPr lang="ru-RU" sz="1600" b="1" spc="-10" dirty="0" smtClean="0">
                          <a:solidFill>
                            <a:srgbClr val="000000"/>
                          </a:solidFill>
                          <a:latin typeface="Times New Roman"/>
                          <a:ea typeface="Times New Roman"/>
                        </a:rPr>
                        <a:t>ре</a:t>
                      </a:r>
                      <a:r>
                        <a:rPr lang="ru-RU" sz="1600" b="1" spc="-15" dirty="0" smtClean="0">
                          <a:solidFill>
                            <a:srgbClr val="000000"/>
                          </a:solidFill>
                          <a:latin typeface="Times New Roman"/>
                          <a:ea typeface="Times New Roman"/>
                        </a:rPr>
                        <a:t>зультате </a:t>
                      </a:r>
                      <a:r>
                        <a:rPr lang="ru-RU" sz="1600" b="1" spc="-15" dirty="0">
                          <a:solidFill>
                            <a:srgbClr val="000000"/>
                          </a:solidFill>
                          <a:latin typeface="Times New Roman"/>
                          <a:ea typeface="Times New Roman"/>
                        </a:rPr>
                        <a:t>чего сместился при </a:t>
                      </a:r>
                      <a:r>
                        <a:rPr lang="ru-RU" sz="1600" b="1" spc="-10" dirty="0">
                          <a:solidFill>
                            <a:srgbClr val="000000"/>
                          </a:solidFill>
                          <a:latin typeface="Times New Roman"/>
                          <a:ea typeface="Times New Roman"/>
                        </a:rPr>
                        <a:t>нанесении разметочных </a:t>
                      </a:r>
                      <a:r>
                        <a:rPr lang="ru-RU" sz="1600" b="1" spc="-25" dirty="0">
                          <a:solidFill>
                            <a:srgbClr val="000000"/>
                          </a:solidFill>
                          <a:latin typeface="Times New Roman"/>
                          <a:ea typeface="Times New Roman"/>
                        </a:rPr>
                        <a:t>рисок</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5" dirty="0">
                          <a:solidFill>
                            <a:srgbClr val="000000"/>
                          </a:solidFill>
                          <a:latin typeface="Times New Roman"/>
                          <a:ea typeface="Times New Roman"/>
                        </a:rPr>
                        <a:t>Плотно прижимать шаблон к </a:t>
                      </a:r>
                      <a:r>
                        <a:rPr lang="ru-RU" sz="1600" b="1" spc="-15" dirty="0">
                          <a:solidFill>
                            <a:srgbClr val="000000"/>
                          </a:solidFill>
                          <a:latin typeface="Times New Roman"/>
                          <a:ea typeface="Times New Roman"/>
                        </a:rPr>
                        <a:t>поверхности заготовки в </a:t>
                      </a:r>
                      <a:r>
                        <a:rPr lang="ru-RU" sz="1600" b="1" spc="-15" dirty="0" smtClean="0">
                          <a:solidFill>
                            <a:srgbClr val="000000"/>
                          </a:solidFill>
                          <a:latin typeface="Times New Roman"/>
                          <a:ea typeface="Times New Roman"/>
                        </a:rPr>
                        <a:t>процессе </a:t>
                      </a:r>
                      <a:r>
                        <a:rPr lang="ru-RU" sz="1600" b="1" spc="-15" dirty="0">
                          <a:solidFill>
                            <a:srgbClr val="000000"/>
                          </a:solidFill>
                          <a:latin typeface="Times New Roman"/>
                          <a:ea typeface="Times New Roman"/>
                        </a:rPr>
                        <a:t>разметки. При </a:t>
                      </a:r>
                      <a:r>
                        <a:rPr lang="ru-RU" sz="1600" b="1" spc="-15" dirty="0" smtClean="0">
                          <a:solidFill>
                            <a:srgbClr val="000000"/>
                          </a:solidFill>
                          <a:latin typeface="Times New Roman"/>
                          <a:ea typeface="Times New Roman"/>
                        </a:rPr>
                        <a:t>возмож</a:t>
                      </a:r>
                      <a:r>
                        <a:rPr lang="ru-RU" sz="1600" b="1" spc="-5" dirty="0" smtClean="0">
                          <a:solidFill>
                            <a:srgbClr val="000000"/>
                          </a:solidFill>
                          <a:latin typeface="Times New Roman"/>
                          <a:ea typeface="Times New Roman"/>
                        </a:rPr>
                        <a:t>ности </a:t>
                      </a:r>
                      <a:r>
                        <a:rPr lang="ru-RU" sz="1600" b="1" spc="-5" dirty="0">
                          <a:solidFill>
                            <a:srgbClr val="000000"/>
                          </a:solidFill>
                          <a:latin typeface="Times New Roman"/>
                          <a:ea typeface="Times New Roman"/>
                        </a:rPr>
                        <a:t>закреплять шаблон на </a:t>
                      </a:r>
                      <a:r>
                        <a:rPr lang="ru-RU" sz="1600" b="1" spc="-10" dirty="0">
                          <a:solidFill>
                            <a:srgbClr val="000000"/>
                          </a:solidFill>
                          <a:latin typeface="Times New Roman"/>
                          <a:ea typeface="Times New Roman"/>
                        </a:rPr>
                        <a:t>заготовке при помощи </a:t>
                      </a:r>
                      <a:r>
                        <a:rPr lang="ru-RU" sz="1600" b="1" spc="-10" dirty="0" smtClean="0">
                          <a:solidFill>
                            <a:srgbClr val="000000"/>
                          </a:solidFill>
                          <a:latin typeface="Times New Roman"/>
                          <a:ea typeface="Times New Roman"/>
                        </a:rPr>
                        <a:t>струб</a:t>
                      </a:r>
                      <a:r>
                        <a:rPr lang="ru-RU" sz="1600" b="1" spc="-30" dirty="0" smtClean="0">
                          <a:solidFill>
                            <a:srgbClr val="000000"/>
                          </a:solidFill>
                          <a:latin typeface="Times New Roman"/>
                          <a:ea typeface="Times New Roman"/>
                        </a:rPr>
                        <a:t>цины</a:t>
                      </a:r>
                      <a:endParaRPr lang="ru-RU" sz="1600" b="1" dirty="0">
                        <a:latin typeface="Times New Roman"/>
                        <a:ea typeface="Times New Roman"/>
                      </a:endParaRPr>
                    </a:p>
                  </a:txBody>
                  <a:tcPr marL="23049" marR="23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6449647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45168182"/>
              </p:ext>
            </p:extLst>
          </p:nvPr>
        </p:nvGraphicFramePr>
        <p:xfrm>
          <a:off x="251520" y="1124744"/>
          <a:ext cx="8712969" cy="4372165"/>
        </p:xfrm>
        <a:graphic>
          <a:graphicData uri="http://schemas.openxmlformats.org/drawingml/2006/table">
            <a:tbl>
              <a:tblPr/>
              <a:tblGrid>
                <a:gridCol w="1584176">
                  <a:extLst>
                    <a:ext uri="{9D8B030D-6E8A-4147-A177-3AD203B41FA5}">
                      <a16:colId xmlns:a16="http://schemas.microsoft.com/office/drawing/2014/main" xmlns="" val="20000"/>
                    </a:ext>
                  </a:extLst>
                </a:gridCol>
                <a:gridCol w="3372389">
                  <a:extLst>
                    <a:ext uri="{9D8B030D-6E8A-4147-A177-3AD203B41FA5}">
                      <a16:colId xmlns:a16="http://schemas.microsoft.com/office/drawing/2014/main" xmlns="" val="20001"/>
                    </a:ext>
                  </a:extLst>
                </a:gridCol>
                <a:gridCol w="3756404">
                  <a:extLst>
                    <a:ext uri="{9D8B030D-6E8A-4147-A177-3AD203B41FA5}">
                      <a16:colId xmlns:a16="http://schemas.microsoft.com/office/drawing/2014/main" xmlns="" val="20002"/>
                    </a:ext>
                  </a:extLst>
                </a:gridCol>
              </a:tblGrid>
              <a:tr h="2354243">
                <a:tc>
                  <a:txBody>
                    <a:bodyPr/>
                    <a:lstStyle/>
                    <a:p>
                      <a:pPr marR="82550">
                        <a:lnSpc>
                          <a:spcPct val="115000"/>
                        </a:lnSpc>
                        <a:spcAft>
                          <a:spcPts val="0"/>
                        </a:spcAft>
                      </a:pPr>
                      <a:r>
                        <a:rPr lang="ru-RU" sz="1600" b="1" spc="-20" dirty="0">
                          <a:solidFill>
                            <a:srgbClr val="FF00FF"/>
                          </a:solidFill>
                          <a:latin typeface="Times New Roman"/>
                          <a:ea typeface="Times New Roman"/>
                        </a:rPr>
                        <a:t>При </a:t>
                      </a:r>
                      <a:r>
                        <a:rPr lang="ru-RU" sz="1600" b="1" spc="-20" dirty="0" smtClean="0">
                          <a:solidFill>
                            <a:srgbClr val="FF00FF"/>
                          </a:solidFill>
                          <a:latin typeface="Times New Roman"/>
                          <a:ea typeface="Times New Roman"/>
                        </a:rPr>
                        <a:t>раз</a:t>
                      </a:r>
                      <a:r>
                        <a:rPr lang="ru-RU" sz="1600" b="1" spc="-30" dirty="0" smtClean="0">
                          <a:solidFill>
                            <a:srgbClr val="FF00FF"/>
                          </a:solidFill>
                          <a:latin typeface="Times New Roman"/>
                          <a:ea typeface="Times New Roman"/>
                        </a:rPr>
                        <a:t>метке </a:t>
                      </a:r>
                      <a:r>
                        <a:rPr lang="ru-RU" sz="1600" b="1" spc="-30" dirty="0">
                          <a:solidFill>
                            <a:srgbClr val="FF00FF"/>
                          </a:solidFill>
                          <a:latin typeface="Times New Roman"/>
                          <a:ea typeface="Times New Roman"/>
                        </a:rPr>
                        <a:t>при </a:t>
                      </a:r>
                      <a:r>
                        <a:rPr lang="ru-RU" sz="1600" b="1" spc="-55" dirty="0">
                          <a:solidFill>
                            <a:srgbClr val="FF00FF"/>
                          </a:solidFill>
                          <a:latin typeface="Times New Roman"/>
                          <a:ea typeface="Times New Roman"/>
                        </a:rPr>
                        <a:t>помощи </a:t>
                      </a:r>
                      <a:r>
                        <a:rPr lang="ru-RU" sz="1600" b="1" spc="-25" dirty="0">
                          <a:solidFill>
                            <a:srgbClr val="FF00FF"/>
                          </a:solidFill>
                          <a:latin typeface="Times New Roman"/>
                          <a:ea typeface="Times New Roman"/>
                        </a:rPr>
                        <a:t>рейсмаса риска не </a:t>
                      </a:r>
                      <a:r>
                        <a:rPr lang="ru-RU" sz="1600" b="1" spc="-45" dirty="0" smtClean="0">
                          <a:solidFill>
                            <a:srgbClr val="FF00FF"/>
                          </a:solidFill>
                          <a:latin typeface="Times New Roman"/>
                          <a:ea typeface="Times New Roman"/>
                        </a:rPr>
                        <a:t>прямоли</a:t>
                      </a:r>
                      <a:r>
                        <a:rPr lang="ru-RU" sz="1600" b="1" spc="-30" dirty="0" smtClean="0">
                          <a:solidFill>
                            <a:srgbClr val="FF00FF"/>
                          </a:solidFill>
                          <a:latin typeface="Times New Roman"/>
                          <a:ea typeface="Times New Roman"/>
                        </a:rPr>
                        <a:t>нейна</a:t>
                      </a:r>
                      <a:endParaRPr lang="ru-RU" sz="1600" b="1" dirty="0">
                        <a:solidFill>
                          <a:srgbClr val="FF00FF"/>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5" dirty="0">
                          <a:solidFill>
                            <a:srgbClr val="000000"/>
                          </a:solidFill>
                          <a:latin typeface="Times New Roman"/>
                          <a:ea typeface="Times New Roman"/>
                        </a:rPr>
                        <a:t>Неустойчиво установлена </a:t>
                      </a:r>
                      <a:r>
                        <a:rPr lang="ru-RU" sz="1600" b="1" spc="5" dirty="0">
                          <a:solidFill>
                            <a:srgbClr val="000000"/>
                          </a:solidFill>
                          <a:latin typeface="Times New Roman"/>
                          <a:ea typeface="Times New Roman"/>
                        </a:rPr>
                        <a:t>размечаемая деталь. Слабо </a:t>
                      </a:r>
                      <a:r>
                        <a:rPr lang="ru-RU" sz="1600" b="1" spc="-5" dirty="0">
                          <a:solidFill>
                            <a:srgbClr val="000000"/>
                          </a:solidFill>
                          <a:latin typeface="Times New Roman"/>
                          <a:ea typeface="Times New Roman"/>
                        </a:rPr>
                        <a:t>закреплена игла рейсмаса </a:t>
                      </a:r>
                      <a:r>
                        <a:rPr lang="ru-RU" sz="1600" b="1" spc="10" dirty="0">
                          <a:solidFill>
                            <a:srgbClr val="000000"/>
                          </a:solidFill>
                          <a:latin typeface="Times New Roman"/>
                          <a:ea typeface="Times New Roman"/>
                        </a:rPr>
                        <a:t>на стойке. На разметочную </a:t>
                      </a:r>
                      <a:r>
                        <a:rPr lang="ru-RU" sz="1600" b="1" spc="-15" dirty="0">
                          <a:solidFill>
                            <a:srgbClr val="000000"/>
                          </a:solidFill>
                          <a:latin typeface="Times New Roman"/>
                          <a:ea typeface="Times New Roman"/>
                        </a:rPr>
                        <a:t>плиту под основание </a:t>
                      </a:r>
                      <a:r>
                        <a:rPr lang="ru-RU" sz="1600" b="1" spc="-15" dirty="0" smtClean="0">
                          <a:solidFill>
                            <a:srgbClr val="000000"/>
                          </a:solidFill>
                          <a:latin typeface="Times New Roman"/>
                          <a:ea typeface="Times New Roman"/>
                        </a:rPr>
                        <a:t>рейс</a:t>
                      </a:r>
                      <a:r>
                        <a:rPr lang="ru-RU" sz="1600" b="1" dirty="0" smtClean="0">
                          <a:solidFill>
                            <a:srgbClr val="000000"/>
                          </a:solidFill>
                          <a:latin typeface="Times New Roman"/>
                          <a:ea typeface="Times New Roman"/>
                        </a:rPr>
                        <a:t>маса </a:t>
                      </a:r>
                      <a:r>
                        <a:rPr lang="ru-RU" sz="1600" b="1" dirty="0">
                          <a:solidFill>
                            <a:srgbClr val="000000"/>
                          </a:solidFill>
                          <a:latin typeface="Times New Roman"/>
                          <a:ea typeface="Times New Roman"/>
                        </a:rPr>
                        <a:t>попала грязь</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dirty="0">
                          <a:solidFill>
                            <a:srgbClr val="000000"/>
                          </a:solidFill>
                          <a:latin typeface="Times New Roman"/>
                          <a:ea typeface="Times New Roman"/>
                        </a:rPr>
                        <a:t>Проверить прочность (без </a:t>
                      </a:r>
                      <a:r>
                        <a:rPr lang="ru-RU" sz="1600" b="1" spc="-5" dirty="0">
                          <a:solidFill>
                            <a:srgbClr val="000000"/>
                          </a:solidFill>
                          <a:latin typeface="Times New Roman"/>
                          <a:ea typeface="Times New Roman"/>
                        </a:rPr>
                        <a:t>качки) установки детали на </a:t>
                      </a:r>
                      <a:r>
                        <a:rPr lang="ru-RU" sz="1600" b="1" spc="-10" dirty="0">
                          <a:solidFill>
                            <a:srgbClr val="000000"/>
                          </a:solidFill>
                          <a:latin typeface="Times New Roman"/>
                          <a:ea typeface="Times New Roman"/>
                        </a:rPr>
                        <a:t>разметочной плите. </a:t>
                      </a:r>
                      <a:r>
                        <a:rPr lang="ru-RU" sz="1600" b="1" spc="-10" dirty="0" smtClean="0">
                          <a:solidFill>
                            <a:srgbClr val="000000"/>
                          </a:solidFill>
                          <a:latin typeface="Times New Roman"/>
                          <a:ea typeface="Times New Roman"/>
                        </a:rPr>
                        <a:t>Тщатель</a:t>
                      </a:r>
                      <a:r>
                        <a:rPr lang="ru-RU" sz="1600" b="1" dirty="0" smtClean="0">
                          <a:solidFill>
                            <a:srgbClr val="000000"/>
                          </a:solidFill>
                          <a:latin typeface="Times New Roman"/>
                          <a:ea typeface="Times New Roman"/>
                        </a:rPr>
                        <a:t>но </a:t>
                      </a:r>
                      <a:r>
                        <a:rPr lang="ru-RU" sz="1600" b="1" dirty="0">
                          <a:solidFill>
                            <a:srgbClr val="000000"/>
                          </a:solidFill>
                          <a:latin typeface="Times New Roman"/>
                          <a:ea typeface="Times New Roman"/>
                        </a:rPr>
                        <a:t>протереть разметочную </a:t>
                      </a:r>
                      <a:r>
                        <a:rPr lang="ru-RU" sz="1600" b="1" spc="-10" dirty="0">
                          <a:solidFill>
                            <a:srgbClr val="000000"/>
                          </a:solidFill>
                          <a:latin typeface="Times New Roman"/>
                          <a:ea typeface="Times New Roman"/>
                        </a:rPr>
                        <a:t>плиту перед разметкой. Прочно закреплять </a:t>
                      </a:r>
                      <a:r>
                        <a:rPr lang="ru-RU" sz="1600" b="1" spc="-10" dirty="0" smtClean="0">
                          <a:solidFill>
                            <a:srgbClr val="000000"/>
                          </a:solidFill>
                          <a:latin typeface="Times New Roman"/>
                          <a:ea typeface="Times New Roman"/>
                        </a:rPr>
                        <a:t>разметоч</a:t>
                      </a:r>
                      <a:r>
                        <a:rPr lang="ru-RU" sz="1600" b="1" spc="-20" dirty="0" smtClean="0">
                          <a:solidFill>
                            <a:srgbClr val="000000"/>
                          </a:solidFill>
                          <a:latin typeface="Times New Roman"/>
                          <a:ea typeface="Times New Roman"/>
                        </a:rPr>
                        <a:t>ную </a:t>
                      </a:r>
                      <a:r>
                        <a:rPr lang="ru-RU" sz="1600" b="1" spc="-20" dirty="0">
                          <a:solidFill>
                            <a:srgbClr val="000000"/>
                          </a:solidFill>
                          <a:latin typeface="Times New Roman"/>
                          <a:ea typeface="Times New Roman"/>
                        </a:rPr>
                        <a:t>иглу на штанге рейсмаса</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017922">
                <a:tc>
                  <a:txBody>
                    <a:bodyPr/>
                    <a:lstStyle/>
                    <a:p>
                      <a:pPr>
                        <a:lnSpc>
                          <a:spcPct val="115000"/>
                        </a:lnSpc>
                        <a:spcAft>
                          <a:spcPts val="0"/>
                        </a:spcAft>
                      </a:pPr>
                      <a:r>
                        <a:rPr lang="ru-RU" sz="1600" b="1" spc="-30" dirty="0">
                          <a:solidFill>
                            <a:srgbClr val="FF00FF"/>
                          </a:solidFill>
                          <a:latin typeface="Times New Roman"/>
                          <a:ea typeface="Times New Roman"/>
                        </a:rPr>
                        <a:t>Не </a:t>
                      </a:r>
                      <a:r>
                        <a:rPr lang="ru-RU" sz="1600" b="1" spc="-30" dirty="0" smtClean="0">
                          <a:solidFill>
                            <a:srgbClr val="FF00FF"/>
                          </a:solidFill>
                          <a:latin typeface="Times New Roman"/>
                          <a:ea typeface="Times New Roman"/>
                        </a:rPr>
                        <a:t>совпада</a:t>
                      </a:r>
                      <a:r>
                        <a:rPr lang="ru-RU" sz="1600" b="1" spc="20" dirty="0" smtClean="0">
                          <a:solidFill>
                            <a:srgbClr val="FF00FF"/>
                          </a:solidFill>
                          <a:latin typeface="Times New Roman"/>
                          <a:ea typeface="Times New Roman"/>
                        </a:rPr>
                        <a:t>ют </a:t>
                      </a:r>
                      <a:r>
                        <a:rPr lang="ru-RU" sz="1600" b="1" spc="20" dirty="0">
                          <a:solidFill>
                            <a:srgbClr val="FF00FF"/>
                          </a:solidFill>
                          <a:latin typeface="Times New Roman"/>
                          <a:ea typeface="Times New Roman"/>
                        </a:rPr>
                        <a:t>центры </a:t>
                      </a:r>
                      <a:r>
                        <a:rPr lang="ru-RU" sz="1600" b="1" spc="-25" dirty="0">
                          <a:solidFill>
                            <a:srgbClr val="FF00FF"/>
                          </a:solidFill>
                          <a:latin typeface="Times New Roman"/>
                          <a:ea typeface="Times New Roman"/>
                        </a:rPr>
                        <a:t>отверстий и </a:t>
                      </a:r>
                      <a:r>
                        <a:rPr lang="ru-RU" sz="1600" b="1" spc="-40" dirty="0" smtClean="0">
                          <a:solidFill>
                            <a:srgbClr val="FF00FF"/>
                          </a:solidFill>
                          <a:latin typeface="Times New Roman"/>
                          <a:ea typeface="Times New Roman"/>
                        </a:rPr>
                        <a:t>цилиндри</a:t>
                      </a:r>
                      <a:r>
                        <a:rPr lang="ru-RU" sz="1600" b="1" spc="-45" dirty="0" smtClean="0">
                          <a:solidFill>
                            <a:srgbClr val="FF00FF"/>
                          </a:solidFill>
                          <a:latin typeface="Times New Roman"/>
                          <a:ea typeface="Times New Roman"/>
                        </a:rPr>
                        <a:t>ческих </a:t>
                      </a:r>
                      <a:r>
                        <a:rPr lang="ru-RU" sz="1600" b="1" spc="-20" dirty="0">
                          <a:solidFill>
                            <a:srgbClr val="FF00FF"/>
                          </a:solidFill>
                          <a:latin typeface="Times New Roman"/>
                          <a:ea typeface="Times New Roman"/>
                        </a:rPr>
                        <a:t>частей </a:t>
                      </a:r>
                      <a:r>
                        <a:rPr lang="ru-RU" sz="1600" b="1" spc="-15" dirty="0">
                          <a:solidFill>
                            <a:srgbClr val="FF00FF"/>
                          </a:solidFill>
                          <a:latin typeface="Times New Roman"/>
                          <a:ea typeface="Times New Roman"/>
                        </a:rPr>
                        <a:t>деталей</a:t>
                      </a:r>
                      <a:endParaRPr lang="ru-RU" sz="1600" b="1" dirty="0">
                        <a:solidFill>
                          <a:srgbClr val="FF00FF"/>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9370">
                        <a:lnSpc>
                          <a:spcPct val="115000"/>
                        </a:lnSpc>
                        <a:spcAft>
                          <a:spcPts val="0"/>
                        </a:spcAft>
                      </a:pPr>
                      <a:r>
                        <a:rPr lang="ru-RU" sz="1600" b="1" spc="-15" dirty="0">
                          <a:solidFill>
                            <a:srgbClr val="000000"/>
                          </a:solidFill>
                          <a:latin typeface="Times New Roman"/>
                          <a:ea typeface="Times New Roman"/>
                        </a:rPr>
                        <a:t>Некачественно определены </a:t>
                      </a:r>
                      <a:r>
                        <a:rPr lang="ru-RU" sz="1600" b="1" spc="-20" dirty="0">
                          <a:solidFill>
                            <a:srgbClr val="000000"/>
                          </a:solidFill>
                          <a:latin typeface="Times New Roman"/>
                          <a:ea typeface="Times New Roman"/>
                        </a:rPr>
                        <a:t>центры отверстий и </a:t>
                      </a:r>
                      <a:r>
                        <a:rPr lang="ru-RU" sz="1600" b="1" spc="-20" dirty="0" smtClean="0">
                          <a:solidFill>
                            <a:srgbClr val="000000"/>
                          </a:solidFill>
                          <a:latin typeface="Times New Roman"/>
                          <a:ea typeface="Times New Roman"/>
                        </a:rPr>
                        <a:t>цилин</a:t>
                      </a:r>
                      <a:r>
                        <a:rPr lang="ru-RU" sz="1600" b="1" spc="-10" dirty="0" smtClean="0">
                          <a:solidFill>
                            <a:srgbClr val="000000"/>
                          </a:solidFill>
                          <a:latin typeface="Times New Roman"/>
                          <a:ea typeface="Times New Roman"/>
                        </a:rPr>
                        <a:t>дрических </a:t>
                      </a:r>
                      <a:r>
                        <a:rPr lang="ru-RU" sz="1600" b="1" spc="-10" dirty="0">
                          <a:solidFill>
                            <a:srgbClr val="000000"/>
                          </a:solidFill>
                          <a:latin typeface="Times New Roman"/>
                          <a:ea typeface="Times New Roman"/>
                        </a:rPr>
                        <a:t>частей детали</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dirty="0">
                          <a:solidFill>
                            <a:srgbClr val="000000"/>
                          </a:solidFill>
                          <a:latin typeface="Times New Roman"/>
                          <a:ea typeface="Times New Roman"/>
                        </a:rPr>
                        <a:t>Проверить разметку центров</a:t>
                      </a:r>
                      <a:endParaRPr lang="ru-RU" sz="1600" b="1" dirty="0">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6574047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dirty="0" smtClean="0">
                <a:solidFill>
                  <a:srgbClr val="C00000"/>
                </a:solidFill>
              </a:rPr>
              <a:t>Дефекты</a:t>
            </a:r>
            <a:endParaRPr lang="ru-RU" dirty="0">
              <a:solidFill>
                <a:srgbClr val="C00000"/>
              </a:solidFill>
            </a:endParaRPr>
          </a:p>
        </p:txBody>
      </p:sp>
      <p:sp>
        <p:nvSpPr>
          <p:cNvPr id="3" name="Содержимое 2"/>
          <p:cNvSpPr>
            <a:spLocks noGrp="1"/>
          </p:cNvSpPr>
          <p:nvPr>
            <p:ph idx="1"/>
          </p:nvPr>
        </p:nvSpPr>
        <p:spPr>
          <a:xfrm>
            <a:off x="457200" y="1268760"/>
            <a:ext cx="8507288" cy="4525963"/>
          </a:xfrm>
        </p:spPr>
        <p:txBody>
          <a:bodyPr>
            <a:normAutofit fontScale="85000" lnSpcReduction="10000"/>
          </a:bodyPr>
          <a:lstStyle/>
          <a:p>
            <a:pPr marL="447675" lvl="0" indent="-447675">
              <a:spcBef>
                <a:spcPts val="1200"/>
              </a:spcBef>
              <a:spcAft>
                <a:spcPts val="1200"/>
              </a:spcAft>
              <a:buClr>
                <a:srgbClr val="FF0000"/>
              </a:buClr>
              <a:buFont typeface="Wingdings" panose="05000000000000000000" pitchFamily="2" charset="2"/>
              <a:buChar char="Ø"/>
            </a:pPr>
            <a:r>
              <a:rPr lang="ru-RU" b="1" dirty="0" smtClean="0">
                <a:solidFill>
                  <a:srgbClr val="0000FF"/>
                </a:solidFill>
              </a:rPr>
              <a:t>несоответствие размеров размеченной заготовки данным чертежа вследствие невнимательности разметчика или неточности разметочного инструмента;</a:t>
            </a:r>
          </a:p>
          <a:p>
            <a:pPr marL="447675" lvl="0" indent="-447675">
              <a:spcBef>
                <a:spcPts val="1200"/>
              </a:spcBef>
              <a:spcAft>
                <a:spcPts val="1200"/>
              </a:spcAft>
              <a:buClr>
                <a:srgbClr val="FF0000"/>
              </a:buClr>
              <a:buFont typeface="Wingdings" panose="05000000000000000000" pitchFamily="2" charset="2"/>
              <a:buChar char="Ø"/>
            </a:pPr>
            <a:r>
              <a:rPr lang="ru-RU" b="1" dirty="0" smtClean="0">
                <a:solidFill>
                  <a:srgbClr val="0000FF"/>
                </a:solidFill>
              </a:rPr>
              <a:t>неточность установки рейсмаса на нужный размер; причиной этого является невнимательность или неопытность разметчика, грязная поверхность плиты или заготовки;</a:t>
            </a:r>
          </a:p>
          <a:p>
            <a:pPr marL="447675" lvl="0" indent="-447675">
              <a:spcBef>
                <a:spcPts val="1200"/>
              </a:spcBef>
              <a:spcAft>
                <a:spcPts val="1200"/>
              </a:spcAft>
              <a:buClr>
                <a:srgbClr val="FF0000"/>
              </a:buClr>
              <a:buFont typeface="Wingdings" panose="05000000000000000000" pitchFamily="2" charset="2"/>
              <a:buChar char="Ø"/>
            </a:pPr>
            <a:r>
              <a:rPr lang="ru-RU" b="1" dirty="0" smtClean="0">
                <a:solidFill>
                  <a:srgbClr val="0000FF"/>
                </a:solidFill>
              </a:rPr>
              <a:t>небрежная установка заготовки на плите в результате неточной выверки плиты.</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25282" y="188640"/>
            <a:ext cx="8532440" cy="980728"/>
          </a:xfrm>
          <a:solidFill>
            <a:srgbClr val="FFFF00"/>
          </a:solidFill>
        </p:spPr>
        <p:txBody>
          <a:bodyPr>
            <a:normAutofit/>
          </a:bodyPr>
          <a:lstStyle/>
          <a:p>
            <a:pPr algn="ctr" eaLnBrk="1" fontAlgn="auto" hangingPunct="1">
              <a:spcAft>
                <a:spcPts val="0"/>
              </a:spcAft>
              <a:defRPr/>
            </a:pPr>
            <a:r>
              <a:rPr lang="ru-RU" b="1" dirty="0" smtClean="0">
                <a:solidFill>
                  <a:srgbClr val="FF0000"/>
                </a:solidFill>
              </a:rPr>
              <a:t>Распространённый вид брака!!!</a:t>
            </a:r>
            <a:endParaRPr lang="ru-RU" dirty="0" smtClean="0">
              <a:solidFill>
                <a:srgbClr val="FF0000"/>
              </a:solidFill>
            </a:endParaRPr>
          </a:p>
        </p:txBody>
      </p:sp>
      <p:sp>
        <p:nvSpPr>
          <p:cNvPr id="45059" name="Содержимое 2"/>
          <p:cNvSpPr>
            <a:spLocks noGrp="1"/>
          </p:cNvSpPr>
          <p:nvPr>
            <p:ph idx="1"/>
          </p:nvPr>
        </p:nvSpPr>
        <p:spPr>
          <a:xfrm>
            <a:off x="325282" y="1357313"/>
            <a:ext cx="8423182" cy="5500687"/>
          </a:xfrm>
        </p:spPr>
        <p:txBody>
          <a:bodyPr>
            <a:normAutofit lnSpcReduction="10000"/>
          </a:bodyPr>
          <a:lstStyle/>
          <a:p>
            <a:pPr marL="0" indent="0" eaLnBrk="1" hangingPunct="1">
              <a:buNone/>
            </a:pPr>
            <a:r>
              <a:rPr lang="ru-RU" sz="3200" b="1" dirty="0" smtClean="0">
                <a:solidFill>
                  <a:srgbClr val="FF00FF"/>
                </a:solidFill>
              </a:rPr>
              <a:t>Распространённый вид брака при разметке:</a:t>
            </a:r>
          </a:p>
          <a:p>
            <a:pPr marL="628650" indent="-452438" eaLnBrk="1" hangingPunct="1">
              <a:buClr>
                <a:srgbClr val="FF0000"/>
              </a:buClr>
              <a:buFont typeface="Wingdings" panose="05000000000000000000" pitchFamily="2" charset="2"/>
              <a:buChar char="Ø"/>
            </a:pPr>
            <a:r>
              <a:rPr lang="ru-RU" sz="3200" b="1" dirty="0" smtClean="0">
                <a:solidFill>
                  <a:srgbClr val="0000FF"/>
                </a:solidFill>
              </a:rPr>
              <a:t>несоответствие размеров размеченной заготовки размерам на чертеже изготовляемой детали. </a:t>
            </a:r>
          </a:p>
          <a:p>
            <a:pPr eaLnBrk="1" hangingPunct="1">
              <a:buFontTx/>
              <a:buNone/>
            </a:pPr>
            <a:endParaRPr lang="ru-RU" sz="3200" b="1" dirty="0" smtClean="0">
              <a:solidFill>
                <a:srgbClr val="006600"/>
              </a:solidFill>
            </a:endParaRPr>
          </a:p>
          <a:p>
            <a:pPr eaLnBrk="1" hangingPunct="1">
              <a:buFontTx/>
              <a:buNone/>
            </a:pPr>
            <a:r>
              <a:rPr lang="ru-RU" sz="3200" b="1" dirty="0" smtClean="0">
                <a:solidFill>
                  <a:srgbClr val="006600"/>
                </a:solidFill>
              </a:rPr>
              <a:t>Причиной этого может быть:</a:t>
            </a:r>
          </a:p>
          <a:p>
            <a:pPr marL="628650" indent="-452438" eaLnBrk="1" hangingPunct="1">
              <a:buClr>
                <a:srgbClr val="FF00FF"/>
              </a:buClr>
              <a:buFont typeface="Wingdings" panose="05000000000000000000" pitchFamily="2" charset="2"/>
              <a:buChar char="Ø"/>
            </a:pPr>
            <a:r>
              <a:rPr lang="ru-RU" sz="3200" b="1" dirty="0" smtClean="0">
                <a:solidFill>
                  <a:schemeClr val="accent2">
                    <a:lumMod val="75000"/>
                  </a:schemeClr>
                </a:solidFill>
              </a:rPr>
              <a:t>неточность измерительного инструмента, что маловероятно;</a:t>
            </a:r>
          </a:p>
          <a:p>
            <a:pPr marL="628650" indent="-452438" eaLnBrk="1" hangingPunct="1">
              <a:buClr>
                <a:srgbClr val="FF00FF"/>
              </a:buClr>
              <a:buFont typeface="Wingdings" panose="05000000000000000000" pitchFamily="2" charset="2"/>
              <a:buChar char="Ø"/>
            </a:pPr>
            <a:r>
              <a:rPr lang="ru-RU" sz="3200" b="1" dirty="0" smtClean="0">
                <a:solidFill>
                  <a:schemeClr val="accent2">
                    <a:lumMod val="75000"/>
                  </a:schemeClr>
                </a:solidFill>
              </a:rPr>
              <a:t>несоблюдение приёмов разметки;</a:t>
            </a:r>
          </a:p>
          <a:p>
            <a:pPr marL="628650" indent="-452438" eaLnBrk="1" hangingPunct="1">
              <a:buClr>
                <a:srgbClr val="FF00FF"/>
              </a:buClr>
              <a:buFont typeface="Wingdings" panose="05000000000000000000" pitchFamily="2" charset="2"/>
              <a:buChar char="Ø"/>
            </a:pPr>
            <a:r>
              <a:rPr lang="ru-RU" sz="3200" b="1" dirty="0" smtClean="0">
                <a:solidFill>
                  <a:schemeClr val="accent2">
                    <a:lumMod val="75000"/>
                  </a:schemeClr>
                </a:solidFill>
              </a:rPr>
              <a:t>невнимательность работающего.</a:t>
            </a:r>
          </a:p>
          <a:p>
            <a:pPr eaLnBrk="1" hangingPunct="1"/>
            <a:endParaRPr lang="ru-RU" dirty="0" smtClean="0"/>
          </a:p>
        </p:txBody>
      </p:sp>
    </p:spTree>
    <p:extLst>
      <p:ext uri="{BB962C8B-B14F-4D97-AF65-F5344CB8AC3E}">
        <p14:creationId xmlns:p14="http://schemas.microsoft.com/office/powerpoint/2010/main" val="7583758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9675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FF0000"/>
                  </a:solidFill>
                </a:ln>
                <a:solidFill>
                  <a:srgbClr val="FF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6.</a:t>
            </a:r>
            <a:r>
              <a:rPr lang="ru-RU" sz="4400" b="1" dirty="0"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 </a:t>
            </a:r>
            <a:r>
              <a:rPr lang="ru-RU" sz="4400" b="1" dirty="0">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Механизация разметочных работ</a:t>
            </a:r>
            <a:endParaRPr lang="ru-RU" sz="4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283707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571472" y="116632"/>
            <a:ext cx="8229600" cy="323083"/>
          </a:xfrm>
        </p:spPr>
        <p:txBody>
          <a:bodyPr>
            <a:noAutofit/>
          </a:bodyPr>
          <a:lstStyle/>
          <a:p>
            <a:pPr algn="ctr"/>
            <a:r>
              <a:rPr lang="ru-RU" sz="2400" b="1" dirty="0" smtClean="0">
                <a:solidFill>
                  <a:srgbClr val="C00000"/>
                </a:solidFill>
                <a:latin typeface="Times New Roman" pitchFamily="18" charset="0"/>
                <a:cs typeface="Times New Roman" pitchFamily="18" charset="0"/>
              </a:rPr>
              <a:t>МЕХАНИЗАЦИЯ РАЗМЕТОЧНЫХ РАБОТ</a:t>
            </a:r>
            <a:endParaRPr lang="ru-RU" sz="2400" b="1" dirty="0">
              <a:solidFill>
                <a:srgbClr val="C00000"/>
              </a:solidFill>
              <a:latin typeface="Times New Roman" pitchFamily="18" charset="0"/>
              <a:cs typeface="Times New Roman" pitchFamily="18" charset="0"/>
            </a:endParaRPr>
          </a:p>
        </p:txBody>
      </p:sp>
      <p:sp>
        <p:nvSpPr>
          <p:cNvPr id="4" name="Содержимое 3"/>
          <p:cNvSpPr>
            <a:spLocks noGrp="1"/>
          </p:cNvSpPr>
          <p:nvPr>
            <p:ph idx="1"/>
          </p:nvPr>
        </p:nvSpPr>
        <p:spPr/>
        <p:txBody>
          <a:bodyPr/>
          <a:lstStyle/>
          <a:p>
            <a:endParaRPr lang="ru-RU"/>
          </a:p>
        </p:txBody>
      </p:sp>
      <p:pic>
        <p:nvPicPr>
          <p:cNvPr id="5" name="Рисунок 4"/>
          <p:cNvPicPr/>
          <p:nvPr/>
        </p:nvPicPr>
        <p:blipFill>
          <a:blip r:embed="rId3" cstate="print"/>
          <a:srcRect/>
          <a:stretch>
            <a:fillRect/>
          </a:stretch>
        </p:blipFill>
        <p:spPr bwMode="auto">
          <a:xfrm>
            <a:off x="179512" y="692696"/>
            <a:ext cx="4355976" cy="4896544"/>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4499992" y="1916832"/>
            <a:ext cx="4499992" cy="3600400"/>
          </a:xfrm>
          <a:prstGeom prst="rect">
            <a:avLst/>
          </a:prstGeom>
          <a:noFill/>
          <a:ln w="9525">
            <a:noFill/>
            <a:miter lim="800000"/>
            <a:headEnd/>
            <a:tailEnd/>
          </a:ln>
        </p:spPr>
      </p:pic>
      <p:sp>
        <p:nvSpPr>
          <p:cNvPr id="136193" name="Rectangle 1"/>
          <p:cNvSpPr>
            <a:spLocks noChangeArrowheads="1"/>
          </p:cNvSpPr>
          <p:nvPr/>
        </p:nvSpPr>
        <p:spPr bwMode="auto">
          <a:xfrm>
            <a:off x="0" y="5734616"/>
            <a:ext cx="9144000" cy="144655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Рис. 1. </a:t>
            </a:r>
            <a:r>
              <a:rPr kumimoji="0" lang="ru-RU"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Координатно-разметочная машина с цифровой индикацией </a:t>
            </a:r>
            <a:r>
              <a:rPr kumimoji="0" lang="ru-RU" sz="20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(все размеры указаны в миллиметрах): </a:t>
            </a:r>
          </a:p>
          <a:p>
            <a:pPr marL="0" marR="0" lvl="0" indent="179388"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измерительная головка;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траверса; </a:t>
            </a:r>
          </a:p>
          <a:p>
            <a:pPr marL="0" marR="0" lvl="0" indent="179388"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разметочная ила;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стол;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5</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станина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5338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7524" y="3311528"/>
            <a:ext cx="8496944" cy="3385542"/>
          </a:xfrm>
          <a:prstGeom prst="rect">
            <a:avLst/>
          </a:prstGeom>
          <a:solidFill>
            <a:schemeClr val="accent6">
              <a:lumMod val="20000"/>
              <a:lumOff val="80000"/>
            </a:schemeClr>
          </a:solidFill>
        </p:spPr>
        <p:txBody>
          <a:bodyPr wrap="square">
            <a:spAutoFit/>
          </a:bodyPr>
          <a:lstStyle/>
          <a:p>
            <a:pPr marL="539750" lvl="1" indent="-539750">
              <a:buClr>
                <a:srgbClr val="0000FF"/>
              </a:buClr>
              <a:buFont typeface="Wingdings" panose="05000000000000000000" pitchFamily="2" charset="2"/>
              <a:buChar char="q"/>
            </a:pPr>
            <a:r>
              <a:rPr lang="ru-RU" sz="2800" b="1" dirty="0" smtClean="0">
                <a:solidFill>
                  <a:srgbClr val="006600"/>
                </a:solidFill>
              </a:rPr>
              <a:t>Основные </a:t>
            </a:r>
            <a:r>
              <a:rPr lang="ru-RU" sz="2800" b="1" dirty="0">
                <a:solidFill>
                  <a:srgbClr val="006600"/>
                </a:solidFill>
              </a:rPr>
              <a:t>материалы, инструменты и приспособления </a:t>
            </a:r>
            <a:r>
              <a:rPr lang="ru-RU" sz="2800" dirty="0"/>
              <a:t>используют как для плоскостной, так и для пространственной разметки. </a:t>
            </a:r>
            <a:endParaRPr lang="ru-RU" sz="2800" dirty="0" smtClean="0"/>
          </a:p>
          <a:p>
            <a:pPr marL="539750" lvl="1" indent="-539750">
              <a:buClr>
                <a:srgbClr val="0000FF"/>
              </a:buClr>
              <a:buFont typeface="Wingdings" panose="05000000000000000000" pitchFamily="2" charset="2"/>
              <a:buChar char="q"/>
            </a:pPr>
            <a:endParaRPr lang="ru-RU" dirty="0" smtClean="0"/>
          </a:p>
          <a:p>
            <a:pPr marL="539750" lvl="1" indent="-539750">
              <a:buClr>
                <a:srgbClr val="0000FF"/>
              </a:buClr>
              <a:buFont typeface="Wingdings" panose="05000000000000000000" pitchFamily="2" charset="2"/>
              <a:buChar char="q"/>
            </a:pPr>
            <a:r>
              <a:rPr lang="ru-RU" sz="2800" dirty="0" smtClean="0"/>
              <a:t>Некоторые </a:t>
            </a:r>
            <a:r>
              <a:rPr lang="ru-RU" sz="2800" b="1" dirty="0">
                <a:solidFill>
                  <a:srgbClr val="006600"/>
                </a:solidFill>
              </a:rPr>
              <a:t>различия</a:t>
            </a:r>
            <a:r>
              <a:rPr lang="ru-RU" sz="2800" dirty="0"/>
              <a:t> существуют только </a:t>
            </a:r>
            <a:r>
              <a:rPr lang="ru-RU" sz="2800" b="1" dirty="0">
                <a:solidFill>
                  <a:srgbClr val="0000FF"/>
                </a:solidFill>
              </a:rPr>
              <a:t>в наборе разметочных приспособлений</a:t>
            </a:r>
            <a:r>
              <a:rPr lang="ru-RU" sz="2800" dirty="0"/>
              <a:t>, которые значительно шире для пространственной разметки. </a:t>
            </a:r>
          </a:p>
        </p:txBody>
      </p:sp>
      <p:sp>
        <p:nvSpPr>
          <p:cNvPr id="2" name="Прямоугольник 1"/>
          <p:cNvSpPr/>
          <p:nvPr/>
        </p:nvSpPr>
        <p:spPr>
          <a:xfrm>
            <a:off x="287524" y="244343"/>
            <a:ext cx="8496944" cy="2862322"/>
          </a:xfrm>
          <a:prstGeom prst="rect">
            <a:avLst/>
          </a:prstGeom>
          <a:solidFill>
            <a:schemeClr val="accent3">
              <a:lumMod val="20000"/>
              <a:lumOff val="80000"/>
            </a:schemeClr>
          </a:solidFill>
        </p:spPr>
        <p:txBody>
          <a:bodyPr wrap="square">
            <a:spAutoFit/>
          </a:bodyPr>
          <a:lstStyle/>
          <a:p>
            <a:r>
              <a:rPr lang="ru-RU" sz="3000" b="1" dirty="0">
                <a:solidFill>
                  <a:srgbClr val="FF0000"/>
                </a:solidFill>
              </a:rPr>
              <a:t>Материалы, инструменты и приспособления</a:t>
            </a:r>
            <a:r>
              <a:rPr lang="ru-RU" sz="3000" dirty="0">
                <a:solidFill>
                  <a:srgbClr val="FF0000"/>
                </a:solidFill>
              </a:rPr>
              <a:t> </a:t>
            </a:r>
            <a:endParaRPr lang="ru-RU" sz="3000" dirty="0" smtClean="0">
              <a:solidFill>
                <a:srgbClr val="FF0000"/>
              </a:solidFill>
            </a:endParaRPr>
          </a:p>
          <a:p>
            <a:r>
              <a:rPr lang="ru-RU" sz="3000" b="1" dirty="0" smtClean="0"/>
              <a:t>для </a:t>
            </a:r>
            <a:r>
              <a:rPr lang="ru-RU" sz="3000" b="1" dirty="0"/>
              <a:t>выполнения операции разметки выбирают </a:t>
            </a:r>
            <a:endParaRPr lang="ru-RU" sz="3000" b="1" dirty="0" smtClean="0"/>
          </a:p>
          <a:p>
            <a:r>
              <a:rPr lang="ru-RU" sz="3000" b="1" dirty="0" smtClean="0">
                <a:solidFill>
                  <a:srgbClr val="006600"/>
                </a:solidFill>
              </a:rPr>
              <a:t>в </a:t>
            </a:r>
            <a:r>
              <a:rPr lang="ru-RU" sz="3000" b="1" dirty="0">
                <a:solidFill>
                  <a:srgbClr val="006600"/>
                </a:solidFill>
              </a:rPr>
              <a:t>зависимости от:</a:t>
            </a:r>
          </a:p>
          <a:p>
            <a:pPr marL="914400" lvl="1" indent="-457200">
              <a:buClr>
                <a:srgbClr val="FF0000"/>
              </a:buClr>
              <a:buFont typeface="Wingdings" panose="05000000000000000000" pitchFamily="2" charset="2"/>
              <a:buChar char="Ø"/>
            </a:pPr>
            <a:r>
              <a:rPr lang="ru-RU" sz="3000" b="1" dirty="0">
                <a:solidFill>
                  <a:srgbClr val="0000FF"/>
                </a:solidFill>
              </a:rPr>
              <a:t>материала заготовки; </a:t>
            </a:r>
          </a:p>
          <a:p>
            <a:pPr marL="914400" lvl="1" indent="-457200">
              <a:buClr>
                <a:srgbClr val="FF0000"/>
              </a:buClr>
              <a:buFont typeface="Wingdings" panose="05000000000000000000" pitchFamily="2" charset="2"/>
              <a:buChar char="Ø"/>
            </a:pPr>
            <a:r>
              <a:rPr lang="ru-RU" sz="3000" b="1" dirty="0">
                <a:solidFill>
                  <a:srgbClr val="0000FF"/>
                </a:solidFill>
              </a:rPr>
              <a:t>способа нанесения контура на её поверхность. </a:t>
            </a:r>
          </a:p>
        </p:txBody>
      </p:sp>
    </p:spTree>
    <p:extLst>
      <p:ext uri="{BB962C8B-B14F-4D97-AF65-F5344CB8AC3E}">
        <p14:creationId xmlns:p14="http://schemas.microsoft.com/office/powerpoint/2010/main" val="15387829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0" y="5596116"/>
            <a:ext cx="9144000" cy="172354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00"/>
                </a:solidFill>
                <a:latin typeface="Times New Roman" pitchFamily="18" charset="0"/>
                <a:cs typeface="Times New Roman" pitchFamily="18" charset="0"/>
              </a:rPr>
              <a:t>Рис. 2. </a:t>
            </a:r>
            <a:r>
              <a:rPr lang="ru-RU" sz="2400" b="1" dirty="0" smtClean="0">
                <a:solidFill>
                  <a:srgbClr val="0000FF"/>
                </a:solidFill>
                <a:latin typeface="Times New Roman" pitchFamily="18" charset="0"/>
                <a:cs typeface="Times New Roman" pitchFamily="18" charset="0"/>
              </a:rPr>
              <a:t>Координатно-разметочная машина для малогабаритных деталей </a:t>
            </a:r>
            <a:r>
              <a:rPr lang="ru-RU" sz="2000" b="1" dirty="0" smtClean="0">
                <a:solidFill>
                  <a:srgbClr val="0000FF"/>
                </a:solidFill>
                <a:latin typeface="Times New Roman" pitchFamily="18" charset="0"/>
                <a:cs typeface="Times New Roman" pitchFamily="18" charset="0"/>
              </a:rPr>
              <a:t>(все размеры указаны в миллиметрах): </a:t>
            </a:r>
          </a:p>
          <a:p>
            <a:pPr algn="ctr"/>
            <a:r>
              <a:rPr lang="ru-RU" sz="2000" b="1" i="1" dirty="0" smtClean="0">
                <a:solidFill>
                  <a:srgbClr val="FF0000"/>
                </a:solidFill>
                <a:latin typeface="Times New Roman" pitchFamily="18" charset="0"/>
                <a:cs typeface="Times New Roman" pitchFamily="18" charset="0"/>
              </a:rPr>
              <a:t>1</a:t>
            </a:r>
            <a:r>
              <a:rPr lang="ru-RU" sz="2000" b="1" i="1"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измерительная головка; </a:t>
            </a:r>
            <a:r>
              <a:rPr lang="ru-RU" sz="2000" b="1" i="1" dirty="0" smtClean="0">
                <a:solidFill>
                  <a:srgbClr val="FF0000"/>
                </a:solidFill>
                <a:latin typeface="Times New Roman" pitchFamily="18" charset="0"/>
                <a:cs typeface="Times New Roman" pitchFamily="18" charset="0"/>
              </a:rPr>
              <a:t>2</a:t>
            </a:r>
            <a:r>
              <a:rPr lang="ru-RU" sz="2000" b="1" i="1"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траверса; </a:t>
            </a:r>
          </a:p>
          <a:p>
            <a:pPr algn="ctr"/>
            <a:r>
              <a:rPr lang="ru-RU" sz="2000" b="1" i="1" dirty="0" smtClean="0">
                <a:solidFill>
                  <a:srgbClr val="FF0000"/>
                </a:solidFill>
                <a:latin typeface="Times New Roman" pitchFamily="18" charset="0"/>
                <a:cs typeface="Times New Roman" pitchFamily="18" charset="0"/>
              </a:rPr>
              <a:t>3</a:t>
            </a:r>
            <a:r>
              <a:rPr lang="ru-RU" sz="2000" b="1" i="1"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разметочная игла; </a:t>
            </a:r>
            <a:r>
              <a:rPr lang="ru-RU" sz="2000" b="1" i="1" dirty="0" smtClean="0">
                <a:solidFill>
                  <a:srgbClr val="FF0000"/>
                </a:solidFill>
                <a:latin typeface="Times New Roman" pitchFamily="18" charset="0"/>
                <a:cs typeface="Times New Roman" pitchFamily="18" charset="0"/>
              </a:rPr>
              <a:t>4</a:t>
            </a:r>
            <a:r>
              <a:rPr lang="ru-RU" sz="2000" b="1" i="1"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стол; </a:t>
            </a:r>
            <a:r>
              <a:rPr lang="ru-RU" sz="2000" b="1" dirty="0" smtClean="0">
                <a:solidFill>
                  <a:srgbClr val="FF0000"/>
                </a:solidFill>
                <a:latin typeface="Times New Roman" pitchFamily="18" charset="0"/>
                <a:cs typeface="Times New Roman" pitchFamily="18" charset="0"/>
              </a:rPr>
              <a:t>5</a:t>
            </a:r>
            <a:r>
              <a:rPr lang="ru-RU" sz="2000" b="1" dirty="0" smtClean="0">
                <a:latin typeface="Times New Roman" pitchFamily="18" charset="0"/>
                <a:cs typeface="Times New Roman" pitchFamily="18" charset="0"/>
              </a:rPr>
              <a:t> – станина </a:t>
            </a:r>
          </a:p>
          <a:p>
            <a:pPr marL="0" marR="0" lvl="0" indent="179388"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a:blip r:embed="rId3" cstate="print"/>
          <a:srcRect/>
          <a:stretch>
            <a:fillRect/>
          </a:stretch>
        </p:blipFill>
        <p:spPr bwMode="auto">
          <a:xfrm>
            <a:off x="1979712" y="548680"/>
            <a:ext cx="4680520" cy="5112568"/>
          </a:xfrm>
          <a:prstGeom prst="rect">
            <a:avLst/>
          </a:prstGeom>
          <a:noFill/>
          <a:ln w="9525">
            <a:noFill/>
            <a:miter lim="800000"/>
            <a:headEnd/>
            <a:tailEnd/>
          </a:ln>
        </p:spPr>
      </p:pic>
    </p:spTree>
    <p:extLst>
      <p:ext uri="{BB962C8B-B14F-4D97-AF65-F5344CB8AC3E}">
        <p14:creationId xmlns:p14="http://schemas.microsoft.com/office/powerpoint/2010/main" val="9192439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81000" y="381000"/>
            <a:ext cx="8352928" cy="6370975"/>
          </a:xfrm>
          <a:prstGeom prst="rect">
            <a:avLst/>
          </a:prstGeom>
          <a:solidFill>
            <a:srgbClr val="FFFF00"/>
          </a:solidFill>
          <a:effectLst>
            <a:softEdge rad="635000"/>
          </a:effectLst>
        </p:spPr>
        <p:txBody>
          <a:bodyPr wrap="square">
            <a:spAutoFit/>
          </a:bodyPr>
          <a:lstStyle/>
          <a:p>
            <a:pPr algn="ctr"/>
            <a:endPar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8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ПРОВЕРЬ СВОИ ЗНАНИЯ</a:t>
            </a:r>
          </a:p>
          <a:p>
            <a:pPr algn="ctr"/>
            <a:endParaRPr lang="ru-RU"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2202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18709"/>
            <a:ext cx="4536504" cy="584775"/>
          </a:xfrm>
          <a:prstGeom prst="rect">
            <a:avLst/>
          </a:prstGeom>
          <a:solidFill>
            <a:srgbClr val="FFFF00"/>
          </a:solidFill>
        </p:spPr>
        <p:txBody>
          <a:bodyPr wrap="square" rtlCol="0">
            <a:spAutoFit/>
          </a:bodyPr>
          <a:lstStyle/>
          <a:p>
            <a:pPr algn="ctr"/>
            <a:r>
              <a:rPr lang="ru-RU" sz="3200" b="1" dirty="0" smtClean="0">
                <a:solidFill>
                  <a:srgbClr val="C00000"/>
                </a:solidFill>
              </a:rPr>
              <a:t>Проверь свои знания</a:t>
            </a:r>
            <a:endParaRPr lang="ru-RU" sz="3200" b="1" dirty="0">
              <a:solidFill>
                <a:srgbClr val="C00000"/>
              </a:solidFill>
            </a:endParaRPr>
          </a:p>
        </p:txBody>
      </p:sp>
      <p:sp>
        <p:nvSpPr>
          <p:cNvPr id="3" name="TextBox 2"/>
          <p:cNvSpPr txBox="1"/>
          <p:nvPr/>
        </p:nvSpPr>
        <p:spPr>
          <a:xfrm>
            <a:off x="357158" y="857232"/>
            <a:ext cx="4340162" cy="523220"/>
          </a:xfrm>
          <a:prstGeom prst="rect">
            <a:avLst/>
          </a:prstGeom>
          <a:noFill/>
        </p:spPr>
        <p:txBody>
          <a:bodyPr wrap="none" rtlCol="0">
            <a:spAutoFit/>
          </a:bodyPr>
          <a:lstStyle/>
          <a:p>
            <a:r>
              <a:rPr lang="ru-RU" sz="2800" b="1" dirty="0" smtClean="0">
                <a:solidFill>
                  <a:srgbClr val="0000FF"/>
                </a:solidFill>
                <a:latin typeface="Calibri" pitchFamily="34" charset="0"/>
                <a:cs typeface="Calibri" pitchFamily="34" charset="0"/>
              </a:rPr>
              <a:t>Как производят разметку?</a:t>
            </a:r>
            <a:endParaRPr lang="ru-RU" sz="2800" b="1" dirty="0">
              <a:solidFill>
                <a:srgbClr val="0000FF"/>
              </a:solidFill>
              <a:latin typeface="Calibri" pitchFamily="34" charset="0"/>
              <a:cs typeface="Calibri" pitchFamily="34" charset="0"/>
            </a:endParaRPr>
          </a:p>
        </p:txBody>
      </p:sp>
      <p:pic>
        <p:nvPicPr>
          <p:cNvPr id="4" name="Рисунок 2" descr="нанесение базовой риски"/>
          <p:cNvPicPr>
            <a:picLocks noChangeAspect="1" noChangeArrowheads="1"/>
          </p:cNvPicPr>
          <p:nvPr/>
        </p:nvPicPr>
        <p:blipFill>
          <a:blip r:embed="rId2" cstate="print"/>
          <a:srcRect l="2609" t="8438" r="46739" b="14346"/>
          <a:stretch>
            <a:fillRect/>
          </a:stretch>
        </p:blipFill>
        <p:spPr bwMode="auto">
          <a:xfrm>
            <a:off x="4714876" y="1785926"/>
            <a:ext cx="3929090" cy="2428892"/>
          </a:xfrm>
          <a:prstGeom prst="rect">
            <a:avLst/>
          </a:prstGeom>
          <a:noFill/>
          <a:ln w="38100">
            <a:solidFill>
              <a:srgbClr val="00CC00"/>
            </a:solidFill>
            <a:miter lim="800000"/>
            <a:headEnd/>
            <a:tailEnd/>
          </a:ln>
        </p:spPr>
      </p:pic>
      <p:pic>
        <p:nvPicPr>
          <p:cNvPr id="5" name="Рисунок 2" descr="нанесение базовой риски"/>
          <p:cNvPicPr>
            <a:picLocks noChangeAspect="1" noChangeArrowheads="1"/>
          </p:cNvPicPr>
          <p:nvPr/>
        </p:nvPicPr>
        <p:blipFill>
          <a:blip r:embed="rId2" cstate="print"/>
          <a:srcRect l="54565" t="8438" r="2174" b="15190"/>
          <a:stretch>
            <a:fillRect/>
          </a:stretch>
        </p:blipFill>
        <p:spPr bwMode="auto">
          <a:xfrm>
            <a:off x="285720" y="4286256"/>
            <a:ext cx="3929090" cy="2357454"/>
          </a:xfrm>
          <a:prstGeom prst="rect">
            <a:avLst/>
          </a:prstGeom>
          <a:noFill/>
          <a:ln w="38100">
            <a:solidFill>
              <a:srgbClr val="00CC00"/>
            </a:solidFill>
            <a:miter lim="800000"/>
            <a:headEnd/>
            <a:tailEnd/>
          </a:ln>
        </p:spPr>
      </p:pic>
      <p:sp>
        <p:nvSpPr>
          <p:cNvPr id="6" name="TextBox 5"/>
          <p:cNvSpPr txBox="1"/>
          <p:nvPr/>
        </p:nvSpPr>
        <p:spPr>
          <a:xfrm>
            <a:off x="1652934" y="2388207"/>
            <a:ext cx="1980479"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По чертежу</a:t>
            </a:r>
            <a:endParaRPr lang="ru-RU" sz="2800" b="1" dirty="0">
              <a:solidFill>
                <a:srgbClr val="FF00FF"/>
              </a:solidFill>
              <a:latin typeface="Calibri" pitchFamily="34" charset="0"/>
              <a:cs typeface="Calibri" pitchFamily="34" charset="0"/>
            </a:endParaRPr>
          </a:p>
        </p:txBody>
      </p:sp>
      <p:sp>
        <p:nvSpPr>
          <p:cNvPr id="7" name="TextBox 6"/>
          <p:cNvSpPr txBox="1"/>
          <p:nvPr/>
        </p:nvSpPr>
        <p:spPr>
          <a:xfrm>
            <a:off x="1000100" y="2357430"/>
            <a:ext cx="393056" cy="584775"/>
          </a:xfrm>
          <a:prstGeom prst="rect">
            <a:avLst/>
          </a:prstGeom>
          <a:noFill/>
        </p:spPr>
        <p:txBody>
          <a:bodyPr wrap="none" rtlCol="0">
            <a:spAutoFit/>
          </a:bodyPr>
          <a:lstStyle/>
          <a:p>
            <a:r>
              <a:rPr lang="ru-RU" sz="3200" b="1" dirty="0" smtClean="0">
                <a:solidFill>
                  <a:srgbClr val="FF0000"/>
                </a:solidFill>
                <a:latin typeface="Calibri" pitchFamily="34" charset="0"/>
                <a:cs typeface="Calibri" pitchFamily="34" charset="0"/>
              </a:rPr>
              <a:t>1</a:t>
            </a:r>
            <a:endParaRPr lang="ru-RU" sz="3200" b="1" dirty="0">
              <a:solidFill>
                <a:srgbClr val="FF0000"/>
              </a:solidFill>
              <a:latin typeface="Calibri" pitchFamily="34" charset="0"/>
              <a:cs typeface="Calibri" pitchFamily="34" charset="0"/>
            </a:endParaRPr>
          </a:p>
        </p:txBody>
      </p:sp>
      <p:sp>
        <p:nvSpPr>
          <p:cNvPr id="8" name="TextBox 7"/>
          <p:cNvSpPr txBox="1"/>
          <p:nvPr/>
        </p:nvSpPr>
        <p:spPr>
          <a:xfrm>
            <a:off x="5220072" y="5500702"/>
            <a:ext cx="367408" cy="523220"/>
          </a:xfrm>
          <a:prstGeom prst="rect">
            <a:avLst/>
          </a:prstGeom>
          <a:noFill/>
        </p:spPr>
        <p:txBody>
          <a:bodyPr wrap="none" rtlCol="0">
            <a:spAutoFit/>
          </a:bodyPr>
          <a:lstStyle/>
          <a:p>
            <a:r>
              <a:rPr lang="ru-RU" sz="2800" b="1" dirty="0" smtClean="0">
                <a:solidFill>
                  <a:srgbClr val="FF0000"/>
                </a:solidFill>
                <a:latin typeface="Calibri" pitchFamily="34" charset="0"/>
                <a:cs typeface="Calibri" pitchFamily="34" charset="0"/>
              </a:rPr>
              <a:t>2</a:t>
            </a:r>
            <a:endParaRPr lang="ru-RU" sz="2800" b="1" dirty="0">
              <a:solidFill>
                <a:srgbClr val="FF0000"/>
              </a:solidFill>
              <a:latin typeface="Calibri" pitchFamily="34" charset="0"/>
              <a:cs typeface="Calibri" pitchFamily="34" charset="0"/>
            </a:endParaRPr>
          </a:p>
        </p:txBody>
      </p:sp>
      <p:sp>
        <p:nvSpPr>
          <p:cNvPr id="9" name="TextBox 8"/>
          <p:cNvSpPr txBox="1"/>
          <p:nvPr/>
        </p:nvSpPr>
        <p:spPr>
          <a:xfrm>
            <a:off x="5715008" y="5500702"/>
            <a:ext cx="2068451"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По шаблону</a:t>
            </a:r>
            <a:endParaRPr lang="ru-RU" sz="2800" b="1" dirty="0">
              <a:solidFill>
                <a:srgbClr val="FF00FF"/>
              </a:solidFill>
              <a:latin typeface="Calibri" pitchFamily="34" charset="0"/>
              <a:cs typeface="Calibri" pitchFamily="34" charset="0"/>
            </a:endParaRPr>
          </a:p>
        </p:txBody>
      </p:sp>
    </p:spTree>
    <p:extLst>
      <p:ext uri="{BB962C8B-B14F-4D97-AF65-F5344CB8AC3E}">
        <p14:creationId xmlns:p14="http://schemas.microsoft.com/office/powerpoint/2010/main" val="10440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2000"/>
                                        <p:tgtEl>
                                          <p:spTgt spid="7"/>
                                        </p:tgtEl>
                                      </p:cBhvr>
                                    </p:animEffect>
                                  </p:childTnLst>
                                </p:cTn>
                              </p:par>
                              <p:par>
                                <p:cTn id="12" presetID="20"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par>
                          <p:cTn id="15" fill="hold">
                            <p:stCondLst>
                              <p:cond delay="4500"/>
                            </p:stCondLst>
                            <p:childTnLst>
                              <p:par>
                                <p:cTn id="16" presetID="55" presetClass="entr" presetSubtype="0" fill="hold" grpId="0" nodeType="after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strVal val="#ppt_w*0.70"/>
                                          </p:val>
                                        </p:tav>
                                        <p:tav tm="100000">
                                          <p:val>
                                            <p:strVal val="#ppt_w"/>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animEffect transition="in" filter="fade">
                                      <p:cBhvr>
                                        <p:cTn id="20" dur="2000"/>
                                        <p:tgtEl>
                                          <p:spTgt spid="8"/>
                                        </p:tgtEl>
                                      </p:cBhvr>
                                    </p:animEffect>
                                  </p:childTnLst>
                                </p:cTn>
                              </p:par>
                              <p:par>
                                <p:cTn id="21" presetID="20" presetClass="entr" presetSubtype="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childTnLst>
              </p:cTn>
              <p:nextCondLst>
                <p:cond evt="onClick" delay="0">
                  <p:tgtEl>
                    <p:spTgt spid="8"/>
                  </p:tgtEl>
                </p:cond>
              </p:nextCondLst>
            </p:seq>
          </p:childTnLst>
        </p:cTn>
      </p:par>
    </p:tnLst>
    <p:bldLst>
      <p:bldP spid="3" grpId="0"/>
      <p:bldP spid="6" grpId="0"/>
      <p:bldP spid="7" grpId="0"/>
      <p:bldP spid="8"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612" y="214290"/>
            <a:ext cx="3988592" cy="584775"/>
          </a:xfrm>
          <a:prstGeom prst="rect">
            <a:avLst/>
          </a:prstGeom>
          <a:noFill/>
        </p:spPr>
        <p:txBody>
          <a:bodyPr wrap="none" rtlCol="0">
            <a:spAutoFit/>
          </a:bodyPr>
          <a:lstStyle/>
          <a:p>
            <a:r>
              <a:rPr lang="ru-RU" sz="3200" b="1" dirty="0" smtClean="0">
                <a:solidFill>
                  <a:srgbClr val="C00000"/>
                </a:solidFill>
              </a:rPr>
              <a:t>Проверь свои знания</a:t>
            </a:r>
            <a:endParaRPr lang="ru-RU" sz="3200" b="1" dirty="0">
              <a:solidFill>
                <a:srgbClr val="C00000"/>
              </a:solidFill>
            </a:endParaRPr>
          </a:p>
        </p:txBody>
      </p:sp>
      <p:sp>
        <p:nvSpPr>
          <p:cNvPr id="3" name="TextBox 2"/>
          <p:cNvSpPr txBox="1"/>
          <p:nvPr/>
        </p:nvSpPr>
        <p:spPr>
          <a:xfrm>
            <a:off x="928662" y="928670"/>
            <a:ext cx="3778855" cy="523220"/>
          </a:xfrm>
          <a:prstGeom prst="rect">
            <a:avLst/>
          </a:prstGeom>
          <a:noFill/>
        </p:spPr>
        <p:txBody>
          <a:bodyPr wrap="none" rtlCol="0">
            <a:spAutoFit/>
          </a:bodyPr>
          <a:lstStyle/>
          <a:p>
            <a:r>
              <a:rPr lang="ru-RU" sz="2800" b="1" dirty="0" smtClean="0">
                <a:solidFill>
                  <a:srgbClr val="006600"/>
                </a:solidFill>
                <a:latin typeface="Calibri" pitchFamily="34" charset="0"/>
                <a:cs typeface="Calibri" pitchFamily="34" charset="0"/>
              </a:rPr>
              <a:t>Шаблоном называют…</a:t>
            </a:r>
            <a:endParaRPr lang="ru-RU" sz="2800" b="1" dirty="0">
              <a:solidFill>
                <a:srgbClr val="006600"/>
              </a:solidFill>
              <a:latin typeface="Calibri" pitchFamily="34" charset="0"/>
              <a:cs typeface="Calibri" pitchFamily="34" charset="0"/>
            </a:endParaRPr>
          </a:p>
        </p:txBody>
      </p:sp>
      <p:sp>
        <p:nvSpPr>
          <p:cNvPr id="4" name="TextBox 3"/>
          <p:cNvSpPr txBox="1"/>
          <p:nvPr/>
        </p:nvSpPr>
        <p:spPr>
          <a:xfrm>
            <a:off x="285721" y="5429264"/>
            <a:ext cx="8858280" cy="954107"/>
          </a:xfrm>
          <a:prstGeom prst="rect">
            <a:avLst/>
          </a:prstGeom>
          <a:noFill/>
        </p:spPr>
        <p:txBody>
          <a:bodyPr wrap="square" rtlCol="0">
            <a:spAutoFit/>
          </a:bodyPr>
          <a:lstStyle/>
          <a:p>
            <a:r>
              <a:rPr lang="ru-RU" sz="2800" b="1" dirty="0" smtClean="0">
                <a:solidFill>
                  <a:srgbClr val="FF0000"/>
                </a:solidFill>
                <a:latin typeface="Calibri" pitchFamily="34" charset="0"/>
                <a:cs typeface="Calibri" pitchFamily="34" charset="0"/>
              </a:rPr>
              <a:t>В</a:t>
            </a:r>
            <a:r>
              <a:rPr lang="ru-RU" sz="2800" dirty="0" smtClean="0">
                <a:solidFill>
                  <a:srgbClr val="7030A0"/>
                </a:solidFill>
                <a:latin typeface="Calibri" pitchFamily="34" charset="0"/>
                <a:cs typeface="Calibri" pitchFamily="34" charset="0"/>
              </a:rPr>
              <a:t> </a:t>
            </a:r>
            <a:r>
              <a:rPr lang="ru-RU" sz="2800" dirty="0" smtClean="0">
                <a:solidFill>
                  <a:srgbClr val="0000FF"/>
                </a:solidFill>
                <a:latin typeface="Calibri" pitchFamily="34" charset="0"/>
                <a:cs typeface="Calibri" pitchFamily="34" charset="0"/>
              </a:rPr>
              <a:t>– плоскую пластину с контурами изготавливаемой детали. </a:t>
            </a:r>
            <a:endParaRPr lang="ru-RU" sz="2800" dirty="0">
              <a:solidFill>
                <a:srgbClr val="0000FF"/>
              </a:solidFill>
              <a:latin typeface="Calibri" pitchFamily="34" charset="0"/>
              <a:cs typeface="Calibri" pitchFamily="34" charset="0"/>
            </a:endParaRPr>
          </a:p>
        </p:txBody>
      </p:sp>
      <p:sp>
        <p:nvSpPr>
          <p:cNvPr id="5" name="TextBox 4"/>
          <p:cNvSpPr txBox="1"/>
          <p:nvPr/>
        </p:nvSpPr>
        <p:spPr>
          <a:xfrm>
            <a:off x="285720" y="1643050"/>
            <a:ext cx="7522059" cy="523220"/>
          </a:xfrm>
          <a:prstGeom prst="rect">
            <a:avLst/>
          </a:prstGeom>
          <a:noFill/>
        </p:spPr>
        <p:txBody>
          <a:bodyPr wrap="none" rtlCol="0">
            <a:spAutoFit/>
          </a:bodyPr>
          <a:lstStyle/>
          <a:p>
            <a:r>
              <a:rPr lang="ru-RU" sz="2800" b="1" dirty="0" smtClean="0">
                <a:solidFill>
                  <a:srgbClr val="FF0000"/>
                </a:solidFill>
                <a:latin typeface="Calibri" pitchFamily="34" charset="0"/>
                <a:cs typeface="Calibri" pitchFamily="34" charset="0"/>
              </a:rPr>
              <a:t>А</a:t>
            </a:r>
            <a:r>
              <a:rPr lang="ru-RU" sz="2800" dirty="0" smtClean="0">
                <a:solidFill>
                  <a:srgbClr val="7030A0"/>
                </a:solidFill>
                <a:latin typeface="Calibri" pitchFamily="34" charset="0"/>
                <a:cs typeface="Calibri" pitchFamily="34" charset="0"/>
              </a:rPr>
              <a:t> </a:t>
            </a:r>
            <a:r>
              <a:rPr lang="ru-RU" sz="2800" dirty="0" smtClean="0">
                <a:solidFill>
                  <a:srgbClr val="0000FF"/>
                </a:solidFill>
                <a:latin typeface="Calibri" pitchFamily="34" charset="0"/>
                <a:cs typeface="Calibri" pitchFamily="34" charset="0"/>
              </a:rPr>
              <a:t>– плоскую заготовку с нанесённой разметкой.</a:t>
            </a:r>
            <a:endParaRPr lang="ru-RU" sz="2800" dirty="0">
              <a:solidFill>
                <a:srgbClr val="0000FF"/>
              </a:solidFill>
              <a:latin typeface="Calibri" pitchFamily="34" charset="0"/>
              <a:cs typeface="Calibri" pitchFamily="34" charset="0"/>
            </a:endParaRPr>
          </a:p>
        </p:txBody>
      </p:sp>
      <p:sp>
        <p:nvSpPr>
          <p:cNvPr id="6" name="TextBox 5"/>
          <p:cNvSpPr txBox="1"/>
          <p:nvPr/>
        </p:nvSpPr>
        <p:spPr>
          <a:xfrm>
            <a:off x="285721" y="3429000"/>
            <a:ext cx="8858280" cy="954107"/>
          </a:xfrm>
          <a:prstGeom prst="rect">
            <a:avLst/>
          </a:prstGeom>
          <a:noFill/>
        </p:spPr>
        <p:txBody>
          <a:bodyPr wrap="square" rtlCol="0">
            <a:spAutoFit/>
          </a:bodyPr>
          <a:lstStyle/>
          <a:p>
            <a:r>
              <a:rPr lang="ru-RU" sz="2800" b="1" dirty="0" smtClean="0">
                <a:solidFill>
                  <a:srgbClr val="FF0000"/>
                </a:solidFill>
                <a:latin typeface="Calibri" pitchFamily="34" charset="0"/>
                <a:cs typeface="Calibri" pitchFamily="34" charset="0"/>
              </a:rPr>
              <a:t>Б </a:t>
            </a:r>
            <a:r>
              <a:rPr lang="ru-RU" sz="2800" dirty="0" smtClean="0">
                <a:solidFill>
                  <a:srgbClr val="0000FF"/>
                </a:solidFill>
                <a:latin typeface="Calibri" pitchFamily="34" charset="0"/>
                <a:cs typeface="Calibri" pitchFamily="34" charset="0"/>
              </a:rPr>
              <a:t>– плоскую заготовку выбранную для изготовления детали.</a:t>
            </a:r>
            <a:endParaRPr lang="ru-RU" sz="2800" dirty="0">
              <a:solidFill>
                <a:srgbClr val="0000FF"/>
              </a:solidFill>
              <a:latin typeface="Calibri" pitchFamily="34" charset="0"/>
              <a:cs typeface="Calibri" pitchFamily="34" charset="0"/>
            </a:endParaRPr>
          </a:p>
        </p:txBody>
      </p:sp>
      <p:sp>
        <p:nvSpPr>
          <p:cNvPr id="7" name="Прямоугольная выноска 6"/>
          <p:cNvSpPr/>
          <p:nvPr/>
        </p:nvSpPr>
        <p:spPr>
          <a:xfrm>
            <a:off x="6786578" y="4143380"/>
            <a:ext cx="1398588" cy="612648"/>
          </a:xfrm>
          <a:prstGeom prst="wedgeRectCallout">
            <a:avLst>
              <a:gd name="adj1" fmla="val -141972"/>
              <a:gd name="adj2" fmla="val -57393"/>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FF0000"/>
                </a:solidFill>
                <a:latin typeface="Calibri" pitchFamily="34" charset="0"/>
              </a:rPr>
              <a:t>Подумай</a:t>
            </a:r>
          </a:p>
        </p:txBody>
      </p:sp>
      <p:sp>
        <p:nvSpPr>
          <p:cNvPr id="8" name="Прямоугольная выноска 7"/>
          <p:cNvSpPr/>
          <p:nvPr/>
        </p:nvSpPr>
        <p:spPr>
          <a:xfrm>
            <a:off x="6643702" y="2214554"/>
            <a:ext cx="1398588" cy="612648"/>
          </a:xfrm>
          <a:prstGeom prst="wedgeRectCallout">
            <a:avLst>
              <a:gd name="adj1" fmla="val -141972"/>
              <a:gd name="adj2" fmla="val -57393"/>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FF0000"/>
                </a:solidFill>
                <a:latin typeface="Calibri" pitchFamily="34" charset="0"/>
              </a:rPr>
              <a:t>Подумай</a:t>
            </a:r>
          </a:p>
        </p:txBody>
      </p:sp>
      <p:sp>
        <p:nvSpPr>
          <p:cNvPr id="9" name="Прямоугольная выноска 8"/>
          <p:cNvSpPr/>
          <p:nvPr/>
        </p:nvSpPr>
        <p:spPr>
          <a:xfrm>
            <a:off x="6572264" y="6000768"/>
            <a:ext cx="1715335" cy="642942"/>
          </a:xfrm>
          <a:prstGeom prst="wedgeRectCallout">
            <a:avLst>
              <a:gd name="adj1" fmla="val -141505"/>
              <a:gd name="adj2" fmla="val -74817"/>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Правильно</a:t>
            </a:r>
            <a:endParaRPr lang="ru-RU" sz="2400" b="1" dirty="0">
              <a:solidFill>
                <a:srgbClr val="FF0000"/>
              </a:solidFill>
              <a:latin typeface="Calibri" pitchFamily="34" charset="0"/>
            </a:endParaRPr>
          </a:p>
        </p:txBody>
      </p:sp>
    </p:spTree>
    <p:extLst>
      <p:ext uri="{BB962C8B-B14F-4D97-AF65-F5344CB8AC3E}">
        <p14:creationId xmlns:p14="http://schemas.microsoft.com/office/powerpoint/2010/main" val="24169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ppt_w*0.70"/>
                                          </p:val>
                                        </p:tav>
                                        <p:tav tm="100000">
                                          <p:val>
                                            <p:strVal val="#ppt_w"/>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animEffect transition="in" filter="fade">
                                      <p:cBhvr>
                                        <p:cTn id="13" dur="2000"/>
                                        <p:tgtEl>
                                          <p:spTgt spid="5"/>
                                        </p:tgtEl>
                                      </p:cBhvr>
                                    </p:animEffect>
                                  </p:childTnLst>
                                </p:cTn>
                              </p:par>
                            </p:childTnLst>
                          </p:cTn>
                        </p:par>
                        <p:par>
                          <p:cTn id="14" fill="hold">
                            <p:stCondLst>
                              <p:cond delay="4000"/>
                            </p:stCondLst>
                            <p:childTnLst>
                              <p:par>
                                <p:cTn id="15" presetID="55"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childTnLst>
                          </p:cTn>
                        </p:par>
                        <p:par>
                          <p:cTn id="20" fill="hold">
                            <p:stCondLst>
                              <p:cond delay="6500"/>
                            </p:stCondLst>
                            <p:childTnLst>
                              <p:par>
                                <p:cTn id="21" presetID="16" presetClass="entr" presetSubtype="21"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par>
                          <p:cTn id="30" fill="hold">
                            <p:stCondLst>
                              <p:cond delay="500"/>
                            </p:stCondLst>
                            <p:childTnLst>
                              <p:par>
                                <p:cTn id="31" presetID="1" presetClass="exit" presetSubtype="0" fill="hold" grpId="1" nodeType="afterEffect">
                                  <p:stCondLst>
                                    <p:cond delay="100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par>
                          <p:cTn id="39" fill="hold">
                            <p:stCondLst>
                              <p:cond delay="500"/>
                            </p:stCondLst>
                            <p:childTnLst>
                              <p:par>
                                <p:cTn id="40" presetID="1" presetClass="exit" presetSubtype="0" fill="hold" grpId="1" nodeType="afterEffect">
                                  <p:stCondLst>
                                    <p:cond delay="1000"/>
                                  </p:stCondLst>
                                  <p:childTnLst>
                                    <p:set>
                                      <p:cBhvr>
                                        <p:cTn id="4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nextCondLst>
                <p:cond evt="onClick" delay="0">
                  <p:tgtEl>
                    <p:spTgt spid="4"/>
                  </p:tgtEl>
                </p:cond>
              </p:nextCondLst>
            </p:seq>
          </p:childTnLst>
        </p:cTn>
      </p:par>
    </p:tnLst>
    <p:bldLst>
      <p:bldP spid="3" grpId="0"/>
      <p:bldP spid="4" grpId="0"/>
      <p:bldP spid="5" grpId="0"/>
      <p:bldP spid="6" grpId="0"/>
      <p:bldP spid="7" grpId="0" animBg="1"/>
      <p:bldP spid="7" grpId="1" animBg="1"/>
      <p:bldP spid="8" grpId="0" animBg="1"/>
      <p:bldP spid="8" grpId="1" animBg="1"/>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6" descr="http://ptsmoscow.ru/Home/images/UGOL1.jpg"/>
          <p:cNvPicPr>
            <a:picLocks noGrp="1" noChangeAspect="1" noChangeArrowheads="1"/>
          </p:cNvPicPr>
          <p:nvPr>
            <p:ph idx="1"/>
          </p:nvPr>
        </p:nvPicPr>
        <p:blipFill>
          <a:blip r:embed="rId2"/>
          <a:srcRect/>
          <a:stretch>
            <a:fillRect/>
          </a:stretch>
        </p:blipFill>
        <p:spPr>
          <a:xfrm>
            <a:off x="705814" y="812856"/>
            <a:ext cx="1752030" cy="1559832"/>
          </a:xfrm>
          <a:noFill/>
        </p:spPr>
      </p:pic>
      <p:pic>
        <p:nvPicPr>
          <p:cNvPr id="46084" name="Picture 6" descr="03494a9e855b51b2f7b6cd2a2f0334461246304160"/>
          <p:cNvPicPr>
            <a:picLocks noChangeAspect="1" noChangeArrowheads="1"/>
          </p:cNvPicPr>
          <p:nvPr/>
        </p:nvPicPr>
        <p:blipFill>
          <a:blip r:embed="rId3"/>
          <a:srcRect/>
          <a:stretch>
            <a:fillRect/>
          </a:stretch>
        </p:blipFill>
        <p:spPr bwMode="auto">
          <a:xfrm>
            <a:off x="6501419" y="733058"/>
            <a:ext cx="2489975" cy="1511604"/>
          </a:xfrm>
          <a:prstGeom prst="rect">
            <a:avLst/>
          </a:prstGeom>
          <a:noFill/>
          <a:ln w="9525">
            <a:noFill/>
            <a:miter lim="800000"/>
            <a:headEnd/>
            <a:tailEnd/>
          </a:ln>
        </p:spPr>
      </p:pic>
      <p:pic>
        <p:nvPicPr>
          <p:cNvPr id="46085" name="Picture 6" descr="http://favorit-instrument-kazan.ru/shop_images/Cirkul_razmetochnii_s_dugoi__150mm_dlya_pryamoi_razmetki_.jpg"/>
          <p:cNvPicPr>
            <a:picLocks noChangeAspect="1" noChangeArrowheads="1"/>
          </p:cNvPicPr>
          <p:nvPr/>
        </p:nvPicPr>
        <p:blipFill>
          <a:blip r:embed="rId4"/>
          <a:srcRect/>
          <a:stretch>
            <a:fillRect/>
          </a:stretch>
        </p:blipFill>
        <p:spPr bwMode="auto">
          <a:xfrm>
            <a:off x="3030396" y="916902"/>
            <a:ext cx="2948595" cy="1424440"/>
          </a:xfrm>
          <a:prstGeom prst="rect">
            <a:avLst/>
          </a:prstGeom>
          <a:noFill/>
          <a:ln w="9525">
            <a:noFill/>
            <a:miter lim="800000"/>
            <a:headEnd/>
            <a:tailEnd/>
          </a:ln>
        </p:spPr>
      </p:pic>
      <p:pic>
        <p:nvPicPr>
          <p:cNvPr id="46086" name="Picture 2" descr="D:\Documents and Settings\Admin\Рабочий стол\i.jpg"/>
          <p:cNvPicPr>
            <a:picLocks noChangeAspect="1" noChangeArrowheads="1"/>
          </p:cNvPicPr>
          <p:nvPr/>
        </p:nvPicPr>
        <p:blipFill>
          <a:blip r:embed="rId5"/>
          <a:srcRect/>
          <a:stretch>
            <a:fillRect/>
          </a:stretch>
        </p:blipFill>
        <p:spPr bwMode="auto">
          <a:xfrm>
            <a:off x="4799942" y="3074959"/>
            <a:ext cx="1656184" cy="1324410"/>
          </a:xfrm>
          <a:prstGeom prst="rect">
            <a:avLst/>
          </a:prstGeom>
          <a:noFill/>
          <a:ln w="9525">
            <a:noFill/>
            <a:miter lim="800000"/>
            <a:headEnd/>
            <a:tailEnd/>
          </a:ln>
        </p:spPr>
      </p:pic>
      <p:sp>
        <p:nvSpPr>
          <p:cNvPr id="46087" name="Прямоугольник 11"/>
          <p:cNvSpPr>
            <a:spLocks noChangeArrowheads="1"/>
          </p:cNvSpPr>
          <p:nvPr/>
        </p:nvSpPr>
        <p:spPr bwMode="auto">
          <a:xfrm>
            <a:off x="808518" y="1647412"/>
            <a:ext cx="391454" cy="461665"/>
          </a:xfrm>
          <a:prstGeom prst="rect">
            <a:avLst/>
          </a:prstGeom>
          <a:noFill/>
          <a:ln w="9525">
            <a:noFill/>
            <a:miter lim="800000"/>
            <a:headEnd/>
            <a:tailEnd/>
          </a:ln>
        </p:spPr>
        <p:txBody>
          <a:bodyPr wrap="none">
            <a:spAutoFit/>
          </a:bodyPr>
          <a:lstStyle/>
          <a:p>
            <a:r>
              <a:rPr lang="ru-RU" sz="2400" b="1" dirty="0">
                <a:solidFill>
                  <a:srgbClr val="FF0000"/>
                </a:solidFill>
                <a:latin typeface="Constantia" pitchFamily="18" charset="0"/>
              </a:rPr>
              <a:t>А</a:t>
            </a:r>
          </a:p>
        </p:txBody>
      </p:sp>
      <p:sp>
        <p:nvSpPr>
          <p:cNvPr id="46088" name="Прямоугольник 12"/>
          <p:cNvSpPr>
            <a:spLocks noChangeArrowheads="1"/>
          </p:cNvSpPr>
          <p:nvPr/>
        </p:nvSpPr>
        <p:spPr bwMode="auto">
          <a:xfrm>
            <a:off x="3225250" y="1398289"/>
            <a:ext cx="285750" cy="461665"/>
          </a:xfrm>
          <a:prstGeom prst="rect">
            <a:avLst/>
          </a:prstGeom>
          <a:noFill/>
          <a:ln w="9525">
            <a:noFill/>
            <a:miter lim="800000"/>
            <a:headEnd/>
            <a:tailEnd/>
          </a:ln>
        </p:spPr>
        <p:txBody>
          <a:bodyPr>
            <a:spAutoFit/>
          </a:bodyPr>
          <a:lstStyle/>
          <a:p>
            <a:r>
              <a:rPr lang="ru-RU" sz="2400" b="1" dirty="0">
                <a:solidFill>
                  <a:srgbClr val="FF0000"/>
                </a:solidFill>
                <a:latin typeface="Constantia" pitchFamily="18" charset="0"/>
              </a:rPr>
              <a:t>Б</a:t>
            </a:r>
          </a:p>
        </p:txBody>
      </p:sp>
      <p:sp>
        <p:nvSpPr>
          <p:cNvPr id="46089" name="Прямоугольник 13"/>
          <p:cNvSpPr>
            <a:spLocks noChangeArrowheads="1"/>
          </p:cNvSpPr>
          <p:nvPr/>
        </p:nvSpPr>
        <p:spPr bwMode="auto">
          <a:xfrm>
            <a:off x="6897209" y="907708"/>
            <a:ext cx="388248" cy="461665"/>
          </a:xfrm>
          <a:prstGeom prst="rect">
            <a:avLst/>
          </a:prstGeom>
          <a:noFill/>
          <a:ln w="9525">
            <a:noFill/>
            <a:miter lim="800000"/>
            <a:headEnd/>
            <a:tailEnd/>
          </a:ln>
        </p:spPr>
        <p:txBody>
          <a:bodyPr wrap="none">
            <a:spAutoFit/>
          </a:bodyPr>
          <a:lstStyle/>
          <a:p>
            <a:r>
              <a:rPr lang="ru-RU" sz="2400" b="1" dirty="0">
                <a:solidFill>
                  <a:srgbClr val="FF0000"/>
                </a:solidFill>
                <a:latin typeface="Constantia" pitchFamily="18" charset="0"/>
              </a:rPr>
              <a:t>В</a:t>
            </a:r>
          </a:p>
        </p:txBody>
      </p:sp>
      <p:sp>
        <p:nvSpPr>
          <p:cNvPr id="46091" name="Прямоугольник 15"/>
          <p:cNvSpPr>
            <a:spLocks noChangeArrowheads="1"/>
          </p:cNvSpPr>
          <p:nvPr/>
        </p:nvSpPr>
        <p:spPr bwMode="auto">
          <a:xfrm>
            <a:off x="206650" y="32809"/>
            <a:ext cx="8715879" cy="769441"/>
          </a:xfrm>
          <a:prstGeom prst="rect">
            <a:avLst/>
          </a:prstGeom>
          <a:noFill/>
          <a:ln w="9525">
            <a:noFill/>
            <a:miter lim="800000"/>
            <a:headEnd/>
            <a:tailEnd/>
          </a:ln>
        </p:spPr>
        <p:txBody>
          <a:bodyPr wrap="square">
            <a:spAutoFit/>
          </a:bodyPr>
          <a:lstStyle/>
          <a:p>
            <a:pPr marL="271463" indent="-271463">
              <a:buClr>
                <a:srgbClr val="FF0000"/>
              </a:buClr>
              <a:buFont typeface="+mj-lt"/>
              <a:buAutoNum type="arabicPeriod"/>
            </a:pPr>
            <a:r>
              <a:rPr lang="ru-RU" sz="2200" b="1" i="1" dirty="0" smtClean="0">
                <a:solidFill>
                  <a:srgbClr val="006600"/>
                </a:solidFill>
                <a:latin typeface="Arial" panose="020B0604020202020204" pitchFamily="34" charset="0"/>
                <a:cs typeface="Arial" panose="020B0604020202020204" pitchFamily="34" charset="0"/>
              </a:rPr>
              <a:t>Рассмотрите рисунки и дайте названия </a:t>
            </a:r>
            <a:r>
              <a:rPr lang="ru-RU" sz="2200" b="1" i="1" dirty="0">
                <a:solidFill>
                  <a:srgbClr val="006600"/>
                </a:solidFill>
                <a:latin typeface="Arial" panose="020B0604020202020204" pitchFamily="34" charset="0"/>
                <a:cs typeface="Arial" panose="020B0604020202020204" pitchFamily="34" charset="0"/>
              </a:rPr>
              <a:t>инструментов, используемых для </a:t>
            </a:r>
            <a:r>
              <a:rPr lang="ru-RU" sz="2200" b="1" i="1" dirty="0" smtClean="0">
                <a:solidFill>
                  <a:srgbClr val="006600"/>
                </a:solidFill>
                <a:latin typeface="Arial" panose="020B0604020202020204" pitchFamily="34" charset="0"/>
                <a:cs typeface="Arial" panose="020B0604020202020204" pitchFamily="34" charset="0"/>
              </a:rPr>
              <a:t>разметке:</a:t>
            </a:r>
            <a:endParaRPr lang="ru-RU" sz="2200" dirty="0">
              <a:latin typeface="Arial" panose="020B0604020202020204" pitchFamily="34" charset="0"/>
              <a:cs typeface="Arial" panose="020B0604020202020204" pitchFamily="34" charset="0"/>
            </a:endParaRPr>
          </a:p>
        </p:txBody>
      </p:sp>
      <p:sp>
        <p:nvSpPr>
          <p:cNvPr id="46092" name="Прямоугольник 16"/>
          <p:cNvSpPr>
            <a:spLocks noChangeArrowheads="1"/>
          </p:cNvSpPr>
          <p:nvPr/>
        </p:nvSpPr>
        <p:spPr bwMode="auto">
          <a:xfrm>
            <a:off x="171094" y="4554876"/>
            <a:ext cx="8902756" cy="2154436"/>
          </a:xfrm>
          <a:prstGeom prst="rect">
            <a:avLst/>
          </a:prstGeom>
          <a:noFill/>
          <a:ln w="9525">
            <a:noFill/>
            <a:miter lim="800000"/>
            <a:headEnd/>
            <a:tailEnd/>
          </a:ln>
        </p:spPr>
        <p:txBody>
          <a:bodyPr wrap="square">
            <a:spAutoFit/>
          </a:bodyPr>
          <a:lstStyle/>
          <a:p>
            <a:pPr marL="457200" indent="-457200">
              <a:buClr>
                <a:srgbClr val="FF0000"/>
              </a:buClr>
              <a:buFont typeface="+mj-lt"/>
              <a:buAutoNum type="arabicPeriod" startAt="2"/>
            </a:pPr>
            <a:r>
              <a:rPr lang="ru-RU" sz="2200" b="1" i="1" dirty="0" smtClean="0">
                <a:solidFill>
                  <a:srgbClr val="006600"/>
                </a:solidFill>
                <a:latin typeface="Arial" panose="020B0604020202020204" pitchFamily="34" charset="0"/>
                <a:cs typeface="Arial" panose="020B0604020202020204" pitchFamily="34" charset="0"/>
              </a:rPr>
              <a:t>Вставьте </a:t>
            </a:r>
            <a:r>
              <a:rPr lang="ru-RU" sz="2200" b="1" i="1" dirty="0">
                <a:solidFill>
                  <a:srgbClr val="006600"/>
                </a:solidFill>
                <a:latin typeface="Arial" panose="020B0604020202020204" pitchFamily="34" charset="0"/>
                <a:cs typeface="Arial" panose="020B0604020202020204" pitchFamily="34" charset="0"/>
              </a:rPr>
              <a:t>пропущенные </a:t>
            </a:r>
            <a:r>
              <a:rPr lang="ru-RU" sz="2200" b="1" i="1" dirty="0" smtClean="0">
                <a:solidFill>
                  <a:srgbClr val="006600"/>
                </a:solidFill>
                <a:latin typeface="Arial" panose="020B0604020202020204" pitchFamily="34" charset="0"/>
                <a:cs typeface="Arial" panose="020B0604020202020204" pitchFamily="34" charset="0"/>
              </a:rPr>
              <a:t>слова: </a:t>
            </a:r>
          </a:p>
          <a:p>
            <a:pPr>
              <a:buClr>
                <a:srgbClr val="FF0000"/>
              </a:buClr>
            </a:pPr>
            <a:endParaRPr lang="ru-RU" sz="1200" b="1" i="1" dirty="0">
              <a:solidFill>
                <a:srgbClr val="006600"/>
              </a:solidFill>
              <a:latin typeface="Arial" panose="020B0604020202020204" pitchFamily="34" charset="0"/>
              <a:cs typeface="Arial" panose="020B0604020202020204" pitchFamily="34" charset="0"/>
            </a:endParaRPr>
          </a:p>
          <a:p>
            <a:r>
              <a:rPr lang="ru-RU" sz="2000" b="1" dirty="0" smtClean="0">
                <a:solidFill>
                  <a:srgbClr val="FF0000"/>
                </a:solidFill>
                <a:latin typeface="Constantia" pitchFamily="18" charset="0"/>
              </a:rPr>
              <a:t>а)</a:t>
            </a:r>
            <a:r>
              <a:rPr lang="ru-RU" sz="2000" dirty="0" smtClean="0">
                <a:latin typeface="Constantia" pitchFamily="18" charset="0"/>
              </a:rPr>
              <a:t> </a:t>
            </a:r>
            <a:r>
              <a:rPr lang="ru-RU" sz="2000" dirty="0">
                <a:latin typeface="Constantia" pitchFamily="18" charset="0"/>
              </a:rPr>
              <a:t>Не </a:t>
            </a:r>
            <a:r>
              <a:rPr lang="ru-RU" sz="2000" dirty="0" smtClean="0">
                <a:latin typeface="Constantia" pitchFamily="18" charset="0"/>
              </a:rPr>
              <a:t>______________________ </a:t>
            </a:r>
            <a:r>
              <a:rPr lang="ru-RU" sz="2000" dirty="0">
                <a:latin typeface="Constantia" pitchFamily="18" charset="0"/>
              </a:rPr>
              <a:t>чертилку и разметочный </a:t>
            </a:r>
            <a:r>
              <a:rPr lang="ru-RU" sz="2000" dirty="0" smtClean="0">
                <a:latin typeface="Constantia" pitchFamily="18" charset="0"/>
              </a:rPr>
              <a:t>_________________ </a:t>
            </a:r>
            <a:r>
              <a:rPr lang="ru-RU" sz="2000" dirty="0">
                <a:latin typeface="Constantia" pitchFamily="18" charset="0"/>
              </a:rPr>
              <a:t>в </a:t>
            </a:r>
            <a:r>
              <a:rPr lang="ru-RU" sz="2000" dirty="0" smtClean="0">
                <a:latin typeface="Constantia" pitchFamily="18" charset="0"/>
              </a:rPr>
              <a:t>________________ халата. </a:t>
            </a:r>
            <a:r>
              <a:rPr lang="ru-RU" sz="2000" dirty="0">
                <a:latin typeface="Constantia" panose="02030602050306030303" pitchFamily="18" charset="0"/>
              </a:rPr>
              <a:t>Их можно держать только на верстаке.</a:t>
            </a:r>
          </a:p>
          <a:p>
            <a:endParaRPr lang="ru-RU" sz="2000" b="1" dirty="0" smtClean="0">
              <a:solidFill>
                <a:srgbClr val="FF0000"/>
              </a:solidFill>
              <a:latin typeface="Constantia" pitchFamily="18" charset="0"/>
            </a:endParaRPr>
          </a:p>
          <a:p>
            <a:r>
              <a:rPr lang="ru-RU" sz="2000" b="1" dirty="0" smtClean="0">
                <a:solidFill>
                  <a:srgbClr val="FF0000"/>
                </a:solidFill>
                <a:latin typeface="Constantia" pitchFamily="18" charset="0"/>
              </a:rPr>
              <a:t>б)</a:t>
            </a:r>
            <a:r>
              <a:rPr lang="ru-RU" sz="2000" dirty="0" smtClean="0">
                <a:latin typeface="Constantia" pitchFamily="18" charset="0"/>
              </a:rPr>
              <a:t> </a:t>
            </a:r>
            <a:r>
              <a:rPr lang="ru-RU" sz="2000" dirty="0">
                <a:latin typeface="Constantia" pitchFamily="18" charset="0"/>
              </a:rPr>
              <a:t>Чтобы не поранить руки, подавать _____________ товарищу надо ручкой </a:t>
            </a:r>
            <a:r>
              <a:rPr lang="ru-RU" sz="2000" dirty="0" smtClean="0">
                <a:latin typeface="Constantia" pitchFamily="18" charset="0"/>
              </a:rPr>
              <a:t>_____________ , </a:t>
            </a:r>
            <a:r>
              <a:rPr lang="ru-RU" sz="2000" dirty="0">
                <a:latin typeface="Constantia" pitchFamily="18" charset="0"/>
              </a:rPr>
              <a:t>а класть на рабочее </a:t>
            </a:r>
            <a:r>
              <a:rPr lang="ru-RU" sz="2000" dirty="0" smtClean="0">
                <a:latin typeface="Constantia" pitchFamily="18" charset="0"/>
              </a:rPr>
              <a:t>место – ручкой ____________.</a:t>
            </a:r>
            <a:endParaRPr lang="ru-RU" sz="2000" dirty="0">
              <a:latin typeface="Constantia" pitchFamily="18" charset="0"/>
            </a:endParaRPr>
          </a:p>
        </p:txBody>
      </p:sp>
      <p:pic>
        <p:nvPicPr>
          <p:cNvPr id="46093" name="Picture 4" descr="D:\Documents and Settings\Admin\Рабочий стол\1388847 (1).jpg"/>
          <p:cNvPicPr>
            <a:picLocks noChangeAspect="1" noChangeArrowheads="1"/>
          </p:cNvPicPr>
          <p:nvPr/>
        </p:nvPicPr>
        <p:blipFill>
          <a:blip r:embed="rId6"/>
          <a:srcRect/>
          <a:stretch>
            <a:fillRect/>
          </a:stretch>
        </p:blipFill>
        <p:spPr bwMode="auto">
          <a:xfrm>
            <a:off x="1081593" y="3190834"/>
            <a:ext cx="1659227" cy="1121542"/>
          </a:xfrm>
          <a:prstGeom prst="rect">
            <a:avLst/>
          </a:prstGeom>
          <a:noFill/>
          <a:ln w="9525">
            <a:noFill/>
            <a:miter lim="800000"/>
            <a:headEnd/>
            <a:tailEnd/>
          </a:ln>
        </p:spPr>
      </p:pic>
      <p:sp>
        <p:nvSpPr>
          <p:cNvPr id="46094" name="Прямоугольник 18"/>
          <p:cNvSpPr>
            <a:spLocks noChangeArrowheads="1"/>
          </p:cNvSpPr>
          <p:nvPr/>
        </p:nvSpPr>
        <p:spPr bwMode="auto">
          <a:xfrm>
            <a:off x="4974403" y="3395300"/>
            <a:ext cx="410690" cy="461665"/>
          </a:xfrm>
          <a:prstGeom prst="rect">
            <a:avLst/>
          </a:prstGeom>
          <a:noFill/>
          <a:ln w="9525">
            <a:noFill/>
            <a:miter lim="800000"/>
            <a:headEnd/>
            <a:tailEnd/>
          </a:ln>
        </p:spPr>
        <p:txBody>
          <a:bodyPr wrap="none">
            <a:spAutoFit/>
          </a:bodyPr>
          <a:lstStyle/>
          <a:p>
            <a:r>
              <a:rPr lang="ru-RU" sz="2400" b="1" dirty="0" smtClean="0">
                <a:solidFill>
                  <a:srgbClr val="FF0000"/>
                </a:solidFill>
                <a:latin typeface="Constantia" pitchFamily="18" charset="0"/>
              </a:rPr>
              <a:t>Д</a:t>
            </a:r>
            <a:endParaRPr lang="ru-RU" sz="2400" b="1" dirty="0">
              <a:solidFill>
                <a:srgbClr val="FF0000"/>
              </a:solidFill>
              <a:latin typeface="Constantia" pitchFamily="18" charset="0"/>
            </a:endParaRPr>
          </a:p>
        </p:txBody>
      </p:sp>
      <p:sp>
        <p:nvSpPr>
          <p:cNvPr id="15" name="Прямоугольная выноска 14"/>
          <p:cNvSpPr/>
          <p:nvPr/>
        </p:nvSpPr>
        <p:spPr>
          <a:xfrm>
            <a:off x="264406" y="2489579"/>
            <a:ext cx="1822102" cy="669475"/>
          </a:xfrm>
          <a:prstGeom prst="wedgeRectCallout">
            <a:avLst>
              <a:gd name="adj1" fmla="val -377"/>
              <a:gd name="adj2" fmla="val -86942"/>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Угольник</a:t>
            </a:r>
          </a:p>
          <a:p>
            <a:pPr algn="ctr"/>
            <a:r>
              <a:rPr lang="ru-RU" sz="2400" b="1" dirty="0" smtClean="0">
                <a:solidFill>
                  <a:srgbClr val="FF0000"/>
                </a:solidFill>
                <a:latin typeface="Calibri" pitchFamily="34" charset="0"/>
              </a:rPr>
              <a:t>слесарный</a:t>
            </a:r>
            <a:endParaRPr lang="ru-RU" sz="2400" b="1" dirty="0">
              <a:solidFill>
                <a:srgbClr val="FF0000"/>
              </a:solidFill>
              <a:latin typeface="Calibri" pitchFamily="34" charset="0"/>
            </a:endParaRPr>
          </a:p>
        </p:txBody>
      </p:sp>
      <p:sp>
        <p:nvSpPr>
          <p:cNvPr id="17" name="Прямоугольная выноска 16"/>
          <p:cNvSpPr/>
          <p:nvPr/>
        </p:nvSpPr>
        <p:spPr>
          <a:xfrm>
            <a:off x="3474461" y="2471114"/>
            <a:ext cx="2209115" cy="703230"/>
          </a:xfrm>
          <a:prstGeom prst="wedgeRectCallout">
            <a:avLst>
              <a:gd name="adj1" fmla="val 20"/>
              <a:gd name="adj2" fmla="val -104106"/>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Циркуль </a:t>
            </a:r>
          </a:p>
          <a:p>
            <a:pPr algn="ctr"/>
            <a:r>
              <a:rPr lang="ru-RU" sz="2400" b="1" dirty="0" smtClean="0">
                <a:solidFill>
                  <a:srgbClr val="FF0000"/>
                </a:solidFill>
                <a:latin typeface="Calibri" pitchFamily="34" charset="0"/>
              </a:rPr>
              <a:t>разметочный</a:t>
            </a:r>
            <a:endParaRPr lang="ru-RU" sz="2400" b="1" dirty="0">
              <a:solidFill>
                <a:srgbClr val="FF0000"/>
              </a:solidFill>
              <a:latin typeface="Calibri" pitchFamily="34" charset="0"/>
            </a:endParaRPr>
          </a:p>
        </p:txBody>
      </p:sp>
      <p:sp>
        <p:nvSpPr>
          <p:cNvPr id="18" name="Прямоугольная выноска 17"/>
          <p:cNvSpPr/>
          <p:nvPr/>
        </p:nvSpPr>
        <p:spPr>
          <a:xfrm>
            <a:off x="7352225" y="2002574"/>
            <a:ext cx="1570304" cy="379870"/>
          </a:xfrm>
          <a:prstGeom prst="wedgeRectCallout">
            <a:avLst>
              <a:gd name="adj1" fmla="val -53721"/>
              <a:gd name="adj2" fmla="val -160169"/>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Чертилка</a:t>
            </a:r>
            <a:endParaRPr lang="ru-RU" sz="2400" b="1" dirty="0">
              <a:solidFill>
                <a:srgbClr val="FF0000"/>
              </a:solidFill>
              <a:latin typeface="Calibri" pitchFamily="34" charset="0"/>
            </a:endParaRPr>
          </a:p>
        </p:txBody>
      </p:sp>
      <p:sp>
        <p:nvSpPr>
          <p:cNvPr id="46090" name="Прямоугольник 14"/>
          <p:cNvSpPr>
            <a:spLocks noChangeArrowheads="1"/>
          </p:cNvSpPr>
          <p:nvPr/>
        </p:nvSpPr>
        <p:spPr bwMode="auto">
          <a:xfrm>
            <a:off x="1175457" y="3489609"/>
            <a:ext cx="357790" cy="461665"/>
          </a:xfrm>
          <a:prstGeom prst="rect">
            <a:avLst/>
          </a:prstGeom>
          <a:noFill/>
          <a:ln w="9525">
            <a:noFill/>
            <a:miter lim="800000"/>
            <a:headEnd/>
            <a:tailEnd/>
          </a:ln>
        </p:spPr>
        <p:txBody>
          <a:bodyPr wrap="none">
            <a:spAutoFit/>
          </a:bodyPr>
          <a:lstStyle/>
          <a:p>
            <a:r>
              <a:rPr lang="ru-RU" sz="2400" b="1" dirty="0">
                <a:solidFill>
                  <a:srgbClr val="FF0000"/>
                </a:solidFill>
                <a:latin typeface="Constantia" pitchFamily="18" charset="0"/>
              </a:rPr>
              <a:t>Г</a:t>
            </a:r>
          </a:p>
        </p:txBody>
      </p:sp>
      <p:sp>
        <p:nvSpPr>
          <p:cNvPr id="19" name="Прямоугольная выноска 18"/>
          <p:cNvSpPr/>
          <p:nvPr/>
        </p:nvSpPr>
        <p:spPr>
          <a:xfrm>
            <a:off x="2669777" y="3931253"/>
            <a:ext cx="1570304" cy="379870"/>
          </a:xfrm>
          <a:prstGeom prst="wedgeRectCallout">
            <a:avLst>
              <a:gd name="adj1" fmla="val -58910"/>
              <a:gd name="adj2" fmla="val -143485"/>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Кернер</a:t>
            </a:r>
            <a:endParaRPr lang="ru-RU" sz="2400" b="1" dirty="0">
              <a:solidFill>
                <a:srgbClr val="FF0000"/>
              </a:solidFill>
              <a:latin typeface="Calibri" pitchFamily="34" charset="0"/>
            </a:endParaRPr>
          </a:p>
        </p:txBody>
      </p:sp>
      <p:sp>
        <p:nvSpPr>
          <p:cNvPr id="20" name="Прямоугольная выноска 19"/>
          <p:cNvSpPr/>
          <p:nvPr/>
        </p:nvSpPr>
        <p:spPr>
          <a:xfrm>
            <a:off x="6653518" y="3613283"/>
            <a:ext cx="2256177" cy="642204"/>
          </a:xfrm>
          <a:prstGeom prst="wedgeRectCallout">
            <a:avLst>
              <a:gd name="adj1" fmla="val -72982"/>
              <a:gd name="adj2" fmla="val -65821"/>
            </a:avLst>
          </a:prstGeom>
          <a:solidFill>
            <a:srgbClr val="47C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alibri" pitchFamily="34" charset="0"/>
              </a:rPr>
              <a:t>Линейка измерительная</a:t>
            </a:r>
            <a:endParaRPr lang="ru-RU" sz="2400" b="1" dirty="0">
              <a:solidFill>
                <a:srgbClr val="FF0000"/>
              </a:solidFill>
              <a:latin typeface="Calibri" pitchFamily="34" charset="0"/>
            </a:endParaRPr>
          </a:p>
        </p:txBody>
      </p:sp>
      <p:sp>
        <p:nvSpPr>
          <p:cNvPr id="21" name="TextBox 20"/>
          <p:cNvSpPr txBox="1"/>
          <p:nvPr/>
        </p:nvSpPr>
        <p:spPr>
          <a:xfrm>
            <a:off x="1531079" y="4933812"/>
            <a:ext cx="1456745"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кладите</a:t>
            </a:r>
            <a:endParaRPr lang="ru-RU" sz="2800" b="1" dirty="0">
              <a:solidFill>
                <a:srgbClr val="FF00FF"/>
              </a:solidFill>
              <a:latin typeface="Calibri" pitchFamily="34" charset="0"/>
              <a:cs typeface="Calibri" pitchFamily="34" charset="0"/>
            </a:endParaRPr>
          </a:p>
        </p:txBody>
      </p:sp>
      <p:sp>
        <p:nvSpPr>
          <p:cNvPr id="22" name="TextBox 21"/>
          <p:cNvSpPr txBox="1"/>
          <p:nvPr/>
        </p:nvSpPr>
        <p:spPr>
          <a:xfrm>
            <a:off x="7111790" y="4942425"/>
            <a:ext cx="1481688"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циркуль</a:t>
            </a:r>
            <a:endParaRPr lang="ru-RU" sz="2800" b="1" dirty="0">
              <a:solidFill>
                <a:srgbClr val="FF00FF"/>
              </a:solidFill>
              <a:latin typeface="Calibri" pitchFamily="34" charset="0"/>
              <a:cs typeface="Calibri" pitchFamily="34" charset="0"/>
            </a:endParaRPr>
          </a:p>
        </p:txBody>
      </p:sp>
      <p:sp>
        <p:nvSpPr>
          <p:cNvPr id="23" name="TextBox 22"/>
          <p:cNvSpPr txBox="1"/>
          <p:nvPr/>
        </p:nvSpPr>
        <p:spPr>
          <a:xfrm>
            <a:off x="728644" y="5249234"/>
            <a:ext cx="1358321"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карман</a:t>
            </a:r>
            <a:endParaRPr lang="ru-RU" sz="2800" b="1" dirty="0">
              <a:solidFill>
                <a:srgbClr val="FF00FF"/>
              </a:solidFill>
              <a:latin typeface="Calibri" pitchFamily="34" charset="0"/>
              <a:cs typeface="Calibri" pitchFamily="34" charset="0"/>
            </a:endParaRPr>
          </a:p>
        </p:txBody>
      </p:sp>
      <p:sp>
        <p:nvSpPr>
          <p:cNvPr id="24" name="TextBox 23"/>
          <p:cNvSpPr txBox="1"/>
          <p:nvPr/>
        </p:nvSpPr>
        <p:spPr>
          <a:xfrm>
            <a:off x="4622472" y="5855025"/>
            <a:ext cx="1609736"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чертилку</a:t>
            </a:r>
            <a:endParaRPr lang="ru-RU" sz="2800" b="1" dirty="0">
              <a:solidFill>
                <a:srgbClr val="FF00FF"/>
              </a:solidFill>
              <a:latin typeface="Calibri" pitchFamily="34" charset="0"/>
              <a:cs typeface="Calibri" pitchFamily="34" charset="0"/>
            </a:endParaRPr>
          </a:p>
        </p:txBody>
      </p:sp>
      <p:sp>
        <p:nvSpPr>
          <p:cNvPr id="25" name="TextBox 24"/>
          <p:cNvSpPr txBox="1"/>
          <p:nvPr/>
        </p:nvSpPr>
        <p:spPr>
          <a:xfrm>
            <a:off x="493002" y="6186323"/>
            <a:ext cx="1350050"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от себя</a:t>
            </a:r>
            <a:endParaRPr lang="ru-RU" sz="2800" b="1" dirty="0">
              <a:solidFill>
                <a:srgbClr val="FF00FF"/>
              </a:solidFill>
              <a:latin typeface="Calibri" pitchFamily="34" charset="0"/>
              <a:cs typeface="Calibri" pitchFamily="34" charset="0"/>
            </a:endParaRPr>
          </a:p>
        </p:txBody>
      </p:sp>
      <p:sp>
        <p:nvSpPr>
          <p:cNvPr id="26" name="TextBox 25"/>
          <p:cNvSpPr txBox="1"/>
          <p:nvPr/>
        </p:nvSpPr>
        <p:spPr>
          <a:xfrm>
            <a:off x="6479381" y="6197317"/>
            <a:ext cx="1172116" cy="523220"/>
          </a:xfrm>
          <a:prstGeom prst="rect">
            <a:avLst/>
          </a:prstGeom>
          <a:noFill/>
        </p:spPr>
        <p:txBody>
          <a:bodyPr wrap="none" rtlCol="0">
            <a:spAutoFit/>
          </a:bodyPr>
          <a:lstStyle/>
          <a:p>
            <a:r>
              <a:rPr lang="ru-RU" sz="2800" b="1" dirty="0" smtClean="0">
                <a:solidFill>
                  <a:srgbClr val="FF00FF"/>
                </a:solidFill>
                <a:latin typeface="Calibri" pitchFamily="34" charset="0"/>
                <a:cs typeface="Calibri" pitchFamily="34" charset="0"/>
              </a:rPr>
              <a:t>к себе</a:t>
            </a:r>
            <a:endParaRPr lang="ru-RU" sz="2800" b="1" dirty="0">
              <a:solidFill>
                <a:srgbClr val="FF00FF"/>
              </a:solidFill>
              <a:latin typeface="Calibri" pitchFamily="34" charset="0"/>
              <a:cs typeface="Calibri" pitchFamily="34" charset="0"/>
            </a:endParaRPr>
          </a:p>
        </p:txBody>
      </p:sp>
    </p:spTree>
    <p:extLst>
      <p:ext uri="{BB962C8B-B14F-4D97-AF65-F5344CB8AC3E}">
        <p14:creationId xmlns:p14="http://schemas.microsoft.com/office/powerpoint/2010/main" val="13714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arn(inVertical)">
                                      <p:cBhvr>
                                        <p:cTn id="7" dur="500"/>
                                        <p:tgtEl>
                                          <p:spTgt spid="460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down)">
                                      <p:cBhvr>
                                        <p:cTn id="12" dur="500"/>
                                        <p:tgtEl>
                                          <p:spTgt spid="460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down)">
                                      <p:cBhvr>
                                        <p:cTn id="17" dur="500"/>
                                        <p:tgtEl>
                                          <p:spTgt spid="4608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6085"/>
                                        </p:tgtEl>
                                        <p:attrNameLst>
                                          <p:attrName>style.visibility</p:attrName>
                                        </p:attrNameLst>
                                      </p:cBhvr>
                                      <p:to>
                                        <p:strVal val="visible"/>
                                      </p:to>
                                    </p:set>
                                    <p:anim calcmode="lin" valueType="num">
                                      <p:cBhvr additive="base">
                                        <p:cTn id="29" dur="500" fill="hold"/>
                                        <p:tgtEl>
                                          <p:spTgt spid="46085"/>
                                        </p:tgtEl>
                                        <p:attrNameLst>
                                          <p:attrName>ppt_x</p:attrName>
                                        </p:attrNameLst>
                                      </p:cBhvr>
                                      <p:tavLst>
                                        <p:tav tm="0">
                                          <p:val>
                                            <p:strVal val="#ppt_x"/>
                                          </p:val>
                                        </p:tav>
                                        <p:tav tm="100000">
                                          <p:val>
                                            <p:strVal val="#ppt_x"/>
                                          </p:val>
                                        </p:tav>
                                      </p:tavLst>
                                    </p:anim>
                                    <p:anim calcmode="lin" valueType="num">
                                      <p:cBhvr additive="base">
                                        <p:cTn id="30"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8"/>
                                        </p:tgtEl>
                                        <p:attrNameLst>
                                          <p:attrName>style.visibility</p:attrName>
                                        </p:attrNameLst>
                                      </p:cBhvr>
                                      <p:to>
                                        <p:strVal val="visible"/>
                                      </p:to>
                                    </p:set>
                                    <p:animEffect transition="in" filter="fade">
                                      <p:cBhvr>
                                        <p:cTn id="35" dur="1000"/>
                                        <p:tgtEl>
                                          <p:spTgt spid="46088"/>
                                        </p:tgtEl>
                                      </p:cBhvr>
                                    </p:animEffect>
                                    <p:anim calcmode="lin" valueType="num">
                                      <p:cBhvr>
                                        <p:cTn id="36" dur="1000" fill="hold"/>
                                        <p:tgtEl>
                                          <p:spTgt spid="46088"/>
                                        </p:tgtEl>
                                        <p:attrNameLst>
                                          <p:attrName>ppt_x</p:attrName>
                                        </p:attrNameLst>
                                      </p:cBhvr>
                                      <p:tavLst>
                                        <p:tav tm="0">
                                          <p:val>
                                            <p:strVal val="#ppt_x"/>
                                          </p:val>
                                        </p:tav>
                                        <p:tav tm="100000">
                                          <p:val>
                                            <p:strVal val="#ppt_x"/>
                                          </p:val>
                                        </p:tav>
                                      </p:tavLst>
                                    </p:anim>
                                    <p:anim calcmode="lin" valueType="num">
                                      <p:cBhvr>
                                        <p:cTn id="37" dur="1000" fill="hold"/>
                                        <p:tgtEl>
                                          <p:spTgt spid="4608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6084"/>
                                        </p:tgtEl>
                                        <p:attrNameLst>
                                          <p:attrName>style.visibility</p:attrName>
                                        </p:attrNameLst>
                                      </p:cBhvr>
                                      <p:to>
                                        <p:strVal val="visible"/>
                                      </p:to>
                                    </p:set>
                                    <p:anim calcmode="lin" valueType="num">
                                      <p:cBhvr additive="base">
                                        <p:cTn id="49" dur="500" fill="hold"/>
                                        <p:tgtEl>
                                          <p:spTgt spid="46084"/>
                                        </p:tgtEl>
                                        <p:attrNameLst>
                                          <p:attrName>ppt_x</p:attrName>
                                        </p:attrNameLst>
                                      </p:cBhvr>
                                      <p:tavLst>
                                        <p:tav tm="0">
                                          <p:val>
                                            <p:strVal val="#ppt_x"/>
                                          </p:val>
                                        </p:tav>
                                        <p:tav tm="100000">
                                          <p:val>
                                            <p:strVal val="#ppt_x"/>
                                          </p:val>
                                        </p:tav>
                                      </p:tavLst>
                                    </p:anim>
                                    <p:anim calcmode="lin" valueType="num">
                                      <p:cBhvr additive="base">
                                        <p:cTn id="50"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6089"/>
                                        </p:tgtEl>
                                        <p:attrNameLst>
                                          <p:attrName>style.visibility</p:attrName>
                                        </p:attrNameLst>
                                      </p:cBhvr>
                                      <p:to>
                                        <p:strVal val="visible"/>
                                      </p:to>
                                    </p:set>
                                    <p:animEffect transition="in" filter="wipe(down)">
                                      <p:cBhvr>
                                        <p:cTn id="55" dur="500"/>
                                        <p:tgtEl>
                                          <p:spTgt spid="4608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6093"/>
                                        </p:tgtEl>
                                        <p:attrNameLst>
                                          <p:attrName>style.visibility</p:attrName>
                                        </p:attrNameLst>
                                      </p:cBhvr>
                                      <p:to>
                                        <p:strVal val="visible"/>
                                      </p:to>
                                    </p:set>
                                    <p:anim calcmode="lin" valueType="num">
                                      <p:cBhvr additive="base">
                                        <p:cTn id="67" dur="500" fill="hold"/>
                                        <p:tgtEl>
                                          <p:spTgt spid="46093"/>
                                        </p:tgtEl>
                                        <p:attrNameLst>
                                          <p:attrName>ppt_x</p:attrName>
                                        </p:attrNameLst>
                                      </p:cBhvr>
                                      <p:tavLst>
                                        <p:tav tm="0">
                                          <p:val>
                                            <p:strVal val="#ppt_x"/>
                                          </p:val>
                                        </p:tav>
                                        <p:tav tm="100000">
                                          <p:val>
                                            <p:strVal val="#ppt_x"/>
                                          </p:val>
                                        </p:tav>
                                      </p:tavLst>
                                    </p:anim>
                                    <p:anim calcmode="lin" valueType="num">
                                      <p:cBhvr additive="base">
                                        <p:cTn id="68" dur="500" fill="hold"/>
                                        <p:tgtEl>
                                          <p:spTgt spid="4609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6090"/>
                                        </p:tgtEl>
                                        <p:attrNameLst>
                                          <p:attrName>style.visibility</p:attrName>
                                        </p:attrNameLst>
                                      </p:cBhvr>
                                      <p:to>
                                        <p:strVal val="visible"/>
                                      </p:to>
                                    </p:set>
                                    <p:animEffect transition="in" filter="fade">
                                      <p:cBhvr>
                                        <p:cTn id="73" dur="1000"/>
                                        <p:tgtEl>
                                          <p:spTgt spid="46090"/>
                                        </p:tgtEl>
                                      </p:cBhvr>
                                    </p:animEffect>
                                    <p:anim calcmode="lin" valueType="num">
                                      <p:cBhvr>
                                        <p:cTn id="74" dur="1000" fill="hold"/>
                                        <p:tgtEl>
                                          <p:spTgt spid="46090"/>
                                        </p:tgtEl>
                                        <p:attrNameLst>
                                          <p:attrName>ppt_x</p:attrName>
                                        </p:attrNameLst>
                                      </p:cBhvr>
                                      <p:tavLst>
                                        <p:tav tm="0">
                                          <p:val>
                                            <p:strVal val="#ppt_x"/>
                                          </p:val>
                                        </p:tav>
                                        <p:tav tm="100000">
                                          <p:val>
                                            <p:strVal val="#ppt_x"/>
                                          </p:val>
                                        </p:tav>
                                      </p:tavLst>
                                    </p:anim>
                                    <p:anim calcmode="lin" valueType="num">
                                      <p:cBhvr>
                                        <p:cTn id="75" dur="1000" fill="hold"/>
                                        <p:tgtEl>
                                          <p:spTgt spid="4609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6086"/>
                                        </p:tgtEl>
                                        <p:attrNameLst>
                                          <p:attrName>style.visibility</p:attrName>
                                        </p:attrNameLst>
                                      </p:cBhvr>
                                      <p:to>
                                        <p:strVal val="visible"/>
                                      </p:to>
                                    </p:set>
                                    <p:anim calcmode="lin" valueType="num">
                                      <p:cBhvr additive="base">
                                        <p:cTn id="87" dur="500" fill="hold"/>
                                        <p:tgtEl>
                                          <p:spTgt spid="46086"/>
                                        </p:tgtEl>
                                        <p:attrNameLst>
                                          <p:attrName>ppt_x</p:attrName>
                                        </p:attrNameLst>
                                      </p:cBhvr>
                                      <p:tavLst>
                                        <p:tav tm="0">
                                          <p:val>
                                            <p:strVal val="#ppt_x"/>
                                          </p:val>
                                        </p:tav>
                                        <p:tav tm="100000">
                                          <p:val>
                                            <p:strVal val="#ppt_x"/>
                                          </p:val>
                                        </p:tav>
                                      </p:tavLst>
                                    </p:anim>
                                    <p:anim calcmode="lin" valueType="num">
                                      <p:cBhvr additive="base">
                                        <p:cTn id="88"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6094"/>
                                        </p:tgtEl>
                                        <p:attrNameLst>
                                          <p:attrName>style.visibility</p:attrName>
                                        </p:attrNameLst>
                                      </p:cBhvr>
                                      <p:to>
                                        <p:strVal val="visible"/>
                                      </p:to>
                                    </p:set>
                                    <p:animEffect transition="in" filter="fade">
                                      <p:cBhvr>
                                        <p:cTn id="93" dur="1000"/>
                                        <p:tgtEl>
                                          <p:spTgt spid="46094"/>
                                        </p:tgtEl>
                                      </p:cBhvr>
                                    </p:animEffect>
                                    <p:anim calcmode="lin" valueType="num">
                                      <p:cBhvr>
                                        <p:cTn id="94" dur="1000" fill="hold"/>
                                        <p:tgtEl>
                                          <p:spTgt spid="46094"/>
                                        </p:tgtEl>
                                        <p:attrNameLst>
                                          <p:attrName>ppt_x</p:attrName>
                                        </p:attrNameLst>
                                      </p:cBhvr>
                                      <p:tavLst>
                                        <p:tav tm="0">
                                          <p:val>
                                            <p:strVal val="#ppt_x"/>
                                          </p:val>
                                        </p:tav>
                                        <p:tav tm="100000">
                                          <p:val>
                                            <p:strVal val="#ppt_x"/>
                                          </p:val>
                                        </p:tav>
                                      </p:tavLst>
                                    </p:anim>
                                    <p:anim calcmode="lin" valueType="num">
                                      <p:cBhvr>
                                        <p:cTn id="95"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1000"/>
                                        <p:tgtEl>
                                          <p:spTgt spid="20"/>
                                        </p:tgtEl>
                                      </p:cBhvr>
                                    </p:animEffect>
                                    <p:anim calcmode="lin" valueType="num">
                                      <p:cBhvr>
                                        <p:cTn id="101" dur="1000" fill="hold"/>
                                        <p:tgtEl>
                                          <p:spTgt spid="20"/>
                                        </p:tgtEl>
                                        <p:attrNameLst>
                                          <p:attrName>ppt_x</p:attrName>
                                        </p:attrNameLst>
                                      </p:cBhvr>
                                      <p:tavLst>
                                        <p:tav tm="0">
                                          <p:val>
                                            <p:strVal val="#ppt_x"/>
                                          </p:val>
                                        </p:tav>
                                        <p:tav tm="100000">
                                          <p:val>
                                            <p:strVal val="#ppt_x"/>
                                          </p:val>
                                        </p:tav>
                                      </p:tavLst>
                                    </p:anim>
                                    <p:anim calcmode="lin" valueType="num">
                                      <p:cBhvr>
                                        <p:cTn id="10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46092"/>
                                        </p:tgtEl>
                                        <p:attrNameLst>
                                          <p:attrName>style.visibility</p:attrName>
                                        </p:attrNameLst>
                                      </p:cBhvr>
                                      <p:to>
                                        <p:strVal val="visible"/>
                                      </p:to>
                                    </p:set>
                                    <p:anim calcmode="lin" valueType="num">
                                      <p:cBhvr>
                                        <p:cTn id="107" dur="1000" fill="hold"/>
                                        <p:tgtEl>
                                          <p:spTgt spid="46092"/>
                                        </p:tgtEl>
                                        <p:attrNameLst>
                                          <p:attrName>ppt_w</p:attrName>
                                        </p:attrNameLst>
                                      </p:cBhvr>
                                      <p:tavLst>
                                        <p:tav tm="0">
                                          <p:val>
                                            <p:fltVal val="0"/>
                                          </p:val>
                                        </p:tav>
                                        <p:tav tm="100000">
                                          <p:val>
                                            <p:strVal val="#ppt_w"/>
                                          </p:val>
                                        </p:tav>
                                      </p:tavLst>
                                    </p:anim>
                                    <p:anim calcmode="lin" valueType="num">
                                      <p:cBhvr>
                                        <p:cTn id="108" dur="1000" fill="hold"/>
                                        <p:tgtEl>
                                          <p:spTgt spid="46092"/>
                                        </p:tgtEl>
                                        <p:attrNameLst>
                                          <p:attrName>ppt_h</p:attrName>
                                        </p:attrNameLst>
                                      </p:cBhvr>
                                      <p:tavLst>
                                        <p:tav tm="0">
                                          <p:val>
                                            <p:fltVal val="0"/>
                                          </p:val>
                                        </p:tav>
                                        <p:tav tm="100000">
                                          <p:val>
                                            <p:strVal val="#ppt_h"/>
                                          </p:val>
                                        </p:tav>
                                      </p:tavLst>
                                    </p:anim>
                                    <p:anim calcmode="lin" valueType="num">
                                      <p:cBhvr>
                                        <p:cTn id="109" dur="1000" fill="hold"/>
                                        <p:tgtEl>
                                          <p:spTgt spid="46092"/>
                                        </p:tgtEl>
                                        <p:attrNameLst>
                                          <p:attrName>style.rotation</p:attrName>
                                        </p:attrNameLst>
                                      </p:cBhvr>
                                      <p:tavLst>
                                        <p:tav tm="0">
                                          <p:val>
                                            <p:fltVal val="90"/>
                                          </p:val>
                                        </p:tav>
                                        <p:tav tm="100000">
                                          <p:val>
                                            <p:fltVal val="0"/>
                                          </p:val>
                                        </p:tav>
                                      </p:tavLst>
                                    </p:anim>
                                    <p:animEffect transition="in" filter="fade">
                                      <p:cBhvr>
                                        <p:cTn id="110" dur="1000"/>
                                        <p:tgtEl>
                                          <p:spTgt spid="46092"/>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anim calcmode="lin" valueType="num">
                                      <p:cBhvr>
                                        <p:cTn id="123" dur="1000" fill="hold"/>
                                        <p:tgtEl>
                                          <p:spTgt spid="22"/>
                                        </p:tgtEl>
                                        <p:attrNameLst>
                                          <p:attrName>ppt_x</p:attrName>
                                        </p:attrNameLst>
                                      </p:cBhvr>
                                      <p:tavLst>
                                        <p:tav tm="0">
                                          <p:val>
                                            <p:strVal val="#ppt_x"/>
                                          </p:val>
                                        </p:tav>
                                        <p:tav tm="100000">
                                          <p:val>
                                            <p:strVal val="#ppt_x"/>
                                          </p:val>
                                        </p:tav>
                                      </p:tavLst>
                                    </p:anim>
                                    <p:anim calcmode="lin" valueType="num">
                                      <p:cBhvr>
                                        <p:cTn id="1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1000"/>
                                        <p:tgtEl>
                                          <p:spTgt spid="23"/>
                                        </p:tgtEl>
                                      </p:cBhvr>
                                    </p:animEffect>
                                    <p:anim calcmode="lin" valueType="num">
                                      <p:cBhvr>
                                        <p:cTn id="130" dur="1000" fill="hold"/>
                                        <p:tgtEl>
                                          <p:spTgt spid="23"/>
                                        </p:tgtEl>
                                        <p:attrNameLst>
                                          <p:attrName>ppt_x</p:attrName>
                                        </p:attrNameLst>
                                      </p:cBhvr>
                                      <p:tavLst>
                                        <p:tav tm="0">
                                          <p:val>
                                            <p:strVal val="#ppt_x"/>
                                          </p:val>
                                        </p:tav>
                                        <p:tav tm="100000">
                                          <p:val>
                                            <p:strVal val="#ppt_x"/>
                                          </p:val>
                                        </p:tav>
                                      </p:tavLst>
                                    </p:anim>
                                    <p:anim calcmode="lin" valueType="num">
                                      <p:cBhvr>
                                        <p:cTn id="1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1000"/>
                                        <p:tgtEl>
                                          <p:spTgt spid="24"/>
                                        </p:tgtEl>
                                      </p:cBhvr>
                                    </p:animEffect>
                                    <p:anim calcmode="lin" valueType="num">
                                      <p:cBhvr>
                                        <p:cTn id="137" dur="1000" fill="hold"/>
                                        <p:tgtEl>
                                          <p:spTgt spid="24"/>
                                        </p:tgtEl>
                                        <p:attrNameLst>
                                          <p:attrName>ppt_x</p:attrName>
                                        </p:attrNameLst>
                                      </p:cBhvr>
                                      <p:tavLst>
                                        <p:tav tm="0">
                                          <p:val>
                                            <p:strVal val="#ppt_x"/>
                                          </p:val>
                                        </p:tav>
                                        <p:tav tm="100000">
                                          <p:val>
                                            <p:strVal val="#ppt_x"/>
                                          </p:val>
                                        </p:tav>
                                      </p:tavLst>
                                    </p:anim>
                                    <p:anim calcmode="lin" valueType="num">
                                      <p:cBhvr>
                                        <p:cTn id="1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1000"/>
                                        <p:tgtEl>
                                          <p:spTgt spid="25"/>
                                        </p:tgtEl>
                                      </p:cBhvr>
                                    </p:animEffect>
                                    <p:anim calcmode="lin" valueType="num">
                                      <p:cBhvr>
                                        <p:cTn id="144" dur="1000" fill="hold"/>
                                        <p:tgtEl>
                                          <p:spTgt spid="25"/>
                                        </p:tgtEl>
                                        <p:attrNameLst>
                                          <p:attrName>ppt_x</p:attrName>
                                        </p:attrNameLst>
                                      </p:cBhvr>
                                      <p:tavLst>
                                        <p:tav tm="0">
                                          <p:val>
                                            <p:strVal val="#ppt_x"/>
                                          </p:val>
                                        </p:tav>
                                        <p:tav tm="100000">
                                          <p:val>
                                            <p:strVal val="#ppt_x"/>
                                          </p:val>
                                        </p:tav>
                                      </p:tavLst>
                                    </p:anim>
                                    <p:anim calcmode="lin" valueType="num">
                                      <p:cBhvr>
                                        <p:cTn id="1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fade">
                                      <p:cBhvr>
                                        <p:cTn id="150" dur="1000"/>
                                        <p:tgtEl>
                                          <p:spTgt spid="26"/>
                                        </p:tgtEl>
                                      </p:cBhvr>
                                    </p:animEffect>
                                    <p:anim calcmode="lin" valueType="num">
                                      <p:cBhvr>
                                        <p:cTn id="151" dur="1000" fill="hold"/>
                                        <p:tgtEl>
                                          <p:spTgt spid="26"/>
                                        </p:tgtEl>
                                        <p:attrNameLst>
                                          <p:attrName>ppt_x</p:attrName>
                                        </p:attrNameLst>
                                      </p:cBhvr>
                                      <p:tavLst>
                                        <p:tav tm="0">
                                          <p:val>
                                            <p:strVal val="#ppt_x"/>
                                          </p:val>
                                        </p:tav>
                                        <p:tav tm="100000">
                                          <p:val>
                                            <p:strVal val="#ppt_x"/>
                                          </p:val>
                                        </p:tav>
                                      </p:tavLst>
                                    </p:anim>
                                    <p:anim calcmode="lin" valueType="num">
                                      <p:cBhvr>
                                        <p:cTn id="1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88" grpId="0"/>
      <p:bldP spid="46089" grpId="0"/>
      <p:bldP spid="46091" grpId="0"/>
      <p:bldP spid="46092" grpId="0"/>
      <p:bldP spid="46094" grpId="0"/>
      <p:bldP spid="15" grpId="0" animBg="1"/>
      <p:bldP spid="17" grpId="0" animBg="1"/>
      <p:bldP spid="18" grpId="0" animBg="1"/>
      <p:bldP spid="46090" grpId="0"/>
      <p:bldP spid="19" grpId="0" animBg="1"/>
      <p:bldP spid="20" grpId="0" animBg="1"/>
      <p:bldP spid="21" grpId="0"/>
      <p:bldP spid="22" grpId="0"/>
      <p:bldP spid="23" grpId="0"/>
      <p:bldP spid="24" grpId="0"/>
      <p:bldP spid="25" grpId="0"/>
      <p:bldP spid="2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28281"/>
            <a:ext cx="3142207" cy="523220"/>
          </a:xfrm>
          <a:prstGeom prst="rect">
            <a:avLst/>
          </a:prstGeom>
          <a:noFill/>
        </p:spPr>
        <p:txBody>
          <a:bodyPr wrap="none" rtlCol="0">
            <a:spAutoFit/>
          </a:bodyPr>
          <a:lstStyle/>
          <a:p>
            <a:r>
              <a:rPr lang="ru-RU" sz="2800" b="1" dirty="0" smtClean="0">
                <a:solidFill>
                  <a:srgbClr val="C00000"/>
                </a:solidFill>
              </a:rPr>
              <a:t>Тестовые вопросы:</a:t>
            </a:r>
            <a:endParaRPr lang="ru-RU" sz="2800" b="1" dirty="0">
              <a:solidFill>
                <a:srgbClr val="C00000"/>
              </a:solidFill>
            </a:endParaRPr>
          </a:p>
        </p:txBody>
      </p:sp>
      <p:sp>
        <p:nvSpPr>
          <p:cNvPr id="3" name="Прямоугольник 2"/>
          <p:cNvSpPr/>
          <p:nvPr/>
        </p:nvSpPr>
        <p:spPr>
          <a:xfrm>
            <a:off x="178087" y="367659"/>
            <a:ext cx="8856984" cy="1384995"/>
          </a:xfrm>
          <a:prstGeom prst="rect">
            <a:avLst/>
          </a:prstGeom>
        </p:spPr>
        <p:txBody>
          <a:bodyPr wrap="square">
            <a:spAutoFit/>
          </a:bodyPr>
          <a:lstStyle/>
          <a:p>
            <a:r>
              <a:rPr lang="ru-RU" sz="1400" b="1" dirty="0">
                <a:solidFill>
                  <a:srgbClr val="FF0000"/>
                </a:solidFill>
                <a:latin typeface="Verdana" panose="020B0604030504040204" pitchFamily="34" charset="0"/>
                <a:ea typeface="Verdana" panose="020B0604030504040204" pitchFamily="34" charset="0"/>
              </a:rPr>
              <a:t>Вопрос № </a:t>
            </a:r>
            <a:r>
              <a:rPr lang="ru-RU" sz="1400" b="1" dirty="0" smtClean="0">
                <a:solidFill>
                  <a:srgbClr val="FF0000"/>
                </a:solidFill>
                <a:latin typeface="Verdana" panose="020B0604030504040204" pitchFamily="34" charset="0"/>
                <a:ea typeface="Verdana" panose="020B0604030504040204" pitchFamily="34" charset="0"/>
              </a:rPr>
              <a:t>1 </a:t>
            </a:r>
            <a:r>
              <a:rPr lang="ru-RU" sz="1400" b="1" dirty="0" smtClean="0">
                <a:solidFill>
                  <a:srgbClr val="0000FF"/>
                </a:solidFill>
                <a:latin typeface="Verdana" panose="020B0604030504040204" pitchFamily="34" charset="0"/>
                <a:ea typeface="Verdana" panose="020B0604030504040204" pitchFamily="34" charset="0"/>
              </a:rPr>
              <a:t>Какие </a:t>
            </a:r>
            <a:r>
              <a:rPr lang="ru-RU" sz="1400" b="1" dirty="0">
                <a:solidFill>
                  <a:srgbClr val="0000FF"/>
                </a:solidFill>
                <a:latin typeface="Verdana" panose="020B0604030504040204" pitchFamily="34" charset="0"/>
                <a:ea typeface="Verdana" panose="020B0604030504040204" pitchFamily="34" charset="0"/>
              </a:rPr>
              <a:t>из перечисленных инструментов применяются при </a:t>
            </a:r>
            <a:r>
              <a:rPr lang="ru-RU" sz="1400" b="1" dirty="0" smtClean="0">
                <a:solidFill>
                  <a:srgbClr val="0000FF"/>
                </a:solidFill>
                <a:latin typeface="Verdana" panose="020B0604030504040204" pitchFamily="34" charset="0"/>
                <a:ea typeface="Verdana" panose="020B0604030504040204" pitchFamily="34" charset="0"/>
              </a:rPr>
              <a:t>разметке </a:t>
            </a:r>
            <a:r>
              <a:rPr lang="ru-RU" sz="1400" b="1" dirty="0">
                <a:solidFill>
                  <a:srgbClr val="0000FF"/>
                </a:solidFill>
                <a:latin typeface="Verdana" panose="020B0604030504040204" pitchFamily="34" charset="0"/>
                <a:ea typeface="Verdana" panose="020B0604030504040204" pitchFamily="34" charset="0"/>
              </a:rPr>
              <a:t>заготовок из металла?</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столярный угольник</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разметочный циркуль</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напильник</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зубило</a:t>
            </a:r>
            <a:endParaRPr lang="ru-RU" sz="1400" b="1" dirty="0">
              <a:solidFill>
                <a:srgbClr val="006600"/>
              </a:solidFill>
              <a:latin typeface="Verdana" panose="020B0604030504040204" pitchFamily="34" charset="0"/>
              <a:ea typeface="Verdana" panose="020B0604030504040204" pitchFamily="34" charset="0"/>
            </a:endParaRPr>
          </a:p>
        </p:txBody>
      </p:sp>
      <p:sp>
        <p:nvSpPr>
          <p:cNvPr id="5" name="Прямоугольник 4"/>
          <p:cNvSpPr/>
          <p:nvPr/>
        </p:nvSpPr>
        <p:spPr>
          <a:xfrm>
            <a:off x="178087" y="1712541"/>
            <a:ext cx="8856984" cy="1384995"/>
          </a:xfrm>
          <a:prstGeom prst="rect">
            <a:avLst/>
          </a:prstGeom>
        </p:spPr>
        <p:txBody>
          <a:bodyPr wrap="square">
            <a:spAutoFit/>
          </a:bodyPr>
          <a:lstStyle/>
          <a:p>
            <a:r>
              <a:rPr lang="ru-RU" sz="1400" b="1" dirty="0">
                <a:solidFill>
                  <a:srgbClr val="FF0000"/>
                </a:solidFill>
                <a:latin typeface="Verdana" panose="020B0604030504040204" pitchFamily="34" charset="0"/>
                <a:ea typeface="Verdana" panose="020B0604030504040204" pitchFamily="34" charset="0"/>
              </a:rPr>
              <a:t>Вопрос № </a:t>
            </a:r>
            <a:r>
              <a:rPr lang="ru-RU" sz="1400" b="1" dirty="0" smtClean="0">
                <a:solidFill>
                  <a:srgbClr val="FF0000"/>
                </a:solidFill>
                <a:latin typeface="Verdana" panose="020B0604030504040204" pitchFamily="34" charset="0"/>
                <a:ea typeface="Verdana" panose="020B0604030504040204" pitchFamily="34" charset="0"/>
              </a:rPr>
              <a:t>2 </a:t>
            </a:r>
            <a:r>
              <a:rPr lang="ru-RU" sz="1400" b="1" dirty="0">
                <a:solidFill>
                  <a:srgbClr val="0000FF"/>
                </a:solidFill>
                <a:latin typeface="Verdana" panose="020B0604030504040204" pitchFamily="34" charset="0"/>
                <a:ea typeface="Verdana" panose="020B0604030504040204" pitchFamily="34" charset="0"/>
              </a:rPr>
              <a:t>Как называется линия, </a:t>
            </a:r>
            <a:r>
              <a:rPr lang="ru-RU" sz="1400" b="1" dirty="0" smtClean="0">
                <a:solidFill>
                  <a:srgbClr val="0000FF"/>
                </a:solidFill>
                <a:latin typeface="Verdana" panose="020B0604030504040204" pitchFamily="34" charset="0"/>
                <a:ea typeface="Verdana" panose="020B0604030504040204" pitchFamily="34" charset="0"/>
              </a:rPr>
              <a:t>нанесённая </a:t>
            </a:r>
            <a:r>
              <a:rPr lang="ru-RU" sz="1400" b="1" dirty="0">
                <a:solidFill>
                  <a:srgbClr val="0000FF"/>
                </a:solidFill>
                <a:latin typeface="Verdana" panose="020B0604030504040204" pitchFamily="34" charset="0"/>
                <a:ea typeface="Verdana" panose="020B0604030504040204" pitchFamily="34" charset="0"/>
              </a:rPr>
              <a:t>не поверхность заготовки при </a:t>
            </a:r>
            <a:r>
              <a:rPr lang="ru-RU" sz="1400" b="1" dirty="0" smtClean="0">
                <a:solidFill>
                  <a:srgbClr val="0000FF"/>
                </a:solidFill>
                <a:latin typeface="Verdana" panose="020B0604030504040204" pitchFamily="34" charset="0"/>
                <a:ea typeface="Verdana" panose="020B0604030504040204" pitchFamily="34" charset="0"/>
              </a:rPr>
              <a:t>разметке?</a:t>
            </a:r>
            <a:endParaRPr lang="ru-RU" sz="1400" b="1" dirty="0">
              <a:solidFill>
                <a:srgbClr val="0000FF"/>
              </a:solidFill>
              <a:latin typeface="Verdana" panose="020B0604030504040204" pitchFamily="34" charset="0"/>
              <a:ea typeface="Verdana" panose="020B0604030504040204" pitchFamily="34" charset="0"/>
            </a:endParaRP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риска</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линейка</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засечка</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черта</a:t>
            </a:r>
            <a:endParaRPr lang="ru-RU" sz="1400" b="1" dirty="0">
              <a:solidFill>
                <a:srgbClr val="006600"/>
              </a:solidFill>
              <a:latin typeface="Verdana" panose="020B0604030504040204" pitchFamily="34" charset="0"/>
              <a:ea typeface="Verdana" panose="020B0604030504040204" pitchFamily="34" charset="0"/>
            </a:endParaRPr>
          </a:p>
        </p:txBody>
      </p:sp>
      <p:sp>
        <p:nvSpPr>
          <p:cNvPr id="6" name="Прямоугольник 5"/>
          <p:cNvSpPr/>
          <p:nvPr/>
        </p:nvSpPr>
        <p:spPr>
          <a:xfrm>
            <a:off x="178087" y="3097536"/>
            <a:ext cx="8856984" cy="1384995"/>
          </a:xfrm>
          <a:prstGeom prst="rect">
            <a:avLst/>
          </a:prstGeom>
        </p:spPr>
        <p:txBody>
          <a:bodyPr wrap="square">
            <a:spAutoFit/>
          </a:bodyPr>
          <a:lstStyle/>
          <a:p>
            <a:r>
              <a:rPr lang="ru-RU" sz="1400" b="1" dirty="0">
                <a:solidFill>
                  <a:srgbClr val="FF0000"/>
                </a:solidFill>
                <a:latin typeface="Verdana" panose="020B0604030504040204" pitchFamily="34" charset="0"/>
                <a:ea typeface="Verdana" panose="020B0604030504040204" pitchFamily="34" charset="0"/>
              </a:rPr>
              <a:t>Вопрос № </a:t>
            </a:r>
            <a:r>
              <a:rPr lang="ru-RU" sz="1400" b="1" dirty="0" smtClean="0">
                <a:solidFill>
                  <a:srgbClr val="FF0000"/>
                </a:solidFill>
                <a:latin typeface="Verdana" panose="020B0604030504040204" pitchFamily="34" charset="0"/>
                <a:ea typeface="Verdana" panose="020B0604030504040204" pitchFamily="34" charset="0"/>
              </a:rPr>
              <a:t>3 </a:t>
            </a:r>
            <a:r>
              <a:rPr lang="ru-RU" sz="1400" b="1" dirty="0">
                <a:solidFill>
                  <a:srgbClr val="0000FF"/>
                </a:solidFill>
                <a:latin typeface="Verdana" panose="020B0604030504040204" pitchFamily="34" charset="0"/>
                <a:ea typeface="Verdana" panose="020B0604030504040204" pitchFamily="34" charset="0"/>
              </a:rPr>
              <a:t>Какой инструмент представляет собой остро заточенный металлический стержень для нанесения рисок</a:t>
            </a:r>
            <a:r>
              <a:rPr lang="ru-RU" sz="1400" b="1" dirty="0" smtClean="0">
                <a:solidFill>
                  <a:srgbClr val="0000FF"/>
                </a:solidFill>
                <a:latin typeface="Verdana" panose="020B0604030504040204" pitchFamily="34" charset="0"/>
                <a:ea typeface="Verdana" panose="020B0604030504040204" pitchFamily="34" charset="0"/>
              </a:rPr>
              <a:t>?</a:t>
            </a:r>
            <a:endParaRPr lang="ru-RU" sz="1400" b="1" dirty="0">
              <a:solidFill>
                <a:srgbClr val="0000FF"/>
              </a:solidFill>
              <a:latin typeface="Verdana" panose="020B0604030504040204" pitchFamily="34" charset="0"/>
              <a:ea typeface="Verdana" panose="020B0604030504040204" pitchFamily="34" charset="0"/>
            </a:endParaRP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кернер</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разметочный циркуль</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линейка</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чертилка</a:t>
            </a:r>
            <a:endParaRPr lang="ru-RU" sz="1400" b="1" dirty="0">
              <a:solidFill>
                <a:srgbClr val="006600"/>
              </a:solidFill>
              <a:latin typeface="Verdana" panose="020B0604030504040204" pitchFamily="34" charset="0"/>
              <a:ea typeface="Verdana" panose="020B0604030504040204" pitchFamily="34" charset="0"/>
            </a:endParaRPr>
          </a:p>
        </p:txBody>
      </p:sp>
      <p:sp>
        <p:nvSpPr>
          <p:cNvPr id="7" name="Прямоугольник 6"/>
          <p:cNvSpPr/>
          <p:nvPr/>
        </p:nvSpPr>
        <p:spPr>
          <a:xfrm>
            <a:off x="152261" y="4500714"/>
            <a:ext cx="8856984" cy="1169551"/>
          </a:xfrm>
          <a:prstGeom prst="rect">
            <a:avLst/>
          </a:prstGeom>
        </p:spPr>
        <p:txBody>
          <a:bodyPr wrap="square">
            <a:spAutoFit/>
          </a:bodyPr>
          <a:lstStyle/>
          <a:p>
            <a:r>
              <a:rPr lang="ru-RU" sz="1400" b="1" dirty="0">
                <a:solidFill>
                  <a:srgbClr val="FF0000"/>
                </a:solidFill>
                <a:latin typeface="Verdana" panose="020B0604030504040204" pitchFamily="34" charset="0"/>
                <a:ea typeface="Verdana" panose="020B0604030504040204" pitchFamily="34" charset="0"/>
              </a:rPr>
              <a:t>Вопрос № </a:t>
            </a:r>
            <a:r>
              <a:rPr lang="ru-RU" sz="1400" b="1" dirty="0" smtClean="0">
                <a:solidFill>
                  <a:srgbClr val="FF0000"/>
                </a:solidFill>
                <a:latin typeface="Verdana" panose="020B0604030504040204" pitchFamily="34" charset="0"/>
                <a:ea typeface="Verdana" panose="020B0604030504040204" pitchFamily="34" charset="0"/>
              </a:rPr>
              <a:t>4 </a:t>
            </a:r>
            <a:r>
              <a:rPr lang="ru-RU" sz="1400" b="1" dirty="0">
                <a:solidFill>
                  <a:srgbClr val="0000FF"/>
                </a:solidFill>
                <a:latin typeface="Verdana" panose="020B0604030504040204" pitchFamily="34" charset="0"/>
                <a:ea typeface="Verdana" panose="020B0604030504040204" pitchFamily="34" charset="0"/>
              </a:rPr>
              <a:t>Для чего применяется кернер</a:t>
            </a:r>
            <a:r>
              <a:rPr lang="ru-RU" sz="1400" b="1" dirty="0" smtClean="0">
                <a:solidFill>
                  <a:srgbClr val="0000FF"/>
                </a:solidFill>
                <a:latin typeface="Verdana" panose="020B0604030504040204" pitchFamily="34" charset="0"/>
                <a:ea typeface="Verdana" panose="020B0604030504040204" pitchFamily="34" charset="0"/>
              </a:rPr>
              <a:t>?</a:t>
            </a:r>
            <a:endParaRPr lang="ru-RU" sz="1400" b="1" dirty="0">
              <a:solidFill>
                <a:srgbClr val="0000FF"/>
              </a:solidFill>
              <a:latin typeface="Verdana" panose="020B0604030504040204" pitchFamily="34" charset="0"/>
              <a:ea typeface="Verdana" panose="020B0604030504040204" pitchFamily="34" charset="0"/>
            </a:endParaRP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проведении </a:t>
            </a:r>
            <a:r>
              <a:rPr lang="ru-RU" sz="1400" b="1" dirty="0">
                <a:solidFill>
                  <a:srgbClr val="006600"/>
                </a:solidFill>
                <a:latin typeface="Verdana" panose="020B0604030504040204" pitchFamily="34" charset="0"/>
                <a:ea typeface="Verdana" panose="020B0604030504040204" pitchFamily="34" charset="0"/>
              </a:rPr>
              <a:t>линии </a:t>
            </a:r>
            <a:r>
              <a:rPr lang="ru-RU" sz="1400" b="1" dirty="0" smtClean="0">
                <a:solidFill>
                  <a:srgbClr val="006600"/>
                </a:solidFill>
                <a:latin typeface="Verdana" panose="020B0604030504040204" pitchFamily="34" charset="0"/>
                <a:ea typeface="Verdana" panose="020B0604030504040204" pitchFamily="34" charset="0"/>
              </a:rPr>
              <a:t>разметки</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проверки </a:t>
            </a:r>
            <a:r>
              <a:rPr lang="ru-RU" sz="1400" b="1" dirty="0">
                <a:solidFill>
                  <a:srgbClr val="006600"/>
                </a:solidFill>
                <a:latin typeface="Verdana" panose="020B0604030504040204" pitchFamily="34" charset="0"/>
                <a:ea typeface="Verdana" panose="020B0604030504040204" pitchFamily="34" charset="0"/>
              </a:rPr>
              <a:t>прямых </a:t>
            </a:r>
            <a:r>
              <a:rPr lang="ru-RU" sz="1400" b="1" dirty="0" smtClean="0">
                <a:solidFill>
                  <a:srgbClr val="006600"/>
                </a:solidFill>
                <a:latin typeface="Verdana" panose="020B0604030504040204" pitchFamily="34" charset="0"/>
                <a:ea typeface="Verdana" panose="020B0604030504040204" pitchFamily="34" charset="0"/>
              </a:rPr>
              <a:t>углов</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для </a:t>
            </a:r>
            <a:r>
              <a:rPr lang="ru-RU" sz="1400" b="1" dirty="0">
                <a:solidFill>
                  <a:srgbClr val="006600"/>
                </a:solidFill>
                <a:latin typeface="Verdana" panose="020B0604030504040204" pitchFamily="34" charset="0"/>
                <a:ea typeface="Verdana" panose="020B0604030504040204" pitchFamily="34" charset="0"/>
              </a:rPr>
              <a:t>нанесения точки при </a:t>
            </a:r>
            <a:r>
              <a:rPr lang="ru-RU" sz="1400" b="1" dirty="0" smtClean="0">
                <a:solidFill>
                  <a:srgbClr val="006600"/>
                </a:solidFill>
                <a:latin typeface="Verdana" panose="020B0604030504040204" pitchFamily="34" charset="0"/>
                <a:ea typeface="Verdana" panose="020B0604030504040204" pitchFamily="34" charset="0"/>
              </a:rPr>
              <a:t>разметки</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нанесения </a:t>
            </a:r>
            <a:r>
              <a:rPr lang="ru-RU" sz="1400" b="1" dirty="0">
                <a:solidFill>
                  <a:srgbClr val="006600"/>
                </a:solidFill>
                <a:latin typeface="Verdana" panose="020B0604030504040204" pitchFamily="34" charset="0"/>
                <a:ea typeface="Verdana" panose="020B0604030504040204" pitchFamily="34" charset="0"/>
              </a:rPr>
              <a:t>дуг окружностей</a:t>
            </a:r>
          </a:p>
        </p:txBody>
      </p:sp>
      <p:sp>
        <p:nvSpPr>
          <p:cNvPr id="8" name="Прямоугольник 7"/>
          <p:cNvSpPr/>
          <p:nvPr/>
        </p:nvSpPr>
        <p:spPr>
          <a:xfrm>
            <a:off x="161688" y="5670265"/>
            <a:ext cx="8856984" cy="1169551"/>
          </a:xfrm>
          <a:prstGeom prst="rect">
            <a:avLst/>
          </a:prstGeom>
        </p:spPr>
        <p:txBody>
          <a:bodyPr wrap="square">
            <a:spAutoFit/>
          </a:bodyPr>
          <a:lstStyle/>
          <a:p>
            <a:r>
              <a:rPr lang="ru-RU" sz="1400" b="1" dirty="0">
                <a:solidFill>
                  <a:srgbClr val="FF0000"/>
                </a:solidFill>
                <a:latin typeface="Verdana" panose="020B0604030504040204" pitchFamily="34" charset="0"/>
                <a:ea typeface="Verdana" panose="020B0604030504040204" pitchFamily="34" charset="0"/>
              </a:rPr>
              <a:t>Вопрос № </a:t>
            </a:r>
            <a:r>
              <a:rPr lang="ru-RU" sz="1400" b="1" dirty="0" smtClean="0">
                <a:solidFill>
                  <a:srgbClr val="FF0000"/>
                </a:solidFill>
                <a:latin typeface="Verdana" panose="020B0604030504040204" pitchFamily="34" charset="0"/>
                <a:ea typeface="Verdana" panose="020B0604030504040204" pitchFamily="34" charset="0"/>
              </a:rPr>
              <a:t>5 </a:t>
            </a:r>
            <a:r>
              <a:rPr lang="ru-RU" sz="1400" b="1" dirty="0">
                <a:solidFill>
                  <a:srgbClr val="0000FF"/>
                </a:solidFill>
                <a:latin typeface="Verdana" panose="020B0604030504040204" pitchFamily="34" charset="0"/>
                <a:ea typeface="Verdana" panose="020B0604030504040204" pitchFamily="34" charset="0"/>
              </a:rPr>
              <a:t>При разметки большого количества одинаковых деталей применяют:</a:t>
            </a:r>
          </a:p>
          <a:p>
            <a:pPr marL="803275" indent="-350838">
              <a:buClr>
                <a:srgbClr val="FF0000"/>
              </a:buClr>
              <a:buFont typeface="Wingdings" panose="05000000000000000000" pitchFamily="2" charset="2"/>
              <a:buChar char="q"/>
            </a:pPr>
            <a:r>
              <a:rPr lang="ru-RU" sz="1400" b="1" dirty="0">
                <a:solidFill>
                  <a:srgbClr val="006600"/>
                </a:solidFill>
                <a:latin typeface="Verdana" panose="020B0604030504040204" pitchFamily="34" charset="0"/>
                <a:ea typeface="Verdana" panose="020B0604030504040204" pitchFamily="34" charset="0"/>
              </a:rPr>
              <a:t>линейку и </a:t>
            </a:r>
            <a:r>
              <a:rPr lang="ru-RU" sz="1400" b="1" dirty="0" smtClean="0">
                <a:solidFill>
                  <a:srgbClr val="006600"/>
                </a:solidFill>
                <a:latin typeface="Verdana" panose="020B0604030504040204" pitchFamily="34" charset="0"/>
                <a:ea typeface="Verdana" panose="020B0604030504040204" pitchFamily="34" charset="0"/>
              </a:rPr>
              <a:t>чертилку</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разметочный </a:t>
            </a:r>
            <a:r>
              <a:rPr lang="ru-RU" sz="1400" b="1" dirty="0">
                <a:solidFill>
                  <a:srgbClr val="006600"/>
                </a:solidFill>
                <a:latin typeface="Verdana" panose="020B0604030504040204" pitchFamily="34" charset="0"/>
                <a:ea typeface="Verdana" panose="020B0604030504040204" pitchFamily="34" charset="0"/>
              </a:rPr>
              <a:t>циркуль и </a:t>
            </a:r>
            <a:r>
              <a:rPr lang="ru-RU" sz="1400" b="1" dirty="0" smtClean="0">
                <a:solidFill>
                  <a:srgbClr val="006600"/>
                </a:solidFill>
                <a:latin typeface="Verdana" panose="020B0604030504040204" pitchFamily="34" charset="0"/>
                <a:ea typeface="Verdana" panose="020B0604030504040204" pitchFamily="34" charset="0"/>
              </a:rPr>
              <a:t>кернер</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шаблон</a:t>
            </a:r>
          </a:p>
          <a:p>
            <a:pPr marL="803275" indent="-350838">
              <a:buClr>
                <a:srgbClr val="FF0000"/>
              </a:buClr>
              <a:buFont typeface="Wingdings" panose="05000000000000000000" pitchFamily="2" charset="2"/>
              <a:buChar char="q"/>
            </a:pPr>
            <a:r>
              <a:rPr lang="ru-RU" sz="1400" b="1" dirty="0" smtClean="0">
                <a:solidFill>
                  <a:srgbClr val="006600"/>
                </a:solidFill>
                <a:latin typeface="Verdana" panose="020B0604030504040204" pitchFamily="34" charset="0"/>
                <a:ea typeface="Verdana" panose="020B0604030504040204" pitchFamily="34" charset="0"/>
              </a:rPr>
              <a:t>слесарный </a:t>
            </a:r>
            <a:r>
              <a:rPr lang="ru-RU" sz="1400" b="1" dirty="0">
                <a:solidFill>
                  <a:srgbClr val="006600"/>
                </a:solidFill>
                <a:latin typeface="Verdana" panose="020B0604030504040204" pitchFamily="34" charset="0"/>
                <a:ea typeface="Verdana" panose="020B0604030504040204" pitchFamily="34" charset="0"/>
              </a:rPr>
              <a:t>угольник</a:t>
            </a:r>
          </a:p>
        </p:txBody>
      </p:sp>
    </p:spTree>
    <p:extLst>
      <p:ext uri="{BB962C8B-B14F-4D97-AF65-F5344CB8AC3E}">
        <p14:creationId xmlns:p14="http://schemas.microsoft.com/office/powerpoint/2010/main" val="16864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2" end="2"/>
                                            </p:txEl>
                                          </p:spTgt>
                                        </p:tgtEl>
                                        <p:attrNameLst>
                                          <p:attrName>ppt_x</p:attrName>
                                          <p:attrName>ppt_y</p:attrName>
                                        </p:attrNameLst>
                                      </p:cBhvr>
                                    </p:animMotion>
                                    <p:animRot by="1500000">
                                      <p:cBhvr>
                                        <p:cTn id="14" dur="125" fill="hold">
                                          <p:stCondLst>
                                            <p:cond delay="0"/>
                                          </p:stCondLst>
                                        </p:cTn>
                                        <p:tgtEl>
                                          <p:spTgt spid="3">
                                            <p:txEl>
                                              <p:pRg st="2" end="2"/>
                                            </p:txEl>
                                          </p:spTgt>
                                        </p:tgtEl>
                                        <p:attrNameLst>
                                          <p:attrName>r</p:attrName>
                                        </p:attrNameLst>
                                      </p:cBhvr>
                                    </p:animRot>
                                    <p:animRot by="-1500000">
                                      <p:cBhvr>
                                        <p:cTn id="15" dur="125" fill="hold">
                                          <p:stCondLst>
                                            <p:cond delay="125"/>
                                          </p:stCondLst>
                                        </p:cTn>
                                        <p:tgtEl>
                                          <p:spTgt spid="3">
                                            <p:txEl>
                                              <p:pRg st="2" end="2"/>
                                            </p:txEl>
                                          </p:spTgt>
                                        </p:tgtEl>
                                        <p:attrNameLst>
                                          <p:attrName>r</p:attrName>
                                        </p:attrNameLst>
                                      </p:cBhvr>
                                    </p:animRot>
                                    <p:animRot by="-1500000">
                                      <p:cBhvr>
                                        <p:cTn id="16" dur="125" fill="hold">
                                          <p:stCondLst>
                                            <p:cond delay="250"/>
                                          </p:stCondLst>
                                        </p:cTn>
                                        <p:tgtEl>
                                          <p:spTgt spid="3">
                                            <p:txEl>
                                              <p:pRg st="2" end="2"/>
                                            </p:txEl>
                                          </p:spTgt>
                                        </p:tgtEl>
                                        <p:attrNameLst>
                                          <p:attrName>r</p:attrName>
                                        </p:attrNameLst>
                                      </p:cBhvr>
                                    </p:animRot>
                                    <p:animRot by="1500000">
                                      <p:cBhvr>
                                        <p:cTn id="17" dur="125" fill="hold">
                                          <p:stCondLst>
                                            <p:cond delay="375"/>
                                          </p:stCondLst>
                                        </p:cTn>
                                        <p:tgtEl>
                                          <p:spTgt spid="3">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5">
                                            <p:txEl>
                                              <p:pRg st="1" end="1"/>
                                            </p:txEl>
                                          </p:spTgt>
                                        </p:tgtEl>
                                        <p:attrNameLst>
                                          <p:attrName>ppt_x</p:attrName>
                                          <p:attrName>ppt_y</p:attrName>
                                        </p:attrNameLst>
                                      </p:cBhvr>
                                    </p:animMotion>
                                    <p:animRot by="1500000">
                                      <p:cBhvr>
                                        <p:cTn id="29" dur="125" fill="hold">
                                          <p:stCondLst>
                                            <p:cond delay="0"/>
                                          </p:stCondLst>
                                        </p:cTn>
                                        <p:tgtEl>
                                          <p:spTgt spid="5">
                                            <p:txEl>
                                              <p:pRg st="1" end="1"/>
                                            </p:txEl>
                                          </p:spTgt>
                                        </p:tgtEl>
                                        <p:attrNameLst>
                                          <p:attrName>r</p:attrName>
                                        </p:attrNameLst>
                                      </p:cBhvr>
                                    </p:animRot>
                                    <p:animRot by="-1500000">
                                      <p:cBhvr>
                                        <p:cTn id="30" dur="125" fill="hold">
                                          <p:stCondLst>
                                            <p:cond delay="125"/>
                                          </p:stCondLst>
                                        </p:cTn>
                                        <p:tgtEl>
                                          <p:spTgt spid="5">
                                            <p:txEl>
                                              <p:pRg st="1" end="1"/>
                                            </p:txEl>
                                          </p:spTgt>
                                        </p:tgtEl>
                                        <p:attrNameLst>
                                          <p:attrName>r</p:attrName>
                                        </p:attrNameLst>
                                      </p:cBhvr>
                                    </p:animRot>
                                    <p:animRot by="-1500000">
                                      <p:cBhvr>
                                        <p:cTn id="31" dur="125" fill="hold">
                                          <p:stCondLst>
                                            <p:cond delay="250"/>
                                          </p:stCondLst>
                                        </p:cTn>
                                        <p:tgtEl>
                                          <p:spTgt spid="5">
                                            <p:txEl>
                                              <p:pRg st="1" end="1"/>
                                            </p:txEl>
                                          </p:spTgt>
                                        </p:tgtEl>
                                        <p:attrNameLst>
                                          <p:attrName>r</p:attrName>
                                        </p:attrNameLst>
                                      </p:cBhvr>
                                    </p:animRot>
                                    <p:animRot by="1500000">
                                      <p:cBhvr>
                                        <p:cTn id="32" dur="125" fill="hold">
                                          <p:stCondLst>
                                            <p:cond delay="375"/>
                                          </p:stCondLst>
                                        </p:cTn>
                                        <p:tgtEl>
                                          <p:spTgt spid="5">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4" presetClass="emph" presetSubtype="0" fill="hold" nodeType="click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6">
                                            <p:txEl>
                                              <p:pRg st="4" end="4"/>
                                            </p:txEl>
                                          </p:spTgt>
                                        </p:tgtEl>
                                        <p:attrNameLst>
                                          <p:attrName>ppt_x</p:attrName>
                                          <p:attrName>ppt_y</p:attrName>
                                        </p:attrNameLst>
                                      </p:cBhvr>
                                    </p:animMotion>
                                    <p:animRot by="1500000">
                                      <p:cBhvr>
                                        <p:cTn id="44" dur="125" fill="hold">
                                          <p:stCondLst>
                                            <p:cond delay="0"/>
                                          </p:stCondLst>
                                        </p:cTn>
                                        <p:tgtEl>
                                          <p:spTgt spid="6">
                                            <p:txEl>
                                              <p:pRg st="4" end="4"/>
                                            </p:txEl>
                                          </p:spTgt>
                                        </p:tgtEl>
                                        <p:attrNameLst>
                                          <p:attrName>r</p:attrName>
                                        </p:attrNameLst>
                                      </p:cBhvr>
                                    </p:animRot>
                                    <p:animRot by="-1500000">
                                      <p:cBhvr>
                                        <p:cTn id="45" dur="125" fill="hold">
                                          <p:stCondLst>
                                            <p:cond delay="125"/>
                                          </p:stCondLst>
                                        </p:cTn>
                                        <p:tgtEl>
                                          <p:spTgt spid="6">
                                            <p:txEl>
                                              <p:pRg st="4" end="4"/>
                                            </p:txEl>
                                          </p:spTgt>
                                        </p:tgtEl>
                                        <p:attrNameLst>
                                          <p:attrName>r</p:attrName>
                                        </p:attrNameLst>
                                      </p:cBhvr>
                                    </p:animRot>
                                    <p:animRot by="-1500000">
                                      <p:cBhvr>
                                        <p:cTn id="46" dur="125" fill="hold">
                                          <p:stCondLst>
                                            <p:cond delay="250"/>
                                          </p:stCondLst>
                                        </p:cTn>
                                        <p:tgtEl>
                                          <p:spTgt spid="6">
                                            <p:txEl>
                                              <p:pRg st="4" end="4"/>
                                            </p:txEl>
                                          </p:spTgt>
                                        </p:tgtEl>
                                        <p:attrNameLst>
                                          <p:attrName>r</p:attrName>
                                        </p:attrNameLst>
                                      </p:cBhvr>
                                    </p:animRot>
                                    <p:animRot by="1500000">
                                      <p:cBhvr>
                                        <p:cTn id="47" dur="125" fill="hold">
                                          <p:stCondLst>
                                            <p:cond delay="375"/>
                                          </p:stCondLst>
                                        </p:cTn>
                                        <p:tgtEl>
                                          <p:spTgt spid="6">
                                            <p:txEl>
                                              <p:pRg st="4" end="4"/>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7">
                                            <p:txEl>
                                              <p:pRg st="3" end="3"/>
                                            </p:txEl>
                                          </p:spTgt>
                                        </p:tgtEl>
                                        <p:attrNameLst>
                                          <p:attrName>ppt_x</p:attrName>
                                          <p:attrName>ppt_y</p:attrName>
                                        </p:attrNameLst>
                                      </p:cBhvr>
                                    </p:animMotion>
                                    <p:animRot by="1500000">
                                      <p:cBhvr>
                                        <p:cTn id="59" dur="125" fill="hold">
                                          <p:stCondLst>
                                            <p:cond delay="0"/>
                                          </p:stCondLst>
                                        </p:cTn>
                                        <p:tgtEl>
                                          <p:spTgt spid="7">
                                            <p:txEl>
                                              <p:pRg st="3" end="3"/>
                                            </p:txEl>
                                          </p:spTgt>
                                        </p:tgtEl>
                                        <p:attrNameLst>
                                          <p:attrName>r</p:attrName>
                                        </p:attrNameLst>
                                      </p:cBhvr>
                                    </p:animRot>
                                    <p:animRot by="-1500000">
                                      <p:cBhvr>
                                        <p:cTn id="60" dur="125" fill="hold">
                                          <p:stCondLst>
                                            <p:cond delay="125"/>
                                          </p:stCondLst>
                                        </p:cTn>
                                        <p:tgtEl>
                                          <p:spTgt spid="7">
                                            <p:txEl>
                                              <p:pRg st="3" end="3"/>
                                            </p:txEl>
                                          </p:spTgt>
                                        </p:tgtEl>
                                        <p:attrNameLst>
                                          <p:attrName>r</p:attrName>
                                        </p:attrNameLst>
                                      </p:cBhvr>
                                    </p:animRot>
                                    <p:animRot by="-1500000">
                                      <p:cBhvr>
                                        <p:cTn id="61" dur="125" fill="hold">
                                          <p:stCondLst>
                                            <p:cond delay="250"/>
                                          </p:stCondLst>
                                        </p:cTn>
                                        <p:tgtEl>
                                          <p:spTgt spid="7">
                                            <p:txEl>
                                              <p:pRg st="3" end="3"/>
                                            </p:txEl>
                                          </p:spTgt>
                                        </p:tgtEl>
                                        <p:attrNameLst>
                                          <p:attrName>r</p:attrName>
                                        </p:attrNameLst>
                                      </p:cBhvr>
                                    </p:animRot>
                                    <p:animRot by="1500000">
                                      <p:cBhvr>
                                        <p:cTn id="62" dur="125" fill="hold">
                                          <p:stCondLst>
                                            <p:cond delay="375"/>
                                          </p:stCondLst>
                                        </p:cTn>
                                        <p:tgtEl>
                                          <p:spTgt spid="7">
                                            <p:txEl>
                                              <p:pRg st="3" end="3"/>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nodeType="clickEffect">
                                  <p:stCondLst>
                                    <p:cond delay="0"/>
                                  </p:stCondLst>
                                  <p:iterate type="lt">
                                    <p:tmPct val="10000"/>
                                  </p:iterate>
                                  <p:childTnLst>
                                    <p:animMotion origin="layout" path="M 2.77556E-17 -1.11111E-6 L 2.77556E-17 -0.07222 " pathEditMode="relative" rAng="0" ptsTypes="AA">
                                      <p:cBhvr>
                                        <p:cTn id="73" dur="250" accel="50000" decel="50000" autoRev="1" fill="hold">
                                          <p:stCondLst>
                                            <p:cond delay="0"/>
                                          </p:stCondLst>
                                        </p:cTn>
                                        <p:tgtEl>
                                          <p:spTgt spid="8">
                                            <p:txEl>
                                              <p:pRg st="3" end="3"/>
                                            </p:txEl>
                                          </p:spTgt>
                                        </p:tgtEl>
                                        <p:attrNameLst>
                                          <p:attrName>ppt_x</p:attrName>
                                          <p:attrName>ppt_y</p:attrName>
                                        </p:attrNameLst>
                                      </p:cBhvr>
                                      <p:rCtr x="0" y="-3611"/>
                                    </p:animMotion>
                                    <p:animRot by="1500000">
                                      <p:cBhvr>
                                        <p:cTn id="74" dur="125" fill="hold">
                                          <p:stCondLst>
                                            <p:cond delay="0"/>
                                          </p:stCondLst>
                                        </p:cTn>
                                        <p:tgtEl>
                                          <p:spTgt spid="8">
                                            <p:txEl>
                                              <p:pRg st="3" end="3"/>
                                            </p:txEl>
                                          </p:spTgt>
                                        </p:tgtEl>
                                        <p:attrNameLst>
                                          <p:attrName>r</p:attrName>
                                        </p:attrNameLst>
                                      </p:cBhvr>
                                    </p:animRot>
                                    <p:animRot by="-1500000">
                                      <p:cBhvr>
                                        <p:cTn id="75" dur="125" fill="hold">
                                          <p:stCondLst>
                                            <p:cond delay="125"/>
                                          </p:stCondLst>
                                        </p:cTn>
                                        <p:tgtEl>
                                          <p:spTgt spid="8">
                                            <p:txEl>
                                              <p:pRg st="3" end="3"/>
                                            </p:txEl>
                                          </p:spTgt>
                                        </p:tgtEl>
                                        <p:attrNameLst>
                                          <p:attrName>r</p:attrName>
                                        </p:attrNameLst>
                                      </p:cBhvr>
                                    </p:animRot>
                                    <p:animRot by="-1500000">
                                      <p:cBhvr>
                                        <p:cTn id="76" dur="125" fill="hold">
                                          <p:stCondLst>
                                            <p:cond delay="250"/>
                                          </p:stCondLst>
                                        </p:cTn>
                                        <p:tgtEl>
                                          <p:spTgt spid="8">
                                            <p:txEl>
                                              <p:pRg st="3" end="3"/>
                                            </p:txEl>
                                          </p:spTgt>
                                        </p:tgtEl>
                                        <p:attrNameLst>
                                          <p:attrName>r</p:attrName>
                                        </p:attrNameLst>
                                      </p:cBhvr>
                                    </p:animRot>
                                    <p:animRot by="1500000">
                                      <p:cBhvr>
                                        <p:cTn id="77" dur="125" fill="hold">
                                          <p:stCondLst>
                                            <p:cond delay="375"/>
                                          </p:stCondLst>
                                        </p:cTn>
                                        <p:tgtEl>
                                          <p:spTgt spid="8">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170" y="116632"/>
            <a:ext cx="4347665" cy="584775"/>
          </a:xfrm>
          <a:prstGeom prst="rect">
            <a:avLst/>
          </a:prstGeom>
          <a:noFill/>
        </p:spPr>
        <p:txBody>
          <a:bodyPr wrap="none" rtlCol="0">
            <a:spAutoFit/>
          </a:bodyPr>
          <a:lstStyle/>
          <a:p>
            <a:r>
              <a:rPr lang="ru-RU" sz="3200" b="1" dirty="0" smtClean="0">
                <a:solidFill>
                  <a:srgbClr val="C00000"/>
                </a:solidFill>
              </a:rPr>
              <a:t>Контрольные вопросы:</a:t>
            </a:r>
            <a:endParaRPr lang="ru-RU" sz="3200" b="1" dirty="0">
              <a:solidFill>
                <a:srgbClr val="C00000"/>
              </a:solidFill>
            </a:endParaRPr>
          </a:p>
        </p:txBody>
      </p:sp>
      <p:sp>
        <p:nvSpPr>
          <p:cNvPr id="10" name="Прямоугольник 9"/>
          <p:cNvSpPr/>
          <p:nvPr/>
        </p:nvSpPr>
        <p:spPr>
          <a:xfrm>
            <a:off x="323527" y="836712"/>
            <a:ext cx="8568952" cy="5770811"/>
          </a:xfrm>
          <a:prstGeom prst="rect">
            <a:avLst/>
          </a:prstGeom>
        </p:spPr>
        <p:txBody>
          <a:bodyPr wrap="square">
            <a:spAutoFit/>
          </a:bodyPr>
          <a:lstStyle/>
          <a:p>
            <a:pPr marL="342900" indent="-342900">
              <a:spcBef>
                <a:spcPts val="600"/>
              </a:spcBef>
              <a:spcAft>
                <a:spcPts val="600"/>
              </a:spcAft>
              <a:buClr>
                <a:srgbClr val="FF0000"/>
              </a:buClr>
              <a:buFont typeface="+mj-lt"/>
              <a:buAutoNum type="arabicPeriod"/>
            </a:pPr>
            <a:r>
              <a:rPr lang="ru-RU" sz="2300" b="1" dirty="0">
                <a:solidFill>
                  <a:srgbClr val="006600"/>
                </a:solidFill>
                <a:latin typeface="Times New Roman" panose="02020603050405020304" pitchFamily="18" charset="0"/>
                <a:cs typeface="Times New Roman" panose="02020603050405020304" pitchFamily="18" charset="0"/>
              </a:rPr>
              <a:t>Какие виды разметки различают в зависимости от формы размечаемых заготовок и деталей?</a:t>
            </a:r>
            <a:endParaRPr lang="ru-RU" sz="2300" b="1" dirty="0" smtClean="0">
              <a:solidFill>
                <a:srgbClr val="006600"/>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Какие </a:t>
            </a:r>
            <a:r>
              <a:rPr lang="ru-RU" sz="2300" b="1" dirty="0">
                <a:solidFill>
                  <a:srgbClr val="006600"/>
                </a:solidFill>
                <a:latin typeface="Times New Roman" panose="02020603050405020304" pitchFamily="18" charset="0"/>
                <a:cs typeface="Times New Roman" panose="02020603050405020304" pitchFamily="18" charset="0"/>
              </a:rPr>
              <a:t>инструменты применяют для разметки металлических заготовок</a:t>
            </a:r>
            <a:r>
              <a:rPr lang="ru-RU" sz="2300" b="1" dirty="0" smtClean="0">
                <a:solidFill>
                  <a:srgbClr val="006600"/>
                </a:solidFill>
                <a:latin typeface="Times New Roman" panose="02020603050405020304" pitchFamily="18" charset="0"/>
                <a:cs typeface="Times New Roman" panose="02020603050405020304" pitchFamily="18" charset="0"/>
              </a:rPr>
              <a:t>?</a:t>
            </a:r>
          </a:p>
          <a:p>
            <a:pPr marL="342900" indent="-342900">
              <a:spcBef>
                <a:spcPts val="600"/>
              </a:spcBef>
              <a:spcAft>
                <a:spcPts val="600"/>
              </a:spcAft>
              <a:buClr>
                <a:srgbClr val="FF0000"/>
              </a:buClr>
              <a:buFont typeface="+mj-lt"/>
              <a:buAutoNum type="arabicPeriod"/>
            </a:pPr>
            <a:r>
              <a:rPr lang="ru-RU" sz="2300" b="1" dirty="0">
                <a:solidFill>
                  <a:srgbClr val="006600"/>
                </a:solidFill>
                <a:latin typeface="Times New Roman" panose="02020603050405020304" pitchFamily="18" charset="0"/>
                <a:cs typeface="Times New Roman" panose="02020603050405020304" pitchFamily="18" charset="0"/>
              </a:rPr>
              <a:t>Из каких материалов изготавливают чертилки, циркули, кернеры?</a:t>
            </a:r>
            <a:endParaRPr lang="ru-RU" sz="2300" b="1" dirty="0">
              <a:solidFill>
                <a:srgbClr val="006600"/>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Какие </a:t>
            </a:r>
            <a:r>
              <a:rPr lang="ru-RU" sz="2300" b="1" dirty="0">
                <a:solidFill>
                  <a:srgbClr val="006600"/>
                </a:solidFill>
                <a:latin typeface="Times New Roman" panose="02020603050405020304" pitchFamily="18" charset="0"/>
                <a:cs typeface="Times New Roman" panose="02020603050405020304" pitchFamily="18" charset="0"/>
              </a:rPr>
              <a:t>правила безопасности надо соблюдать </a:t>
            </a:r>
            <a:r>
              <a:rPr lang="ru-RU" sz="2300" b="1" dirty="0" smtClean="0">
                <a:solidFill>
                  <a:srgbClr val="006600"/>
                </a:solidFill>
                <a:latin typeface="Times New Roman" panose="02020603050405020304" pitchFamily="18" charset="0"/>
                <a:cs typeface="Times New Roman" panose="02020603050405020304" pitchFamily="18" charset="0"/>
              </a:rPr>
              <a:t>при </a:t>
            </a:r>
            <a:r>
              <a:rPr lang="ru-RU" sz="2300" b="1" spc="-10" dirty="0" smtClean="0">
                <a:solidFill>
                  <a:srgbClr val="006600"/>
                </a:solidFill>
                <a:latin typeface="Times New Roman" panose="02020603050405020304" pitchFamily="18" charset="0"/>
                <a:cs typeface="Times New Roman" panose="02020603050405020304" pitchFamily="18" charset="0"/>
              </a:rPr>
              <a:t>разметке</a:t>
            </a:r>
            <a:r>
              <a:rPr lang="ru-RU" sz="2300" b="1" spc="-10" dirty="0">
                <a:solidFill>
                  <a:srgbClr val="006600"/>
                </a:solidFill>
                <a:latin typeface="Times New Roman" panose="02020603050405020304" pitchFamily="18" charset="0"/>
                <a:cs typeface="Times New Roman" panose="02020603050405020304" pitchFamily="18" charset="0"/>
              </a:rPr>
              <a:t>?</a:t>
            </a:r>
            <a:endParaRPr lang="ru-RU" sz="2300" b="1" dirty="0">
              <a:solidFill>
                <a:srgbClr val="006600"/>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Для </a:t>
            </a:r>
            <a:r>
              <a:rPr lang="ru-RU" sz="2300" b="1" dirty="0">
                <a:solidFill>
                  <a:srgbClr val="006600"/>
                </a:solidFill>
                <a:latin typeface="Times New Roman" panose="02020603050405020304" pitchFamily="18" charset="0"/>
                <a:cs typeface="Times New Roman" panose="02020603050405020304" pitchFamily="18" charset="0"/>
              </a:rPr>
              <a:t>чего проводится базовая линия?</a:t>
            </a: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Для </a:t>
            </a:r>
            <a:r>
              <a:rPr lang="ru-RU" sz="2300" b="1" dirty="0">
                <a:solidFill>
                  <a:srgbClr val="006600"/>
                </a:solidFill>
                <a:latin typeface="Times New Roman" panose="02020603050405020304" pitchFamily="18" charset="0"/>
                <a:cs typeface="Times New Roman" panose="02020603050405020304" pitchFamily="18" charset="0"/>
              </a:rPr>
              <a:t>какой цели применяют шаблоны?</a:t>
            </a: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Как </a:t>
            </a:r>
            <a:r>
              <a:rPr lang="ru-RU" sz="2300" b="1" dirty="0">
                <a:solidFill>
                  <a:srgbClr val="006600"/>
                </a:solidFill>
                <a:latin typeface="Times New Roman" panose="02020603050405020304" pitchFamily="18" charset="0"/>
                <a:cs typeface="Times New Roman" panose="02020603050405020304" pitchFamily="18" charset="0"/>
              </a:rPr>
              <a:t>правильно разместить на верстаке чертилку, линейку, угольник, циркуль, заготовку, шаблон</a:t>
            </a:r>
            <a:r>
              <a:rPr lang="ru-RU" sz="2300" b="1" dirty="0" smtClean="0">
                <a:solidFill>
                  <a:srgbClr val="006600"/>
                </a:solidFill>
                <a:latin typeface="Times New Roman" panose="02020603050405020304" pitchFamily="18" charset="0"/>
                <a:cs typeface="Times New Roman" panose="02020603050405020304" pitchFamily="18" charset="0"/>
              </a:rPr>
              <a:t>?</a:t>
            </a:r>
          </a:p>
          <a:p>
            <a:pPr marL="342900" indent="-342900">
              <a:spcBef>
                <a:spcPts val="600"/>
              </a:spcBef>
              <a:spcAft>
                <a:spcPts val="600"/>
              </a:spcAft>
              <a:buClr>
                <a:srgbClr val="FF0000"/>
              </a:buClr>
              <a:buFont typeface="+mj-lt"/>
              <a:buAutoNum type="arabicPeriod"/>
            </a:pPr>
            <a:r>
              <a:rPr lang="ru-RU" sz="2300" b="1" dirty="0" smtClean="0">
                <a:solidFill>
                  <a:srgbClr val="006600"/>
                </a:solidFill>
                <a:latin typeface="Times New Roman" panose="02020603050405020304" pitchFamily="18" charset="0"/>
                <a:cs typeface="Times New Roman" panose="02020603050405020304" pitchFamily="18" charset="0"/>
              </a:rPr>
              <a:t>Назовите виды брака при </a:t>
            </a:r>
            <a:r>
              <a:rPr lang="ru-RU" sz="2300" b="1" dirty="0">
                <a:solidFill>
                  <a:srgbClr val="006600"/>
                </a:solidFill>
                <a:latin typeface="Times New Roman" panose="02020603050405020304" pitchFamily="18" charset="0"/>
                <a:cs typeface="Times New Roman" panose="02020603050405020304" pitchFamily="18" charset="0"/>
              </a:rPr>
              <a:t>выполнении разметки, причины их появления и способы </a:t>
            </a:r>
            <a:r>
              <a:rPr lang="ru-RU" sz="2300" b="1" dirty="0" smtClean="0">
                <a:solidFill>
                  <a:srgbClr val="006600"/>
                </a:solidFill>
                <a:latin typeface="Times New Roman" panose="02020603050405020304" pitchFamily="18" charset="0"/>
                <a:cs typeface="Times New Roman" panose="02020603050405020304" pitchFamily="18" charset="0"/>
              </a:rPr>
              <a:t>предупреждения.</a:t>
            </a:r>
            <a:endParaRPr lang="ru-RU" sz="2300" b="1" i="0"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7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1000"/>
                                        <p:tgtEl>
                                          <p:spTgt spid="10">
                                            <p:txEl>
                                              <p:pRg st="4" end="4"/>
                                            </p:txEl>
                                          </p:spTgt>
                                        </p:tgtEl>
                                      </p:cBhvr>
                                    </p:animEffect>
                                    <p:anim calcmode="lin" valueType="num">
                                      <p:cBhvr>
                                        <p:cTn id="41"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1000"/>
                                        <p:tgtEl>
                                          <p:spTgt spid="10">
                                            <p:txEl>
                                              <p:pRg st="5" end="5"/>
                                            </p:txEl>
                                          </p:spTgt>
                                        </p:tgtEl>
                                      </p:cBhvr>
                                    </p:animEffect>
                                    <p:anim calcmode="lin" valueType="num">
                                      <p:cBhvr>
                                        <p:cTn id="4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6" end="6"/>
                                            </p:txEl>
                                          </p:spTgt>
                                        </p:tgtEl>
                                        <p:attrNameLst>
                                          <p:attrName>style.visibility</p:attrName>
                                        </p:attrNameLst>
                                      </p:cBhvr>
                                      <p:to>
                                        <p:strVal val="visible"/>
                                      </p:to>
                                    </p:set>
                                    <p:animEffect transition="in" filter="fade">
                                      <p:cBhvr>
                                        <p:cTn id="54" dur="1000"/>
                                        <p:tgtEl>
                                          <p:spTgt spid="10">
                                            <p:txEl>
                                              <p:pRg st="6" end="6"/>
                                            </p:txEl>
                                          </p:spTgt>
                                        </p:tgtEl>
                                      </p:cBhvr>
                                    </p:animEffect>
                                    <p:anim calcmode="lin" valueType="num">
                                      <p:cBhvr>
                                        <p:cTn id="55"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fade">
                                      <p:cBhvr>
                                        <p:cTn id="61" dur="1000"/>
                                        <p:tgtEl>
                                          <p:spTgt spid="10">
                                            <p:txEl>
                                              <p:pRg st="7" end="7"/>
                                            </p:txEl>
                                          </p:spTgt>
                                        </p:tgtEl>
                                      </p:cBhvr>
                                    </p:animEffect>
                                    <p:anim calcmode="lin" valueType="num">
                                      <p:cBhvr>
                                        <p:cTn id="62"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4116" y="1124744"/>
            <a:ext cx="8823684" cy="4525963"/>
          </a:xfrm>
        </p:spPr>
        <p:txBody>
          <a:bodyPr>
            <a:normAutofit/>
          </a:bodyPr>
          <a:lstStyle/>
          <a:p>
            <a:pPr>
              <a:spcBef>
                <a:spcPts val="1200"/>
              </a:spcBef>
              <a:spcAft>
                <a:spcPts val="1200"/>
              </a:spcAft>
              <a:buClr>
                <a:srgbClr val="FF0000"/>
              </a:buClr>
              <a:buFont typeface="Wingdings" panose="05000000000000000000" pitchFamily="2" charset="2"/>
              <a:buChar char="q"/>
            </a:pPr>
            <a:r>
              <a:rPr lang="ru-RU" sz="2000" dirty="0" smtClean="0"/>
              <a:t>Покровский Б.С</a:t>
            </a:r>
            <a:r>
              <a:rPr lang="ru-RU" sz="2000" dirty="0"/>
              <a:t>. </a:t>
            </a:r>
            <a:r>
              <a:rPr lang="ru-RU" sz="2000" dirty="0" smtClean="0"/>
              <a:t>Основы слесарных и сборочных работ: учебник для студ. учреждений СПО / Б.С. Покровский – 9-е изд., стер. – М.: Издательский центр «Академия», 2017. – 208 с.</a:t>
            </a:r>
          </a:p>
          <a:p>
            <a:pPr>
              <a:spcBef>
                <a:spcPts val="1200"/>
              </a:spcBef>
              <a:spcAft>
                <a:spcPts val="1200"/>
              </a:spcAft>
              <a:buClr>
                <a:srgbClr val="FF0000"/>
              </a:buClr>
              <a:buFont typeface="Wingdings" panose="05000000000000000000" pitchFamily="2" charset="2"/>
              <a:buChar char="q"/>
            </a:pPr>
            <a:r>
              <a:rPr lang="ru-RU" sz="2000" dirty="0" smtClean="0"/>
              <a:t>Слесарное дело: учебник для нач. проф. образования / Б.С. Покровский,  В.А. Скакун. – 7-е изд., стер. – М.: Издательский центр «Академия», 2011.</a:t>
            </a:r>
          </a:p>
          <a:p>
            <a:pPr>
              <a:spcBef>
                <a:spcPts val="1200"/>
              </a:spcBef>
              <a:spcAft>
                <a:spcPts val="1200"/>
              </a:spcAft>
              <a:buClr>
                <a:srgbClr val="FF0000"/>
              </a:buClr>
              <a:buFont typeface="Wingdings" panose="05000000000000000000" pitchFamily="2" charset="2"/>
              <a:buChar char="q"/>
            </a:pPr>
            <a:r>
              <a:rPr lang="ru-RU" sz="2000" dirty="0" smtClean="0"/>
              <a:t>Общий курс слесарного дела: учебник для нач. проф. образования / </a:t>
            </a:r>
            <a:r>
              <a:rPr lang="ru-RU" sz="2000" dirty="0" err="1" smtClean="0"/>
              <a:t>Макиенко</a:t>
            </a:r>
            <a:r>
              <a:rPr lang="ru-RU" sz="2000" dirty="0" smtClean="0"/>
              <a:t> Н.И./ М.: </a:t>
            </a:r>
            <a:r>
              <a:rPr lang="ru-RU" sz="2000" dirty="0" err="1" smtClean="0"/>
              <a:t>Высш</a:t>
            </a:r>
            <a:r>
              <a:rPr lang="ru-RU" sz="2000" dirty="0" smtClean="0"/>
              <a:t>. </a:t>
            </a:r>
            <a:r>
              <a:rPr lang="ru-RU" sz="2000" dirty="0" err="1" smtClean="0"/>
              <a:t>шк</a:t>
            </a:r>
            <a:r>
              <a:rPr lang="ru-RU" sz="2000" dirty="0" smtClean="0"/>
              <a:t>., 1989.</a:t>
            </a:r>
          </a:p>
          <a:p>
            <a:pPr>
              <a:spcBef>
                <a:spcPts val="1200"/>
              </a:spcBef>
              <a:spcAft>
                <a:spcPts val="1200"/>
              </a:spcAft>
              <a:buClr>
                <a:srgbClr val="FF0000"/>
              </a:buClr>
              <a:buFont typeface="Wingdings" panose="05000000000000000000" pitchFamily="2" charset="2"/>
              <a:buChar char="q"/>
            </a:pPr>
            <a:r>
              <a:rPr lang="ru-RU" sz="2000" u="sng" dirty="0" smtClean="0">
                <a:hlinkClick r:id="rId2"/>
              </a:rPr>
              <a:t>http</a:t>
            </a:r>
            <a:r>
              <a:rPr lang="ru-RU" sz="2000" u="sng" dirty="0">
                <a:hlinkClick r:id="rId2"/>
              </a:rPr>
              <a:t>://www.e-ope.ee/_download/euni_repository/file/3739/1.zip/index.html</a:t>
            </a:r>
            <a:endParaRPr lang="ru-RU" sz="2000" u="sng" dirty="0"/>
          </a:p>
          <a:p>
            <a:pPr>
              <a:spcBef>
                <a:spcPts val="1200"/>
              </a:spcBef>
              <a:spcAft>
                <a:spcPts val="1200"/>
              </a:spcAft>
              <a:buClr>
                <a:srgbClr val="FF0000"/>
              </a:buClr>
              <a:buFont typeface="Wingdings" panose="05000000000000000000" pitchFamily="2" charset="2"/>
              <a:buChar char="q"/>
            </a:pPr>
            <a:r>
              <a:rPr lang="ru-RU" sz="2000" u="sng" dirty="0">
                <a:hlinkClick r:id="rId3"/>
              </a:rPr>
              <a:t>http://www.tepka.ru/Praktikum_po_slesarnomu_delu/index.html</a:t>
            </a:r>
            <a:r>
              <a:rPr lang="ru-RU" sz="2000" dirty="0"/>
              <a:t> </a:t>
            </a:r>
          </a:p>
          <a:p>
            <a:pPr>
              <a:spcBef>
                <a:spcPts val="1200"/>
              </a:spcBef>
              <a:spcAft>
                <a:spcPts val="1200"/>
              </a:spcAft>
              <a:buClr>
                <a:srgbClr val="FF0000"/>
              </a:buClr>
              <a:buFont typeface="Wingdings" panose="05000000000000000000" pitchFamily="2" charset="2"/>
              <a:buChar char="q"/>
            </a:pPr>
            <a:endParaRPr lang="ru-RU" sz="2000" dirty="0"/>
          </a:p>
        </p:txBody>
      </p:sp>
      <p:sp>
        <p:nvSpPr>
          <p:cNvPr id="4" name="Заголовок 1"/>
          <p:cNvSpPr>
            <a:spLocks noGrp="1"/>
          </p:cNvSpPr>
          <p:nvPr>
            <p:ph type="title"/>
          </p:nvPr>
        </p:nvSpPr>
        <p:spPr>
          <a:xfrm>
            <a:off x="1600200" y="152400"/>
            <a:ext cx="6172200" cy="575347"/>
          </a:xfrm>
          <a:solidFill>
            <a:srgbClr val="FFFF00"/>
          </a:solidFill>
        </p:spPr>
        <p:txBody>
          <a:bodyPr>
            <a:noAutofit/>
          </a:bodyPr>
          <a:lstStyle/>
          <a:p>
            <a:pPr algn="ctr"/>
            <a:r>
              <a:rPr lang="ru-RU" sz="2400" b="1" dirty="0" smtClean="0">
                <a:solidFill>
                  <a:srgbClr val="C00000"/>
                </a:solidFill>
                <a:latin typeface="Times New Roman" pitchFamily="18" charset="0"/>
                <a:cs typeface="Times New Roman" pitchFamily="18" charset="0"/>
              </a:rPr>
              <a:t>ИСТОЧНИКИ ИНФОРМАЦИИ</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25574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108519" y="260648"/>
            <a:ext cx="9378695" cy="6287640"/>
          </a:xfrm>
          <a:prstGeom prst="rect">
            <a:avLst/>
          </a:prstGeom>
          <a:gradFill>
            <a:gsLst>
              <a:gs pos="32000">
                <a:schemeClr val="tx2">
                  <a:lumMod val="40000"/>
                  <a:lumOff val="60000"/>
                </a:schemeClr>
              </a:gs>
              <a:gs pos="99000">
                <a:schemeClr val="bg2">
                  <a:tint val="97000"/>
                  <a:hueMod val="92000"/>
                  <a:satMod val="169000"/>
                  <a:lumMod val="164000"/>
                </a:schemeClr>
              </a:gs>
            </a:gsLst>
            <a:lin ang="6120000" scaled="1"/>
          </a:gradFill>
          <a:ln>
            <a:noFill/>
          </a:ln>
          <a:effectLst>
            <a:softEdge rad="112500"/>
          </a:effectLst>
        </p:spPr>
      </p:pic>
      <p:sp>
        <p:nvSpPr>
          <p:cNvPr id="55" name="Заголовок 54"/>
          <p:cNvSpPr>
            <a:spLocks noGrp="1"/>
          </p:cNvSpPr>
          <p:nvPr>
            <p:ph type="title"/>
          </p:nvPr>
        </p:nvSpPr>
        <p:spPr>
          <a:xfrm>
            <a:off x="2051663" y="-249090"/>
            <a:ext cx="9001000" cy="4608512"/>
          </a:xfrm>
          <a:effectLst>
            <a:glow rad="228600">
              <a:schemeClr val="accent5">
                <a:satMod val="175000"/>
                <a:alpha val="40000"/>
              </a:schemeClr>
            </a:glow>
            <a:outerShdw blurRad="50800" dist="38100" dir="18900000" algn="bl" rotWithShape="0">
              <a:prstClr val="black">
                <a:alpha val="40000"/>
              </a:prstClr>
            </a:outerShdw>
          </a:effectLst>
          <a:scene3d>
            <a:camera prst="perspectiveContrastingRightFacing"/>
            <a:lightRig rig="threePt" dir="t"/>
          </a:scene3d>
        </p:spPr>
        <p:txBody>
          <a:bodyPr>
            <a:noAutofit/>
          </a:bodyPr>
          <a:lstStyle/>
          <a:p>
            <a: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t>Спасибо за </a:t>
            </a:r>
            <a:b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br>
            <a: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t>внимание !</a:t>
            </a:r>
            <a:endParaRPr lang="ru-RU" sz="8000" b="1" dirty="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endParaRPr>
          </a:p>
        </p:txBody>
      </p:sp>
      <p:sp>
        <p:nvSpPr>
          <p:cNvPr id="16" name="Прямоугольник 15"/>
          <p:cNvSpPr/>
          <p:nvPr/>
        </p:nvSpPr>
        <p:spPr>
          <a:xfrm>
            <a:off x="4261386" y="5013176"/>
            <a:ext cx="3822713" cy="369332"/>
          </a:xfrm>
          <a:prstGeom prst="rect">
            <a:avLst/>
          </a:prstGeom>
        </p:spPr>
        <p:txBody>
          <a:bodyPr wrap="none">
            <a:spAutoFit/>
          </a:bodyPr>
          <a:lstStyle/>
          <a:p>
            <a:r>
              <a:rPr lang="ru-RU" b="1" i="1" dirty="0" smtClean="0">
                <a:solidFill>
                  <a:srgbClr val="FF0000"/>
                </a:solidFill>
                <a:effectLst>
                  <a:outerShdw blurRad="38100" dist="38100" dir="2700000" algn="tl">
                    <a:srgbClr val="000000">
                      <a:alpha val="43137"/>
                    </a:srgbClr>
                  </a:outerShdw>
                </a:effectLst>
              </a:rPr>
              <a:t>Преподаватель: Тогидний И.И.</a:t>
            </a:r>
            <a:endParaRPr lang="ru-RU" dirty="0">
              <a:effectLst>
                <a:outerShdw blurRad="38100" dist="38100" dir="2700000" algn="tl">
                  <a:srgbClr val="000000">
                    <a:alpha val="43137"/>
                  </a:srgbClr>
                </a:outerShdw>
              </a:effectLst>
            </a:endParaRPr>
          </a:p>
        </p:txBody>
      </p:sp>
      <p:sp>
        <p:nvSpPr>
          <p:cNvPr id="47" name="Прямоугольник 46"/>
          <p:cNvSpPr/>
          <p:nvPr/>
        </p:nvSpPr>
        <p:spPr>
          <a:xfrm>
            <a:off x="3131840" y="3720849"/>
            <a:ext cx="5843724" cy="1569660"/>
          </a:xfrm>
          <a:prstGeom prst="rect">
            <a:avLst/>
          </a:prstGeom>
          <a:solidFill>
            <a:srgbClr val="FFFFCC"/>
          </a:solidFill>
          <a:effectLst>
            <a:softEdge rad="317500"/>
          </a:effectLst>
        </p:spPr>
        <p:txBody>
          <a:bodyPr wrap="square">
            <a:spAutoFit/>
          </a:bodyPr>
          <a:lstStyle/>
          <a:p>
            <a:pPr algn="ctr"/>
            <a:endParaRPr lang="ru-RU" sz="2400" b="1" i="1" spc="540" dirty="0">
              <a:solidFill>
                <a:srgbClr val="006600"/>
              </a:solidFill>
              <a:latin typeface="Monotype Corsiva" panose="03010101010201010101" pitchFamily="66" charset="0"/>
            </a:endParaRPr>
          </a:p>
          <a:p>
            <a:pPr algn="ctr"/>
            <a:r>
              <a:rPr lang="ru-RU" sz="2300" b="1" i="1" spc="540" dirty="0">
                <a:solidFill>
                  <a:srgbClr val="006600"/>
                </a:solidFill>
                <a:effectLst>
                  <a:outerShdw blurRad="38100" dist="38100" dir="2700000" algn="tl">
                    <a:srgbClr val="000000">
                      <a:alpha val="43137"/>
                    </a:srgbClr>
                  </a:outerShdw>
                </a:effectLst>
                <a:latin typeface="Monotype Corsiva" panose="03010101010201010101" pitchFamily="66" charset="0"/>
              </a:rPr>
              <a:t>УСПЕХА ВАМ В ОСВОЕНИИ УЧЕБНОГО МАТЕРИАЛА!</a:t>
            </a:r>
          </a:p>
          <a:p>
            <a:pPr algn="ctr"/>
            <a:endParaRPr lang="ru-RU" sz="2400" spc="540" dirty="0">
              <a:solidFill>
                <a:srgbClr val="006600"/>
              </a:solidFill>
              <a:latin typeface="Monotype Corsiva" panose="03010101010201010101" pitchFamily="66" charset="0"/>
            </a:endParaRPr>
          </a:p>
        </p:txBody>
      </p:sp>
      <p:sp>
        <p:nvSpPr>
          <p:cNvPr id="10" name="Прямоугольник 9"/>
          <p:cNvSpPr/>
          <p:nvPr/>
        </p:nvSpPr>
        <p:spPr>
          <a:xfrm>
            <a:off x="0" y="6361780"/>
            <a:ext cx="9144000" cy="476672"/>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rot="10800000">
            <a:off x="0" y="1"/>
            <a:ext cx="9144000" cy="476672"/>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ttp://www.hmcolleg.ru/images/stories/ikon/vY-Ka10c9JU.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4843">
            <a:off x="827556" y="2753866"/>
            <a:ext cx="288032" cy="275330"/>
          </a:xfrm>
          <a:prstGeom prst="rect">
            <a:avLst/>
          </a:prstGeom>
          <a:noFill/>
          <a:ln>
            <a:noFill/>
          </a:ln>
        </p:spPr>
      </p:pic>
    </p:spTree>
    <p:extLst>
      <p:ext uri="{BB962C8B-B14F-4D97-AF65-F5344CB8AC3E}">
        <p14:creationId xmlns:p14="http://schemas.microsoft.com/office/powerpoint/2010/main" val="2004494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4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260648"/>
            <a:ext cx="8784976" cy="6324600"/>
          </a:xfrm>
          <a:solidFill>
            <a:srgbClr val="0000FF"/>
          </a:solidFill>
          <a:effectLst>
            <a:softEdge rad="635000"/>
          </a:effectLst>
        </p:spPr>
        <p:txBody>
          <a:bodyPr>
            <a:noAutofit/>
          </a:bodyPr>
          <a:lstStyle/>
          <a:p>
            <a:pPr marL="0" indent="0" algn="ctr">
              <a:buNone/>
            </a:pPr>
            <a:endParaRPr lang="ru-RU" sz="9600" b="1" dirty="0" smtClean="0">
              <a:solidFill>
                <a:srgbClr val="FFFF00"/>
              </a:solidFill>
              <a:latin typeface="Monotype Corsiva" panose="03010101010201010101" pitchFamily="66" charset="0"/>
            </a:endParaRPr>
          </a:p>
          <a:p>
            <a:pPr marL="0" indent="0" algn="ctr">
              <a:buNone/>
            </a:pPr>
            <a:r>
              <a:rPr lang="ru-RU" sz="8800" b="1" dirty="0" smtClean="0">
                <a:solidFill>
                  <a:srgbClr val="FFFF00"/>
                </a:solidFill>
                <a:latin typeface="Monotype Corsiva" panose="03010101010201010101" pitchFamily="66" charset="0"/>
              </a:rPr>
              <a:t>Всего доброго,</a:t>
            </a:r>
          </a:p>
          <a:p>
            <a:pPr marL="0" indent="0" algn="ctr">
              <a:buNone/>
            </a:pPr>
            <a:r>
              <a:rPr lang="ru-RU" sz="8800" b="1" dirty="0" smtClean="0">
                <a:solidFill>
                  <a:srgbClr val="FFFF00"/>
                </a:solidFill>
                <a:latin typeface="Monotype Corsiva" panose="03010101010201010101" pitchFamily="66" charset="0"/>
              </a:rPr>
              <a:t>до новых встреч!</a:t>
            </a:r>
            <a:endParaRPr lang="ru-RU" sz="8800" b="1"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45596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748972" cy="5693866"/>
          </a:xfrm>
          <a:prstGeom prst="rect">
            <a:avLst/>
          </a:prstGeom>
          <a:solidFill>
            <a:schemeClr val="accent3">
              <a:lumMod val="20000"/>
              <a:lumOff val="80000"/>
            </a:schemeClr>
          </a:solidFill>
        </p:spPr>
        <p:txBody>
          <a:bodyPr wrap="square">
            <a:spAutoFit/>
          </a:bodyPr>
          <a:lstStyle/>
          <a:p>
            <a:r>
              <a:rPr lang="ru-RU" sz="2600" b="1" dirty="0">
                <a:solidFill>
                  <a:srgbClr val="FF0000"/>
                </a:solidFill>
              </a:rPr>
              <a:t>Инструмент и приспособления, применяемые при разметке,</a:t>
            </a:r>
            <a:r>
              <a:rPr lang="ru-RU" sz="2600" dirty="0">
                <a:solidFill>
                  <a:srgbClr val="FF0000"/>
                </a:solidFill>
              </a:rPr>
              <a:t> </a:t>
            </a:r>
            <a:r>
              <a:rPr lang="ru-RU" sz="2600" b="1" dirty="0">
                <a:solidFill>
                  <a:srgbClr val="0000FF"/>
                </a:solidFill>
              </a:rPr>
              <a:t>объединяются в </a:t>
            </a:r>
            <a:r>
              <a:rPr lang="ru-RU" sz="2600" b="1" u="sng" dirty="0">
                <a:solidFill>
                  <a:srgbClr val="0000FF"/>
                </a:solidFill>
              </a:rPr>
              <a:t>три основные группы</a:t>
            </a:r>
            <a:r>
              <a:rPr lang="ru-RU" sz="2600" b="1" dirty="0">
                <a:solidFill>
                  <a:srgbClr val="0000FF"/>
                </a:solidFill>
              </a:rPr>
              <a:t>: </a:t>
            </a:r>
            <a:endParaRPr lang="ru-RU" sz="2600" b="1" dirty="0" smtClean="0">
              <a:solidFill>
                <a:srgbClr val="0000FF"/>
              </a:solidFill>
            </a:endParaRPr>
          </a:p>
          <a:p>
            <a:pPr marL="541338" lvl="0" indent="-365125">
              <a:buFont typeface="+mj-lt"/>
              <a:buAutoNum type="arabicParenR"/>
            </a:pPr>
            <a:r>
              <a:rPr lang="ru-RU" sz="2600" b="1" u="sng" dirty="0" smtClean="0">
                <a:solidFill>
                  <a:srgbClr val="FF00FF"/>
                </a:solidFill>
              </a:rPr>
              <a:t>инструмент </a:t>
            </a:r>
            <a:r>
              <a:rPr lang="ru-RU" sz="2600" b="1" u="sng" dirty="0">
                <a:solidFill>
                  <a:srgbClr val="FF00FF"/>
                </a:solidFill>
              </a:rPr>
              <a:t>для нанесения и </a:t>
            </a:r>
            <a:r>
              <a:rPr lang="ru-RU" sz="2600" b="1" u="sng" dirty="0" err="1">
                <a:solidFill>
                  <a:srgbClr val="FF00FF"/>
                </a:solidFill>
              </a:rPr>
              <a:t>накернивания</a:t>
            </a:r>
            <a:r>
              <a:rPr lang="ru-RU" sz="2600" b="1" u="sng" dirty="0">
                <a:solidFill>
                  <a:srgbClr val="FF00FF"/>
                </a:solidFill>
              </a:rPr>
              <a:t> рисок</a:t>
            </a:r>
            <a:r>
              <a:rPr lang="ru-RU" sz="2600" b="1" dirty="0">
                <a:solidFill>
                  <a:srgbClr val="FF00FF"/>
                </a:solidFill>
              </a:rPr>
              <a:t> </a:t>
            </a:r>
            <a:r>
              <a:rPr lang="ru-RU" sz="2600" b="1" i="1" dirty="0" smtClean="0">
                <a:solidFill>
                  <a:srgbClr val="006600"/>
                </a:solidFill>
              </a:rPr>
              <a:t>(чертилки</a:t>
            </a:r>
            <a:r>
              <a:rPr lang="ru-RU" sz="2600" b="1" i="1" dirty="0">
                <a:solidFill>
                  <a:srgbClr val="006600"/>
                </a:solidFill>
              </a:rPr>
              <a:t>, рейсмасы, </a:t>
            </a:r>
            <a:r>
              <a:rPr lang="ru-RU" sz="2600" b="1" i="1" dirty="0" err="1">
                <a:solidFill>
                  <a:srgbClr val="006600"/>
                </a:solidFill>
              </a:rPr>
              <a:t>штангенрейсмасы</a:t>
            </a:r>
            <a:r>
              <a:rPr lang="ru-RU" sz="2600" b="1" i="1" dirty="0">
                <a:solidFill>
                  <a:srgbClr val="006600"/>
                </a:solidFill>
              </a:rPr>
              <a:t>, пружинные циркули, разметочные штангенциркули, </a:t>
            </a:r>
            <a:r>
              <a:rPr lang="ru-RU" sz="2600" b="1" i="1" dirty="0" smtClean="0">
                <a:solidFill>
                  <a:srgbClr val="006600"/>
                </a:solidFill>
              </a:rPr>
              <a:t>кернеры); </a:t>
            </a:r>
          </a:p>
          <a:p>
            <a:pPr marL="541338" lvl="0" indent="-365125">
              <a:buFont typeface="+mj-lt"/>
              <a:buAutoNum type="arabicParenR"/>
            </a:pPr>
            <a:r>
              <a:rPr lang="ru-RU" sz="2600" b="1" u="sng" dirty="0">
                <a:solidFill>
                  <a:srgbClr val="FF00FF"/>
                </a:solidFill>
              </a:rPr>
              <a:t>инструмент для нахождения центров деталей</a:t>
            </a:r>
            <a:r>
              <a:rPr lang="ru-RU" sz="2600" b="1" dirty="0">
                <a:solidFill>
                  <a:srgbClr val="FF00FF"/>
                </a:solidFill>
              </a:rPr>
              <a:t> </a:t>
            </a:r>
            <a:r>
              <a:rPr lang="ru-RU" sz="2600" b="1" dirty="0" smtClean="0"/>
              <a:t>             </a:t>
            </a:r>
            <a:r>
              <a:rPr lang="ru-RU" sz="2600" b="1" i="1" dirty="0" smtClean="0">
                <a:solidFill>
                  <a:srgbClr val="006600"/>
                </a:solidFill>
              </a:rPr>
              <a:t>(кернер-</a:t>
            </a:r>
            <a:r>
              <a:rPr lang="ru-RU" sz="2600" b="1" i="1" dirty="0" err="1" smtClean="0">
                <a:solidFill>
                  <a:srgbClr val="006600"/>
                </a:solidFill>
              </a:rPr>
              <a:t>центроискатель</a:t>
            </a:r>
            <a:r>
              <a:rPr lang="ru-RU" sz="2600" b="1" i="1" dirty="0">
                <a:solidFill>
                  <a:srgbClr val="006600"/>
                </a:solidFill>
              </a:rPr>
              <a:t>, угольник-</a:t>
            </a:r>
            <a:r>
              <a:rPr lang="ru-RU" sz="2600" b="1" i="1" dirty="0" err="1">
                <a:solidFill>
                  <a:srgbClr val="006600"/>
                </a:solidFill>
              </a:rPr>
              <a:t>центроискатель</a:t>
            </a:r>
            <a:r>
              <a:rPr lang="ru-RU" sz="2600" b="1" i="1" dirty="0">
                <a:solidFill>
                  <a:srgbClr val="006600"/>
                </a:solidFill>
              </a:rPr>
              <a:t>, транспортир-</a:t>
            </a:r>
            <a:r>
              <a:rPr lang="ru-RU" sz="2600" b="1" i="1" dirty="0" err="1">
                <a:solidFill>
                  <a:srgbClr val="006600"/>
                </a:solidFill>
              </a:rPr>
              <a:t>центроискатель</a:t>
            </a:r>
            <a:r>
              <a:rPr lang="ru-RU" sz="2600" b="1" i="1" dirty="0">
                <a:solidFill>
                  <a:srgbClr val="006600"/>
                </a:solidFill>
              </a:rPr>
              <a:t>, специальные приспособления для разметки деталей с большими </a:t>
            </a:r>
            <a:r>
              <a:rPr lang="ru-RU" sz="2600" b="1" i="1" dirty="0" smtClean="0">
                <a:solidFill>
                  <a:srgbClr val="006600"/>
                </a:solidFill>
              </a:rPr>
              <a:t>отверстиями); </a:t>
            </a:r>
          </a:p>
          <a:p>
            <a:pPr marL="541338" lvl="0" indent="-365125">
              <a:buFont typeface="+mj-lt"/>
              <a:buAutoNum type="arabicParenR"/>
            </a:pPr>
            <a:r>
              <a:rPr lang="ru-RU" sz="2600" b="1" u="sng" dirty="0">
                <a:solidFill>
                  <a:srgbClr val="FF00FF"/>
                </a:solidFill>
              </a:rPr>
              <a:t>приспособления для размечаемых </a:t>
            </a:r>
            <a:r>
              <a:rPr lang="ru-RU" sz="2600" b="1" u="sng" dirty="0" smtClean="0">
                <a:solidFill>
                  <a:srgbClr val="FF00FF"/>
                </a:solidFill>
              </a:rPr>
              <a:t>заготовок</a:t>
            </a:r>
            <a:r>
              <a:rPr lang="ru-RU" sz="2600" b="1" dirty="0" smtClean="0">
                <a:solidFill>
                  <a:srgbClr val="FF00FF"/>
                </a:solidFill>
              </a:rPr>
              <a:t> </a:t>
            </a:r>
            <a:r>
              <a:rPr lang="ru-RU" sz="2600" b="1" i="1" dirty="0" smtClean="0">
                <a:solidFill>
                  <a:srgbClr val="006600"/>
                </a:solidFill>
              </a:rPr>
              <a:t>(подкладки</a:t>
            </a:r>
            <a:r>
              <a:rPr lang="ru-RU" sz="2600" b="1" i="1" dirty="0">
                <a:solidFill>
                  <a:srgbClr val="006600"/>
                </a:solidFill>
              </a:rPr>
              <a:t>, домкраты, поворотные приспособления, вертикальные стойки для измерительных линеек, дополнительные плоскости к разметочной </a:t>
            </a:r>
            <a:r>
              <a:rPr lang="ru-RU" sz="2600" b="1" i="1" dirty="0" smtClean="0">
                <a:solidFill>
                  <a:srgbClr val="006600"/>
                </a:solidFill>
              </a:rPr>
              <a:t>плите) </a:t>
            </a:r>
            <a:endParaRPr lang="ru-RU" sz="2600" b="1" i="1" dirty="0">
              <a:solidFill>
                <a:srgbClr val="006600"/>
              </a:solidFill>
            </a:endParaRPr>
          </a:p>
        </p:txBody>
      </p:sp>
    </p:spTree>
    <p:extLst>
      <p:ext uri="{BB962C8B-B14F-4D97-AF65-F5344CB8AC3E}">
        <p14:creationId xmlns:p14="http://schemas.microsoft.com/office/powerpoint/2010/main" val="210881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84784"/>
            <a:ext cx="8892480" cy="5040560"/>
          </a:xfrm>
        </p:spPr>
        <p:txBody>
          <a:bodyPr>
            <a:normAutofit fontScale="62500" lnSpcReduction="20000"/>
          </a:bodyPr>
          <a:lstStyle/>
          <a:p>
            <a:pPr marL="0" indent="0">
              <a:buNone/>
            </a:pPr>
            <a:r>
              <a:rPr lang="ru-RU" b="1" i="1" dirty="0" smtClean="0">
                <a:solidFill>
                  <a:srgbClr val="FF0000"/>
                </a:solidFill>
              </a:rPr>
              <a:t>РАЗМЕТКА</a:t>
            </a:r>
            <a:r>
              <a:rPr lang="ru-RU" b="1" dirty="0" smtClean="0"/>
              <a:t> </a:t>
            </a:r>
            <a:r>
              <a:rPr lang="ru-RU" b="1" dirty="0" smtClean="0">
                <a:solidFill>
                  <a:srgbClr val="006600"/>
                </a:solidFill>
              </a:rPr>
              <a:t>заключается</a:t>
            </a:r>
            <a:r>
              <a:rPr lang="ru-RU" b="1" dirty="0" smtClean="0"/>
              <a:t> </a:t>
            </a:r>
            <a:r>
              <a:rPr lang="ru-RU" b="1" dirty="0" smtClean="0">
                <a:solidFill>
                  <a:srgbClr val="0000FF"/>
                </a:solidFill>
              </a:rPr>
              <a:t>в нанесении на заготовку линий, окружностей, дуг и точек</a:t>
            </a:r>
            <a:r>
              <a:rPr lang="ru-RU" b="1" dirty="0" smtClean="0"/>
              <a:t>, </a:t>
            </a:r>
            <a:r>
              <a:rPr lang="ru-RU" b="1" dirty="0" smtClean="0">
                <a:solidFill>
                  <a:srgbClr val="006600"/>
                </a:solidFill>
              </a:rPr>
              <a:t>указывающих контуры размечаемой детали. </a:t>
            </a:r>
            <a:r>
              <a:rPr lang="ru-RU" dirty="0"/>
              <a:t>Для этой цели </a:t>
            </a:r>
            <a:r>
              <a:rPr lang="ru-RU" dirty="0" smtClean="0"/>
              <a:t>используется: </a:t>
            </a:r>
            <a:endParaRPr lang="ru-RU" b="1" dirty="0" smtClean="0">
              <a:solidFill>
                <a:srgbClr val="006600"/>
              </a:solidFill>
            </a:endParaRPr>
          </a:p>
          <a:p>
            <a:pPr marL="717550" indent="-363538">
              <a:buClr>
                <a:srgbClr val="0000FF"/>
              </a:buClr>
              <a:buFont typeface="Wingdings" panose="05000000000000000000" pitchFamily="2" charset="2"/>
              <a:buChar char="Ø"/>
            </a:pPr>
            <a:r>
              <a:rPr lang="ru-RU" b="1" u="sng" dirty="0" smtClean="0">
                <a:solidFill>
                  <a:srgbClr val="FF0000"/>
                </a:solidFill>
              </a:rPr>
              <a:t>чертилка</a:t>
            </a:r>
            <a:r>
              <a:rPr lang="ru-RU" b="1" dirty="0">
                <a:solidFill>
                  <a:srgbClr val="FF0000"/>
                </a:solidFill>
              </a:rPr>
              <a:t>;</a:t>
            </a:r>
          </a:p>
          <a:p>
            <a:pPr marL="717550" indent="-363538">
              <a:buClr>
                <a:srgbClr val="0000FF"/>
              </a:buClr>
              <a:buFont typeface="Wingdings" panose="05000000000000000000" pitchFamily="2" charset="2"/>
              <a:buChar char="Ø"/>
            </a:pPr>
            <a:r>
              <a:rPr lang="ru-RU" b="1" u="sng" dirty="0" smtClean="0">
                <a:solidFill>
                  <a:srgbClr val="FF0000"/>
                </a:solidFill>
              </a:rPr>
              <a:t>кернер</a:t>
            </a:r>
            <a:r>
              <a:rPr lang="ru-RU" b="1" dirty="0" smtClean="0">
                <a:solidFill>
                  <a:srgbClr val="FF0000"/>
                </a:solidFill>
              </a:rPr>
              <a:t>;</a:t>
            </a:r>
          </a:p>
          <a:p>
            <a:pPr marL="717550" indent="-363538">
              <a:buClr>
                <a:srgbClr val="0000FF"/>
              </a:buClr>
              <a:buFont typeface="Wingdings" panose="05000000000000000000" pitchFamily="2" charset="2"/>
              <a:buChar char="Ø"/>
            </a:pPr>
            <a:r>
              <a:rPr lang="ru-RU" b="1" u="sng" dirty="0" smtClean="0">
                <a:solidFill>
                  <a:srgbClr val="FF0000"/>
                </a:solidFill>
              </a:rPr>
              <a:t>разметочный циркуль</a:t>
            </a:r>
            <a:r>
              <a:rPr lang="ru-RU" b="1" dirty="0" smtClean="0">
                <a:solidFill>
                  <a:srgbClr val="FF0000"/>
                </a:solidFill>
              </a:rPr>
              <a:t>.</a:t>
            </a:r>
          </a:p>
          <a:p>
            <a:pPr marL="0" indent="0">
              <a:buClr>
                <a:srgbClr val="FF0000"/>
              </a:buClr>
              <a:buNone/>
            </a:pPr>
            <a:endParaRPr lang="ru-RU" b="1" dirty="0" smtClean="0">
              <a:solidFill>
                <a:srgbClr val="0000FF"/>
              </a:solidFill>
            </a:endParaRPr>
          </a:p>
          <a:p>
            <a:pPr marL="0" indent="0">
              <a:buClr>
                <a:srgbClr val="FF0000"/>
              </a:buClr>
              <a:buNone/>
            </a:pPr>
            <a:r>
              <a:rPr lang="ru-RU" b="1" i="1" dirty="0" smtClean="0">
                <a:solidFill>
                  <a:srgbClr val="0000FF"/>
                </a:solidFill>
              </a:rPr>
              <a:t>ИЗМЕРЕНИЯ</a:t>
            </a:r>
            <a:r>
              <a:rPr lang="ru-RU" dirty="0" smtClean="0"/>
              <a:t> </a:t>
            </a:r>
            <a:r>
              <a:rPr lang="ru-RU" b="1" dirty="0" smtClean="0">
                <a:solidFill>
                  <a:srgbClr val="006600"/>
                </a:solidFill>
              </a:rPr>
              <a:t>выполняют с помощью: </a:t>
            </a:r>
          </a:p>
          <a:p>
            <a:pPr marL="717550" indent="-363538">
              <a:buClr>
                <a:srgbClr val="0000FF"/>
              </a:buClr>
              <a:buFont typeface="Wingdings" panose="05000000000000000000" pitchFamily="2" charset="2"/>
              <a:buChar char="Ø"/>
            </a:pPr>
            <a:r>
              <a:rPr lang="ru-RU" b="1" u="sng" dirty="0" smtClean="0">
                <a:solidFill>
                  <a:srgbClr val="FF0000"/>
                </a:solidFill>
              </a:rPr>
              <a:t>угольника</a:t>
            </a:r>
            <a:r>
              <a:rPr lang="ru-RU" b="1" dirty="0" smtClean="0">
                <a:solidFill>
                  <a:srgbClr val="FF0000"/>
                </a:solidFill>
              </a:rPr>
              <a:t> </a:t>
            </a:r>
            <a:r>
              <a:rPr lang="ru-RU" dirty="0" smtClean="0"/>
              <a:t>(проверка взаимной перпендикулярности осей и плоскостей);</a:t>
            </a:r>
          </a:p>
          <a:p>
            <a:pPr marL="717550" indent="-363538">
              <a:buClr>
                <a:srgbClr val="0000FF"/>
              </a:buClr>
              <a:buFont typeface="Wingdings" panose="05000000000000000000" pitchFamily="2" charset="2"/>
              <a:buChar char="Ø"/>
            </a:pPr>
            <a:r>
              <a:rPr lang="ru-RU" b="1" u="sng" dirty="0" smtClean="0">
                <a:solidFill>
                  <a:srgbClr val="FF0000"/>
                </a:solidFill>
              </a:rPr>
              <a:t>угломера</a:t>
            </a:r>
            <a:r>
              <a:rPr lang="ru-RU" dirty="0" smtClean="0"/>
              <a:t> (расположение косых поверхностей и граней);</a:t>
            </a:r>
          </a:p>
          <a:p>
            <a:pPr marL="717550" indent="-363538">
              <a:buClr>
                <a:srgbClr val="0000FF"/>
              </a:buClr>
              <a:buFont typeface="Wingdings" panose="05000000000000000000" pitchFamily="2" charset="2"/>
              <a:buChar char="Ø"/>
            </a:pPr>
            <a:r>
              <a:rPr lang="ru-RU" b="1" u="sng" dirty="0" smtClean="0">
                <a:solidFill>
                  <a:srgbClr val="FF0000"/>
                </a:solidFill>
              </a:rPr>
              <a:t>кронциркуля</a:t>
            </a:r>
            <a:r>
              <a:rPr lang="ru-RU" dirty="0" smtClean="0"/>
              <a:t> (сравнение размеров диаметров отверстий, длины, толщины и т. п.);</a:t>
            </a:r>
          </a:p>
          <a:p>
            <a:pPr marL="717550" indent="-363538">
              <a:buClr>
                <a:srgbClr val="0000FF"/>
              </a:buClr>
              <a:buFont typeface="Wingdings" panose="05000000000000000000" pitchFamily="2" charset="2"/>
              <a:buChar char="Ø"/>
            </a:pPr>
            <a:r>
              <a:rPr lang="ru-RU" b="1" u="sng" dirty="0" smtClean="0">
                <a:solidFill>
                  <a:srgbClr val="FF0000"/>
                </a:solidFill>
              </a:rPr>
              <a:t>рейсмуса</a:t>
            </a:r>
            <a:r>
              <a:rPr lang="ru-RU" dirty="0" smtClean="0"/>
              <a:t> (нанесение параллельных линий);</a:t>
            </a:r>
          </a:p>
          <a:p>
            <a:pPr marL="717550" indent="-363538">
              <a:buClr>
                <a:srgbClr val="0000FF"/>
              </a:buClr>
              <a:buFont typeface="Wingdings" panose="05000000000000000000" pitchFamily="2" charset="2"/>
              <a:buChar char="Ø"/>
            </a:pPr>
            <a:r>
              <a:rPr lang="ru-RU" b="1" u="sng" dirty="0" err="1" smtClean="0">
                <a:solidFill>
                  <a:srgbClr val="FF0000"/>
                </a:solidFill>
              </a:rPr>
              <a:t>штангенрейсмуса</a:t>
            </a:r>
            <a:r>
              <a:rPr lang="ru-RU" dirty="0" smtClean="0"/>
              <a:t> и других </a:t>
            </a:r>
            <a:r>
              <a:rPr lang="ru-RU" b="1" u="sng" dirty="0" smtClean="0">
                <a:solidFill>
                  <a:srgbClr val="FF0000"/>
                </a:solidFill>
              </a:rPr>
              <a:t>штангенинструментов</a:t>
            </a:r>
            <a:r>
              <a:rPr lang="ru-RU" dirty="0" smtClean="0"/>
              <a:t>; </a:t>
            </a:r>
          </a:p>
          <a:p>
            <a:pPr marL="717550" indent="-363538">
              <a:buClr>
                <a:srgbClr val="0000FF"/>
              </a:buClr>
              <a:buFont typeface="Wingdings" panose="05000000000000000000" pitchFamily="2" charset="2"/>
              <a:buChar char="Ø"/>
            </a:pPr>
            <a:r>
              <a:rPr lang="ru-RU" b="1" u="sng" dirty="0" smtClean="0">
                <a:solidFill>
                  <a:srgbClr val="FF0000"/>
                </a:solidFill>
              </a:rPr>
              <a:t>уровня</a:t>
            </a:r>
            <a:r>
              <a:rPr lang="ru-RU" dirty="0" smtClean="0"/>
              <a:t> (определение горизонтальности поверхности) и др.</a:t>
            </a:r>
            <a:endParaRPr lang="ru-RU" dirty="0"/>
          </a:p>
        </p:txBody>
      </p:sp>
      <p:sp>
        <p:nvSpPr>
          <p:cNvPr id="5" name="Заголовок 1"/>
          <p:cNvSpPr>
            <a:spLocks noGrp="1"/>
          </p:cNvSpPr>
          <p:nvPr>
            <p:ph type="title"/>
          </p:nvPr>
        </p:nvSpPr>
        <p:spPr>
          <a:xfrm>
            <a:off x="504622" y="0"/>
            <a:ext cx="8229600" cy="1143000"/>
          </a:xfrm>
        </p:spPr>
        <p:txBody>
          <a:bodyPr>
            <a:normAutofit/>
          </a:bodyPr>
          <a:lstStyle/>
          <a:p>
            <a:pPr algn="ctr"/>
            <a:r>
              <a:rPr lang="ru-RU" sz="2400" b="1" dirty="0" smtClean="0">
                <a:latin typeface="Arial" pitchFamily="34" charset="0"/>
                <a:cs typeface="Arial" pitchFamily="34" charset="0"/>
              </a:rPr>
              <a:t> </a:t>
            </a:r>
            <a:r>
              <a:rPr lang="ru-RU" sz="3100" b="1" dirty="0" smtClean="0">
                <a:solidFill>
                  <a:srgbClr val="C00000"/>
                </a:solidFill>
                <a:latin typeface="Arial" pitchFamily="34" charset="0"/>
                <a:cs typeface="Arial" pitchFamily="34" charset="0"/>
              </a:rPr>
              <a:t>Инструменты, приспособления и материалы, применяемые при разметке</a:t>
            </a:r>
            <a:endParaRPr lang="ru-RU" sz="3100" dirty="0" smtClean="0">
              <a:solidFill>
                <a:srgbClr val="C00000"/>
              </a:solidFill>
            </a:endParaRPr>
          </a:p>
        </p:txBody>
      </p:sp>
    </p:spTree>
    <p:extLst>
      <p:ext uri="{BB962C8B-B14F-4D97-AF65-F5344CB8AC3E}">
        <p14:creationId xmlns:p14="http://schemas.microsoft.com/office/powerpoint/2010/main" val="77933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7-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557946"/>
            <a:ext cx="33528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инструменты для размет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3" y="1124744"/>
            <a:ext cx="3796640" cy="468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Картинка 51 из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968" y="1124744"/>
            <a:ext cx="159543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2" descr="Картинка 4 из 1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30997"/>
            <a:ext cx="3429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0" y="0"/>
            <a:ext cx="9144000" cy="830997"/>
          </a:xfrm>
          <a:prstGeom prst="rect">
            <a:avLst/>
          </a:prstGeom>
          <a:solidFill>
            <a:srgbClr val="FFFF00"/>
          </a:solidFill>
        </p:spPr>
        <p:txBody>
          <a:bodyPr wrap="square">
            <a:spAutoFit/>
          </a:bodyPr>
          <a:lstStyle/>
          <a:p>
            <a:pPr algn="ctr"/>
            <a:r>
              <a:rPr lang="ru-RU" sz="2400" b="1" dirty="0" smtClean="0">
                <a:solidFill>
                  <a:srgbClr val="C00000"/>
                </a:solidFill>
                <a:latin typeface="Arial" pitchFamily="34" charset="0"/>
                <a:cs typeface="Arial" pitchFamily="34" charset="0"/>
              </a:rPr>
              <a:t>Инструменты</a:t>
            </a:r>
            <a:r>
              <a:rPr lang="ru-RU" sz="2400" b="1" dirty="0">
                <a:solidFill>
                  <a:srgbClr val="C00000"/>
                </a:solidFill>
                <a:latin typeface="Arial" pitchFamily="34" charset="0"/>
                <a:cs typeface="Arial" pitchFamily="34" charset="0"/>
              </a:rPr>
              <a:t>, приспособления и материалы, применяемые при разметке</a:t>
            </a:r>
            <a:endParaRPr lang="ru-RU" sz="2400" dirty="0"/>
          </a:p>
        </p:txBody>
      </p:sp>
    </p:spTree>
    <p:extLst>
      <p:ext uri="{BB962C8B-B14F-4D97-AF65-F5344CB8AC3E}">
        <p14:creationId xmlns:p14="http://schemas.microsoft.com/office/powerpoint/2010/main" val="289504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12"/>
          <p:cNvGraphicFramePr>
            <a:graphicFrameLocks noChangeAspect="1"/>
          </p:cNvGraphicFramePr>
          <p:nvPr/>
        </p:nvGraphicFramePr>
        <p:xfrm>
          <a:off x="152400" y="152400"/>
          <a:ext cx="8785225" cy="6553200"/>
        </p:xfrm>
        <a:graphic>
          <a:graphicData uri="http://schemas.openxmlformats.org/presentationml/2006/ole">
            <mc:AlternateContent xmlns:mc="http://schemas.openxmlformats.org/markup-compatibility/2006">
              <mc:Choice xmlns:v="urn:schemas-microsoft-com:vml" Requires="v">
                <p:oleObj spid="_x0000_s2232" name="Visio" r:id="rId3" imgW="12629693" imgH="6870598" progId="Visio.Drawing.11">
                  <p:embed/>
                </p:oleObj>
              </mc:Choice>
              <mc:Fallback>
                <p:oleObj name="Visio" r:id="rId3" imgW="12629693" imgH="6870598" progId="Visio.Drawing.11">
                  <p:embed/>
                  <p:pic>
                    <p:nvPicPr>
                      <p:cNvPr id="5427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52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9938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475656" y="1628800"/>
            <a:ext cx="6552728" cy="3600400"/>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a:t>
            </a:r>
            <a:r>
              <a:rPr lang="ru-RU" sz="60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6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Чертилки</a:t>
            </a:r>
            <a:endParaRPr lang="ru-RU" sz="60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7741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Блок-схема: несколько документов 1"/>
          <p:cNvSpPr/>
          <p:nvPr/>
        </p:nvSpPr>
        <p:spPr>
          <a:xfrm>
            <a:off x="432112" y="332656"/>
            <a:ext cx="8280920" cy="6120680"/>
          </a:xfrm>
          <a:prstGeom prst="flowChartMultidocument">
            <a:avLst/>
          </a:prstGeom>
          <a:solidFill>
            <a:srgbClr val="0000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00"/>
                </a:solidFill>
                <a:effectLst>
                  <a:outerShdw blurRad="38100" dist="38100" dir="2700000" algn="tl">
                    <a:srgbClr val="000000">
                      <a:alpha val="43137"/>
                    </a:srgbClr>
                  </a:outerShdw>
                </a:effectLst>
                <a:latin typeface="Arial Black" panose="020B0A04020102020204" pitchFamily="34" charset="0"/>
              </a:rPr>
              <a:t>Тема 1.2</a:t>
            </a:r>
          </a:p>
          <a:p>
            <a:pPr algn="ctr"/>
            <a:r>
              <a:rPr lang="ru-RU" sz="3200" b="1" dirty="0">
                <a:solidFill>
                  <a:srgbClr val="FFFF00"/>
                </a:solidFill>
                <a:effectLst>
                  <a:outerShdw blurRad="38100" dist="38100" dir="2700000" algn="tl">
                    <a:srgbClr val="000000">
                      <a:alpha val="43137"/>
                    </a:srgbClr>
                  </a:outerShdw>
                </a:effectLst>
                <a:latin typeface="Arial Black" panose="020B0A04020102020204" pitchFamily="34" charset="0"/>
              </a:rPr>
              <a:t>Подготовительные операции слесарной обработки:</a:t>
            </a:r>
            <a:endParaRPr lang="ru-RU" sz="32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itchFamily="18" charset="0"/>
            </a:endParaRPr>
          </a:p>
          <a:p>
            <a:pPr algn="ctr"/>
            <a:endParaRPr lang="ru-RU"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066925" indent="-1884363"/>
            <a:r>
              <a:rPr lang="ru-RU" sz="32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1.2.1</a:t>
            </a:r>
            <a:r>
              <a:rPr lang="ru-RU" sz="3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Разметка плоскостная </a:t>
            </a:r>
            <a:r>
              <a:rPr lang="ru-RU"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a:t>
            </a:r>
          </a:p>
          <a:p>
            <a:pPr marL="2149475" indent="-36513"/>
            <a:r>
              <a:rPr lang="ru-RU"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пространственная</a:t>
            </a:r>
            <a:endPar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182563"/>
            <a:r>
              <a:rPr lang="ru-RU" sz="32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1.2.2</a:t>
            </a:r>
            <a:r>
              <a:rPr lang="ru-RU" sz="3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Гибка и правка </a:t>
            </a:r>
            <a:r>
              <a:rPr lang="ru-RU"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металла</a:t>
            </a:r>
            <a:endPar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182563"/>
            <a:r>
              <a:rPr lang="ru-RU" sz="32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1.2.3</a:t>
            </a:r>
            <a:r>
              <a:rPr lang="ru-RU" sz="3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Рубка </a:t>
            </a:r>
            <a:r>
              <a:rPr lang="ru-RU"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металла</a:t>
            </a:r>
            <a:endPar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182563"/>
            <a:r>
              <a:rPr lang="ru-RU" sz="32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a:t>
            </a:r>
            <a:r>
              <a:rPr lang="ru-RU" sz="3200" b="1"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1.2.4</a:t>
            </a:r>
            <a:r>
              <a:rPr lang="ru-RU"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Резка </a:t>
            </a:r>
            <a:r>
              <a:rPr lang="ru-RU"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металла</a:t>
            </a:r>
            <a:endParaRPr lang="ru-RU"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400" b="1" dirty="0" smtClean="0">
              <a:ln>
                <a:solidFill>
                  <a:srgbClr val="FF3300"/>
                </a:solidFill>
              </a:ln>
              <a:solidFill>
                <a:srgbClr val="FF0000"/>
              </a:solidFill>
              <a:latin typeface="Times New Roman" pitchFamily="18" charset="0"/>
              <a:cs typeface="Times New Roman" pitchFamily="18" charset="0"/>
            </a:endParaRPr>
          </a:p>
          <a:p>
            <a:endParaRPr lang="ru-RU" sz="800" b="1" dirty="0">
              <a:ln>
                <a:solidFill>
                  <a:srgbClr val="FF33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8103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a:solidFill>
            <a:srgbClr val="FFFF00"/>
          </a:solidFill>
        </p:spPr>
        <p:txBody>
          <a:bodyPr>
            <a:noAutofit/>
          </a:bodyPr>
          <a:lstStyle/>
          <a:p>
            <a:r>
              <a:rPr lang="ru-RU" sz="3200" b="1" dirty="0" smtClean="0">
                <a:solidFill>
                  <a:srgbClr val="FF0000"/>
                </a:solidFill>
              </a:rPr>
              <a:t>1) ЧЕРТИЛКИ</a:t>
            </a:r>
            <a:endParaRPr lang="ru-RU" sz="3200" dirty="0">
              <a:solidFill>
                <a:srgbClr val="FF0000"/>
              </a:solidFill>
            </a:endParaRPr>
          </a:p>
        </p:txBody>
      </p:sp>
      <p:sp>
        <p:nvSpPr>
          <p:cNvPr id="3" name="Объект 2"/>
          <p:cNvSpPr>
            <a:spLocks noGrp="1"/>
          </p:cNvSpPr>
          <p:nvPr>
            <p:ph idx="1"/>
          </p:nvPr>
        </p:nvSpPr>
        <p:spPr>
          <a:xfrm>
            <a:off x="107504" y="836712"/>
            <a:ext cx="8928992" cy="6021288"/>
          </a:xfrm>
        </p:spPr>
        <p:txBody>
          <a:bodyPr>
            <a:normAutofit fontScale="85000" lnSpcReduction="10000"/>
          </a:bodyPr>
          <a:lstStyle/>
          <a:p>
            <a:pPr marL="0" indent="0" algn="just">
              <a:buNone/>
            </a:pPr>
            <a:r>
              <a:rPr lang="ru-RU" b="1" u="sng" dirty="0" smtClean="0">
                <a:solidFill>
                  <a:srgbClr val="FF0000"/>
                </a:solidFill>
              </a:rPr>
              <a:t>Чертилки</a:t>
            </a:r>
            <a:r>
              <a:rPr lang="ru-RU" dirty="0"/>
              <a:t> </a:t>
            </a:r>
            <a:r>
              <a:rPr lang="ru-RU" b="1" dirty="0"/>
              <a:t>являются наиболее простым инструментом </a:t>
            </a:r>
            <a:r>
              <a:rPr lang="ru-RU" b="1" dirty="0">
                <a:solidFill>
                  <a:srgbClr val="0000FF"/>
                </a:solidFill>
              </a:rPr>
              <a:t>для нанесения контура детали </a:t>
            </a:r>
            <a:r>
              <a:rPr lang="ru-RU" b="1" dirty="0"/>
              <a:t>на поверхность заготовки и представляют собой</a:t>
            </a:r>
            <a:r>
              <a:rPr lang="ru-RU" b="1" dirty="0">
                <a:solidFill>
                  <a:srgbClr val="0000FF"/>
                </a:solidFill>
              </a:rPr>
              <a:t> стержень с заостренным концом рабочей </a:t>
            </a:r>
            <a:r>
              <a:rPr lang="ru-RU" b="1" dirty="0" smtClean="0">
                <a:solidFill>
                  <a:srgbClr val="0000FF"/>
                </a:solidFill>
              </a:rPr>
              <a:t>части </a:t>
            </a:r>
            <a:r>
              <a:rPr lang="ru-RU" b="1" dirty="0" smtClean="0">
                <a:solidFill>
                  <a:srgbClr val="006600"/>
                </a:solidFill>
              </a:rPr>
              <a:t>(рис. 2.1)</a:t>
            </a:r>
            <a:r>
              <a:rPr lang="ru-RU" dirty="0" smtClean="0"/>
              <a:t>. </a:t>
            </a:r>
          </a:p>
          <a:p>
            <a:pPr marL="0" indent="0" algn="just">
              <a:buNone/>
            </a:pPr>
            <a:endParaRPr lang="ru-RU" sz="1500" b="1" dirty="0" smtClean="0"/>
          </a:p>
          <a:p>
            <a:pPr marL="0" indent="0" algn="just">
              <a:buNone/>
            </a:pPr>
            <a:r>
              <a:rPr lang="ru-RU" b="1" dirty="0" smtClean="0"/>
              <a:t>Изготавливают</a:t>
            </a:r>
            <a:r>
              <a:rPr lang="ru-RU" dirty="0" smtClean="0"/>
              <a:t> </a:t>
            </a:r>
            <a:r>
              <a:rPr lang="ru-RU" dirty="0"/>
              <a:t>чертилки из </a:t>
            </a:r>
            <a:r>
              <a:rPr lang="ru-RU" b="1" dirty="0">
                <a:solidFill>
                  <a:srgbClr val="0070C0"/>
                </a:solidFill>
              </a:rPr>
              <a:t>инструментальных углеродистых сталей марок</a:t>
            </a:r>
            <a:r>
              <a:rPr lang="ru-RU" dirty="0"/>
              <a:t> </a:t>
            </a:r>
            <a:r>
              <a:rPr lang="ru-RU" b="1" dirty="0">
                <a:solidFill>
                  <a:srgbClr val="FF0000"/>
                </a:solidFill>
              </a:rPr>
              <a:t>У10А</a:t>
            </a:r>
            <a:r>
              <a:rPr lang="ru-RU" dirty="0"/>
              <a:t> и </a:t>
            </a:r>
            <a:r>
              <a:rPr lang="ru-RU" b="1" dirty="0">
                <a:solidFill>
                  <a:srgbClr val="FF0000"/>
                </a:solidFill>
              </a:rPr>
              <a:t>У12А</a:t>
            </a:r>
            <a:r>
              <a:rPr lang="ru-RU" dirty="0"/>
              <a:t> в двух вариантах: </a:t>
            </a:r>
            <a:endParaRPr lang="ru-RU" dirty="0" smtClean="0"/>
          </a:p>
          <a:p>
            <a:pPr marL="803275" lvl="1" indent="-346075" algn="just">
              <a:buClr>
                <a:srgbClr val="FF0000"/>
              </a:buClr>
              <a:buFont typeface="Wingdings" panose="05000000000000000000" pitchFamily="2" charset="2"/>
              <a:buChar char="Ø"/>
            </a:pPr>
            <a:r>
              <a:rPr lang="ru-RU" sz="3200" b="1" i="1" dirty="0" smtClean="0">
                <a:solidFill>
                  <a:srgbClr val="006600"/>
                </a:solidFill>
              </a:rPr>
              <a:t>односторонние</a:t>
            </a:r>
            <a:r>
              <a:rPr lang="ru-RU" sz="3200" dirty="0" smtClean="0">
                <a:solidFill>
                  <a:srgbClr val="006600"/>
                </a:solidFill>
              </a:rPr>
              <a:t> и </a:t>
            </a:r>
          </a:p>
          <a:p>
            <a:pPr marL="803275" lvl="1" indent="-346075" algn="just">
              <a:buClr>
                <a:srgbClr val="FF0000"/>
              </a:buClr>
              <a:buFont typeface="Wingdings" panose="05000000000000000000" pitchFamily="2" charset="2"/>
              <a:buChar char="Ø"/>
            </a:pPr>
            <a:r>
              <a:rPr lang="ru-RU" sz="3200" b="1" i="1" dirty="0" smtClean="0">
                <a:solidFill>
                  <a:srgbClr val="006600"/>
                </a:solidFill>
              </a:rPr>
              <a:t>двусторонние</a:t>
            </a:r>
            <a:r>
              <a:rPr lang="ru-RU" sz="3200" dirty="0" smtClean="0">
                <a:solidFill>
                  <a:srgbClr val="006600"/>
                </a:solidFill>
              </a:rPr>
              <a:t>. </a:t>
            </a:r>
          </a:p>
          <a:p>
            <a:pPr marL="0" indent="0" algn="just">
              <a:buNone/>
            </a:pPr>
            <a:r>
              <a:rPr lang="ru-RU" dirty="0" smtClean="0"/>
              <a:t>Чертилки </a:t>
            </a:r>
            <a:r>
              <a:rPr lang="ru-RU" dirty="0"/>
              <a:t>изготавливают </a:t>
            </a:r>
            <a:r>
              <a:rPr lang="ru-RU" b="1" dirty="0">
                <a:solidFill>
                  <a:srgbClr val="0000FF"/>
                </a:solidFill>
              </a:rPr>
              <a:t>длиной</a:t>
            </a:r>
            <a:r>
              <a:rPr lang="ru-RU" b="1" dirty="0">
                <a:solidFill>
                  <a:srgbClr val="FF0000"/>
                </a:solidFill>
              </a:rPr>
              <a:t> </a:t>
            </a:r>
            <a:r>
              <a:rPr lang="ru-RU" b="1" dirty="0" smtClean="0">
                <a:solidFill>
                  <a:srgbClr val="FF0000"/>
                </a:solidFill>
              </a:rPr>
              <a:t>150…200 мм</a:t>
            </a:r>
            <a:r>
              <a:rPr lang="ru-RU" dirty="0" smtClean="0"/>
              <a:t>, </a:t>
            </a:r>
            <a:r>
              <a:rPr lang="ru-RU" b="1" dirty="0">
                <a:solidFill>
                  <a:srgbClr val="0000FF"/>
                </a:solidFill>
              </a:rPr>
              <a:t>диаметром</a:t>
            </a:r>
            <a:r>
              <a:rPr lang="ru-RU" dirty="0"/>
              <a:t> </a:t>
            </a:r>
            <a:r>
              <a:rPr lang="ru-RU" b="1" dirty="0">
                <a:solidFill>
                  <a:srgbClr val="FF0000"/>
                </a:solidFill>
              </a:rPr>
              <a:t>4...5 </a:t>
            </a:r>
            <a:r>
              <a:rPr lang="ru-RU" b="1" dirty="0" smtClean="0">
                <a:solidFill>
                  <a:srgbClr val="FF0000"/>
                </a:solidFill>
              </a:rPr>
              <a:t>мм</a:t>
            </a:r>
            <a:r>
              <a:rPr lang="ru-RU" b="1" dirty="0" smtClean="0"/>
              <a:t>.</a:t>
            </a:r>
            <a:endParaRPr lang="ru-RU" b="1" dirty="0" smtClean="0">
              <a:solidFill>
                <a:srgbClr val="FF0000"/>
              </a:solidFill>
            </a:endParaRPr>
          </a:p>
          <a:p>
            <a:pPr marL="0" indent="0" algn="just">
              <a:buNone/>
            </a:pPr>
            <a:endParaRPr lang="ru-RU" sz="1500" b="1" dirty="0" smtClean="0"/>
          </a:p>
          <a:p>
            <a:pPr marL="0" indent="0" algn="just">
              <a:buNone/>
            </a:pPr>
            <a:r>
              <a:rPr lang="ru-RU" b="1" dirty="0" smtClean="0"/>
              <a:t>Рабочая </a:t>
            </a:r>
            <a:r>
              <a:rPr lang="ru-RU" b="1" dirty="0"/>
              <a:t>часть чертилки </a:t>
            </a:r>
            <a:r>
              <a:rPr lang="ru-RU" dirty="0"/>
              <a:t>закаливается </a:t>
            </a:r>
            <a:r>
              <a:rPr lang="ru-RU" b="1" dirty="0">
                <a:solidFill>
                  <a:srgbClr val="0070C0"/>
                </a:solidFill>
              </a:rPr>
              <a:t>на длине </a:t>
            </a:r>
            <a:r>
              <a:rPr lang="ru-RU" b="1" dirty="0">
                <a:solidFill>
                  <a:srgbClr val="FF0000"/>
                </a:solidFill>
              </a:rPr>
              <a:t>20… 30 мм </a:t>
            </a:r>
            <a:r>
              <a:rPr lang="ru-RU" dirty="0"/>
              <a:t>до </a:t>
            </a:r>
            <a:r>
              <a:rPr lang="ru-RU" b="1" dirty="0">
                <a:solidFill>
                  <a:srgbClr val="0070C0"/>
                </a:solidFill>
              </a:rPr>
              <a:t>твердости</a:t>
            </a:r>
            <a:r>
              <a:rPr lang="ru-RU" dirty="0"/>
              <a:t> </a:t>
            </a:r>
            <a:r>
              <a:rPr lang="ru-RU" b="1" dirty="0">
                <a:solidFill>
                  <a:srgbClr val="FF0000"/>
                </a:solidFill>
              </a:rPr>
              <a:t>HRC 58…60 </a:t>
            </a:r>
            <a:r>
              <a:rPr lang="ru-RU" dirty="0"/>
              <a:t>и затачивается </a:t>
            </a:r>
            <a:r>
              <a:rPr lang="ru-RU" b="1" dirty="0">
                <a:solidFill>
                  <a:srgbClr val="FF0000"/>
                </a:solidFill>
              </a:rPr>
              <a:t>под углом 15…20</a:t>
            </a:r>
            <a:r>
              <a:rPr lang="ru-RU" b="1" dirty="0" smtClean="0">
                <a:solidFill>
                  <a:srgbClr val="FF0000"/>
                </a:solidFill>
              </a:rPr>
              <a:t>°</a:t>
            </a:r>
            <a:r>
              <a:rPr lang="ru-RU" dirty="0" smtClean="0"/>
              <a:t>, другой конец согнут </a:t>
            </a:r>
            <a:r>
              <a:rPr lang="ru-RU" dirty="0"/>
              <a:t>в кольцо </a:t>
            </a:r>
            <a:r>
              <a:rPr lang="ru-RU" b="1" dirty="0">
                <a:solidFill>
                  <a:srgbClr val="0070C0"/>
                </a:solidFill>
              </a:rPr>
              <a:t>диаметром</a:t>
            </a:r>
            <a:r>
              <a:rPr lang="ru-RU" dirty="0"/>
              <a:t> </a:t>
            </a:r>
            <a:r>
              <a:rPr lang="ru-RU" b="1" dirty="0">
                <a:solidFill>
                  <a:srgbClr val="FF0000"/>
                </a:solidFill>
              </a:rPr>
              <a:t>25...30 </a:t>
            </a:r>
            <a:r>
              <a:rPr lang="ru-RU" b="1" dirty="0" smtClean="0">
                <a:solidFill>
                  <a:srgbClr val="FF0000"/>
                </a:solidFill>
              </a:rPr>
              <a:t>мм</a:t>
            </a:r>
            <a:r>
              <a:rPr lang="ru-RU" b="1" dirty="0" smtClean="0"/>
              <a:t>.</a:t>
            </a:r>
            <a:endParaRPr lang="ru-RU" dirty="0"/>
          </a:p>
        </p:txBody>
      </p:sp>
    </p:spTree>
    <p:extLst>
      <p:ext uri="{BB962C8B-B14F-4D97-AF65-F5344CB8AC3E}">
        <p14:creationId xmlns:p14="http://schemas.microsoft.com/office/powerpoint/2010/main" val="322177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0" y="21327"/>
            <a:ext cx="9036496" cy="671369"/>
          </a:xfrm>
        </p:spPr>
        <p:txBody>
          <a:bodyPr>
            <a:normAutofit/>
          </a:bodyPr>
          <a:lstStyle/>
          <a:p>
            <a:pPr algn="ctr"/>
            <a:r>
              <a:rPr lang="ru-RU" sz="2400" b="1" dirty="0" smtClean="0">
                <a:latin typeface="Arial" pitchFamily="34" charset="0"/>
                <a:cs typeface="Arial" pitchFamily="34" charset="0"/>
              </a:rPr>
              <a:t> </a:t>
            </a:r>
            <a:r>
              <a:rPr lang="ru-RU" sz="3100" b="1" dirty="0" smtClean="0">
                <a:solidFill>
                  <a:srgbClr val="C00000"/>
                </a:solidFill>
                <a:latin typeface="Arial" pitchFamily="34" charset="0"/>
                <a:cs typeface="Arial" pitchFamily="34" charset="0"/>
              </a:rPr>
              <a:t>Чертилки</a:t>
            </a:r>
            <a:endParaRPr lang="ru-RU" sz="3100" dirty="0" smtClean="0">
              <a:solidFill>
                <a:srgbClr val="C00000"/>
              </a:solidFill>
            </a:endParaRPr>
          </a:p>
        </p:txBody>
      </p:sp>
      <p:pic>
        <p:nvPicPr>
          <p:cNvPr id="5" name="Рисунок 4"/>
          <p:cNvPicPr/>
          <p:nvPr/>
        </p:nvPicPr>
        <p:blipFill>
          <a:blip r:embed="rId3" cstate="print"/>
          <a:srcRect/>
          <a:stretch>
            <a:fillRect/>
          </a:stretch>
        </p:blipFill>
        <p:spPr bwMode="auto">
          <a:xfrm>
            <a:off x="395536" y="1127794"/>
            <a:ext cx="6162419" cy="4526485"/>
          </a:xfrm>
          <a:prstGeom prst="rect">
            <a:avLst/>
          </a:prstGeom>
          <a:noFill/>
          <a:ln w="9525">
            <a:noFill/>
            <a:miter lim="800000"/>
            <a:headEnd/>
            <a:tailEnd/>
          </a:ln>
        </p:spPr>
      </p:pic>
      <p:sp>
        <p:nvSpPr>
          <p:cNvPr id="59393" name="Rectangle 1"/>
          <p:cNvSpPr>
            <a:spLocks noChangeArrowheads="1"/>
          </p:cNvSpPr>
          <p:nvPr/>
        </p:nvSpPr>
        <p:spPr bwMode="auto">
          <a:xfrm>
            <a:off x="0" y="5486455"/>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Рис. 2.1.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Чертилки:</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000" b="1" dirty="0">
                <a:solidFill>
                  <a:srgbClr val="000000"/>
                </a:solidFill>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односторонняя с кольцом;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000" b="1" dirty="0">
                <a:solidFill>
                  <a:srgbClr val="000000"/>
                </a:solidFill>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односторонняя с ручкой;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двусторонняя;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двусторонняя с ручкой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Прямоугольник 1"/>
          <p:cNvSpPr/>
          <p:nvPr/>
        </p:nvSpPr>
        <p:spPr>
          <a:xfrm>
            <a:off x="5670438" y="1147266"/>
            <a:ext cx="3473561" cy="1938992"/>
          </a:xfrm>
          <a:prstGeom prst="rect">
            <a:avLst/>
          </a:prstGeom>
        </p:spPr>
        <p:txBody>
          <a:bodyPr wrap="square">
            <a:spAutoFit/>
          </a:bodyPr>
          <a:lstStyle/>
          <a:p>
            <a:r>
              <a:rPr lang="ru-RU" sz="2400" b="1" dirty="0">
                <a:solidFill>
                  <a:srgbClr val="0000FF"/>
                </a:solidFill>
              </a:rPr>
              <a:t>Риски на поверхность детали </a:t>
            </a:r>
            <a:r>
              <a:rPr lang="ru-RU" sz="2400" b="1" dirty="0"/>
              <a:t>наносят чертилкой, </a:t>
            </a:r>
            <a:r>
              <a:rPr lang="ru-RU" sz="2400" b="1" dirty="0" smtClean="0"/>
              <a:t>используя:</a:t>
            </a:r>
          </a:p>
          <a:p>
            <a:pPr marL="263525" indent="-263525">
              <a:buClr>
                <a:srgbClr val="FF0000"/>
              </a:buClr>
              <a:buFont typeface="Arial" panose="020B0604020202020204" pitchFamily="34" charset="0"/>
              <a:buChar char="•"/>
            </a:pPr>
            <a:r>
              <a:rPr lang="ru-RU" sz="2400" b="1" dirty="0" smtClean="0">
                <a:solidFill>
                  <a:srgbClr val="006600"/>
                </a:solidFill>
              </a:rPr>
              <a:t>масштабную линейку;</a:t>
            </a:r>
          </a:p>
          <a:p>
            <a:pPr marL="263525" indent="-263525">
              <a:buClr>
                <a:srgbClr val="FF0000"/>
              </a:buClr>
              <a:buFont typeface="Arial" panose="020B0604020202020204" pitchFamily="34" charset="0"/>
              <a:buChar char="•"/>
            </a:pPr>
            <a:r>
              <a:rPr lang="ru-RU" sz="2400" b="1" dirty="0" smtClean="0">
                <a:solidFill>
                  <a:srgbClr val="006600"/>
                </a:solidFill>
              </a:rPr>
              <a:t>шаблон </a:t>
            </a:r>
            <a:r>
              <a:rPr lang="ru-RU" sz="2400" b="1" dirty="0">
                <a:solidFill>
                  <a:srgbClr val="006600"/>
                </a:solidFill>
              </a:rPr>
              <a:t>или образец.</a:t>
            </a:r>
          </a:p>
        </p:txBody>
      </p:sp>
    </p:spTree>
    <p:extLst>
      <p:ext uri="{BB962C8B-B14F-4D97-AF65-F5344CB8AC3E}">
        <p14:creationId xmlns:p14="http://schemas.microsoft.com/office/powerpoint/2010/main" val="2007939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e-ope.ee/_download/euni_repository/file/3739/1.zip/19,6.jpg"/>
          <p:cNvPicPr/>
          <p:nvPr/>
        </p:nvPicPr>
        <p:blipFill>
          <a:blip r:embed="rId2"/>
          <a:srcRect/>
          <a:stretch>
            <a:fillRect/>
          </a:stretch>
        </p:blipFill>
        <p:spPr bwMode="auto">
          <a:xfrm>
            <a:off x="303805" y="332656"/>
            <a:ext cx="8564994" cy="4680520"/>
          </a:xfrm>
          <a:prstGeom prst="rect">
            <a:avLst/>
          </a:prstGeom>
          <a:noFill/>
          <a:ln w="9525">
            <a:noFill/>
            <a:miter lim="800000"/>
            <a:headEnd/>
            <a:tailEnd/>
          </a:ln>
        </p:spPr>
      </p:pic>
      <p:sp>
        <p:nvSpPr>
          <p:cNvPr id="2" name="Заголовок 1"/>
          <p:cNvSpPr>
            <a:spLocks noGrp="1"/>
          </p:cNvSpPr>
          <p:nvPr>
            <p:ph type="title"/>
          </p:nvPr>
        </p:nvSpPr>
        <p:spPr>
          <a:xfrm>
            <a:off x="471502" y="142860"/>
            <a:ext cx="8229600" cy="765860"/>
          </a:xfrm>
        </p:spPr>
        <p:txBody>
          <a:bodyPr/>
          <a:lstStyle/>
          <a:p>
            <a:r>
              <a:rPr lang="ru-RU" b="1" dirty="0" smtClean="0">
                <a:solidFill>
                  <a:srgbClr val="FF0000"/>
                </a:solidFill>
              </a:rPr>
              <a:t>Чертилки</a:t>
            </a:r>
            <a:endParaRPr lang="ru-RU" b="1" dirty="0">
              <a:solidFill>
                <a:srgbClr val="FF0000"/>
              </a:solidFill>
            </a:endParaRPr>
          </a:p>
        </p:txBody>
      </p:sp>
      <p:sp>
        <p:nvSpPr>
          <p:cNvPr id="3" name="Содержимое 2"/>
          <p:cNvSpPr>
            <a:spLocks noGrp="1"/>
          </p:cNvSpPr>
          <p:nvPr>
            <p:ph idx="1"/>
          </p:nvPr>
        </p:nvSpPr>
        <p:spPr>
          <a:xfrm>
            <a:off x="1841500" y="4869160"/>
            <a:ext cx="6563072" cy="1857388"/>
          </a:xfrm>
        </p:spPr>
        <p:txBody>
          <a:bodyPr>
            <a:normAutofit fontScale="92500" lnSpcReduction="20000"/>
          </a:bodyPr>
          <a:lstStyle/>
          <a:p>
            <a:pPr marL="442913" indent="-442913">
              <a:buClr>
                <a:srgbClr val="FF0000"/>
              </a:buClr>
            </a:pPr>
            <a:r>
              <a:rPr lang="ru-RU" b="1" i="1" dirty="0" smtClean="0"/>
              <a:t>Чертилка с отогнутым концом</a:t>
            </a:r>
            <a:r>
              <a:rPr lang="ru-RU" dirty="0" smtClean="0"/>
              <a:t> </a:t>
            </a:r>
            <a:endParaRPr lang="ru-RU" b="1" i="1" dirty="0" smtClean="0"/>
          </a:p>
          <a:p>
            <a:pPr marL="442913" indent="-442913">
              <a:buClr>
                <a:srgbClr val="FF0000"/>
              </a:buClr>
            </a:pPr>
            <a:r>
              <a:rPr lang="ru-RU" b="1" i="1" dirty="0" smtClean="0"/>
              <a:t>Круглая чертилка </a:t>
            </a:r>
          </a:p>
          <a:p>
            <a:pPr marL="442913" indent="-442913">
              <a:buClr>
                <a:srgbClr val="FF0000"/>
              </a:buClr>
            </a:pPr>
            <a:r>
              <a:rPr lang="ru-RU" b="1" i="1" dirty="0" smtClean="0"/>
              <a:t>Чертилка со вставной иглой</a:t>
            </a:r>
            <a:r>
              <a:rPr lang="ru-RU" dirty="0" smtClean="0"/>
              <a:t> </a:t>
            </a:r>
          </a:p>
          <a:p>
            <a:pPr marL="442913" indent="-442913">
              <a:buClr>
                <a:srgbClr val="FF0000"/>
              </a:buClr>
            </a:pPr>
            <a:r>
              <a:rPr lang="ru-RU" b="1" i="1" dirty="0" smtClean="0"/>
              <a:t>Карманная чертилка</a:t>
            </a:r>
            <a:r>
              <a:rPr lang="ru-RU" dirty="0" smtClean="0"/>
              <a:t> </a:t>
            </a:r>
            <a:endParaRPr lang="ru-RU" dirty="0"/>
          </a:p>
        </p:txBody>
      </p:sp>
    </p:spTree>
    <p:extLst>
      <p:ext uri="{BB962C8B-B14F-4D97-AF65-F5344CB8AC3E}">
        <p14:creationId xmlns:p14="http://schemas.microsoft.com/office/powerpoint/2010/main" val="149153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l="1021" r="1021"/>
          <a:stretch>
            <a:fillRect/>
          </a:stretch>
        </p:blipFill>
        <p:spPr bwMode="auto">
          <a:xfrm>
            <a:off x="152400" y="838200"/>
            <a:ext cx="50292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838200" y="0"/>
            <a:ext cx="7131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rgbClr val="0000CC"/>
                </a:solidFill>
              </a:rPr>
              <a:t>Чертилка</a:t>
            </a:r>
            <a:r>
              <a:rPr lang="ru-RU" altLang="ru-RU" sz="2400" dirty="0"/>
              <a:t>     </a:t>
            </a:r>
            <a:r>
              <a:rPr lang="ru-RU" altLang="ru-RU" sz="2400" dirty="0" smtClean="0"/>
              <a:t>(инструментальная </a:t>
            </a:r>
            <a:r>
              <a:rPr lang="ru-RU" altLang="ru-RU" sz="2400" dirty="0"/>
              <a:t>сталь </a:t>
            </a:r>
            <a:r>
              <a:rPr lang="ru-RU" altLang="ru-RU" sz="2400" b="1" dirty="0">
                <a:solidFill>
                  <a:srgbClr val="FF0000"/>
                </a:solidFill>
              </a:rPr>
              <a:t>У10, У12</a:t>
            </a:r>
            <a:r>
              <a:rPr lang="ru-RU" altLang="ru-RU" sz="2400" dirty="0"/>
              <a:t>)</a:t>
            </a:r>
          </a:p>
        </p:txBody>
      </p:sp>
      <p:sp>
        <p:nvSpPr>
          <p:cNvPr id="55300" name="Text Box 13"/>
          <p:cNvSpPr txBox="1">
            <a:spLocks noChangeArrowheads="1"/>
          </p:cNvSpPr>
          <p:nvPr/>
        </p:nvSpPr>
        <p:spPr bwMode="auto">
          <a:xfrm>
            <a:off x="1828800" y="457200"/>
            <a:ext cx="490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2000" b="1"/>
              <a:t>L</a:t>
            </a:r>
            <a:r>
              <a:rPr lang="ru-RU" altLang="ru-RU" sz="2000" b="1"/>
              <a:t> </a:t>
            </a:r>
            <a:r>
              <a:rPr lang="en-US" altLang="ru-RU" sz="2000" b="1"/>
              <a:t>- 20 c</a:t>
            </a:r>
            <a:r>
              <a:rPr lang="ru-RU" altLang="ru-RU" sz="2000" b="1"/>
              <a:t>м, </a:t>
            </a:r>
            <a:r>
              <a:rPr lang="en-US" altLang="ru-RU" sz="2000" b="1"/>
              <a:t>d</a:t>
            </a:r>
            <a:r>
              <a:rPr lang="ru-RU" altLang="ru-RU" sz="2000" b="1"/>
              <a:t> – 5-6 мм, угол заточки</a:t>
            </a:r>
            <a:r>
              <a:rPr lang="ru-RU" altLang="ru-RU" sz="2000"/>
              <a:t> </a:t>
            </a:r>
            <a:r>
              <a:rPr lang="ru-RU" altLang="ru-RU" sz="2000" b="1">
                <a:solidFill>
                  <a:srgbClr val="FF0000"/>
                </a:solidFill>
              </a:rPr>
              <a:t>20°</a:t>
            </a:r>
            <a:r>
              <a:rPr lang="ru-RU" altLang="ru-RU" sz="1800"/>
              <a:t> </a:t>
            </a:r>
          </a:p>
        </p:txBody>
      </p:sp>
      <p:sp>
        <p:nvSpPr>
          <p:cNvPr id="55301" name="Rectangle 5"/>
          <p:cNvSpPr>
            <a:spLocks noChangeArrowheads="1"/>
          </p:cNvSpPr>
          <p:nvPr/>
        </p:nvSpPr>
        <p:spPr bwMode="auto">
          <a:xfrm>
            <a:off x="5166374" y="3450662"/>
            <a:ext cx="3967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dirty="0"/>
              <a:t>На рабочий наконечник напаян </a:t>
            </a:r>
          </a:p>
          <a:p>
            <a:pPr eaLnBrk="1" hangingPunct="1">
              <a:spcBef>
                <a:spcPct val="0"/>
              </a:spcBef>
              <a:buFontTx/>
              <a:buNone/>
            </a:pPr>
            <a:r>
              <a:rPr lang="ru-RU" altLang="ru-RU" sz="1800" dirty="0"/>
              <a:t>стержень из </a:t>
            </a:r>
            <a:r>
              <a:rPr lang="ru-RU" altLang="ru-RU" sz="1800" b="1" dirty="0">
                <a:solidFill>
                  <a:srgbClr val="FF0000"/>
                </a:solidFill>
              </a:rPr>
              <a:t>твёрдого сплава ВК6</a:t>
            </a:r>
          </a:p>
        </p:txBody>
      </p:sp>
      <p:pic>
        <p:nvPicPr>
          <p:cNvPr id="55302" name="Picture 6" descr="чертилки с твёрдосплавными иглами "/>
          <p:cNvPicPr>
            <a:picLocks noChangeAspect="1" noChangeArrowheads="1"/>
          </p:cNvPicPr>
          <p:nvPr/>
        </p:nvPicPr>
        <p:blipFill>
          <a:blip r:embed="rId3">
            <a:extLst>
              <a:ext uri="{28A0092B-C50C-407E-A947-70E740481C1C}">
                <a14:useLocalDpi xmlns:a14="http://schemas.microsoft.com/office/drawing/2010/main" val="0"/>
              </a:ext>
            </a:extLst>
          </a:blip>
          <a:srcRect l="16470"/>
          <a:stretch>
            <a:fillRect/>
          </a:stretch>
        </p:blipFill>
        <p:spPr bwMode="auto">
          <a:xfrm>
            <a:off x="5410200" y="838200"/>
            <a:ext cx="3581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5940152" y="4285261"/>
            <a:ext cx="2882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dirty="0"/>
              <a:t>Маркер </a:t>
            </a:r>
            <a:r>
              <a:rPr lang="ru-RU" altLang="ru-RU" sz="1800" dirty="0" smtClean="0"/>
              <a:t>промышленный</a:t>
            </a:r>
            <a:endParaRPr lang="ru-RU" altLang="ru-RU" sz="1800" dirty="0"/>
          </a:p>
        </p:txBody>
      </p:sp>
      <p:pic>
        <p:nvPicPr>
          <p:cNvPr id="55304" name="Picture 8" descr="1031308_paint-marker-munh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65459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30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pereosnastka.ru/gallery/osnovy-slesarnogo-dela/image_38.jpg"/>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39"/>
            <a:ext cx="6264696" cy="6209309"/>
          </a:xfrm>
          <a:prstGeom prst="rect">
            <a:avLst/>
          </a:prstGeom>
          <a:noFill/>
          <a:ln>
            <a:noFill/>
          </a:ln>
        </p:spPr>
      </p:pic>
      <p:sp>
        <p:nvSpPr>
          <p:cNvPr id="6" name="Прямоугольник 5"/>
          <p:cNvSpPr/>
          <p:nvPr/>
        </p:nvSpPr>
        <p:spPr>
          <a:xfrm>
            <a:off x="683568" y="6397949"/>
            <a:ext cx="8064896" cy="369332"/>
          </a:xfrm>
          <a:prstGeom prst="rect">
            <a:avLst/>
          </a:prstGeom>
        </p:spPr>
        <p:txBody>
          <a:bodyPr wrap="square">
            <a:spAutoFit/>
          </a:bodyPr>
          <a:lstStyle/>
          <a:p>
            <a:pPr algn="ctr"/>
            <a:r>
              <a:rPr lang="ru-RU" b="1" dirty="0">
                <a:solidFill>
                  <a:srgbClr val="FF0000"/>
                </a:solidFill>
                <a:latin typeface="Times New Roman" panose="02020603050405020304" pitchFamily="18" charset="0"/>
                <a:ea typeface="Times New Roman" panose="02020603050405020304" pitchFamily="18" charset="0"/>
              </a:rPr>
              <a:t>Рис. 1. </a:t>
            </a:r>
            <a:r>
              <a:rPr lang="ru-RU" b="1" dirty="0">
                <a:solidFill>
                  <a:srgbClr val="006600"/>
                </a:solidFill>
                <a:latin typeface="Times New Roman" panose="02020603050405020304" pitchFamily="18" charset="0"/>
                <a:ea typeface="Times New Roman" panose="02020603050405020304" pitchFamily="18" charset="0"/>
              </a:rPr>
              <a:t>Инструменты для нанесения рисок и примеры пользования ими</a:t>
            </a:r>
            <a:endParaRPr lang="ru-RU" b="1" dirty="0">
              <a:solidFill>
                <a:srgbClr val="006600"/>
              </a:solidFill>
            </a:endParaRPr>
          </a:p>
        </p:txBody>
      </p:sp>
    </p:spTree>
    <p:extLst>
      <p:ext uri="{BB962C8B-B14F-4D97-AF65-F5344CB8AC3E}">
        <p14:creationId xmlns:p14="http://schemas.microsoft.com/office/powerpoint/2010/main" val="3998638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143508" y="51953"/>
            <a:ext cx="8784976" cy="1122060"/>
          </a:xfrm>
        </p:spPr>
        <p:txBody>
          <a:bodyPr>
            <a:normAutofit lnSpcReduction="10000"/>
          </a:bodyPr>
          <a:lstStyle/>
          <a:p>
            <a:r>
              <a:rPr lang="ru-RU" sz="2400" b="1" i="1" dirty="0" smtClean="0">
                <a:solidFill>
                  <a:srgbClr val="FF0000"/>
                </a:solidFill>
                <a:latin typeface="Times New Roman" pitchFamily="18" charset="0"/>
                <a:cs typeface="Times New Roman" pitchFamily="18" charset="0"/>
              </a:rPr>
              <a:t>Рейсмас</a:t>
            </a:r>
            <a:r>
              <a:rPr lang="ru-RU" sz="2400" b="1" i="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используют </a:t>
            </a:r>
            <a:r>
              <a:rPr lang="ru-RU" sz="2400" b="1" dirty="0" smtClean="0">
                <a:solidFill>
                  <a:srgbClr val="006600"/>
                </a:solidFill>
                <a:latin typeface="Times New Roman" pitchFamily="18" charset="0"/>
                <a:cs typeface="Times New Roman" pitchFamily="18" charset="0"/>
              </a:rPr>
              <a:t>для нанесения рисок на вертикальной плоскости заготовки </a:t>
            </a:r>
            <a:r>
              <a:rPr lang="ru-RU" sz="2400" b="1" dirty="0" smtClean="0">
                <a:latin typeface="Times New Roman" pitchFamily="18" charset="0"/>
                <a:cs typeface="Times New Roman" pitchFamily="18" charset="0"/>
              </a:rPr>
              <a:t>(</a:t>
            </a:r>
            <a:r>
              <a:rPr lang="ru-RU" sz="2400" b="1" dirty="0" smtClean="0">
                <a:solidFill>
                  <a:srgbClr val="0070C0"/>
                </a:solidFill>
                <a:latin typeface="Times New Roman" pitchFamily="18" charset="0"/>
                <a:cs typeface="Times New Roman" pitchFamily="18" charset="0"/>
              </a:rPr>
              <a:t>для пространственной разметки</a:t>
            </a:r>
            <a:r>
              <a:rPr lang="ru-RU" sz="2400" b="1" dirty="0" smtClean="0">
                <a:latin typeface="Times New Roman" pitchFamily="18" charset="0"/>
                <a:cs typeface="Times New Roman" pitchFamily="18" charset="0"/>
              </a:rPr>
              <a:t>) (рис. 2.2).</a:t>
            </a:r>
          </a:p>
        </p:txBody>
      </p:sp>
      <p:pic>
        <p:nvPicPr>
          <p:cNvPr id="6" name="Рисунок 5"/>
          <p:cNvPicPr/>
          <p:nvPr/>
        </p:nvPicPr>
        <p:blipFill>
          <a:blip r:embed="rId3" cstate="print"/>
          <a:srcRect/>
          <a:stretch>
            <a:fillRect/>
          </a:stretch>
        </p:blipFill>
        <p:spPr bwMode="auto">
          <a:xfrm>
            <a:off x="179512" y="1556792"/>
            <a:ext cx="3096344" cy="4968552"/>
          </a:xfrm>
          <a:prstGeom prst="rect">
            <a:avLst/>
          </a:prstGeom>
          <a:noFill/>
          <a:ln w="9525">
            <a:noFill/>
            <a:miter lim="800000"/>
            <a:headEnd/>
            <a:tailEnd/>
          </a:ln>
        </p:spPr>
      </p:pic>
      <p:sp>
        <p:nvSpPr>
          <p:cNvPr id="57345" name="Rectangle 1"/>
          <p:cNvSpPr>
            <a:spLocks noChangeArrowheads="1"/>
          </p:cNvSpPr>
          <p:nvPr/>
        </p:nvSpPr>
        <p:spPr bwMode="auto">
          <a:xfrm>
            <a:off x="3816659" y="5505043"/>
            <a:ext cx="5111825" cy="132343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Рис. 2.2. Рейсмас:</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a:t>
            </a:r>
            <a:r>
              <a:rPr kumimoji="0" lang="ru-RU" sz="20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 — вертикальная масштабная линейка;</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ru-RU" sz="20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 чертилка, закрепленная на вертикальной стойке</a:t>
            </a:r>
            <a:endParaRPr kumimoji="0" lang="ru-RU" sz="2000" b="1"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7" name="Прямоугольник 6"/>
          <p:cNvSpPr/>
          <p:nvPr/>
        </p:nvSpPr>
        <p:spPr>
          <a:xfrm>
            <a:off x="3349351" y="980728"/>
            <a:ext cx="5794649" cy="4524315"/>
          </a:xfrm>
          <a:prstGeom prst="rect">
            <a:avLst/>
          </a:prstGeom>
          <a:solidFill>
            <a:schemeClr val="bg1"/>
          </a:solidFill>
        </p:spPr>
        <p:txBody>
          <a:bodyPr wrap="square">
            <a:spAutoFit/>
          </a:bodyPr>
          <a:lstStyle/>
          <a:p>
            <a:r>
              <a:rPr lang="ru-RU" sz="2400" dirty="0" smtClean="0"/>
              <a:t>Он </a:t>
            </a:r>
            <a:r>
              <a:rPr lang="ru-RU" sz="2400" dirty="0"/>
              <a:t>представляет собой </a:t>
            </a:r>
            <a:r>
              <a:rPr lang="ru-RU" sz="2400" b="1" dirty="0" smtClean="0">
                <a:solidFill>
                  <a:srgbClr val="006600"/>
                </a:solidFill>
              </a:rPr>
              <a:t>чертилку, закрепленную </a:t>
            </a:r>
            <a:r>
              <a:rPr lang="ru-RU" sz="2400" b="1" dirty="0">
                <a:solidFill>
                  <a:srgbClr val="006600"/>
                </a:solidFill>
              </a:rPr>
              <a:t>на вертикальной стойке</a:t>
            </a:r>
            <a:r>
              <a:rPr lang="ru-RU" sz="2400" dirty="0"/>
              <a:t>, установленной на массивном основании. </a:t>
            </a:r>
            <a:endParaRPr lang="ru-RU" sz="2400" dirty="0" smtClean="0"/>
          </a:p>
          <a:p>
            <a:r>
              <a:rPr lang="ru-RU" sz="2400" dirty="0" smtClean="0"/>
              <a:t>При необходимости </a:t>
            </a:r>
            <a:r>
              <a:rPr lang="ru-RU" sz="2400" b="1" dirty="0" smtClean="0">
                <a:solidFill>
                  <a:srgbClr val="0000FF"/>
                </a:solidFill>
              </a:rPr>
              <a:t>нанесения рисок с более высокой точностью </a:t>
            </a:r>
            <a:r>
              <a:rPr lang="ru-RU" sz="2400" dirty="0" smtClean="0"/>
              <a:t>используют </a:t>
            </a:r>
            <a:r>
              <a:rPr lang="ru-RU" sz="2400" dirty="0"/>
              <a:t>инструмент со шкалой </a:t>
            </a:r>
            <a:r>
              <a:rPr lang="ru-RU" sz="2400" dirty="0" smtClean="0"/>
              <a:t>– </a:t>
            </a:r>
            <a:r>
              <a:rPr lang="ru-RU" sz="2400" b="1" dirty="0" smtClean="0">
                <a:solidFill>
                  <a:srgbClr val="FF0000"/>
                </a:solidFill>
              </a:rPr>
              <a:t>штангенрейсмас</a:t>
            </a:r>
            <a:r>
              <a:rPr lang="ru-RU" sz="2400" dirty="0" smtClean="0"/>
              <a:t>. </a:t>
            </a:r>
          </a:p>
          <a:p>
            <a:r>
              <a:rPr lang="ru-RU" sz="2400" dirty="0" smtClean="0"/>
              <a:t>Для </a:t>
            </a:r>
            <a:r>
              <a:rPr lang="ru-RU" sz="2400" dirty="0"/>
              <a:t>установки рейсмаса на заданный размер можно использовать </a:t>
            </a:r>
            <a:r>
              <a:rPr lang="ru-RU" sz="2400" b="1" dirty="0"/>
              <a:t>блоки концевых мер длины</a:t>
            </a:r>
            <a:r>
              <a:rPr lang="ru-RU" sz="2400" dirty="0"/>
              <a:t>, а если не требуется очень высокая точность разметки, то используют вертикальную масштабную линейку 1.</a:t>
            </a:r>
          </a:p>
        </p:txBody>
      </p:sp>
    </p:spTree>
    <p:extLst>
      <p:ext uri="{BB962C8B-B14F-4D97-AF65-F5344CB8AC3E}">
        <p14:creationId xmlns:p14="http://schemas.microsoft.com/office/powerpoint/2010/main" val="1097534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322" b="6987"/>
          <a:stretch/>
        </p:blipFill>
        <p:spPr>
          <a:xfrm>
            <a:off x="98816" y="476671"/>
            <a:ext cx="8073584" cy="5902357"/>
          </a:xfrm>
          <a:prstGeom prst="rect">
            <a:avLst/>
          </a:prstGeom>
        </p:spPr>
      </p:pic>
    </p:spTree>
    <p:extLst>
      <p:ext uri="{BB962C8B-B14F-4D97-AF65-F5344CB8AC3E}">
        <p14:creationId xmlns:p14="http://schemas.microsoft.com/office/powerpoint/2010/main" val="4120772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l="6191" b="7115"/>
          <a:stretch/>
        </p:blipFill>
        <p:spPr>
          <a:xfrm>
            <a:off x="0" y="13252"/>
            <a:ext cx="9161339" cy="6831496"/>
          </a:xfrm>
        </p:spPr>
      </p:pic>
    </p:spTree>
    <p:extLst>
      <p:ext uri="{BB962C8B-B14F-4D97-AF65-F5344CB8AC3E}">
        <p14:creationId xmlns:p14="http://schemas.microsoft.com/office/powerpoint/2010/main" val="4047558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16" b="1116"/>
          <a:stretch>
            <a:fillRect/>
          </a:stretch>
        </p:blipFill>
        <p:spPr>
          <a:xfrm>
            <a:off x="0" y="-20235"/>
            <a:ext cx="9144000" cy="6858000"/>
          </a:xfrm>
        </p:spPr>
      </p:pic>
      <p:sp>
        <p:nvSpPr>
          <p:cNvPr id="4" name="Текст 3"/>
          <p:cNvSpPr>
            <a:spLocks noGrp="1"/>
          </p:cNvSpPr>
          <p:nvPr>
            <p:ph type="body" sz="half" idx="2"/>
          </p:nvPr>
        </p:nvSpPr>
        <p:spPr>
          <a:xfrm>
            <a:off x="4001616" y="5301207"/>
            <a:ext cx="5148064" cy="1536557"/>
          </a:xfrm>
        </p:spPr>
        <p:txBody>
          <a:bodyPr>
            <a:noAutofit/>
          </a:bodyPr>
          <a:lstStyle/>
          <a:p>
            <a:pPr algn="ctr"/>
            <a:r>
              <a:rPr lang="ru-RU" sz="4400" b="1" dirty="0" smtClean="0">
                <a:solidFill>
                  <a:srgbClr val="0000FF"/>
                </a:solidFill>
                <a:latin typeface="Times New Roman" pitchFamily="18" charset="0"/>
                <a:cs typeface="Times New Roman" pitchFamily="18" charset="0"/>
              </a:rPr>
              <a:t>Отработка приёмов разметки </a:t>
            </a:r>
            <a:endParaRPr lang="ru-RU" sz="4400" b="1" dirty="0">
              <a:solidFill>
                <a:srgbClr val="0000FF"/>
              </a:solidFill>
              <a:latin typeface="Times New Roman" pitchFamily="18" charset="0"/>
              <a:cs typeface="Times New Roman" pitchFamily="18" charset="0"/>
            </a:endParaRPr>
          </a:p>
        </p:txBody>
      </p:sp>
      <p:sp>
        <p:nvSpPr>
          <p:cNvPr id="2" name="Заголовок 1"/>
          <p:cNvSpPr>
            <a:spLocks noGrp="1"/>
          </p:cNvSpPr>
          <p:nvPr>
            <p:ph type="title"/>
          </p:nvPr>
        </p:nvSpPr>
        <p:spPr>
          <a:xfrm>
            <a:off x="5652120" y="-38531"/>
            <a:ext cx="3491880" cy="928694"/>
          </a:xfrm>
        </p:spPr>
        <p:txBody>
          <a:bodyPr>
            <a:normAutofit/>
          </a:bodyPr>
          <a:lstStyle/>
          <a:p>
            <a:pPr algn="ctr"/>
            <a:r>
              <a:rPr lang="ru-RU" sz="5400" b="1" dirty="0" smtClean="0">
                <a:solidFill>
                  <a:srgbClr val="FFFF00"/>
                </a:solidFill>
                <a:latin typeface="Times New Roman" pitchFamily="18" charset="0"/>
                <a:cs typeface="Times New Roman" pitchFamily="18" charset="0"/>
              </a:rPr>
              <a:t>Разметка</a:t>
            </a:r>
            <a:endParaRPr lang="ru-RU" sz="5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61209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vologda-portal.ru/upload/iblock/171/091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37764"/>
          </a:xfrm>
          <a:prstGeom prst="rect">
            <a:avLst/>
          </a:prstGeom>
          <a:noFill/>
          <a:ln>
            <a:noFill/>
          </a:ln>
        </p:spPr>
      </p:pic>
      <p:sp>
        <p:nvSpPr>
          <p:cNvPr id="2" name="Заголовок 1"/>
          <p:cNvSpPr>
            <a:spLocks noGrp="1"/>
          </p:cNvSpPr>
          <p:nvPr>
            <p:ph type="title"/>
          </p:nvPr>
        </p:nvSpPr>
        <p:spPr>
          <a:xfrm>
            <a:off x="5652120" y="-38531"/>
            <a:ext cx="3491880" cy="731227"/>
          </a:xfrm>
        </p:spPr>
        <p:txBody>
          <a:bodyPr>
            <a:normAutofit fontScale="90000"/>
          </a:bodyPr>
          <a:lstStyle/>
          <a:p>
            <a:pPr algn="ctr"/>
            <a:r>
              <a:rPr lang="ru-RU" sz="5400" b="1" dirty="0" smtClean="0">
                <a:solidFill>
                  <a:srgbClr val="FFFF00"/>
                </a:solidFill>
                <a:latin typeface="Times New Roman" pitchFamily="18" charset="0"/>
                <a:cs typeface="Times New Roman" pitchFamily="18" charset="0"/>
              </a:rPr>
              <a:t>Разметка</a:t>
            </a:r>
            <a:endParaRPr lang="ru-RU" sz="5400" b="1" dirty="0">
              <a:solidFill>
                <a:srgbClr val="FFFF00"/>
              </a:solidFill>
              <a:latin typeface="Times New Roman" pitchFamily="18" charset="0"/>
              <a:cs typeface="Times New Roman" pitchFamily="18" charset="0"/>
            </a:endParaRPr>
          </a:p>
        </p:txBody>
      </p:sp>
      <p:sp>
        <p:nvSpPr>
          <p:cNvPr id="7" name="Заголовок 1"/>
          <p:cNvSpPr txBox="1">
            <a:spLocks/>
          </p:cNvSpPr>
          <p:nvPr/>
        </p:nvSpPr>
        <p:spPr>
          <a:xfrm>
            <a:off x="5651547" y="6309320"/>
            <a:ext cx="3491880" cy="528444"/>
          </a:xfrm>
          <a:prstGeom prst="rect">
            <a:avLst/>
          </a:prstGeom>
          <a:solidFill>
            <a:srgbClr val="8CA2A1"/>
          </a:solidFill>
        </p:spPr>
        <p:txBody>
          <a:bodyPr vert="horz" lIns="91440" tIns="45720" rIns="91440" bIns="45720" rtlCol="0" anchor="b">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endParaRPr lang="ru-RU" sz="3200" dirty="0">
              <a:solidFill>
                <a:srgbClr val="FFFF00"/>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4143329" y="5351146"/>
            <a:ext cx="5004047" cy="1536557"/>
          </a:xfrm>
        </p:spPr>
        <p:txBody>
          <a:bodyPr>
            <a:noAutofit/>
          </a:bodyPr>
          <a:lstStyle/>
          <a:p>
            <a:pPr algn="ctr"/>
            <a:r>
              <a:rPr lang="ru-RU" sz="4400" b="1" dirty="0" smtClean="0">
                <a:solidFill>
                  <a:srgbClr val="0000FF"/>
                </a:solidFill>
                <a:latin typeface="Times New Roman" pitchFamily="18" charset="0"/>
                <a:cs typeface="Times New Roman" pitchFamily="18" charset="0"/>
              </a:rPr>
              <a:t>Отработка приёмов разметки </a:t>
            </a:r>
            <a:endParaRPr lang="ru-RU" sz="4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42433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документ 2"/>
          <p:cNvSpPr/>
          <p:nvPr/>
        </p:nvSpPr>
        <p:spPr>
          <a:xfrm>
            <a:off x="899592" y="620688"/>
            <a:ext cx="7416824" cy="5616624"/>
          </a:xfrm>
          <a:prstGeom prst="flowChartDocument">
            <a:avLst/>
          </a:prstGeom>
          <a:solidFill>
            <a:srgbClr val="00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a:p>
            <a:pPr algn="ctr"/>
            <a:r>
              <a:rPr lang="ru-RU"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Тема </a:t>
            </a:r>
            <a:r>
              <a:rPr lang="ru-RU" sz="3600" b="1" dirty="0">
                <a:solidFill>
                  <a:srgbClr val="FF0000"/>
                </a:solidFill>
                <a:effectLst>
                  <a:outerShdw blurRad="38100" dist="38100" dir="2700000" algn="tl">
                    <a:srgbClr val="000000">
                      <a:alpha val="43137"/>
                    </a:srgbClr>
                  </a:outerShdw>
                </a:effectLst>
                <a:latin typeface="Arial Black" panose="020B0A04020102020204" pitchFamily="34" charset="0"/>
              </a:rPr>
              <a:t>1.2</a:t>
            </a:r>
          </a:p>
          <a:p>
            <a:pPr algn="ctr"/>
            <a:r>
              <a:rPr lang="ru-RU" sz="3600" b="1" dirty="0">
                <a:solidFill>
                  <a:srgbClr val="FFFF00"/>
                </a:solidFill>
                <a:effectLst>
                  <a:outerShdw blurRad="38100" dist="38100" dir="2700000" algn="tl">
                    <a:srgbClr val="000000">
                      <a:alpha val="43137"/>
                    </a:srgbClr>
                  </a:outerShdw>
                </a:effectLst>
                <a:latin typeface="Arial Black" panose="020B0A04020102020204" pitchFamily="34" charset="0"/>
              </a:rPr>
              <a:t>Подготовительные операции слесарной обработки:</a:t>
            </a:r>
            <a:endParaRPr lang="ru-RU"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itchFamily="18" charset="0"/>
            </a:endParaRPr>
          </a:p>
          <a:p>
            <a:pPr algn="ct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4400" b="1" u="sng" dirty="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Тема 1.2.1</a:t>
            </a:r>
            <a:r>
              <a:rPr lang="ru-RU" sz="4400" b="1" dirty="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4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4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Разметка </a:t>
            </a:r>
            <a:r>
              <a:rPr lang="ru-RU" sz="44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плоскостная и  </a:t>
            </a:r>
            <a:r>
              <a:rPr lang="ru-RU" sz="4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пространственная</a:t>
            </a:r>
          </a:p>
          <a:p>
            <a:pPr algn="ctr"/>
            <a:endParaRPr lang="ru-RU" sz="16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64922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 r="9"/>
          <a:stretch>
            <a:fillRect/>
          </a:stretch>
        </p:blipFill>
        <p:spPr>
          <a:xfrm>
            <a:off x="0" y="0"/>
            <a:ext cx="9166528" cy="6858000"/>
          </a:xfrm>
        </p:spPr>
      </p:pic>
      <p:sp>
        <p:nvSpPr>
          <p:cNvPr id="2" name="Заголовок 1"/>
          <p:cNvSpPr>
            <a:spLocks noGrp="1"/>
          </p:cNvSpPr>
          <p:nvPr>
            <p:ph type="title"/>
          </p:nvPr>
        </p:nvSpPr>
        <p:spPr>
          <a:xfrm>
            <a:off x="3657600" y="0"/>
            <a:ext cx="5486400" cy="908720"/>
          </a:xfrm>
        </p:spPr>
        <p:txBody>
          <a:bodyPr>
            <a:noAutofit/>
          </a:bodyPr>
          <a:lstStyle/>
          <a:p>
            <a:pPr algn="ctr"/>
            <a:r>
              <a:rPr lang="ru-RU" sz="5400" dirty="0" smtClean="0">
                <a:solidFill>
                  <a:srgbClr val="FF0000"/>
                </a:solidFill>
              </a:rPr>
              <a:t>Нанесение рисок</a:t>
            </a:r>
            <a:endParaRPr lang="ru-RU" sz="5400" dirty="0">
              <a:solidFill>
                <a:srgbClr val="FF0000"/>
              </a:solidFill>
            </a:endParaRPr>
          </a:p>
        </p:txBody>
      </p:sp>
      <p:sp>
        <p:nvSpPr>
          <p:cNvPr id="4" name="Текст 3"/>
          <p:cNvSpPr>
            <a:spLocks noGrp="1"/>
          </p:cNvSpPr>
          <p:nvPr>
            <p:ph type="body" sz="half" idx="2"/>
          </p:nvPr>
        </p:nvSpPr>
        <p:spPr>
          <a:xfrm>
            <a:off x="0" y="4841776"/>
            <a:ext cx="2895140" cy="2016224"/>
          </a:xfrm>
          <a:solidFill>
            <a:schemeClr val="accent3">
              <a:lumMod val="20000"/>
              <a:lumOff val="80000"/>
            </a:schemeClr>
          </a:solidFill>
        </p:spPr>
        <p:txBody>
          <a:bodyPr>
            <a:noAutofit/>
          </a:bodyPr>
          <a:lstStyle/>
          <a:p>
            <a:pPr algn="ctr"/>
            <a:r>
              <a:rPr lang="ru-RU" sz="2400" b="1" dirty="0" smtClean="0">
                <a:solidFill>
                  <a:srgbClr val="0000FF"/>
                </a:solidFill>
                <a:latin typeface="Times New Roman" pitchFamily="18" charset="0"/>
                <a:cs typeface="Times New Roman" pitchFamily="18" charset="0"/>
              </a:rPr>
              <a:t>При помощи металлической измерительной линейки и чертилки</a:t>
            </a:r>
            <a:endParaRPr lang="ru-RU"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43415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6"/>
          <p:cNvGraphicFramePr>
            <a:graphicFrameLocks noChangeAspect="1"/>
          </p:cNvGraphicFramePr>
          <p:nvPr/>
        </p:nvGraphicFramePr>
        <p:xfrm>
          <a:off x="228600" y="609600"/>
          <a:ext cx="8772525" cy="6096000"/>
        </p:xfrm>
        <a:graphic>
          <a:graphicData uri="http://schemas.openxmlformats.org/presentationml/2006/ole">
            <mc:AlternateContent xmlns:mc="http://schemas.openxmlformats.org/markup-compatibility/2006">
              <mc:Choice xmlns:v="urn:schemas-microsoft-com:vml" Requires="v">
                <p:oleObj spid="_x0000_s1209" name="Visio" r:id="rId3" imgW="10651744" imgH="6873850" progId="Visio.Drawing.11">
                  <p:embed/>
                </p:oleObj>
              </mc:Choice>
              <mc:Fallback>
                <p:oleObj name="Visio" r:id="rId3" imgW="10651744" imgH="6873850" progId="Visio.Drawing.11">
                  <p:embed/>
                  <p:pic>
                    <p:nvPicPr>
                      <p:cNvPr id="532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7725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Text Box 3"/>
          <p:cNvSpPr txBox="1">
            <a:spLocks noChangeArrowheads="1"/>
          </p:cNvSpPr>
          <p:nvPr/>
        </p:nvSpPr>
        <p:spPr bwMode="auto">
          <a:xfrm>
            <a:off x="3733800" y="76200"/>
            <a:ext cx="1627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800000"/>
                </a:solidFill>
              </a:rPr>
              <a:t>Вид чертежа</a:t>
            </a:r>
          </a:p>
        </p:txBody>
      </p:sp>
      <p:sp>
        <p:nvSpPr>
          <p:cNvPr id="53252" name="Text Box 4"/>
          <p:cNvSpPr txBox="1">
            <a:spLocks noChangeArrowheads="1"/>
          </p:cNvSpPr>
          <p:nvPr/>
        </p:nvSpPr>
        <p:spPr bwMode="auto">
          <a:xfrm>
            <a:off x="0" y="152400"/>
            <a:ext cx="23542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Показывают </a:t>
            </a:r>
          </a:p>
          <a:p>
            <a:pPr eaLnBrk="1" hangingPunct="1">
              <a:spcBef>
                <a:spcPct val="0"/>
              </a:spcBef>
              <a:buFontTx/>
              <a:buNone/>
            </a:pPr>
            <a:r>
              <a:rPr lang="ru-RU" altLang="ru-RU" sz="1800" b="1"/>
              <a:t>границу обработки</a:t>
            </a:r>
          </a:p>
          <a:p>
            <a:pPr eaLnBrk="1" hangingPunct="1">
              <a:spcBef>
                <a:spcPct val="0"/>
              </a:spcBef>
              <a:buFontTx/>
              <a:buNone/>
            </a:pPr>
            <a:r>
              <a:rPr lang="ru-RU" altLang="ru-RU" sz="1800" b="1"/>
              <a:t>детали</a:t>
            </a:r>
          </a:p>
        </p:txBody>
      </p:sp>
      <p:sp>
        <p:nvSpPr>
          <p:cNvPr id="53253" name="Text Box 5"/>
          <p:cNvSpPr txBox="1">
            <a:spLocks noChangeArrowheads="1"/>
          </p:cNvSpPr>
          <p:nvPr/>
        </p:nvSpPr>
        <p:spPr bwMode="auto">
          <a:xfrm>
            <a:off x="0" y="5942013"/>
            <a:ext cx="2241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6600"/>
                </a:solidFill>
              </a:rPr>
              <a:t>Для проверки </a:t>
            </a:r>
          </a:p>
          <a:p>
            <a:pPr eaLnBrk="1" hangingPunct="1">
              <a:spcBef>
                <a:spcPct val="0"/>
              </a:spcBef>
              <a:buFontTx/>
              <a:buNone/>
            </a:pPr>
            <a:r>
              <a:rPr lang="ru-RU" altLang="ru-RU" sz="1800" b="1">
                <a:solidFill>
                  <a:srgbClr val="006600"/>
                </a:solidFill>
              </a:rPr>
              <a:t>правильности </a:t>
            </a:r>
          </a:p>
          <a:p>
            <a:pPr eaLnBrk="1" hangingPunct="1">
              <a:spcBef>
                <a:spcPct val="0"/>
              </a:spcBef>
              <a:buFontTx/>
              <a:buNone/>
            </a:pPr>
            <a:r>
              <a:rPr lang="ru-RU" altLang="ru-RU" sz="1800" b="1">
                <a:solidFill>
                  <a:srgbClr val="006600"/>
                </a:solidFill>
              </a:rPr>
              <a:t>обработки детали</a:t>
            </a:r>
          </a:p>
        </p:txBody>
      </p:sp>
      <p:sp>
        <p:nvSpPr>
          <p:cNvPr id="53254" name="Text Box 6"/>
          <p:cNvSpPr txBox="1">
            <a:spLocks noChangeArrowheads="1"/>
          </p:cNvSpPr>
          <p:nvPr/>
        </p:nvSpPr>
        <p:spPr bwMode="auto">
          <a:xfrm>
            <a:off x="0" y="3124200"/>
            <a:ext cx="22526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FF3300"/>
                </a:solidFill>
              </a:rPr>
              <a:t>Оси симметрии, </a:t>
            </a:r>
          </a:p>
          <a:p>
            <a:pPr eaLnBrk="1" hangingPunct="1">
              <a:spcBef>
                <a:spcPct val="0"/>
              </a:spcBef>
              <a:buFontTx/>
              <a:buNone/>
            </a:pPr>
            <a:r>
              <a:rPr lang="ru-RU" altLang="ru-RU" sz="1800" b="1">
                <a:solidFill>
                  <a:srgbClr val="FF3300"/>
                </a:solidFill>
              </a:rPr>
              <a:t>центры радиусов </a:t>
            </a:r>
          </a:p>
          <a:p>
            <a:pPr eaLnBrk="1" hangingPunct="1">
              <a:spcBef>
                <a:spcPct val="0"/>
              </a:spcBef>
              <a:buFontTx/>
              <a:buNone/>
            </a:pPr>
            <a:r>
              <a:rPr lang="ru-RU" altLang="ru-RU" sz="1800" b="1">
                <a:solidFill>
                  <a:srgbClr val="FF3300"/>
                </a:solidFill>
              </a:rPr>
              <a:t>закруглений</a:t>
            </a:r>
          </a:p>
        </p:txBody>
      </p:sp>
    </p:spTree>
    <p:extLst>
      <p:ext uri="{BB962C8B-B14F-4D97-AF65-F5344CB8AC3E}">
        <p14:creationId xmlns:p14="http://schemas.microsoft.com/office/powerpoint/2010/main" val="1501461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1666" t="11111" r="2499" b="3334"/>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824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475656" y="1628800"/>
            <a:ext cx="6552728" cy="3600400"/>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a:t>
            </a:r>
            <a:r>
              <a:rPr lang="ru-RU" sz="60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6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Кернеры</a:t>
            </a:r>
            <a:endParaRPr lang="ru-RU" sz="60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495910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a:solidFill>
            <a:srgbClr val="FFFF00"/>
          </a:solidFill>
        </p:spPr>
        <p:txBody>
          <a:bodyPr>
            <a:normAutofit fontScale="90000"/>
          </a:bodyPr>
          <a:lstStyle/>
          <a:p>
            <a:r>
              <a:rPr lang="ru-RU" b="1" dirty="0" smtClean="0">
                <a:solidFill>
                  <a:srgbClr val="FF0000"/>
                </a:solidFill>
              </a:rPr>
              <a:t>2) КЕРНЕРЫ</a:t>
            </a:r>
            <a:endParaRPr lang="ru-RU" dirty="0">
              <a:solidFill>
                <a:srgbClr val="FF0000"/>
              </a:solidFill>
            </a:endParaRPr>
          </a:p>
        </p:txBody>
      </p:sp>
      <p:sp>
        <p:nvSpPr>
          <p:cNvPr id="3" name="Содержимое 2"/>
          <p:cNvSpPr>
            <a:spLocks noGrp="1"/>
          </p:cNvSpPr>
          <p:nvPr>
            <p:ph idx="1"/>
          </p:nvPr>
        </p:nvSpPr>
        <p:spPr>
          <a:xfrm>
            <a:off x="485546" y="1124744"/>
            <a:ext cx="8172907" cy="2207316"/>
          </a:xfrm>
        </p:spPr>
        <p:txBody>
          <a:bodyPr>
            <a:noAutofit/>
          </a:bodyPr>
          <a:lstStyle/>
          <a:p>
            <a:pPr marL="0" indent="0" algn="just">
              <a:buNone/>
            </a:pPr>
            <a:r>
              <a:rPr lang="ru-RU" sz="2800" dirty="0"/>
              <a:t>Для того чтобы разметочные риски были четко видны на размеченной поверхности, на них наносят </a:t>
            </a:r>
            <a:r>
              <a:rPr lang="ru-RU" sz="2800" b="1" dirty="0">
                <a:solidFill>
                  <a:srgbClr val="0000FF"/>
                </a:solidFill>
              </a:rPr>
              <a:t>точечные углубления </a:t>
            </a:r>
            <a:r>
              <a:rPr lang="ru-RU" sz="2800" dirty="0" smtClean="0"/>
              <a:t>– </a:t>
            </a:r>
            <a:r>
              <a:rPr lang="ru-RU" sz="2800" b="1" dirty="0" smtClean="0">
                <a:solidFill>
                  <a:srgbClr val="FF0000"/>
                </a:solidFill>
              </a:rPr>
              <a:t>керны</a:t>
            </a:r>
            <a:r>
              <a:rPr lang="ru-RU" sz="2800" dirty="0" smtClean="0"/>
              <a:t>, </a:t>
            </a:r>
            <a:r>
              <a:rPr lang="ru-RU" sz="2800" dirty="0"/>
              <a:t>которые наносятся </a:t>
            </a:r>
            <a:r>
              <a:rPr lang="ru-RU" sz="2800" b="1" dirty="0">
                <a:solidFill>
                  <a:srgbClr val="0000FF"/>
                </a:solidFill>
              </a:rPr>
              <a:t>специальным инструментом </a:t>
            </a:r>
            <a:r>
              <a:rPr lang="ru-RU" sz="2800" dirty="0"/>
              <a:t>–</a:t>
            </a:r>
            <a:r>
              <a:rPr lang="ru-RU" sz="2800" dirty="0" smtClean="0"/>
              <a:t> </a:t>
            </a:r>
            <a:r>
              <a:rPr lang="ru-RU" sz="2800" b="1" dirty="0">
                <a:solidFill>
                  <a:srgbClr val="FF0000"/>
                </a:solidFill>
              </a:rPr>
              <a:t>кернером</a:t>
            </a:r>
            <a:r>
              <a:rPr lang="ru-RU" sz="2800" dirty="0"/>
              <a:t>.</a:t>
            </a:r>
          </a:p>
        </p:txBody>
      </p:sp>
      <p:sp>
        <p:nvSpPr>
          <p:cNvPr id="7" name="Rectangle 20"/>
          <p:cNvSpPr>
            <a:spLocks noChangeArrowheads="1"/>
          </p:cNvSpPr>
          <p:nvPr/>
        </p:nvSpPr>
        <p:spPr bwMode="auto">
          <a:xfrm>
            <a:off x="305779" y="3645024"/>
            <a:ext cx="8532440" cy="1569660"/>
          </a:xfrm>
          <a:prstGeom prst="rect">
            <a:avLst/>
          </a:prstGeom>
          <a:solidFill>
            <a:schemeClr val="accent6">
              <a:lumMod val="20000"/>
              <a:lumOff val="80000"/>
            </a:schemeClr>
          </a:solidFill>
          <a:ln>
            <a:noFill/>
          </a:ln>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b="1" dirty="0">
                <a:solidFill>
                  <a:srgbClr val="0000CC"/>
                </a:solidFill>
              </a:rPr>
              <a:t>     </a:t>
            </a:r>
            <a:r>
              <a:rPr lang="ru-RU" altLang="ru-RU" sz="2400" b="1" dirty="0">
                <a:solidFill>
                  <a:srgbClr val="FF0000"/>
                </a:solidFill>
              </a:rPr>
              <a:t>Накернивание</a:t>
            </a:r>
            <a:r>
              <a:rPr lang="ru-RU" altLang="ru-RU" sz="2400" b="1" dirty="0"/>
              <a:t> </a:t>
            </a:r>
            <a:r>
              <a:rPr lang="ru-RU" altLang="ru-RU" sz="2400" b="1" dirty="0" smtClean="0"/>
              <a:t>– операция нанесения мелких точек – углублений на </a:t>
            </a:r>
            <a:r>
              <a:rPr lang="ru-RU" altLang="ru-RU" sz="2400" b="1" dirty="0"/>
              <a:t>поверхности </a:t>
            </a:r>
            <a:r>
              <a:rPr lang="ru-RU" altLang="ru-RU" sz="2400" b="1" dirty="0" smtClean="0"/>
              <a:t>детали.</a:t>
            </a:r>
            <a:endParaRPr lang="ru-RU" altLang="ru-RU" sz="2400" b="1" dirty="0"/>
          </a:p>
          <a:p>
            <a:pPr eaLnBrk="1" hangingPunct="1">
              <a:spcBef>
                <a:spcPct val="0"/>
              </a:spcBef>
              <a:buFontTx/>
              <a:buNone/>
            </a:pPr>
            <a:r>
              <a:rPr lang="ru-RU" altLang="ru-RU" sz="2400" b="1" dirty="0">
                <a:solidFill>
                  <a:srgbClr val="0000CC"/>
                </a:solidFill>
              </a:rPr>
              <a:t>     </a:t>
            </a:r>
            <a:endParaRPr lang="ru-RU" altLang="ru-RU" sz="2400" b="1" dirty="0" smtClean="0">
              <a:solidFill>
                <a:srgbClr val="0000CC"/>
              </a:solidFill>
            </a:endParaRPr>
          </a:p>
          <a:p>
            <a:pPr eaLnBrk="1" hangingPunct="1">
              <a:spcBef>
                <a:spcPct val="0"/>
              </a:spcBef>
              <a:buFontTx/>
              <a:buNone/>
            </a:pPr>
            <a:r>
              <a:rPr lang="ru-RU" altLang="ru-RU" sz="2400" b="1" dirty="0" smtClean="0">
                <a:solidFill>
                  <a:srgbClr val="FF0000"/>
                </a:solidFill>
              </a:rPr>
              <a:t>Керно</a:t>
            </a:r>
            <a:r>
              <a:rPr lang="ru-RU" altLang="ru-RU" sz="2400" b="1" dirty="0" smtClean="0"/>
              <a:t> – отпечаток острия </a:t>
            </a:r>
            <a:r>
              <a:rPr lang="ru-RU" altLang="ru-RU" sz="2400" b="1" dirty="0"/>
              <a:t>кернера на детали. </a:t>
            </a:r>
          </a:p>
        </p:txBody>
      </p:sp>
    </p:spTree>
    <p:extLst>
      <p:ext uri="{BB962C8B-B14F-4D97-AF65-F5344CB8AC3E}">
        <p14:creationId xmlns:p14="http://schemas.microsoft.com/office/powerpoint/2010/main" val="2089493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a:solidFill>
            <a:srgbClr val="FFFF00"/>
          </a:solidFill>
        </p:spPr>
        <p:txBody>
          <a:bodyPr>
            <a:normAutofit fontScale="90000"/>
          </a:bodyPr>
          <a:lstStyle/>
          <a:p>
            <a:r>
              <a:rPr lang="ru-RU" b="1" dirty="0" smtClean="0">
                <a:solidFill>
                  <a:srgbClr val="FF0000"/>
                </a:solidFill>
              </a:rPr>
              <a:t>2) КЕРНЕРЫ</a:t>
            </a:r>
            <a:endParaRPr lang="ru-RU" dirty="0">
              <a:solidFill>
                <a:srgbClr val="FF0000"/>
              </a:solidFill>
            </a:endParaRPr>
          </a:p>
        </p:txBody>
      </p:sp>
      <p:sp>
        <p:nvSpPr>
          <p:cNvPr id="3" name="Содержимое 2"/>
          <p:cNvSpPr>
            <a:spLocks noGrp="1"/>
          </p:cNvSpPr>
          <p:nvPr>
            <p:ph idx="1"/>
          </p:nvPr>
        </p:nvSpPr>
        <p:spPr>
          <a:xfrm>
            <a:off x="179513" y="645620"/>
            <a:ext cx="8964488" cy="4320480"/>
          </a:xfrm>
        </p:spPr>
        <p:txBody>
          <a:bodyPr>
            <a:noAutofit/>
          </a:bodyPr>
          <a:lstStyle/>
          <a:p>
            <a:pPr marL="0" indent="0">
              <a:buNone/>
            </a:pPr>
            <a:r>
              <a:rPr lang="ru-RU" sz="2400" b="1" dirty="0" smtClean="0">
                <a:solidFill>
                  <a:srgbClr val="FF0000"/>
                </a:solidFill>
              </a:rPr>
              <a:t>Кернер </a:t>
            </a:r>
            <a:r>
              <a:rPr lang="ru-RU" sz="2400" b="1" dirty="0" smtClean="0"/>
              <a:t>– слесарный инструмент, применяющийся для нанесения </a:t>
            </a:r>
            <a:r>
              <a:rPr lang="ru-RU" sz="2400" b="1" dirty="0" smtClean="0">
                <a:solidFill>
                  <a:srgbClr val="0000FF"/>
                </a:solidFill>
              </a:rPr>
              <a:t>углублений (кернов) </a:t>
            </a:r>
            <a:r>
              <a:rPr lang="ru-RU" sz="2400" b="1" dirty="0" smtClean="0"/>
              <a:t>на предварительно размеченных линиях </a:t>
            </a:r>
            <a:r>
              <a:rPr lang="ru-RU" sz="2400" b="1" i="1" dirty="0" smtClean="0"/>
              <a:t>(керны делают для того, чтобы риски были отчетливо видны и не стирались в процессе обработки детали) </a:t>
            </a:r>
            <a:r>
              <a:rPr lang="ru-RU" sz="2400" b="1" dirty="0" smtClean="0">
                <a:solidFill>
                  <a:srgbClr val="006600"/>
                </a:solidFill>
              </a:rPr>
              <a:t>(рис. 2.4). </a:t>
            </a:r>
          </a:p>
          <a:p>
            <a:pPr marL="0" indent="0">
              <a:buNone/>
            </a:pPr>
            <a:endParaRPr lang="ru-RU" sz="800" dirty="0" smtClean="0"/>
          </a:p>
          <a:p>
            <a:pPr marL="0" indent="0">
              <a:buNone/>
            </a:pPr>
            <a:r>
              <a:rPr lang="ru-RU" sz="2400" dirty="0" smtClean="0"/>
              <a:t>Кернеры </a:t>
            </a:r>
            <a:r>
              <a:rPr lang="ru-RU" sz="2400" b="1" dirty="0" smtClean="0"/>
              <a:t>изготовляют</a:t>
            </a:r>
            <a:r>
              <a:rPr lang="ru-RU" sz="2400" dirty="0" smtClean="0"/>
              <a:t> из </a:t>
            </a:r>
            <a:r>
              <a:rPr lang="ru-RU" sz="2400" b="1" dirty="0" smtClean="0">
                <a:solidFill>
                  <a:srgbClr val="0070C0"/>
                </a:solidFill>
              </a:rPr>
              <a:t>инструментальной углеродистой </a:t>
            </a:r>
            <a:r>
              <a:rPr lang="ru-RU" sz="2400" b="1" dirty="0" smtClean="0">
                <a:solidFill>
                  <a:srgbClr val="FF0000"/>
                </a:solidFill>
              </a:rPr>
              <a:t>У7А</a:t>
            </a:r>
            <a:r>
              <a:rPr lang="ru-RU" sz="2400" dirty="0" smtClean="0"/>
              <a:t>,</a:t>
            </a:r>
            <a:r>
              <a:rPr lang="ru-RU" sz="2400" b="1" dirty="0" smtClean="0">
                <a:solidFill>
                  <a:srgbClr val="FF0000"/>
                </a:solidFill>
              </a:rPr>
              <a:t> У8А</a:t>
            </a:r>
            <a:r>
              <a:rPr lang="ru-RU" sz="2400" b="1" dirty="0" smtClean="0">
                <a:solidFill>
                  <a:srgbClr val="0070C0"/>
                </a:solidFill>
              </a:rPr>
              <a:t> </a:t>
            </a:r>
            <a:r>
              <a:rPr lang="ru-RU" sz="2400" dirty="0" smtClean="0"/>
              <a:t>или </a:t>
            </a:r>
            <a:r>
              <a:rPr lang="ru-RU" sz="2400" b="1" dirty="0" smtClean="0">
                <a:solidFill>
                  <a:srgbClr val="0070C0"/>
                </a:solidFill>
              </a:rPr>
              <a:t>легированной стали</a:t>
            </a:r>
            <a:r>
              <a:rPr lang="ru-RU" sz="2400" dirty="0" smtClean="0"/>
              <a:t>.</a:t>
            </a:r>
          </a:p>
          <a:p>
            <a:pPr marL="0" indent="0">
              <a:buNone/>
            </a:pPr>
            <a:endParaRPr lang="ru-RU" sz="800" b="1" u="sng" dirty="0" smtClean="0"/>
          </a:p>
          <a:p>
            <a:pPr>
              <a:buClr>
                <a:srgbClr val="FF0000"/>
              </a:buClr>
              <a:buFont typeface="Wingdings" panose="05000000000000000000" pitchFamily="2" charset="2"/>
              <a:buChar char="§"/>
            </a:pPr>
            <a:r>
              <a:rPr lang="ru-RU" sz="2400" b="1" u="sng" dirty="0" smtClean="0">
                <a:solidFill>
                  <a:srgbClr val="0000FF"/>
                </a:solidFill>
              </a:rPr>
              <a:t>Рабочую часть кернеров (конус</a:t>
            </a:r>
            <a:r>
              <a:rPr lang="ru-RU" sz="2400" b="1" dirty="0" smtClean="0">
                <a:solidFill>
                  <a:srgbClr val="0000FF"/>
                </a:solidFill>
              </a:rPr>
              <a:t>) </a:t>
            </a:r>
            <a:r>
              <a:rPr lang="ru-RU" sz="2400" dirty="0" smtClean="0"/>
              <a:t>термически обрабатывают на </a:t>
            </a:r>
            <a:r>
              <a:rPr lang="ru-RU" sz="2400" b="1" dirty="0" smtClean="0">
                <a:solidFill>
                  <a:srgbClr val="006600"/>
                </a:solidFill>
              </a:rPr>
              <a:t>длине</a:t>
            </a:r>
            <a:r>
              <a:rPr lang="ru-RU" sz="2400" b="1" dirty="0" smtClean="0"/>
              <a:t> </a:t>
            </a:r>
            <a:r>
              <a:rPr lang="ru-RU" sz="2400" b="1" dirty="0" smtClean="0">
                <a:solidFill>
                  <a:srgbClr val="FF0000"/>
                </a:solidFill>
              </a:rPr>
              <a:t>15...30 мм </a:t>
            </a:r>
            <a:r>
              <a:rPr lang="ru-RU" sz="2400" dirty="0" smtClean="0"/>
              <a:t>до </a:t>
            </a:r>
            <a:r>
              <a:rPr lang="ru-RU" sz="2400" b="1" dirty="0" smtClean="0">
                <a:solidFill>
                  <a:srgbClr val="006600"/>
                </a:solidFill>
              </a:rPr>
              <a:t>твердости</a:t>
            </a:r>
            <a:r>
              <a:rPr lang="ru-RU" sz="2400" b="1" dirty="0" smtClean="0"/>
              <a:t> </a:t>
            </a:r>
            <a:r>
              <a:rPr lang="ru-RU" sz="2400" b="1" dirty="0" smtClean="0">
                <a:solidFill>
                  <a:srgbClr val="FF0000"/>
                </a:solidFill>
              </a:rPr>
              <a:t>НRС 55...59</a:t>
            </a:r>
            <a:r>
              <a:rPr lang="ru-RU" sz="2400" dirty="0" smtClean="0"/>
              <a:t>. </a:t>
            </a:r>
          </a:p>
          <a:p>
            <a:pPr>
              <a:buClr>
                <a:srgbClr val="FF0000"/>
              </a:buClr>
              <a:buFont typeface="Wingdings" panose="05000000000000000000" pitchFamily="2" charset="2"/>
              <a:buChar char="§"/>
            </a:pPr>
            <a:r>
              <a:rPr lang="ru-RU" sz="2400" b="1" u="sng" dirty="0" smtClean="0">
                <a:solidFill>
                  <a:srgbClr val="0000FF"/>
                </a:solidFill>
              </a:rPr>
              <a:t>Ударную часть</a:t>
            </a:r>
            <a:r>
              <a:rPr lang="ru-RU" sz="2400" b="1" dirty="0" smtClean="0">
                <a:solidFill>
                  <a:srgbClr val="0000FF"/>
                </a:solidFill>
              </a:rPr>
              <a:t> </a:t>
            </a:r>
            <a:r>
              <a:rPr lang="ru-RU" sz="2400" dirty="0" smtClean="0"/>
              <a:t>– на </a:t>
            </a:r>
            <a:r>
              <a:rPr lang="ru-RU" sz="2400" b="1" dirty="0" smtClean="0">
                <a:solidFill>
                  <a:srgbClr val="006600"/>
                </a:solidFill>
              </a:rPr>
              <a:t>длине</a:t>
            </a:r>
            <a:r>
              <a:rPr lang="ru-RU" sz="2400" dirty="0" smtClean="0"/>
              <a:t> </a:t>
            </a:r>
            <a:r>
              <a:rPr lang="ru-RU" sz="2400" b="1" dirty="0" smtClean="0">
                <a:solidFill>
                  <a:srgbClr val="FF0000"/>
                </a:solidFill>
              </a:rPr>
              <a:t>15...25 мм </a:t>
            </a:r>
            <a:r>
              <a:rPr lang="ru-RU" sz="2400" dirty="0" smtClean="0"/>
              <a:t>до </a:t>
            </a:r>
            <a:r>
              <a:rPr lang="ru-RU" sz="2400" b="1" dirty="0" smtClean="0">
                <a:solidFill>
                  <a:srgbClr val="006600"/>
                </a:solidFill>
              </a:rPr>
              <a:t>твердости</a:t>
            </a:r>
            <a:r>
              <a:rPr lang="ru-RU" sz="2400" dirty="0" smtClean="0"/>
              <a:t> </a:t>
            </a:r>
            <a:r>
              <a:rPr lang="ru-RU" sz="2400" b="1" dirty="0" smtClean="0">
                <a:solidFill>
                  <a:srgbClr val="FF0000"/>
                </a:solidFill>
              </a:rPr>
              <a:t>НRС 40...45</a:t>
            </a:r>
            <a:r>
              <a:rPr lang="ru-RU" sz="2400" dirty="0" smtClean="0"/>
              <a:t>. </a:t>
            </a:r>
          </a:p>
          <a:p>
            <a:pPr>
              <a:buClr>
                <a:srgbClr val="FF0000"/>
              </a:buClr>
              <a:buFont typeface="Wingdings" panose="05000000000000000000" pitchFamily="2" charset="2"/>
              <a:buChar char="§"/>
            </a:pPr>
            <a:r>
              <a:rPr lang="ru-RU" sz="2400" b="1" u="sng" dirty="0" smtClean="0">
                <a:solidFill>
                  <a:srgbClr val="0000FF"/>
                </a:solidFill>
              </a:rPr>
              <a:t>Средняя часть кернера</a:t>
            </a:r>
            <a:r>
              <a:rPr lang="ru-RU" sz="2400" dirty="0" smtClean="0">
                <a:solidFill>
                  <a:srgbClr val="0000FF"/>
                </a:solidFill>
              </a:rPr>
              <a:t> </a:t>
            </a:r>
            <a:r>
              <a:rPr lang="ru-RU" sz="2400" dirty="0" smtClean="0"/>
              <a:t>имеет рифление (накатку) для удобства работы.</a:t>
            </a:r>
            <a:endParaRPr lang="ru-RU" sz="2400" dirty="0"/>
          </a:p>
        </p:txBody>
      </p:sp>
      <p:pic>
        <p:nvPicPr>
          <p:cNvPr id="5" name="Рисунок 4"/>
          <p:cNvPicPr/>
          <p:nvPr/>
        </p:nvPicPr>
        <p:blipFill>
          <a:blip r:embed="rId2" cstate="print"/>
          <a:srcRect/>
          <a:stretch>
            <a:fillRect/>
          </a:stretch>
        </p:blipFill>
        <p:spPr bwMode="auto">
          <a:xfrm>
            <a:off x="1403648" y="5218615"/>
            <a:ext cx="6336704" cy="1024733"/>
          </a:xfrm>
          <a:prstGeom prst="rect">
            <a:avLst/>
          </a:prstGeom>
          <a:noFill/>
          <a:ln w="9525">
            <a:noFill/>
            <a:miter lim="800000"/>
            <a:headEnd/>
            <a:tailEnd/>
          </a:ln>
        </p:spPr>
      </p:pic>
      <p:sp>
        <p:nvSpPr>
          <p:cNvPr id="6" name="Rectangle 1"/>
          <p:cNvSpPr>
            <a:spLocks noChangeArrowheads="1"/>
          </p:cNvSpPr>
          <p:nvPr/>
        </p:nvSpPr>
        <p:spPr bwMode="auto">
          <a:xfrm>
            <a:off x="3563888" y="6206535"/>
            <a:ext cx="2483768"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00"/>
                </a:solidFill>
                <a:latin typeface="Times New Roman" pitchFamily="18" charset="0"/>
                <a:cs typeface="Times New Roman" pitchFamily="18" charset="0"/>
              </a:rPr>
              <a:t>Рис. 2.4. </a:t>
            </a:r>
            <a:r>
              <a:rPr lang="ru-RU" sz="2400" b="1" dirty="0" smtClean="0">
                <a:solidFill>
                  <a:srgbClr val="006600"/>
                </a:solidFill>
                <a:latin typeface="Times New Roman" pitchFamily="18" charset="0"/>
                <a:cs typeface="Times New Roman" pitchFamily="18" charset="0"/>
              </a:rPr>
              <a:t>Кернер</a:t>
            </a:r>
            <a:endParaRPr lang="ru-RU" sz="2400" b="1" dirty="0">
              <a:solidFill>
                <a:srgbClr val="0066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365104"/>
            <a:ext cx="8094702" cy="2058011"/>
          </a:xfrm>
        </p:spPr>
        <p:txBody>
          <a:bodyPr>
            <a:normAutofit/>
          </a:bodyPr>
          <a:lstStyle/>
          <a:p>
            <a:pPr marL="274320" indent="-274320" eaLnBrk="1" fontAlgn="auto" hangingPunct="1">
              <a:spcAft>
                <a:spcPts val="0"/>
              </a:spcAft>
              <a:buClr>
                <a:schemeClr val="accent3"/>
              </a:buClr>
              <a:buFont typeface="Wingdings 2"/>
              <a:buNone/>
              <a:defRPr/>
            </a:pPr>
            <a:r>
              <a:rPr lang="ru-RU" dirty="0" smtClean="0"/>
              <a:t>	</a:t>
            </a:r>
            <a:r>
              <a:rPr lang="ru-RU" sz="3000" b="1" dirty="0" smtClean="0">
                <a:solidFill>
                  <a:srgbClr val="FF0000"/>
                </a:solidFill>
              </a:rPr>
              <a:t>КЕ́РНЕР</a:t>
            </a:r>
            <a:r>
              <a:rPr lang="ru-RU" sz="3000" b="1" dirty="0" smtClean="0"/>
              <a:t>, инструмент в виде стального стержня с коническим острием для разметки деталей нанесением углублений (кернов) </a:t>
            </a:r>
            <a:endParaRPr lang="ru-RU" sz="3000" b="1" dirty="0"/>
          </a:p>
        </p:txBody>
      </p:sp>
      <p:pic>
        <p:nvPicPr>
          <p:cNvPr id="29699" name="Picture 2" descr="D:\Documents and Settings\Admin\Рабочий стол\200px-Punch_(center).jpg"/>
          <p:cNvPicPr>
            <a:picLocks noChangeAspect="1" noChangeArrowheads="1"/>
          </p:cNvPicPr>
          <p:nvPr/>
        </p:nvPicPr>
        <p:blipFill>
          <a:blip r:embed="rId2"/>
          <a:srcRect/>
          <a:stretch>
            <a:fillRect/>
          </a:stretch>
        </p:blipFill>
        <p:spPr bwMode="auto">
          <a:xfrm>
            <a:off x="2063660" y="620688"/>
            <a:ext cx="4851802" cy="3528960"/>
          </a:xfrm>
          <a:prstGeom prst="rect">
            <a:avLst/>
          </a:prstGeom>
          <a:noFill/>
          <a:ln w="9525">
            <a:noFill/>
            <a:miter lim="800000"/>
            <a:headEnd/>
            <a:tailEnd/>
          </a:ln>
        </p:spPr>
      </p:pic>
    </p:spTree>
    <p:extLst>
      <p:ext uri="{BB962C8B-B14F-4D97-AF65-F5344CB8AC3E}">
        <p14:creationId xmlns:p14="http://schemas.microsoft.com/office/powerpoint/2010/main" val="2762500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5144" y="298971"/>
            <a:ext cx="882885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600" b="1" dirty="0" smtClean="0">
                <a:solidFill>
                  <a:srgbClr val="FF0000"/>
                </a:solidFill>
              </a:rPr>
              <a:t>Кернер</a:t>
            </a:r>
            <a:r>
              <a:rPr lang="ru-RU" altLang="ru-RU" sz="2600" dirty="0" smtClean="0">
                <a:solidFill>
                  <a:srgbClr val="FF0000"/>
                </a:solidFill>
              </a:rPr>
              <a:t> </a:t>
            </a:r>
            <a:r>
              <a:rPr lang="ru-RU" altLang="ru-RU" sz="2600" b="1" dirty="0"/>
              <a:t>– слесарный инструмент, применяющийся </a:t>
            </a:r>
            <a:r>
              <a:rPr lang="ru-RU" altLang="ru-RU" sz="2600" b="1" dirty="0">
                <a:solidFill>
                  <a:srgbClr val="0000FF"/>
                </a:solidFill>
              </a:rPr>
              <a:t>для нанесения углублений  (кернов)</a:t>
            </a:r>
            <a:r>
              <a:rPr lang="ru-RU" altLang="ru-RU" sz="2600" b="1" dirty="0"/>
              <a:t>, чтобы риски были отчётливо видны и не стирались в процессе обработки детали), а также для обозначения центров отверстий (для направления и центрации сверла</a:t>
            </a:r>
            <a:r>
              <a:rPr lang="ru-RU" altLang="ru-RU" sz="2600" b="1" dirty="0" smtClean="0"/>
              <a:t>). </a:t>
            </a:r>
            <a:endParaRPr lang="ru-RU" altLang="ru-RU" sz="2600" b="1" dirty="0"/>
          </a:p>
          <a:p>
            <a:pPr eaLnBrk="1" hangingPunct="1">
              <a:spcBef>
                <a:spcPct val="0"/>
              </a:spcBef>
              <a:buFontTx/>
              <a:buNone/>
            </a:pPr>
            <a:endParaRPr lang="ru-RU" altLang="ru-RU" sz="800" dirty="0" smtClean="0"/>
          </a:p>
          <a:p>
            <a:pPr eaLnBrk="1" hangingPunct="1">
              <a:spcBef>
                <a:spcPct val="0"/>
              </a:spcBef>
              <a:buFontTx/>
              <a:buNone/>
            </a:pPr>
            <a:r>
              <a:rPr lang="ru-RU" altLang="ru-RU" sz="2400" dirty="0" smtClean="0"/>
              <a:t>Кернеры </a:t>
            </a:r>
            <a:r>
              <a:rPr lang="ru-RU" altLang="ru-RU" sz="2400" dirty="0"/>
              <a:t>изготавливают </a:t>
            </a:r>
            <a:r>
              <a:rPr lang="ru-RU" altLang="ru-RU" sz="2400" b="1" dirty="0">
                <a:solidFill>
                  <a:srgbClr val="006600"/>
                </a:solidFill>
              </a:rPr>
              <a:t>из инструментальной углеродистой или легированной стали</a:t>
            </a:r>
            <a:r>
              <a:rPr lang="ru-RU" altLang="ru-RU" sz="2400" b="1" dirty="0">
                <a:solidFill>
                  <a:srgbClr val="FF0000"/>
                </a:solidFill>
              </a:rPr>
              <a:t> У7А, У8А</a:t>
            </a:r>
            <a:endParaRPr lang="en-US" altLang="ru-RU" sz="2400" dirty="0">
              <a:solidFill>
                <a:srgbClr val="FF0000"/>
              </a:solidFill>
            </a:endParaRPr>
          </a:p>
        </p:txBody>
      </p:sp>
      <p:sp>
        <p:nvSpPr>
          <p:cNvPr id="57348" name="Rectangle 4"/>
          <p:cNvSpPr>
            <a:spLocks noChangeArrowheads="1"/>
          </p:cNvSpPr>
          <p:nvPr/>
        </p:nvSpPr>
        <p:spPr bwMode="auto">
          <a:xfrm>
            <a:off x="315144" y="3933056"/>
            <a:ext cx="67771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400" dirty="0"/>
              <a:t>L </a:t>
            </a:r>
            <a:r>
              <a:rPr lang="ru-RU" altLang="ru-RU" sz="2400" dirty="0"/>
              <a:t>= 100, 125, 160 мм</a:t>
            </a:r>
          </a:p>
          <a:p>
            <a:pPr eaLnBrk="1" hangingPunct="1">
              <a:spcBef>
                <a:spcPct val="0"/>
              </a:spcBef>
              <a:buFontTx/>
              <a:buNone/>
            </a:pPr>
            <a:r>
              <a:rPr lang="en-US" altLang="ru-RU" sz="2400" dirty="0"/>
              <a:t>d </a:t>
            </a:r>
            <a:r>
              <a:rPr lang="ru-RU" altLang="ru-RU" sz="2400" dirty="0"/>
              <a:t>= </a:t>
            </a:r>
            <a:r>
              <a:rPr lang="en-US" altLang="ru-RU" sz="2400" dirty="0"/>
              <a:t> </a:t>
            </a:r>
            <a:r>
              <a:rPr lang="ru-RU" altLang="ru-RU" sz="2400" dirty="0"/>
              <a:t>8, 10, 12 мм. </a:t>
            </a:r>
            <a:endParaRPr lang="en-US" altLang="ru-RU" sz="2400" dirty="0"/>
          </a:p>
          <a:p>
            <a:pPr eaLnBrk="1" hangingPunct="1">
              <a:spcBef>
                <a:spcPct val="0"/>
              </a:spcBef>
              <a:buFontTx/>
              <a:buNone/>
            </a:pPr>
            <a:endParaRPr lang="ru-RU" altLang="ru-RU" sz="2400" b="1" dirty="0" smtClean="0"/>
          </a:p>
          <a:p>
            <a:pPr eaLnBrk="1" hangingPunct="1">
              <a:spcBef>
                <a:spcPct val="0"/>
              </a:spcBef>
              <a:buFontTx/>
              <a:buNone/>
            </a:pPr>
            <a:r>
              <a:rPr lang="ru-RU" altLang="ru-RU" sz="2400" b="1" dirty="0" smtClean="0">
                <a:solidFill>
                  <a:srgbClr val="006600"/>
                </a:solidFill>
              </a:rPr>
              <a:t>Затачивают: </a:t>
            </a:r>
            <a:endParaRPr lang="ru-RU" altLang="ru-RU" sz="2400" b="1" dirty="0">
              <a:solidFill>
                <a:srgbClr val="006600"/>
              </a:solidFill>
            </a:endParaRPr>
          </a:p>
          <a:p>
            <a:pPr marL="179388" indent="-179388">
              <a:spcBef>
                <a:spcPct val="0"/>
              </a:spcBef>
              <a:buClr>
                <a:srgbClr val="FF0000"/>
              </a:buClr>
              <a:buFont typeface="Arial" panose="020B0604020202020204" pitchFamily="34" charset="0"/>
              <a:buChar char="•"/>
            </a:pPr>
            <a:r>
              <a:rPr lang="ru-RU" altLang="ru-RU" sz="2400" b="1" dirty="0" smtClean="0"/>
              <a:t>обычный под углом</a:t>
            </a:r>
            <a:r>
              <a:rPr lang="ru-RU" altLang="ru-RU" sz="2400" b="1" dirty="0" smtClean="0">
                <a:solidFill>
                  <a:srgbClr val="FF0000"/>
                </a:solidFill>
              </a:rPr>
              <a:t> </a:t>
            </a:r>
            <a:r>
              <a:rPr lang="ru-RU" altLang="ru-RU" sz="2400" b="1" dirty="0">
                <a:solidFill>
                  <a:srgbClr val="FF0000"/>
                </a:solidFill>
              </a:rPr>
              <a:t>50</a:t>
            </a:r>
            <a:r>
              <a:rPr lang="ru-RU" altLang="ru-RU" sz="2400" b="1" dirty="0" smtClean="0">
                <a:solidFill>
                  <a:srgbClr val="FF0000"/>
                </a:solidFill>
              </a:rPr>
              <a:t>° </a:t>
            </a:r>
            <a:r>
              <a:rPr lang="ru-RU" altLang="ru-RU" sz="2400" b="1" dirty="0">
                <a:solidFill>
                  <a:srgbClr val="FF0000"/>
                </a:solidFill>
              </a:rPr>
              <a:t>–</a:t>
            </a:r>
            <a:r>
              <a:rPr lang="ru-RU" altLang="ru-RU" sz="2400" b="1" dirty="0" smtClean="0">
                <a:solidFill>
                  <a:srgbClr val="FF0000"/>
                </a:solidFill>
              </a:rPr>
              <a:t> 60° </a:t>
            </a:r>
            <a:endParaRPr lang="en-US" altLang="ru-RU" sz="2400" b="1" dirty="0">
              <a:solidFill>
                <a:srgbClr val="FF0000"/>
              </a:solidFill>
            </a:endParaRPr>
          </a:p>
          <a:p>
            <a:pPr marL="179388" indent="-179388">
              <a:spcBef>
                <a:spcPct val="0"/>
              </a:spcBef>
              <a:buClr>
                <a:srgbClr val="FF0000"/>
              </a:buClr>
              <a:buFont typeface="Arial" panose="020B0604020202020204" pitchFamily="34" charset="0"/>
              <a:buChar char="•"/>
            </a:pPr>
            <a:r>
              <a:rPr lang="ru-RU" altLang="ru-RU" sz="2400" b="1" dirty="0"/>
              <a:t>при</a:t>
            </a:r>
            <a:r>
              <a:rPr lang="ru-RU" altLang="ru-RU" sz="2400" b="1" dirty="0">
                <a:solidFill>
                  <a:srgbClr val="FF0000"/>
                </a:solidFill>
              </a:rPr>
              <a:t> точных </a:t>
            </a:r>
            <a:r>
              <a:rPr lang="ru-RU" altLang="ru-RU" sz="2400" b="1" dirty="0"/>
              <a:t>работах</a:t>
            </a:r>
            <a:r>
              <a:rPr lang="ru-RU" altLang="ru-RU" sz="2400" b="1" dirty="0">
                <a:solidFill>
                  <a:srgbClr val="FF0000"/>
                </a:solidFill>
              </a:rPr>
              <a:t> 30° – 45°</a:t>
            </a:r>
            <a:endParaRPr lang="en-US" altLang="ru-RU" sz="2400" b="1" dirty="0">
              <a:solidFill>
                <a:srgbClr val="FF0000"/>
              </a:solidFill>
            </a:endParaRPr>
          </a:p>
          <a:p>
            <a:pPr marL="179388" indent="-179388">
              <a:spcBef>
                <a:spcPct val="0"/>
              </a:spcBef>
              <a:buClr>
                <a:srgbClr val="FF0000"/>
              </a:buClr>
              <a:buFont typeface="Arial" panose="020B0604020202020204" pitchFamily="34" charset="0"/>
              <a:buChar char="•"/>
            </a:pPr>
            <a:r>
              <a:rPr lang="ru-RU" altLang="ru-RU" sz="2400" b="1" dirty="0"/>
              <a:t>под </a:t>
            </a:r>
            <a:r>
              <a:rPr lang="ru-RU" altLang="ru-RU" sz="2400" b="1" dirty="0">
                <a:solidFill>
                  <a:srgbClr val="FF0000"/>
                </a:solidFill>
              </a:rPr>
              <a:t>разметку отверстий 70 – 75°</a:t>
            </a:r>
          </a:p>
        </p:txBody>
      </p:sp>
    </p:spTree>
    <p:extLst>
      <p:ext uri="{BB962C8B-B14F-4D97-AF65-F5344CB8AC3E}">
        <p14:creationId xmlns:p14="http://schemas.microsoft.com/office/powerpoint/2010/main" val="116591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02293"/>
            <a:ext cx="8658708" cy="837298"/>
          </a:xfrm>
        </p:spPr>
        <p:txBody>
          <a:bodyPr/>
          <a:lstStyle/>
          <a:p>
            <a:r>
              <a:rPr lang="ru-RU" sz="4000" b="1" dirty="0" smtClean="0">
                <a:solidFill>
                  <a:srgbClr val="FF0000"/>
                </a:solidFill>
              </a:rPr>
              <a:t>Обыкновенный (простой) кернер</a:t>
            </a:r>
            <a:r>
              <a:rPr lang="ru-RU" dirty="0" smtClean="0"/>
              <a:t> </a:t>
            </a:r>
            <a:endParaRPr lang="ru-RU" dirty="0"/>
          </a:p>
        </p:txBody>
      </p:sp>
      <p:pic>
        <p:nvPicPr>
          <p:cNvPr id="4" name="Рисунок 3" descr="http://www.e-ope.ee/_download/euni_repository/file/3739/1.zip/27.jpg"/>
          <p:cNvPicPr/>
          <p:nvPr/>
        </p:nvPicPr>
        <p:blipFill>
          <a:blip r:embed="rId2"/>
          <a:srcRect/>
          <a:stretch>
            <a:fillRect/>
          </a:stretch>
        </p:blipFill>
        <p:spPr bwMode="auto">
          <a:xfrm>
            <a:off x="161764" y="3789040"/>
            <a:ext cx="8820472" cy="2931808"/>
          </a:xfrm>
          <a:prstGeom prst="rect">
            <a:avLst/>
          </a:prstGeom>
          <a:noFill/>
          <a:ln w="9525">
            <a:noFill/>
            <a:miter lim="800000"/>
            <a:headEnd/>
            <a:tailEnd/>
          </a:ln>
        </p:spPr>
      </p:pic>
      <p:sp>
        <p:nvSpPr>
          <p:cNvPr id="7169" name="Rectangle 1"/>
          <p:cNvSpPr>
            <a:spLocks noChangeArrowheads="1"/>
          </p:cNvSpPr>
          <p:nvPr/>
        </p:nvSpPr>
        <p:spPr bwMode="auto">
          <a:xfrm>
            <a:off x="2375756" y="743332"/>
            <a:ext cx="52205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Различают кернеры:</a:t>
            </a:r>
          </a:p>
          <a:p>
            <a:pPr marL="62865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обыкновенные (простые); </a:t>
            </a:r>
          </a:p>
          <a:p>
            <a:pPr marL="62865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специальные; </a:t>
            </a:r>
          </a:p>
          <a:p>
            <a:pPr marL="62865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пружинные; </a:t>
            </a:r>
          </a:p>
          <a:p>
            <a:pPr marL="62865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механические; </a:t>
            </a:r>
          </a:p>
          <a:p>
            <a:pPr marL="62865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электрические и др.</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Заголовок 1"/>
          <p:cNvSpPr txBox="1">
            <a:spLocks/>
          </p:cNvSpPr>
          <p:nvPr/>
        </p:nvSpPr>
        <p:spPr>
          <a:xfrm>
            <a:off x="0" y="0"/>
            <a:ext cx="9144000" cy="692696"/>
          </a:xfrm>
          <a:prstGeom prst="rect">
            <a:avLst/>
          </a:prstGeom>
          <a:solidFill>
            <a:srgbClr val="FFFF00"/>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rgbClr val="FF0000"/>
                </a:solidFill>
              </a:rPr>
              <a:t>ВИДЫ КЕРНЕРОВ</a:t>
            </a:r>
            <a:r>
              <a:rPr lang="ru-RU" dirty="0" smtClean="0"/>
              <a:t> </a:t>
            </a:r>
            <a:endParaRPr lang="ru-RU" dirty="0"/>
          </a:p>
        </p:txBody>
      </p:sp>
    </p:spTree>
    <p:extLst>
      <p:ext uri="{BB962C8B-B14F-4D97-AF65-F5344CB8AC3E}">
        <p14:creationId xmlns:p14="http://schemas.microsoft.com/office/powerpoint/2010/main" val="1465394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692696"/>
          </a:xfrm>
          <a:prstGeom prst="rect">
            <a:avLst/>
          </a:prstGeom>
          <a:solidFill>
            <a:srgbClr val="FFFF00"/>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rgbClr val="FF0000"/>
                </a:solidFill>
              </a:rPr>
              <a:t>ВИДЫ КЕРНЕРОВ</a:t>
            </a:r>
            <a:r>
              <a:rPr lang="ru-RU" dirty="0" smtClean="0"/>
              <a:t> </a:t>
            </a:r>
            <a:endParaRPr lang="ru-RU" dirty="0"/>
          </a:p>
        </p:txBody>
      </p:sp>
      <p:pic>
        <p:nvPicPr>
          <p:cNvPr id="7" name="Picture 4"/>
          <p:cNvPicPr>
            <a:picLocks noChangeAspect="1" noChangeArrowheads="1"/>
          </p:cNvPicPr>
          <p:nvPr/>
        </p:nvPicPr>
        <p:blipFill>
          <a:blip r:embed="rId2">
            <a:lum bright="-18000" contrast="60000"/>
            <a:extLst>
              <a:ext uri="{28A0092B-C50C-407E-A947-70E740481C1C}">
                <a14:useLocalDpi xmlns:a14="http://schemas.microsoft.com/office/drawing/2010/main" val="0"/>
              </a:ext>
            </a:extLst>
          </a:blip>
          <a:srcRect l="9383" t="2437" r="10812" b="3017"/>
          <a:stretch>
            <a:fillRect/>
          </a:stretch>
        </p:blipFill>
        <p:spPr bwMode="auto">
          <a:xfrm>
            <a:off x="0" y="758488"/>
            <a:ext cx="5851587" cy="59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Рисунок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80728"/>
            <a:ext cx="1979712" cy="218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4461160" y="4486463"/>
            <a:ext cx="4454160" cy="2154436"/>
          </a:xfrm>
          <a:prstGeom prst="rect">
            <a:avLst/>
          </a:prstGeom>
          <a:solidFill>
            <a:schemeClr val="accent6">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chemeClr val="accent2"/>
                </a:solidFill>
              </a:rPr>
              <a:t>     </a:t>
            </a:r>
            <a:r>
              <a:rPr lang="ru-RU" altLang="ru-RU" sz="2400" b="1" dirty="0" smtClean="0">
                <a:solidFill>
                  <a:schemeClr val="accent2"/>
                </a:solidFill>
              </a:rPr>
              <a:t>    Виды </a:t>
            </a:r>
            <a:r>
              <a:rPr lang="ru-RU" altLang="ru-RU" sz="2400" b="1" dirty="0" smtClean="0">
                <a:solidFill>
                  <a:srgbClr val="C00000"/>
                </a:solidFill>
              </a:rPr>
              <a:t>кернеров:</a:t>
            </a:r>
            <a:endParaRPr lang="ru-RU" altLang="ru-RU" sz="2400" b="1" dirty="0">
              <a:solidFill>
                <a:srgbClr val="C00000"/>
              </a:solidFill>
            </a:endParaRPr>
          </a:p>
          <a:p>
            <a:pPr eaLnBrk="1" hangingPunct="1">
              <a:spcBef>
                <a:spcPct val="0"/>
              </a:spcBef>
              <a:buFontTx/>
              <a:buNone/>
            </a:pPr>
            <a:r>
              <a:rPr lang="ru-RU" altLang="ru-RU" sz="2200" b="1" dirty="0">
                <a:solidFill>
                  <a:srgbClr val="FF0000"/>
                </a:solidFill>
              </a:rPr>
              <a:t>а</a:t>
            </a:r>
            <a:r>
              <a:rPr lang="ru-RU" altLang="ru-RU" sz="2200" dirty="0"/>
              <a:t> – простой (обыкновенный)</a:t>
            </a:r>
          </a:p>
          <a:p>
            <a:pPr eaLnBrk="1" hangingPunct="1">
              <a:spcBef>
                <a:spcPct val="0"/>
              </a:spcBef>
              <a:buFontTx/>
              <a:buNone/>
            </a:pPr>
            <a:r>
              <a:rPr lang="ru-RU" altLang="ru-RU" sz="2200" b="1" dirty="0">
                <a:solidFill>
                  <a:srgbClr val="FF0000"/>
                </a:solidFill>
              </a:rPr>
              <a:t>б</a:t>
            </a:r>
            <a:r>
              <a:rPr lang="ru-RU" altLang="ru-RU" sz="2200" dirty="0"/>
              <a:t> – кернер шаговый</a:t>
            </a:r>
          </a:p>
          <a:p>
            <a:pPr eaLnBrk="1" hangingPunct="1">
              <a:spcBef>
                <a:spcPct val="0"/>
              </a:spcBef>
              <a:buFontTx/>
              <a:buNone/>
            </a:pPr>
            <a:r>
              <a:rPr lang="ru-RU" altLang="ru-RU" sz="2200" b="1" dirty="0">
                <a:solidFill>
                  <a:srgbClr val="FF0000"/>
                </a:solidFill>
              </a:rPr>
              <a:t>в</a:t>
            </a:r>
            <a:r>
              <a:rPr lang="ru-RU" altLang="ru-RU" sz="2200" dirty="0"/>
              <a:t> – кернер </a:t>
            </a:r>
            <a:r>
              <a:rPr lang="ru-RU" altLang="ru-RU" sz="2200" dirty="0" smtClean="0"/>
              <a:t>– </a:t>
            </a:r>
            <a:r>
              <a:rPr lang="ru-RU" altLang="ru-RU" sz="2200" dirty="0" err="1" smtClean="0"/>
              <a:t>центроискатель</a:t>
            </a:r>
            <a:r>
              <a:rPr lang="ru-RU" altLang="ru-RU" sz="2200" dirty="0" smtClean="0"/>
              <a:t> </a:t>
            </a:r>
            <a:endParaRPr lang="ru-RU" altLang="ru-RU" sz="2200" dirty="0"/>
          </a:p>
          <a:p>
            <a:pPr eaLnBrk="1" hangingPunct="1">
              <a:spcBef>
                <a:spcPct val="0"/>
              </a:spcBef>
              <a:buFontTx/>
              <a:buNone/>
            </a:pPr>
            <a:r>
              <a:rPr lang="ru-RU" altLang="ru-RU" sz="2200" b="1" i="1" dirty="0">
                <a:solidFill>
                  <a:srgbClr val="FF0000"/>
                </a:solidFill>
              </a:rPr>
              <a:t>г</a:t>
            </a:r>
            <a:r>
              <a:rPr lang="ru-RU" altLang="ru-RU" sz="2200" dirty="0"/>
              <a:t> – пружинный (автоматический)</a:t>
            </a:r>
          </a:p>
          <a:p>
            <a:pPr eaLnBrk="1" hangingPunct="1">
              <a:spcBef>
                <a:spcPct val="0"/>
              </a:spcBef>
              <a:buFontTx/>
              <a:buNone/>
            </a:pPr>
            <a:r>
              <a:rPr lang="ru-RU" altLang="ru-RU" sz="2200" b="1" i="1" dirty="0">
                <a:solidFill>
                  <a:srgbClr val="FF0000"/>
                </a:solidFill>
              </a:rPr>
              <a:t>д</a:t>
            </a:r>
            <a:r>
              <a:rPr lang="ru-RU" altLang="ru-RU" sz="2200" dirty="0"/>
              <a:t> </a:t>
            </a:r>
            <a:r>
              <a:rPr lang="ru-RU" altLang="ru-RU" sz="2200" dirty="0" smtClean="0"/>
              <a:t>– электрический </a:t>
            </a:r>
            <a:r>
              <a:rPr lang="ru-RU" altLang="ru-RU" sz="2200" dirty="0"/>
              <a:t>	</a:t>
            </a:r>
          </a:p>
        </p:txBody>
      </p:sp>
    </p:spTree>
    <p:extLst>
      <p:ext uri="{BB962C8B-B14F-4D97-AF65-F5344CB8AC3E}">
        <p14:creationId xmlns:p14="http://schemas.microsoft.com/office/powerpoint/2010/main" val="239692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565101"/>
            <a:ext cx="9144000" cy="6021288"/>
          </a:xfrm>
          <a:prstGeom prst="rect">
            <a:avLst/>
          </a:prstGeom>
          <a:ln>
            <a:noFill/>
          </a:ln>
          <a:effectLst>
            <a:softEdge rad="112500"/>
          </a:effectLst>
        </p:spPr>
      </p:pic>
      <p:sp>
        <p:nvSpPr>
          <p:cNvPr id="2" name="Заголовок 1"/>
          <p:cNvSpPr>
            <a:spLocks noGrp="1"/>
          </p:cNvSpPr>
          <p:nvPr>
            <p:ph type="title"/>
          </p:nvPr>
        </p:nvSpPr>
        <p:spPr>
          <a:xfrm>
            <a:off x="92298" y="39560"/>
            <a:ext cx="8959405" cy="555723"/>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glow>
              <a:schemeClr val="accent1">
                <a:alpha val="40000"/>
              </a:schemeClr>
            </a:glow>
          </a:effectLst>
          <a:scene3d>
            <a:camera prst="orthographicFront"/>
            <a:lightRig rig="threePt" dir="t"/>
          </a:scene3d>
          <a:sp3d extrusionH="69850" prstMaterial="dkEdge">
            <a:bevelB w="139700" prst="cross"/>
          </a:sp3d>
        </p:spPr>
        <p:txBody>
          <a:bodyPr>
            <a:noAutofit/>
          </a:bodyPr>
          <a:lstStyle/>
          <a:p>
            <a:pPr lvl="0" algn="ctr"/>
            <a:r>
              <a:rPr lang="ru-RU" sz="3200" b="1" spc="5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ИЗУЧАЕМЫЕ ВОПРОСЫ:</a:t>
            </a:r>
            <a:endParaRPr lang="ru-RU" sz="3200" spc="500"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378953" y="908720"/>
            <a:ext cx="5619580" cy="4680520"/>
          </a:xfrm>
          <a:effectLst>
            <a:outerShdw blurRad="50800" dist="38100" dir="18900000" algn="bl" rotWithShape="0">
              <a:prstClr val="black">
                <a:alpha val="40000"/>
              </a:prstClr>
            </a:outerShdw>
          </a:effectLst>
        </p:spPr>
        <p:txBody>
          <a:bodyPr>
            <a:noAutofit/>
          </a:bodyPr>
          <a:lstStyle/>
          <a:p>
            <a:pPr marL="361950" indent="-361950">
              <a:spcBef>
                <a:spcPts val="400"/>
              </a:spcBef>
              <a:spcAft>
                <a:spcPts val="400"/>
              </a:spcAft>
              <a:buClr>
                <a:srgbClr val="FF0000"/>
              </a:buClr>
              <a:buSzPct val="100000"/>
              <a:buFont typeface="+mj-lt"/>
              <a:buAutoNum type="arabicPeriod"/>
            </a:pPr>
            <a:r>
              <a:rPr lang="ru-RU" sz="2000" b="1" dirty="0">
                <a:solidFill>
                  <a:srgbClr val="0000FF"/>
                </a:solidFill>
                <a:effectLst/>
                <a:latin typeface="Arial" panose="020B0604020202020204" pitchFamily="34" charset="0"/>
                <a:cs typeface="Arial" pitchFamily="34" charset="0"/>
              </a:rPr>
              <a:t>Сущность и назначение </a:t>
            </a:r>
            <a:r>
              <a:rPr lang="ru-RU" sz="2000" b="1" dirty="0" smtClean="0">
                <a:solidFill>
                  <a:srgbClr val="0000FF"/>
                </a:solidFill>
                <a:effectLst/>
                <a:latin typeface="Arial" pitchFamily="34" charset="0"/>
                <a:cs typeface="Arial" pitchFamily="34" charset="0"/>
              </a:rPr>
              <a:t>разметки. </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latin typeface="Arial" panose="020B0604020202020204" pitchFamily="34" charset="0"/>
                <a:cs typeface="Arial" panose="020B0604020202020204" pitchFamily="34" charset="0"/>
              </a:rPr>
              <a:t>Инструменты, приспособления и материалы, применяемые при разметке</a:t>
            </a:r>
            <a:r>
              <a:rPr lang="ru-RU" sz="2000" b="1" dirty="0" smtClean="0">
                <a:solidFill>
                  <a:srgbClr val="0000FF"/>
                </a:solidFill>
                <a:effectLst/>
                <a:latin typeface="Arial" pitchFamily="34" charset="0"/>
                <a:cs typeface="Arial" pitchFamily="34" charset="0"/>
              </a:rPr>
              <a:t>. </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latin typeface="Arial" panose="020B0604020202020204" pitchFamily="34" charset="0"/>
                <a:cs typeface="Arial" panose="020B0604020202020204" pitchFamily="34" charset="0"/>
              </a:rPr>
              <a:t>Подготовка поверхностей под разметку</a:t>
            </a:r>
            <a:r>
              <a:rPr lang="ru-RU" sz="2000" b="1" dirty="0" smtClean="0">
                <a:solidFill>
                  <a:srgbClr val="0000FF"/>
                </a:solidFill>
                <a:effectLst/>
                <a:latin typeface="Arial" pitchFamily="34" charset="0"/>
                <a:cs typeface="Arial" pitchFamily="34" charset="0"/>
              </a:rPr>
              <a:t>. </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latin typeface="Arial" panose="020B0604020202020204" pitchFamily="34" charset="0"/>
                <a:cs typeface="Arial" panose="020B0604020202020204" pitchFamily="34" charset="0"/>
              </a:rPr>
              <a:t>Правила выполнения приёмов разметки</a:t>
            </a:r>
            <a:r>
              <a:rPr lang="ru-RU" sz="2000" b="1" dirty="0" smtClean="0">
                <a:solidFill>
                  <a:srgbClr val="0000FF"/>
                </a:solidFill>
                <a:effectLst/>
                <a:latin typeface="Arial" pitchFamily="34" charset="0"/>
                <a:cs typeface="Arial" pitchFamily="34" charset="0"/>
              </a:rPr>
              <a:t>. </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latin typeface="Arial" panose="020B0604020202020204" pitchFamily="34" charset="0"/>
                <a:cs typeface="Arial" panose="020B0604020202020204" pitchFamily="34" charset="0"/>
              </a:rPr>
              <a:t>Типичные дефекты при выполнении разметки, причины их появления и способы предупреждения</a:t>
            </a:r>
            <a:r>
              <a:rPr lang="ru-RU" sz="2000" b="1" dirty="0" smtClean="0">
                <a:solidFill>
                  <a:srgbClr val="0000FF"/>
                </a:solidFill>
                <a:effectLst/>
                <a:latin typeface="Arial" pitchFamily="34" charset="0"/>
                <a:cs typeface="Arial" pitchFamily="34" charset="0"/>
              </a:rPr>
              <a:t>.</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latin typeface="Arial" panose="020B0604020202020204" pitchFamily="34" charset="0"/>
                <a:cs typeface="Arial" panose="020B0604020202020204" pitchFamily="34" charset="0"/>
              </a:rPr>
              <a:t>Механизация разметочных работ</a:t>
            </a:r>
            <a:r>
              <a:rPr lang="ru-RU" sz="2000" b="1" dirty="0" smtClean="0">
                <a:solidFill>
                  <a:srgbClr val="0000FF"/>
                </a:solidFill>
                <a:effectLst/>
                <a:latin typeface="Arial" pitchFamily="34" charset="0"/>
                <a:cs typeface="Arial" pitchFamily="34" charset="0"/>
              </a:rPr>
              <a:t>. </a:t>
            </a:r>
            <a:endParaRPr lang="ru-RU" sz="2000" b="1" dirty="0">
              <a:solidFill>
                <a:srgbClr val="0000FF"/>
              </a:solidFill>
              <a:effectLst/>
              <a:latin typeface="Arial" pitchFamily="34" charset="0"/>
              <a:cs typeface="Arial" pitchFamily="34" charset="0"/>
            </a:endParaRPr>
          </a:p>
          <a:p>
            <a:pPr marL="361950" indent="-361950">
              <a:spcBef>
                <a:spcPts val="400"/>
              </a:spcBef>
              <a:spcAft>
                <a:spcPts val="400"/>
              </a:spcAft>
              <a:buClr>
                <a:srgbClr val="FF0000"/>
              </a:buClr>
              <a:buSzPct val="100000"/>
              <a:buFont typeface="+mj-lt"/>
              <a:buAutoNum type="arabicPeriod"/>
            </a:pPr>
            <a:r>
              <a:rPr lang="ru-RU" sz="2000" b="1" dirty="0">
                <a:solidFill>
                  <a:srgbClr val="0000FF"/>
                </a:solidFill>
                <a:effectLst/>
                <a:latin typeface="Arial" pitchFamily="34" charset="0"/>
                <a:cs typeface="Arial" pitchFamily="34" charset="0"/>
              </a:rPr>
              <a:t>Проверка </a:t>
            </a:r>
            <a:r>
              <a:rPr lang="ru-RU" sz="2000" b="1" dirty="0" smtClean="0">
                <a:solidFill>
                  <a:srgbClr val="0000FF"/>
                </a:solidFill>
                <a:effectLst/>
                <a:latin typeface="Arial" pitchFamily="34" charset="0"/>
                <a:cs typeface="Arial" pitchFamily="34" charset="0"/>
              </a:rPr>
              <a:t>знаний.</a:t>
            </a:r>
            <a:endParaRPr lang="ru-RU" sz="2000" b="1" dirty="0">
              <a:solidFill>
                <a:srgbClr val="0000FF"/>
              </a:solidFill>
              <a:effectLst/>
              <a:latin typeface="Arial" pitchFamily="34" charset="0"/>
              <a:cs typeface="Arial" pitchFamily="34" charset="0"/>
            </a:endParaRPr>
          </a:p>
        </p:txBody>
      </p:sp>
      <p:sp>
        <p:nvSpPr>
          <p:cNvPr id="9" name="Номер слайда 5"/>
          <p:cNvSpPr>
            <a:spLocks noGrp="1"/>
          </p:cNvSpPr>
          <p:nvPr>
            <p:ph type="sldNum" sz="quarter" idx="12"/>
          </p:nvPr>
        </p:nvSpPr>
        <p:spPr bwMode="auto">
          <a:xfrm>
            <a:off x="8269986" y="6531104"/>
            <a:ext cx="762000" cy="365760"/>
          </a:xfrm>
          <a:noFill/>
          <a:ln>
            <a:miter lim="800000"/>
            <a:headEnd/>
            <a:tailEnd/>
          </a:ln>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fld id="{A9BDA1E3-D6F9-4897-83E9-21D731DE460A}" type="slidenum">
              <a:rPr lang="ru-RU" sz="1800">
                <a:solidFill>
                  <a:schemeClr val="bg1"/>
                </a:solidFill>
              </a:rPr>
              <a:t>4</a:t>
            </a:fld>
            <a:endParaRPr lang="ru-RU" sz="1800" dirty="0">
              <a:solidFill>
                <a:schemeClr val="bg1"/>
              </a:solidFill>
            </a:endParaRPr>
          </a:p>
        </p:txBody>
      </p:sp>
      <p:sp>
        <p:nvSpPr>
          <p:cNvPr id="7" name="Заголовок 1"/>
          <p:cNvSpPr txBox="1">
            <a:spLocks/>
          </p:cNvSpPr>
          <p:nvPr/>
        </p:nvSpPr>
        <p:spPr>
          <a:xfrm>
            <a:off x="76200" y="6381330"/>
            <a:ext cx="8955786" cy="45274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effectLst/>
        </p:spPr>
        <p:txBody>
          <a:bodyPr vert="horz" lIns="91440" tIns="45720" rIns="91440" bIns="45720" rtlCol="0" anchor="ctr">
            <a:normAutofit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altLang="ru-RU" sz="2400" b="1" dirty="0">
                <a:ln w="3175" cmpd="sng">
                  <a:solidFill>
                    <a:srgbClr val="FF0000"/>
                  </a:solidFill>
                </a:ln>
                <a:solidFill>
                  <a:srgbClr val="FF0000"/>
                </a:solidFill>
                <a:effectLst>
                  <a:outerShdw blurRad="38100" dist="38100" dir="2700000" algn="tl">
                    <a:srgbClr val="000000">
                      <a:alpha val="43137"/>
                    </a:srgbClr>
                  </a:outerShdw>
                </a:effectLst>
                <a:latin typeface="Arial" panose="020B0604020202020204" pitchFamily="34" charset="0"/>
              </a:rPr>
              <a:t>Т</a:t>
            </a:r>
            <a:r>
              <a:rPr lang="ru-RU" altLang="ru-RU" sz="1600" b="1" dirty="0">
                <a:ln w="3175" cmpd="sng">
                  <a:solidFill>
                    <a:srgbClr val="FF0000"/>
                  </a:solidFill>
                </a:ln>
                <a:solidFill>
                  <a:srgbClr val="FF0000"/>
                </a:solidFill>
                <a:effectLst>
                  <a:outerShdw blurRad="38100" dist="38100" dir="2700000" algn="tl">
                    <a:srgbClr val="000000">
                      <a:alpha val="43137"/>
                    </a:srgbClr>
                  </a:outerShdw>
                </a:effectLst>
                <a:latin typeface="Arial" panose="020B0604020202020204" pitchFamily="34" charset="0"/>
              </a:rPr>
              <a:t>ЕМА</a:t>
            </a:r>
            <a:r>
              <a:rPr lang="ru-RU" altLang="ru-RU" sz="2400" b="1" dirty="0">
                <a:ln w="3175" cmpd="sng">
                  <a:solidFill>
                    <a:srgbClr val="FF0000"/>
                  </a:solidFill>
                </a:ln>
                <a:solidFill>
                  <a:srgbClr val="FF0000"/>
                </a:solidFill>
                <a:effectLst>
                  <a:outerShdw blurRad="38100" dist="38100" dir="2700000" algn="tl">
                    <a:srgbClr val="000000">
                      <a:alpha val="43137"/>
                    </a:srgbClr>
                  </a:outerShdw>
                </a:effectLst>
                <a:latin typeface="Arial" panose="020B0604020202020204" pitchFamily="34" charset="0"/>
              </a:rPr>
              <a:t> </a:t>
            </a:r>
            <a:r>
              <a:rPr lang="ru-RU" altLang="ru-RU" sz="2400" b="1" dirty="0" smtClean="0">
                <a:ln w="3175" cmpd="sng">
                  <a:solidFill>
                    <a:srgbClr val="FF0000"/>
                  </a:solidFill>
                </a:ln>
                <a:solidFill>
                  <a:srgbClr val="FF0000"/>
                </a:solidFill>
                <a:effectLst>
                  <a:outerShdw blurRad="38100" dist="38100" dir="2700000" algn="tl">
                    <a:srgbClr val="000000">
                      <a:alpha val="43137"/>
                    </a:srgbClr>
                  </a:outerShdw>
                </a:effectLst>
                <a:latin typeface="Arial" panose="020B0604020202020204" pitchFamily="34" charset="0"/>
              </a:rPr>
              <a:t>1.2.1 </a:t>
            </a:r>
            <a:r>
              <a:rPr lang="ru-RU" sz="2400" b="1" dirty="0" smtClean="0">
                <a:solidFill>
                  <a:srgbClr val="FFFF00"/>
                </a:solidFill>
                <a:effectLst>
                  <a:outerShdw blurRad="38100" dist="38100" dir="2700000" algn="tl">
                    <a:srgbClr val="000000">
                      <a:alpha val="43137"/>
                    </a:srgbClr>
                  </a:outerShdw>
                </a:effectLst>
                <a:latin typeface="Arial Black" panose="020B0A04020102020204" pitchFamily="34" charset="0"/>
              </a:rPr>
              <a:t>РАЗМЕТКА </a:t>
            </a:r>
            <a:endParaRPr lang="ru-RU" sz="24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pic>
        <p:nvPicPr>
          <p:cNvPr id="8" name="Рисунок 7" descr="http://www.hmcolleg.ru/images/stories/ikon/vY-Ka10c9J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14843">
            <a:off x="848822" y="2951243"/>
            <a:ext cx="288032" cy="275330"/>
          </a:xfrm>
          <a:prstGeom prst="rect">
            <a:avLst/>
          </a:prstGeom>
          <a:noFill/>
          <a:ln>
            <a:noFill/>
          </a:ln>
        </p:spPr>
      </p:pic>
    </p:spTree>
    <p:extLst>
      <p:ext uri="{BB962C8B-B14F-4D97-AF65-F5344CB8AC3E}">
        <p14:creationId xmlns:p14="http://schemas.microsoft.com/office/powerpoint/2010/main" val="2282431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0002.gif"/>
          <p:cNvPicPr>
            <a:picLocks noGrp="1" noChangeAspect="1"/>
          </p:cNvPicPr>
          <p:nvPr>
            <p:ph idx="1"/>
          </p:nvPr>
        </p:nvPicPr>
        <p:blipFill>
          <a:blip r:embed="rId3" cstate="print"/>
          <a:srcRect l="9387" t="8114" r="5684" b="9128"/>
          <a:stretch>
            <a:fillRect/>
          </a:stretch>
        </p:blipFill>
        <p:spPr>
          <a:xfrm>
            <a:off x="0" y="556054"/>
            <a:ext cx="9144000" cy="6301946"/>
          </a:xfrm>
        </p:spPr>
      </p:pic>
      <p:sp>
        <p:nvSpPr>
          <p:cNvPr id="3" name="Прямоугольник 2"/>
          <p:cNvSpPr/>
          <p:nvPr/>
        </p:nvSpPr>
        <p:spPr>
          <a:xfrm>
            <a:off x="4710367" y="846138"/>
            <a:ext cx="4433633" cy="5878532"/>
          </a:xfrm>
          <a:prstGeom prst="rect">
            <a:avLst/>
          </a:prstGeom>
          <a:solidFill>
            <a:schemeClr val="bg1"/>
          </a:solidFill>
        </p:spPr>
        <p:txBody>
          <a:bodyPr wrap="square">
            <a:spAutoFit/>
          </a:bodyPr>
          <a:lstStyle/>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2600" dirty="0" smtClean="0"/>
          </a:p>
          <a:p>
            <a:pPr marL="179388"/>
            <a:endParaRPr lang="ru-RU" sz="2600" dirty="0"/>
          </a:p>
          <a:p>
            <a:pPr marL="179388"/>
            <a:endParaRPr lang="ru-RU" sz="1400" dirty="0"/>
          </a:p>
        </p:txBody>
      </p:sp>
    </p:spTree>
    <p:extLst>
      <p:ext uri="{BB962C8B-B14F-4D97-AF65-F5344CB8AC3E}">
        <p14:creationId xmlns:p14="http://schemas.microsoft.com/office/powerpoint/2010/main" val="1770537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3275856" y="662748"/>
            <a:ext cx="5760640" cy="5976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1700" dirty="0" smtClean="0"/>
              <a:t>В ряде случаев применяют </a:t>
            </a:r>
            <a:r>
              <a:rPr lang="ru-RU" sz="1700" b="1" dirty="0" smtClean="0">
                <a:solidFill>
                  <a:srgbClr val="FF0000"/>
                </a:solidFill>
              </a:rPr>
              <a:t>кернеры специальной конструкции</a:t>
            </a:r>
            <a:r>
              <a:rPr lang="ru-RU" sz="1700" dirty="0" smtClean="0"/>
              <a:t>. </a:t>
            </a:r>
          </a:p>
          <a:p>
            <a:pPr marL="0" indent="0" algn="just">
              <a:buFont typeface="Arial" pitchFamily="34" charset="0"/>
              <a:buNone/>
            </a:pPr>
            <a:r>
              <a:rPr lang="ru-RU" sz="1700" dirty="0" smtClean="0"/>
              <a:t>Так, например для нанесения керновых углублений при делении окружности на равные части целесообразно использовать кернер, предложенный </a:t>
            </a:r>
            <a:r>
              <a:rPr lang="ru-RU" sz="1700" b="1" dirty="0" smtClean="0">
                <a:solidFill>
                  <a:srgbClr val="0070C0"/>
                </a:solidFill>
              </a:rPr>
              <a:t>Ю. В. Козловским</a:t>
            </a:r>
            <a:r>
              <a:rPr lang="ru-RU" sz="1700" dirty="0" smtClean="0"/>
              <a:t>, который позволяет значительно повысить производительность и точность при их нанесении. </a:t>
            </a:r>
          </a:p>
          <a:p>
            <a:pPr marL="0" indent="0" algn="just">
              <a:buFont typeface="Arial" pitchFamily="34" charset="0"/>
              <a:buNone/>
            </a:pPr>
            <a:r>
              <a:rPr lang="ru-RU" sz="1700" dirty="0" smtClean="0"/>
              <a:t>Разметку с использованием этого кернера осуществляют в такой </a:t>
            </a:r>
            <a:r>
              <a:rPr lang="ru-RU" sz="1700" b="1" dirty="0" smtClean="0">
                <a:solidFill>
                  <a:srgbClr val="0070C0"/>
                </a:solidFill>
              </a:rPr>
              <a:t>последовательности</a:t>
            </a:r>
            <a:r>
              <a:rPr lang="ru-RU" sz="1700" dirty="0" smtClean="0"/>
              <a:t>:</a:t>
            </a:r>
          </a:p>
          <a:p>
            <a:pPr algn="just">
              <a:buClr>
                <a:srgbClr val="0070C0"/>
              </a:buClr>
              <a:buFont typeface="Wingdings" panose="05000000000000000000" pitchFamily="2" charset="2"/>
              <a:buChar char="Ø"/>
            </a:pPr>
            <a:r>
              <a:rPr lang="ru-RU" sz="1700" dirty="0" smtClean="0"/>
              <a:t>острие игл 9 и 10 устанавливают в риску предварительно проведенной на заготовке окружности;</a:t>
            </a:r>
          </a:p>
          <a:p>
            <a:pPr algn="just">
              <a:buClr>
                <a:srgbClr val="0070C0"/>
              </a:buClr>
              <a:buFont typeface="Wingdings" panose="05000000000000000000" pitchFamily="2" charset="2"/>
              <a:buChar char="Ø"/>
            </a:pPr>
            <a:r>
              <a:rPr lang="ru-RU" sz="1700" dirty="0" smtClean="0"/>
              <a:t>наносят удар по ударной головке 3, производя кернение первой точки;</a:t>
            </a:r>
          </a:p>
          <a:p>
            <a:pPr algn="just">
              <a:buClr>
                <a:srgbClr val="0070C0"/>
              </a:buClr>
              <a:buFont typeface="Wingdings" panose="05000000000000000000" pitchFamily="2" charset="2"/>
              <a:buChar char="Ø"/>
            </a:pPr>
            <a:r>
              <a:rPr lang="ru-RU" sz="1700" dirty="0" smtClean="0"/>
              <a:t>корпус кернера поворачивают вокруг одной из игл до тех пор, пока вторая игла не совпадет с размеченной окружностью, вновь наносят удар по ударной головке 3. Операцию повторяют до тех пор, пока вся окружность не будет поделена на равные части. При этом точность разметки увеличивается, так как благодаря использованию игл настройку кернера на заданный размер можно осуществлять с использованием блока концевых мер длины.</a:t>
            </a:r>
            <a:endParaRPr lang="ru-RU" sz="1700" dirty="0"/>
          </a:p>
        </p:txBody>
      </p:sp>
      <p:sp>
        <p:nvSpPr>
          <p:cNvPr id="3" name="Заголовок 1"/>
          <p:cNvSpPr txBox="1">
            <a:spLocks/>
          </p:cNvSpPr>
          <p:nvPr/>
        </p:nvSpPr>
        <p:spPr>
          <a:xfrm>
            <a:off x="0" y="-55418"/>
            <a:ext cx="91440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FF0000"/>
                </a:solidFill>
              </a:rPr>
              <a:t>Кернеры специальной </a:t>
            </a:r>
            <a:r>
              <a:rPr lang="ru-RU" sz="3600" b="1" dirty="0">
                <a:solidFill>
                  <a:srgbClr val="FF0000"/>
                </a:solidFill>
              </a:rPr>
              <a:t>конструкции </a:t>
            </a:r>
            <a:r>
              <a:rPr lang="ru-RU" dirty="0" smtClean="0"/>
              <a:t> </a:t>
            </a:r>
            <a:endParaRPr lang="ru-RU" dirty="0"/>
          </a:p>
        </p:txBody>
      </p:sp>
      <p:pic>
        <p:nvPicPr>
          <p:cNvPr id="4" name="Рисунок 3"/>
          <p:cNvPicPr/>
          <p:nvPr/>
        </p:nvPicPr>
        <p:blipFill>
          <a:blip r:embed="rId2" cstate="print"/>
          <a:srcRect/>
          <a:stretch>
            <a:fillRect/>
          </a:stretch>
        </p:blipFill>
        <p:spPr bwMode="auto">
          <a:xfrm>
            <a:off x="577706" y="662748"/>
            <a:ext cx="2160240" cy="5013176"/>
          </a:xfrm>
          <a:prstGeom prst="rect">
            <a:avLst/>
          </a:prstGeom>
          <a:noFill/>
        </p:spPr>
      </p:pic>
      <p:sp>
        <p:nvSpPr>
          <p:cNvPr id="5" name="Rectangle 1"/>
          <p:cNvSpPr>
            <a:spLocks noChangeArrowheads="1"/>
          </p:cNvSpPr>
          <p:nvPr/>
        </p:nvSpPr>
        <p:spPr bwMode="auto">
          <a:xfrm>
            <a:off x="0" y="5780782"/>
            <a:ext cx="3634254"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Рис. 2.5. Кернер Ю.В. Козловского: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 корпус;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боек;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ударная головка;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втулка; 5,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13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пружины;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 11 -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ножки;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7,8 -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гайки; Р,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-сменные иглы; </a:t>
            </a:r>
            <a:r>
              <a:rPr kumimoji="0" lang="ru-RU" sz="14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12,14-</a:t>
            </a:r>
            <a:r>
              <a:rPr kumimoji="0" lang="ru-RU" sz="1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винты</a:t>
            </a:r>
            <a:endParaRPr kumimoji="0" lang="ru-RU"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7989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214313"/>
            <a:ext cx="8229600" cy="225425"/>
          </a:xfrm>
        </p:spPr>
        <p:txBody>
          <a:bodyPr>
            <a:normAutofit fontScale="90000"/>
          </a:bodyPr>
          <a:lstStyle/>
          <a:p>
            <a:pPr algn="ctr"/>
            <a:r>
              <a:rPr lang="ru-RU" sz="2800" b="1" dirty="0" smtClean="0">
                <a:solidFill>
                  <a:srgbClr val="C00000"/>
                </a:solidFill>
                <a:latin typeface="Times New Roman" pitchFamily="18" charset="0"/>
                <a:cs typeface="Times New Roman" pitchFamily="18" charset="0"/>
              </a:rPr>
              <a:t>Продолжение </a:t>
            </a:r>
            <a:r>
              <a:rPr lang="en-US" sz="2800" b="1" dirty="0" smtClean="0">
                <a:solidFill>
                  <a:srgbClr val="C00000"/>
                </a:solidFill>
                <a:latin typeface="Times New Roman" pitchFamily="18" charset="0"/>
                <a:cs typeface="Times New Roman" pitchFamily="18" charset="0"/>
              </a:rPr>
              <a:t>2</a:t>
            </a:r>
            <a:r>
              <a:rPr lang="ru-RU" sz="2800" b="1" dirty="0" smtClean="0">
                <a:solidFill>
                  <a:srgbClr val="C00000"/>
                </a:solidFill>
                <a:latin typeface="Times New Roman" pitchFamily="18" charset="0"/>
                <a:cs typeface="Times New Roman" pitchFamily="18" charset="0"/>
              </a:rPr>
              <a:t> вопроса</a:t>
            </a:r>
          </a:p>
        </p:txBody>
      </p:sp>
      <p:sp>
        <p:nvSpPr>
          <p:cNvPr id="8" name="Rectangle 1"/>
          <p:cNvSpPr>
            <a:spLocks noChangeArrowheads="1"/>
          </p:cNvSpPr>
          <p:nvPr/>
        </p:nvSpPr>
        <p:spPr bwMode="auto">
          <a:xfrm>
            <a:off x="694509" y="5568241"/>
            <a:ext cx="8046095"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latin typeface="Times New Roman" pitchFamily="18" charset="0"/>
                <a:cs typeface="Times New Roman" pitchFamily="18" charset="0"/>
              </a:rPr>
              <a:t>Рис. 2.6. Кернер специальный:</a:t>
            </a:r>
          </a:p>
          <a:p>
            <a:pPr algn="ctr"/>
            <a:r>
              <a:rPr lang="ru-RU" sz="2000" b="1" i="1" dirty="0" smtClean="0">
                <a:latin typeface="Times New Roman" pitchFamily="18" charset="0"/>
                <a:cs typeface="Times New Roman" pitchFamily="18" charset="0"/>
              </a:rPr>
              <a:t>а – без груза; б – с грузом; </a:t>
            </a:r>
          </a:p>
          <a:p>
            <a:pPr algn="ctr"/>
            <a:r>
              <a:rPr lang="ru-RU" sz="2000" i="1" dirty="0" smtClean="0">
                <a:latin typeface="Times New Roman" pitchFamily="18" charset="0"/>
                <a:cs typeface="Times New Roman" pitchFamily="18" charset="0"/>
              </a:rPr>
              <a:t>1 – </a:t>
            </a:r>
            <a:r>
              <a:rPr lang="ru-RU" sz="2000" dirty="0" smtClean="0">
                <a:latin typeface="Times New Roman" pitchFamily="18" charset="0"/>
                <a:cs typeface="Times New Roman" pitchFamily="18" charset="0"/>
              </a:rPr>
              <a:t>подставка; </a:t>
            </a:r>
            <a:r>
              <a:rPr lang="ru-RU" sz="2000" i="1" dirty="0" smtClean="0">
                <a:latin typeface="Times New Roman" pitchFamily="18" charset="0"/>
                <a:cs typeface="Times New Roman" pitchFamily="18" charset="0"/>
              </a:rPr>
              <a:t>2 – </a:t>
            </a:r>
            <a:r>
              <a:rPr lang="ru-RU" sz="2000" dirty="0" smtClean="0">
                <a:latin typeface="Times New Roman" pitchFamily="18" charset="0"/>
                <a:cs typeface="Times New Roman" pitchFamily="18" charset="0"/>
              </a:rPr>
              <a:t>кернер; </a:t>
            </a:r>
            <a:r>
              <a:rPr lang="ru-RU" sz="2000" i="1" dirty="0" smtClean="0">
                <a:latin typeface="Times New Roman" pitchFamily="18" charset="0"/>
                <a:cs typeface="Times New Roman" pitchFamily="18" charset="0"/>
              </a:rPr>
              <a:t>3 – </a:t>
            </a:r>
            <a:r>
              <a:rPr lang="ru-RU" sz="2000" dirty="0" smtClean="0">
                <a:latin typeface="Times New Roman" pitchFamily="18" charset="0"/>
                <a:cs typeface="Times New Roman" pitchFamily="18" charset="0"/>
              </a:rPr>
              <a:t>стойка; </a:t>
            </a:r>
            <a:r>
              <a:rPr lang="ru-RU" sz="2000" i="1" dirty="0" smtClean="0">
                <a:latin typeface="Times New Roman" pitchFamily="18" charset="0"/>
                <a:cs typeface="Times New Roman" pitchFamily="18" charset="0"/>
              </a:rPr>
              <a:t>4 – </a:t>
            </a:r>
            <a:r>
              <a:rPr lang="ru-RU" sz="2000" dirty="0" smtClean="0">
                <a:latin typeface="Times New Roman" pitchFamily="18" charset="0"/>
                <a:cs typeface="Times New Roman" pitchFamily="18" charset="0"/>
              </a:rPr>
              <a:t>винт; 5 – ножки; </a:t>
            </a:r>
            <a:r>
              <a:rPr lang="ru-RU" sz="2000" i="1" dirty="0" smtClean="0">
                <a:latin typeface="Times New Roman" pitchFamily="18" charset="0"/>
                <a:cs typeface="Times New Roman" pitchFamily="18" charset="0"/>
              </a:rPr>
              <a:t>6 – </a:t>
            </a:r>
            <a:r>
              <a:rPr lang="ru-RU" sz="2000" dirty="0" smtClean="0">
                <a:latin typeface="Times New Roman" pitchFamily="18" charset="0"/>
                <a:cs typeface="Times New Roman" pitchFamily="18" charset="0"/>
              </a:rPr>
              <a:t>груз </a:t>
            </a:r>
            <a:endParaRPr lang="ru-RU" sz="2000" dirty="0">
              <a:latin typeface="Times New Roman" pitchFamily="18" charset="0"/>
              <a:cs typeface="Times New Roman" pitchFamily="18" charset="0"/>
            </a:endParaRPr>
          </a:p>
        </p:txBody>
      </p:sp>
      <p:pic>
        <p:nvPicPr>
          <p:cNvPr id="9" name="Рисунок 8"/>
          <p:cNvPicPr/>
          <p:nvPr/>
        </p:nvPicPr>
        <p:blipFill>
          <a:blip r:embed="rId3" cstate="print"/>
          <a:srcRect/>
          <a:stretch>
            <a:fillRect/>
          </a:stretch>
        </p:blipFill>
        <p:spPr bwMode="auto">
          <a:xfrm>
            <a:off x="611560" y="620688"/>
            <a:ext cx="7272808" cy="4968552"/>
          </a:xfrm>
          <a:prstGeom prst="rect">
            <a:avLst/>
          </a:prstGeom>
          <a:noFill/>
        </p:spPr>
      </p:pic>
    </p:spTree>
    <p:extLst>
      <p:ext uri="{BB962C8B-B14F-4D97-AF65-F5344CB8AC3E}">
        <p14:creationId xmlns:p14="http://schemas.microsoft.com/office/powerpoint/2010/main" val="3038074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214313"/>
            <a:ext cx="8229600" cy="225425"/>
          </a:xfrm>
        </p:spPr>
        <p:txBody>
          <a:bodyPr>
            <a:normAutofit fontScale="90000"/>
          </a:bodyPr>
          <a:lstStyle/>
          <a:p>
            <a:pPr algn="ctr"/>
            <a:r>
              <a:rPr lang="ru-RU" sz="2800" b="1" dirty="0" smtClean="0">
                <a:solidFill>
                  <a:srgbClr val="C00000"/>
                </a:solidFill>
                <a:latin typeface="Times New Roman" pitchFamily="18" charset="0"/>
                <a:cs typeface="Times New Roman" pitchFamily="18" charset="0"/>
              </a:rPr>
              <a:t>Продолжение 2 вопроса</a:t>
            </a:r>
          </a:p>
        </p:txBody>
      </p:sp>
      <p:sp>
        <p:nvSpPr>
          <p:cNvPr id="57345" name="Rectangle 1"/>
          <p:cNvSpPr>
            <a:spLocks noChangeArrowheads="1"/>
          </p:cNvSpPr>
          <p:nvPr/>
        </p:nvSpPr>
        <p:spPr bwMode="auto">
          <a:xfrm>
            <a:off x="348643" y="2711822"/>
            <a:ext cx="853244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latin typeface="Times New Roman" pitchFamily="18" charset="0"/>
                <a:cs typeface="Times New Roman" pitchFamily="18" charset="0"/>
              </a:rPr>
              <a:t>Рис. 2.7. Автоматический механический кернер:</a:t>
            </a:r>
          </a:p>
          <a:p>
            <a:pPr algn="ctr"/>
            <a:r>
              <a:rPr lang="ru-RU" sz="2000" i="1" dirty="0" smtClean="0">
                <a:latin typeface="Times New Roman" pitchFamily="18" charset="0"/>
                <a:cs typeface="Times New Roman" pitchFamily="18" charset="0"/>
              </a:rPr>
              <a:t>1 – </a:t>
            </a:r>
            <a:r>
              <a:rPr lang="ru-RU" sz="2000" dirty="0" smtClean="0">
                <a:latin typeface="Times New Roman" pitchFamily="18" charset="0"/>
                <a:cs typeface="Times New Roman" pitchFamily="18" charset="0"/>
              </a:rPr>
              <a:t>кернер; </a:t>
            </a:r>
            <a:r>
              <a:rPr lang="ru-RU" sz="2000" i="1" dirty="0" smtClean="0">
                <a:latin typeface="Times New Roman" pitchFamily="18" charset="0"/>
                <a:cs typeface="Times New Roman" pitchFamily="18" charset="0"/>
              </a:rPr>
              <a:t>2 – </a:t>
            </a:r>
            <a:r>
              <a:rPr lang="ru-RU" sz="2000" dirty="0" smtClean="0">
                <a:latin typeface="Times New Roman" pitchFamily="18" charset="0"/>
                <a:cs typeface="Times New Roman" pitchFamily="18" charset="0"/>
              </a:rPr>
              <a:t>стержень; </a:t>
            </a:r>
            <a:r>
              <a:rPr lang="ru-RU" sz="2000" i="1" dirty="0" smtClean="0">
                <a:latin typeface="Times New Roman" pitchFamily="18" charset="0"/>
                <a:cs typeface="Times New Roman" pitchFamily="18" charset="0"/>
              </a:rPr>
              <a:t>3,5,6 – </a:t>
            </a:r>
            <a:r>
              <a:rPr lang="ru-RU" sz="2000" dirty="0" smtClean="0">
                <a:latin typeface="Times New Roman" pitchFamily="18" charset="0"/>
                <a:cs typeface="Times New Roman" pitchFamily="18" charset="0"/>
              </a:rPr>
              <a:t>составные части кернера; </a:t>
            </a:r>
            <a:r>
              <a:rPr lang="ru-RU" sz="2000" i="1" dirty="0" smtClean="0">
                <a:latin typeface="Times New Roman" pitchFamily="18" charset="0"/>
                <a:cs typeface="Times New Roman" pitchFamily="18" charset="0"/>
              </a:rPr>
              <a:t>4 – </a:t>
            </a:r>
            <a:r>
              <a:rPr lang="ru-RU" sz="2000" dirty="0" smtClean="0">
                <a:latin typeface="Times New Roman" pitchFamily="18" charset="0"/>
                <a:cs typeface="Times New Roman" pitchFamily="18" charset="0"/>
              </a:rPr>
              <a:t>плоская пружина; </a:t>
            </a:r>
            <a:r>
              <a:rPr lang="ru-RU" sz="2000" i="1" dirty="0" smtClean="0">
                <a:latin typeface="Times New Roman" pitchFamily="18" charset="0"/>
                <a:cs typeface="Times New Roman" pitchFamily="18" charset="0"/>
              </a:rPr>
              <a:t>7, 11 – </a:t>
            </a:r>
            <a:r>
              <a:rPr lang="ru-RU" sz="2000" dirty="0" smtClean="0">
                <a:latin typeface="Times New Roman" pitchFamily="18" charset="0"/>
                <a:cs typeface="Times New Roman" pitchFamily="18" charset="0"/>
              </a:rPr>
              <a:t>пружины; </a:t>
            </a:r>
            <a:r>
              <a:rPr lang="ru-RU" sz="2000" i="1" dirty="0" smtClean="0">
                <a:latin typeface="Times New Roman" pitchFamily="18" charset="0"/>
                <a:cs typeface="Times New Roman" pitchFamily="18" charset="0"/>
              </a:rPr>
              <a:t>8 – </a:t>
            </a:r>
            <a:r>
              <a:rPr lang="ru-RU" sz="2000" dirty="0" smtClean="0">
                <a:latin typeface="Times New Roman" pitchFamily="18" charset="0"/>
                <a:cs typeface="Times New Roman" pitchFamily="18" charset="0"/>
              </a:rPr>
              <a:t>ударник; 9 – заплечик; </a:t>
            </a:r>
            <a:r>
              <a:rPr lang="ru-RU" sz="2000" i="1" dirty="0" smtClean="0">
                <a:latin typeface="Times New Roman" pitchFamily="18" charset="0"/>
                <a:cs typeface="Times New Roman" pitchFamily="18" charset="0"/>
              </a:rPr>
              <a:t>10 – </a:t>
            </a:r>
            <a:r>
              <a:rPr lang="ru-RU" sz="2000" dirty="0" smtClean="0">
                <a:latin typeface="Times New Roman" pitchFamily="18" charset="0"/>
                <a:cs typeface="Times New Roman" pitchFamily="18" charset="0"/>
              </a:rPr>
              <a:t>сухарь</a:t>
            </a:r>
            <a:endParaRPr lang="ru-RU" sz="2000" dirty="0">
              <a:latin typeface="Times New Roman" pitchFamily="18" charset="0"/>
              <a:cs typeface="Times New Roman" pitchFamily="18" charset="0"/>
            </a:endParaRPr>
          </a:p>
        </p:txBody>
      </p:sp>
      <p:pic>
        <p:nvPicPr>
          <p:cNvPr id="5" name="Рисунок 4"/>
          <p:cNvPicPr/>
          <p:nvPr/>
        </p:nvPicPr>
        <p:blipFill>
          <a:blip r:embed="rId3" cstate="print"/>
          <a:srcRect/>
          <a:stretch>
            <a:fillRect/>
          </a:stretch>
        </p:blipFill>
        <p:spPr bwMode="auto">
          <a:xfrm>
            <a:off x="179512" y="692696"/>
            <a:ext cx="8064896" cy="1800200"/>
          </a:xfrm>
          <a:prstGeom prst="rect">
            <a:avLst/>
          </a:prstGeom>
          <a:noFill/>
          <a:ln w="9525">
            <a:noFill/>
            <a:miter lim="800000"/>
            <a:headEnd/>
            <a:tailEnd/>
          </a:ln>
        </p:spPr>
      </p:pic>
      <p:pic>
        <p:nvPicPr>
          <p:cNvPr id="7" name="Рисунок 6"/>
          <p:cNvPicPr/>
          <p:nvPr/>
        </p:nvPicPr>
        <p:blipFill>
          <a:blip r:embed="rId4" cstate="print"/>
          <a:srcRect/>
          <a:stretch>
            <a:fillRect/>
          </a:stretch>
        </p:blipFill>
        <p:spPr bwMode="auto">
          <a:xfrm>
            <a:off x="179512" y="3789040"/>
            <a:ext cx="8352928" cy="1800200"/>
          </a:xfrm>
          <a:prstGeom prst="rect">
            <a:avLst/>
          </a:prstGeom>
          <a:noFill/>
          <a:ln w="9525">
            <a:noFill/>
            <a:miter lim="800000"/>
            <a:headEnd/>
            <a:tailEnd/>
          </a:ln>
        </p:spPr>
      </p:pic>
      <p:sp>
        <p:nvSpPr>
          <p:cNvPr id="8" name="Rectangle 1"/>
          <p:cNvSpPr>
            <a:spLocks noChangeArrowheads="1"/>
          </p:cNvSpPr>
          <p:nvPr/>
        </p:nvSpPr>
        <p:spPr bwMode="auto">
          <a:xfrm>
            <a:off x="1384847" y="5780782"/>
            <a:ext cx="7344816"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latin typeface="Times New Roman" pitchFamily="18" charset="0"/>
                <a:cs typeface="Times New Roman" pitchFamily="18" charset="0"/>
              </a:rPr>
              <a:t>Рис. 2.8. Электрический кернер:</a:t>
            </a:r>
          </a:p>
          <a:p>
            <a:pPr algn="ctr"/>
            <a:r>
              <a:rPr lang="ru-RU" sz="2000" dirty="0" smtClean="0">
                <a:latin typeface="Times New Roman" pitchFamily="18" charset="0"/>
                <a:cs typeface="Times New Roman" pitchFamily="18" charset="0"/>
              </a:rPr>
              <a:t>1 – втулка; 2 – стержень; 3 – кернер; 4,7 – пружины; 5 – катушка; 6 – ударник; 8 – корпус; 9 – электрическая цепь</a:t>
            </a:r>
          </a:p>
        </p:txBody>
      </p:sp>
    </p:spTree>
    <p:extLst>
      <p:ext uri="{BB962C8B-B14F-4D97-AF65-F5344CB8AC3E}">
        <p14:creationId xmlns:p14="http://schemas.microsoft.com/office/powerpoint/2010/main" val="2413717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353" y="44624"/>
            <a:ext cx="8229600" cy="770792"/>
          </a:xfrm>
        </p:spPr>
        <p:txBody>
          <a:bodyPr/>
          <a:lstStyle/>
          <a:p>
            <a:r>
              <a:rPr lang="ru-RU" b="1" dirty="0" smtClean="0">
                <a:solidFill>
                  <a:srgbClr val="FF0000"/>
                </a:solidFill>
              </a:rPr>
              <a:t>Центроискатели</a:t>
            </a:r>
            <a:endParaRPr lang="ru-RU" b="1" dirty="0">
              <a:solidFill>
                <a:srgbClr val="FF0000"/>
              </a:solidFill>
            </a:endParaRPr>
          </a:p>
        </p:txBody>
      </p:sp>
      <p:sp>
        <p:nvSpPr>
          <p:cNvPr id="3" name="Содержимое 2"/>
          <p:cNvSpPr>
            <a:spLocks noGrp="1"/>
          </p:cNvSpPr>
          <p:nvPr>
            <p:ph idx="1"/>
          </p:nvPr>
        </p:nvSpPr>
        <p:spPr>
          <a:xfrm>
            <a:off x="539552" y="6021288"/>
            <a:ext cx="8229600" cy="664602"/>
          </a:xfrm>
        </p:spPr>
        <p:txBody>
          <a:bodyPr/>
          <a:lstStyle/>
          <a:p>
            <a:pPr marL="0" indent="0" algn="ctr">
              <a:buNone/>
            </a:pPr>
            <a:r>
              <a:rPr lang="ru-RU" b="1" dirty="0" smtClean="0">
                <a:solidFill>
                  <a:srgbClr val="FF0000"/>
                </a:solidFill>
              </a:rPr>
              <a:t>а</a:t>
            </a:r>
            <a:r>
              <a:rPr lang="ru-RU" dirty="0" smtClean="0"/>
              <a:t> – колокол, </a:t>
            </a:r>
            <a:r>
              <a:rPr lang="ru-RU" b="1" dirty="0" smtClean="0">
                <a:solidFill>
                  <a:srgbClr val="FF0000"/>
                </a:solidFill>
              </a:rPr>
              <a:t>б</a:t>
            </a:r>
            <a:r>
              <a:rPr lang="ru-RU" dirty="0" smtClean="0"/>
              <a:t> – лазерный, </a:t>
            </a:r>
            <a:r>
              <a:rPr lang="ru-RU" b="1" dirty="0" smtClean="0">
                <a:solidFill>
                  <a:srgbClr val="FF0000"/>
                </a:solidFill>
              </a:rPr>
              <a:t>в</a:t>
            </a:r>
            <a:r>
              <a:rPr lang="ru-RU" dirty="0" smtClean="0"/>
              <a:t> – угольник </a:t>
            </a:r>
            <a:endParaRPr lang="ru-RU" dirty="0"/>
          </a:p>
        </p:txBody>
      </p:sp>
      <p:pic>
        <p:nvPicPr>
          <p:cNvPr id="4" name="Рисунок 3" descr="http://www.e-ope.ee/_download/euni_repository/file/3739/1.zip/28,1.jpg"/>
          <p:cNvPicPr/>
          <p:nvPr/>
        </p:nvPicPr>
        <p:blipFill>
          <a:blip r:embed="rId2"/>
          <a:srcRect/>
          <a:stretch>
            <a:fillRect/>
          </a:stretch>
        </p:blipFill>
        <p:spPr bwMode="auto">
          <a:xfrm>
            <a:off x="683568" y="980728"/>
            <a:ext cx="7941568" cy="504056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214313"/>
            <a:ext cx="8229600" cy="225425"/>
          </a:xfrm>
        </p:spPr>
        <p:txBody>
          <a:bodyPr>
            <a:noAutofit/>
          </a:bodyPr>
          <a:lstStyle/>
          <a:p>
            <a:r>
              <a:rPr lang="ru-RU" sz="2800" b="1" dirty="0">
                <a:solidFill>
                  <a:srgbClr val="FF0000"/>
                </a:solidFill>
              </a:rPr>
              <a:t>Центроискатели</a:t>
            </a:r>
            <a:endParaRPr lang="ru-RU" sz="2800" b="1" dirty="0" smtClean="0">
              <a:solidFill>
                <a:srgbClr val="C00000"/>
              </a:solidFill>
              <a:latin typeface="Times New Roman" pitchFamily="18" charset="0"/>
              <a:cs typeface="Times New Roman" pitchFamily="18" charset="0"/>
            </a:endParaRPr>
          </a:p>
        </p:txBody>
      </p:sp>
      <p:sp>
        <p:nvSpPr>
          <p:cNvPr id="57345" name="Rectangle 1"/>
          <p:cNvSpPr>
            <a:spLocks noChangeArrowheads="1"/>
          </p:cNvSpPr>
          <p:nvPr/>
        </p:nvSpPr>
        <p:spPr bwMode="auto">
          <a:xfrm>
            <a:off x="5220072" y="1700808"/>
            <a:ext cx="3923928" cy="33547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00"/>
                </a:solidFill>
                <a:latin typeface="Times New Roman" pitchFamily="18" charset="0"/>
                <a:cs typeface="Times New Roman" pitchFamily="18" charset="0"/>
              </a:rPr>
              <a:t>Рис. 2.9. </a:t>
            </a:r>
            <a:r>
              <a:rPr lang="ru-RU" sz="2400" b="1" dirty="0" smtClean="0">
                <a:solidFill>
                  <a:srgbClr val="006600"/>
                </a:solidFill>
                <a:latin typeface="Times New Roman" pitchFamily="18" charset="0"/>
                <a:cs typeface="Times New Roman" pitchFamily="18" charset="0"/>
              </a:rPr>
              <a:t>Инструменты для нанесения центровых отверстий:</a:t>
            </a:r>
          </a:p>
          <a:p>
            <a:pPr algn="ctr"/>
            <a:r>
              <a:rPr lang="ru-RU" sz="2000" b="1" i="1" dirty="0" smtClean="0">
                <a:solidFill>
                  <a:srgbClr val="FF0000"/>
                </a:solidFill>
                <a:latin typeface="Times New Roman" pitchFamily="18" charset="0"/>
                <a:cs typeface="Times New Roman" pitchFamily="18" charset="0"/>
              </a:rPr>
              <a:t>а</a:t>
            </a:r>
            <a:r>
              <a:rPr lang="ru-RU" sz="2000" b="1" i="1" dirty="0" smtClean="0">
                <a:latin typeface="Times New Roman" pitchFamily="18" charset="0"/>
                <a:cs typeface="Times New Roman" pitchFamily="18" charset="0"/>
              </a:rPr>
              <a:t> – колокол; </a:t>
            </a:r>
          </a:p>
          <a:p>
            <a:pPr algn="ctr"/>
            <a:r>
              <a:rPr lang="ru-RU" sz="2000" b="1" i="1" dirty="0" smtClean="0">
                <a:solidFill>
                  <a:srgbClr val="FF0000"/>
                </a:solidFill>
                <a:latin typeface="Times New Roman" pitchFamily="18" charset="0"/>
                <a:cs typeface="Times New Roman" pitchFamily="18" charset="0"/>
              </a:rPr>
              <a:t>б, в </a:t>
            </a:r>
            <a:r>
              <a:rPr lang="ru-RU" sz="2000" b="1" i="1" dirty="0" smtClean="0">
                <a:latin typeface="Times New Roman" pitchFamily="18" charset="0"/>
                <a:cs typeface="Times New Roman" pitchFamily="18" charset="0"/>
              </a:rPr>
              <a:t>– угольник-центроискатель: </a:t>
            </a:r>
          </a:p>
          <a:p>
            <a:pPr algn="ctr"/>
            <a:r>
              <a:rPr lang="ru-RU" sz="2000" i="1" dirty="0" smtClean="0">
                <a:latin typeface="Times New Roman" pitchFamily="18" charset="0"/>
                <a:cs typeface="Times New Roman" pitchFamily="18" charset="0"/>
              </a:rPr>
              <a:t>1 </a:t>
            </a:r>
            <a:r>
              <a:rPr lang="ru-RU" sz="2000" dirty="0" smtClean="0">
                <a:latin typeface="Times New Roman" pitchFamily="18" charset="0"/>
                <a:cs typeface="Times New Roman" pitchFamily="18" charset="0"/>
              </a:rPr>
              <a:t>- угольник; </a:t>
            </a:r>
            <a:r>
              <a:rPr lang="ru-RU" sz="2000" i="1" dirty="0" smtClean="0">
                <a:latin typeface="Times New Roman" pitchFamily="18" charset="0"/>
                <a:cs typeface="Times New Roman" pitchFamily="18" charset="0"/>
              </a:rPr>
              <a:t>2 - </a:t>
            </a:r>
            <a:r>
              <a:rPr lang="ru-RU" sz="2000" dirty="0" smtClean="0">
                <a:latin typeface="Times New Roman" pitchFamily="18" charset="0"/>
                <a:cs typeface="Times New Roman" pitchFamily="18" charset="0"/>
              </a:rPr>
              <a:t>линейка; </a:t>
            </a:r>
          </a:p>
          <a:p>
            <a:pPr algn="ctr"/>
            <a:r>
              <a:rPr lang="ru-RU" sz="2000" b="1" i="1" dirty="0" smtClean="0">
                <a:solidFill>
                  <a:srgbClr val="FF0000"/>
                </a:solidFill>
                <a:latin typeface="Times New Roman" pitchFamily="18" charset="0"/>
                <a:cs typeface="Times New Roman" pitchFamily="18" charset="0"/>
              </a:rPr>
              <a:t>г</a:t>
            </a:r>
            <a:r>
              <a:rPr lang="ru-RU" sz="2000" b="1" i="1" dirty="0" smtClean="0">
                <a:latin typeface="Times New Roman" pitchFamily="18" charset="0"/>
                <a:cs typeface="Times New Roman" pitchFamily="18" charset="0"/>
              </a:rPr>
              <a:t> – центроискатель-транспортир:  </a:t>
            </a:r>
          </a:p>
          <a:p>
            <a:pPr algn="ctr"/>
            <a:r>
              <a:rPr lang="ru-RU" sz="2000" i="1" dirty="0" smtClean="0">
                <a:latin typeface="Times New Roman" pitchFamily="18" charset="0"/>
                <a:cs typeface="Times New Roman" pitchFamily="18" charset="0"/>
              </a:rPr>
              <a:t>1 - </a:t>
            </a:r>
            <a:r>
              <a:rPr lang="ru-RU" sz="2000" dirty="0" smtClean="0">
                <a:latin typeface="Times New Roman" pitchFamily="18" charset="0"/>
                <a:cs typeface="Times New Roman" pitchFamily="18" charset="0"/>
              </a:rPr>
              <a:t>стопорный винт; </a:t>
            </a:r>
            <a:r>
              <a:rPr lang="ru-RU" sz="2000" i="1" dirty="0" smtClean="0">
                <a:latin typeface="Times New Roman" pitchFamily="18" charset="0"/>
                <a:cs typeface="Times New Roman" pitchFamily="18" charset="0"/>
              </a:rPr>
              <a:t>2 - </a:t>
            </a:r>
            <a:r>
              <a:rPr lang="ru-RU" sz="2000" dirty="0" smtClean="0">
                <a:latin typeface="Times New Roman" pitchFamily="18" charset="0"/>
                <a:cs typeface="Times New Roman" pitchFamily="18" charset="0"/>
              </a:rPr>
              <a:t>линейка;  </a:t>
            </a:r>
            <a:r>
              <a:rPr lang="ru-RU" sz="2000" i="1" dirty="0" smtClean="0">
                <a:latin typeface="Times New Roman" pitchFamily="18" charset="0"/>
                <a:cs typeface="Times New Roman" pitchFamily="18" charset="0"/>
              </a:rPr>
              <a:t>3 - </a:t>
            </a:r>
            <a:r>
              <a:rPr lang="ru-RU" sz="2000" dirty="0" smtClean="0">
                <a:latin typeface="Times New Roman" pitchFamily="18" charset="0"/>
                <a:cs typeface="Times New Roman" pitchFamily="18" charset="0"/>
              </a:rPr>
              <a:t>угольник;   </a:t>
            </a:r>
            <a:r>
              <a:rPr lang="ru-RU" sz="2000" i="1" dirty="0" smtClean="0">
                <a:latin typeface="Times New Roman" pitchFamily="18" charset="0"/>
                <a:cs typeface="Times New Roman" pitchFamily="18" charset="0"/>
              </a:rPr>
              <a:t>4 - </a:t>
            </a:r>
            <a:r>
              <a:rPr lang="ru-RU" sz="2000" dirty="0" smtClean="0">
                <a:latin typeface="Times New Roman" pitchFamily="18" charset="0"/>
                <a:cs typeface="Times New Roman" pitchFamily="18" charset="0"/>
              </a:rPr>
              <a:t>транспортир</a:t>
            </a:r>
            <a:endParaRPr lang="ru-RU" sz="2000"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0" y="548680"/>
            <a:ext cx="5148064" cy="6120680"/>
          </a:xfrm>
          <a:prstGeom prst="rect">
            <a:avLst/>
          </a:prstGeom>
          <a:noFill/>
          <a:ln w="9525">
            <a:noFill/>
            <a:miter lim="800000"/>
            <a:headEnd/>
            <a:tailEnd/>
          </a:ln>
        </p:spPr>
      </p:pic>
    </p:spTree>
    <p:extLst>
      <p:ext uri="{BB962C8B-B14F-4D97-AF65-F5344CB8AC3E}">
        <p14:creationId xmlns:p14="http://schemas.microsoft.com/office/powerpoint/2010/main" val="3485588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l="1666" t="12222" r="51666" b="4445"/>
          <a:stretch>
            <a:fillRect/>
          </a:stretch>
        </p:blipFill>
        <p:spPr bwMode="auto">
          <a:xfrm>
            <a:off x="4024313" y="0"/>
            <a:ext cx="5119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t="37350" b="17355"/>
          <a:stretch>
            <a:fillRect/>
          </a:stretch>
        </p:blipFill>
        <p:spPr bwMode="auto">
          <a:xfrm>
            <a:off x="228600" y="1371600"/>
            <a:ext cx="3962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7922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3581400"/>
            <a:ext cx="345757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4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556792"/>
            <a:ext cx="7056784" cy="3600400"/>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2.3</a:t>
            </a:r>
            <a:r>
              <a:rPr lang="ru-RU" sz="60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6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Разметочные циркули</a:t>
            </a:r>
            <a:endParaRPr lang="ru-RU" sz="60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89348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7225" y="21272"/>
            <a:ext cx="9144000" cy="428625"/>
          </a:xfrm>
          <a:solidFill>
            <a:srgbClr val="FFFF00"/>
          </a:solidFill>
        </p:spPr>
        <p:txBody>
          <a:bodyPr>
            <a:normAutofit fontScale="90000"/>
          </a:bodyPr>
          <a:lstStyle/>
          <a:p>
            <a:r>
              <a:rPr lang="ru-RU" sz="2800" b="1" dirty="0" smtClean="0">
                <a:solidFill>
                  <a:srgbClr val="FF0000"/>
                </a:solidFill>
                <a:latin typeface="Times New Roman" pitchFamily="18" charset="0"/>
                <a:ea typeface="Times New Roman" pitchFamily="18" charset="0"/>
                <a:cs typeface="Times New Roman" pitchFamily="18" charset="0"/>
              </a:rPr>
              <a:t>3) РАЗМЕТОЧНЫЕ ЦИРКУЛИ</a:t>
            </a:r>
            <a:endParaRPr lang="ru-RU" sz="2800" b="1" dirty="0" smtClean="0">
              <a:solidFill>
                <a:srgbClr val="C00000"/>
              </a:solidFill>
              <a:latin typeface="Times New Roman" pitchFamily="18" charset="0"/>
              <a:cs typeface="Times New Roman" pitchFamily="18" charset="0"/>
            </a:endParaRPr>
          </a:p>
        </p:txBody>
      </p:sp>
      <p:sp>
        <p:nvSpPr>
          <p:cNvPr id="7171" name="Содержимое 2"/>
          <p:cNvSpPr>
            <a:spLocks noGrp="1"/>
          </p:cNvSpPr>
          <p:nvPr>
            <p:ph idx="1"/>
          </p:nvPr>
        </p:nvSpPr>
        <p:spPr>
          <a:xfrm>
            <a:off x="467544" y="449897"/>
            <a:ext cx="8676456" cy="1273894"/>
          </a:xfrm>
        </p:spPr>
        <p:txBody>
          <a:bodyPr>
            <a:normAutofit/>
          </a:bodyPr>
          <a:lstStyle/>
          <a:p>
            <a:pPr marL="0" indent="0">
              <a:buNone/>
            </a:pPr>
            <a:r>
              <a:rPr lang="ru-RU" sz="2400" b="1" i="1" dirty="0" smtClean="0">
                <a:solidFill>
                  <a:srgbClr val="FF0000"/>
                </a:solidFill>
                <a:latin typeface="Times New Roman" pitchFamily="18" charset="0"/>
                <a:ea typeface="Times New Roman" pitchFamily="18" charset="0"/>
                <a:cs typeface="Times New Roman" pitchFamily="18" charset="0"/>
              </a:rPr>
              <a:t>Разметочные циркули </a:t>
            </a:r>
            <a:r>
              <a:rPr lang="ru-RU" sz="2400" b="1" dirty="0" smtClean="0">
                <a:solidFill>
                  <a:srgbClr val="006600"/>
                </a:solidFill>
                <a:latin typeface="Times New Roman" pitchFamily="18" charset="0"/>
                <a:ea typeface="Times New Roman" pitchFamily="18" charset="0"/>
                <a:cs typeface="Times New Roman" pitchFamily="18" charset="0"/>
              </a:rPr>
              <a:t>применяют для нанесения дуг окружностей и деления отрезков и углов на равные части (</a:t>
            </a:r>
            <a:r>
              <a:rPr lang="ru-RU" sz="2400" b="1" dirty="0" smtClean="0">
                <a:solidFill>
                  <a:srgbClr val="FF00FF"/>
                </a:solidFill>
                <a:latin typeface="Times New Roman" pitchFamily="18" charset="0"/>
                <a:ea typeface="Times New Roman" pitchFamily="18" charset="0"/>
                <a:cs typeface="Times New Roman" pitchFamily="18" charset="0"/>
              </a:rPr>
              <a:t>рис. 2.3</a:t>
            </a:r>
            <a:r>
              <a:rPr lang="ru-RU" sz="2400" b="1" dirty="0" smtClean="0">
                <a:solidFill>
                  <a:srgbClr val="006600"/>
                </a:solidFill>
                <a:latin typeface="Times New Roman" pitchFamily="18" charset="0"/>
                <a:ea typeface="Times New Roman" pitchFamily="18" charset="0"/>
                <a:cs typeface="Times New Roman" pitchFamily="18" charset="0"/>
              </a:rPr>
              <a:t>).</a:t>
            </a:r>
            <a:r>
              <a:rPr lang="ru-RU" sz="2400" b="1" dirty="0" smtClean="0">
                <a:solidFill>
                  <a:srgbClr val="000000"/>
                </a:solidFill>
                <a:latin typeface="Times New Roman" pitchFamily="18" charset="0"/>
                <a:ea typeface="Times New Roman" pitchFamily="18" charset="0"/>
                <a:cs typeface="Times New Roman" pitchFamily="18" charset="0"/>
              </a:rPr>
              <a:t> </a:t>
            </a:r>
          </a:p>
        </p:txBody>
      </p:sp>
      <p:sp>
        <p:nvSpPr>
          <p:cNvPr id="57345" name="Rectangle 1"/>
          <p:cNvSpPr>
            <a:spLocks noChangeArrowheads="1"/>
          </p:cNvSpPr>
          <p:nvPr/>
        </p:nvSpPr>
        <p:spPr bwMode="auto">
          <a:xfrm>
            <a:off x="0" y="6043935"/>
            <a:ext cx="9144000" cy="7694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2.3 </a:t>
            </a:r>
            <a:r>
              <a:rPr lang="ru-RU" sz="2400" b="1" dirty="0" smtClean="0">
                <a:solidFill>
                  <a:srgbClr val="0000FF"/>
                </a:solidFill>
                <a:latin typeface="Times New Roman" pitchFamily="18" charset="0"/>
                <a:cs typeface="Times New Roman" pitchFamily="18" charset="0"/>
              </a:rPr>
              <a:t>Циркуль разметочный</a:t>
            </a:r>
            <a:r>
              <a:rPr lang="ru-RU" sz="2000" b="1" dirty="0" smtClean="0">
                <a:solidFill>
                  <a:srgbClr val="0000FF"/>
                </a:solidFill>
                <a:latin typeface="Times New Roman" pitchFamily="18" charset="0"/>
                <a:cs typeface="Times New Roman" pitchFamily="18" charset="0"/>
              </a:rPr>
              <a:t>: </a:t>
            </a:r>
          </a:p>
          <a:p>
            <a:pPr algn="ctr"/>
            <a:r>
              <a:rPr lang="ru-RU" sz="2000" b="1" i="1" dirty="0" smtClean="0">
                <a:solidFill>
                  <a:srgbClr val="FF0000"/>
                </a:solidFill>
                <a:latin typeface="Times New Roman" pitchFamily="18" charset="0"/>
                <a:cs typeface="Times New Roman" pitchFamily="18" charset="0"/>
              </a:rPr>
              <a:t>а</a:t>
            </a:r>
            <a:r>
              <a:rPr lang="ru-RU" sz="2000" b="1" i="1" dirty="0" smtClean="0">
                <a:solidFill>
                  <a:srgbClr val="006600"/>
                </a:solidFill>
                <a:latin typeface="Times New Roman" pitchFamily="18" charset="0"/>
                <a:cs typeface="Times New Roman" pitchFamily="18" charset="0"/>
              </a:rPr>
              <a:t> </a:t>
            </a:r>
            <a:r>
              <a:rPr lang="ru-RU" sz="2000" b="1" dirty="0" smtClean="0">
                <a:solidFill>
                  <a:srgbClr val="006600"/>
                </a:solidFill>
                <a:latin typeface="Times New Roman" pitchFamily="18" charset="0"/>
                <a:cs typeface="Times New Roman" pitchFamily="18" charset="0"/>
              </a:rPr>
              <a:t>- простой; </a:t>
            </a:r>
            <a:r>
              <a:rPr lang="ru-RU" sz="2000" b="1" i="1" dirty="0" smtClean="0">
                <a:solidFill>
                  <a:srgbClr val="FF0000"/>
                </a:solidFill>
                <a:latin typeface="Times New Roman" pitchFamily="18" charset="0"/>
                <a:cs typeface="Times New Roman" pitchFamily="18" charset="0"/>
              </a:rPr>
              <a:t>б</a:t>
            </a:r>
            <a:r>
              <a:rPr lang="ru-RU" sz="2000" b="1" i="1" dirty="0" smtClean="0">
                <a:solidFill>
                  <a:srgbClr val="006600"/>
                </a:solidFill>
                <a:latin typeface="Times New Roman" pitchFamily="18" charset="0"/>
                <a:cs typeface="Times New Roman" pitchFamily="18" charset="0"/>
              </a:rPr>
              <a:t> </a:t>
            </a:r>
            <a:r>
              <a:rPr lang="ru-RU" sz="2000" b="1" dirty="0" smtClean="0">
                <a:solidFill>
                  <a:srgbClr val="006600"/>
                </a:solidFill>
                <a:latin typeface="Times New Roman" pitchFamily="18" charset="0"/>
                <a:cs typeface="Times New Roman" pitchFamily="18" charset="0"/>
              </a:rPr>
              <a:t>- пружинный</a:t>
            </a:r>
            <a:endParaRPr lang="ru-RU" sz="2000" b="1" dirty="0">
              <a:solidFill>
                <a:srgbClr val="006600"/>
              </a:solidFill>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2051720" y="1412776"/>
            <a:ext cx="6120680" cy="4464496"/>
          </a:xfrm>
          <a:prstGeom prst="rect">
            <a:avLst/>
          </a:prstGeom>
          <a:noFill/>
          <a:ln w="9525">
            <a:noFill/>
            <a:miter lim="800000"/>
            <a:headEnd/>
            <a:tailEnd/>
          </a:ln>
        </p:spPr>
      </p:pic>
      <p:sp>
        <p:nvSpPr>
          <p:cNvPr id="2" name="Прямоугольник 1"/>
          <p:cNvSpPr/>
          <p:nvPr/>
        </p:nvSpPr>
        <p:spPr>
          <a:xfrm>
            <a:off x="3275856" y="5483791"/>
            <a:ext cx="338554" cy="461665"/>
          </a:xfrm>
          <a:prstGeom prst="rect">
            <a:avLst/>
          </a:prstGeom>
          <a:solidFill>
            <a:schemeClr val="bg1"/>
          </a:solidFill>
        </p:spPr>
        <p:txBody>
          <a:bodyPr wrap="none">
            <a:spAutoFit/>
          </a:bodyPr>
          <a:lstStyle/>
          <a:p>
            <a:r>
              <a:rPr lang="ru-RU" sz="2400" b="1" i="1" dirty="0">
                <a:solidFill>
                  <a:srgbClr val="FF0000"/>
                </a:solidFill>
                <a:latin typeface="Times New Roman" pitchFamily="18" charset="0"/>
                <a:cs typeface="Times New Roman" pitchFamily="18" charset="0"/>
              </a:rPr>
              <a:t>а</a:t>
            </a:r>
            <a:endParaRPr lang="ru-RU" sz="2400" dirty="0"/>
          </a:p>
        </p:txBody>
      </p:sp>
      <p:sp>
        <p:nvSpPr>
          <p:cNvPr id="8" name="Прямоугольник 7"/>
          <p:cNvSpPr/>
          <p:nvPr/>
        </p:nvSpPr>
        <p:spPr>
          <a:xfrm>
            <a:off x="6300192" y="5115929"/>
            <a:ext cx="338554" cy="461665"/>
          </a:xfrm>
          <a:prstGeom prst="rect">
            <a:avLst/>
          </a:prstGeom>
          <a:solidFill>
            <a:schemeClr val="bg1"/>
          </a:solidFill>
        </p:spPr>
        <p:txBody>
          <a:bodyPr wrap="none">
            <a:spAutoFit/>
          </a:bodyPr>
          <a:lstStyle/>
          <a:p>
            <a:r>
              <a:rPr lang="ru-RU" sz="2400" b="1" i="1" dirty="0" smtClean="0">
                <a:solidFill>
                  <a:srgbClr val="FF0000"/>
                </a:solidFill>
                <a:latin typeface="Times New Roman" pitchFamily="18" charset="0"/>
                <a:cs typeface="Times New Roman" pitchFamily="18" charset="0"/>
              </a:rPr>
              <a:t>б</a:t>
            </a:r>
            <a:endParaRPr lang="ru-RU" sz="2400" dirty="0"/>
          </a:p>
        </p:txBody>
      </p:sp>
    </p:spTree>
    <p:extLst>
      <p:ext uri="{BB962C8B-B14F-4D97-AF65-F5344CB8AC3E}">
        <p14:creationId xmlns:p14="http://schemas.microsoft.com/office/powerpoint/2010/main" val="998566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0002.gif"/>
          <p:cNvPicPr>
            <a:picLocks noGrp="1" noChangeAspect="1"/>
          </p:cNvPicPr>
          <p:nvPr>
            <p:ph idx="1"/>
          </p:nvPr>
        </p:nvPicPr>
        <p:blipFill>
          <a:blip r:embed="rId3" cstate="print"/>
          <a:srcRect l="9387" t="8114" r="5684" b="9128"/>
          <a:stretch>
            <a:fillRect/>
          </a:stretch>
        </p:blipFill>
        <p:spPr>
          <a:xfrm>
            <a:off x="0" y="0"/>
            <a:ext cx="9144000" cy="6858000"/>
          </a:xfrm>
        </p:spPr>
      </p:pic>
      <p:sp>
        <p:nvSpPr>
          <p:cNvPr id="3" name="Прямоугольник 2"/>
          <p:cNvSpPr/>
          <p:nvPr/>
        </p:nvSpPr>
        <p:spPr>
          <a:xfrm>
            <a:off x="117336" y="663200"/>
            <a:ext cx="4608512" cy="6047809"/>
          </a:xfrm>
          <a:prstGeom prst="rect">
            <a:avLst/>
          </a:prstGeom>
          <a:solidFill>
            <a:schemeClr val="bg1"/>
          </a:solidFill>
        </p:spPr>
        <p:txBody>
          <a:bodyPr wrap="square">
            <a:spAutoFit/>
          </a:bodyPr>
          <a:lstStyle/>
          <a:p>
            <a:pPr marL="179388"/>
            <a:endParaRPr lang="ru-RU" sz="3500" b="1" dirty="0" smtClean="0">
              <a:solidFill>
                <a:srgbClr val="0000FF"/>
              </a:solidFill>
            </a:endParaRPr>
          </a:p>
          <a:p>
            <a:pPr marL="179388"/>
            <a:r>
              <a:rPr lang="ru-RU" sz="2800" b="1" dirty="0" smtClean="0">
                <a:solidFill>
                  <a:srgbClr val="0000FF"/>
                </a:solidFill>
              </a:rPr>
              <a:t>Разметочные </a:t>
            </a:r>
            <a:r>
              <a:rPr lang="ru-RU" sz="2800" b="1" dirty="0">
                <a:solidFill>
                  <a:srgbClr val="0000FF"/>
                </a:solidFill>
              </a:rPr>
              <a:t>циркули изготавливают в двух вариантах: </a:t>
            </a:r>
            <a:endParaRPr lang="ru-RU" sz="2800" b="1" dirty="0" smtClean="0">
              <a:solidFill>
                <a:srgbClr val="0000FF"/>
              </a:solidFill>
            </a:endParaRPr>
          </a:p>
          <a:p>
            <a:pPr marL="636588" indent="-457200">
              <a:buClr>
                <a:srgbClr val="FF0000"/>
              </a:buClr>
              <a:buFont typeface="Wingdings" panose="05000000000000000000" pitchFamily="2" charset="2"/>
              <a:buChar char="Ø"/>
            </a:pPr>
            <a:r>
              <a:rPr lang="ru-RU" sz="2800" b="1" dirty="0" smtClean="0">
                <a:solidFill>
                  <a:srgbClr val="FF0000"/>
                </a:solidFill>
              </a:rPr>
              <a:t>простой</a:t>
            </a:r>
            <a:r>
              <a:rPr lang="ru-RU" sz="2800" dirty="0"/>
              <a:t>, позволяющий фиксировать положение ножек после их установки на </a:t>
            </a:r>
            <a:r>
              <a:rPr lang="ru-RU" sz="2800" dirty="0" smtClean="0"/>
              <a:t>размер; </a:t>
            </a:r>
          </a:p>
          <a:p>
            <a:pPr marL="636588" indent="-457200">
              <a:buClr>
                <a:srgbClr val="FF0000"/>
              </a:buClr>
              <a:buFont typeface="Wingdings" panose="05000000000000000000" pitchFamily="2" charset="2"/>
              <a:buChar char="Ø"/>
            </a:pPr>
            <a:r>
              <a:rPr lang="ru-RU" sz="2800" b="1" dirty="0" smtClean="0">
                <a:solidFill>
                  <a:srgbClr val="FF0000"/>
                </a:solidFill>
              </a:rPr>
              <a:t>пружинный</a:t>
            </a:r>
            <a:r>
              <a:rPr lang="ru-RU" sz="2800" dirty="0"/>
              <a:t>, применяемый для более точной установки размера. </a:t>
            </a:r>
          </a:p>
          <a:p>
            <a:pPr marL="179388">
              <a:buClr>
                <a:srgbClr val="FF0000"/>
              </a:buClr>
            </a:pPr>
            <a:endParaRPr lang="ru-RU" sz="3200" dirty="0" smtClean="0"/>
          </a:p>
          <a:p>
            <a:pPr marL="179388">
              <a:buClr>
                <a:srgbClr val="FF0000"/>
              </a:buClr>
            </a:pPr>
            <a:endParaRPr lang="ru-RU" sz="1200" dirty="0"/>
          </a:p>
        </p:txBody>
      </p:sp>
      <p:sp>
        <p:nvSpPr>
          <p:cNvPr id="5" name="Заголовок 1"/>
          <p:cNvSpPr>
            <a:spLocks noGrp="1"/>
          </p:cNvSpPr>
          <p:nvPr>
            <p:ph type="title"/>
          </p:nvPr>
        </p:nvSpPr>
        <p:spPr>
          <a:xfrm>
            <a:off x="0" y="19664"/>
            <a:ext cx="9144000" cy="562074"/>
          </a:xfrm>
          <a:solidFill>
            <a:schemeClr val="bg1"/>
          </a:solidFill>
        </p:spPr>
        <p:txBody>
          <a:bodyPr>
            <a:noAutofit/>
          </a:bodyPr>
          <a:lstStyle/>
          <a:p>
            <a:r>
              <a:rPr lang="ru-RU" sz="4200" b="1" dirty="0" smtClean="0">
                <a:solidFill>
                  <a:srgbClr val="C00000"/>
                </a:solidFill>
              </a:rPr>
              <a:t>Разметочные циркули</a:t>
            </a:r>
            <a:endParaRPr lang="ru-RU" sz="4200" dirty="0">
              <a:solidFill>
                <a:srgbClr val="C00000"/>
              </a:solidFill>
            </a:endParaRPr>
          </a:p>
        </p:txBody>
      </p:sp>
    </p:spTree>
    <p:extLst>
      <p:ext uri="{BB962C8B-B14F-4D97-AF65-F5344CB8AC3E}">
        <p14:creationId xmlns:p14="http://schemas.microsoft.com/office/powerpoint/2010/main" val="99764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p:spPr>
        <p:txBody>
          <a:bodyPr/>
          <a:lstStyle/>
          <a:p>
            <a:r>
              <a:rPr lang="ru-RU" b="1" dirty="0" smtClean="0">
                <a:solidFill>
                  <a:srgbClr val="FF0000"/>
                </a:solidFill>
              </a:rPr>
              <a:t>Осваиваемые знания</a:t>
            </a:r>
            <a:endParaRPr lang="ru-RU" dirty="0">
              <a:solidFill>
                <a:srgbClr val="FF0000"/>
              </a:solidFill>
            </a:endParaRPr>
          </a:p>
        </p:txBody>
      </p:sp>
      <p:sp>
        <p:nvSpPr>
          <p:cNvPr id="3" name="Содержимое 2"/>
          <p:cNvSpPr>
            <a:spLocks noGrp="1"/>
          </p:cNvSpPr>
          <p:nvPr>
            <p:ph idx="1"/>
          </p:nvPr>
        </p:nvSpPr>
        <p:spPr>
          <a:xfrm>
            <a:off x="395536" y="1628800"/>
            <a:ext cx="8291264" cy="4525963"/>
          </a:xfrm>
        </p:spPr>
        <p:txBody>
          <a:bodyPr/>
          <a:lstStyle/>
          <a:p>
            <a:pPr>
              <a:buNone/>
            </a:pPr>
            <a:r>
              <a:rPr lang="ru-RU" b="1" dirty="0" smtClean="0">
                <a:solidFill>
                  <a:srgbClr val="0000FF"/>
                </a:solidFill>
              </a:rPr>
              <a:t>знать:</a:t>
            </a:r>
            <a:endParaRPr lang="ru-RU" dirty="0" smtClean="0">
              <a:solidFill>
                <a:srgbClr val="0000FF"/>
              </a:solidFill>
            </a:endParaRPr>
          </a:p>
          <a:p>
            <a:pPr marL="539750" lvl="0" indent="-539750">
              <a:buClr>
                <a:srgbClr val="0000FF"/>
              </a:buClr>
              <a:buFont typeface="Wingdings" panose="05000000000000000000" pitchFamily="2" charset="2"/>
              <a:buChar char="v"/>
            </a:pPr>
            <a:r>
              <a:rPr lang="ru-RU" b="1" dirty="0" smtClean="0">
                <a:solidFill>
                  <a:srgbClr val="006600"/>
                </a:solidFill>
              </a:rPr>
              <a:t>основные виды слесарных работ при разметке, порядок их выполнения, применяемые инструменты и приспособления;</a:t>
            </a:r>
          </a:p>
          <a:p>
            <a:pPr marL="539750" lvl="0" indent="-539750">
              <a:buClr>
                <a:srgbClr val="0000FF"/>
              </a:buClr>
              <a:buFont typeface="Wingdings" panose="05000000000000000000" pitchFamily="2" charset="2"/>
              <a:buChar char="v"/>
            </a:pPr>
            <a:r>
              <a:rPr lang="ru-RU" b="1" dirty="0" smtClean="0">
                <a:solidFill>
                  <a:srgbClr val="006600"/>
                </a:solidFill>
              </a:rPr>
              <a:t>технику безопасности при выполнении разметочных работ</a:t>
            </a:r>
          </a:p>
          <a:p>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34" y="260648"/>
            <a:ext cx="5832648" cy="562074"/>
          </a:xfrm>
        </p:spPr>
        <p:txBody>
          <a:bodyPr>
            <a:normAutofit fontScale="90000"/>
          </a:bodyPr>
          <a:lstStyle/>
          <a:p>
            <a:r>
              <a:rPr lang="ru-RU" b="1" dirty="0" smtClean="0">
                <a:solidFill>
                  <a:srgbClr val="C00000"/>
                </a:solidFill>
              </a:rPr>
              <a:t>Разметочные циркули</a:t>
            </a:r>
            <a:endParaRPr lang="ru-RU" dirty="0">
              <a:solidFill>
                <a:srgbClr val="C00000"/>
              </a:solidFill>
            </a:endParaRPr>
          </a:p>
        </p:txBody>
      </p:sp>
      <p:pic>
        <p:nvPicPr>
          <p:cNvPr id="4" name="Рисунок 3" descr="http://www.e-ope.ee/_download/euni_repository/file/3739/1.zip/19,9.jpg"/>
          <p:cNvPicPr/>
          <p:nvPr/>
        </p:nvPicPr>
        <p:blipFill>
          <a:blip r:embed="rId3"/>
          <a:srcRect/>
          <a:stretch>
            <a:fillRect/>
          </a:stretch>
        </p:blipFill>
        <p:spPr bwMode="auto">
          <a:xfrm>
            <a:off x="107505" y="1340767"/>
            <a:ext cx="7200800" cy="3767941"/>
          </a:xfrm>
          <a:prstGeom prst="rect">
            <a:avLst/>
          </a:prstGeom>
          <a:noFill/>
          <a:ln w="9525">
            <a:noFill/>
            <a:miter lim="800000"/>
            <a:headEnd/>
            <a:tailEnd/>
          </a:ln>
        </p:spPr>
      </p:pic>
      <p:pic>
        <p:nvPicPr>
          <p:cNvPr id="6" name="Picture 6" descr="http://favorit-instrument-kazan.ru/shop_images/Cirkul_razmetochnii_s_dugoi__150mm_dlya_pryamoi_razmetki_.jpg"/>
          <p:cNvPicPr>
            <a:picLocks noChangeAspect="1" noChangeArrowheads="1"/>
          </p:cNvPicPr>
          <p:nvPr/>
        </p:nvPicPr>
        <p:blipFill>
          <a:blip r:embed="rId4"/>
          <a:srcRect/>
          <a:stretch>
            <a:fillRect/>
          </a:stretch>
        </p:blipFill>
        <p:spPr bwMode="auto">
          <a:xfrm rot="16200000">
            <a:off x="4084843" y="1804480"/>
            <a:ext cx="6853277" cy="3244311"/>
          </a:xfrm>
          <a:prstGeom prst="rect">
            <a:avLst/>
          </a:prstGeom>
          <a:noFill/>
          <a:ln w="9525">
            <a:noFill/>
            <a:miter lim="800000"/>
            <a:headEnd/>
            <a:tailEnd/>
          </a:ln>
        </p:spPr>
      </p:pic>
      <p:sp>
        <p:nvSpPr>
          <p:cNvPr id="7" name="Прямоугольник 6"/>
          <p:cNvSpPr/>
          <p:nvPr/>
        </p:nvSpPr>
        <p:spPr>
          <a:xfrm>
            <a:off x="107504" y="4862346"/>
            <a:ext cx="5769377" cy="1569660"/>
          </a:xfrm>
          <a:prstGeom prst="rect">
            <a:avLst/>
          </a:prstGeom>
        </p:spPr>
        <p:txBody>
          <a:bodyPr wrap="square">
            <a:spAutoFit/>
          </a:bodyPr>
          <a:lstStyle/>
          <a:p>
            <a:r>
              <a:rPr lang="ru-RU" sz="2400" b="1" dirty="0">
                <a:solidFill>
                  <a:srgbClr val="0000FF"/>
                </a:solidFill>
              </a:rPr>
              <a:t>Чтобы во время разметки ножки циркуля не скользили по заготовке, в центрах этих окружностей с помощью кернера наносят неглубокие лунки.</a:t>
            </a:r>
            <a:endParaRPr lang="ru-RU" sz="2400" dirty="0"/>
          </a:p>
        </p:txBody>
      </p:sp>
      <p:sp>
        <p:nvSpPr>
          <p:cNvPr id="8" name="Прямоугольник 7"/>
          <p:cNvSpPr/>
          <p:nvPr/>
        </p:nvSpPr>
        <p:spPr>
          <a:xfrm>
            <a:off x="107505" y="3946274"/>
            <a:ext cx="5769377" cy="830997"/>
          </a:xfrm>
          <a:prstGeom prst="rect">
            <a:avLst/>
          </a:prstGeom>
          <a:solidFill>
            <a:schemeClr val="bg1"/>
          </a:solidFill>
        </p:spPr>
        <p:txBody>
          <a:bodyPr wrap="square">
            <a:spAutoFit/>
          </a:bodyPr>
          <a:lstStyle/>
          <a:p>
            <a:r>
              <a:rPr lang="ru-RU" sz="2400" b="1" dirty="0">
                <a:solidFill>
                  <a:srgbClr val="FF0000"/>
                </a:solidFill>
              </a:rPr>
              <a:t>Разметочный циркуль </a:t>
            </a:r>
            <a:r>
              <a:rPr lang="ru-RU" sz="2400" b="1" dirty="0">
                <a:solidFill>
                  <a:srgbClr val="006600"/>
                </a:solidFill>
              </a:rPr>
              <a:t>позволяет наносить на заготовку окружности и дуги.</a:t>
            </a:r>
            <a:endParaRPr lang="ru-RU" sz="2400" dirty="0"/>
          </a:p>
        </p:txBody>
      </p:sp>
    </p:spTree>
    <p:extLst>
      <p:ext uri="{BB962C8B-B14F-4D97-AF65-F5344CB8AC3E}">
        <p14:creationId xmlns:p14="http://schemas.microsoft.com/office/powerpoint/2010/main" val="4265216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15" y="84460"/>
            <a:ext cx="8229600" cy="562074"/>
          </a:xfrm>
        </p:spPr>
        <p:txBody>
          <a:bodyPr>
            <a:normAutofit fontScale="90000"/>
          </a:bodyPr>
          <a:lstStyle/>
          <a:p>
            <a:r>
              <a:rPr lang="ru-RU" b="1" dirty="0" smtClean="0">
                <a:solidFill>
                  <a:srgbClr val="C00000"/>
                </a:solidFill>
              </a:rPr>
              <a:t>Разметочный штангенциркуль</a:t>
            </a:r>
            <a:endParaRPr lang="ru-RU" dirty="0">
              <a:solidFill>
                <a:srgbClr val="C00000"/>
              </a:solidFill>
            </a:endParaRPr>
          </a:p>
        </p:txBody>
      </p:sp>
      <p:pic>
        <p:nvPicPr>
          <p:cNvPr id="4" name="Рисунок 3" descr="http://www.e-ope.ee/_download/euni_repository/file/3739/1.zip/19.jpg"/>
          <p:cNvPicPr/>
          <p:nvPr/>
        </p:nvPicPr>
        <p:blipFill>
          <a:blip r:embed="rId2"/>
          <a:srcRect/>
          <a:stretch>
            <a:fillRect/>
          </a:stretch>
        </p:blipFill>
        <p:spPr bwMode="auto">
          <a:xfrm>
            <a:off x="464315" y="2204864"/>
            <a:ext cx="8215370" cy="4357718"/>
          </a:xfrm>
          <a:prstGeom prst="rect">
            <a:avLst/>
          </a:prstGeom>
          <a:noFill/>
          <a:ln w="9525">
            <a:noFill/>
            <a:miter lim="800000"/>
            <a:headEnd/>
            <a:tailEnd/>
          </a:ln>
        </p:spPr>
      </p:pic>
      <p:sp>
        <p:nvSpPr>
          <p:cNvPr id="5" name="Прямоугольник 4"/>
          <p:cNvSpPr/>
          <p:nvPr/>
        </p:nvSpPr>
        <p:spPr>
          <a:xfrm>
            <a:off x="318356" y="869682"/>
            <a:ext cx="8507288" cy="830997"/>
          </a:xfrm>
          <a:prstGeom prst="rect">
            <a:avLst/>
          </a:prstGeom>
        </p:spPr>
        <p:txBody>
          <a:bodyPr wrap="square">
            <a:spAutoFit/>
          </a:bodyPr>
          <a:lstStyle/>
          <a:p>
            <a:pPr marL="179388">
              <a:buClr>
                <a:srgbClr val="FF0000"/>
              </a:buClr>
            </a:pPr>
            <a:r>
              <a:rPr lang="ru-RU" sz="2400" b="1" dirty="0">
                <a:solidFill>
                  <a:srgbClr val="006600"/>
                </a:solidFill>
              </a:rPr>
              <a:t>Для разметки контуров ответственных деталей используют </a:t>
            </a:r>
            <a:r>
              <a:rPr lang="ru-RU" sz="2400" b="1" dirty="0">
                <a:solidFill>
                  <a:srgbClr val="FF0000"/>
                </a:solidFill>
              </a:rPr>
              <a:t>разметочный штангенциркуль</a:t>
            </a:r>
            <a:r>
              <a:rPr lang="ru-RU" sz="2400" dirty="0"/>
              <a:t>.</a:t>
            </a:r>
          </a:p>
        </p:txBody>
      </p:sp>
    </p:spTree>
    <p:extLst>
      <p:ext uri="{BB962C8B-B14F-4D97-AF65-F5344CB8AC3E}">
        <p14:creationId xmlns:p14="http://schemas.microsoft.com/office/powerpoint/2010/main" val="191142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467544" y="1556792"/>
            <a:ext cx="8208912" cy="3600400"/>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2.4</a:t>
            </a:r>
            <a:r>
              <a:rPr lang="ru-RU" sz="60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6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Измерительные инструменты</a:t>
            </a:r>
            <a:endParaRPr lang="ru-RU" sz="60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27624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96944" cy="5693866"/>
          </a:xfrm>
          <a:prstGeom prst="rect">
            <a:avLst/>
          </a:prstGeom>
          <a:solidFill>
            <a:schemeClr val="accent3">
              <a:lumMod val="20000"/>
              <a:lumOff val="80000"/>
            </a:schemeClr>
          </a:solidFill>
        </p:spPr>
        <p:txBody>
          <a:bodyPr wrap="square">
            <a:spAutoFit/>
          </a:bodyPr>
          <a:lstStyle/>
          <a:p>
            <a:pPr fontAlgn="t"/>
            <a:r>
              <a:rPr lang="ru-RU" sz="2800" b="1" i="1" dirty="0">
                <a:solidFill>
                  <a:srgbClr val="FF0000"/>
                </a:solidFill>
              </a:rPr>
              <a:t>Измерительными инструментами для разметки </a:t>
            </a:r>
            <a:r>
              <a:rPr lang="ru-RU" sz="2800" b="1" i="1" dirty="0">
                <a:solidFill>
                  <a:srgbClr val="006600"/>
                </a:solidFill>
              </a:rPr>
              <a:t>яв</a:t>
            </a:r>
            <a:r>
              <a:rPr lang="ru-RU" sz="2800" b="1" dirty="0">
                <a:solidFill>
                  <a:srgbClr val="006600"/>
                </a:solidFill>
              </a:rPr>
              <a:t>ляются</a:t>
            </a:r>
            <a:r>
              <a:rPr lang="ru-RU" sz="2800" b="1" dirty="0" smtClean="0">
                <a:solidFill>
                  <a:srgbClr val="006600"/>
                </a:solidFill>
              </a:rPr>
              <a:t>:</a:t>
            </a:r>
            <a:endParaRPr lang="ru-RU" sz="2800" b="1" dirty="0">
              <a:solidFill>
                <a:srgbClr val="006600"/>
              </a:solidFill>
            </a:endParaRPr>
          </a:p>
          <a:p>
            <a:pPr marL="914400" lvl="1" indent="-457200">
              <a:buClr>
                <a:srgbClr val="FF0000"/>
              </a:buClr>
              <a:buFont typeface="Wingdings" panose="05000000000000000000" pitchFamily="2" charset="2"/>
              <a:buChar char="Ø"/>
            </a:pPr>
            <a:r>
              <a:rPr lang="ru-RU" sz="2800" b="1" dirty="0" smtClean="0">
                <a:solidFill>
                  <a:srgbClr val="0000FF"/>
                </a:solidFill>
              </a:rPr>
              <a:t>линейка </a:t>
            </a:r>
            <a:r>
              <a:rPr lang="ru-RU" sz="2800" b="1" dirty="0">
                <a:solidFill>
                  <a:srgbClr val="0000FF"/>
                </a:solidFill>
              </a:rPr>
              <a:t>с </a:t>
            </a:r>
            <a:r>
              <a:rPr lang="ru-RU" sz="2800" b="1" dirty="0" smtClean="0">
                <a:solidFill>
                  <a:srgbClr val="0000FF"/>
                </a:solidFill>
              </a:rPr>
              <a:t>делениями;</a:t>
            </a:r>
          </a:p>
          <a:p>
            <a:pPr marL="914400" lvl="1" indent="-457200">
              <a:buClr>
                <a:srgbClr val="FF0000"/>
              </a:buClr>
              <a:buFont typeface="Wingdings" panose="05000000000000000000" pitchFamily="2" charset="2"/>
              <a:buChar char="Ø"/>
            </a:pPr>
            <a:r>
              <a:rPr lang="ru-RU" sz="2800" b="1" dirty="0" smtClean="0">
                <a:solidFill>
                  <a:srgbClr val="0000FF"/>
                </a:solidFill>
              </a:rPr>
              <a:t>штангенциркуль;</a:t>
            </a:r>
          </a:p>
          <a:p>
            <a:pPr marL="914400" lvl="1" indent="-457200">
              <a:buClr>
                <a:srgbClr val="FF0000"/>
              </a:buClr>
              <a:buFont typeface="Wingdings" panose="05000000000000000000" pitchFamily="2" charset="2"/>
              <a:buChar char="Ø"/>
            </a:pPr>
            <a:r>
              <a:rPr lang="ru-RU" sz="2800" b="1" dirty="0" smtClean="0">
                <a:solidFill>
                  <a:srgbClr val="0000FF"/>
                </a:solidFill>
              </a:rPr>
              <a:t>штангенрейсмус; </a:t>
            </a:r>
          </a:p>
          <a:p>
            <a:pPr marL="914400" lvl="1" indent="-457200">
              <a:buClr>
                <a:srgbClr val="FF0000"/>
              </a:buClr>
              <a:buFont typeface="Wingdings" panose="05000000000000000000" pitchFamily="2" charset="2"/>
              <a:buChar char="Ø"/>
            </a:pPr>
            <a:r>
              <a:rPr lang="ru-RU" sz="2800" b="1" dirty="0" smtClean="0">
                <a:solidFill>
                  <a:srgbClr val="0000FF"/>
                </a:solidFill>
              </a:rPr>
              <a:t>рейсмус </a:t>
            </a:r>
            <a:r>
              <a:rPr lang="ru-RU" sz="2800" b="1" dirty="0">
                <a:solidFill>
                  <a:srgbClr val="0000FF"/>
                </a:solidFill>
              </a:rPr>
              <a:t>с подвижной </a:t>
            </a:r>
            <a:r>
              <a:rPr lang="ru-RU" sz="2800" b="1" dirty="0" smtClean="0">
                <a:solidFill>
                  <a:srgbClr val="0000FF"/>
                </a:solidFill>
              </a:rPr>
              <a:t>шкалой;</a:t>
            </a:r>
          </a:p>
          <a:p>
            <a:pPr marL="914400" lvl="1" indent="-457200">
              <a:buClr>
                <a:srgbClr val="FF0000"/>
              </a:buClr>
              <a:buFont typeface="Wingdings" panose="05000000000000000000" pitchFamily="2" charset="2"/>
              <a:buChar char="Ø"/>
            </a:pPr>
            <a:r>
              <a:rPr lang="ru-RU" sz="2800" b="1" dirty="0" smtClean="0">
                <a:solidFill>
                  <a:srgbClr val="0000FF"/>
                </a:solidFill>
              </a:rPr>
              <a:t>угольник; </a:t>
            </a:r>
          </a:p>
          <a:p>
            <a:pPr marL="914400" lvl="1" indent="-457200">
              <a:buClr>
                <a:srgbClr val="FF0000"/>
              </a:buClr>
              <a:buFont typeface="Wingdings" panose="05000000000000000000" pitchFamily="2" charset="2"/>
              <a:buChar char="Ø"/>
            </a:pPr>
            <a:r>
              <a:rPr lang="ru-RU" sz="2800" b="1" dirty="0" smtClean="0">
                <a:solidFill>
                  <a:srgbClr val="0000FF"/>
                </a:solidFill>
              </a:rPr>
              <a:t>угломер; </a:t>
            </a:r>
          </a:p>
          <a:p>
            <a:pPr marL="914400" lvl="1" indent="-457200">
              <a:buClr>
                <a:srgbClr val="FF0000"/>
              </a:buClr>
              <a:buFont typeface="Wingdings" panose="05000000000000000000" pitchFamily="2" charset="2"/>
              <a:buChar char="Ø"/>
            </a:pPr>
            <a:r>
              <a:rPr lang="ru-RU" sz="2800" b="1" dirty="0" smtClean="0">
                <a:solidFill>
                  <a:srgbClr val="0000FF"/>
                </a:solidFill>
              </a:rPr>
              <a:t>кронциркуль; </a:t>
            </a:r>
          </a:p>
          <a:p>
            <a:pPr marL="914400" lvl="1" indent="-457200">
              <a:buClr>
                <a:srgbClr val="FF0000"/>
              </a:buClr>
              <a:buFont typeface="Wingdings" panose="05000000000000000000" pitchFamily="2" charset="2"/>
              <a:buChar char="Ø"/>
            </a:pPr>
            <a:r>
              <a:rPr lang="ru-RU" sz="2800" b="1" dirty="0" smtClean="0">
                <a:solidFill>
                  <a:srgbClr val="0000FF"/>
                </a:solidFill>
              </a:rPr>
              <a:t>уровень; </a:t>
            </a:r>
          </a:p>
          <a:p>
            <a:pPr marL="914400" lvl="1" indent="-457200">
              <a:buClr>
                <a:srgbClr val="FF0000"/>
              </a:buClr>
              <a:buFont typeface="Wingdings" panose="05000000000000000000" pitchFamily="2" charset="2"/>
              <a:buChar char="Ø"/>
            </a:pPr>
            <a:r>
              <a:rPr lang="ru-RU" sz="2800" b="1" dirty="0" smtClean="0">
                <a:solidFill>
                  <a:srgbClr val="0000FF"/>
                </a:solidFill>
              </a:rPr>
              <a:t>контрольная </a:t>
            </a:r>
            <a:r>
              <a:rPr lang="ru-RU" sz="2800" b="1" dirty="0">
                <a:solidFill>
                  <a:srgbClr val="0000FF"/>
                </a:solidFill>
              </a:rPr>
              <a:t>линейка для </a:t>
            </a:r>
            <a:r>
              <a:rPr lang="ru-RU" sz="2800" b="1" dirty="0" smtClean="0">
                <a:solidFill>
                  <a:srgbClr val="0000FF"/>
                </a:solidFill>
              </a:rPr>
              <a:t>поверхностей;</a:t>
            </a:r>
          </a:p>
          <a:p>
            <a:pPr marL="914400" lvl="1" indent="-457200">
              <a:buClr>
                <a:srgbClr val="FF0000"/>
              </a:buClr>
              <a:buFont typeface="Wingdings" panose="05000000000000000000" pitchFamily="2" charset="2"/>
              <a:buChar char="Ø"/>
            </a:pPr>
            <a:r>
              <a:rPr lang="ru-RU" sz="2800" b="1" dirty="0" smtClean="0">
                <a:solidFill>
                  <a:srgbClr val="0000FF"/>
                </a:solidFill>
              </a:rPr>
              <a:t>щуп;</a:t>
            </a:r>
          </a:p>
          <a:p>
            <a:pPr marL="914400" lvl="1" indent="-457200">
              <a:buClr>
                <a:srgbClr val="FF0000"/>
              </a:buClr>
              <a:buFont typeface="Wingdings" panose="05000000000000000000" pitchFamily="2" charset="2"/>
              <a:buChar char="Ø"/>
            </a:pPr>
            <a:r>
              <a:rPr lang="ru-RU" sz="2800" b="1" dirty="0" smtClean="0">
                <a:solidFill>
                  <a:srgbClr val="0000FF"/>
                </a:solidFill>
              </a:rPr>
              <a:t>эталонные </a:t>
            </a:r>
            <a:r>
              <a:rPr lang="ru-RU" sz="2800" b="1" dirty="0">
                <a:solidFill>
                  <a:srgbClr val="0000FF"/>
                </a:solidFill>
              </a:rPr>
              <a:t>плитки и </a:t>
            </a:r>
            <a:r>
              <a:rPr lang="ru-RU" sz="2800" b="1" dirty="0" smtClean="0">
                <a:solidFill>
                  <a:srgbClr val="0000FF"/>
                </a:solidFill>
              </a:rPr>
              <a:t>др.</a:t>
            </a:r>
            <a:endParaRPr lang="ru-RU" sz="2800" b="1" dirty="0">
              <a:solidFill>
                <a:srgbClr val="0000FF"/>
              </a:solidFill>
            </a:endParaRPr>
          </a:p>
        </p:txBody>
      </p:sp>
    </p:spTree>
    <p:extLst>
      <p:ext uri="{BB962C8B-B14F-4D97-AF65-F5344CB8AC3E}">
        <p14:creationId xmlns:p14="http://schemas.microsoft.com/office/powerpoint/2010/main" val="3472036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2"/>
          <p:cNvSpPr>
            <a:spLocks noChangeArrowheads="1"/>
          </p:cNvSpPr>
          <p:nvPr/>
        </p:nvSpPr>
        <p:spPr bwMode="auto">
          <a:xfrm>
            <a:off x="251520" y="116632"/>
            <a:ext cx="878522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b="1" dirty="0" smtClean="0">
                <a:solidFill>
                  <a:srgbClr val="C00000"/>
                </a:solidFill>
                <a:latin typeface="Times New Roman" panose="02020603050405020304" pitchFamily="18" charset="0"/>
                <a:cs typeface="Times New Roman" panose="02020603050405020304" pitchFamily="18" charset="0"/>
              </a:rPr>
              <a:t>ИЗМЕРИТЕЛЬНЫЕ ИНСТРУМЕНТЫ</a:t>
            </a:r>
          </a:p>
          <a:p>
            <a:pPr eaLnBrk="1" hangingPunct="1">
              <a:spcBef>
                <a:spcPct val="0"/>
              </a:spcBef>
              <a:buFontTx/>
              <a:buNone/>
            </a:pPr>
            <a:endParaRPr lang="ru-RU" altLang="ru-RU" sz="16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800" dirty="0" smtClean="0">
                <a:latin typeface="Times New Roman" panose="02020603050405020304" pitchFamily="18" charset="0"/>
                <a:cs typeface="Times New Roman" panose="02020603050405020304" pitchFamily="18" charset="0"/>
              </a:rPr>
              <a:t>К</a:t>
            </a:r>
            <a:r>
              <a:rPr lang="ru-RU" altLang="ru-RU" sz="2800" b="1" dirty="0" smtClean="0">
                <a:latin typeface="Times New Roman" panose="02020603050405020304" pitchFamily="18" charset="0"/>
                <a:cs typeface="Times New Roman" panose="02020603050405020304" pitchFamily="18" charset="0"/>
              </a:rPr>
              <a:t> </a:t>
            </a:r>
            <a:r>
              <a:rPr lang="ru-RU" altLang="ru-RU" sz="2800" b="1" i="1" dirty="0">
                <a:solidFill>
                  <a:srgbClr val="0000FF"/>
                </a:solidFill>
                <a:latin typeface="Times New Roman" panose="02020603050405020304" pitchFamily="18" charset="0"/>
                <a:cs typeface="Times New Roman" panose="02020603050405020304" pitchFamily="18" charset="0"/>
              </a:rPr>
              <a:t>универсальным измерительным инструментам </a:t>
            </a:r>
            <a:r>
              <a:rPr lang="ru-RU" altLang="ru-RU" sz="2800" dirty="0">
                <a:latin typeface="Times New Roman" panose="02020603050405020304" pitchFamily="18" charset="0"/>
                <a:cs typeface="Times New Roman" panose="02020603050405020304" pitchFamily="18" charset="0"/>
              </a:rPr>
              <a:t>для контроля размеров, используемым в слесарном деле, </a:t>
            </a:r>
            <a:r>
              <a:rPr lang="ru-RU" altLang="ru-RU" sz="2800" dirty="0" smtClean="0">
                <a:latin typeface="Times New Roman" panose="02020603050405020304" pitchFamily="18" charset="0"/>
                <a:cs typeface="Times New Roman" panose="02020603050405020304" pitchFamily="18" charset="0"/>
              </a:rPr>
              <a:t>относятся:</a:t>
            </a:r>
          </a:p>
          <a:p>
            <a:pPr marL="803275" indent="-425450" eaLnBrk="1" hangingPunct="1">
              <a:spcBef>
                <a:spcPct val="0"/>
              </a:spcBef>
              <a:buClr>
                <a:srgbClr val="FF3300"/>
              </a:buClr>
              <a:buFont typeface="Wingdings" panose="05000000000000000000" pitchFamily="2" charset="2"/>
              <a:buChar char="v"/>
            </a:pPr>
            <a:r>
              <a:rPr lang="ru-RU" altLang="ru-RU" sz="2800" dirty="0" smtClean="0">
                <a:latin typeface="Times New Roman" panose="02020603050405020304" pitchFamily="18" charset="0"/>
                <a:cs typeface="Times New Roman" panose="02020603050405020304" pitchFamily="18" charset="0"/>
              </a:rPr>
              <a:t>складная </a:t>
            </a:r>
            <a:r>
              <a:rPr lang="ru-RU" altLang="ru-RU" sz="2800" dirty="0">
                <a:latin typeface="Times New Roman" panose="02020603050405020304" pitchFamily="18" charset="0"/>
                <a:cs typeface="Times New Roman" panose="02020603050405020304" pitchFamily="18" charset="0"/>
              </a:rPr>
              <a:t>мерная металлическая </a:t>
            </a:r>
            <a:r>
              <a:rPr lang="ru-RU" altLang="ru-RU" sz="2800" dirty="0" smtClean="0">
                <a:latin typeface="Times New Roman" panose="02020603050405020304" pitchFamily="18" charset="0"/>
                <a:cs typeface="Times New Roman" panose="02020603050405020304" pitchFamily="18" charset="0"/>
              </a:rPr>
              <a:t>линейка;</a:t>
            </a:r>
          </a:p>
          <a:p>
            <a:pPr marL="803275" indent="-425450" eaLnBrk="1" hangingPunct="1">
              <a:spcBef>
                <a:spcPct val="0"/>
              </a:spcBef>
              <a:buClr>
                <a:srgbClr val="FF3300"/>
              </a:buClr>
              <a:buFont typeface="Wingdings" panose="05000000000000000000" pitchFamily="2" charset="2"/>
              <a:buChar char="v"/>
            </a:pPr>
            <a:r>
              <a:rPr lang="ru-RU" altLang="ru-RU" sz="2800" dirty="0" smtClean="0">
                <a:latin typeface="Times New Roman" panose="02020603050405020304" pitchFamily="18" charset="0"/>
                <a:cs typeface="Times New Roman" panose="02020603050405020304" pitchFamily="18" charset="0"/>
              </a:rPr>
              <a:t>металлическая рулетка; </a:t>
            </a:r>
            <a:endParaRPr lang="ru-RU" altLang="ru-RU" sz="2800" dirty="0">
              <a:latin typeface="Times New Roman" panose="02020603050405020304" pitchFamily="18" charset="0"/>
              <a:cs typeface="Times New Roman" panose="02020603050405020304" pitchFamily="18" charset="0"/>
            </a:endParaRPr>
          </a:p>
          <a:p>
            <a:pPr marL="803275" indent="-425450" eaLnBrk="1" hangingPunct="1">
              <a:spcBef>
                <a:spcPct val="0"/>
              </a:spcBef>
              <a:buClr>
                <a:srgbClr val="FF3300"/>
              </a:buClr>
              <a:buFont typeface="Wingdings" panose="05000000000000000000" pitchFamily="2" charset="2"/>
              <a:buChar char="v"/>
            </a:pPr>
            <a:r>
              <a:rPr lang="ru-RU" altLang="ru-RU" sz="2800" dirty="0">
                <a:latin typeface="Times New Roman" panose="02020603050405020304" pitchFamily="18" charset="0"/>
                <a:cs typeface="Times New Roman" panose="02020603050405020304" pitchFamily="18" charset="0"/>
              </a:rPr>
              <a:t>штангенциркуль </a:t>
            </a:r>
            <a:r>
              <a:rPr lang="ru-RU" altLang="ru-RU" sz="2800" dirty="0" smtClean="0">
                <a:latin typeface="Times New Roman" panose="02020603050405020304" pitchFamily="18" charset="0"/>
                <a:cs typeface="Times New Roman" panose="02020603050405020304" pitchFamily="18" charset="0"/>
              </a:rPr>
              <a:t>универсальный; </a:t>
            </a:r>
            <a:endParaRPr lang="ru-RU" altLang="ru-RU" sz="2800" dirty="0">
              <a:latin typeface="Times New Roman" panose="02020603050405020304" pitchFamily="18" charset="0"/>
              <a:cs typeface="Times New Roman" panose="02020603050405020304" pitchFamily="18" charset="0"/>
            </a:endParaRPr>
          </a:p>
          <a:p>
            <a:pPr marL="803275" indent="-425450" eaLnBrk="1" hangingPunct="1">
              <a:spcBef>
                <a:spcPct val="0"/>
              </a:spcBef>
              <a:buClr>
                <a:srgbClr val="FF3300"/>
              </a:buClr>
              <a:buFont typeface="Wingdings" panose="05000000000000000000" pitchFamily="2" charset="2"/>
              <a:buChar char="v"/>
            </a:pPr>
            <a:r>
              <a:rPr lang="ru-RU" altLang="ru-RU" sz="2800" dirty="0">
                <a:latin typeface="Times New Roman" panose="02020603050405020304" pitchFamily="18" charset="0"/>
                <a:cs typeface="Times New Roman" panose="02020603050405020304" pitchFamily="18" charset="0"/>
              </a:rPr>
              <a:t>кронциркуль нормальный для наружных </a:t>
            </a:r>
            <a:r>
              <a:rPr lang="ru-RU" altLang="ru-RU" sz="2800" dirty="0" smtClean="0">
                <a:latin typeface="Times New Roman" panose="02020603050405020304" pitchFamily="18" charset="0"/>
                <a:cs typeface="Times New Roman" panose="02020603050405020304" pitchFamily="18" charset="0"/>
              </a:rPr>
              <a:t>замеров; </a:t>
            </a:r>
          </a:p>
          <a:p>
            <a:pPr marL="803275" indent="-425450" eaLnBrk="1" hangingPunct="1">
              <a:spcBef>
                <a:spcPct val="0"/>
              </a:spcBef>
              <a:buClr>
                <a:srgbClr val="FF3300"/>
              </a:buClr>
              <a:buFont typeface="Wingdings" panose="05000000000000000000" pitchFamily="2" charset="2"/>
              <a:buChar char="v"/>
            </a:pPr>
            <a:r>
              <a:rPr lang="ru-RU" altLang="ru-RU" sz="2800" dirty="0" smtClean="0">
                <a:latin typeface="Times New Roman" panose="02020603050405020304" pitchFamily="18" charset="0"/>
                <a:cs typeface="Times New Roman" panose="02020603050405020304" pitchFamily="18" charset="0"/>
              </a:rPr>
              <a:t>нутромер </a:t>
            </a:r>
            <a:r>
              <a:rPr lang="ru-RU" altLang="ru-RU" sz="2800" dirty="0">
                <a:latin typeface="Times New Roman" panose="02020603050405020304" pitchFamily="18" charset="0"/>
                <a:cs typeface="Times New Roman" panose="02020603050405020304" pitchFamily="18" charset="0"/>
              </a:rPr>
              <a:t>нормальный для измерения </a:t>
            </a:r>
            <a:r>
              <a:rPr lang="ru-RU" altLang="ru-RU" sz="2800" dirty="0" smtClean="0">
                <a:latin typeface="Times New Roman" panose="02020603050405020304" pitchFamily="18" charset="0"/>
                <a:cs typeface="Times New Roman" panose="02020603050405020304" pitchFamily="18" charset="0"/>
              </a:rPr>
              <a:t>диаметра; </a:t>
            </a:r>
            <a:endParaRPr lang="ru-RU" altLang="ru-RU" sz="2800" dirty="0">
              <a:latin typeface="Times New Roman" panose="02020603050405020304" pitchFamily="18" charset="0"/>
              <a:cs typeface="Times New Roman" panose="02020603050405020304" pitchFamily="18" charset="0"/>
            </a:endParaRPr>
          </a:p>
          <a:p>
            <a:pPr marL="803275" indent="-425450" eaLnBrk="1" hangingPunct="1">
              <a:spcBef>
                <a:spcPct val="0"/>
              </a:spcBef>
              <a:buClr>
                <a:srgbClr val="FF3300"/>
              </a:buClr>
              <a:buFont typeface="Wingdings" panose="05000000000000000000" pitchFamily="2" charset="2"/>
              <a:buChar char="v"/>
            </a:pPr>
            <a:r>
              <a:rPr lang="ru-RU" altLang="ru-RU" sz="2800" dirty="0">
                <a:latin typeface="Times New Roman" panose="02020603050405020304" pitchFamily="18" charset="0"/>
                <a:cs typeface="Times New Roman" panose="02020603050405020304" pitchFamily="18" charset="0"/>
              </a:rPr>
              <a:t>простой </a:t>
            </a:r>
            <a:r>
              <a:rPr lang="ru-RU" altLang="ru-RU" sz="2800" dirty="0" smtClean="0">
                <a:latin typeface="Times New Roman" panose="02020603050405020304" pitchFamily="18" charset="0"/>
                <a:cs typeface="Times New Roman" panose="02020603050405020304" pitchFamily="18" charset="0"/>
              </a:rPr>
              <a:t>штангенглубиномер; </a:t>
            </a:r>
            <a:endParaRPr lang="ru-RU" altLang="ru-RU" sz="2800" dirty="0">
              <a:latin typeface="Times New Roman" panose="02020603050405020304" pitchFamily="18" charset="0"/>
              <a:cs typeface="Times New Roman" panose="02020603050405020304" pitchFamily="18" charset="0"/>
            </a:endParaRPr>
          </a:p>
          <a:p>
            <a:pPr marL="803275" indent="-425450" eaLnBrk="1" hangingPunct="1">
              <a:spcBef>
                <a:spcPct val="0"/>
              </a:spcBef>
              <a:buClr>
                <a:srgbClr val="FF3300"/>
              </a:buClr>
              <a:buFont typeface="Wingdings" panose="05000000000000000000" pitchFamily="2" charset="2"/>
              <a:buChar char="v"/>
            </a:pPr>
            <a:r>
              <a:rPr lang="ru-RU" altLang="ru-RU" sz="2800" dirty="0">
                <a:latin typeface="Times New Roman" panose="02020603050405020304" pitchFamily="18" charset="0"/>
                <a:cs typeface="Times New Roman" panose="02020603050405020304" pitchFamily="18" charset="0"/>
              </a:rPr>
              <a:t>угломер </a:t>
            </a:r>
            <a:r>
              <a:rPr lang="ru-RU" altLang="ru-RU" sz="2800" dirty="0" smtClean="0">
                <a:latin typeface="Times New Roman" panose="02020603050405020304" pitchFamily="18" charset="0"/>
                <a:cs typeface="Times New Roman" panose="02020603050405020304" pitchFamily="18" charset="0"/>
              </a:rPr>
              <a:t>универсальный; </a:t>
            </a:r>
          </a:p>
          <a:p>
            <a:pPr marL="803275" indent="-425450" eaLnBrk="1" hangingPunct="1">
              <a:spcBef>
                <a:spcPct val="0"/>
              </a:spcBef>
              <a:buClr>
                <a:srgbClr val="FF3300"/>
              </a:buClr>
              <a:buFont typeface="Wingdings" panose="05000000000000000000" pitchFamily="2" charset="2"/>
              <a:buChar char="v"/>
            </a:pPr>
            <a:r>
              <a:rPr lang="ru-RU" altLang="ru-RU" sz="2800" dirty="0" smtClean="0">
                <a:latin typeface="Times New Roman" panose="02020603050405020304" pitchFamily="18" charset="0"/>
                <a:cs typeface="Times New Roman" panose="02020603050405020304" pitchFamily="18" charset="0"/>
              </a:rPr>
              <a:t>угольник </a:t>
            </a:r>
            <a:r>
              <a:rPr lang="ru-RU" altLang="ru-RU" sz="2800" dirty="0">
                <a:latin typeface="Times New Roman" panose="02020603050405020304" pitchFamily="18" charset="0"/>
                <a:cs typeface="Times New Roman" panose="02020603050405020304" pitchFamily="18" charset="0"/>
              </a:rPr>
              <a:t>на 90</a:t>
            </a:r>
            <a:r>
              <a:rPr lang="ru-RU" altLang="ru-RU" sz="2800" dirty="0" smtClean="0">
                <a:latin typeface="Times New Roman" panose="02020603050405020304" pitchFamily="18" charset="0"/>
                <a:cs typeface="Times New Roman" panose="02020603050405020304" pitchFamily="18" charset="0"/>
              </a:rPr>
              <a:t>°; </a:t>
            </a:r>
            <a:endParaRPr lang="ru-RU" altLang="ru-RU" sz="2800" dirty="0">
              <a:latin typeface="Times New Roman" panose="02020603050405020304" pitchFamily="18" charset="0"/>
              <a:cs typeface="Times New Roman" panose="02020603050405020304" pitchFamily="18" charset="0"/>
            </a:endParaRPr>
          </a:p>
          <a:p>
            <a:pPr marL="803275" indent="-425450" eaLnBrk="1" hangingPunct="1">
              <a:spcBef>
                <a:spcPct val="0"/>
              </a:spcBef>
              <a:buClr>
                <a:srgbClr val="FF3300"/>
              </a:buClr>
              <a:buFont typeface="Wingdings" panose="05000000000000000000" pitchFamily="2" charset="2"/>
              <a:buChar char="v"/>
            </a:pPr>
            <a:r>
              <a:rPr lang="ru-RU" altLang="ru-RU" sz="2800" dirty="0">
                <a:latin typeface="Times New Roman" panose="02020603050405020304" pitchFamily="18" charset="0"/>
                <a:cs typeface="Times New Roman" panose="02020603050405020304" pitchFamily="18" charset="0"/>
              </a:rPr>
              <a:t>циркули </a:t>
            </a:r>
            <a:r>
              <a:rPr lang="ru-RU" altLang="ru-RU" sz="2800" dirty="0">
                <a:solidFill>
                  <a:srgbClr val="FF00FF"/>
                </a:solidFill>
                <a:latin typeface="Times New Roman" panose="02020603050405020304" pitchFamily="18" charset="0"/>
                <a:cs typeface="Times New Roman" panose="02020603050405020304" pitchFamily="18" charset="0"/>
              </a:rPr>
              <a:t>(</a:t>
            </a:r>
            <a:r>
              <a:rPr lang="ru-RU" altLang="ru-RU" sz="2800" b="1" dirty="0">
                <a:solidFill>
                  <a:srgbClr val="FF00FF"/>
                </a:solidFill>
                <a:latin typeface="Times New Roman" panose="02020603050405020304" pitchFamily="18" charset="0"/>
                <a:cs typeface="Times New Roman" panose="02020603050405020304" pitchFamily="18" charset="0"/>
              </a:rPr>
              <a:t>рис. </a:t>
            </a:r>
            <a:r>
              <a:rPr lang="ru-RU" altLang="ru-RU" sz="2800" b="1" dirty="0" smtClean="0">
                <a:solidFill>
                  <a:srgbClr val="FF00FF"/>
                </a:solidFill>
                <a:latin typeface="Times New Roman" panose="02020603050405020304" pitchFamily="18" charset="0"/>
                <a:cs typeface="Times New Roman" panose="02020603050405020304" pitchFamily="18" charset="0"/>
              </a:rPr>
              <a:t>3</a:t>
            </a:r>
            <a:r>
              <a:rPr lang="ru-RU" altLang="ru-RU" sz="2800" dirty="0" smtClean="0">
                <a:solidFill>
                  <a:srgbClr val="FF00FF"/>
                </a:solidFill>
                <a:latin typeface="Times New Roman" panose="02020603050405020304" pitchFamily="18" charset="0"/>
                <a:cs typeface="Times New Roman" panose="02020603050405020304" pitchFamily="18" charset="0"/>
              </a:rPr>
              <a:t>).</a:t>
            </a:r>
            <a:endParaRPr lang="ru-RU" altLang="ru-RU" sz="2800" dirty="0">
              <a:solidFill>
                <a:srgbClr val="FF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11574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1" descr="Слесарное дело: Практическое пособие для слесар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5370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
          <p:cNvSpPr>
            <a:spLocks noChangeArrowheads="1"/>
          </p:cNvSpPr>
          <p:nvPr/>
        </p:nvSpPr>
        <p:spPr bwMode="auto">
          <a:xfrm>
            <a:off x="4860032" y="1315788"/>
            <a:ext cx="41044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rgbClr val="FF00FF"/>
                </a:solidFill>
                <a:latin typeface="Times New Roman" panose="02020603050405020304" pitchFamily="18" charset="0"/>
                <a:cs typeface="Times New Roman" panose="02020603050405020304" pitchFamily="18" charset="0"/>
              </a:rPr>
              <a:t>Рис. </a:t>
            </a:r>
            <a:r>
              <a:rPr lang="ru-RU" altLang="ru-RU" sz="2400" b="1" dirty="0" smtClean="0">
                <a:solidFill>
                  <a:srgbClr val="FF00FF"/>
                </a:solidFill>
                <a:latin typeface="Times New Roman" panose="02020603050405020304" pitchFamily="18" charset="0"/>
                <a:cs typeface="Times New Roman" panose="02020603050405020304" pitchFamily="18" charset="0"/>
              </a:rPr>
              <a:t>3. </a:t>
            </a:r>
            <a:r>
              <a:rPr lang="ru-RU" altLang="ru-RU" sz="2400" b="1" dirty="0">
                <a:solidFill>
                  <a:srgbClr val="006600"/>
                </a:solidFill>
                <a:latin typeface="Times New Roman" panose="02020603050405020304" pitchFamily="18" charset="0"/>
                <a:cs typeface="Times New Roman" panose="02020603050405020304" pitchFamily="18" charset="0"/>
              </a:rPr>
              <a:t>Универсальные измерительные инструменты: </a:t>
            </a:r>
            <a:endParaRPr lang="ru-RU" altLang="ru-RU" sz="2400" b="1" dirty="0" smtClean="0">
              <a:solidFill>
                <a:srgbClr val="006600"/>
              </a:solidFill>
              <a:latin typeface="Times New Roman" panose="02020603050405020304" pitchFamily="18" charset="0"/>
              <a:cs typeface="Times New Roman" panose="02020603050405020304" pitchFamily="18" charset="0"/>
            </a:endParaRPr>
          </a:p>
          <a:p>
            <a:pPr marL="442913" indent="-442913"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а</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мерная металлическая линейка; </a:t>
            </a:r>
            <a:endParaRPr lang="ru-RU" altLang="ru-RU" sz="2400" dirty="0" smtClean="0">
              <a:latin typeface="Times New Roman" panose="02020603050405020304" pitchFamily="18" charset="0"/>
              <a:cs typeface="Times New Roman" panose="02020603050405020304" pitchFamily="18" charset="0"/>
            </a:endParaRPr>
          </a:p>
          <a:p>
            <a:pPr>
              <a:spcBef>
                <a:spcPct val="0"/>
              </a:spcBef>
              <a:buNone/>
            </a:pPr>
            <a:r>
              <a:rPr lang="ru-RU" altLang="ru-RU" sz="2400" b="1" dirty="0" smtClean="0">
                <a:solidFill>
                  <a:srgbClr val="FF0000"/>
                </a:solidFill>
                <a:latin typeface="Times New Roman" panose="02020603050405020304" pitchFamily="18" charset="0"/>
                <a:cs typeface="Times New Roman" panose="02020603050405020304" pitchFamily="18" charset="0"/>
              </a:rPr>
              <a:t>б </a:t>
            </a:r>
            <a:r>
              <a:rPr lang="ru-RU" altLang="ru-RU" sz="2400" dirty="0">
                <a:latin typeface="Times New Roman" panose="02020603050405020304" pitchFamily="18" charset="0"/>
                <a:cs typeface="Times New Roman" panose="02020603050405020304" pitchFamily="18" charset="0"/>
              </a:rPr>
              <a:t>– штангенциркуль; </a:t>
            </a:r>
            <a:endParaRPr lang="ru-RU" altLang="ru-RU" sz="24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в</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кронциркуль нормальный; </a:t>
            </a:r>
            <a:endParaRPr lang="ru-RU" altLang="ru-RU" sz="24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г</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нутромер </a:t>
            </a:r>
            <a:r>
              <a:rPr lang="ru-RU" altLang="ru-RU" sz="2400" dirty="0" smtClean="0">
                <a:latin typeface="Times New Roman" panose="02020603050405020304" pitchFamily="18" charset="0"/>
                <a:cs typeface="Times New Roman" panose="02020603050405020304" pitchFamily="18" charset="0"/>
              </a:rPr>
              <a:t>нормальный; </a:t>
            </a: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д</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штангенглубиномер; </a:t>
            </a:r>
            <a:endParaRPr lang="ru-RU" altLang="ru-RU" sz="24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е</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угломер универсальный; </a:t>
            </a:r>
            <a:endParaRPr lang="ru-RU" altLang="ru-RU" sz="24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ж</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угольник плоский на</a:t>
            </a:r>
            <a:r>
              <a:rPr lang="ru-RU" altLang="ru-RU" sz="2400" i="1" dirty="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90°</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50777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3" descr="step-721f699efe7c5bdef3154ca001688577"/>
          <p:cNvPicPr>
            <a:picLocks noChangeAspect="1" noChangeArrowheads="1"/>
          </p:cNvPicPr>
          <p:nvPr/>
        </p:nvPicPr>
        <p:blipFill>
          <a:blip r:embed="rId2">
            <a:extLst>
              <a:ext uri="{28A0092B-C50C-407E-A947-70E740481C1C}">
                <a14:useLocalDpi xmlns:a14="http://schemas.microsoft.com/office/drawing/2010/main" val="0"/>
              </a:ext>
            </a:extLst>
          </a:blip>
          <a:srcRect l="14941" t="2615" r="15953" b="600"/>
          <a:stretch>
            <a:fillRect/>
          </a:stretch>
        </p:blipFill>
        <p:spPr bwMode="auto">
          <a:xfrm>
            <a:off x="5791200" y="16764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nvSpPr>
        <p:spPr bwMode="auto">
          <a:xfrm>
            <a:off x="0" y="0"/>
            <a:ext cx="5334000" cy="195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b="1" dirty="0" smtClean="0">
                <a:solidFill>
                  <a:srgbClr val="C00000"/>
                </a:solidFill>
              </a:rPr>
              <a:t>МЕТОДЫ ИЗМЕРЕНИЯ</a:t>
            </a:r>
            <a:endParaRPr lang="ru-RU" altLang="ru-RU" sz="800" b="1" dirty="0" smtClean="0">
              <a:solidFill>
                <a:srgbClr val="C00000"/>
              </a:solidFill>
            </a:endParaRPr>
          </a:p>
          <a:p>
            <a:pPr algn="r" eaLnBrk="1" hangingPunct="1">
              <a:spcBef>
                <a:spcPct val="0"/>
              </a:spcBef>
              <a:buFontTx/>
              <a:buNone/>
            </a:pPr>
            <a:endParaRPr lang="ru-RU" altLang="ru-RU" sz="800" dirty="0">
              <a:solidFill>
                <a:srgbClr val="CC0000"/>
              </a:solidFill>
            </a:endParaRPr>
          </a:p>
          <a:p>
            <a:pPr eaLnBrk="1" hangingPunct="1">
              <a:spcBef>
                <a:spcPct val="0"/>
              </a:spcBef>
              <a:buFontTx/>
              <a:buChar char="-"/>
            </a:pPr>
            <a:r>
              <a:rPr lang="ru-RU" altLang="ru-RU" sz="1600" b="1" dirty="0">
                <a:solidFill>
                  <a:srgbClr val="CC0000"/>
                </a:solidFill>
              </a:rPr>
              <a:t> при прямых методах</a:t>
            </a:r>
            <a:r>
              <a:rPr lang="ru-RU" altLang="ru-RU" sz="1600" dirty="0">
                <a:solidFill>
                  <a:srgbClr val="CC0000"/>
                </a:solidFill>
              </a:rPr>
              <a:t>:</a:t>
            </a:r>
            <a:r>
              <a:rPr lang="ru-RU" altLang="ru-RU" sz="1600" dirty="0"/>
              <a:t> размер получают непосредственно, пользуясь, например, линейкой, штангенциркулем, микрометром и т. д. </a:t>
            </a:r>
          </a:p>
          <a:p>
            <a:pPr eaLnBrk="1" hangingPunct="1">
              <a:spcBef>
                <a:spcPct val="0"/>
              </a:spcBef>
              <a:buFontTx/>
              <a:buChar char="-"/>
            </a:pPr>
            <a:endParaRPr lang="ru-RU" altLang="ru-RU" sz="1600" dirty="0"/>
          </a:p>
          <a:p>
            <a:pPr eaLnBrk="1" hangingPunct="1">
              <a:spcBef>
                <a:spcPct val="0"/>
              </a:spcBef>
              <a:buFontTx/>
              <a:buChar char="-"/>
            </a:pPr>
            <a:endParaRPr lang="ru-RU" altLang="ru-RU" sz="1600" dirty="0"/>
          </a:p>
          <a:p>
            <a:pPr eaLnBrk="1" hangingPunct="1">
              <a:spcBef>
                <a:spcPct val="0"/>
              </a:spcBef>
              <a:buFontTx/>
              <a:buNone/>
            </a:pPr>
            <a:r>
              <a:rPr lang="ru-RU" altLang="ru-RU" sz="1600" dirty="0"/>
              <a:t>.</a:t>
            </a:r>
          </a:p>
        </p:txBody>
      </p:sp>
      <p:sp>
        <p:nvSpPr>
          <p:cNvPr id="39940" name="Rectangle 21"/>
          <p:cNvSpPr>
            <a:spLocks noChangeArrowheads="1"/>
          </p:cNvSpPr>
          <p:nvPr/>
        </p:nvSpPr>
        <p:spPr bwMode="auto">
          <a:xfrm>
            <a:off x="5334000" y="381000"/>
            <a:ext cx="36576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b="1">
                <a:solidFill>
                  <a:srgbClr val="CC0000"/>
                </a:solidFill>
              </a:rPr>
              <a:t>- при косвенных</a:t>
            </a:r>
            <a:r>
              <a:rPr lang="ru-RU" altLang="ru-RU" sz="1600">
                <a:solidFill>
                  <a:srgbClr val="CC0000"/>
                </a:solidFill>
              </a:rPr>
              <a:t>:</a:t>
            </a:r>
            <a:r>
              <a:rPr lang="ru-RU" altLang="ru-RU" sz="1600"/>
              <a:t> размер получают вычислением по результатам прямых измерений. </a:t>
            </a:r>
          </a:p>
          <a:p>
            <a:pPr algn="ctr" eaLnBrk="1" hangingPunct="1">
              <a:spcBef>
                <a:spcPct val="0"/>
              </a:spcBef>
              <a:buFontTx/>
              <a:buNone/>
            </a:pPr>
            <a:r>
              <a:rPr lang="ru-RU" altLang="ru-RU" sz="1600" b="1"/>
              <a:t>C - длина окружности круга </a:t>
            </a:r>
          </a:p>
          <a:p>
            <a:pPr algn="ctr" eaLnBrk="1" hangingPunct="1">
              <a:spcBef>
                <a:spcPct val="0"/>
              </a:spcBef>
              <a:buFontTx/>
              <a:buNone/>
            </a:pPr>
            <a:r>
              <a:rPr lang="ru-RU" altLang="ru-RU" sz="1600" b="1"/>
              <a:t>С = 2 πR (радиус), </a:t>
            </a:r>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endParaRPr lang="ru-RU" altLang="ru-RU" sz="1600" b="1"/>
          </a:p>
          <a:p>
            <a:pPr eaLnBrk="1" hangingPunct="1">
              <a:spcBef>
                <a:spcPct val="0"/>
              </a:spcBef>
              <a:buFontTx/>
              <a:buNone/>
            </a:pPr>
            <a:r>
              <a:rPr lang="ru-RU" altLang="ru-RU" sz="1600" b="1"/>
              <a:t>Ни одно измерение не может быть произведено абсолютно точно</a:t>
            </a:r>
            <a:r>
              <a:rPr lang="ru-RU" altLang="ru-RU" sz="1600">
                <a:solidFill>
                  <a:srgbClr val="E13A19"/>
                </a:solidFill>
              </a:rPr>
              <a:t>.</a:t>
            </a:r>
          </a:p>
          <a:p>
            <a:pPr algn="ctr" eaLnBrk="1" hangingPunct="1">
              <a:spcBef>
                <a:spcPct val="0"/>
              </a:spcBef>
              <a:buFontTx/>
              <a:buNone/>
            </a:pPr>
            <a:r>
              <a:rPr lang="ru-RU" altLang="ru-RU" sz="1600" b="1">
                <a:solidFill>
                  <a:srgbClr val="CC0000"/>
                </a:solidFill>
              </a:rPr>
              <a:t>Разница  - погрешность измерения</a:t>
            </a:r>
          </a:p>
          <a:p>
            <a:pPr algn="ctr" eaLnBrk="1" hangingPunct="1">
              <a:spcBef>
                <a:spcPct val="0"/>
              </a:spcBef>
              <a:buFontTx/>
              <a:buNone/>
            </a:pPr>
            <a:endParaRPr lang="ru-RU" altLang="ru-RU" sz="1600" b="1">
              <a:solidFill>
                <a:srgbClr val="CC0000"/>
              </a:solidFill>
            </a:endParaRPr>
          </a:p>
          <a:p>
            <a:pPr eaLnBrk="1" hangingPunct="1">
              <a:spcBef>
                <a:spcPct val="0"/>
              </a:spcBef>
              <a:buFontTx/>
              <a:buNone/>
            </a:pPr>
            <a:r>
              <a:rPr lang="ru-RU" altLang="ru-RU" sz="1600" b="1">
                <a:solidFill>
                  <a:srgbClr val="FF0000"/>
                </a:solidFill>
              </a:rPr>
              <a:t>Линейные размеры</a:t>
            </a:r>
            <a:r>
              <a:rPr lang="ru-RU" altLang="ru-RU" sz="1600"/>
              <a:t> в сл. деле принято считать в </a:t>
            </a:r>
            <a:r>
              <a:rPr lang="ru-RU" altLang="ru-RU" sz="1800" b="1">
                <a:solidFill>
                  <a:srgbClr val="0000CC"/>
                </a:solidFill>
              </a:rPr>
              <a:t>мм</a:t>
            </a:r>
            <a:r>
              <a:rPr lang="ru-RU" altLang="ru-RU" sz="1600"/>
              <a:t> - пишут без обозначений, или </a:t>
            </a:r>
            <a:r>
              <a:rPr lang="ru-RU" altLang="ru-RU" sz="1800" b="1">
                <a:solidFill>
                  <a:srgbClr val="0000CC"/>
                </a:solidFill>
              </a:rPr>
              <a:t>1 см, 2 м</a:t>
            </a:r>
            <a:r>
              <a:rPr lang="ru-RU" altLang="ru-RU" sz="1800" b="1"/>
              <a:t>.</a:t>
            </a:r>
          </a:p>
        </p:txBody>
      </p:sp>
      <p:pic>
        <p:nvPicPr>
          <p:cNvPr id="39941" name="Picture 26" descr="i_001 (1)"/>
          <p:cNvPicPr>
            <a:picLocks noChangeAspect="1" noChangeArrowheads="1"/>
          </p:cNvPicPr>
          <p:nvPr/>
        </p:nvPicPr>
        <p:blipFill>
          <a:blip r:embed="rId3">
            <a:extLst>
              <a:ext uri="{28A0092B-C50C-407E-A947-70E740481C1C}">
                <a14:useLocalDpi xmlns:a14="http://schemas.microsoft.com/office/drawing/2010/main" val="0"/>
              </a:ext>
            </a:extLst>
          </a:blip>
          <a:srcRect l="2000" t="1218" r="2000" b="5565"/>
          <a:stretch>
            <a:fillRect/>
          </a:stretch>
        </p:blipFill>
        <p:spPr bwMode="auto">
          <a:xfrm>
            <a:off x="533400" y="1219200"/>
            <a:ext cx="39306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967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67544" y="189936"/>
            <a:ext cx="856818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800" b="1" dirty="0">
                <a:solidFill>
                  <a:srgbClr val="006600"/>
                </a:solidFill>
                <a:latin typeface="Times New Roman" panose="02020603050405020304" pitchFamily="18" charset="0"/>
                <a:cs typeface="Times New Roman" panose="02020603050405020304" pitchFamily="18" charset="0"/>
              </a:rPr>
              <a:t>К</a:t>
            </a:r>
            <a:r>
              <a:rPr lang="ru-RU" altLang="ru-RU" sz="2800" b="1" dirty="0">
                <a:solidFill>
                  <a:srgbClr val="FF0000"/>
                </a:solidFill>
                <a:latin typeface="Times New Roman" panose="02020603050405020304" pitchFamily="18" charset="0"/>
                <a:cs typeface="Times New Roman" panose="02020603050405020304" pitchFamily="18" charset="0"/>
              </a:rPr>
              <a:t> </a:t>
            </a:r>
            <a:r>
              <a:rPr lang="ru-RU" altLang="ru-RU" sz="2800" b="1" i="1" dirty="0">
                <a:solidFill>
                  <a:srgbClr val="FF0000"/>
                </a:solidFill>
                <a:latin typeface="Times New Roman" panose="02020603050405020304" pitchFamily="18" charset="0"/>
                <a:cs typeface="Times New Roman" panose="02020603050405020304" pitchFamily="18" charset="0"/>
              </a:rPr>
              <a:t>простым специальным инструментам </a:t>
            </a:r>
            <a:r>
              <a:rPr lang="ru-RU" altLang="ru-RU" sz="2800" b="1" dirty="0">
                <a:solidFill>
                  <a:srgbClr val="006600"/>
                </a:solidFill>
                <a:latin typeface="Times New Roman" panose="02020603050405020304" pitchFamily="18" charset="0"/>
                <a:cs typeface="Times New Roman" panose="02020603050405020304" pitchFamily="18" charset="0"/>
              </a:rPr>
              <a:t>для контроля размеров, используемым в слесарном деле, </a:t>
            </a:r>
            <a:r>
              <a:rPr lang="ru-RU" altLang="ru-RU" sz="2800" b="1" dirty="0" smtClean="0">
                <a:solidFill>
                  <a:srgbClr val="006600"/>
                </a:solidFill>
                <a:latin typeface="Times New Roman" panose="02020603050405020304" pitchFamily="18" charset="0"/>
                <a:cs typeface="Times New Roman" panose="02020603050405020304" pitchFamily="18" charset="0"/>
              </a:rPr>
              <a:t>относятся:</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линейка </a:t>
            </a:r>
            <a:r>
              <a:rPr lang="ru-RU" altLang="ru-RU" sz="2800" b="1" dirty="0">
                <a:solidFill>
                  <a:srgbClr val="0000FF"/>
                </a:solidFill>
                <a:latin typeface="Times New Roman" panose="02020603050405020304" pitchFamily="18" charset="0"/>
                <a:cs typeface="Times New Roman" panose="02020603050405020304" pitchFamily="18" charset="0"/>
              </a:rPr>
              <a:t>угловая с двух сторонним </a:t>
            </a:r>
            <a:r>
              <a:rPr lang="ru-RU" altLang="ru-RU" sz="2800" b="1" dirty="0" smtClean="0">
                <a:solidFill>
                  <a:srgbClr val="0000FF"/>
                </a:solidFill>
                <a:latin typeface="Times New Roman" panose="02020603050405020304" pitchFamily="18" charset="0"/>
                <a:cs typeface="Times New Roman" panose="02020603050405020304" pitchFamily="18" charset="0"/>
              </a:rPr>
              <a:t>скосом;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линейка прямоугольная;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шаблон резьбовой;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щуп;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пробка </a:t>
            </a:r>
            <a:r>
              <a:rPr lang="ru-RU" altLang="ru-RU" sz="2800" b="1" dirty="0">
                <a:solidFill>
                  <a:srgbClr val="0000FF"/>
                </a:solidFill>
                <a:latin typeface="Times New Roman" panose="02020603050405020304" pitchFamily="18" charset="0"/>
                <a:cs typeface="Times New Roman" panose="02020603050405020304" pitchFamily="18" charset="0"/>
              </a:rPr>
              <a:t>сборная </a:t>
            </a:r>
            <a:r>
              <a:rPr lang="ru-RU" altLang="ru-RU" sz="2800" b="1" dirty="0" smtClean="0">
                <a:solidFill>
                  <a:srgbClr val="0000FF"/>
                </a:solidFill>
                <a:latin typeface="Times New Roman" panose="02020603050405020304" pitchFamily="18" charset="0"/>
                <a:cs typeface="Times New Roman" panose="02020603050405020304" pitchFamily="18" charset="0"/>
              </a:rPr>
              <a:t>односторонняя;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пробка </a:t>
            </a:r>
            <a:r>
              <a:rPr lang="ru-RU" altLang="ru-RU" sz="2800" b="1" dirty="0">
                <a:solidFill>
                  <a:srgbClr val="0000FF"/>
                </a:solidFill>
                <a:latin typeface="Times New Roman" panose="02020603050405020304" pitchFamily="18" charset="0"/>
                <a:cs typeface="Times New Roman" panose="02020603050405020304" pitchFamily="18" charset="0"/>
              </a:rPr>
              <a:t>двухсторонняя предельная, </a:t>
            </a:r>
            <a:endParaRPr lang="ru-RU" altLang="ru-RU" sz="2800" b="1" dirty="0" smtClean="0">
              <a:solidFill>
                <a:srgbClr val="0000FF"/>
              </a:solidFill>
              <a:latin typeface="Times New Roman" panose="02020603050405020304" pitchFamily="18" charset="0"/>
              <a:cs typeface="Times New Roman" panose="02020603050405020304" pitchFamily="18" charset="0"/>
            </a:endParaRP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скоба </a:t>
            </a:r>
            <a:r>
              <a:rPr lang="ru-RU" altLang="ru-RU" sz="2800" b="1" dirty="0">
                <a:solidFill>
                  <a:srgbClr val="0000FF"/>
                </a:solidFill>
                <a:latin typeface="Times New Roman" panose="02020603050405020304" pitchFamily="18" charset="0"/>
                <a:cs typeface="Times New Roman" panose="02020603050405020304" pitchFamily="18" charset="0"/>
              </a:rPr>
              <a:t>предельная </a:t>
            </a:r>
            <a:r>
              <a:rPr lang="ru-RU" altLang="ru-RU" sz="2800" b="1" dirty="0" smtClean="0">
                <a:solidFill>
                  <a:srgbClr val="0000FF"/>
                </a:solidFill>
                <a:latin typeface="Times New Roman" panose="02020603050405020304" pitchFamily="18" charset="0"/>
                <a:cs typeface="Times New Roman" panose="02020603050405020304" pitchFamily="18" charset="0"/>
              </a:rPr>
              <a:t>односторонняя; </a:t>
            </a:r>
          </a:p>
          <a:p>
            <a:pPr marL="895350" indent="-457200" eaLnBrk="1" hangingPunct="1">
              <a:spcBef>
                <a:spcPct val="0"/>
              </a:spcBef>
              <a:buClr>
                <a:srgbClr val="FF0000"/>
              </a:buClr>
              <a:buFont typeface="Wingdings" panose="05000000000000000000" pitchFamily="2" charset="2"/>
              <a:buChar char="ü"/>
            </a:pPr>
            <a:r>
              <a:rPr lang="ru-RU" altLang="ru-RU" sz="2800" b="1" dirty="0" smtClean="0">
                <a:solidFill>
                  <a:srgbClr val="0000FF"/>
                </a:solidFill>
                <a:latin typeface="Times New Roman" panose="02020603050405020304" pitchFamily="18" charset="0"/>
                <a:cs typeface="Times New Roman" panose="02020603050405020304" pitchFamily="18" charset="0"/>
              </a:rPr>
              <a:t>скоба </a:t>
            </a:r>
            <a:r>
              <a:rPr lang="ru-RU" altLang="ru-RU" sz="2800" b="1" dirty="0">
                <a:solidFill>
                  <a:srgbClr val="0000FF"/>
                </a:solidFill>
                <a:latin typeface="Times New Roman" panose="02020603050405020304" pitchFamily="18" charset="0"/>
                <a:cs typeface="Times New Roman" panose="02020603050405020304" pitchFamily="18" charset="0"/>
              </a:rPr>
              <a:t>предельная двухсторонняя </a:t>
            </a:r>
            <a:r>
              <a:rPr lang="ru-RU" altLang="ru-RU" sz="2800" b="1" dirty="0">
                <a:solidFill>
                  <a:srgbClr val="FF00FF"/>
                </a:solidFill>
                <a:latin typeface="Times New Roman" panose="02020603050405020304" pitchFamily="18" charset="0"/>
                <a:cs typeface="Times New Roman" panose="02020603050405020304" pitchFamily="18" charset="0"/>
              </a:rPr>
              <a:t>(рис. 2).</a:t>
            </a:r>
          </a:p>
        </p:txBody>
      </p:sp>
    </p:spTree>
    <p:extLst>
      <p:ext uri="{BB962C8B-B14F-4D97-AF65-F5344CB8AC3E}">
        <p14:creationId xmlns:p14="http://schemas.microsoft.com/office/powerpoint/2010/main" val="428172569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1" descr="Слесарное дело: Практическое пособие для слесар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3926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1"/>
          <p:cNvSpPr>
            <a:spLocks noChangeArrowheads="1"/>
          </p:cNvSpPr>
          <p:nvPr/>
        </p:nvSpPr>
        <p:spPr bwMode="auto">
          <a:xfrm>
            <a:off x="4644132" y="524545"/>
            <a:ext cx="449986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rgbClr val="FF00FF"/>
                </a:solidFill>
                <a:latin typeface="Times New Roman" panose="02020603050405020304" pitchFamily="18" charset="0"/>
                <a:cs typeface="Times New Roman" panose="02020603050405020304" pitchFamily="18" charset="0"/>
              </a:rPr>
              <a:t>Рис. 2. </a:t>
            </a:r>
            <a:r>
              <a:rPr lang="ru-RU" altLang="ru-RU" sz="2400" b="1" dirty="0">
                <a:solidFill>
                  <a:srgbClr val="006600"/>
                </a:solidFill>
                <a:latin typeface="Times New Roman" panose="02020603050405020304" pitchFamily="18" charset="0"/>
                <a:cs typeface="Times New Roman" panose="02020603050405020304" pitchFamily="18" charset="0"/>
              </a:rPr>
              <a:t>Простые специальные инструменты для контроля размеров: </a:t>
            </a:r>
            <a:endParaRPr lang="ru-RU" altLang="ru-RU" sz="2400" b="1" dirty="0" smtClean="0">
              <a:solidFill>
                <a:srgbClr val="0066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а</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линейка угловая с двухсторонним скосом; </a:t>
            </a:r>
            <a:endParaRPr lang="ru-RU" altLang="ru-RU"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б</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линейка прямоугольная</a:t>
            </a:r>
            <a:r>
              <a:rPr lang="ru-RU" altLang="ru-RU" sz="2400" b="1" dirty="0" smtClean="0">
                <a:latin typeface="Times New Roman" panose="02020603050405020304" pitchFamily="18" charset="0"/>
                <a:cs typeface="Times New Roman" panose="02020603050405020304" pitchFamily="18" charset="0"/>
              </a:rPr>
              <a:t>;</a:t>
            </a: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в</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-шаблон резьбовой; </a:t>
            </a:r>
            <a:endParaRPr lang="ru-RU" altLang="ru-RU"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г</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щуп; </a:t>
            </a:r>
            <a:endParaRPr lang="ru-RU" altLang="ru-RU"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д</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пробка сборная односторонняя; </a:t>
            </a:r>
            <a:endParaRPr lang="ru-RU" altLang="ru-RU"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е</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пробка сборная двухсторонняя предельная</a:t>
            </a:r>
            <a:r>
              <a:rPr lang="ru-RU" altLang="ru-RU" sz="2400" b="1" dirty="0" smtClean="0">
                <a:latin typeface="Times New Roman" panose="02020603050405020304" pitchFamily="18" charset="0"/>
                <a:cs typeface="Times New Roman" panose="02020603050405020304" pitchFamily="18" charset="0"/>
              </a:rPr>
              <a:t>;</a:t>
            </a: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ж</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скоба предельная односторонняя; </a:t>
            </a:r>
            <a:endParaRPr lang="ru-RU" altLang="ru-RU"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400" b="1" dirty="0" smtClean="0">
                <a:solidFill>
                  <a:srgbClr val="FF0000"/>
                </a:solidFill>
                <a:latin typeface="Times New Roman" panose="02020603050405020304" pitchFamily="18" charset="0"/>
                <a:cs typeface="Times New Roman" panose="02020603050405020304" pitchFamily="18" charset="0"/>
              </a:rPr>
              <a:t>з</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скоба предельная двухсторонняя</a:t>
            </a:r>
          </a:p>
        </p:txBody>
      </p:sp>
    </p:spTree>
    <p:extLst>
      <p:ext uri="{BB962C8B-B14F-4D97-AF65-F5344CB8AC3E}">
        <p14:creationId xmlns:p14="http://schemas.microsoft.com/office/powerpoint/2010/main" val="70417164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D:\Documents and Settings\Admin\Рабочий стол\i.jpg"/>
          <p:cNvPicPr>
            <a:picLocks noChangeAspect="1" noChangeArrowheads="1"/>
          </p:cNvPicPr>
          <p:nvPr/>
        </p:nvPicPr>
        <p:blipFill>
          <a:blip r:embed="rId2"/>
          <a:srcRect/>
          <a:stretch>
            <a:fillRect/>
          </a:stretch>
        </p:blipFill>
        <p:spPr bwMode="auto">
          <a:xfrm>
            <a:off x="4139952" y="1745432"/>
            <a:ext cx="4680520" cy="3744416"/>
          </a:xfrm>
          <a:prstGeom prst="rect">
            <a:avLst/>
          </a:prstGeom>
          <a:noFill/>
          <a:ln w="9525">
            <a:noFill/>
            <a:miter lim="800000"/>
            <a:headEnd/>
            <a:tailEnd/>
          </a:ln>
        </p:spPr>
      </p:pic>
      <p:sp>
        <p:nvSpPr>
          <p:cNvPr id="28674" name="Содержимое 2"/>
          <p:cNvSpPr>
            <a:spLocks noGrp="1"/>
          </p:cNvSpPr>
          <p:nvPr>
            <p:ph idx="1"/>
          </p:nvPr>
        </p:nvSpPr>
        <p:spPr>
          <a:xfrm>
            <a:off x="179512" y="1700808"/>
            <a:ext cx="4463355" cy="4514825"/>
          </a:xfrm>
        </p:spPr>
        <p:txBody>
          <a:bodyPr>
            <a:normAutofit/>
          </a:bodyPr>
          <a:lstStyle/>
          <a:p>
            <a:pPr marL="176213" indent="-176213" eaLnBrk="1" hangingPunct="1">
              <a:buFont typeface="Wingdings 2" pitchFamily="18" charset="2"/>
              <a:buNone/>
            </a:pPr>
            <a:r>
              <a:rPr lang="ru-RU" dirty="0" smtClean="0"/>
              <a:t>	</a:t>
            </a:r>
            <a:r>
              <a:rPr lang="ru-RU" sz="2800" b="1" dirty="0" smtClean="0">
                <a:solidFill>
                  <a:srgbClr val="FF0000"/>
                </a:solidFill>
              </a:rPr>
              <a:t>Линейки измерительные </a:t>
            </a:r>
            <a:r>
              <a:rPr lang="ru-RU" sz="2800" b="1" dirty="0" smtClean="0">
                <a:solidFill>
                  <a:srgbClr val="0000FF"/>
                </a:solidFill>
              </a:rPr>
              <a:t>с ценой деления </a:t>
            </a:r>
            <a:r>
              <a:rPr lang="ru-RU" sz="2800" b="1" dirty="0" smtClean="0">
                <a:solidFill>
                  <a:srgbClr val="FF00FF"/>
                </a:solidFill>
              </a:rPr>
              <a:t>1,0 мм </a:t>
            </a:r>
            <a:r>
              <a:rPr lang="ru-RU" sz="2800" b="1" dirty="0" smtClean="0">
                <a:solidFill>
                  <a:srgbClr val="0000FF"/>
                </a:solidFill>
              </a:rPr>
              <a:t>предназначены для измерения различных размеров изделий. Применяются в машиностроении, приборостроении и других отраслях промышленности.</a:t>
            </a:r>
          </a:p>
        </p:txBody>
      </p:sp>
    </p:spTree>
    <p:extLst>
      <p:ext uri="{BB962C8B-B14F-4D97-AF65-F5344CB8AC3E}">
        <p14:creationId xmlns:p14="http://schemas.microsoft.com/office/powerpoint/2010/main" val="376117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96752"/>
            <a:ext cx="763284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smtClean="0">
              <a:solidFill>
                <a:srgbClr val="006600"/>
              </a:solidFill>
              <a:latin typeface="Times New Roman" pitchFamily="18" charset="0"/>
              <a:cs typeface="Times New Roman" pitchFamily="18" charset="0"/>
            </a:endParaRPr>
          </a:p>
          <a:p>
            <a:pPr algn="ctr"/>
            <a:r>
              <a:rPr lang="ru-RU" sz="54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ru-RU" sz="5400" b="1" dirty="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5400" b="1" dirty="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Сущность и назначение разметки</a:t>
            </a:r>
            <a:endParaRPr lang="ru-RU" sz="5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631170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367643" y="5857749"/>
            <a:ext cx="6408712" cy="891480"/>
          </a:xfrm>
        </p:spPr>
        <p:txBody>
          <a:bodyPr>
            <a:normAutofit fontScale="92500" lnSpcReduction="10000"/>
          </a:bodyPr>
          <a:lstStyle/>
          <a:p>
            <a:pPr marL="0" indent="0" algn="ctr">
              <a:buNone/>
            </a:pPr>
            <a:r>
              <a:rPr lang="ru-RU" sz="2800" b="1" dirty="0" smtClean="0">
                <a:solidFill>
                  <a:srgbClr val="0000FF"/>
                </a:solidFill>
              </a:rPr>
              <a:t>Слесарный угольник применяется для  </a:t>
            </a:r>
          </a:p>
          <a:p>
            <a:pPr algn="ctr" eaLnBrk="1" hangingPunct="1">
              <a:buFontTx/>
              <a:buNone/>
            </a:pPr>
            <a:r>
              <a:rPr lang="ru-RU" sz="2800" b="1" dirty="0" smtClean="0">
                <a:solidFill>
                  <a:srgbClr val="0000FF"/>
                </a:solidFill>
              </a:rPr>
              <a:t>разметки и проверки прямых углов.</a:t>
            </a:r>
          </a:p>
        </p:txBody>
      </p:sp>
      <p:pic>
        <p:nvPicPr>
          <p:cNvPr id="25604" name="Picture 6" descr="http://ptsmoscow.ru/Home/images/UGOL1.jpg"/>
          <p:cNvPicPr>
            <a:picLocks noChangeAspect="1" noChangeArrowheads="1"/>
          </p:cNvPicPr>
          <p:nvPr/>
        </p:nvPicPr>
        <p:blipFill>
          <a:blip r:embed="rId2"/>
          <a:srcRect/>
          <a:stretch>
            <a:fillRect/>
          </a:stretch>
        </p:blipFill>
        <p:spPr bwMode="auto">
          <a:xfrm>
            <a:off x="1133016" y="555675"/>
            <a:ext cx="6877967" cy="5302074"/>
          </a:xfrm>
          <a:prstGeom prst="rect">
            <a:avLst/>
          </a:prstGeom>
          <a:noFill/>
          <a:ln w="9525">
            <a:noFill/>
            <a:miter lim="800000"/>
            <a:headEnd/>
            <a:tailEnd/>
          </a:ln>
        </p:spPr>
      </p:pic>
      <p:sp>
        <p:nvSpPr>
          <p:cNvPr id="37890" name="Rectangle 2"/>
          <p:cNvSpPr>
            <a:spLocks noGrp="1" noChangeArrowheads="1"/>
          </p:cNvSpPr>
          <p:nvPr>
            <p:ph type="title"/>
          </p:nvPr>
        </p:nvSpPr>
        <p:spPr>
          <a:xfrm>
            <a:off x="457200" y="0"/>
            <a:ext cx="8229600" cy="562074"/>
          </a:xfrm>
        </p:spPr>
        <p:txBody>
          <a:bodyPr>
            <a:normAutofit fontScale="90000"/>
          </a:bodyPr>
          <a:lstStyle/>
          <a:p>
            <a:pPr eaLnBrk="1" fontAlgn="auto" hangingPunct="1">
              <a:spcAft>
                <a:spcPts val="0"/>
              </a:spcAft>
              <a:defRPr/>
            </a:pPr>
            <a:r>
              <a:rPr lang="ru-RU" sz="4000" b="1" dirty="0" smtClean="0">
                <a:solidFill>
                  <a:srgbClr val="C00000"/>
                </a:solidFill>
              </a:rPr>
              <a:t>СЛЕСАРНЫЙ УГОЛЬНИК</a:t>
            </a:r>
          </a:p>
        </p:txBody>
      </p:sp>
    </p:spTree>
    <p:extLst>
      <p:ext uri="{BB962C8B-B14F-4D97-AF65-F5344CB8AC3E}">
        <p14:creationId xmlns:p14="http://schemas.microsoft.com/office/powerpoint/2010/main" val="3808999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39552" y="148111"/>
            <a:ext cx="8229600" cy="428625"/>
          </a:xfrm>
        </p:spPr>
        <p:txBody>
          <a:bodyPr>
            <a:noAutofit/>
          </a:bodyPr>
          <a:lstStyle/>
          <a:p>
            <a:pPr algn="ctr"/>
            <a:r>
              <a:rPr lang="ru-RU" sz="3200" b="1" dirty="0" smtClean="0">
                <a:solidFill>
                  <a:srgbClr val="C00000"/>
                </a:solidFill>
              </a:rPr>
              <a:t>Угольники</a:t>
            </a:r>
          </a:p>
        </p:txBody>
      </p:sp>
      <p:sp>
        <p:nvSpPr>
          <p:cNvPr id="7171" name="Содержимое 2"/>
          <p:cNvSpPr>
            <a:spLocks noGrp="1"/>
          </p:cNvSpPr>
          <p:nvPr>
            <p:ph idx="1"/>
          </p:nvPr>
        </p:nvSpPr>
        <p:spPr>
          <a:xfrm>
            <a:off x="0" y="642938"/>
            <a:ext cx="9144000" cy="6215062"/>
          </a:xfrm>
        </p:spPr>
        <p:txBody>
          <a:bodyPr/>
          <a:lstStyle/>
          <a:p>
            <a:r>
              <a:rPr lang="ru-RU" sz="2400" b="1" i="1" dirty="0" smtClean="0">
                <a:solidFill>
                  <a:srgbClr val="FF0000"/>
                </a:solidFill>
                <a:latin typeface="Times New Roman" pitchFamily="18" charset="0"/>
                <a:cs typeface="Times New Roman" pitchFamily="18" charset="0"/>
              </a:rPr>
              <a:t>Угольники с полкой </a:t>
            </a:r>
            <a:r>
              <a:rPr lang="ru-RU" sz="2400" b="1" dirty="0" smtClean="0">
                <a:solidFill>
                  <a:srgbClr val="006600"/>
                </a:solidFill>
                <a:latin typeface="Times New Roman" pitchFamily="18" charset="0"/>
                <a:cs typeface="Times New Roman" pitchFamily="18" charset="0"/>
              </a:rPr>
              <a:t>(рис. 2.15) </a:t>
            </a:r>
            <a:r>
              <a:rPr lang="ru-RU" sz="2400" b="1" dirty="0" smtClean="0">
                <a:latin typeface="Times New Roman" pitchFamily="18" charset="0"/>
                <a:cs typeface="Times New Roman" pitchFamily="18" charset="0"/>
              </a:rPr>
              <a:t>применяют как для плоскостной, так и для пространственной разметки.</a:t>
            </a:r>
            <a:endParaRPr lang="ru-RU" sz="2400" b="1" dirty="0">
              <a:latin typeface="Times New Roman" pitchFamily="18" charset="0"/>
              <a:cs typeface="Times New Roman" pitchFamily="18" charset="0"/>
            </a:endParaRPr>
          </a:p>
        </p:txBody>
      </p:sp>
      <p:sp>
        <p:nvSpPr>
          <p:cNvPr id="57345" name="Rectangle 1"/>
          <p:cNvSpPr>
            <a:spLocks noChangeArrowheads="1"/>
          </p:cNvSpPr>
          <p:nvPr/>
        </p:nvSpPr>
        <p:spPr bwMode="auto">
          <a:xfrm>
            <a:off x="0" y="5361604"/>
            <a:ext cx="9144000" cy="7694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00"/>
                </a:solidFill>
                <a:latin typeface="Times New Roman" pitchFamily="18" charset="0"/>
                <a:cs typeface="Times New Roman" pitchFamily="18" charset="0"/>
              </a:rPr>
              <a:t>Рис. 2.15. </a:t>
            </a:r>
            <a:r>
              <a:rPr lang="ru-RU" sz="2400" b="1" dirty="0" smtClean="0">
                <a:solidFill>
                  <a:srgbClr val="006600"/>
                </a:solidFill>
                <a:latin typeface="Times New Roman" pitchFamily="18" charset="0"/>
                <a:cs typeface="Times New Roman" pitchFamily="18" charset="0"/>
              </a:rPr>
              <a:t>Угольник с полкой: </a:t>
            </a:r>
            <a:endParaRPr lang="en-US" sz="2400" b="1" dirty="0" smtClean="0">
              <a:solidFill>
                <a:srgbClr val="006600"/>
              </a:solidFill>
              <a:latin typeface="Times New Roman" pitchFamily="18" charset="0"/>
              <a:cs typeface="Times New Roman" pitchFamily="18" charset="0"/>
            </a:endParaRPr>
          </a:p>
          <a:p>
            <a:pPr algn="ctr"/>
            <a:r>
              <a:rPr lang="ru-RU" sz="2000" b="1" i="1" dirty="0" smtClean="0">
                <a:solidFill>
                  <a:srgbClr val="FF0000"/>
                </a:solidFill>
                <a:latin typeface="Times New Roman" pitchFamily="18" charset="0"/>
                <a:cs typeface="Times New Roman" pitchFamily="18" charset="0"/>
              </a:rPr>
              <a:t>а </a:t>
            </a:r>
            <a:r>
              <a:rPr lang="ru-RU" sz="2000" b="1" dirty="0" smtClean="0">
                <a:solidFill>
                  <a:srgbClr val="006600"/>
                </a:solidFill>
                <a:latin typeface="Times New Roman" pitchFamily="18" charset="0"/>
                <a:cs typeface="Times New Roman" pitchFamily="18" charset="0"/>
              </a:rPr>
              <a:t>- угольник; </a:t>
            </a:r>
            <a:r>
              <a:rPr lang="ru-RU" sz="2000" b="1" i="1" dirty="0" smtClean="0">
                <a:solidFill>
                  <a:srgbClr val="FF0000"/>
                </a:solidFill>
                <a:latin typeface="Times New Roman" pitchFamily="18" charset="0"/>
                <a:cs typeface="Times New Roman" pitchFamily="18" charset="0"/>
              </a:rPr>
              <a:t>б, в </a:t>
            </a:r>
            <a:r>
              <a:rPr lang="ru-RU" sz="2000" b="1" dirty="0" smtClean="0">
                <a:solidFill>
                  <a:srgbClr val="006600"/>
                </a:solidFill>
                <a:latin typeface="Times New Roman" pitchFamily="18" charset="0"/>
                <a:cs typeface="Times New Roman" pitchFamily="18" charset="0"/>
              </a:rPr>
              <a:t>- примеры использования</a:t>
            </a:r>
            <a:endParaRPr lang="ru-RU" sz="2000" b="1" dirty="0">
              <a:solidFill>
                <a:srgbClr val="006600"/>
              </a:solidFill>
              <a:latin typeface="Times New Roman" pitchFamily="18" charset="0"/>
              <a:cs typeface="Times New Roman" pitchFamily="18" charset="0"/>
            </a:endParaRPr>
          </a:p>
        </p:txBody>
      </p:sp>
      <p:pic>
        <p:nvPicPr>
          <p:cNvPr id="8" name="Рисунок 7"/>
          <p:cNvPicPr/>
          <p:nvPr/>
        </p:nvPicPr>
        <p:blipFill>
          <a:blip r:embed="rId3" cstate="print"/>
          <a:srcRect/>
          <a:stretch>
            <a:fillRect/>
          </a:stretch>
        </p:blipFill>
        <p:spPr bwMode="auto">
          <a:xfrm>
            <a:off x="251520" y="1490590"/>
            <a:ext cx="3491880" cy="3522586"/>
          </a:xfrm>
          <a:prstGeom prst="rect">
            <a:avLst/>
          </a:prstGeom>
          <a:noFill/>
          <a:ln w="9525">
            <a:noFill/>
            <a:miter lim="800000"/>
            <a:headEnd/>
            <a:tailEnd/>
          </a:ln>
        </p:spPr>
      </p:pic>
      <p:pic>
        <p:nvPicPr>
          <p:cNvPr id="11" name="Рисунок 10"/>
          <p:cNvPicPr/>
          <p:nvPr/>
        </p:nvPicPr>
        <p:blipFill>
          <a:blip r:embed="rId4" cstate="print"/>
          <a:srcRect/>
          <a:stretch>
            <a:fillRect/>
          </a:stretch>
        </p:blipFill>
        <p:spPr bwMode="auto">
          <a:xfrm>
            <a:off x="3743400" y="1556792"/>
            <a:ext cx="5221088" cy="3672408"/>
          </a:xfrm>
          <a:prstGeom prst="rect">
            <a:avLst/>
          </a:prstGeom>
          <a:noFill/>
          <a:ln w="9525">
            <a:noFill/>
            <a:miter lim="800000"/>
            <a:headEnd/>
            <a:tailEnd/>
          </a:ln>
        </p:spPr>
      </p:pic>
    </p:spTree>
    <p:extLst>
      <p:ext uri="{BB962C8B-B14F-4D97-AF65-F5344CB8AC3E}">
        <p14:creationId xmlns:p14="http://schemas.microsoft.com/office/powerpoint/2010/main" val="606333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62074"/>
          </a:xfrm>
        </p:spPr>
        <p:txBody>
          <a:bodyPr>
            <a:normAutofit fontScale="90000"/>
          </a:bodyPr>
          <a:lstStyle/>
          <a:p>
            <a:r>
              <a:rPr lang="ru-RU" b="1" dirty="0" smtClean="0">
                <a:solidFill>
                  <a:srgbClr val="C00000"/>
                </a:solidFill>
              </a:rPr>
              <a:t>Угольники</a:t>
            </a:r>
            <a:endParaRPr lang="ru-RU" dirty="0">
              <a:solidFill>
                <a:srgbClr val="C00000"/>
              </a:solidFill>
            </a:endParaRPr>
          </a:p>
        </p:txBody>
      </p:sp>
      <p:sp>
        <p:nvSpPr>
          <p:cNvPr id="3" name="Содержимое 2"/>
          <p:cNvSpPr>
            <a:spLocks noGrp="1"/>
          </p:cNvSpPr>
          <p:nvPr>
            <p:ph idx="1"/>
          </p:nvPr>
        </p:nvSpPr>
        <p:spPr>
          <a:xfrm>
            <a:off x="350042" y="678706"/>
            <a:ext cx="8686453" cy="4525963"/>
          </a:xfrm>
        </p:spPr>
        <p:txBody>
          <a:bodyPr/>
          <a:lstStyle/>
          <a:p>
            <a:r>
              <a:rPr lang="ru-RU" b="1" dirty="0" smtClean="0">
                <a:solidFill>
                  <a:srgbClr val="FF0000"/>
                </a:solidFill>
              </a:rPr>
              <a:t>Угольник </a:t>
            </a:r>
            <a:r>
              <a:rPr lang="ru-RU" b="1" dirty="0" smtClean="0">
                <a:solidFill>
                  <a:srgbClr val="0000FF"/>
                </a:solidFill>
              </a:rPr>
              <a:t>– несложное приспособление, применяемое при разметке прямых углов. </a:t>
            </a:r>
            <a:r>
              <a:rPr lang="ru-RU" dirty="0" smtClean="0"/>
              <a:t>Также с его помощью выполняется </a:t>
            </a:r>
            <a:r>
              <a:rPr lang="ru-RU" b="1" dirty="0" smtClean="0"/>
              <a:t>контроль перпендикулярности взаимного расположения деталей</a:t>
            </a:r>
            <a:r>
              <a:rPr lang="ru-RU" dirty="0" smtClean="0"/>
              <a:t>.</a:t>
            </a:r>
          </a:p>
          <a:p>
            <a:endParaRPr lang="ru-RU" dirty="0"/>
          </a:p>
        </p:txBody>
      </p:sp>
      <p:pic>
        <p:nvPicPr>
          <p:cNvPr id="4" name="Рисунок 3" descr="http://www.e-ope.ee/_download/euni_repository/file/3739/1.zip/28,6.jpg"/>
          <p:cNvPicPr/>
          <p:nvPr/>
        </p:nvPicPr>
        <p:blipFill>
          <a:blip r:embed="rId2"/>
          <a:srcRect/>
          <a:stretch>
            <a:fillRect/>
          </a:stretch>
        </p:blipFill>
        <p:spPr bwMode="auto">
          <a:xfrm>
            <a:off x="340411" y="3429000"/>
            <a:ext cx="8435280" cy="2808312"/>
          </a:xfrm>
          <a:prstGeom prst="rect">
            <a:avLst/>
          </a:prstGeom>
          <a:noFill/>
          <a:ln w="9525">
            <a:noFill/>
            <a:miter lim="800000"/>
            <a:headEnd/>
            <a:tailEnd/>
          </a:ln>
        </p:spPr>
      </p:pic>
    </p:spTree>
    <p:extLst>
      <p:ext uri="{BB962C8B-B14F-4D97-AF65-F5344CB8AC3E}">
        <p14:creationId xmlns:p14="http://schemas.microsoft.com/office/powerpoint/2010/main" val="42251030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0003.gif"/>
          <p:cNvPicPr>
            <a:picLocks noGrp="1" noChangeAspect="1"/>
          </p:cNvPicPr>
          <p:nvPr>
            <p:ph idx="1"/>
          </p:nvPr>
        </p:nvPicPr>
        <p:blipFill>
          <a:blip r:embed="rId3" cstate="print"/>
          <a:srcRect l="9529" t="7587" r="4708" b="7790"/>
          <a:stretch>
            <a:fillRect/>
          </a:stretch>
        </p:blipFill>
        <p:spPr>
          <a:xfrm>
            <a:off x="0" y="476672"/>
            <a:ext cx="9144000" cy="6381328"/>
          </a:xfrm>
        </p:spPr>
      </p:pic>
    </p:spTree>
    <p:extLst>
      <p:ext uri="{BB962C8B-B14F-4D97-AF65-F5344CB8AC3E}">
        <p14:creationId xmlns:p14="http://schemas.microsoft.com/office/powerpoint/2010/main" val="169719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419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04800" y="9906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Меры длины концевые </a:t>
            </a:r>
          </a:p>
          <a:p>
            <a:pPr algn="ctr" eaLnBrk="1" hangingPunct="1">
              <a:spcBef>
                <a:spcPct val="0"/>
              </a:spcBef>
              <a:buFontTx/>
              <a:buNone/>
            </a:pPr>
            <a:r>
              <a:rPr lang="ru-RU" altLang="ru-RU" sz="1800" b="1">
                <a:solidFill>
                  <a:srgbClr val="0000CC"/>
                </a:solidFill>
              </a:rPr>
              <a:t>плоскопараллельные</a:t>
            </a:r>
          </a:p>
        </p:txBody>
      </p:sp>
      <p:sp>
        <p:nvSpPr>
          <p:cNvPr id="43012" name="Rectangle 4"/>
          <p:cNvSpPr>
            <a:spLocks noChangeArrowheads="1"/>
          </p:cNvSpPr>
          <p:nvPr/>
        </p:nvSpPr>
        <p:spPr bwMode="auto">
          <a:xfrm>
            <a:off x="1807813" y="482600"/>
            <a:ext cx="568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000" b="1" dirty="0">
                <a:solidFill>
                  <a:schemeClr val="accent6">
                    <a:lumMod val="50000"/>
                  </a:schemeClr>
                </a:solidFill>
              </a:rPr>
              <a:t>Измерительный </a:t>
            </a:r>
            <a:r>
              <a:rPr lang="ru-RU" altLang="ru-RU" sz="2000" b="1" dirty="0" err="1">
                <a:solidFill>
                  <a:schemeClr val="accent6">
                    <a:lumMod val="50000"/>
                  </a:schemeClr>
                </a:solidFill>
              </a:rPr>
              <a:t>бесшкальный</a:t>
            </a:r>
            <a:r>
              <a:rPr lang="ru-RU" altLang="ru-RU" sz="2000" b="1" dirty="0">
                <a:solidFill>
                  <a:schemeClr val="accent6">
                    <a:lumMod val="50000"/>
                  </a:schemeClr>
                </a:solidFill>
              </a:rPr>
              <a:t> инструмент</a:t>
            </a:r>
            <a:r>
              <a:rPr lang="ru-RU" altLang="ru-RU" sz="1800" dirty="0">
                <a:solidFill>
                  <a:schemeClr val="accent6">
                    <a:lumMod val="50000"/>
                  </a:schemeClr>
                </a:solidFill>
              </a:rPr>
              <a:t> </a:t>
            </a:r>
          </a:p>
        </p:txBody>
      </p:sp>
      <p:pic>
        <p:nvPicPr>
          <p:cNvPr id="43013" name="Picture 5" descr="http://delostroika.ru/uploads/posts/big_stroika/img_stroika_5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3400" y="1676400"/>
            <a:ext cx="3200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5867400" y="9144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Калибры</a:t>
            </a:r>
          </a:p>
        </p:txBody>
      </p:sp>
      <p:pic>
        <p:nvPicPr>
          <p:cNvPr id="43015" name="Picture 7" descr="2k_4695b8c539714121"/>
          <p:cNvPicPr>
            <a:picLocks noChangeAspect="1" noChangeArrowheads="1"/>
          </p:cNvPicPr>
          <p:nvPr/>
        </p:nvPicPr>
        <p:blipFill>
          <a:blip r:embed="rId5">
            <a:extLst>
              <a:ext uri="{28A0092B-C50C-407E-A947-70E740481C1C}">
                <a14:useLocalDpi xmlns:a14="http://schemas.microsoft.com/office/drawing/2010/main" val="0"/>
              </a:ext>
            </a:extLst>
          </a:blip>
          <a:srcRect l="5206" t="5933" r="4027" b="9322"/>
          <a:stretch>
            <a:fillRect/>
          </a:stretch>
        </p:blipFill>
        <p:spPr bwMode="auto">
          <a:xfrm>
            <a:off x="2743200" y="4419600"/>
            <a:ext cx="28956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Plain_Ring_and_Plug_Gauge"/>
          <p:cNvPicPr>
            <a:picLocks noChangeAspect="1" noChangeArrowheads="1"/>
          </p:cNvPicPr>
          <p:nvPr/>
        </p:nvPicPr>
        <p:blipFill>
          <a:blip r:embed="rId6">
            <a:extLst>
              <a:ext uri="{28A0092B-C50C-407E-A947-70E740481C1C}">
                <a14:useLocalDpi xmlns:a14="http://schemas.microsoft.com/office/drawing/2010/main" val="0"/>
              </a:ext>
            </a:extLst>
          </a:blip>
          <a:srcRect t="45833" b="10417"/>
          <a:stretch>
            <a:fillRect/>
          </a:stretch>
        </p:blipFill>
        <p:spPr bwMode="auto">
          <a:xfrm>
            <a:off x="5638800" y="4800600"/>
            <a:ext cx="3505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9"/>
          <p:cNvSpPr>
            <a:spLocks noChangeArrowheads="1"/>
          </p:cNvSpPr>
          <p:nvPr/>
        </p:nvSpPr>
        <p:spPr bwMode="auto">
          <a:xfrm>
            <a:off x="6324600" y="4343400"/>
            <a:ext cx="2084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b="1"/>
              <a:t>Калибр - пробка </a:t>
            </a:r>
          </a:p>
        </p:txBody>
      </p:sp>
      <p:sp>
        <p:nvSpPr>
          <p:cNvPr id="43018" name="Rectangle 10"/>
          <p:cNvSpPr>
            <a:spLocks noChangeArrowheads="1"/>
          </p:cNvSpPr>
          <p:nvPr/>
        </p:nvSpPr>
        <p:spPr bwMode="auto">
          <a:xfrm>
            <a:off x="3276600" y="6324600"/>
            <a:ext cx="193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b="1"/>
              <a:t>Калибр - скоба</a:t>
            </a:r>
            <a:r>
              <a:rPr lang="ru-RU" altLang="ru-RU" sz="1800"/>
              <a:t> </a:t>
            </a:r>
          </a:p>
        </p:txBody>
      </p:sp>
      <p:sp>
        <p:nvSpPr>
          <p:cNvPr id="43019" name="Text Box 11"/>
          <p:cNvSpPr txBox="1">
            <a:spLocks noChangeArrowheads="1"/>
          </p:cNvSpPr>
          <p:nvPr/>
        </p:nvSpPr>
        <p:spPr bwMode="auto">
          <a:xfrm>
            <a:off x="6248400" y="6248400"/>
            <a:ext cx="1939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Калибр резьбы</a:t>
            </a:r>
          </a:p>
        </p:txBody>
      </p:sp>
      <p:sp>
        <p:nvSpPr>
          <p:cNvPr id="43020" name="Rectangle 12"/>
          <p:cNvSpPr>
            <a:spLocks noChangeArrowheads="1"/>
          </p:cNvSpPr>
          <p:nvPr/>
        </p:nvSpPr>
        <p:spPr bwMode="auto">
          <a:xfrm>
            <a:off x="1831677" y="86559"/>
            <a:ext cx="5590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dirty="0" smtClean="0">
                <a:solidFill>
                  <a:srgbClr val="C00000"/>
                </a:solidFill>
              </a:rPr>
              <a:t>ПРИБОРЫ И ИНСТРУМЕНТЫ ДЛЯ ИЗМЕРЕНИЙ</a:t>
            </a:r>
            <a:endParaRPr lang="ru-RU" altLang="ru-RU" sz="1800" b="1" dirty="0">
              <a:solidFill>
                <a:srgbClr val="C00000"/>
              </a:solidFill>
            </a:endParaRPr>
          </a:p>
        </p:txBody>
      </p:sp>
      <p:sp>
        <p:nvSpPr>
          <p:cNvPr id="43021" name="Rectangle 13"/>
          <p:cNvSpPr>
            <a:spLocks noChangeArrowheads="1"/>
          </p:cNvSpPr>
          <p:nvPr/>
        </p:nvSpPr>
        <p:spPr bwMode="auto">
          <a:xfrm>
            <a:off x="3352800" y="38862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Нормальный калибр и предельный (пр. и не пр.) </a:t>
            </a:r>
          </a:p>
        </p:txBody>
      </p:sp>
    </p:spTree>
    <p:extLst>
      <p:ext uri="{BB962C8B-B14F-4D97-AF65-F5344CB8AC3E}">
        <p14:creationId xmlns:p14="http://schemas.microsoft.com/office/powerpoint/2010/main" val="1611620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Grp="1" noChangeAspect="1" noChangeArrowheads="1"/>
          </p:cNvPicPr>
          <p:nvPr>
            <p:ph type="body" idx="4294967295"/>
          </p:nvPr>
        </p:nvPicPr>
        <p:blipFill>
          <a:blip r:embed="rId2">
            <a:lum contrast="24000"/>
            <a:extLst>
              <a:ext uri="{28A0092B-C50C-407E-A947-70E740481C1C}">
                <a14:useLocalDpi xmlns:a14="http://schemas.microsoft.com/office/drawing/2010/main" val="0"/>
              </a:ext>
            </a:extLst>
          </a:blip>
          <a:srcRect l="2213" t="16899" r="5794" b="5136"/>
          <a:stretch>
            <a:fillRect/>
          </a:stretch>
        </p:blipFill>
        <p:spPr>
          <a:xfrm>
            <a:off x="304800" y="457200"/>
            <a:ext cx="8534400" cy="5902325"/>
          </a:xfrm>
          <a:noFill/>
        </p:spPr>
      </p:pic>
      <p:sp>
        <p:nvSpPr>
          <p:cNvPr id="52227" name="Text Box 3"/>
          <p:cNvSpPr txBox="1">
            <a:spLocks noChangeArrowheads="1"/>
          </p:cNvSpPr>
          <p:nvPr/>
        </p:nvSpPr>
        <p:spPr bwMode="auto">
          <a:xfrm>
            <a:off x="2209800" y="0"/>
            <a:ext cx="451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rgbClr val="C00000"/>
                </a:solidFill>
              </a:rPr>
              <a:t>Измерительный инструмент</a:t>
            </a:r>
          </a:p>
        </p:txBody>
      </p:sp>
    </p:spTree>
    <p:extLst>
      <p:ext uri="{BB962C8B-B14F-4D97-AF65-F5344CB8AC3E}">
        <p14:creationId xmlns:p14="http://schemas.microsoft.com/office/powerpoint/2010/main" val="324793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2625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44035" name="Rectangle 4"/>
          <p:cNvSpPr>
            <a:spLocks noChangeArrowheads="1"/>
          </p:cNvSpPr>
          <p:nvPr/>
        </p:nvSpPr>
        <p:spPr bwMode="auto">
          <a:xfrm>
            <a:off x="2707724" y="-2232"/>
            <a:ext cx="3534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dirty="0">
                <a:solidFill>
                  <a:srgbClr val="C00000"/>
                </a:solidFill>
                <a:cs typeface="Times New Roman" panose="02020603050405020304" pitchFamily="18" charset="0"/>
              </a:rPr>
              <a:t>Штангенинструменты</a:t>
            </a:r>
            <a:endParaRPr lang="ru-RU" altLang="ru-RU" sz="2400" dirty="0">
              <a:solidFill>
                <a:srgbClr val="C00000"/>
              </a:solidFill>
            </a:endParaRPr>
          </a:p>
        </p:txBody>
      </p:sp>
      <p:sp>
        <p:nvSpPr>
          <p:cNvPr id="44036" name="Rectangle 5"/>
          <p:cNvSpPr>
            <a:spLocks noChangeArrowheads="1"/>
          </p:cNvSpPr>
          <p:nvPr/>
        </p:nvSpPr>
        <p:spPr bwMode="auto">
          <a:xfrm>
            <a:off x="609600" y="3810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Штангенциркуль</a:t>
            </a:r>
            <a:r>
              <a:rPr lang="ru-RU" altLang="ru-RU" sz="1800"/>
              <a:t> </a:t>
            </a:r>
          </a:p>
        </p:txBody>
      </p:sp>
      <p:sp>
        <p:nvSpPr>
          <p:cNvPr id="44037" name="Rectangle 6"/>
          <p:cNvSpPr>
            <a:spLocks noChangeArrowheads="1"/>
          </p:cNvSpPr>
          <p:nvPr/>
        </p:nvSpPr>
        <p:spPr bwMode="auto">
          <a:xfrm>
            <a:off x="3733800" y="457200"/>
            <a:ext cx="244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dirty="0" err="1"/>
              <a:t>Штангенвысотомер</a:t>
            </a:r>
            <a:endParaRPr lang="ru-RU" altLang="ru-RU" sz="1800" b="1" dirty="0"/>
          </a:p>
          <a:p>
            <a:pPr algn="ctr" eaLnBrk="1" hangingPunct="1">
              <a:spcBef>
                <a:spcPct val="0"/>
              </a:spcBef>
              <a:buFontTx/>
              <a:buNone/>
            </a:pPr>
            <a:r>
              <a:rPr lang="ru-RU" altLang="ru-RU" sz="1800" dirty="0"/>
              <a:t>(штангенрейсмас)</a:t>
            </a:r>
          </a:p>
        </p:txBody>
      </p:sp>
      <p:sp>
        <p:nvSpPr>
          <p:cNvPr id="44038" name="Rectangle 7"/>
          <p:cNvSpPr>
            <a:spLocks noChangeArrowheads="1"/>
          </p:cNvSpPr>
          <p:nvPr/>
        </p:nvSpPr>
        <p:spPr bwMode="auto">
          <a:xfrm>
            <a:off x="6500813" y="381000"/>
            <a:ext cx="2643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dirty="0"/>
              <a:t>Штангенглубиномер </a:t>
            </a:r>
            <a:r>
              <a:rPr lang="ru-RU" altLang="ru-RU" sz="1800" dirty="0"/>
              <a:t> </a:t>
            </a:r>
          </a:p>
        </p:txBody>
      </p:sp>
      <p:pic>
        <p:nvPicPr>
          <p:cNvPr id="44039" name="Picture 10" descr="1293576088930010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68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2" descr="7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14600"/>
            <a:ext cx="1049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4" descr="268_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143000"/>
            <a:ext cx="22209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263" y="838200"/>
            <a:ext cx="24717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6"/>
          <p:cNvPicPr>
            <a:picLocks noChangeAspect="1" noChangeArrowheads="1"/>
          </p:cNvPicPr>
          <p:nvPr/>
        </p:nvPicPr>
        <p:blipFill>
          <a:blip r:embed="rId6">
            <a:extLst>
              <a:ext uri="{28A0092B-C50C-407E-A947-70E740481C1C}">
                <a14:useLocalDpi xmlns:a14="http://schemas.microsoft.com/office/drawing/2010/main" val="0"/>
              </a:ext>
            </a:extLst>
          </a:blip>
          <a:srcRect l="7408" t="3714" r="7407" b="7156"/>
          <a:stretch>
            <a:fillRect/>
          </a:stretch>
        </p:blipFill>
        <p:spPr bwMode="auto">
          <a:xfrm>
            <a:off x="228600" y="4191000"/>
            <a:ext cx="25558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8"/>
          <p:cNvPicPr>
            <a:picLocks noChangeAspect="1" noChangeArrowheads="1"/>
          </p:cNvPicPr>
          <p:nvPr/>
        </p:nvPicPr>
        <p:blipFill>
          <a:blip r:embed="rId7">
            <a:extLst>
              <a:ext uri="{28A0092B-C50C-407E-A947-70E740481C1C}">
                <a14:useLocalDpi xmlns:a14="http://schemas.microsoft.com/office/drawing/2010/main" val="0"/>
              </a:ext>
            </a:extLst>
          </a:blip>
          <a:srcRect l="18306" r="21281"/>
          <a:stretch>
            <a:fillRect/>
          </a:stretch>
        </p:blipFill>
        <p:spPr bwMode="auto">
          <a:xfrm>
            <a:off x="152400" y="762000"/>
            <a:ext cx="1809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22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b="1" dirty="0" smtClean="0">
                <a:solidFill>
                  <a:srgbClr val="C00000"/>
                </a:solidFill>
              </a:rPr>
              <a:t>Разметочный штангенциркуль</a:t>
            </a:r>
            <a:endParaRPr lang="ru-RU" sz="4000" dirty="0">
              <a:solidFill>
                <a:srgbClr val="C00000"/>
              </a:solidFill>
            </a:endParaRPr>
          </a:p>
        </p:txBody>
      </p:sp>
      <p:sp>
        <p:nvSpPr>
          <p:cNvPr id="3" name="Содержимое 2"/>
          <p:cNvSpPr>
            <a:spLocks noGrp="1"/>
          </p:cNvSpPr>
          <p:nvPr>
            <p:ph idx="1"/>
          </p:nvPr>
        </p:nvSpPr>
        <p:spPr/>
        <p:txBody>
          <a:bodyPr/>
          <a:lstStyle/>
          <a:p>
            <a:endParaRPr lang="ru-RU"/>
          </a:p>
        </p:txBody>
      </p:sp>
      <p:pic>
        <p:nvPicPr>
          <p:cNvPr id="4" name="Рисунок 3" descr="http://www.e-ope.ee/_download/euni_repository/file/3739/1.zip/19.jpg"/>
          <p:cNvPicPr/>
          <p:nvPr/>
        </p:nvPicPr>
        <p:blipFill>
          <a:blip r:embed="rId2"/>
          <a:srcRect/>
          <a:stretch>
            <a:fillRect/>
          </a:stretch>
        </p:blipFill>
        <p:spPr bwMode="auto">
          <a:xfrm>
            <a:off x="428596" y="1714488"/>
            <a:ext cx="8215370" cy="4357718"/>
          </a:xfrm>
          <a:prstGeom prst="rect">
            <a:avLst/>
          </a:prstGeom>
          <a:noFill/>
          <a:ln w="9525">
            <a:noFill/>
            <a:miter lim="800000"/>
            <a:headEnd/>
            <a:tailEnd/>
          </a:ln>
        </p:spPr>
      </p:pic>
    </p:spTree>
    <p:extLst>
      <p:ext uri="{BB962C8B-B14F-4D97-AF65-F5344CB8AC3E}">
        <p14:creationId xmlns:p14="http://schemas.microsoft.com/office/powerpoint/2010/main" val="32309596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Image141"/>
          <p:cNvPicPr>
            <a:picLocks noChangeAspect="1" noChangeArrowheads="1"/>
          </p:cNvPicPr>
          <p:nvPr/>
        </p:nvPicPr>
        <p:blipFill>
          <a:blip r:embed="rId2">
            <a:extLst>
              <a:ext uri="{28A0092B-C50C-407E-A947-70E740481C1C}">
                <a14:useLocalDpi xmlns:a14="http://schemas.microsoft.com/office/drawing/2010/main" val="0"/>
              </a:ext>
            </a:extLst>
          </a:blip>
          <a:srcRect l="6131"/>
          <a:stretch>
            <a:fillRect/>
          </a:stretch>
        </p:blipFill>
        <p:spPr bwMode="auto">
          <a:xfrm>
            <a:off x="152400" y="1828800"/>
            <a:ext cx="8991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533400" y="838200"/>
            <a:ext cx="1577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b="1"/>
              <a:t>губки для </a:t>
            </a:r>
          </a:p>
          <a:p>
            <a:pPr algn="r" eaLnBrk="1" hangingPunct="1">
              <a:spcBef>
                <a:spcPct val="0"/>
              </a:spcBef>
              <a:buFontTx/>
              <a:buNone/>
            </a:pPr>
            <a:r>
              <a:rPr lang="ru-RU" altLang="ru-RU" sz="1800" b="1"/>
              <a:t>внутренних </a:t>
            </a:r>
          </a:p>
          <a:p>
            <a:pPr algn="r" eaLnBrk="1" hangingPunct="1">
              <a:spcBef>
                <a:spcPct val="0"/>
              </a:spcBef>
              <a:buFontTx/>
              <a:buNone/>
            </a:pPr>
            <a:r>
              <a:rPr lang="ru-RU" altLang="ru-RU" sz="1800" b="1"/>
              <a:t>измерений</a:t>
            </a:r>
            <a:r>
              <a:rPr lang="ru-RU" altLang="ru-RU" sz="1800"/>
              <a:t> </a:t>
            </a:r>
          </a:p>
        </p:txBody>
      </p:sp>
      <p:sp>
        <p:nvSpPr>
          <p:cNvPr id="45060" name="Rectangle 5"/>
          <p:cNvSpPr>
            <a:spLocks noChangeArrowheads="1"/>
          </p:cNvSpPr>
          <p:nvPr/>
        </p:nvSpPr>
        <p:spPr bwMode="auto">
          <a:xfrm>
            <a:off x="2286000" y="1752600"/>
            <a:ext cx="925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рамка</a:t>
            </a:r>
            <a:r>
              <a:rPr lang="ru-RU" altLang="ru-RU" sz="1800"/>
              <a:t> </a:t>
            </a:r>
          </a:p>
        </p:txBody>
      </p:sp>
      <p:sp>
        <p:nvSpPr>
          <p:cNvPr id="45061" name="Rectangle 6"/>
          <p:cNvSpPr>
            <a:spLocks noChangeArrowheads="1"/>
          </p:cNvSpPr>
          <p:nvPr/>
        </p:nvSpPr>
        <p:spPr bwMode="auto">
          <a:xfrm>
            <a:off x="3429000" y="2362200"/>
            <a:ext cx="171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зажим рамки</a:t>
            </a:r>
            <a:r>
              <a:rPr lang="ru-RU" altLang="ru-RU" sz="1800"/>
              <a:t> </a:t>
            </a:r>
          </a:p>
        </p:txBody>
      </p:sp>
      <p:sp>
        <p:nvSpPr>
          <p:cNvPr id="45062" name="Rectangle 7"/>
          <p:cNvSpPr>
            <a:spLocks noChangeArrowheads="1"/>
          </p:cNvSpPr>
          <p:nvPr/>
        </p:nvSpPr>
        <p:spPr bwMode="auto">
          <a:xfrm>
            <a:off x="6019800" y="2133600"/>
            <a:ext cx="1038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штанга </a:t>
            </a:r>
          </a:p>
        </p:txBody>
      </p:sp>
      <p:sp>
        <p:nvSpPr>
          <p:cNvPr id="45063" name="Rectangle 8"/>
          <p:cNvSpPr>
            <a:spLocks noChangeArrowheads="1"/>
          </p:cNvSpPr>
          <p:nvPr/>
        </p:nvSpPr>
        <p:spPr bwMode="auto">
          <a:xfrm>
            <a:off x="7239000" y="1524000"/>
            <a:ext cx="1738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b="1"/>
              <a:t>линейка </a:t>
            </a:r>
          </a:p>
          <a:p>
            <a:pPr algn="r" eaLnBrk="1" hangingPunct="1">
              <a:spcBef>
                <a:spcPct val="0"/>
              </a:spcBef>
              <a:buFontTx/>
              <a:buNone/>
            </a:pPr>
            <a:r>
              <a:rPr lang="ru-RU" altLang="ru-RU" sz="1800" b="1"/>
              <a:t>глубиномера</a:t>
            </a:r>
            <a:r>
              <a:rPr lang="ru-RU" altLang="ru-RU" sz="1800"/>
              <a:t> </a:t>
            </a:r>
          </a:p>
        </p:txBody>
      </p:sp>
      <p:sp>
        <p:nvSpPr>
          <p:cNvPr id="45064" name="Rectangle 9"/>
          <p:cNvSpPr>
            <a:spLocks noChangeArrowheads="1"/>
          </p:cNvSpPr>
          <p:nvPr/>
        </p:nvSpPr>
        <p:spPr bwMode="auto">
          <a:xfrm>
            <a:off x="6172200" y="4419600"/>
            <a:ext cx="181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шкала штанги</a:t>
            </a:r>
            <a:r>
              <a:rPr lang="ru-RU" altLang="ru-RU" sz="1800"/>
              <a:t> </a:t>
            </a:r>
          </a:p>
        </p:txBody>
      </p:sp>
      <p:sp>
        <p:nvSpPr>
          <p:cNvPr id="45065" name="Rectangle 10"/>
          <p:cNvSpPr>
            <a:spLocks noChangeArrowheads="1"/>
          </p:cNvSpPr>
          <p:nvPr/>
        </p:nvSpPr>
        <p:spPr bwMode="auto">
          <a:xfrm>
            <a:off x="2667000" y="4572000"/>
            <a:ext cx="2832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  нониус </a:t>
            </a:r>
          </a:p>
          <a:p>
            <a:pPr algn="ctr" eaLnBrk="1" hangingPunct="1">
              <a:spcBef>
                <a:spcPct val="0"/>
              </a:spcBef>
              <a:buFontTx/>
              <a:buNone/>
            </a:pPr>
            <a:r>
              <a:rPr lang="ru-RU" altLang="ru-RU" sz="1800"/>
              <a:t>(дополнительная шкала)</a:t>
            </a:r>
          </a:p>
          <a:p>
            <a:pPr algn="ctr" eaLnBrk="1" hangingPunct="1">
              <a:spcBef>
                <a:spcPct val="0"/>
              </a:spcBef>
              <a:buFontTx/>
              <a:buNone/>
            </a:pPr>
            <a:r>
              <a:rPr lang="ru-RU" altLang="ru-RU" sz="1800"/>
              <a:t>(</a:t>
            </a:r>
            <a:r>
              <a:rPr lang="ru-RU" altLang="ru-RU" sz="1800" b="1"/>
              <a:t>0,1</a:t>
            </a:r>
            <a:r>
              <a:rPr lang="ru-RU" altLang="ru-RU" sz="1800"/>
              <a:t> мм, </a:t>
            </a:r>
            <a:r>
              <a:rPr lang="ru-RU" altLang="ru-RU" sz="1800" b="1"/>
              <a:t>0,05</a:t>
            </a:r>
            <a:r>
              <a:rPr lang="ru-RU" altLang="ru-RU" sz="1800"/>
              <a:t> мм) </a:t>
            </a:r>
          </a:p>
        </p:txBody>
      </p:sp>
      <p:sp>
        <p:nvSpPr>
          <p:cNvPr id="45066" name="Rectangle 11"/>
          <p:cNvSpPr>
            <a:spLocks noChangeArrowheads="1"/>
          </p:cNvSpPr>
          <p:nvPr/>
        </p:nvSpPr>
        <p:spPr bwMode="auto">
          <a:xfrm>
            <a:off x="76200" y="5334000"/>
            <a:ext cx="2705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губки для </a:t>
            </a:r>
          </a:p>
          <a:p>
            <a:pPr algn="ctr" eaLnBrk="1" hangingPunct="1">
              <a:spcBef>
                <a:spcPct val="0"/>
              </a:spcBef>
              <a:buFontTx/>
              <a:buNone/>
            </a:pPr>
            <a:r>
              <a:rPr lang="ru-RU" altLang="ru-RU" sz="1800" b="1"/>
              <a:t>наружных измерений</a:t>
            </a:r>
            <a:r>
              <a:rPr lang="ru-RU" altLang="ru-RU" sz="1800"/>
              <a:t> </a:t>
            </a:r>
          </a:p>
        </p:txBody>
      </p:sp>
      <p:sp>
        <p:nvSpPr>
          <p:cNvPr id="45067" name="Rectangle 12"/>
          <p:cNvSpPr>
            <a:spLocks noChangeArrowheads="1"/>
          </p:cNvSpPr>
          <p:nvPr/>
        </p:nvSpPr>
        <p:spPr bwMode="auto">
          <a:xfrm>
            <a:off x="762000" y="152400"/>
            <a:ext cx="762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CC0000"/>
                </a:solidFill>
              </a:rPr>
              <a:t>Штангенциркуль ШЦ-I двусторонний с глубиномером </a:t>
            </a:r>
            <a:r>
              <a:rPr lang="ru-RU" altLang="ru-RU" sz="1800" b="1"/>
              <a:t>(колумбус)</a:t>
            </a:r>
          </a:p>
        </p:txBody>
      </p:sp>
      <p:sp>
        <p:nvSpPr>
          <p:cNvPr id="45068" name="Text Box 12"/>
          <p:cNvSpPr txBox="1">
            <a:spLocks noChangeArrowheads="1"/>
          </p:cNvSpPr>
          <p:nvPr/>
        </p:nvSpPr>
        <p:spPr bwMode="auto">
          <a:xfrm>
            <a:off x="3810000" y="25908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(винт)</a:t>
            </a:r>
          </a:p>
        </p:txBody>
      </p:sp>
    </p:spTree>
    <p:extLst>
      <p:ext uri="{BB962C8B-B14F-4D97-AF65-F5344CB8AC3E}">
        <p14:creationId xmlns:p14="http://schemas.microsoft.com/office/powerpoint/2010/main" val="35119261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4" descr="12637586273157337ннн"/>
          <p:cNvPicPr>
            <a:picLocks noChangeAspect="1" noChangeArrowheads="1"/>
          </p:cNvPicPr>
          <p:nvPr/>
        </p:nvPicPr>
        <p:blipFill>
          <a:blip r:embed="rId2">
            <a:extLst>
              <a:ext uri="{28A0092B-C50C-407E-A947-70E740481C1C}">
                <a14:useLocalDpi xmlns:a14="http://schemas.microsoft.com/office/drawing/2010/main" val="0"/>
              </a:ext>
            </a:extLst>
          </a:blip>
          <a:srcRect t="496"/>
          <a:stretch>
            <a:fillRect/>
          </a:stretch>
        </p:blipFill>
        <p:spPr bwMode="auto">
          <a:xfrm>
            <a:off x="457200" y="0"/>
            <a:ext cx="6934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p:cNvSpPr txBox="1">
            <a:spLocks noChangeArrowheads="1"/>
          </p:cNvSpPr>
          <p:nvPr/>
        </p:nvSpPr>
        <p:spPr bwMode="auto">
          <a:xfrm>
            <a:off x="0" y="4572000"/>
            <a:ext cx="90519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600" b="1"/>
              <a:t>1. Снимаем показания со штанги: смотрим на перовое деление шкалы </a:t>
            </a:r>
            <a:r>
              <a:rPr lang="ru-RU" altLang="ru-RU" sz="1600" b="1">
                <a:solidFill>
                  <a:srgbClr val="FF3399"/>
                </a:solidFill>
              </a:rPr>
              <a:t>нониуса</a:t>
            </a:r>
            <a:r>
              <a:rPr lang="ru-RU" altLang="ru-RU" sz="1600" b="1"/>
              <a:t> </a:t>
            </a:r>
          </a:p>
          <a:p>
            <a:pPr eaLnBrk="1" hangingPunct="1"/>
            <a:r>
              <a:rPr lang="ru-RU" altLang="ru-RU" sz="1600" b="1">
                <a:solidFill>
                  <a:srgbClr val="0000FF"/>
                </a:solidFill>
              </a:rPr>
              <a:t>                                                                                                     (цена деления на штанге 1 мм)</a:t>
            </a:r>
          </a:p>
          <a:p>
            <a:pPr eaLnBrk="1" hangingPunct="1"/>
            <a:r>
              <a:rPr lang="ru-RU" altLang="ru-RU" sz="1600" b="1"/>
              <a:t>2.</a:t>
            </a:r>
            <a:r>
              <a:rPr lang="ru-RU" altLang="ru-RU" sz="1600" b="1">
                <a:solidFill>
                  <a:srgbClr val="0000FF"/>
                </a:solidFill>
              </a:rPr>
              <a:t> </a:t>
            </a:r>
            <a:r>
              <a:rPr lang="ru-RU" altLang="ru-RU" sz="1600" b="1"/>
              <a:t>Оцениваем пройденные мм. – сколько </a:t>
            </a:r>
            <a:r>
              <a:rPr lang="ru-RU" altLang="ru-RU" sz="1600" b="1">
                <a:solidFill>
                  <a:srgbClr val="0000FF"/>
                </a:solidFill>
              </a:rPr>
              <a:t>ЦЕЛЫХ</a:t>
            </a:r>
            <a:r>
              <a:rPr lang="ru-RU" altLang="ru-RU" sz="1600" b="1"/>
              <a:t> </a:t>
            </a:r>
            <a:r>
              <a:rPr lang="ru-RU" altLang="ru-RU" sz="1600" b="1">
                <a:solidFill>
                  <a:srgbClr val="0000FF"/>
                </a:solidFill>
              </a:rPr>
              <a:t>мм</a:t>
            </a:r>
            <a:r>
              <a:rPr lang="ru-RU" altLang="ru-RU" sz="1600" b="1"/>
              <a:t>. (записали) </a:t>
            </a:r>
            <a:r>
              <a:rPr lang="ru-RU" altLang="ru-RU" sz="1600" b="1">
                <a:solidFill>
                  <a:srgbClr val="006600"/>
                </a:solidFill>
              </a:rPr>
              <a:t>на рис. это 1 мм.</a:t>
            </a:r>
          </a:p>
          <a:p>
            <a:pPr eaLnBrk="1" hangingPunct="1"/>
            <a:r>
              <a:rPr lang="ru-RU" altLang="ru-RU" sz="1600" b="1"/>
              <a:t>3. Ищем </a:t>
            </a:r>
            <a:r>
              <a:rPr lang="ru-RU" altLang="ru-RU" sz="1600" b="1">
                <a:solidFill>
                  <a:srgbClr val="FF3399"/>
                </a:solidFill>
              </a:rPr>
              <a:t>деление на НОНИУСЕ</a:t>
            </a:r>
            <a:r>
              <a:rPr lang="ru-RU" altLang="ru-RU" sz="1600" b="1"/>
              <a:t>, которое идеально совпадает со </a:t>
            </a:r>
            <a:r>
              <a:rPr lang="ru-RU" altLang="ru-RU" sz="1600" b="1">
                <a:solidFill>
                  <a:srgbClr val="0000FF"/>
                </a:solidFill>
              </a:rPr>
              <a:t>штрихом на ШТАНГЕ</a:t>
            </a:r>
          </a:p>
          <a:p>
            <a:pPr eaLnBrk="1" hangingPunct="1"/>
            <a:r>
              <a:rPr lang="ru-RU" altLang="ru-RU" sz="1600" b="1"/>
              <a:t>4. Если Ваш ШЦ имеет цену деления нониуса 0,1, то 0,1 Х № штриха нониуса.</a:t>
            </a:r>
          </a:p>
          <a:p>
            <a:pPr eaLnBrk="1" hangingPunct="1"/>
            <a:r>
              <a:rPr lang="ru-RU" altLang="ru-RU" sz="1600" b="1" i="1"/>
              <a:t>              Расчёт: </a:t>
            </a:r>
            <a:r>
              <a:rPr lang="ru-RU" altLang="ru-RU" sz="1600" b="1" i="1">
                <a:solidFill>
                  <a:srgbClr val="006600"/>
                </a:solidFill>
              </a:rPr>
              <a:t>0,1 мм Х  9 = 0,9 мм</a:t>
            </a:r>
            <a:r>
              <a:rPr lang="ru-RU" altLang="ru-RU" sz="1600" b="1" i="1"/>
              <a:t>      или 0,05 мм Х 9 = 0,45 мм.</a:t>
            </a:r>
          </a:p>
          <a:p>
            <a:pPr eaLnBrk="1" hangingPunct="1"/>
            <a:r>
              <a:rPr lang="ru-RU" altLang="ru-RU" sz="1600" b="1" i="1"/>
              <a:t>5</a:t>
            </a:r>
            <a:r>
              <a:rPr lang="ru-RU" altLang="ru-RU" sz="1600" b="1"/>
              <a:t>. К значению целых мм + доли. Т.е. </a:t>
            </a:r>
            <a:r>
              <a:rPr lang="ru-RU" altLang="ru-RU" sz="1600" b="1">
                <a:solidFill>
                  <a:srgbClr val="006600"/>
                </a:solidFill>
              </a:rPr>
              <a:t>1 мм + 0,9 мм.=1,9 мм.</a:t>
            </a:r>
          </a:p>
        </p:txBody>
      </p:sp>
      <p:sp>
        <p:nvSpPr>
          <p:cNvPr id="46084" name="Text Box 7"/>
          <p:cNvSpPr txBox="1">
            <a:spLocks noChangeArrowheads="1"/>
          </p:cNvSpPr>
          <p:nvPr/>
        </p:nvSpPr>
        <p:spPr bwMode="auto">
          <a:xfrm>
            <a:off x="4191000" y="914400"/>
            <a:ext cx="321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Цена деление штанги</a:t>
            </a:r>
            <a:r>
              <a:rPr lang="ru-RU" altLang="ru-RU" sz="1800" b="1"/>
              <a:t> 1 мм</a:t>
            </a:r>
          </a:p>
        </p:txBody>
      </p:sp>
      <p:sp>
        <p:nvSpPr>
          <p:cNvPr id="46085" name="Rectangle 8"/>
          <p:cNvSpPr>
            <a:spLocks noChangeArrowheads="1"/>
          </p:cNvSpPr>
          <p:nvPr/>
        </p:nvSpPr>
        <p:spPr bwMode="auto">
          <a:xfrm>
            <a:off x="2819400" y="1447800"/>
            <a:ext cx="454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FF0066"/>
                </a:solidFill>
              </a:rPr>
              <a:t>Цена деления нониуса</a:t>
            </a:r>
            <a:r>
              <a:rPr lang="ru-RU" altLang="ru-RU" sz="1800" b="1">
                <a:solidFill>
                  <a:srgbClr val="FF3399"/>
                </a:solidFill>
              </a:rPr>
              <a:t> </a:t>
            </a:r>
            <a:r>
              <a:rPr lang="ru-RU" altLang="ru-RU" sz="1800" b="1" u="sng"/>
              <a:t>0,1</a:t>
            </a:r>
            <a:r>
              <a:rPr lang="ru-RU" altLang="ru-RU" sz="1800" b="1"/>
              <a:t> или 0,05 мм</a:t>
            </a:r>
          </a:p>
        </p:txBody>
      </p:sp>
      <p:sp>
        <p:nvSpPr>
          <p:cNvPr id="46086" name="Text Box 7"/>
          <p:cNvSpPr txBox="1">
            <a:spLocks noChangeArrowheads="1"/>
          </p:cNvSpPr>
          <p:nvPr/>
        </p:nvSpPr>
        <p:spPr bwMode="auto">
          <a:xfrm>
            <a:off x="7391400" y="2971800"/>
            <a:ext cx="1566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6600"/>
                </a:solidFill>
              </a:rPr>
              <a:t>Цена</a:t>
            </a:r>
          </a:p>
          <a:p>
            <a:pPr algn="ctr" eaLnBrk="1" hangingPunct="1">
              <a:spcBef>
                <a:spcPct val="0"/>
              </a:spcBef>
              <a:buFontTx/>
              <a:buNone/>
            </a:pPr>
            <a:r>
              <a:rPr lang="ru-RU" altLang="ru-RU" sz="1800" b="1">
                <a:solidFill>
                  <a:srgbClr val="006600"/>
                </a:solidFill>
              </a:rPr>
              <a:t> деления</a:t>
            </a:r>
          </a:p>
          <a:p>
            <a:pPr algn="ctr" eaLnBrk="1" hangingPunct="1">
              <a:spcBef>
                <a:spcPct val="0"/>
              </a:spcBef>
              <a:buFontTx/>
              <a:buNone/>
            </a:pPr>
            <a:r>
              <a:rPr lang="ru-RU" altLang="ru-RU" sz="1800" b="1">
                <a:solidFill>
                  <a:srgbClr val="006600"/>
                </a:solidFill>
              </a:rPr>
              <a:t> нониуса 0,1</a:t>
            </a:r>
          </a:p>
        </p:txBody>
      </p:sp>
      <p:sp>
        <p:nvSpPr>
          <p:cNvPr id="46087" name="AutoShape 9"/>
          <p:cNvSpPr>
            <a:spLocks noChangeArrowheads="1"/>
          </p:cNvSpPr>
          <p:nvPr/>
        </p:nvSpPr>
        <p:spPr bwMode="auto">
          <a:xfrm rot="10452960">
            <a:off x="4643438" y="3717925"/>
            <a:ext cx="4191000" cy="762000"/>
          </a:xfrm>
          <a:custGeom>
            <a:avLst/>
            <a:gdLst>
              <a:gd name="T0" fmla="*/ 406585208 w 21600"/>
              <a:gd name="T1" fmla="*/ 0 h 21600"/>
              <a:gd name="T2" fmla="*/ 101646302 w 21600"/>
              <a:gd name="T3" fmla="*/ 13439599 h 21600"/>
              <a:gd name="T4" fmla="*/ 406585208 w 21600"/>
              <a:gd name="T5" fmla="*/ 6720417 h 21600"/>
              <a:gd name="T6" fmla="*/ 914816719 w 21600"/>
              <a:gd name="T7" fmla="*/ 13440833 h 21600"/>
              <a:gd name="T8" fmla="*/ 711524115 w 21600"/>
              <a:gd name="T9" fmla="*/ 20161250 h 21600"/>
              <a:gd name="T10" fmla="*/ 508231510 w 21600"/>
              <a:gd name="T11" fmla="*/ 1344083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92403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92813"/>
          </a:xfrm>
          <a:solidFill>
            <a:srgbClr val="FFFF00"/>
          </a:solidFill>
        </p:spPr>
        <p:txBody>
          <a:bodyPr>
            <a:noAutofit/>
          </a:bodyPr>
          <a:lstStyle/>
          <a:p>
            <a:r>
              <a:rPr lang="ru-RU" sz="2400" b="1" dirty="0" smtClean="0"/>
              <a:t/>
            </a:r>
            <a:br>
              <a:rPr lang="ru-RU" sz="2400" b="1" dirty="0" smtClean="0"/>
            </a:br>
            <a:r>
              <a:rPr lang="ru-RU" sz="3600" b="1" dirty="0">
                <a:solidFill>
                  <a:srgbClr val="C00000"/>
                </a:solidFill>
                <a:latin typeface="Times New Roman" pitchFamily="18" charset="0"/>
                <a:cs typeface="Times New Roman" pitchFamily="18" charset="0"/>
              </a:rPr>
              <a:t>1. Сущность и назначение разметки</a:t>
            </a:r>
            <a:r>
              <a:rPr lang="ru-RU" sz="3600" b="1" dirty="0" smtClean="0"/>
              <a:t/>
            </a:r>
            <a:br>
              <a:rPr lang="ru-RU" sz="3600" b="1" dirty="0" smtClean="0"/>
            </a:br>
            <a:r>
              <a:rPr lang="ru-RU" sz="2400" b="1" dirty="0" smtClean="0">
                <a:latin typeface="Times New Roman" pitchFamily="18" charset="0"/>
                <a:cs typeface="Times New Roman" pitchFamily="18" charset="0"/>
              </a:rPr>
              <a:t> </a:t>
            </a:r>
            <a:endParaRPr lang="ru-RU" sz="36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323528" y="777478"/>
            <a:ext cx="8568952" cy="1569660"/>
          </a:xfrm>
          <a:prstGeom prst="rect">
            <a:avLst/>
          </a:prstGeom>
          <a:solidFill>
            <a:schemeClr val="accent6">
              <a:lumMod val="20000"/>
              <a:lumOff val="80000"/>
            </a:schemeClr>
          </a:solidFill>
        </p:spPr>
        <p:txBody>
          <a:bodyPr wrap="square">
            <a:spAutoFit/>
          </a:bodyPr>
          <a:lstStyle/>
          <a:p>
            <a:pPr lvl="0">
              <a:spcBef>
                <a:spcPct val="20000"/>
              </a:spcBef>
              <a:buClr>
                <a:schemeClr val="accent3"/>
              </a:buClr>
              <a:buSzPct val="95000"/>
              <a:defRPr/>
            </a:pPr>
            <a:r>
              <a:rPr lang="ru-RU" sz="2400" b="1" dirty="0">
                <a:solidFill>
                  <a:srgbClr val="FF0000"/>
                </a:solidFill>
                <a:latin typeface="Times New Roman" pitchFamily="18" charset="0"/>
                <a:cs typeface="Times New Roman" pitchFamily="18" charset="0"/>
              </a:rPr>
              <a:t>Разметка</a:t>
            </a:r>
            <a:r>
              <a:rPr lang="ru-RU" sz="2400" b="1" dirty="0">
                <a:latin typeface="Times New Roman" pitchFamily="18" charset="0"/>
                <a:cs typeface="Times New Roman" pitchFamily="18" charset="0"/>
              </a:rPr>
              <a:t> – это операция по нанесению на поверхность заготовки линий (рисок), определяющих контуры изготавливаемой детали, являющаяся частью некоторых технологических операций.</a:t>
            </a:r>
          </a:p>
        </p:txBody>
      </p:sp>
      <p:sp>
        <p:nvSpPr>
          <p:cNvPr id="4" name="Прямоугольник 3"/>
          <p:cNvSpPr/>
          <p:nvPr/>
        </p:nvSpPr>
        <p:spPr>
          <a:xfrm>
            <a:off x="250567" y="2531803"/>
            <a:ext cx="8630616" cy="1292662"/>
          </a:xfrm>
          <a:prstGeom prst="rect">
            <a:avLst/>
          </a:prstGeom>
          <a:solidFill>
            <a:schemeClr val="accent3">
              <a:lumMod val="20000"/>
              <a:lumOff val="80000"/>
            </a:schemeClr>
          </a:solidFill>
        </p:spPr>
        <p:txBody>
          <a:bodyPr wrap="square">
            <a:spAutoFit/>
          </a:bodyPr>
          <a:lstStyle/>
          <a:p>
            <a:pPr algn="just"/>
            <a:r>
              <a:rPr lang="ru-RU" sz="2600" b="1" dirty="0">
                <a:solidFill>
                  <a:srgbClr val="FF0000"/>
                </a:solidFill>
                <a:latin typeface="+mj-lt"/>
                <a:cs typeface="Times New Roman" pitchFamily="18" charset="0"/>
              </a:rPr>
              <a:t>Разметка</a:t>
            </a:r>
            <a:r>
              <a:rPr lang="ru-RU" sz="2600" b="1" dirty="0">
                <a:latin typeface="+mj-lt"/>
                <a:cs typeface="Times New Roman" pitchFamily="18" charset="0"/>
              </a:rPr>
              <a:t> </a:t>
            </a:r>
            <a:r>
              <a:rPr lang="ru-RU" sz="2600" b="1" dirty="0">
                <a:solidFill>
                  <a:srgbClr val="0000FF"/>
                </a:solidFill>
                <a:latin typeface="+mj-lt"/>
                <a:cs typeface="Times New Roman" pitchFamily="18" charset="0"/>
              </a:rPr>
              <a:t>– это </a:t>
            </a:r>
            <a:r>
              <a:rPr lang="ru-RU" sz="2600" b="1" dirty="0" smtClean="0">
                <a:solidFill>
                  <a:srgbClr val="0000FF"/>
                </a:solidFill>
                <a:latin typeface="+mj-lt"/>
              </a:rPr>
              <a:t>операция </a:t>
            </a:r>
            <a:r>
              <a:rPr lang="ru-RU" sz="2600" b="1" dirty="0">
                <a:solidFill>
                  <a:srgbClr val="0000FF"/>
                </a:solidFill>
                <a:latin typeface="+mj-lt"/>
              </a:rPr>
              <a:t>нанесения на заготовку линий (рисок), определяющих согласно чертежу контуры детали и места, подлежащие обработке. </a:t>
            </a:r>
          </a:p>
        </p:txBody>
      </p:sp>
      <p:sp>
        <p:nvSpPr>
          <p:cNvPr id="5" name="Прямоугольник 4"/>
          <p:cNvSpPr/>
          <p:nvPr/>
        </p:nvSpPr>
        <p:spPr>
          <a:xfrm>
            <a:off x="250566" y="4346810"/>
            <a:ext cx="8893433" cy="892552"/>
          </a:xfrm>
          <a:prstGeom prst="rect">
            <a:avLst/>
          </a:prstGeom>
        </p:spPr>
        <p:txBody>
          <a:bodyPr wrap="square">
            <a:spAutoFit/>
          </a:bodyPr>
          <a:lstStyle/>
          <a:p>
            <a:r>
              <a:rPr lang="ru-RU" sz="2600" b="1" dirty="0" smtClean="0">
                <a:solidFill>
                  <a:srgbClr val="FF3300"/>
                </a:solidFill>
              </a:rPr>
              <a:t>Разметка</a:t>
            </a:r>
            <a:r>
              <a:rPr lang="ru-RU" sz="2600" b="1" dirty="0" smtClean="0"/>
              <a:t> – </a:t>
            </a:r>
            <a:r>
              <a:rPr lang="ru-RU" altLang="ru-RU" sz="2600" b="1" dirty="0" smtClean="0"/>
              <a:t>операция нанесения линий и точек на заготовку (</a:t>
            </a:r>
            <a:r>
              <a:rPr lang="ru-RU" altLang="ru-RU" sz="2600" b="1" dirty="0" smtClean="0">
                <a:solidFill>
                  <a:srgbClr val="0070C0"/>
                </a:solidFill>
              </a:rPr>
              <a:t>точность</a:t>
            </a:r>
            <a:r>
              <a:rPr lang="ru-RU" altLang="ru-RU" sz="2600" b="1" dirty="0" smtClean="0"/>
              <a:t> </a:t>
            </a:r>
            <a:r>
              <a:rPr lang="ru-RU" altLang="ru-RU" sz="2600" b="1" dirty="0" smtClean="0">
                <a:solidFill>
                  <a:srgbClr val="FF0000"/>
                </a:solidFill>
              </a:rPr>
              <a:t>0,5 – 0,01 мм</a:t>
            </a:r>
            <a:r>
              <a:rPr lang="ru-RU" altLang="ru-RU" sz="2600" b="1" dirty="0" smtClean="0"/>
              <a:t>)</a:t>
            </a:r>
          </a:p>
        </p:txBody>
      </p:sp>
    </p:spTree>
    <p:extLst>
      <p:ext uri="{BB962C8B-B14F-4D97-AF65-F5344CB8AC3E}">
        <p14:creationId xmlns:p14="http://schemas.microsoft.com/office/powerpoint/2010/main" val="3852612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3200400" y="228600"/>
            <a:ext cx="2648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dirty="0">
                <a:solidFill>
                  <a:srgbClr val="C00000"/>
                </a:solidFill>
              </a:rPr>
              <a:t>Пример расчёта</a:t>
            </a:r>
          </a:p>
        </p:txBody>
      </p:sp>
      <p:sp>
        <p:nvSpPr>
          <p:cNvPr id="47107" name="Text Box 6"/>
          <p:cNvSpPr txBox="1">
            <a:spLocks noChangeArrowheads="1"/>
          </p:cNvSpPr>
          <p:nvPr/>
        </p:nvSpPr>
        <p:spPr bwMode="auto">
          <a:xfrm>
            <a:off x="551534" y="4941168"/>
            <a:ext cx="794627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dirty="0">
                <a:solidFill>
                  <a:srgbClr val="0000FF"/>
                </a:solidFill>
              </a:rPr>
              <a:t>Пояснения:  </a:t>
            </a:r>
          </a:p>
          <a:p>
            <a:pPr eaLnBrk="1" hangingPunct="1">
              <a:spcBef>
                <a:spcPct val="0"/>
              </a:spcBef>
              <a:buFontTx/>
              <a:buChar char="-"/>
            </a:pPr>
            <a:r>
              <a:rPr lang="ru-RU" altLang="ru-RU" sz="1800" b="1" dirty="0"/>
              <a:t> Расчёт ведётся </a:t>
            </a:r>
            <a:r>
              <a:rPr lang="ru-RU" altLang="ru-RU" sz="1800" b="1" dirty="0" smtClean="0"/>
              <a:t>не в </a:t>
            </a:r>
            <a:r>
              <a:rPr lang="ru-RU" altLang="ru-RU" sz="1800" b="1" dirty="0"/>
              <a:t>см, а </a:t>
            </a:r>
            <a:r>
              <a:rPr lang="ru-RU" altLang="ru-RU" sz="1800" b="1" dirty="0" smtClean="0"/>
              <a:t>в </a:t>
            </a:r>
            <a:r>
              <a:rPr lang="ru-RU" altLang="ru-RU" sz="1800" b="1" dirty="0"/>
              <a:t>мм. </a:t>
            </a:r>
            <a:endParaRPr lang="ru-RU" altLang="ru-RU" sz="1800" b="1" dirty="0" smtClean="0"/>
          </a:p>
          <a:p>
            <a:pPr algn="r" eaLnBrk="1" hangingPunct="1">
              <a:spcBef>
                <a:spcPct val="0"/>
              </a:spcBef>
              <a:buNone/>
            </a:pPr>
            <a:r>
              <a:rPr lang="ru-RU" altLang="ru-RU" sz="1800" b="1" dirty="0" smtClean="0"/>
              <a:t>Значит </a:t>
            </a:r>
            <a:r>
              <a:rPr lang="ru-RU" altLang="ru-RU" sz="1800" b="1" dirty="0">
                <a:solidFill>
                  <a:srgbClr val="FF0000"/>
                </a:solidFill>
              </a:rPr>
              <a:t>2,4 </a:t>
            </a:r>
            <a:r>
              <a:rPr lang="ru-RU" altLang="ru-RU" sz="1800" b="1" dirty="0" smtClean="0">
                <a:solidFill>
                  <a:srgbClr val="FF0000"/>
                </a:solidFill>
              </a:rPr>
              <a:t>см </a:t>
            </a:r>
            <a:r>
              <a:rPr lang="ru-RU" altLang="ru-RU" sz="1800" b="1" dirty="0">
                <a:solidFill>
                  <a:srgbClr val="FF0000"/>
                </a:solidFill>
              </a:rPr>
              <a:t>= 24 </a:t>
            </a:r>
            <a:r>
              <a:rPr lang="ru-RU" altLang="ru-RU" sz="1800" b="1" dirty="0" smtClean="0">
                <a:solidFill>
                  <a:srgbClr val="FF0000"/>
                </a:solidFill>
              </a:rPr>
              <a:t>мм</a:t>
            </a:r>
            <a:endParaRPr lang="ru-RU" altLang="ru-RU" sz="1800" b="1" dirty="0">
              <a:solidFill>
                <a:srgbClr val="FF0000"/>
              </a:solidFill>
            </a:endParaRPr>
          </a:p>
          <a:p>
            <a:pPr eaLnBrk="1" hangingPunct="1">
              <a:spcBef>
                <a:spcPct val="0"/>
              </a:spcBef>
              <a:buFontTx/>
              <a:buChar char="-"/>
            </a:pPr>
            <a:r>
              <a:rPr lang="ru-RU" altLang="ru-RU" sz="1800" b="1" dirty="0"/>
              <a:t> Цена деления шкалы нониуса 0,1 мм. </a:t>
            </a:r>
          </a:p>
          <a:p>
            <a:pPr eaLnBrk="1" hangingPunct="1">
              <a:spcBef>
                <a:spcPct val="0"/>
              </a:spcBef>
              <a:buFontTx/>
              <a:buNone/>
            </a:pPr>
            <a:r>
              <a:rPr lang="ru-RU" altLang="ru-RU" sz="1800" b="1" dirty="0"/>
              <a:t>                               Значит 7 деление на нониусе </a:t>
            </a:r>
            <a:r>
              <a:rPr lang="ru-RU" altLang="ru-RU" sz="1800" b="1" dirty="0">
                <a:solidFill>
                  <a:srgbClr val="FF0000"/>
                </a:solidFill>
              </a:rPr>
              <a:t>= 0,7 мм или 0,07 </a:t>
            </a:r>
            <a:r>
              <a:rPr lang="ru-RU" altLang="ru-RU" sz="1800" b="1" dirty="0" smtClean="0">
                <a:solidFill>
                  <a:srgbClr val="FF0000"/>
                </a:solidFill>
              </a:rPr>
              <a:t>см</a:t>
            </a:r>
            <a:endParaRPr lang="ru-RU" altLang="ru-RU" sz="1800" b="1" dirty="0">
              <a:solidFill>
                <a:srgbClr val="FF0000"/>
              </a:solidFill>
            </a:endParaRPr>
          </a:p>
          <a:p>
            <a:pPr eaLnBrk="1" hangingPunct="1">
              <a:spcBef>
                <a:spcPct val="0"/>
              </a:spcBef>
              <a:buFontTx/>
              <a:buChar char="-"/>
            </a:pPr>
            <a:endParaRPr lang="ru-RU" altLang="ru-RU" sz="1800" dirty="0">
              <a:solidFill>
                <a:srgbClr val="FF0000"/>
              </a:solidFill>
            </a:endParaRPr>
          </a:p>
        </p:txBody>
      </p:sp>
      <p:pic>
        <p:nvPicPr>
          <p:cNvPr id="28679" name="Picture 7" descr="420px-Using_the_caliper_ne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494" y="770930"/>
            <a:ext cx="849849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12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p:cTn id="7" dur="500" fill="hold"/>
                                        <p:tgtEl>
                                          <p:spTgt spid="28679"/>
                                        </p:tgtEl>
                                        <p:attrNameLst>
                                          <p:attrName>ppt_w</p:attrName>
                                        </p:attrNameLst>
                                      </p:cBhvr>
                                      <p:tavLst>
                                        <p:tav tm="0">
                                          <p:val>
                                            <p:fltVal val="0"/>
                                          </p:val>
                                        </p:tav>
                                        <p:tav tm="100000">
                                          <p:val>
                                            <p:strVal val="#ppt_w"/>
                                          </p:val>
                                        </p:tav>
                                      </p:tavLst>
                                    </p:anim>
                                    <p:anim calcmode="lin" valueType="num">
                                      <p:cBhvr>
                                        <p:cTn id="8" dur="500" fill="hold"/>
                                        <p:tgtEl>
                                          <p:spTgt spid="28679"/>
                                        </p:tgtEl>
                                        <p:attrNameLst>
                                          <p:attrName>ppt_h</p:attrName>
                                        </p:attrNameLst>
                                      </p:cBhvr>
                                      <p:tavLst>
                                        <p:tav tm="0">
                                          <p:val>
                                            <p:fltVal val="0"/>
                                          </p:val>
                                        </p:tav>
                                        <p:tav tm="100000">
                                          <p:val>
                                            <p:strVal val="#ppt_h"/>
                                          </p:val>
                                        </p:tav>
                                      </p:tavLst>
                                    </p:anim>
                                    <p:animEffect transition="in" filter="fade">
                                      <p:cBhvr>
                                        <p:cTn id="9"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12637586272443234"/>
          <p:cNvPicPr>
            <a:picLocks noChangeAspect="1" noChangeArrowheads="1"/>
          </p:cNvPicPr>
          <p:nvPr/>
        </p:nvPicPr>
        <p:blipFill>
          <a:blip r:embed="rId2">
            <a:extLst>
              <a:ext uri="{28A0092B-C50C-407E-A947-70E740481C1C}">
                <a14:useLocalDpi xmlns:a14="http://schemas.microsoft.com/office/drawing/2010/main" val="0"/>
              </a:ext>
            </a:extLst>
          </a:blip>
          <a:srcRect l="9009" r="9009" b="67392"/>
          <a:stretch>
            <a:fillRect/>
          </a:stretch>
        </p:blipFill>
        <p:spPr bwMode="auto">
          <a:xfrm>
            <a:off x="381000" y="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8" descr="12637586272443234"/>
          <p:cNvPicPr>
            <a:picLocks noChangeAspect="1" noChangeArrowheads="1"/>
          </p:cNvPicPr>
          <p:nvPr/>
        </p:nvPicPr>
        <p:blipFill>
          <a:blip r:embed="rId2">
            <a:extLst>
              <a:ext uri="{28A0092B-C50C-407E-A947-70E740481C1C}">
                <a14:useLocalDpi xmlns:a14="http://schemas.microsoft.com/office/drawing/2010/main" val="0"/>
              </a:ext>
            </a:extLst>
          </a:blip>
          <a:srcRect l="9009" t="63527" r="11653"/>
          <a:stretch>
            <a:fillRect/>
          </a:stretch>
        </p:blipFill>
        <p:spPr bwMode="auto">
          <a:xfrm>
            <a:off x="2133600" y="2057400"/>
            <a:ext cx="457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2" descr="3 вариант "/>
          <p:cNvPicPr>
            <a:picLocks noChangeAspect="1" noChangeArrowheads="1"/>
          </p:cNvPicPr>
          <p:nvPr/>
        </p:nvPicPr>
        <p:blipFill>
          <a:blip r:embed="rId3">
            <a:extLst>
              <a:ext uri="{28A0092B-C50C-407E-A947-70E740481C1C}">
                <a14:useLocalDpi xmlns:a14="http://schemas.microsoft.com/office/drawing/2010/main" val="0"/>
              </a:ext>
            </a:extLst>
          </a:blip>
          <a:srcRect l="20827" t="8310" r="15289" b="68840"/>
          <a:stretch>
            <a:fillRect/>
          </a:stretch>
        </p:blipFill>
        <p:spPr bwMode="auto">
          <a:xfrm>
            <a:off x="4419600" y="5791200"/>
            <a:ext cx="4572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3" descr="1 вариант "/>
          <p:cNvPicPr>
            <a:picLocks noChangeAspect="1" noChangeArrowheads="1"/>
          </p:cNvPicPr>
          <p:nvPr/>
        </p:nvPicPr>
        <p:blipFill>
          <a:blip r:embed="rId4">
            <a:extLst>
              <a:ext uri="{28A0092B-C50C-407E-A947-70E740481C1C}">
                <a14:useLocalDpi xmlns:a14="http://schemas.microsoft.com/office/drawing/2010/main" val="0"/>
              </a:ext>
            </a:extLst>
          </a:blip>
          <a:srcRect l="16281" r="15289" b="68840"/>
          <a:stretch>
            <a:fillRect/>
          </a:stretch>
        </p:blipFill>
        <p:spPr bwMode="auto">
          <a:xfrm>
            <a:off x="3276600" y="3124200"/>
            <a:ext cx="51054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4" descr="Копия 12637586272443234"/>
          <p:cNvPicPr>
            <a:picLocks noChangeAspect="1" noChangeArrowheads="1"/>
          </p:cNvPicPr>
          <p:nvPr/>
        </p:nvPicPr>
        <p:blipFill>
          <a:blip r:embed="rId5">
            <a:extLst>
              <a:ext uri="{28A0092B-C50C-407E-A947-70E740481C1C}">
                <a14:useLocalDpi xmlns:a14="http://schemas.microsoft.com/office/drawing/2010/main" val="0"/>
              </a:ext>
            </a:extLst>
          </a:blip>
          <a:srcRect l="10909" t="31160" r="9752" b="38405"/>
          <a:stretch>
            <a:fillRect/>
          </a:stretch>
        </p:blipFill>
        <p:spPr bwMode="auto">
          <a:xfrm>
            <a:off x="1219200" y="1066800"/>
            <a:ext cx="5410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5" descr="2 вариант "/>
          <p:cNvPicPr>
            <a:picLocks noChangeAspect="1" noChangeArrowheads="1"/>
          </p:cNvPicPr>
          <p:nvPr/>
        </p:nvPicPr>
        <p:blipFill>
          <a:blip r:embed="rId6">
            <a:extLst>
              <a:ext uri="{28A0092B-C50C-407E-A947-70E740481C1C}">
                <a14:useLocalDpi xmlns:a14="http://schemas.microsoft.com/office/drawing/2010/main" val="0"/>
              </a:ext>
            </a:extLst>
          </a:blip>
          <a:srcRect l="42163" t="11504" b="68813"/>
          <a:stretch>
            <a:fillRect/>
          </a:stretch>
        </p:blipFill>
        <p:spPr bwMode="auto">
          <a:xfrm>
            <a:off x="4038600" y="4724400"/>
            <a:ext cx="4876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16"/>
          <p:cNvSpPr txBox="1">
            <a:spLocks noChangeArrowheads="1"/>
          </p:cNvSpPr>
          <p:nvPr/>
        </p:nvSpPr>
        <p:spPr bwMode="auto">
          <a:xfrm>
            <a:off x="4800600" y="4419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8</a:t>
            </a:r>
          </a:p>
        </p:txBody>
      </p:sp>
      <p:sp>
        <p:nvSpPr>
          <p:cNvPr id="49161" name="Text Box 17"/>
          <p:cNvSpPr txBox="1">
            <a:spLocks noChangeArrowheads="1"/>
          </p:cNvSpPr>
          <p:nvPr/>
        </p:nvSpPr>
        <p:spPr bwMode="auto">
          <a:xfrm>
            <a:off x="7150100" y="4419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9</a:t>
            </a:r>
          </a:p>
        </p:txBody>
      </p:sp>
      <p:sp>
        <p:nvSpPr>
          <p:cNvPr id="49162" name="Text Box 18"/>
          <p:cNvSpPr txBox="1">
            <a:spLocks noChangeArrowheads="1"/>
          </p:cNvSpPr>
          <p:nvPr/>
        </p:nvSpPr>
        <p:spPr bwMode="auto">
          <a:xfrm>
            <a:off x="5562600" y="548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5</a:t>
            </a:r>
          </a:p>
        </p:txBody>
      </p:sp>
      <p:sp>
        <p:nvSpPr>
          <p:cNvPr id="49163" name="Text Box 19"/>
          <p:cNvSpPr txBox="1">
            <a:spLocks noChangeArrowheads="1"/>
          </p:cNvSpPr>
          <p:nvPr/>
        </p:nvSpPr>
        <p:spPr bwMode="auto">
          <a:xfrm>
            <a:off x="7543800" y="548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6</a:t>
            </a:r>
          </a:p>
        </p:txBody>
      </p:sp>
      <p:sp>
        <p:nvSpPr>
          <p:cNvPr id="49164" name="Text Box 20"/>
          <p:cNvSpPr txBox="1">
            <a:spLocks noChangeArrowheads="1"/>
          </p:cNvSpPr>
          <p:nvPr/>
        </p:nvSpPr>
        <p:spPr bwMode="auto">
          <a:xfrm>
            <a:off x="152400" y="457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1</a:t>
            </a:r>
          </a:p>
        </p:txBody>
      </p:sp>
      <p:sp>
        <p:nvSpPr>
          <p:cNvPr id="49165" name="Text Box 21"/>
          <p:cNvSpPr txBox="1">
            <a:spLocks noChangeArrowheads="1"/>
          </p:cNvSpPr>
          <p:nvPr/>
        </p:nvSpPr>
        <p:spPr bwMode="auto">
          <a:xfrm>
            <a:off x="838200" y="1524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2</a:t>
            </a:r>
          </a:p>
        </p:txBody>
      </p:sp>
      <p:sp>
        <p:nvSpPr>
          <p:cNvPr id="49166" name="Text Box 22"/>
          <p:cNvSpPr txBox="1">
            <a:spLocks noChangeArrowheads="1"/>
          </p:cNvSpPr>
          <p:nvPr/>
        </p:nvSpPr>
        <p:spPr bwMode="auto">
          <a:xfrm>
            <a:off x="1752600" y="2590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3</a:t>
            </a:r>
          </a:p>
        </p:txBody>
      </p:sp>
      <p:sp>
        <p:nvSpPr>
          <p:cNvPr id="49167" name="Text Box 23"/>
          <p:cNvSpPr txBox="1">
            <a:spLocks noChangeArrowheads="1"/>
          </p:cNvSpPr>
          <p:nvPr/>
        </p:nvSpPr>
        <p:spPr bwMode="auto">
          <a:xfrm>
            <a:off x="2743200"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4</a:t>
            </a:r>
          </a:p>
        </p:txBody>
      </p:sp>
      <p:sp>
        <p:nvSpPr>
          <p:cNvPr id="49168" name="Text Box 24"/>
          <p:cNvSpPr txBox="1">
            <a:spLocks noChangeArrowheads="1"/>
          </p:cNvSpPr>
          <p:nvPr/>
        </p:nvSpPr>
        <p:spPr bwMode="auto">
          <a:xfrm>
            <a:off x="3505200" y="4800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5</a:t>
            </a:r>
          </a:p>
        </p:txBody>
      </p:sp>
      <p:sp>
        <p:nvSpPr>
          <p:cNvPr id="49169" name="Text Box 25"/>
          <p:cNvSpPr txBox="1">
            <a:spLocks noChangeArrowheads="1"/>
          </p:cNvSpPr>
          <p:nvPr/>
        </p:nvSpPr>
        <p:spPr bwMode="auto">
          <a:xfrm>
            <a:off x="3962400" y="6096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6</a:t>
            </a:r>
          </a:p>
        </p:txBody>
      </p:sp>
      <p:sp>
        <p:nvSpPr>
          <p:cNvPr id="49170" name="Text Box 18"/>
          <p:cNvSpPr txBox="1">
            <a:spLocks noChangeArrowheads="1"/>
          </p:cNvSpPr>
          <p:nvPr/>
        </p:nvSpPr>
        <p:spPr bwMode="auto">
          <a:xfrm>
            <a:off x="139700" y="2209800"/>
            <a:ext cx="12271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a:solidFill>
                  <a:srgbClr val="0000FF"/>
                </a:solidFill>
              </a:rPr>
              <a:t>Цена </a:t>
            </a:r>
          </a:p>
          <a:p>
            <a:pPr algn="ctr" eaLnBrk="1" hangingPunct="1">
              <a:spcBef>
                <a:spcPct val="0"/>
              </a:spcBef>
              <a:buFontTx/>
              <a:buNone/>
            </a:pPr>
            <a:r>
              <a:rPr lang="ru-RU" altLang="ru-RU" sz="2000" b="1">
                <a:solidFill>
                  <a:srgbClr val="0000FF"/>
                </a:solidFill>
              </a:rPr>
              <a:t>шкалы </a:t>
            </a:r>
          </a:p>
          <a:p>
            <a:pPr algn="ctr" eaLnBrk="1" hangingPunct="1">
              <a:spcBef>
                <a:spcPct val="0"/>
              </a:spcBef>
              <a:buFontTx/>
              <a:buNone/>
            </a:pPr>
            <a:r>
              <a:rPr lang="ru-RU" altLang="ru-RU" sz="2000" b="1">
                <a:solidFill>
                  <a:srgbClr val="0000FF"/>
                </a:solidFill>
              </a:rPr>
              <a:t>нониуса</a:t>
            </a:r>
          </a:p>
          <a:p>
            <a:pPr algn="ctr" eaLnBrk="1" hangingPunct="1">
              <a:spcBef>
                <a:spcPct val="0"/>
              </a:spcBef>
              <a:buFontTx/>
              <a:buNone/>
            </a:pPr>
            <a:r>
              <a:rPr lang="ru-RU" altLang="ru-RU" sz="2400" b="1">
                <a:solidFill>
                  <a:srgbClr val="0000FF"/>
                </a:solidFill>
              </a:rPr>
              <a:t> 0,1 мм</a:t>
            </a:r>
          </a:p>
        </p:txBody>
      </p:sp>
    </p:spTree>
    <p:extLst>
      <p:ext uri="{BB962C8B-B14F-4D97-AF65-F5344CB8AC3E}">
        <p14:creationId xmlns:p14="http://schemas.microsoft.com/office/powerpoint/2010/main" val="10546361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12637586272443234"/>
          <p:cNvPicPr>
            <a:picLocks noChangeAspect="1" noChangeArrowheads="1"/>
          </p:cNvPicPr>
          <p:nvPr/>
        </p:nvPicPr>
        <p:blipFill>
          <a:blip r:embed="rId2">
            <a:extLst>
              <a:ext uri="{28A0092B-C50C-407E-A947-70E740481C1C}">
                <a14:useLocalDpi xmlns:a14="http://schemas.microsoft.com/office/drawing/2010/main" val="0"/>
              </a:ext>
            </a:extLst>
          </a:blip>
          <a:srcRect l="9009" r="9009" b="67392"/>
          <a:stretch>
            <a:fillRect/>
          </a:stretch>
        </p:blipFill>
        <p:spPr bwMode="auto">
          <a:xfrm>
            <a:off x="381000" y="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8" descr="12637586272443234"/>
          <p:cNvPicPr>
            <a:picLocks noChangeAspect="1" noChangeArrowheads="1"/>
          </p:cNvPicPr>
          <p:nvPr/>
        </p:nvPicPr>
        <p:blipFill>
          <a:blip r:embed="rId2">
            <a:extLst>
              <a:ext uri="{28A0092B-C50C-407E-A947-70E740481C1C}">
                <a14:useLocalDpi xmlns:a14="http://schemas.microsoft.com/office/drawing/2010/main" val="0"/>
              </a:ext>
            </a:extLst>
          </a:blip>
          <a:srcRect l="9009" t="63527" r="11653"/>
          <a:stretch>
            <a:fillRect/>
          </a:stretch>
        </p:blipFill>
        <p:spPr bwMode="auto">
          <a:xfrm>
            <a:off x="2133600" y="2057400"/>
            <a:ext cx="457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2" descr="3 вариант "/>
          <p:cNvPicPr>
            <a:picLocks noChangeAspect="1" noChangeArrowheads="1"/>
          </p:cNvPicPr>
          <p:nvPr/>
        </p:nvPicPr>
        <p:blipFill>
          <a:blip r:embed="rId3">
            <a:extLst>
              <a:ext uri="{28A0092B-C50C-407E-A947-70E740481C1C}">
                <a14:useLocalDpi xmlns:a14="http://schemas.microsoft.com/office/drawing/2010/main" val="0"/>
              </a:ext>
            </a:extLst>
          </a:blip>
          <a:srcRect l="20827" t="8310" r="15289" b="68840"/>
          <a:stretch>
            <a:fillRect/>
          </a:stretch>
        </p:blipFill>
        <p:spPr bwMode="auto">
          <a:xfrm>
            <a:off x="4419600" y="5791200"/>
            <a:ext cx="4572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3" descr="1 вариант "/>
          <p:cNvPicPr>
            <a:picLocks noChangeAspect="1" noChangeArrowheads="1"/>
          </p:cNvPicPr>
          <p:nvPr/>
        </p:nvPicPr>
        <p:blipFill>
          <a:blip r:embed="rId4">
            <a:extLst>
              <a:ext uri="{28A0092B-C50C-407E-A947-70E740481C1C}">
                <a14:useLocalDpi xmlns:a14="http://schemas.microsoft.com/office/drawing/2010/main" val="0"/>
              </a:ext>
            </a:extLst>
          </a:blip>
          <a:srcRect l="16281" r="15289" b="68840"/>
          <a:stretch>
            <a:fillRect/>
          </a:stretch>
        </p:blipFill>
        <p:spPr bwMode="auto">
          <a:xfrm>
            <a:off x="3276600" y="3124200"/>
            <a:ext cx="51054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4" descr="Копия 12637586272443234"/>
          <p:cNvPicPr>
            <a:picLocks noChangeAspect="1" noChangeArrowheads="1"/>
          </p:cNvPicPr>
          <p:nvPr/>
        </p:nvPicPr>
        <p:blipFill>
          <a:blip r:embed="rId5">
            <a:extLst>
              <a:ext uri="{28A0092B-C50C-407E-A947-70E740481C1C}">
                <a14:useLocalDpi xmlns:a14="http://schemas.microsoft.com/office/drawing/2010/main" val="0"/>
              </a:ext>
            </a:extLst>
          </a:blip>
          <a:srcRect l="10909" t="31160" r="9752" b="38405"/>
          <a:stretch>
            <a:fillRect/>
          </a:stretch>
        </p:blipFill>
        <p:spPr bwMode="auto">
          <a:xfrm>
            <a:off x="1219200" y="1066800"/>
            <a:ext cx="5410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5" descr="2 вариант "/>
          <p:cNvPicPr>
            <a:picLocks noChangeAspect="1" noChangeArrowheads="1"/>
          </p:cNvPicPr>
          <p:nvPr/>
        </p:nvPicPr>
        <p:blipFill>
          <a:blip r:embed="rId6">
            <a:extLst>
              <a:ext uri="{28A0092B-C50C-407E-A947-70E740481C1C}">
                <a14:useLocalDpi xmlns:a14="http://schemas.microsoft.com/office/drawing/2010/main" val="0"/>
              </a:ext>
            </a:extLst>
          </a:blip>
          <a:srcRect l="42163" t="11504" b="68813"/>
          <a:stretch>
            <a:fillRect/>
          </a:stretch>
        </p:blipFill>
        <p:spPr bwMode="auto">
          <a:xfrm>
            <a:off x="4038600" y="4724400"/>
            <a:ext cx="4876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6"/>
          <p:cNvSpPr txBox="1">
            <a:spLocks noChangeArrowheads="1"/>
          </p:cNvSpPr>
          <p:nvPr/>
        </p:nvSpPr>
        <p:spPr bwMode="auto">
          <a:xfrm>
            <a:off x="4800600" y="4419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8</a:t>
            </a:r>
          </a:p>
        </p:txBody>
      </p:sp>
      <p:sp>
        <p:nvSpPr>
          <p:cNvPr id="50185" name="Text Box 17"/>
          <p:cNvSpPr txBox="1">
            <a:spLocks noChangeArrowheads="1"/>
          </p:cNvSpPr>
          <p:nvPr/>
        </p:nvSpPr>
        <p:spPr bwMode="auto">
          <a:xfrm>
            <a:off x="7150100" y="4419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9</a:t>
            </a:r>
          </a:p>
        </p:txBody>
      </p:sp>
      <p:sp>
        <p:nvSpPr>
          <p:cNvPr id="50186" name="Text Box 18"/>
          <p:cNvSpPr txBox="1">
            <a:spLocks noChangeArrowheads="1"/>
          </p:cNvSpPr>
          <p:nvPr/>
        </p:nvSpPr>
        <p:spPr bwMode="auto">
          <a:xfrm>
            <a:off x="5562600" y="548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5</a:t>
            </a:r>
          </a:p>
        </p:txBody>
      </p:sp>
      <p:sp>
        <p:nvSpPr>
          <p:cNvPr id="50187" name="Text Box 19"/>
          <p:cNvSpPr txBox="1">
            <a:spLocks noChangeArrowheads="1"/>
          </p:cNvSpPr>
          <p:nvPr/>
        </p:nvSpPr>
        <p:spPr bwMode="auto">
          <a:xfrm>
            <a:off x="7543800" y="548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6</a:t>
            </a:r>
          </a:p>
        </p:txBody>
      </p:sp>
      <p:sp>
        <p:nvSpPr>
          <p:cNvPr id="50188" name="Text Box 20"/>
          <p:cNvSpPr txBox="1">
            <a:spLocks noChangeArrowheads="1"/>
          </p:cNvSpPr>
          <p:nvPr/>
        </p:nvSpPr>
        <p:spPr bwMode="auto">
          <a:xfrm>
            <a:off x="152400" y="457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1</a:t>
            </a:r>
          </a:p>
        </p:txBody>
      </p:sp>
      <p:sp>
        <p:nvSpPr>
          <p:cNvPr id="50189" name="Text Box 21"/>
          <p:cNvSpPr txBox="1">
            <a:spLocks noChangeArrowheads="1"/>
          </p:cNvSpPr>
          <p:nvPr/>
        </p:nvSpPr>
        <p:spPr bwMode="auto">
          <a:xfrm>
            <a:off x="838200" y="1524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2</a:t>
            </a:r>
          </a:p>
        </p:txBody>
      </p:sp>
      <p:sp>
        <p:nvSpPr>
          <p:cNvPr id="50190" name="Text Box 22"/>
          <p:cNvSpPr txBox="1">
            <a:spLocks noChangeArrowheads="1"/>
          </p:cNvSpPr>
          <p:nvPr/>
        </p:nvSpPr>
        <p:spPr bwMode="auto">
          <a:xfrm>
            <a:off x="1752600" y="2590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3</a:t>
            </a:r>
          </a:p>
        </p:txBody>
      </p:sp>
      <p:sp>
        <p:nvSpPr>
          <p:cNvPr id="50191" name="Text Box 23"/>
          <p:cNvSpPr txBox="1">
            <a:spLocks noChangeArrowheads="1"/>
          </p:cNvSpPr>
          <p:nvPr/>
        </p:nvSpPr>
        <p:spPr bwMode="auto">
          <a:xfrm>
            <a:off x="2743200"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4</a:t>
            </a:r>
          </a:p>
        </p:txBody>
      </p:sp>
      <p:sp>
        <p:nvSpPr>
          <p:cNvPr id="50192" name="Text Box 24"/>
          <p:cNvSpPr txBox="1">
            <a:spLocks noChangeArrowheads="1"/>
          </p:cNvSpPr>
          <p:nvPr/>
        </p:nvSpPr>
        <p:spPr bwMode="auto">
          <a:xfrm>
            <a:off x="3505200" y="4800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5</a:t>
            </a:r>
          </a:p>
        </p:txBody>
      </p:sp>
      <p:sp>
        <p:nvSpPr>
          <p:cNvPr id="50193" name="Text Box 25"/>
          <p:cNvSpPr txBox="1">
            <a:spLocks noChangeArrowheads="1"/>
          </p:cNvSpPr>
          <p:nvPr/>
        </p:nvSpPr>
        <p:spPr bwMode="auto">
          <a:xfrm>
            <a:off x="3962400" y="6096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solidFill>
                  <a:srgbClr val="0000CC"/>
                </a:solidFill>
              </a:rPr>
              <a:t>6</a:t>
            </a:r>
          </a:p>
        </p:txBody>
      </p:sp>
      <p:sp>
        <p:nvSpPr>
          <p:cNvPr id="50194" name="Text Box 18"/>
          <p:cNvSpPr txBox="1">
            <a:spLocks noChangeArrowheads="1"/>
          </p:cNvSpPr>
          <p:nvPr/>
        </p:nvSpPr>
        <p:spPr bwMode="auto">
          <a:xfrm>
            <a:off x="139700" y="2133600"/>
            <a:ext cx="12271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dirty="0">
                <a:solidFill>
                  <a:srgbClr val="006600"/>
                </a:solidFill>
              </a:rPr>
              <a:t>Цена </a:t>
            </a:r>
          </a:p>
          <a:p>
            <a:pPr algn="ctr" eaLnBrk="1" hangingPunct="1">
              <a:spcBef>
                <a:spcPct val="0"/>
              </a:spcBef>
              <a:buFontTx/>
              <a:buNone/>
            </a:pPr>
            <a:r>
              <a:rPr lang="ru-RU" altLang="ru-RU" sz="2000" b="1" dirty="0">
                <a:solidFill>
                  <a:srgbClr val="006600"/>
                </a:solidFill>
              </a:rPr>
              <a:t>шкалы </a:t>
            </a:r>
          </a:p>
          <a:p>
            <a:pPr algn="ctr" eaLnBrk="1" hangingPunct="1">
              <a:spcBef>
                <a:spcPct val="0"/>
              </a:spcBef>
              <a:buFontTx/>
              <a:buNone/>
            </a:pPr>
            <a:r>
              <a:rPr lang="ru-RU" altLang="ru-RU" sz="2000" b="1" dirty="0">
                <a:solidFill>
                  <a:srgbClr val="006600"/>
                </a:solidFill>
              </a:rPr>
              <a:t>нониуса</a:t>
            </a:r>
          </a:p>
          <a:p>
            <a:pPr algn="ctr" eaLnBrk="1" hangingPunct="1">
              <a:spcBef>
                <a:spcPct val="0"/>
              </a:spcBef>
              <a:buFontTx/>
              <a:buNone/>
            </a:pPr>
            <a:r>
              <a:rPr lang="ru-RU" altLang="ru-RU" sz="2400" b="1" dirty="0">
                <a:solidFill>
                  <a:srgbClr val="0000FF"/>
                </a:solidFill>
              </a:rPr>
              <a:t> </a:t>
            </a:r>
            <a:r>
              <a:rPr lang="ru-RU" altLang="ru-RU" sz="2400" b="1" dirty="0">
                <a:solidFill>
                  <a:srgbClr val="FF0000"/>
                </a:solidFill>
              </a:rPr>
              <a:t>0,1 мм</a:t>
            </a:r>
          </a:p>
        </p:txBody>
      </p:sp>
      <p:sp>
        <p:nvSpPr>
          <p:cNvPr id="50195" name="Text Box 20"/>
          <p:cNvSpPr txBox="1">
            <a:spLocks noChangeArrowheads="1"/>
          </p:cNvSpPr>
          <p:nvPr/>
        </p:nvSpPr>
        <p:spPr bwMode="auto">
          <a:xfrm>
            <a:off x="5181600" y="15240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0,5 мм.</a:t>
            </a:r>
          </a:p>
        </p:txBody>
      </p:sp>
      <p:sp>
        <p:nvSpPr>
          <p:cNvPr id="50196" name="Text Box 21"/>
          <p:cNvSpPr txBox="1">
            <a:spLocks noChangeArrowheads="1"/>
          </p:cNvSpPr>
          <p:nvPr/>
        </p:nvSpPr>
        <p:spPr bwMode="auto">
          <a:xfrm>
            <a:off x="6781800" y="129540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6,8 мм.</a:t>
            </a:r>
          </a:p>
        </p:txBody>
      </p:sp>
      <p:sp>
        <p:nvSpPr>
          <p:cNvPr id="50197" name="Text Box 22"/>
          <p:cNvSpPr txBox="1">
            <a:spLocks noChangeArrowheads="1"/>
          </p:cNvSpPr>
          <p:nvPr/>
        </p:nvSpPr>
        <p:spPr bwMode="auto">
          <a:xfrm>
            <a:off x="6781800" y="2209800"/>
            <a:ext cx="109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34,3 мм.</a:t>
            </a:r>
          </a:p>
        </p:txBody>
      </p:sp>
      <p:sp>
        <p:nvSpPr>
          <p:cNvPr id="50198" name="Text Box 23"/>
          <p:cNvSpPr txBox="1">
            <a:spLocks noChangeArrowheads="1"/>
          </p:cNvSpPr>
          <p:nvPr/>
        </p:nvSpPr>
        <p:spPr bwMode="auto">
          <a:xfrm>
            <a:off x="8077200" y="327660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4,9 мм.</a:t>
            </a:r>
          </a:p>
        </p:txBody>
      </p:sp>
      <p:sp>
        <p:nvSpPr>
          <p:cNvPr id="50199" name="Text Box 24"/>
          <p:cNvSpPr txBox="1">
            <a:spLocks noChangeArrowheads="1"/>
          </p:cNvSpPr>
          <p:nvPr/>
        </p:nvSpPr>
        <p:spPr bwMode="auto">
          <a:xfrm>
            <a:off x="2438400" y="4572000"/>
            <a:ext cx="109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78,2 мм.</a:t>
            </a:r>
          </a:p>
        </p:txBody>
      </p:sp>
      <p:sp>
        <p:nvSpPr>
          <p:cNvPr id="50200" name="Text Box 25"/>
          <p:cNvSpPr txBox="1">
            <a:spLocks noChangeArrowheads="1"/>
          </p:cNvSpPr>
          <p:nvPr/>
        </p:nvSpPr>
        <p:spPr bwMode="auto">
          <a:xfrm>
            <a:off x="2743200" y="5867400"/>
            <a:ext cx="109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solidFill>
                  <a:srgbClr val="0000FF"/>
                </a:solidFill>
              </a:rPr>
              <a:t>45,6 мм.</a:t>
            </a:r>
          </a:p>
        </p:txBody>
      </p:sp>
      <p:sp>
        <p:nvSpPr>
          <p:cNvPr id="50201" name="Line 28"/>
          <p:cNvSpPr>
            <a:spLocks noChangeShapeType="1"/>
          </p:cNvSpPr>
          <p:nvPr/>
        </p:nvSpPr>
        <p:spPr bwMode="auto">
          <a:xfrm>
            <a:off x="2057400" y="9906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202" name="Line 29"/>
          <p:cNvSpPr>
            <a:spLocks noChangeShapeType="1"/>
          </p:cNvSpPr>
          <p:nvPr/>
        </p:nvSpPr>
        <p:spPr bwMode="auto">
          <a:xfrm>
            <a:off x="5410200" y="20574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203" name="Line 30"/>
          <p:cNvSpPr>
            <a:spLocks noChangeShapeType="1"/>
          </p:cNvSpPr>
          <p:nvPr/>
        </p:nvSpPr>
        <p:spPr bwMode="auto">
          <a:xfrm>
            <a:off x="7239000" y="41148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204" name="Line 31"/>
          <p:cNvSpPr>
            <a:spLocks noChangeShapeType="1"/>
          </p:cNvSpPr>
          <p:nvPr/>
        </p:nvSpPr>
        <p:spPr bwMode="auto">
          <a:xfrm>
            <a:off x="5334000" y="54102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205" name="Line 32"/>
          <p:cNvSpPr>
            <a:spLocks noChangeShapeType="1"/>
          </p:cNvSpPr>
          <p:nvPr/>
        </p:nvSpPr>
        <p:spPr bwMode="auto">
          <a:xfrm>
            <a:off x="7010400" y="67056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206" name="Line 33"/>
          <p:cNvSpPr>
            <a:spLocks noChangeShapeType="1"/>
          </p:cNvSpPr>
          <p:nvPr/>
        </p:nvSpPr>
        <p:spPr bwMode="auto">
          <a:xfrm>
            <a:off x="3810000" y="32004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7706181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14600" y="152400"/>
            <a:ext cx="416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a:solidFill>
                  <a:srgbClr val="CC0000"/>
                </a:solidFill>
              </a:rPr>
              <a:t>Микрометрический инструмент</a:t>
            </a:r>
          </a:p>
        </p:txBody>
      </p:sp>
      <p:sp>
        <p:nvSpPr>
          <p:cNvPr id="48131" name="Rectangle 3"/>
          <p:cNvSpPr>
            <a:spLocks noChangeArrowheads="1"/>
          </p:cNvSpPr>
          <p:nvPr/>
        </p:nvSpPr>
        <p:spPr bwMode="auto">
          <a:xfrm>
            <a:off x="1066800" y="685800"/>
            <a:ext cx="2557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Микрометр  гладкий</a:t>
            </a:r>
            <a:r>
              <a:rPr lang="ru-RU" altLang="ru-RU" sz="1800"/>
              <a:t> </a:t>
            </a:r>
          </a:p>
        </p:txBody>
      </p:sp>
      <p:pic>
        <p:nvPicPr>
          <p:cNvPr id="48132" name="Picture 4" descr="рычажный микрометр"/>
          <p:cNvPicPr>
            <a:picLocks noChangeAspect="1" noChangeArrowheads="1"/>
          </p:cNvPicPr>
          <p:nvPr/>
        </p:nvPicPr>
        <p:blipFill>
          <a:blip r:embed="rId2">
            <a:extLst>
              <a:ext uri="{28A0092B-C50C-407E-A947-70E740481C1C}">
                <a14:useLocalDpi xmlns:a14="http://schemas.microsoft.com/office/drawing/2010/main" val="0"/>
              </a:ext>
            </a:extLst>
          </a:blip>
          <a:srcRect l="3334" t="12000" r="3334" b="3999"/>
          <a:stretch>
            <a:fillRect/>
          </a:stretch>
        </p:blipFill>
        <p:spPr bwMode="auto">
          <a:xfrm>
            <a:off x="4876800" y="914400"/>
            <a:ext cx="3581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a:off x="5334000" y="533400"/>
            <a:ext cx="2817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Микрометр рычажный</a:t>
            </a:r>
            <a:r>
              <a:rPr lang="ru-RU" altLang="ru-RU" sz="1800"/>
              <a:t> </a:t>
            </a:r>
          </a:p>
        </p:txBody>
      </p:sp>
      <p:sp>
        <p:nvSpPr>
          <p:cNvPr id="48134" name="Text Box 7"/>
          <p:cNvSpPr txBox="1">
            <a:spLocks noChangeArrowheads="1"/>
          </p:cNvSpPr>
          <p:nvPr/>
        </p:nvSpPr>
        <p:spPr bwMode="auto">
          <a:xfrm>
            <a:off x="228600" y="3048000"/>
            <a:ext cx="382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t>Глубиномер микрометрический</a:t>
            </a:r>
          </a:p>
        </p:txBody>
      </p:sp>
      <p:pic>
        <p:nvPicPr>
          <p:cNvPr id="48135" name="Picture 9" descr="Рис. 2. Настольный микрометр со стрелочным отсчётным устройством: 1 — корпус; 2 — арретир; 3 — отсчётное устройство; 4 — измерительный стержень отсчётного устройства; 5 — измерительные наконечники; 6 — столик; 7 — измерительный стержень микрометрической головки; 8 — стебель; 9 — барабан; 10 — стопо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3800"/>
            <a:ext cx="50673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0"/>
          <p:cNvSpPr>
            <a:spLocks noChangeArrowheads="1"/>
          </p:cNvSpPr>
          <p:nvPr/>
        </p:nvSpPr>
        <p:spPr bwMode="auto">
          <a:xfrm>
            <a:off x="5410200" y="3200400"/>
            <a:ext cx="306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t> Настольный микрометр</a:t>
            </a:r>
            <a:r>
              <a:rPr lang="ru-RU" altLang="ru-RU" sz="1800"/>
              <a:t> </a:t>
            </a:r>
          </a:p>
        </p:txBody>
      </p:sp>
      <p:pic>
        <p:nvPicPr>
          <p:cNvPr id="48137" name="Picture 12" descr="837805"/>
          <p:cNvPicPr>
            <a:picLocks noChangeAspect="1" noChangeArrowheads="1"/>
          </p:cNvPicPr>
          <p:nvPr/>
        </p:nvPicPr>
        <p:blipFill>
          <a:blip r:embed="rId4">
            <a:extLst>
              <a:ext uri="{28A0092B-C50C-407E-A947-70E740481C1C}">
                <a14:useLocalDpi xmlns:a14="http://schemas.microsoft.com/office/drawing/2010/main" val="0"/>
              </a:ext>
            </a:extLst>
          </a:blip>
          <a:srcRect l="5429" t="12175" r="7715" b="14066"/>
          <a:stretch>
            <a:fillRect/>
          </a:stretch>
        </p:blipFill>
        <p:spPr bwMode="auto">
          <a:xfrm>
            <a:off x="457200" y="1066800"/>
            <a:ext cx="3657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4" descr="2k_467f7dbb1537d6-8"/>
          <p:cNvPicPr>
            <a:picLocks noChangeAspect="1" noChangeArrowheads="1"/>
          </p:cNvPicPr>
          <p:nvPr/>
        </p:nvPicPr>
        <p:blipFill>
          <a:blip r:embed="rId5">
            <a:extLst>
              <a:ext uri="{28A0092B-C50C-407E-A947-70E740481C1C}">
                <a14:useLocalDpi xmlns:a14="http://schemas.microsoft.com/office/drawing/2010/main" val="0"/>
              </a:ext>
            </a:extLst>
          </a:blip>
          <a:srcRect l="58163"/>
          <a:stretch>
            <a:fillRect/>
          </a:stretch>
        </p:blipFill>
        <p:spPr bwMode="auto">
          <a:xfrm>
            <a:off x="533400" y="3505200"/>
            <a:ext cx="7159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6" descr="depth-g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05200"/>
            <a:ext cx="173831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62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467544" y="1556792"/>
            <a:ext cx="8208912" cy="3600400"/>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2.5</a:t>
            </a: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6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Приспособления, применяемые при разметке</a:t>
            </a:r>
            <a:endParaRPr lang="ru-RU" sz="56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311175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1484784"/>
            <a:ext cx="8208912" cy="3616375"/>
          </a:xfrm>
          <a:prstGeom prst="rect">
            <a:avLst/>
          </a:prstGeom>
          <a:solidFill>
            <a:schemeClr val="accent6">
              <a:lumMod val="20000"/>
              <a:lumOff val="80000"/>
            </a:schemeClr>
          </a:solidFill>
        </p:spPr>
        <p:txBody>
          <a:bodyPr wrap="square">
            <a:spAutoFit/>
          </a:bodyPr>
          <a:lstStyle/>
          <a:p>
            <a:pPr marL="539750" lvl="1" indent="-539750">
              <a:buClr>
                <a:srgbClr val="0000FF"/>
              </a:buClr>
              <a:buFont typeface="Wingdings" panose="05000000000000000000" pitchFamily="2" charset="2"/>
              <a:buChar char="q"/>
            </a:pPr>
            <a:endParaRPr lang="ru-RU" sz="500" dirty="0" smtClean="0"/>
          </a:p>
          <a:p>
            <a:pPr marL="176213" lvl="1">
              <a:buClr>
                <a:srgbClr val="0000FF"/>
              </a:buClr>
            </a:pPr>
            <a:r>
              <a:rPr lang="ru-RU" sz="3200" b="1" i="1" dirty="0">
                <a:solidFill>
                  <a:schemeClr val="accent2">
                    <a:lumMod val="75000"/>
                  </a:schemeClr>
                </a:solidFill>
              </a:rPr>
              <a:t>При выполнении пространственной разметки </a:t>
            </a:r>
            <a:r>
              <a:rPr lang="ru-RU" sz="3200" b="1" dirty="0">
                <a:solidFill>
                  <a:srgbClr val="0000FF"/>
                </a:solidFill>
              </a:rPr>
              <a:t>необходимо применение ряда </a:t>
            </a:r>
            <a:r>
              <a:rPr lang="ru-RU" sz="3200" b="1" dirty="0">
                <a:solidFill>
                  <a:srgbClr val="FF0000"/>
                </a:solidFill>
              </a:rPr>
              <a:t>приспособлений</a:t>
            </a:r>
            <a:r>
              <a:rPr lang="ru-RU" sz="3200" b="1" dirty="0">
                <a:solidFill>
                  <a:srgbClr val="0000FF"/>
                </a:solidFill>
              </a:rPr>
              <a:t>, которые </a:t>
            </a:r>
            <a:r>
              <a:rPr lang="ru-RU" sz="3200" b="1" dirty="0" smtClean="0">
                <a:solidFill>
                  <a:srgbClr val="0000FF"/>
                </a:solidFill>
              </a:rPr>
              <a:t>позволяют:</a:t>
            </a:r>
          </a:p>
          <a:p>
            <a:pPr marL="1169988" lvl="1" indent="-628650">
              <a:buClr>
                <a:srgbClr val="0000FF"/>
              </a:buClr>
              <a:buFont typeface="Wingdings" panose="05000000000000000000" pitchFamily="2" charset="2"/>
              <a:buChar char="q"/>
            </a:pPr>
            <a:r>
              <a:rPr lang="ru-RU" sz="3200" b="1" dirty="0" smtClean="0">
                <a:solidFill>
                  <a:srgbClr val="006600"/>
                </a:solidFill>
              </a:rPr>
              <a:t>выставлять </a:t>
            </a:r>
            <a:r>
              <a:rPr lang="ru-RU" sz="3200" b="1" dirty="0">
                <a:solidFill>
                  <a:srgbClr val="006600"/>
                </a:solidFill>
              </a:rPr>
              <a:t>размечаемую деталь в </a:t>
            </a:r>
            <a:r>
              <a:rPr lang="ru-RU" sz="3200" b="1" dirty="0" smtClean="0">
                <a:solidFill>
                  <a:srgbClr val="006600"/>
                </a:solidFill>
              </a:rPr>
              <a:t>определённом положении; </a:t>
            </a:r>
          </a:p>
          <a:p>
            <a:pPr marL="1169988" lvl="1" indent="-628650">
              <a:buClr>
                <a:srgbClr val="0000FF"/>
              </a:buClr>
              <a:buFont typeface="Wingdings" panose="05000000000000000000" pitchFamily="2" charset="2"/>
              <a:buChar char="q"/>
            </a:pPr>
            <a:r>
              <a:rPr lang="ru-RU" sz="3200" b="1" dirty="0" smtClean="0">
                <a:solidFill>
                  <a:srgbClr val="006600"/>
                </a:solidFill>
              </a:rPr>
              <a:t>кантовать </a:t>
            </a:r>
            <a:r>
              <a:rPr lang="ru-RU" sz="3200" b="1" dirty="0">
                <a:solidFill>
                  <a:srgbClr val="006600"/>
                </a:solidFill>
              </a:rPr>
              <a:t>(</a:t>
            </a:r>
            <a:r>
              <a:rPr lang="ru-RU" sz="3200" b="1" dirty="0" smtClean="0">
                <a:solidFill>
                  <a:srgbClr val="006600"/>
                </a:solidFill>
              </a:rPr>
              <a:t>перевёртывать</a:t>
            </a:r>
            <a:r>
              <a:rPr lang="ru-RU" sz="3200" b="1" dirty="0">
                <a:solidFill>
                  <a:srgbClr val="006600"/>
                </a:solidFill>
              </a:rPr>
              <a:t>) </a:t>
            </a:r>
            <a:r>
              <a:rPr lang="ru-RU" sz="3200" b="1" dirty="0" smtClean="0">
                <a:solidFill>
                  <a:srgbClr val="006600"/>
                </a:solidFill>
              </a:rPr>
              <a:t>её </a:t>
            </a:r>
            <a:r>
              <a:rPr lang="ru-RU" sz="3200" b="1" dirty="0">
                <a:solidFill>
                  <a:srgbClr val="006600"/>
                </a:solidFill>
              </a:rPr>
              <a:t>в процессе </a:t>
            </a:r>
            <a:r>
              <a:rPr lang="ru-RU" sz="3200" b="1" dirty="0" smtClean="0">
                <a:solidFill>
                  <a:srgbClr val="006600"/>
                </a:solidFill>
              </a:rPr>
              <a:t>разметки.</a:t>
            </a:r>
            <a:endParaRPr lang="ru-RU" sz="3200" b="1" dirty="0"/>
          </a:p>
        </p:txBody>
      </p:sp>
      <p:sp>
        <p:nvSpPr>
          <p:cNvPr id="3" name="Прямоугольник 2"/>
          <p:cNvSpPr/>
          <p:nvPr/>
        </p:nvSpPr>
        <p:spPr>
          <a:xfrm>
            <a:off x="179512" y="188640"/>
            <a:ext cx="8712968" cy="523220"/>
          </a:xfrm>
          <a:prstGeom prst="rect">
            <a:avLst/>
          </a:prstGeom>
          <a:solidFill>
            <a:srgbClr val="FFFF00"/>
          </a:solidFill>
        </p:spPr>
        <p:txBody>
          <a:bodyPr wrap="square">
            <a:spAutoFit/>
          </a:bodyPr>
          <a:lstStyle/>
          <a:p>
            <a:pPr algn="ctr"/>
            <a:r>
              <a:rPr lang="ru-RU" sz="2800" b="1" dirty="0" smtClean="0">
                <a:solidFill>
                  <a:srgbClr val="C00000"/>
                </a:solidFill>
                <a:latin typeface="Arial" pitchFamily="34" charset="0"/>
                <a:cs typeface="Arial" pitchFamily="34" charset="0"/>
              </a:rPr>
              <a:t>Приспособления, </a:t>
            </a:r>
            <a:r>
              <a:rPr lang="ru-RU" sz="2800" b="1" dirty="0">
                <a:solidFill>
                  <a:srgbClr val="C00000"/>
                </a:solidFill>
                <a:latin typeface="Arial" pitchFamily="34" charset="0"/>
                <a:cs typeface="Arial" pitchFamily="34" charset="0"/>
              </a:rPr>
              <a:t>применяемые при разметке</a:t>
            </a:r>
            <a:endParaRPr lang="ru-RU" sz="2800" dirty="0"/>
          </a:p>
        </p:txBody>
      </p:sp>
    </p:spTree>
    <p:extLst>
      <p:ext uri="{BB962C8B-B14F-4D97-AF65-F5344CB8AC3E}">
        <p14:creationId xmlns:p14="http://schemas.microsoft.com/office/powerpoint/2010/main" val="32293580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476672"/>
            <a:ext cx="8496944" cy="5509200"/>
          </a:xfrm>
          <a:prstGeom prst="rect">
            <a:avLst/>
          </a:prstGeom>
          <a:solidFill>
            <a:schemeClr val="accent6">
              <a:lumMod val="20000"/>
              <a:lumOff val="80000"/>
            </a:schemeClr>
          </a:solidFill>
        </p:spPr>
        <p:txBody>
          <a:bodyPr wrap="square">
            <a:spAutoFit/>
          </a:bodyPr>
          <a:lstStyle/>
          <a:p>
            <a:pPr marL="0" lvl="1">
              <a:buClr>
                <a:srgbClr val="0000FF"/>
              </a:buClr>
            </a:pPr>
            <a:r>
              <a:rPr lang="ru-RU" sz="2200" b="1" i="1" dirty="0" smtClean="0">
                <a:solidFill>
                  <a:srgbClr val="006600"/>
                </a:solidFill>
              </a:rPr>
              <a:t>К</a:t>
            </a:r>
            <a:r>
              <a:rPr lang="ru-RU" sz="2200" b="1" i="1" dirty="0" smtClean="0"/>
              <a:t> </a:t>
            </a:r>
            <a:r>
              <a:rPr lang="ru-RU" sz="2200" b="1" i="1" u="sng" dirty="0">
                <a:solidFill>
                  <a:srgbClr val="FF0000"/>
                </a:solidFill>
              </a:rPr>
              <a:t>приспособлениям для </a:t>
            </a:r>
            <a:r>
              <a:rPr lang="ru-RU" sz="2200" b="1" i="1" u="sng" dirty="0" smtClean="0">
                <a:solidFill>
                  <a:srgbClr val="FF0000"/>
                </a:solidFill>
              </a:rPr>
              <a:t>пространственной разметки</a:t>
            </a:r>
            <a:r>
              <a:rPr lang="ru-RU" sz="2200" b="1" i="1" dirty="0" smtClean="0">
                <a:solidFill>
                  <a:srgbClr val="FF0000"/>
                </a:solidFill>
              </a:rPr>
              <a:t> </a:t>
            </a:r>
            <a:r>
              <a:rPr lang="ru-RU" sz="2200" b="1" i="1" dirty="0">
                <a:solidFill>
                  <a:srgbClr val="006600"/>
                </a:solidFill>
              </a:rPr>
              <a:t>относятся: </a:t>
            </a:r>
            <a:endParaRPr lang="ru-RU" sz="2200" b="1" i="1" dirty="0" smtClean="0">
              <a:solidFill>
                <a:srgbClr val="006600"/>
              </a:solidFill>
            </a:endParaRPr>
          </a:p>
          <a:p>
            <a:pPr marL="900113" lvl="1" indent="-358775">
              <a:buClr>
                <a:srgbClr val="0000FF"/>
              </a:buClr>
              <a:buFont typeface="Wingdings" panose="05000000000000000000" pitchFamily="2" charset="2"/>
              <a:buChar char="§"/>
            </a:pPr>
            <a:r>
              <a:rPr lang="ru-RU" sz="2200" b="1" dirty="0" smtClean="0"/>
              <a:t>разметочные плиты;</a:t>
            </a:r>
          </a:p>
          <a:p>
            <a:pPr marL="900113" lvl="1" indent="-358775">
              <a:buClr>
                <a:srgbClr val="0000FF"/>
              </a:buClr>
              <a:buFont typeface="Wingdings" panose="05000000000000000000" pitchFamily="2" charset="2"/>
              <a:buChar char="§"/>
            </a:pPr>
            <a:r>
              <a:rPr lang="ru-RU" sz="2200" b="1" dirty="0" smtClean="0"/>
              <a:t>разметочные ящики;</a:t>
            </a:r>
          </a:p>
          <a:p>
            <a:pPr marL="900113" lvl="1" indent="-358775">
              <a:buClr>
                <a:srgbClr val="0000FF"/>
              </a:buClr>
              <a:buFont typeface="Wingdings" panose="05000000000000000000" pitchFamily="2" charset="2"/>
              <a:buChar char="§"/>
            </a:pPr>
            <a:r>
              <a:rPr lang="ru-RU" sz="2200" b="1" dirty="0" smtClean="0"/>
              <a:t>разметочные </a:t>
            </a:r>
            <a:r>
              <a:rPr lang="ru-RU" sz="2200" b="1" dirty="0"/>
              <a:t>угольники и </a:t>
            </a:r>
            <a:r>
              <a:rPr lang="ru-RU" sz="2200" b="1" dirty="0" smtClean="0"/>
              <a:t>бруски;</a:t>
            </a:r>
          </a:p>
          <a:p>
            <a:pPr marL="900113" lvl="1" indent="-358775">
              <a:buClr>
                <a:srgbClr val="0000FF"/>
              </a:buClr>
              <a:buFont typeface="Wingdings" panose="05000000000000000000" pitchFamily="2" charset="2"/>
              <a:buChar char="§"/>
            </a:pPr>
            <a:r>
              <a:rPr lang="ru-RU" sz="2200" b="1" dirty="0" smtClean="0"/>
              <a:t>подставки; </a:t>
            </a:r>
          </a:p>
          <a:p>
            <a:pPr marL="900113" lvl="1" indent="-358775">
              <a:buClr>
                <a:srgbClr val="0000FF"/>
              </a:buClr>
              <a:buFont typeface="Wingdings" panose="05000000000000000000" pitchFamily="2" charset="2"/>
              <a:buChar char="§"/>
            </a:pPr>
            <a:r>
              <a:rPr lang="ru-RU" sz="2200" b="1" dirty="0" smtClean="0"/>
              <a:t>рейсмусы </a:t>
            </a:r>
            <a:r>
              <a:rPr lang="ru-RU" sz="2200" b="1" dirty="0"/>
              <a:t>с </a:t>
            </a:r>
            <a:r>
              <a:rPr lang="ru-RU" sz="2200" b="1" dirty="0" smtClean="0"/>
              <a:t>чертилкой; </a:t>
            </a:r>
          </a:p>
          <a:p>
            <a:pPr marL="900113" lvl="1" indent="-358775">
              <a:buClr>
                <a:srgbClr val="0000FF"/>
              </a:buClr>
              <a:buFont typeface="Wingdings" panose="05000000000000000000" pitchFamily="2" charset="2"/>
              <a:buChar char="§"/>
            </a:pPr>
            <a:r>
              <a:rPr lang="ru-RU" sz="2200" b="1" dirty="0" smtClean="0"/>
              <a:t>рейсмусы </a:t>
            </a:r>
            <a:r>
              <a:rPr lang="ru-RU" sz="2200" b="1" dirty="0"/>
              <a:t>с подвижной </a:t>
            </a:r>
            <a:r>
              <a:rPr lang="ru-RU" sz="2200" b="1" dirty="0" smtClean="0"/>
              <a:t>шкалой; </a:t>
            </a:r>
          </a:p>
          <a:p>
            <a:pPr marL="900113" lvl="1" indent="-358775">
              <a:buClr>
                <a:srgbClr val="0000FF"/>
              </a:buClr>
              <a:buFont typeface="Wingdings" panose="05000000000000000000" pitchFamily="2" charset="2"/>
              <a:buChar char="§"/>
            </a:pPr>
            <a:r>
              <a:rPr lang="ru-RU" sz="2200" b="1" dirty="0" smtClean="0"/>
              <a:t>приборы </a:t>
            </a:r>
            <a:r>
              <a:rPr lang="ru-RU" sz="2200" b="1" dirty="0"/>
              <a:t>для </a:t>
            </a:r>
            <a:r>
              <a:rPr lang="ru-RU" sz="2200" b="1" dirty="0" smtClean="0"/>
              <a:t>центрирования; </a:t>
            </a:r>
          </a:p>
          <a:p>
            <a:pPr marL="900113" lvl="1" indent="-358775">
              <a:buClr>
                <a:srgbClr val="0000FF"/>
              </a:buClr>
              <a:buFont typeface="Wingdings" panose="05000000000000000000" pitchFamily="2" charset="2"/>
              <a:buChar char="§"/>
            </a:pPr>
            <a:r>
              <a:rPr lang="ru-RU" sz="2200" b="1" dirty="0" smtClean="0"/>
              <a:t>делительные головки;</a:t>
            </a:r>
          </a:p>
          <a:p>
            <a:pPr marL="900113" lvl="1" indent="-358775">
              <a:buClr>
                <a:srgbClr val="0000FF"/>
              </a:buClr>
              <a:buFont typeface="Wingdings" panose="05000000000000000000" pitchFamily="2" charset="2"/>
              <a:buChar char="§"/>
            </a:pPr>
            <a:r>
              <a:rPr lang="ru-RU" sz="2200" b="1" dirty="0" smtClean="0"/>
              <a:t>универсальные разметочные захваты; </a:t>
            </a:r>
          </a:p>
          <a:p>
            <a:pPr marL="900113" lvl="1" indent="-358775">
              <a:buClr>
                <a:srgbClr val="0000FF"/>
              </a:buClr>
              <a:buFont typeface="Wingdings" panose="05000000000000000000" pitchFamily="2" charset="2"/>
              <a:buChar char="§"/>
            </a:pPr>
            <a:r>
              <a:rPr lang="ru-RU" sz="2200" b="1" dirty="0" smtClean="0"/>
              <a:t>поворотные магнитные плиты; </a:t>
            </a:r>
          </a:p>
          <a:p>
            <a:pPr marL="900113" lvl="1" indent="-358775">
              <a:buClr>
                <a:srgbClr val="0000FF"/>
              </a:buClr>
              <a:buFont typeface="Wingdings" panose="05000000000000000000" pitchFamily="2" charset="2"/>
              <a:buChar char="§"/>
            </a:pPr>
            <a:r>
              <a:rPr lang="ru-RU" sz="2200" b="1" dirty="0" smtClean="0"/>
              <a:t>струбцины сдвоенные; </a:t>
            </a:r>
          </a:p>
          <a:p>
            <a:pPr marL="900113" lvl="1" indent="-358775">
              <a:buClr>
                <a:srgbClr val="0000FF"/>
              </a:buClr>
              <a:buFont typeface="Wingdings" panose="05000000000000000000" pitchFamily="2" charset="2"/>
              <a:buChar char="§"/>
            </a:pPr>
            <a:r>
              <a:rPr lang="ru-RU" sz="2200" b="1" dirty="0" smtClean="0"/>
              <a:t>регулируемые клинья; </a:t>
            </a:r>
          </a:p>
          <a:p>
            <a:pPr marL="900113" lvl="1" indent="-358775">
              <a:buClr>
                <a:srgbClr val="0000FF"/>
              </a:buClr>
              <a:buFont typeface="Wingdings" panose="05000000000000000000" pitchFamily="2" charset="2"/>
              <a:buChar char="§"/>
            </a:pPr>
            <a:r>
              <a:rPr lang="ru-RU" sz="2200" b="1" dirty="0" smtClean="0"/>
              <a:t>призмы; </a:t>
            </a:r>
          </a:p>
          <a:p>
            <a:pPr marL="900113" lvl="1" indent="-358775">
              <a:buClr>
                <a:srgbClr val="0000FF"/>
              </a:buClr>
              <a:buFont typeface="Wingdings" panose="05000000000000000000" pitchFamily="2" charset="2"/>
              <a:buChar char="§"/>
            </a:pPr>
            <a:r>
              <a:rPr lang="ru-RU" sz="2200" b="1" dirty="0" smtClean="0"/>
              <a:t>винтовые подпорки; </a:t>
            </a:r>
          </a:p>
          <a:p>
            <a:pPr marL="900113" lvl="1" indent="-358775">
              <a:buClr>
                <a:srgbClr val="0000FF"/>
              </a:buClr>
              <a:buFont typeface="Wingdings" panose="05000000000000000000" pitchFamily="2" charset="2"/>
              <a:buChar char="§"/>
            </a:pPr>
            <a:r>
              <a:rPr lang="ru-RU" sz="2200" b="1" dirty="0" smtClean="0"/>
              <a:t>домкраты </a:t>
            </a:r>
            <a:r>
              <a:rPr lang="ru-RU" sz="2200" b="1" dirty="0"/>
              <a:t>и др</a:t>
            </a:r>
            <a:r>
              <a:rPr lang="ru-RU" sz="2200" b="1" dirty="0" smtClean="0"/>
              <a:t>. </a:t>
            </a:r>
            <a:endParaRPr lang="ru-RU" sz="2200" b="1" dirty="0"/>
          </a:p>
        </p:txBody>
      </p:sp>
    </p:spTree>
    <p:extLst>
      <p:ext uri="{BB962C8B-B14F-4D97-AF65-F5344CB8AC3E}">
        <p14:creationId xmlns:p14="http://schemas.microsoft.com/office/powerpoint/2010/main" val="277536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844824"/>
            <a:ext cx="6696744" cy="2952328"/>
          </a:xfrm>
          <a:prstGeom prst="snip2DiagRect">
            <a:avLst/>
          </a:prstGeom>
          <a:solidFill>
            <a:srgbClr val="00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 </a:t>
            </a:r>
            <a:r>
              <a:rPr lang="ru-RU" sz="5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Разметочные плиты</a:t>
            </a:r>
            <a:endParaRPr lang="ru-RU" sz="5600" b="1" spc="300" dirty="0">
              <a:ln>
                <a:solidFill>
                  <a:srgbClr val="0000FF"/>
                </a:solidFill>
              </a:ln>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37488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0001.gif"/>
          <p:cNvPicPr>
            <a:picLocks noGrp="1" noChangeAspect="1"/>
          </p:cNvPicPr>
          <p:nvPr>
            <p:ph idx="1"/>
          </p:nvPr>
        </p:nvPicPr>
        <p:blipFill>
          <a:blip r:embed="rId3" cstate="print"/>
          <a:srcRect l="10051" t="7485" r="5244" b="10177"/>
          <a:stretch>
            <a:fillRect/>
          </a:stretch>
        </p:blipFill>
        <p:spPr>
          <a:xfrm>
            <a:off x="27713" y="571500"/>
            <a:ext cx="9144001" cy="6286500"/>
          </a:xfrm>
        </p:spPr>
      </p:pic>
      <p:sp>
        <p:nvSpPr>
          <p:cNvPr id="2" name="Прямоугольник 1"/>
          <p:cNvSpPr/>
          <p:nvPr/>
        </p:nvSpPr>
        <p:spPr>
          <a:xfrm>
            <a:off x="3821477" y="950285"/>
            <a:ext cx="5350237" cy="5878532"/>
          </a:xfrm>
          <a:prstGeom prst="rect">
            <a:avLst/>
          </a:prstGeom>
          <a:solidFill>
            <a:schemeClr val="bg1"/>
          </a:solidFill>
        </p:spPr>
        <p:txBody>
          <a:bodyPr wrap="square">
            <a:spAutoFit/>
          </a:bodyPr>
          <a:lstStyle/>
          <a:p>
            <a:endParaRPr lang="ru-RU" sz="800" b="1" dirty="0" smtClean="0">
              <a:solidFill>
                <a:srgbClr val="FF0000"/>
              </a:solidFill>
            </a:endParaRPr>
          </a:p>
          <a:p>
            <a:r>
              <a:rPr lang="ru-RU" sz="2400" b="1" dirty="0" smtClean="0">
                <a:solidFill>
                  <a:srgbClr val="FF0000"/>
                </a:solidFill>
              </a:rPr>
              <a:t>Разметочные </a:t>
            </a:r>
            <a:r>
              <a:rPr lang="ru-RU" sz="2400" b="1" dirty="0">
                <a:solidFill>
                  <a:srgbClr val="FF0000"/>
                </a:solidFill>
              </a:rPr>
              <a:t>плиты</a:t>
            </a:r>
            <a:r>
              <a:rPr lang="ru-RU" sz="2400" dirty="0"/>
              <a:t> отливают из </a:t>
            </a:r>
            <a:r>
              <a:rPr lang="ru-RU" sz="2400" b="1" dirty="0">
                <a:solidFill>
                  <a:srgbClr val="0000FF"/>
                </a:solidFill>
              </a:rPr>
              <a:t>серого чугуна</a:t>
            </a:r>
            <a:r>
              <a:rPr lang="ru-RU" sz="2400" dirty="0"/>
              <a:t>, их рабочие поверхности должны быть точно обработаны. </a:t>
            </a:r>
            <a:endParaRPr lang="ru-RU" sz="2400" dirty="0" smtClean="0"/>
          </a:p>
          <a:p>
            <a:r>
              <a:rPr lang="ru-RU" sz="2400" dirty="0" smtClean="0"/>
              <a:t>На </a:t>
            </a:r>
            <a:r>
              <a:rPr lang="ru-RU" sz="2400" dirty="0"/>
              <a:t>верхней плоскости больших разметочных плит строгают продольные и поперечные канавки небольшой глубины, разделяя поверхность плиты на квадратные участки. </a:t>
            </a:r>
            <a:endParaRPr lang="ru-RU" sz="2400" dirty="0" smtClean="0"/>
          </a:p>
          <a:p>
            <a:r>
              <a:rPr lang="ru-RU" sz="2400" dirty="0" smtClean="0"/>
              <a:t>Устанавливают </a:t>
            </a:r>
            <a:r>
              <a:rPr lang="ru-RU" sz="2400" dirty="0"/>
              <a:t>разметочные плиты </a:t>
            </a:r>
            <a:r>
              <a:rPr lang="ru-RU" sz="2400" b="1" dirty="0">
                <a:solidFill>
                  <a:srgbClr val="0000FF"/>
                </a:solidFill>
              </a:rPr>
              <a:t>на специальных подставках и тумбах </a:t>
            </a:r>
            <a:r>
              <a:rPr lang="ru-RU" sz="2400" dirty="0"/>
              <a:t>с ящиками для хранения разметочных инструментов и приспособлений. </a:t>
            </a:r>
            <a:endParaRPr lang="ru-RU" sz="2400" dirty="0" smtClean="0"/>
          </a:p>
          <a:p>
            <a:r>
              <a:rPr lang="ru-RU" sz="2400" dirty="0" smtClean="0"/>
              <a:t>Разметочные </a:t>
            </a:r>
            <a:r>
              <a:rPr lang="ru-RU" sz="2400" dirty="0"/>
              <a:t>плиты небольшого размера располагают </a:t>
            </a:r>
            <a:r>
              <a:rPr lang="ru-RU" sz="2400" b="1" dirty="0">
                <a:solidFill>
                  <a:srgbClr val="0000FF"/>
                </a:solidFill>
              </a:rPr>
              <a:t>на столах</a:t>
            </a:r>
            <a:r>
              <a:rPr lang="ru-RU" sz="2400" dirty="0" smtClean="0"/>
              <a:t>.</a:t>
            </a:r>
          </a:p>
          <a:p>
            <a:endParaRPr lang="ru-RU" sz="800" dirty="0"/>
          </a:p>
        </p:txBody>
      </p:sp>
      <p:sp>
        <p:nvSpPr>
          <p:cNvPr id="5" name="Заголовок 1"/>
          <p:cNvSpPr>
            <a:spLocks noGrp="1"/>
          </p:cNvSpPr>
          <p:nvPr>
            <p:ph type="title"/>
          </p:nvPr>
        </p:nvSpPr>
        <p:spPr>
          <a:xfrm>
            <a:off x="27713" y="83127"/>
            <a:ext cx="9116287" cy="1113625"/>
          </a:xfrm>
          <a:solidFill>
            <a:schemeClr val="bg1"/>
          </a:solidFill>
        </p:spPr>
        <p:txBody>
          <a:bodyPr>
            <a:noAutofit/>
          </a:bodyPr>
          <a:lstStyle/>
          <a:p>
            <a:pPr algn="ctr"/>
            <a:r>
              <a:rPr lang="ru-RU" sz="3200" b="1" dirty="0" smtClean="0">
                <a:solidFill>
                  <a:srgbClr val="C00000"/>
                </a:solidFill>
                <a:latin typeface="Times New Roman" pitchFamily="18" charset="0"/>
                <a:cs typeface="Times New Roman" pitchFamily="18" charset="0"/>
              </a:rPr>
              <a:t>Разметочные плиты</a:t>
            </a:r>
          </a:p>
        </p:txBody>
      </p:sp>
    </p:spTree>
    <p:extLst>
      <p:ext uri="{BB962C8B-B14F-4D97-AF65-F5344CB8AC3E}">
        <p14:creationId xmlns:p14="http://schemas.microsoft.com/office/powerpoint/2010/main" val="35506128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52756" y="71974"/>
            <a:ext cx="8438487" cy="356640"/>
          </a:xfrm>
        </p:spPr>
        <p:txBody>
          <a:bodyPr>
            <a:noAutofit/>
          </a:bodyPr>
          <a:lstStyle/>
          <a:p>
            <a:pPr algn="ctr"/>
            <a:r>
              <a:rPr lang="ru-RU" sz="3200" b="1" dirty="0" smtClean="0">
                <a:solidFill>
                  <a:srgbClr val="C00000"/>
                </a:solidFill>
                <a:latin typeface="Times New Roman" pitchFamily="18" charset="0"/>
                <a:cs typeface="Times New Roman" pitchFamily="18" charset="0"/>
              </a:rPr>
              <a:t>Разметочные плиты</a:t>
            </a:r>
          </a:p>
        </p:txBody>
      </p:sp>
      <p:pic>
        <p:nvPicPr>
          <p:cNvPr id="8" name="Рисунок 7" descr="Рис. 27. Разметочные плиты: а - на тумбах, б - на фундаменте"/>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68760"/>
            <a:ext cx="7200800" cy="5292734"/>
          </a:xfrm>
          <a:prstGeom prst="rect">
            <a:avLst/>
          </a:prstGeom>
          <a:noFill/>
          <a:ln>
            <a:noFill/>
          </a:ln>
        </p:spPr>
      </p:pic>
      <p:sp>
        <p:nvSpPr>
          <p:cNvPr id="3" name="Прямоугольник 2"/>
          <p:cNvSpPr/>
          <p:nvPr/>
        </p:nvSpPr>
        <p:spPr>
          <a:xfrm>
            <a:off x="251520" y="1556792"/>
            <a:ext cx="4572000" cy="1277850"/>
          </a:xfrm>
          <a:prstGeom prst="rect">
            <a:avLst/>
          </a:prstGeom>
        </p:spPr>
        <p:txBody>
          <a:bodyPr>
            <a:spAutoFit/>
          </a:bodyPr>
          <a:lstStyle/>
          <a:p>
            <a:pPr algn="ctr">
              <a:lnSpc>
                <a:spcPct val="107000"/>
              </a:lnSpc>
              <a:spcAft>
                <a:spcPts val="0"/>
              </a:spcAft>
            </a:pPr>
            <a:r>
              <a:rPr lang="ru-RU" sz="2400" b="1" dirty="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Рис. 2.10. </a:t>
            </a:r>
            <a:r>
              <a:rPr lang="ru-RU" sz="2400" b="1" dirty="0" smtClean="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rPr>
              <a:t>Разметочные </a:t>
            </a:r>
            <a:r>
              <a:rPr lang="ru-RU" sz="2400" b="1" dirty="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rPr>
              <a:t>плиты: </a:t>
            </a:r>
            <a:endParaRPr lang="ru-RU" sz="24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806450">
              <a:lnSpc>
                <a:spcPct val="107000"/>
              </a:lnSpc>
              <a:spcAft>
                <a:spcPts val="0"/>
              </a:spcAft>
            </a:pP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на тумбах; </a:t>
            </a:r>
            <a:endParaRPr lang="ru-RU" sz="2400" b="1"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806450">
              <a:lnSpc>
                <a:spcPct val="107000"/>
              </a:lnSpc>
              <a:spcAft>
                <a:spcPts val="0"/>
              </a:spcAft>
            </a:pPr>
            <a:r>
              <a:rPr lang="ru-RU"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a:t>
            </a:r>
            <a:r>
              <a:rPr lang="ru-RU" sz="2400" b="1"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на фундаменте</a:t>
            </a:r>
            <a:endParaRPr lang="ru-RU"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02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20423"/>
            <a:ext cx="8784976" cy="2548537"/>
          </a:xfrm>
          <a:solidFill>
            <a:schemeClr val="accent6">
              <a:lumMod val="20000"/>
              <a:lumOff val="80000"/>
            </a:schemeClr>
          </a:solidFill>
        </p:spPr>
        <p:txBody>
          <a:bodyPr>
            <a:normAutofit/>
          </a:bodyPr>
          <a:lstStyle/>
          <a:p>
            <a:pPr marL="0" indent="0">
              <a:buNone/>
            </a:pPr>
            <a:r>
              <a:rPr lang="ru-RU" b="1" dirty="0" smtClean="0">
                <a:solidFill>
                  <a:srgbClr val="FF0000"/>
                </a:solidFill>
              </a:rPr>
              <a:t>Разметка</a:t>
            </a:r>
            <a:r>
              <a:rPr lang="ru-RU" b="1" dirty="0" smtClean="0"/>
              <a:t> </a:t>
            </a:r>
            <a:r>
              <a:rPr lang="ru-RU" b="1" dirty="0">
                <a:solidFill>
                  <a:srgbClr val="006600"/>
                </a:solidFill>
              </a:rPr>
              <a:t>– это операция, состоящая в переносе на поверхность заготовки с чертежа или образца размерных точек или линий </a:t>
            </a:r>
            <a:r>
              <a:rPr lang="ru-RU" b="1" dirty="0">
                <a:solidFill>
                  <a:srgbClr val="FF0000"/>
                </a:solidFill>
              </a:rPr>
              <a:t>с </a:t>
            </a:r>
            <a:r>
              <a:rPr lang="ru-RU" b="1" dirty="0" smtClean="0">
                <a:solidFill>
                  <a:srgbClr val="FF0000"/>
                </a:solidFill>
              </a:rPr>
              <a:t>учётом </a:t>
            </a:r>
            <a:r>
              <a:rPr lang="ru-RU" b="1" dirty="0">
                <a:solidFill>
                  <a:srgbClr val="FF0000"/>
                </a:solidFill>
              </a:rPr>
              <a:t>припусков</a:t>
            </a:r>
            <a:r>
              <a:rPr lang="ru-RU" b="1" dirty="0">
                <a:solidFill>
                  <a:srgbClr val="006600"/>
                </a:solidFill>
              </a:rPr>
              <a:t>, необходимых для последующей обработки.</a:t>
            </a:r>
          </a:p>
          <a:p>
            <a:pPr marL="0" indent="0">
              <a:buNone/>
            </a:pPr>
            <a:endParaRPr lang="ru-RU" sz="1700" b="1" dirty="0" smtClean="0">
              <a:solidFill>
                <a:srgbClr val="FF0000"/>
              </a:solidFill>
            </a:endParaRPr>
          </a:p>
        </p:txBody>
      </p:sp>
      <p:sp>
        <p:nvSpPr>
          <p:cNvPr id="2" name="Прямоугольник 1"/>
          <p:cNvSpPr/>
          <p:nvPr/>
        </p:nvSpPr>
        <p:spPr>
          <a:xfrm>
            <a:off x="251521" y="3356992"/>
            <a:ext cx="8784976" cy="2862322"/>
          </a:xfrm>
          <a:prstGeom prst="rect">
            <a:avLst/>
          </a:prstGeom>
        </p:spPr>
        <p:txBody>
          <a:bodyPr wrap="square">
            <a:spAutoFit/>
          </a:bodyPr>
          <a:lstStyle/>
          <a:p>
            <a:r>
              <a:rPr lang="ru-RU" sz="3000" b="1" dirty="0">
                <a:solidFill>
                  <a:srgbClr val="FF0000"/>
                </a:solidFill>
              </a:rPr>
              <a:t>Припуски на обработку</a:t>
            </a:r>
            <a:r>
              <a:rPr lang="ru-RU" sz="3000" b="1" dirty="0"/>
              <a:t> </a:t>
            </a:r>
            <a:r>
              <a:rPr lang="ru-RU" sz="3000" b="1" dirty="0">
                <a:solidFill>
                  <a:srgbClr val="0000FF"/>
                </a:solidFill>
              </a:rPr>
              <a:t>учитывают глубину обработки резанием</a:t>
            </a:r>
            <a:r>
              <a:rPr lang="ru-RU" sz="3000" b="1" dirty="0"/>
              <a:t>, т. е. тот слой материала, который необходимо снять, чтобы из волнистой шероховатой поверхности заготовки получить ровную и гладкую поверхность детали согласно классу чистоты, предусмотренному чертежом.</a:t>
            </a:r>
            <a:endParaRPr lang="ru-RU" sz="3000" dirty="0"/>
          </a:p>
        </p:txBody>
      </p:sp>
    </p:spTree>
    <p:extLst>
      <p:ext uri="{BB962C8B-B14F-4D97-AF65-F5344CB8AC3E}">
        <p14:creationId xmlns:p14="http://schemas.microsoft.com/office/powerpoint/2010/main" val="2178551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52756" y="71974"/>
            <a:ext cx="8438487" cy="356640"/>
          </a:xfrm>
        </p:spPr>
        <p:txBody>
          <a:bodyPr>
            <a:noAutofit/>
          </a:bodyPr>
          <a:lstStyle/>
          <a:p>
            <a:pPr algn="ctr"/>
            <a:r>
              <a:rPr lang="ru-RU" sz="3200" b="1" dirty="0" smtClean="0">
                <a:solidFill>
                  <a:srgbClr val="C00000"/>
                </a:solidFill>
                <a:latin typeface="Times New Roman" pitchFamily="18" charset="0"/>
                <a:cs typeface="Times New Roman" pitchFamily="18" charset="0"/>
              </a:rPr>
              <a:t>Разметочные плиты</a:t>
            </a:r>
          </a:p>
        </p:txBody>
      </p:sp>
      <p:sp>
        <p:nvSpPr>
          <p:cNvPr id="7171" name="Содержимое 2"/>
          <p:cNvSpPr>
            <a:spLocks noGrp="1"/>
          </p:cNvSpPr>
          <p:nvPr>
            <p:ph idx="1"/>
          </p:nvPr>
        </p:nvSpPr>
        <p:spPr>
          <a:xfrm>
            <a:off x="0" y="642938"/>
            <a:ext cx="9144000" cy="6215062"/>
          </a:xfrm>
        </p:spPr>
        <p:txBody>
          <a:bodyPr/>
          <a:lstStyle/>
          <a:p>
            <a:r>
              <a:rPr lang="ru-RU" sz="2400" b="1" i="1" dirty="0" smtClean="0">
                <a:solidFill>
                  <a:srgbClr val="FF0000"/>
                </a:solidFill>
                <a:latin typeface="Times New Roman" pitchFamily="18" charset="0"/>
                <a:cs typeface="Times New Roman" pitchFamily="18" charset="0"/>
              </a:rPr>
              <a:t>Разметочные плиты </a:t>
            </a:r>
            <a:r>
              <a:rPr lang="ru-RU" sz="2400" b="1" dirty="0" smtClean="0">
                <a:solidFill>
                  <a:srgbClr val="006600"/>
                </a:solidFill>
                <a:latin typeface="Times New Roman" pitchFamily="18" charset="0"/>
                <a:cs typeface="Times New Roman" pitchFamily="18" charset="0"/>
              </a:rPr>
              <a:t>(рис. 2.11) </a:t>
            </a:r>
            <a:r>
              <a:rPr lang="ru-RU" sz="2400" b="1" dirty="0" smtClean="0">
                <a:latin typeface="Times New Roman" pitchFamily="18" charset="0"/>
                <a:cs typeface="Times New Roman" pitchFamily="18" charset="0"/>
              </a:rPr>
              <a:t>отливают из серого чугуна, их рабочие поверхности должны быть точно обработаны</a:t>
            </a:r>
            <a:r>
              <a:rPr lang="ru-RU" sz="2400" b="1" dirty="0" smtClean="0">
                <a:latin typeface="Arial" pitchFamily="34" charset="0"/>
                <a:cs typeface="Arial" pitchFamily="34" charset="0"/>
              </a:rPr>
              <a:t>.</a:t>
            </a:r>
          </a:p>
        </p:txBody>
      </p:sp>
      <p:sp>
        <p:nvSpPr>
          <p:cNvPr id="57345" name="Rectangle 1"/>
          <p:cNvSpPr>
            <a:spLocks noChangeArrowheads="1"/>
          </p:cNvSpPr>
          <p:nvPr/>
        </p:nvSpPr>
        <p:spPr bwMode="auto">
          <a:xfrm>
            <a:off x="0" y="6021288"/>
            <a:ext cx="914400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latin typeface="Times New Roman" pitchFamily="18" charset="0"/>
                <a:cs typeface="Times New Roman" pitchFamily="18" charset="0"/>
              </a:rPr>
              <a:t>    </a:t>
            </a:r>
            <a:r>
              <a:rPr lang="ru-RU" sz="2400" b="1" dirty="0" smtClean="0">
                <a:solidFill>
                  <a:srgbClr val="FF00FF"/>
                </a:solidFill>
                <a:latin typeface="Times New Roman" pitchFamily="18" charset="0"/>
                <a:cs typeface="Times New Roman" pitchFamily="18" charset="0"/>
              </a:rPr>
              <a:t>Рис. 2.11. </a:t>
            </a:r>
            <a:r>
              <a:rPr lang="ru-RU" sz="2400" b="1" dirty="0" smtClean="0">
                <a:solidFill>
                  <a:srgbClr val="006600"/>
                </a:solidFill>
                <a:latin typeface="Times New Roman" pitchFamily="18" charset="0"/>
                <a:cs typeface="Times New Roman" pitchFamily="18" charset="0"/>
              </a:rPr>
              <a:t>Разметочная плита</a:t>
            </a:r>
            <a:r>
              <a:rPr lang="ru-RU" sz="2000" b="1" dirty="0" smtClean="0">
                <a:solidFill>
                  <a:srgbClr val="006600"/>
                </a:solidFill>
                <a:latin typeface="Times New Roman" pitchFamily="18" charset="0"/>
                <a:cs typeface="Times New Roman" pitchFamily="18" charset="0"/>
              </a:rPr>
              <a:t>: </a:t>
            </a:r>
            <a:r>
              <a:rPr lang="ru-RU" sz="2000" b="1" i="1" dirty="0" smtClean="0">
                <a:solidFill>
                  <a:srgbClr val="FF0000"/>
                </a:solidFill>
                <a:latin typeface="Times New Roman" pitchFamily="18" charset="0"/>
                <a:cs typeface="Times New Roman" pitchFamily="18" charset="0"/>
              </a:rPr>
              <a:t>а</a:t>
            </a:r>
            <a:r>
              <a:rPr lang="ru-RU" sz="2000" b="1" i="1" dirty="0" smtClean="0">
                <a:solidFill>
                  <a:srgbClr val="006600"/>
                </a:solidFill>
                <a:latin typeface="Times New Roman" pitchFamily="18" charset="0"/>
                <a:cs typeface="Times New Roman" pitchFamily="18" charset="0"/>
              </a:rPr>
              <a:t> - </a:t>
            </a:r>
            <a:r>
              <a:rPr lang="ru-RU" sz="2000" b="1" dirty="0" smtClean="0">
                <a:solidFill>
                  <a:srgbClr val="006600"/>
                </a:solidFill>
                <a:latin typeface="Times New Roman" pitchFamily="18" charset="0"/>
                <a:cs typeface="Times New Roman" pitchFamily="18" charset="0"/>
              </a:rPr>
              <a:t>на подставке; </a:t>
            </a:r>
            <a:r>
              <a:rPr lang="ru-RU" sz="2000" b="1" i="1" dirty="0" smtClean="0">
                <a:solidFill>
                  <a:srgbClr val="FF0000"/>
                </a:solidFill>
                <a:latin typeface="Times New Roman" pitchFamily="18" charset="0"/>
                <a:cs typeface="Times New Roman" pitchFamily="18" charset="0"/>
              </a:rPr>
              <a:t>б</a:t>
            </a:r>
            <a:r>
              <a:rPr lang="ru-RU" sz="2000" b="1" i="1" dirty="0" smtClean="0">
                <a:solidFill>
                  <a:srgbClr val="006600"/>
                </a:solidFill>
                <a:latin typeface="Times New Roman" pitchFamily="18" charset="0"/>
                <a:cs typeface="Times New Roman" pitchFamily="18" charset="0"/>
              </a:rPr>
              <a:t> - </a:t>
            </a:r>
            <a:r>
              <a:rPr lang="ru-RU" sz="2000" b="1" dirty="0" smtClean="0">
                <a:solidFill>
                  <a:srgbClr val="006600"/>
                </a:solidFill>
                <a:latin typeface="Times New Roman" pitchFamily="18" charset="0"/>
                <a:cs typeface="Times New Roman" pitchFamily="18" charset="0"/>
              </a:rPr>
              <a:t>на столе</a:t>
            </a:r>
            <a:endParaRPr lang="ru-RU" sz="2000" b="1" dirty="0">
              <a:solidFill>
                <a:srgbClr val="006600"/>
              </a:solidFill>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539552" y="1916832"/>
            <a:ext cx="8064896" cy="4032448"/>
          </a:xfrm>
          <a:prstGeom prst="rect">
            <a:avLst/>
          </a:prstGeom>
          <a:noFill/>
          <a:ln w="9525">
            <a:noFill/>
            <a:miter lim="800000"/>
            <a:headEnd/>
            <a:tailEnd/>
          </a:ln>
        </p:spPr>
      </p:pic>
    </p:spTree>
    <p:extLst>
      <p:ext uri="{BB962C8B-B14F-4D97-AF65-F5344CB8AC3E}">
        <p14:creationId xmlns:p14="http://schemas.microsoft.com/office/powerpoint/2010/main" val="21615414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346050"/>
          </a:xfrm>
        </p:spPr>
        <p:txBody>
          <a:bodyPr>
            <a:noAutofit/>
          </a:bodyPr>
          <a:lstStyle/>
          <a:p>
            <a:r>
              <a:rPr lang="ru-RU" sz="3800" b="1" dirty="0" smtClean="0">
                <a:solidFill>
                  <a:srgbClr val="C00000"/>
                </a:solidFill>
              </a:rPr>
              <a:t>Разметочные плиты</a:t>
            </a:r>
            <a:endParaRPr lang="ru-RU" sz="3800" dirty="0">
              <a:solidFill>
                <a:srgbClr val="C00000"/>
              </a:solidFill>
            </a:endParaRPr>
          </a:p>
        </p:txBody>
      </p:sp>
      <p:sp>
        <p:nvSpPr>
          <p:cNvPr id="3" name="Содержимое 2"/>
          <p:cNvSpPr>
            <a:spLocks noGrp="1"/>
          </p:cNvSpPr>
          <p:nvPr>
            <p:ph idx="1"/>
          </p:nvPr>
        </p:nvSpPr>
        <p:spPr>
          <a:xfrm>
            <a:off x="234396" y="651131"/>
            <a:ext cx="8892480" cy="6165304"/>
          </a:xfrm>
        </p:spPr>
        <p:txBody>
          <a:bodyPr>
            <a:normAutofit fontScale="85000" lnSpcReduction="20000"/>
          </a:bodyPr>
          <a:lstStyle/>
          <a:p>
            <a:pPr marL="0" indent="0">
              <a:buNone/>
            </a:pPr>
            <a:r>
              <a:rPr lang="ru-RU" b="1" dirty="0" smtClean="0"/>
              <a:t>На разметочной плите: </a:t>
            </a:r>
          </a:p>
          <a:p>
            <a:pPr marL="900113" lvl="1" indent="-442913">
              <a:buClr>
                <a:srgbClr val="FF0000"/>
              </a:buClr>
              <a:buFont typeface="Wingdings" panose="05000000000000000000" pitchFamily="2" charset="2"/>
              <a:buChar char="Ø"/>
            </a:pPr>
            <a:r>
              <a:rPr lang="ru-RU" sz="3200" b="1" dirty="0" smtClean="0"/>
              <a:t>устанавливают подлежащие разметке детали; </a:t>
            </a:r>
          </a:p>
          <a:p>
            <a:pPr marL="900113" lvl="1" indent="-442913">
              <a:buClr>
                <a:srgbClr val="FF0000"/>
              </a:buClr>
              <a:buFont typeface="Wingdings" panose="05000000000000000000" pitchFamily="2" charset="2"/>
              <a:buChar char="Ø"/>
            </a:pPr>
            <a:r>
              <a:rPr lang="ru-RU" sz="3200" b="1" dirty="0" smtClean="0"/>
              <a:t>располагают все приспособления и инструмент. </a:t>
            </a:r>
          </a:p>
          <a:p>
            <a:pPr marL="0" indent="0">
              <a:buNone/>
            </a:pPr>
            <a:r>
              <a:rPr lang="ru-RU" b="1" dirty="0" smtClean="0"/>
              <a:t>Разметочная плита отливается из мелкозернистого </a:t>
            </a:r>
            <a:r>
              <a:rPr lang="ru-RU" b="1" dirty="0" smtClean="0">
                <a:solidFill>
                  <a:srgbClr val="0000FF"/>
                </a:solidFill>
              </a:rPr>
              <a:t>серого чугуна.</a:t>
            </a:r>
            <a:r>
              <a:rPr lang="ru-RU" b="1" dirty="0" smtClean="0"/>
              <a:t> </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lgn="ctr">
              <a:buNone/>
            </a:pPr>
            <a:endParaRPr lang="ru-RU" b="1" dirty="0" smtClean="0">
              <a:solidFill>
                <a:srgbClr val="006600"/>
              </a:solidFill>
            </a:endParaRPr>
          </a:p>
          <a:p>
            <a:pPr algn="ctr">
              <a:buNone/>
            </a:pPr>
            <a:r>
              <a:rPr lang="ru-RU" b="1" dirty="0" smtClean="0">
                <a:solidFill>
                  <a:srgbClr val="006600"/>
                </a:solidFill>
              </a:rPr>
              <a:t>Разметочная плита: </a:t>
            </a:r>
            <a:r>
              <a:rPr lang="ru-RU" b="1" i="1" dirty="0" smtClean="0">
                <a:solidFill>
                  <a:srgbClr val="FF0000"/>
                </a:solidFill>
              </a:rPr>
              <a:t>а</a:t>
            </a:r>
            <a:r>
              <a:rPr lang="ru-RU" b="1" i="1" dirty="0" smtClean="0">
                <a:solidFill>
                  <a:srgbClr val="006600"/>
                </a:solidFill>
              </a:rPr>
              <a:t> – малая, </a:t>
            </a:r>
            <a:r>
              <a:rPr lang="ru-RU" b="1" i="1" dirty="0" smtClean="0">
                <a:solidFill>
                  <a:srgbClr val="FF0000"/>
                </a:solidFill>
              </a:rPr>
              <a:t>б</a:t>
            </a:r>
            <a:r>
              <a:rPr lang="ru-RU" b="1" i="1" dirty="0" smtClean="0">
                <a:solidFill>
                  <a:srgbClr val="006600"/>
                </a:solidFill>
              </a:rPr>
              <a:t> – большая </a:t>
            </a:r>
            <a:endParaRPr lang="ru-RU" b="1" i="1" dirty="0">
              <a:solidFill>
                <a:srgbClr val="006600"/>
              </a:solidFill>
            </a:endParaRPr>
          </a:p>
        </p:txBody>
      </p:sp>
      <p:pic>
        <p:nvPicPr>
          <p:cNvPr id="4" name="Рисунок 3" descr="http://www.e-ope.ee/_download/euni_repository/file/3739/1.zip/28,2.jpg"/>
          <p:cNvPicPr/>
          <p:nvPr/>
        </p:nvPicPr>
        <p:blipFill>
          <a:blip r:embed="rId2"/>
          <a:srcRect/>
          <a:stretch>
            <a:fillRect/>
          </a:stretch>
        </p:blipFill>
        <p:spPr bwMode="auto">
          <a:xfrm>
            <a:off x="1259632" y="2636912"/>
            <a:ext cx="7128792" cy="2834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844824"/>
            <a:ext cx="6696744" cy="2952328"/>
          </a:xfrm>
          <a:prstGeom prst="snip2DiagRect">
            <a:avLst/>
          </a:prstGeom>
          <a:solidFill>
            <a:srgbClr val="00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 </a:t>
            </a:r>
            <a:r>
              <a:rPr lang="ru-RU" sz="5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Опорные подкладки</a:t>
            </a:r>
            <a:endParaRPr lang="ru-RU" sz="5600" b="1" spc="300" dirty="0">
              <a:ln>
                <a:solidFill>
                  <a:srgbClr val="0000FF"/>
                </a:solidFill>
              </a:ln>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03962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116633"/>
            <a:ext cx="8229600" cy="396320"/>
          </a:xfrm>
        </p:spPr>
        <p:txBody>
          <a:bodyPr>
            <a:noAutofit/>
          </a:bodyPr>
          <a:lstStyle/>
          <a:p>
            <a:pPr algn="ctr"/>
            <a:r>
              <a:rPr lang="ru-RU" sz="3200" b="1" dirty="0" smtClean="0">
                <a:solidFill>
                  <a:srgbClr val="C00000"/>
                </a:solidFill>
                <a:latin typeface="Times New Roman" pitchFamily="18" charset="0"/>
                <a:cs typeface="Times New Roman" pitchFamily="18" charset="0"/>
              </a:rPr>
              <a:t>Опорные подкладки</a:t>
            </a:r>
          </a:p>
        </p:txBody>
      </p:sp>
      <p:sp>
        <p:nvSpPr>
          <p:cNvPr id="57345" name="Rectangle 1"/>
          <p:cNvSpPr>
            <a:spLocks noChangeArrowheads="1"/>
          </p:cNvSpPr>
          <p:nvPr/>
        </p:nvSpPr>
        <p:spPr bwMode="auto">
          <a:xfrm>
            <a:off x="0" y="5873114"/>
            <a:ext cx="9144000" cy="7694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2.12. </a:t>
            </a:r>
            <a:r>
              <a:rPr lang="ru-RU" sz="2400" b="1" dirty="0" smtClean="0">
                <a:solidFill>
                  <a:srgbClr val="006600"/>
                </a:solidFill>
                <a:latin typeface="Times New Roman" pitchFamily="18" charset="0"/>
                <a:cs typeface="Times New Roman" pitchFamily="18" charset="0"/>
              </a:rPr>
              <a:t>Опорные подкладки:</a:t>
            </a:r>
          </a:p>
          <a:p>
            <a:pPr algn="ctr"/>
            <a:r>
              <a:rPr lang="ru-RU" sz="2000" b="1" i="1" dirty="0">
                <a:solidFill>
                  <a:srgbClr val="FF0000"/>
                </a:solidFill>
              </a:rPr>
              <a:t>а</a:t>
            </a:r>
            <a:r>
              <a:rPr lang="ru-RU" sz="2000" b="1" i="1" dirty="0">
                <a:solidFill>
                  <a:srgbClr val="0000FF"/>
                </a:solidFill>
              </a:rPr>
              <a:t> – плоские; призматические; </a:t>
            </a:r>
            <a:r>
              <a:rPr lang="ru-RU" sz="2000" b="1" i="1" dirty="0">
                <a:solidFill>
                  <a:srgbClr val="FF0000"/>
                </a:solidFill>
              </a:rPr>
              <a:t>б</a:t>
            </a:r>
            <a:r>
              <a:rPr lang="ru-RU" sz="2000" b="1" i="1" dirty="0">
                <a:solidFill>
                  <a:srgbClr val="0000FF"/>
                </a:solidFill>
              </a:rPr>
              <a:t> – клиновые; </a:t>
            </a:r>
            <a:r>
              <a:rPr lang="ru-RU" sz="2000" b="1" i="1" dirty="0">
                <a:solidFill>
                  <a:srgbClr val="FF0000"/>
                </a:solidFill>
              </a:rPr>
              <a:t>1</a:t>
            </a:r>
            <a:r>
              <a:rPr lang="ru-RU" sz="2000" b="1" i="1" dirty="0">
                <a:solidFill>
                  <a:srgbClr val="0000FF"/>
                </a:solidFill>
              </a:rPr>
              <a:t> – винт; </a:t>
            </a:r>
            <a:r>
              <a:rPr lang="ru-RU" sz="2000" b="1" i="1" dirty="0">
                <a:solidFill>
                  <a:srgbClr val="FF0000"/>
                </a:solidFill>
              </a:rPr>
              <a:t>2, 3 </a:t>
            </a:r>
            <a:r>
              <a:rPr lang="ru-RU" sz="2000" b="1" i="1" dirty="0">
                <a:solidFill>
                  <a:srgbClr val="0000FF"/>
                </a:solidFill>
              </a:rPr>
              <a:t>– стальные клинья</a:t>
            </a:r>
            <a:endParaRPr lang="ru-RU" sz="2000" b="1" dirty="0">
              <a:solidFill>
                <a:srgbClr val="0000FF"/>
              </a:solidFill>
              <a:latin typeface="Times New Roman" pitchFamily="18" charset="0"/>
              <a:cs typeface="Times New Roman" pitchFamily="18" charset="0"/>
            </a:endParaRPr>
          </a:p>
        </p:txBody>
      </p:sp>
      <p:pic>
        <p:nvPicPr>
          <p:cNvPr id="9" name="Рисунок 8" descr="Рис. 29. Подкладки: а - плоские, призматические, б - клиновые; 1 - винт, 2, 3 - стальные клинья"/>
          <p:cNvPicPr/>
          <p:nvPr/>
        </p:nvPicPr>
        <p:blipFill>
          <a:blip r:embed="rId3">
            <a:extLst>
              <a:ext uri="{28A0092B-C50C-407E-A947-70E740481C1C}">
                <a14:useLocalDpi xmlns:a14="http://schemas.microsoft.com/office/drawing/2010/main" val="0"/>
              </a:ext>
            </a:extLst>
          </a:blip>
          <a:srcRect/>
          <a:stretch>
            <a:fillRect/>
          </a:stretch>
        </p:blipFill>
        <p:spPr bwMode="auto">
          <a:xfrm>
            <a:off x="18807" y="739504"/>
            <a:ext cx="5184576" cy="4968552"/>
          </a:xfrm>
          <a:prstGeom prst="rect">
            <a:avLst/>
          </a:prstGeom>
          <a:noFill/>
          <a:ln>
            <a:noFill/>
          </a:ln>
        </p:spPr>
      </p:pic>
      <p:sp>
        <p:nvSpPr>
          <p:cNvPr id="3" name="Прямоугольник 2"/>
          <p:cNvSpPr/>
          <p:nvPr/>
        </p:nvSpPr>
        <p:spPr>
          <a:xfrm>
            <a:off x="5223786" y="908720"/>
            <a:ext cx="3920214" cy="3945054"/>
          </a:xfrm>
          <a:prstGeom prst="rect">
            <a:avLst/>
          </a:prstGeom>
        </p:spPr>
        <p:txBody>
          <a:bodyPr wrap="square">
            <a:spAutoFit/>
          </a:bodyPr>
          <a:lstStyle/>
          <a:p>
            <a:pPr>
              <a:lnSpc>
                <a:spcPct val="107000"/>
              </a:lnSpc>
              <a:spcAft>
                <a:spcPts val="0"/>
              </a:spcAft>
            </a:pP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Подкладки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служат для обеспечения правильной установки деталей при разметке, а также для предохранения разметочных плит от царапин и забоин. </a:t>
            </a: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В </a:t>
            </a:r>
            <a:r>
              <a:rPr lang="ru-RU" b="1" dirty="0">
                <a:latin typeface="Times New Roman" panose="02020603050405020304" pitchFamily="18" charset="0"/>
                <a:ea typeface="Times New Roman" panose="02020603050405020304" pitchFamily="18" charset="0"/>
                <a:cs typeface="Times New Roman" panose="02020603050405020304" pitchFamily="18" charset="0"/>
              </a:rPr>
              <a:t>зависимости от назначения подкладки бывают разных конструкций. Самыми простыми подкладками являются </a:t>
            </a: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плоские опорные</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(рис. 2.12,а)</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подкладки больших размеров выполняют пустотелыми или двутаврового сечения, цилиндрическими и др.</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116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116633"/>
            <a:ext cx="8229600" cy="396320"/>
          </a:xfrm>
        </p:spPr>
        <p:txBody>
          <a:bodyPr>
            <a:noAutofit/>
          </a:bodyPr>
          <a:lstStyle/>
          <a:p>
            <a:pPr algn="ctr"/>
            <a:r>
              <a:rPr lang="ru-RU" sz="3200" b="1" dirty="0" smtClean="0">
                <a:solidFill>
                  <a:srgbClr val="C00000"/>
                </a:solidFill>
                <a:latin typeface="Times New Roman" pitchFamily="18" charset="0"/>
                <a:cs typeface="Times New Roman" pitchFamily="18" charset="0"/>
              </a:rPr>
              <a:t>Призмы разметочные</a:t>
            </a:r>
          </a:p>
        </p:txBody>
      </p:sp>
      <p:sp>
        <p:nvSpPr>
          <p:cNvPr id="7171" name="Содержимое 2"/>
          <p:cNvSpPr>
            <a:spLocks noGrp="1"/>
          </p:cNvSpPr>
          <p:nvPr>
            <p:ph idx="1"/>
          </p:nvPr>
        </p:nvSpPr>
        <p:spPr>
          <a:xfrm>
            <a:off x="0" y="642938"/>
            <a:ext cx="9144000" cy="6215062"/>
          </a:xfrm>
        </p:spPr>
        <p:txBody>
          <a:bodyPr/>
          <a:lstStyle/>
          <a:p>
            <a:pPr marL="179388" indent="0">
              <a:buNone/>
            </a:pPr>
            <a:r>
              <a:rPr lang="ru-RU" sz="2400" b="1" i="1" dirty="0" smtClean="0">
                <a:solidFill>
                  <a:srgbClr val="FF0000"/>
                </a:solidFill>
                <a:latin typeface="Times New Roman" pitchFamily="18" charset="0"/>
                <a:cs typeface="Times New Roman" pitchFamily="18" charset="0"/>
              </a:rPr>
              <a:t>Призмы разметочные </a:t>
            </a:r>
            <a:r>
              <a:rPr lang="ru-RU" sz="2400" b="1" dirty="0" smtClean="0">
                <a:solidFill>
                  <a:srgbClr val="FF00FF"/>
                </a:solidFill>
                <a:latin typeface="Times New Roman" pitchFamily="18" charset="0"/>
                <a:cs typeface="Times New Roman" pitchFamily="18" charset="0"/>
              </a:rPr>
              <a:t>(рис. 2.13) </a:t>
            </a:r>
            <a:r>
              <a:rPr lang="ru-RU" sz="2400" b="1" dirty="0" smtClean="0">
                <a:latin typeface="Times New Roman" pitchFamily="18" charset="0"/>
                <a:cs typeface="Times New Roman" pitchFamily="18" charset="0"/>
              </a:rPr>
              <a:t>изготавливают с одной и двумя призматическими выемками. </a:t>
            </a:r>
          </a:p>
          <a:p>
            <a:pPr marL="179388" indent="0">
              <a:buNone/>
            </a:pPr>
            <a:r>
              <a:rPr lang="ru-RU" sz="2400" b="1" dirty="0" smtClean="0">
                <a:solidFill>
                  <a:srgbClr val="0000FF"/>
                </a:solidFill>
                <a:latin typeface="Times New Roman" pitchFamily="18" charset="0"/>
                <a:cs typeface="Times New Roman" pitchFamily="18" charset="0"/>
              </a:rPr>
              <a:t>По точности </a:t>
            </a:r>
            <a:r>
              <a:rPr lang="ru-RU" sz="2400" b="1" dirty="0" smtClean="0">
                <a:latin typeface="Times New Roman" pitchFamily="18" charset="0"/>
                <a:cs typeface="Times New Roman" pitchFamily="18" charset="0"/>
              </a:rPr>
              <a:t>различают </a:t>
            </a:r>
            <a:r>
              <a:rPr lang="ru-RU" sz="2400" b="1" dirty="0" smtClean="0">
                <a:solidFill>
                  <a:srgbClr val="006600"/>
                </a:solidFill>
                <a:latin typeface="Times New Roman" pitchFamily="18" charset="0"/>
                <a:cs typeface="Times New Roman" pitchFamily="18" charset="0"/>
              </a:rPr>
              <a:t>призмы нормальной и повышенной точности</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57345" name="Rectangle 1"/>
          <p:cNvSpPr>
            <a:spLocks noChangeArrowheads="1"/>
          </p:cNvSpPr>
          <p:nvPr/>
        </p:nvSpPr>
        <p:spPr bwMode="auto">
          <a:xfrm>
            <a:off x="0" y="5719226"/>
            <a:ext cx="914400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2.13. </a:t>
            </a:r>
            <a:r>
              <a:rPr lang="ru-RU" sz="2400" b="1" dirty="0" smtClean="0">
                <a:solidFill>
                  <a:srgbClr val="006600"/>
                </a:solidFill>
                <a:latin typeface="Times New Roman" pitchFamily="18" charset="0"/>
                <a:cs typeface="Times New Roman" pitchFamily="18" charset="0"/>
              </a:rPr>
              <a:t>Разметочные призмы:</a:t>
            </a:r>
          </a:p>
          <a:p>
            <a:pPr algn="ctr"/>
            <a:r>
              <a:rPr lang="ru-RU" sz="2000" b="1" dirty="0" smtClean="0">
                <a:solidFill>
                  <a:srgbClr val="006600"/>
                </a:solidFill>
                <a:latin typeface="Times New Roman" pitchFamily="18" charset="0"/>
                <a:cs typeface="Times New Roman" pitchFamily="18" charset="0"/>
              </a:rPr>
              <a:t>тип </a:t>
            </a:r>
            <a:r>
              <a:rPr lang="en-US" sz="2000" b="1" dirty="0" smtClean="0">
                <a:solidFill>
                  <a:srgbClr val="006600"/>
                </a:solidFill>
                <a:latin typeface="Times New Roman" pitchFamily="18" charset="0"/>
                <a:cs typeface="Times New Roman" pitchFamily="18" charset="0"/>
              </a:rPr>
              <a:t>I</a:t>
            </a:r>
            <a:r>
              <a:rPr lang="ru-RU" sz="2000" b="1" dirty="0" smtClean="0">
                <a:solidFill>
                  <a:srgbClr val="006600"/>
                </a:solidFill>
                <a:latin typeface="Times New Roman" pitchFamily="18" charset="0"/>
                <a:cs typeface="Times New Roman" pitchFamily="18" charset="0"/>
              </a:rPr>
              <a:t> - односторонняя; </a:t>
            </a:r>
          </a:p>
          <a:p>
            <a:pPr algn="ctr"/>
            <a:r>
              <a:rPr lang="ru-RU" sz="2000" b="1" dirty="0" smtClean="0">
                <a:solidFill>
                  <a:srgbClr val="006600"/>
                </a:solidFill>
                <a:latin typeface="Times New Roman" pitchFamily="18" charset="0"/>
                <a:cs typeface="Times New Roman" pitchFamily="18" charset="0"/>
              </a:rPr>
              <a:t>тип </a:t>
            </a:r>
            <a:r>
              <a:rPr lang="en-US" sz="2000" b="1" dirty="0" smtClean="0">
                <a:solidFill>
                  <a:srgbClr val="006600"/>
                </a:solidFill>
                <a:latin typeface="Times New Roman" pitchFamily="18" charset="0"/>
                <a:cs typeface="Times New Roman" pitchFamily="18" charset="0"/>
              </a:rPr>
              <a:t>II</a:t>
            </a:r>
            <a:r>
              <a:rPr lang="ru-RU" sz="2000" b="1" dirty="0" smtClean="0">
                <a:solidFill>
                  <a:srgbClr val="006600"/>
                </a:solidFill>
                <a:latin typeface="Times New Roman" pitchFamily="18" charset="0"/>
                <a:cs typeface="Times New Roman" pitchFamily="18" charset="0"/>
              </a:rPr>
              <a:t> - четырехсторонняя; </a:t>
            </a:r>
            <a:r>
              <a:rPr lang="en-US" sz="2000" b="1" i="1" dirty="0" smtClean="0">
                <a:solidFill>
                  <a:srgbClr val="006600"/>
                </a:solidFill>
                <a:latin typeface="Times New Roman" pitchFamily="18" charset="0"/>
                <a:cs typeface="Times New Roman" pitchFamily="18" charset="0"/>
              </a:rPr>
              <a:t>h</a:t>
            </a:r>
            <a:r>
              <a:rPr lang="ru-RU" sz="2000" b="1" i="1" dirty="0" smtClean="0">
                <a:solidFill>
                  <a:srgbClr val="006600"/>
                </a:solidFill>
                <a:latin typeface="Times New Roman" pitchFamily="18" charset="0"/>
                <a:cs typeface="Times New Roman" pitchFamily="18" charset="0"/>
              </a:rPr>
              <a:t>, </a:t>
            </a:r>
            <a:r>
              <a:rPr lang="en-US" sz="2000" b="1" i="1" dirty="0" smtClean="0">
                <a:solidFill>
                  <a:srgbClr val="006600"/>
                </a:solidFill>
                <a:latin typeface="Times New Roman" pitchFamily="18" charset="0"/>
                <a:cs typeface="Times New Roman" pitchFamily="18" charset="0"/>
              </a:rPr>
              <a:t>h</a:t>
            </a:r>
            <a:r>
              <a:rPr lang="ru-RU" sz="2000" b="1" i="1" baseline="-25000" dirty="0" smtClean="0">
                <a:solidFill>
                  <a:srgbClr val="006600"/>
                </a:solidFill>
                <a:latin typeface="Times New Roman" pitchFamily="18" charset="0"/>
                <a:cs typeface="Times New Roman" pitchFamily="18" charset="0"/>
              </a:rPr>
              <a:t>1</a:t>
            </a:r>
            <a:r>
              <a:rPr lang="en-US" sz="2000" b="1" i="1" baseline="-25000" dirty="0" smtClean="0">
                <a:solidFill>
                  <a:srgbClr val="006600"/>
                </a:solidFill>
                <a:latin typeface="Times New Roman" pitchFamily="18" charset="0"/>
                <a:cs typeface="Times New Roman" pitchFamily="18" charset="0"/>
              </a:rPr>
              <a:t>,</a:t>
            </a:r>
            <a:r>
              <a:rPr lang="en-US" sz="2000" b="1" i="1" dirty="0" smtClean="0">
                <a:solidFill>
                  <a:srgbClr val="006600"/>
                </a:solidFill>
                <a:latin typeface="Times New Roman" pitchFamily="18" charset="0"/>
                <a:cs typeface="Times New Roman" pitchFamily="18" charset="0"/>
              </a:rPr>
              <a:t> h </a:t>
            </a:r>
            <a:r>
              <a:rPr lang="ru-RU" sz="2000" b="1" i="1" baseline="-25000" dirty="0" smtClean="0">
                <a:solidFill>
                  <a:srgbClr val="006600"/>
                </a:solidFill>
                <a:latin typeface="Times New Roman" pitchFamily="18" charset="0"/>
                <a:cs typeface="Times New Roman" pitchFamily="18" charset="0"/>
              </a:rPr>
              <a:t>2</a:t>
            </a:r>
            <a:r>
              <a:rPr lang="ru-RU" sz="2000" b="1" i="1" dirty="0" smtClean="0">
                <a:solidFill>
                  <a:srgbClr val="006600"/>
                </a:solidFill>
                <a:latin typeface="Times New Roman" pitchFamily="18" charset="0"/>
                <a:cs typeface="Times New Roman" pitchFamily="18" charset="0"/>
              </a:rPr>
              <a:t>, </a:t>
            </a:r>
            <a:r>
              <a:rPr lang="en-US" sz="2000" b="1" i="1" dirty="0" smtClean="0">
                <a:solidFill>
                  <a:srgbClr val="006600"/>
                </a:solidFill>
                <a:latin typeface="Times New Roman" pitchFamily="18" charset="0"/>
                <a:cs typeface="Times New Roman" pitchFamily="18" charset="0"/>
              </a:rPr>
              <a:t>h</a:t>
            </a:r>
            <a:r>
              <a:rPr lang="ru-RU" sz="2000" b="1" i="1" baseline="-25000" dirty="0" smtClean="0">
                <a:solidFill>
                  <a:srgbClr val="006600"/>
                </a:solidFill>
                <a:latin typeface="Times New Roman" pitchFamily="18" charset="0"/>
                <a:cs typeface="Times New Roman" pitchFamily="18" charset="0"/>
              </a:rPr>
              <a:t>3,</a:t>
            </a:r>
            <a:r>
              <a:rPr lang="ru-RU" sz="2000" b="1" i="1" dirty="0" smtClean="0">
                <a:solidFill>
                  <a:srgbClr val="006600"/>
                </a:solidFill>
                <a:latin typeface="Times New Roman" pitchFamily="18" charset="0"/>
                <a:cs typeface="Times New Roman" pitchFamily="18" charset="0"/>
              </a:rPr>
              <a:t> </a:t>
            </a:r>
            <a:r>
              <a:rPr lang="en-US" sz="2000" b="1" i="1" dirty="0" smtClean="0">
                <a:solidFill>
                  <a:srgbClr val="006600"/>
                </a:solidFill>
                <a:latin typeface="Times New Roman" pitchFamily="18" charset="0"/>
                <a:cs typeface="Times New Roman" pitchFamily="18" charset="0"/>
              </a:rPr>
              <a:t>h</a:t>
            </a:r>
            <a:r>
              <a:rPr lang="ru-RU" sz="2000" b="1" i="1" baseline="-25000" dirty="0" smtClean="0">
                <a:solidFill>
                  <a:srgbClr val="006600"/>
                </a:solidFill>
                <a:latin typeface="Times New Roman" pitchFamily="18" charset="0"/>
                <a:cs typeface="Times New Roman" pitchFamily="18" charset="0"/>
              </a:rPr>
              <a:t>4</a:t>
            </a:r>
            <a:r>
              <a:rPr lang="ru-RU" sz="2000" b="1" i="1" dirty="0" smtClean="0">
                <a:solidFill>
                  <a:srgbClr val="006600"/>
                </a:solidFill>
                <a:latin typeface="Times New Roman" pitchFamily="18" charset="0"/>
                <a:cs typeface="Times New Roman" pitchFamily="18" charset="0"/>
              </a:rPr>
              <a:t> </a:t>
            </a:r>
            <a:r>
              <a:rPr lang="ru-RU" sz="2000" b="1" dirty="0" smtClean="0">
                <a:solidFill>
                  <a:srgbClr val="006600"/>
                </a:solidFill>
                <a:latin typeface="Times New Roman" pitchFamily="18" charset="0"/>
                <a:cs typeface="Times New Roman" pitchFamily="18" charset="0"/>
              </a:rPr>
              <a:t>- глубина </a:t>
            </a:r>
            <a:r>
              <a:rPr lang="en-US" sz="2000" b="1" dirty="0" smtClean="0">
                <a:solidFill>
                  <a:srgbClr val="006600"/>
                </a:solidFill>
                <a:latin typeface="Times New Roman" pitchFamily="18" charset="0"/>
                <a:cs typeface="Times New Roman" pitchFamily="18" charset="0"/>
              </a:rPr>
              <a:t>V</a:t>
            </a:r>
            <a:r>
              <a:rPr lang="ru-RU" sz="2000" b="1" dirty="0" smtClean="0">
                <a:solidFill>
                  <a:srgbClr val="006600"/>
                </a:solidFill>
                <a:latin typeface="Times New Roman" pitchFamily="18" charset="0"/>
                <a:cs typeface="Times New Roman" pitchFamily="18" charset="0"/>
              </a:rPr>
              <a:t>-образных пазов</a:t>
            </a:r>
            <a:endParaRPr lang="ru-RU" sz="2000" b="1" dirty="0">
              <a:solidFill>
                <a:srgbClr val="006600"/>
              </a:solidFill>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1907704" y="1844824"/>
            <a:ext cx="1872208" cy="3744416"/>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4283968" y="2132856"/>
            <a:ext cx="3825602" cy="2880320"/>
          </a:xfrm>
          <a:prstGeom prst="rect">
            <a:avLst/>
          </a:prstGeom>
          <a:noFill/>
          <a:ln w="9525">
            <a:noFill/>
            <a:miter lim="800000"/>
            <a:headEnd/>
            <a:tailEnd/>
          </a:ln>
        </p:spPr>
      </p:pic>
    </p:spTree>
    <p:extLst>
      <p:ext uri="{BB962C8B-B14F-4D97-AF65-F5344CB8AC3E}">
        <p14:creationId xmlns:p14="http://schemas.microsoft.com/office/powerpoint/2010/main" val="15675596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0" y="642938"/>
            <a:ext cx="9144000" cy="6215062"/>
          </a:xfrm>
        </p:spPr>
        <p:txBody>
          <a:bodyPr/>
          <a:lstStyle/>
          <a:p>
            <a:pPr marL="539750" indent="0">
              <a:buNone/>
            </a:pPr>
            <a:r>
              <a:rPr lang="ru-RU" sz="2400" b="1" dirty="0" smtClean="0">
                <a:solidFill>
                  <a:srgbClr val="FF3300"/>
                </a:solidFill>
                <a:latin typeface="Times New Roman" pitchFamily="18" charset="0"/>
                <a:cs typeface="Times New Roman" pitchFamily="18" charset="0"/>
              </a:rPr>
              <a:t>При разметке ступенчатых валов </a:t>
            </a:r>
            <a:r>
              <a:rPr lang="ru-RU" sz="2400" b="1" dirty="0" smtClean="0">
                <a:latin typeface="Times New Roman" pitchFamily="18" charset="0"/>
                <a:cs typeface="Times New Roman" pitchFamily="18" charset="0"/>
              </a:rPr>
              <a:t>применяют:</a:t>
            </a:r>
          </a:p>
          <a:p>
            <a:pPr marL="539750">
              <a:buClr>
                <a:srgbClr val="FF0000"/>
              </a:buClr>
            </a:pPr>
            <a:r>
              <a:rPr lang="ru-RU" sz="2400" b="1" dirty="0" smtClean="0">
                <a:solidFill>
                  <a:srgbClr val="0000FF"/>
                </a:solidFill>
                <a:latin typeface="Times New Roman" pitchFamily="18" charset="0"/>
                <a:cs typeface="Times New Roman" pitchFamily="18" charset="0"/>
              </a:rPr>
              <a:t>призмы с винтовой опорой </a:t>
            </a:r>
            <a:r>
              <a:rPr lang="ru-RU" sz="2400" b="1" dirty="0" smtClean="0">
                <a:solidFill>
                  <a:srgbClr val="FF00FF"/>
                </a:solidFill>
                <a:latin typeface="Times New Roman" pitchFamily="18" charset="0"/>
                <a:cs typeface="Times New Roman" pitchFamily="18" charset="0"/>
              </a:rPr>
              <a:t>(рис. 2.14)</a:t>
            </a:r>
            <a:r>
              <a:rPr lang="ru-RU" sz="2400" b="1" dirty="0" smtClean="0">
                <a:latin typeface="Times New Roman" pitchFamily="18" charset="0"/>
                <a:cs typeface="Times New Roman" pitchFamily="18" charset="0"/>
              </a:rPr>
              <a:t>; </a:t>
            </a:r>
          </a:p>
          <a:p>
            <a:pPr marL="539750">
              <a:buClr>
                <a:srgbClr val="FF0000"/>
              </a:buClr>
            </a:pPr>
            <a:r>
              <a:rPr lang="ru-RU" sz="2400" b="1" dirty="0" smtClean="0">
                <a:solidFill>
                  <a:srgbClr val="0000FF"/>
                </a:solidFill>
                <a:latin typeface="Times New Roman" pitchFamily="18" charset="0"/>
                <a:cs typeface="Times New Roman" pitchFamily="18" charset="0"/>
              </a:rPr>
              <a:t>призмы с подвижными щечками, (регулируемые) </a:t>
            </a:r>
            <a:r>
              <a:rPr lang="ru-RU" sz="2400" b="1" dirty="0" smtClean="0">
                <a:solidFill>
                  <a:srgbClr val="FF00FF"/>
                </a:solidFill>
                <a:latin typeface="Times New Roman" pitchFamily="18" charset="0"/>
                <a:cs typeface="Times New Roman" pitchFamily="18" charset="0"/>
              </a:rPr>
              <a:t>(рис. 2.15)</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57345" name="Rectangle 1"/>
          <p:cNvSpPr>
            <a:spLocks noChangeArrowheads="1"/>
          </p:cNvSpPr>
          <p:nvPr/>
        </p:nvSpPr>
        <p:spPr bwMode="auto">
          <a:xfrm>
            <a:off x="64368" y="5664674"/>
            <a:ext cx="4427984"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2.14. </a:t>
            </a:r>
            <a:r>
              <a:rPr lang="ru-RU" sz="2400" b="1" dirty="0" smtClean="0">
                <a:solidFill>
                  <a:srgbClr val="006600"/>
                </a:solidFill>
                <a:latin typeface="Times New Roman" pitchFamily="18" charset="0"/>
                <a:cs typeface="Times New Roman" pitchFamily="18" charset="0"/>
              </a:rPr>
              <a:t>Призма с винтовой опорой</a:t>
            </a:r>
            <a:endParaRPr lang="ru-RU" sz="2400" b="1" dirty="0">
              <a:solidFill>
                <a:srgbClr val="006600"/>
              </a:solidFill>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250896" y="2736937"/>
            <a:ext cx="3960440" cy="2592288"/>
          </a:xfrm>
          <a:prstGeom prst="rect">
            <a:avLst/>
          </a:prstGeom>
          <a:noFill/>
          <a:ln w="9525">
            <a:noFill/>
            <a:miter lim="800000"/>
            <a:headEnd/>
            <a:tailEnd/>
          </a:ln>
        </p:spPr>
      </p:pic>
      <p:pic>
        <p:nvPicPr>
          <p:cNvPr id="9" name="Рисунок 8"/>
          <p:cNvPicPr/>
          <p:nvPr/>
        </p:nvPicPr>
        <p:blipFill>
          <a:blip r:embed="rId4" cstate="print"/>
          <a:srcRect/>
          <a:stretch>
            <a:fillRect/>
          </a:stretch>
        </p:blipFill>
        <p:spPr bwMode="auto">
          <a:xfrm>
            <a:off x="4211336" y="2740069"/>
            <a:ext cx="4860033" cy="2592288"/>
          </a:xfrm>
          <a:prstGeom prst="rect">
            <a:avLst/>
          </a:prstGeom>
          <a:noFill/>
          <a:ln w="9525">
            <a:noFill/>
            <a:miter lim="800000"/>
            <a:headEnd/>
            <a:tailEnd/>
          </a:ln>
        </p:spPr>
      </p:pic>
      <p:sp>
        <p:nvSpPr>
          <p:cNvPr id="10" name="Rectangle 1"/>
          <p:cNvSpPr>
            <a:spLocks noChangeArrowheads="1"/>
          </p:cNvSpPr>
          <p:nvPr/>
        </p:nvSpPr>
        <p:spPr bwMode="auto">
          <a:xfrm>
            <a:off x="4556720" y="5679680"/>
            <a:ext cx="4427984"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2.15. </a:t>
            </a:r>
            <a:r>
              <a:rPr lang="ru-RU" sz="2400" b="1" dirty="0" smtClean="0">
                <a:solidFill>
                  <a:srgbClr val="006600"/>
                </a:solidFill>
                <a:latin typeface="Times New Roman" pitchFamily="18" charset="0"/>
                <a:cs typeface="Times New Roman" pitchFamily="18" charset="0"/>
              </a:rPr>
              <a:t>Регулируемая призма</a:t>
            </a:r>
          </a:p>
        </p:txBody>
      </p:sp>
      <p:sp>
        <p:nvSpPr>
          <p:cNvPr id="11" name="Заголовок 1"/>
          <p:cNvSpPr>
            <a:spLocks noGrp="1"/>
          </p:cNvSpPr>
          <p:nvPr>
            <p:ph type="title"/>
          </p:nvPr>
        </p:nvSpPr>
        <p:spPr>
          <a:xfrm>
            <a:off x="500063" y="116633"/>
            <a:ext cx="8229600" cy="396320"/>
          </a:xfrm>
        </p:spPr>
        <p:txBody>
          <a:bodyPr>
            <a:noAutofit/>
          </a:bodyPr>
          <a:lstStyle/>
          <a:p>
            <a:pPr algn="ctr"/>
            <a:r>
              <a:rPr lang="ru-RU" sz="3200" b="1" dirty="0" smtClean="0">
                <a:solidFill>
                  <a:srgbClr val="C00000"/>
                </a:solidFill>
                <a:latin typeface="Times New Roman" pitchFamily="18" charset="0"/>
                <a:cs typeface="Times New Roman" pitchFamily="18" charset="0"/>
              </a:rPr>
              <a:t>Призмы разметочные</a:t>
            </a:r>
          </a:p>
        </p:txBody>
      </p:sp>
    </p:spTree>
    <p:extLst>
      <p:ext uri="{BB962C8B-B14F-4D97-AF65-F5344CB8AC3E}">
        <p14:creationId xmlns:p14="http://schemas.microsoft.com/office/powerpoint/2010/main" val="30557578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160543"/>
            <a:ext cx="8229600" cy="388138"/>
          </a:xfrm>
        </p:spPr>
        <p:txBody>
          <a:bodyPr>
            <a:noAutofit/>
          </a:bodyPr>
          <a:lstStyle/>
          <a:p>
            <a:pPr algn="ctr"/>
            <a:r>
              <a:rPr lang="ru-RU" sz="3200" b="1" dirty="0" smtClean="0">
                <a:solidFill>
                  <a:srgbClr val="C00000"/>
                </a:solidFill>
                <a:latin typeface="Times New Roman" pitchFamily="18" charset="0"/>
                <a:cs typeface="Times New Roman" pitchFamily="18" charset="0"/>
              </a:rPr>
              <a:t>Разметочные клинья</a:t>
            </a:r>
          </a:p>
        </p:txBody>
      </p:sp>
      <p:sp>
        <p:nvSpPr>
          <p:cNvPr id="7171" name="Содержимое 2"/>
          <p:cNvSpPr>
            <a:spLocks noGrp="1"/>
          </p:cNvSpPr>
          <p:nvPr>
            <p:ph idx="1"/>
          </p:nvPr>
        </p:nvSpPr>
        <p:spPr>
          <a:xfrm>
            <a:off x="-19432" y="633706"/>
            <a:ext cx="9144000" cy="6215062"/>
          </a:xfrm>
        </p:spPr>
        <p:txBody>
          <a:bodyPr>
            <a:normAutofit/>
          </a:bodyPr>
          <a:lstStyle/>
          <a:p>
            <a:r>
              <a:rPr lang="ru-RU" sz="2100" b="1" i="1" dirty="0" smtClean="0">
                <a:solidFill>
                  <a:srgbClr val="FF0000"/>
                </a:solidFill>
                <a:latin typeface="Times New Roman" pitchFamily="18" charset="0"/>
                <a:cs typeface="Times New Roman" pitchFamily="18" charset="0"/>
              </a:rPr>
              <a:t>Разметочные клинья </a:t>
            </a:r>
            <a:r>
              <a:rPr lang="ru-RU" sz="2100" b="1" dirty="0" smtClean="0">
                <a:solidFill>
                  <a:srgbClr val="006600"/>
                </a:solidFill>
                <a:latin typeface="Times New Roman" pitchFamily="18" charset="0"/>
                <a:cs typeface="Times New Roman" pitchFamily="18" charset="0"/>
              </a:rPr>
              <a:t>(рис. 2.16) </a:t>
            </a:r>
            <a:r>
              <a:rPr lang="ru-RU" sz="2100" b="1" dirty="0" smtClean="0">
                <a:solidFill>
                  <a:srgbClr val="0000FF"/>
                </a:solidFill>
                <a:latin typeface="Times New Roman" pitchFamily="18" charset="0"/>
                <a:cs typeface="Times New Roman" pitchFamily="18" charset="0"/>
              </a:rPr>
              <a:t>применяют при необходимости регулирования положения размечаемой заготовки по высоте в незначительных пределах.</a:t>
            </a:r>
          </a:p>
        </p:txBody>
      </p:sp>
      <p:sp>
        <p:nvSpPr>
          <p:cNvPr id="57345" name="Rectangle 1"/>
          <p:cNvSpPr>
            <a:spLocks noChangeArrowheads="1"/>
          </p:cNvSpPr>
          <p:nvPr/>
        </p:nvSpPr>
        <p:spPr bwMode="auto">
          <a:xfrm>
            <a:off x="4534569" y="5934381"/>
            <a:ext cx="4589711"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2.16. </a:t>
            </a:r>
            <a:r>
              <a:rPr lang="ru-RU" sz="2400" b="1" dirty="0" smtClean="0">
                <a:solidFill>
                  <a:srgbClr val="006600"/>
                </a:solidFill>
                <a:latin typeface="Times New Roman" pitchFamily="18" charset="0"/>
                <a:cs typeface="Times New Roman" pitchFamily="18" charset="0"/>
              </a:rPr>
              <a:t>Разметочный клин (клиновая подкладка)</a:t>
            </a:r>
          </a:p>
        </p:txBody>
      </p:sp>
      <p:pic>
        <p:nvPicPr>
          <p:cNvPr id="6" name="Рисунок 5"/>
          <p:cNvPicPr/>
          <p:nvPr/>
        </p:nvPicPr>
        <p:blipFill>
          <a:blip r:embed="rId3" cstate="print"/>
          <a:srcRect/>
          <a:stretch>
            <a:fillRect/>
          </a:stretch>
        </p:blipFill>
        <p:spPr bwMode="auto">
          <a:xfrm>
            <a:off x="4788024" y="2348881"/>
            <a:ext cx="4175974" cy="3384376"/>
          </a:xfrm>
          <a:prstGeom prst="rect">
            <a:avLst/>
          </a:prstGeom>
          <a:noFill/>
          <a:ln w="9525">
            <a:noFill/>
            <a:miter lim="800000"/>
            <a:headEnd/>
            <a:tailEnd/>
          </a:ln>
        </p:spPr>
      </p:pic>
      <p:sp>
        <p:nvSpPr>
          <p:cNvPr id="2" name="Прямоугольник 1"/>
          <p:cNvSpPr/>
          <p:nvPr/>
        </p:nvSpPr>
        <p:spPr>
          <a:xfrm>
            <a:off x="251520" y="1644551"/>
            <a:ext cx="5256584" cy="4247317"/>
          </a:xfrm>
          <a:prstGeom prst="rect">
            <a:avLst/>
          </a:prstGeom>
        </p:spPr>
        <p:txBody>
          <a:bodyPr wrap="square">
            <a:spAutoFit/>
          </a:bodyPr>
          <a:lstStyle/>
          <a:p>
            <a:r>
              <a:rPr lang="ru-RU" b="1" dirty="0">
                <a:solidFill>
                  <a:srgbClr val="FF0000"/>
                </a:solidFill>
                <a:latin typeface="Times New Roman" panose="02020603050405020304" pitchFamily="18" charset="0"/>
                <a:ea typeface="Times New Roman" panose="02020603050405020304" pitchFamily="18" charset="0"/>
              </a:rPr>
              <a:t>Клиновидные подкладки </a:t>
            </a:r>
            <a:r>
              <a:rPr lang="ru-RU" b="1" dirty="0" smtClean="0">
                <a:solidFill>
                  <a:srgbClr val="FF0000"/>
                </a:solidFill>
                <a:latin typeface="Times New Roman" panose="02020603050405020304" pitchFamily="18" charset="0"/>
                <a:ea typeface="Times New Roman" panose="02020603050405020304" pitchFamily="18" charset="0"/>
              </a:rPr>
              <a:t>(</a:t>
            </a:r>
            <a:r>
              <a:rPr lang="ru-RU" b="1" dirty="0" smtClean="0">
                <a:solidFill>
                  <a:srgbClr val="FF00FF"/>
                </a:solidFill>
                <a:latin typeface="Times New Roman" panose="02020603050405020304" pitchFamily="18" charset="0"/>
                <a:ea typeface="Times New Roman" panose="02020603050405020304" pitchFamily="18" charset="0"/>
              </a:rPr>
              <a:t>рис. 2.12,б и рис. 2.16)</a:t>
            </a:r>
            <a:r>
              <a:rPr lang="ru-RU" dirty="0" smtClean="0">
                <a:solidFill>
                  <a:srgbClr val="FF00FF"/>
                </a:solidFill>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представляют собой два </a:t>
            </a:r>
            <a:r>
              <a:rPr lang="ru-RU" b="1" dirty="0" smtClean="0">
                <a:latin typeface="Times New Roman" panose="02020603050405020304" pitchFamily="18" charset="0"/>
                <a:ea typeface="Times New Roman" panose="02020603050405020304" pitchFamily="18" charset="0"/>
              </a:rPr>
              <a:t>соединённых</a:t>
            </a:r>
            <a:r>
              <a:rPr lang="ru-RU" b="1" dirty="0">
                <a:latin typeface="Times New Roman" panose="02020603050405020304" pitchFamily="18" charset="0"/>
                <a:ea typeface="Times New Roman" panose="02020603050405020304" pitchFamily="18" charset="0"/>
              </a:rPr>
              <a:t>, точно обработанных стальных клина </a:t>
            </a:r>
            <a:r>
              <a:rPr lang="ru-RU" b="1" dirty="0">
                <a:solidFill>
                  <a:srgbClr val="FF0000"/>
                </a:solidFill>
                <a:latin typeface="Times New Roman" panose="02020603050405020304" pitchFamily="18" charset="0"/>
                <a:ea typeface="Times New Roman" panose="02020603050405020304" pitchFamily="18" charset="0"/>
              </a:rPr>
              <a:t>2</a:t>
            </a:r>
            <a:r>
              <a:rPr lang="ru-RU" b="1" dirty="0">
                <a:latin typeface="Times New Roman" panose="02020603050405020304" pitchFamily="18" charset="0"/>
                <a:ea typeface="Times New Roman" panose="02020603050405020304" pitchFamily="18" charset="0"/>
              </a:rPr>
              <a:t> и </a:t>
            </a:r>
            <a:r>
              <a:rPr lang="ru-RU" b="1" dirty="0">
                <a:solidFill>
                  <a:srgbClr val="FF0000"/>
                </a:solidFill>
                <a:latin typeface="Times New Roman" panose="02020603050405020304" pitchFamily="18" charset="0"/>
                <a:ea typeface="Times New Roman" panose="02020603050405020304" pitchFamily="18" charset="0"/>
              </a:rPr>
              <a:t>3</a:t>
            </a:r>
            <a:r>
              <a:rPr lang="ru-RU" b="1" dirty="0">
                <a:latin typeface="Times New Roman" panose="02020603050405020304" pitchFamily="18" charset="0"/>
                <a:ea typeface="Times New Roman" panose="02020603050405020304" pitchFamily="18" charset="0"/>
              </a:rPr>
              <a:t>. Размечаемую заготовку устанавливают на верхней поверхности клина </a:t>
            </a:r>
            <a:r>
              <a:rPr lang="ru-RU" b="1" dirty="0">
                <a:solidFill>
                  <a:srgbClr val="FF0000"/>
                </a:solidFill>
                <a:latin typeface="Times New Roman" panose="02020603050405020304" pitchFamily="18" charset="0"/>
                <a:ea typeface="Times New Roman" panose="02020603050405020304" pitchFamily="18" charset="0"/>
              </a:rPr>
              <a:t>2</a:t>
            </a:r>
            <a:r>
              <a:rPr lang="ru-RU" b="1" dirty="0">
                <a:latin typeface="Times New Roman" panose="02020603050405020304" pitchFamily="18" charset="0"/>
                <a:ea typeface="Times New Roman" panose="02020603050405020304" pitchFamily="18" charset="0"/>
              </a:rPr>
              <a:t>. </a:t>
            </a:r>
            <a:r>
              <a:rPr lang="ru-RU" b="1" dirty="0" smtClean="0">
                <a:latin typeface="Times New Roman" panose="02020603050405020304" pitchFamily="18" charset="0"/>
                <a:ea typeface="Times New Roman" panose="02020603050405020304" pitchFamily="18" charset="0"/>
              </a:rPr>
              <a:t>Подъём </a:t>
            </a:r>
            <a:r>
              <a:rPr lang="ru-RU" b="1" dirty="0">
                <a:latin typeface="Times New Roman" panose="02020603050405020304" pitchFamily="18" charset="0"/>
                <a:ea typeface="Times New Roman" panose="02020603050405020304" pitchFamily="18" charset="0"/>
              </a:rPr>
              <a:t>и опускание заготовки производят вращением винта </a:t>
            </a:r>
            <a:r>
              <a:rPr lang="ru-RU" b="1" dirty="0">
                <a:solidFill>
                  <a:srgbClr val="FF0000"/>
                </a:solidFill>
                <a:latin typeface="Times New Roman" panose="02020603050405020304" pitchFamily="18" charset="0"/>
                <a:ea typeface="Times New Roman" panose="02020603050405020304" pitchFamily="18" charset="0"/>
              </a:rPr>
              <a:t>7</a:t>
            </a:r>
            <a:r>
              <a:rPr lang="ru-RU" b="1" dirty="0">
                <a:latin typeface="Times New Roman" panose="02020603050405020304" pitchFamily="18" charset="0"/>
                <a:ea typeface="Times New Roman" panose="02020603050405020304" pitchFamily="18" charset="0"/>
              </a:rPr>
              <a:t>, находящегося в теле клина </a:t>
            </a:r>
            <a:r>
              <a:rPr lang="ru-RU" b="1" dirty="0">
                <a:solidFill>
                  <a:srgbClr val="FF0000"/>
                </a:solidFill>
                <a:latin typeface="Times New Roman" panose="02020603050405020304" pitchFamily="18" charset="0"/>
                <a:ea typeface="Times New Roman" panose="02020603050405020304" pitchFamily="18" charset="0"/>
              </a:rPr>
              <a:t>3</a:t>
            </a:r>
            <a:r>
              <a:rPr lang="ru-RU" b="1" dirty="0">
                <a:latin typeface="Times New Roman" panose="02020603050405020304" pitchFamily="18" charset="0"/>
                <a:ea typeface="Times New Roman" panose="02020603050405020304" pitchFamily="18" charset="0"/>
              </a:rPr>
              <a:t>. Имея набор клиньев разной толщины, регулируют положение размечаемых заготовок по высоте. </a:t>
            </a:r>
            <a:endParaRPr lang="ru-RU" b="1" dirty="0" smtClean="0">
              <a:latin typeface="Times New Roman" panose="02020603050405020304" pitchFamily="18" charset="0"/>
              <a:ea typeface="Times New Roman" panose="02020603050405020304" pitchFamily="18" charset="0"/>
            </a:endParaRPr>
          </a:p>
          <a:p>
            <a:r>
              <a:rPr lang="ru-RU" b="1" dirty="0" smtClean="0">
                <a:latin typeface="Times New Roman" panose="02020603050405020304" pitchFamily="18" charset="0"/>
                <a:ea typeface="Times New Roman" panose="02020603050405020304" pitchFamily="18" charset="0"/>
              </a:rPr>
              <a:t>На </a:t>
            </a:r>
            <a:r>
              <a:rPr lang="ru-RU" b="1" dirty="0">
                <a:latin typeface="Times New Roman" panose="02020603050405020304" pitchFamily="18" charset="0"/>
                <a:ea typeface="Times New Roman" panose="02020603050405020304" pitchFamily="18" charset="0"/>
              </a:rPr>
              <a:t>боковой поверхности </a:t>
            </a:r>
            <a:r>
              <a:rPr lang="ru-RU" b="1" dirty="0" smtClean="0">
                <a:latin typeface="Times New Roman" panose="02020603050405020304" pitchFamily="18" charset="0"/>
                <a:ea typeface="Times New Roman" panose="02020603050405020304" pitchFamily="18" charset="0"/>
              </a:rPr>
              <a:t>нижнего клина </a:t>
            </a:r>
            <a:r>
              <a:rPr lang="ru-RU" b="1" dirty="0">
                <a:solidFill>
                  <a:srgbClr val="000000"/>
                </a:solidFill>
                <a:latin typeface="Times New Roman" panose="02020603050405020304" pitchFamily="18" charset="0"/>
                <a:ea typeface="Times New Roman" panose="02020603050405020304" pitchFamily="18" charset="0"/>
              </a:rPr>
              <a:t>нанесена шкала, позволяющая </a:t>
            </a:r>
            <a:endParaRPr lang="ru-RU" b="1" dirty="0" smtClean="0">
              <a:solidFill>
                <a:srgbClr val="000000"/>
              </a:solidFill>
              <a:latin typeface="Times New Roman" panose="02020603050405020304" pitchFamily="18" charset="0"/>
              <a:ea typeface="Times New Roman" panose="02020603050405020304" pitchFamily="18" charset="0"/>
            </a:endParaRPr>
          </a:p>
          <a:p>
            <a:r>
              <a:rPr lang="ru-RU" b="1" dirty="0" smtClean="0">
                <a:solidFill>
                  <a:srgbClr val="000000"/>
                </a:solidFill>
                <a:latin typeface="Times New Roman" panose="02020603050405020304" pitchFamily="18" charset="0"/>
                <a:ea typeface="Times New Roman" panose="02020603050405020304" pitchFamily="18" charset="0"/>
              </a:rPr>
              <a:t>контролировать </a:t>
            </a:r>
            <a:r>
              <a:rPr lang="ru-RU" b="1" dirty="0">
                <a:solidFill>
                  <a:srgbClr val="000000"/>
                </a:solidFill>
                <a:latin typeface="Times New Roman" panose="02020603050405020304" pitchFamily="18" charset="0"/>
                <a:ea typeface="Times New Roman" panose="02020603050405020304" pitchFamily="18" charset="0"/>
              </a:rPr>
              <a:t>и точно </a:t>
            </a:r>
            <a:r>
              <a:rPr lang="ru-RU" b="1" dirty="0" smtClean="0">
                <a:solidFill>
                  <a:srgbClr val="000000"/>
                </a:solidFill>
                <a:latin typeface="Times New Roman" panose="02020603050405020304" pitchFamily="18" charset="0"/>
                <a:ea typeface="Times New Roman" panose="02020603050405020304" pitchFamily="18" charset="0"/>
              </a:rPr>
              <a:t>регулировать </a:t>
            </a:r>
          </a:p>
          <a:p>
            <a:r>
              <a:rPr lang="ru-RU" b="1" dirty="0" smtClean="0">
                <a:solidFill>
                  <a:srgbClr val="000000"/>
                </a:solidFill>
                <a:latin typeface="Times New Roman" panose="02020603050405020304" pitchFamily="18" charset="0"/>
                <a:ea typeface="Times New Roman" panose="02020603050405020304" pitchFamily="18" charset="0"/>
              </a:rPr>
              <a:t>высоту </a:t>
            </a:r>
            <a:r>
              <a:rPr lang="ru-RU" b="1" dirty="0">
                <a:solidFill>
                  <a:srgbClr val="000000"/>
                </a:solidFill>
                <a:latin typeface="Times New Roman" panose="02020603050405020304" pitchFamily="18" charset="0"/>
                <a:ea typeface="Times New Roman" panose="02020603050405020304" pitchFamily="18" charset="0"/>
              </a:rPr>
              <a:t>клина. </a:t>
            </a:r>
            <a:endParaRPr lang="ru-RU" b="1" dirty="0" smtClean="0">
              <a:solidFill>
                <a:srgbClr val="000000"/>
              </a:solidFill>
              <a:latin typeface="Times New Roman" panose="02020603050405020304" pitchFamily="18" charset="0"/>
              <a:ea typeface="Times New Roman" panose="02020603050405020304" pitchFamily="18" charset="0"/>
            </a:endParaRPr>
          </a:p>
          <a:p>
            <a:r>
              <a:rPr lang="ru-RU" b="1" dirty="0" smtClean="0">
                <a:solidFill>
                  <a:srgbClr val="006600"/>
                </a:solidFill>
                <a:latin typeface="Times New Roman" panose="02020603050405020304" pitchFamily="18" charset="0"/>
                <a:ea typeface="Times New Roman" panose="02020603050405020304" pitchFamily="18" charset="0"/>
              </a:rPr>
              <a:t>Перемещение </a:t>
            </a:r>
            <a:r>
              <a:rPr lang="ru-RU" b="1" dirty="0">
                <a:solidFill>
                  <a:srgbClr val="006600"/>
                </a:solidFill>
                <a:latin typeface="Times New Roman" panose="02020603050405020304" pitchFamily="18" charset="0"/>
                <a:ea typeface="Times New Roman" panose="02020603050405020304" pitchFamily="18" charset="0"/>
              </a:rPr>
              <a:t>на одно деление </a:t>
            </a:r>
            <a:endParaRPr lang="ru-RU" b="1" dirty="0" smtClean="0">
              <a:solidFill>
                <a:srgbClr val="006600"/>
              </a:solidFill>
              <a:latin typeface="Times New Roman" panose="02020603050405020304" pitchFamily="18" charset="0"/>
              <a:ea typeface="Times New Roman" panose="02020603050405020304" pitchFamily="18" charset="0"/>
            </a:endParaRPr>
          </a:p>
          <a:p>
            <a:r>
              <a:rPr lang="ru-RU" b="1" dirty="0" smtClean="0">
                <a:solidFill>
                  <a:srgbClr val="006600"/>
                </a:solidFill>
                <a:latin typeface="Times New Roman" panose="02020603050405020304" pitchFamily="18" charset="0"/>
                <a:ea typeface="Times New Roman" panose="02020603050405020304" pitchFamily="18" charset="0"/>
              </a:rPr>
              <a:t>равно </a:t>
            </a:r>
            <a:r>
              <a:rPr lang="ru-RU" b="1" dirty="0">
                <a:solidFill>
                  <a:srgbClr val="FF0000"/>
                </a:solidFill>
                <a:latin typeface="Times New Roman" panose="02020603050405020304" pitchFamily="18" charset="0"/>
                <a:ea typeface="Times New Roman" panose="02020603050405020304" pitchFamily="18" charset="0"/>
              </a:rPr>
              <a:t>0,1 мм</a:t>
            </a:r>
            <a:r>
              <a:rPr lang="ru-RU" b="1" dirty="0">
                <a:solidFill>
                  <a:srgbClr val="006600"/>
                </a:solidFill>
                <a:latin typeface="Times New Roman" panose="02020603050405020304" pitchFamily="18" charset="0"/>
                <a:ea typeface="Times New Roman" panose="02020603050405020304" pitchFamily="18" charset="0"/>
              </a:rPr>
              <a:t>.</a:t>
            </a:r>
            <a:endParaRPr lang="ru-RU" b="1" dirty="0">
              <a:solidFill>
                <a:srgbClr val="006600"/>
              </a:solidFill>
            </a:endParaRPr>
          </a:p>
        </p:txBody>
      </p:sp>
    </p:spTree>
    <p:extLst>
      <p:ext uri="{BB962C8B-B14F-4D97-AF65-F5344CB8AC3E}">
        <p14:creationId xmlns:p14="http://schemas.microsoft.com/office/powerpoint/2010/main" val="24498542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844824"/>
            <a:ext cx="6696744" cy="2952328"/>
          </a:xfrm>
          <a:prstGeom prst="snip2DiagRect">
            <a:avLst/>
          </a:prstGeom>
          <a:solidFill>
            <a:srgbClr val="00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 </a:t>
            </a:r>
            <a:r>
              <a:rPr lang="ru-RU" sz="6000" b="1" dirty="0" smtClean="0">
                <a:solidFill>
                  <a:srgbClr val="FF3300"/>
                </a:solidFill>
                <a:latin typeface="Arial" panose="020B0604020202020204" pitchFamily="34" charset="0"/>
                <a:cs typeface="Arial" panose="020B0604020202020204" pitchFamily="34" charset="0"/>
              </a:rPr>
              <a:t>Поворотные магнитные </a:t>
            </a:r>
            <a:r>
              <a:rPr lang="ru-RU" sz="6000" b="1" dirty="0">
                <a:solidFill>
                  <a:srgbClr val="FF3300"/>
                </a:solidFill>
                <a:latin typeface="Arial" panose="020B0604020202020204" pitchFamily="34" charset="0"/>
                <a:cs typeface="Arial" panose="020B0604020202020204" pitchFamily="34" charset="0"/>
              </a:rPr>
              <a:t>плиты</a:t>
            </a:r>
            <a:endParaRPr lang="ru-RU" sz="5600" b="1" spc="300" dirty="0">
              <a:ln>
                <a:solidFill>
                  <a:srgbClr val="0000FF"/>
                </a:solidFill>
              </a:ln>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9106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188641"/>
            <a:ext cx="8229600" cy="454298"/>
          </a:xfrm>
        </p:spPr>
        <p:txBody>
          <a:bodyPr>
            <a:noAutofit/>
          </a:bodyPr>
          <a:lstStyle/>
          <a:p>
            <a:pPr algn="ctr"/>
            <a:r>
              <a:rPr lang="ru-RU" sz="3200" b="1" dirty="0" smtClean="0">
                <a:solidFill>
                  <a:srgbClr val="C00000"/>
                </a:solidFill>
                <a:latin typeface="Times New Roman" pitchFamily="18" charset="0"/>
                <a:cs typeface="Times New Roman" pitchFamily="18" charset="0"/>
              </a:rPr>
              <a:t>Поворотные магнитные плиты</a:t>
            </a:r>
          </a:p>
        </p:txBody>
      </p:sp>
      <p:sp>
        <p:nvSpPr>
          <p:cNvPr id="7171" name="Содержимое 2"/>
          <p:cNvSpPr>
            <a:spLocks noGrp="1"/>
          </p:cNvSpPr>
          <p:nvPr>
            <p:ph idx="1"/>
          </p:nvPr>
        </p:nvSpPr>
        <p:spPr>
          <a:xfrm>
            <a:off x="0" y="642938"/>
            <a:ext cx="9144000" cy="6215062"/>
          </a:xfrm>
        </p:spPr>
        <p:txBody>
          <a:bodyPr/>
          <a:lstStyle/>
          <a:p>
            <a:r>
              <a:rPr lang="ru-RU" sz="2200" b="1" dirty="0">
                <a:solidFill>
                  <a:srgbClr val="FF3300"/>
                </a:solidFill>
              </a:rPr>
              <a:t>Поворотное приспособление для разметки с электромагнитом </a:t>
            </a:r>
            <a:r>
              <a:rPr lang="ru-RU" sz="2200" b="1" dirty="0" smtClean="0">
                <a:solidFill>
                  <a:srgbClr val="FF3300"/>
                </a:solidFill>
              </a:rPr>
              <a:t>                                 </a:t>
            </a:r>
            <a:r>
              <a:rPr lang="ru-RU" sz="2200" b="1" dirty="0" smtClean="0">
                <a:solidFill>
                  <a:srgbClr val="FF00FF"/>
                </a:solidFill>
              </a:rPr>
              <a:t>(</a:t>
            </a:r>
            <a:r>
              <a:rPr lang="ru-RU" sz="2200" b="1" dirty="0">
                <a:solidFill>
                  <a:srgbClr val="FF00FF"/>
                </a:solidFill>
              </a:rPr>
              <a:t>рис. </a:t>
            </a:r>
            <a:r>
              <a:rPr lang="ru-RU" sz="2200" b="1" dirty="0" smtClean="0">
                <a:solidFill>
                  <a:srgbClr val="FF00FF"/>
                </a:solidFill>
              </a:rPr>
              <a:t>2.17) </a:t>
            </a:r>
            <a:r>
              <a:rPr lang="ru-RU" sz="2200" b="1" dirty="0">
                <a:solidFill>
                  <a:srgbClr val="0000FF"/>
                </a:solidFill>
              </a:rPr>
              <a:t>обеспечивает быстрое закрепление размечаемых деталей в наиболее удобном положении. </a:t>
            </a:r>
            <a:endParaRPr lang="ru-RU" sz="2200" b="1" dirty="0" smtClean="0">
              <a:solidFill>
                <a:srgbClr val="0000FF"/>
              </a:solidFill>
            </a:endParaRPr>
          </a:p>
          <a:p>
            <a:endParaRPr lang="ru-RU" sz="2400" b="1" dirty="0">
              <a:solidFill>
                <a:srgbClr val="0000FF"/>
              </a:solidFill>
              <a:latin typeface="Arial" pitchFamily="34" charset="0"/>
              <a:cs typeface="Arial" pitchFamily="34" charset="0"/>
            </a:endParaRPr>
          </a:p>
        </p:txBody>
      </p:sp>
      <p:sp>
        <p:nvSpPr>
          <p:cNvPr id="57345" name="Rectangle 1"/>
          <p:cNvSpPr>
            <a:spLocks noChangeArrowheads="1"/>
          </p:cNvSpPr>
          <p:nvPr/>
        </p:nvSpPr>
        <p:spPr bwMode="auto">
          <a:xfrm>
            <a:off x="20807" y="5692143"/>
            <a:ext cx="9144000" cy="11387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200" b="1" dirty="0" smtClean="0">
                <a:solidFill>
                  <a:srgbClr val="FF00FF"/>
                </a:solidFill>
                <a:latin typeface="Times New Roman" pitchFamily="18" charset="0"/>
                <a:cs typeface="Times New Roman" pitchFamily="18" charset="0"/>
              </a:rPr>
              <a:t>Рис. 2.17. </a:t>
            </a:r>
            <a:r>
              <a:rPr lang="ru-RU" sz="2200" b="1" dirty="0" smtClean="0">
                <a:solidFill>
                  <a:srgbClr val="006600"/>
                </a:solidFill>
              </a:rPr>
              <a:t>Поворотное </a:t>
            </a:r>
            <a:r>
              <a:rPr lang="ru-RU" sz="2200" b="1" dirty="0">
                <a:solidFill>
                  <a:srgbClr val="006600"/>
                </a:solidFill>
              </a:rPr>
              <a:t>приспособление с электромагнитом: </a:t>
            </a:r>
            <a:endParaRPr lang="ru-RU" sz="2200" dirty="0">
              <a:solidFill>
                <a:srgbClr val="006600"/>
              </a:solidFill>
            </a:endParaRPr>
          </a:p>
          <a:p>
            <a:pPr algn="ctr"/>
            <a:r>
              <a:rPr lang="ru-RU" sz="2200" b="1" i="1" dirty="0">
                <a:solidFill>
                  <a:srgbClr val="FF3300"/>
                </a:solidFill>
              </a:rPr>
              <a:t>1</a:t>
            </a:r>
            <a:r>
              <a:rPr lang="ru-RU" sz="2200" b="1" i="1" dirty="0">
                <a:solidFill>
                  <a:srgbClr val="0000FF"/>
                </a:solidFill>
              </a:rPr>
              <a:t> – плоскость; </a:t>
            </a:r>
            <a:r>
              <a:rPr lang="ru-RU" sz="2200" b="1" i="1" dirty="0">
                <a:solidFill>
                  <a:srgbClr val="FF3300"/>
                </a:solidFill>
              </a:rPr>
              <a:t>2</a:t>
            </a:r>
            <a:r>
              <a:rPr lang="ru-RU" sz="2200" b="1" i="1" dirty="0">
                <a:solidFill>
                  <a:srgbClr val="0000FF"/>
                </a:solidFill>
              </a:rPr>
              <a:t> – кожух; </a:t>
            </a:r>
            <a:r>
              <a:rPr lang="ru-RU" sz="2200" b="1" i="1" dirty="0">
                <a:solidFill>
                  <a:srgbClr val="FF3300"/>
                </a:solidFill>
              </a:rPr>
              <a:t>3, 11 </a:t>
            </a:r>
            <a:r>
              <a:rPr lang="ru-RU" sz="2200" b="1" i="1" dirty="0">
                <a:solidFill>
                  <a:srgbClr val="0000FF"/>
                </a:solidFill>
              </a:rPr>
              <a:t>– оси; </a:t>
            </a:r>
            <a:r>
              <a:rPr lang="ru-RU" sz="2200" b="1" i="1" dirty="0">
                <a:solidFill>
                  <a:srgbClr val="FF3300"/>
                </a:solidFill>
              </a:rPr>
              <a:t>4, 6, 10 </a:t>
            </a:r>
            <a:r>
              <a:rPr lang="ru-RU" sz="2200" b="1" i="1" dirty="0">
                <a:solidFill>
                  <a:srgbClr val="0000FF"/>
                </a:solidFill>
              </a:rPr>
              <a:t>– винты; </a:t>
            </a:r>
            <a:r>
              <a:rPr lang="ru-RU" sz="2200" b="1" i="1" dirty="0">
                <a:solidFill>
                  <a:srgbClr val="FF3300"/>
                </a:solidFill>
              </a:rPr>
              <a:t>5</a:t>
            </a:r>
            <a:r>
              <a:rPr lang="ru-RU" sz="2200" b="1" i="1" dirty="0">
                <a:solidFill>
                  <a:srgbClr val="0000FF"/>
                </a:solidFill>
              </a:rPr>
              <a:t> – </a:t>
            </a:r>
            <a:r>
              <a:rPr lang="ru-RU" sz="2200" b="1" i="1" dirty="0" err="1">
                <a:solidFill>
                  <a:srgbClr val="0000FF"/>
                </a:solidFill>
              </a:rPr>
              <a:t>маховичок</a:t>
            </a:r>
            <a:r>
              <a:rPr lang="ru-RU" sz="2200" b="1" i="1" dirty="0" smtClean="0">
                <a:solidFill>
                  <a:srgbClr val="0000FF"/>
                </a:solidFill>
              </a:rPr>
              <a:t>; </a:t>
            </a:r>
          </a:p>
          <a:p>
            <a:pPr algn="ctr"/>
            <a:r>
              <a:rPr lang="ru-RU" sz="2200" b="1" i="1" dirty="0" smtClean="0">
                <a:solidFill>
                  <a:srgbClr val="FF3300"/>
                </a:solidFill>
              </a:rPr>
              <a:t>7</a:t>
            </a:r>
            <a:r>
              <a:rPr lang="ru-RU" sz="2200" b="1" i="1" dirty="0" smtClean="0">
                <a:solidFill>
                  <a:srgbClr val="0000FF"/>
                </a:solidFill>
              </a:rPr>
              <a:t> </a:t>
            </a:r>
            <a:r>
              <a:rPr lang="ru-RU" sz="2200" b="1" i="1" dirty="0">
                <a:solidFill>
                  <a:srgbClr val="0000FF"/>
                </a:solidFill>
              </a:rPr>
              <a:t>– выключатель; </a:t>
            </a:r>
            <a:r>
              <a:rPr lang="ru-RU" sz="2200" b="1" i="1" dirty="0">
                <a:solidFill>
                  <a:srgbClr val="FF3300"/>
                </a:solidFill>
              </a:rPr>
              <a:t>8</a:t>
            </a:r>
            <a:r>
              <a:rPr lang="ru-RU" sz="2200" b="1" i="1" dirty="0">
                <a:solidFill>
                  <a:srgbClr val="0000FF"/>
                </a:solidFill>
              </a:rPr>
              <a:t> – лимб; </a:t>
            </a:r>
            <a:r>
              <a:rPr lang="ru-RU" sz="2200" b="1" i="1" dirty="0">
                <a:solidFill>
                  <a:srgbClr val="FF3300"/>
                </a:solidFill>
              </a:rPr>
              <a:t>9</a:t>
            </a:r>
            <a:r>
              <a:rPr lang="ru-RU" sz="2200" b="1" i="1" dirty="0">
                <a:solidFill>
                  <a:srgbClr val="0000FF"/>
                </a:solidFill>
              </a:rPr>
              <a:t> – нониус; </a:t>
            </a:r>
            <a:r>
              <a:rPr lang="ru-RU" sz="2200" b="1" i="1" dirty="0">
                <a:solidFill>
                  <a:srgbClr val="FF3300"/>
                </a:solidFill>
              </a:rPr>
              <a:t>12</a:t>
            </a:r>
            <a:r>
              <a:rPr lang="ru-RU" sz="2200" b="1" i="1" dirty="0">
                <a:solidFill>
                  <a:srgbClr val="0000FF"/>
                </a:solidFill>
              </a:rPr>
              <a:t> – кромка кругового лаза</a:t>
            </a:r>
            <a:endParaRPr lang="ru-RU" sz="2200" b="1" dirty="0">
              <a:solidFill>
                <a:srgbClr val="0000FF"/>
              </a:solidFill>
            </a:endParaRPr>
          </a:p>
        </p:txBody>
      </p:sp>
      <p:pic>
        <p:nvPicPr>
          <p:cNvPr id="6" name="Рисунок 5" descr="Рис. 30. Поворотное приспособление с электромагнитом: 1 - плоскость,  2  - кожух, 3,  11 - оси,  4, 6, 10 - винты,  5 - маховичок,  7 - выключатель, 8 - лимб, 9 - нониус,  12 - кромка кругового лаза"/>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01363"/>
            <a:ext cx="4176464" cy="3924056"/>
          </a:xfrm>
          <a:prstGeom prst="rect">
            <a:avLst/>
          </a:prstGeom>
          <a:noFill/>
          <a:ln>
            <a:noFill/>
          </a:ln>
        </p:spPr>
      </p:pic>
      <p:sp>
        <p:nvSpPr>
          <p:cNvPr id="2" name="Прямоугольник 1"/>
          <p:cNvSpPr/>
          <p:nvPr/>
        </p:nvSpPr>
        <p:spPr>
          <a:xfrm>
            <a:off x="5152004" y="1884153"/>
            <a:ext cx="3991996" cy="3780907"/>
          </a:xfrm>
          <a:prstGeom prst="rect">
            <a:avLst/>
          </a:prstGeom>
        </p:spPr>
        <p:txBody>
          <a:bodyPr wrap="square">
            <a:spAutoFit/>
          </a:bodyPr>
          <a:lstStyle/>
          <a:p>
            <a:pPr algn="just">
              <a:lnSpc>
                <a:spcPct val="107000"/>
              </a:lnSpc>
              <a:spcAft>
                <a:spcPts val="0"/>
              </a:spcAft>
            </a:pPr>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Преимущество конструкции</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6213" indent="-176213">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быстрая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установка размечаемых деталей, </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76213" indent="-176213" algn="just">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точная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угловая ориентировка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6213" indent="-176213" algn="just">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удобство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разметке.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Недостатки:</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76213" indent="-176213">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плохая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балансировка (при разметке тяжелых деталей оно легко опрокидывается</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6213" indent="-176213">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опасность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неожиданного выключения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электромагнита; </a:t>
            </a:r>
          </a:p>
          <a:p>
            <a:pPr marL="176213" indent="-176213">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невозможность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крепления немагнитных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изделий; </a:t>
            </a:r>
          </a:p>
          <a:p>
            <a:pPr marL="176213" indent="-176213">
              <a:lnSpc>
                <a:spcPct val="107000"/>
              </a:lnSpc>
              <a:spcAft>
                <a:spcPts val="0"/>
              </a:spcAft>
              <a:buFont typeface="Arial" panose="020B0604020202020204" pitchFamily="34" charset="0"/>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высокая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стоимость установки с преобразователем тока.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594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844824"/>
            <a:ext cx="6696744" cy="2952328"/>
          </a:xfrm>
          <a:prstGeom prst="snip2DiagRect">
            <a:avLst/>
          </a:prstGeom>
          <a:solidFill>
            <a:srgbClr val="00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4) </a:t>
            </a:r>
            <a:r>
              <a:rPr lang="ru-RU" sz="5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Разметочные ящики</a:t>
            </a:r>
            <a:endParaRPr lang="ru-RU" sz="5600" b="1" spc="300" dirty="0">
              <a:ln>
                <a:solidFill>
                  <a:srgbClr val="0000FF"/>
                </a:solidFill>
              </a:ln>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5779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221788" y="533782"/>
            <a:ext cx="8944985" cy="2304256"/>
          </a:xfrm>
          <a:prstGeom prst="rect">
            <a:avLst/>
          </a:prstGeom>
        </p:spPr>
        <p:txBody>
          <a:bodyPr vert="horz">
            <a:normAutofit/>
          </a:bodyPr>
          <a:lstStyle/>
          <a:p>
            <a:pPr lvl="0">
              <a:spcBef>
                <a:spcPct val="20000"/>
              </a:spcBef>
              <a:buClr>
                <a:schemeClr val="accent3"/>
              </a:buClr>
              <a:buSzPct val="95000"/>
              <a:defRPr/>
            </a:pPr>
            <a:r>
              <a:rPr lang="ru-RU" sz="2600" b="1" dirty="0" smtClean="0">
                <a:solidFill>
                  <a:srgbClr val="006600"/>
                </a:solidFill>
                <a:latin typeface="Times New Roman" pitchFamily="18" charset="0"/>
                <a:cs typeface="Times New Roman" pitchFamily="18" charset="0"/>
              </a:rPr>
              <a:t>В зависимости от особенностей технологического процесса (</a:t>
            </a:r>
            <a:r>
              <a:rPr lang="ru-RU" sz="2600" b="1" dirty="0" smtClean="0">
                <a:solidFill>
                  <a:srgbClr val="006600"/>
                </a:solidFill>
              </a:rPr>
              <a:t>формы </a:t>
            </a:r>
            <a:r>
              <a:rPr lang="ru-RU" sz="2600" b="1" dirty="0">
                <a:solidFill>
                  <a:srgbClr val="006600"/>
                </a:solidFill>
              </a:rPr>
              <a:t>размечаемых заготовок и </a:t>
            </a:r>
            <a:r>
              <a:rPr lang="ru-RU" sz="2600" b="1" dirty="0" smtClean="0">
                <a:solidFill>
                  <a:srgbClr val="006600"/>
                </a:solidFill>
              </a:rPr>
              <a:t>деталей) </a:t>
            </a:r>
            <a:r>
              <a:rPr lang="ru-RU" sz="2600" b="1" dirty="0" smtClean="0">
                <a:latin typeface="Times New Roman" pitchFamily="18" charset="0"/>
                <a:cs typeface="Times New Roman" pitchFamily="18" charset="0"/>
              </a:rPr>
              <a:t>различают разметку: </a:t>
            </a:r>
          </a:p>
          <a:p>
            <a:pPr marL="914400" lvl="1" indent="-457200">
              <a:spcBef>
                <a:spcPct val="20000"/>
              </a:spcBef>
              <a:buClr>
                <a:srgbClr val="FF3300"/>
              </a:buClr>
              <a:buSzPct val="95000"/>
              <a:buFont typeface="Wingdings" panose="05000000000000000000" pitchFamily="2" charset="2"/>
              <a:buChar char="Ø"/>
              <a:defRPr/>
            </a:pPr>
            <a:r>
              <a:rPr lang="ru-RU" sz="2600" b="1" dirty="0" smtClean="0">
                <a:solidFill>
                  <a:srgbClr val="0000FF"/>
                </a:solidFill>
                <a:latin typeface="Times New Roman" pitchFamily="18" charset="0"/>
                <a:cs typeface="Times New Roman" pitchFamily="18" charset="0"/>
              </a:rPr>
              <a:t>плоскостную;</a:t>
            </a:r>
          </a:p>
          <a:p>
            <a:pPr marL="914400" lvl="1" indent="-457200">
              <a:spcBef>
                <a:spcPct val="20000"/>
              </a:spcBef>
              <a:buClr>
                <a:srgbClr val="FF3300"/>
              </a:buClr>
              <a:buSzPct val="95000"/>
              <a:buFont typeface="Wingdings" panose="05000000000000000000" pitchFamily="2" charset="2"/>
              <a:buChar char="Ø"/>
              <a:defRPr/>
            </a:pPr>
            <a:r>
              <a:rPr lang="ru-RU" sz="2600" b="1" dirty="0" smtClean="0">
                <a:solidFill>
                  <a:srgbClr val="0000FF"/>
                </a:solidFill>
                <a:latin typeface="Times New Roman" pitchFamily="18" charset="0"/>
                <a:cs typeface="Times New Roman" pitchFamily="18" charset="0"/>
              </a:rPr>
              <a:t>пространственную (объемную). </a:t>
            </a:r>
          </a:p>
        </p:txBody>
      </p:sp>
      <p:sp>
        <p:nvSpPr>
          <p:cNvPr id="2" name="Прямоугольник 1"/>
          <p:cNvSpPr/>
          <p:nvPr/>
        </p:nvSpPr>
        <p:spPr>
          <a:xfrm>
            <a:off x="208290" y="4581128"/>
            <a:ext cx="8670692" cy="2092881"/>
          </a:xfrm>
          <a:prstGeom prst="rect">
            <a:avLst/>
          </a:prstGeom>
          <a:solidFill>
            <a:schemeClr val="accent6">
              <a:lumMod val="20000"/>
              <a:lumOff val="80000"/>
            </a:schemeClr>
          </a:solidFill>
        </p:spPr>
        <p:txBody>
          <a:bodyPr wrap="square">
            <a:spAutoFit/>
          </a:bodyPr>
          <a:lstStyle/>
          <a:p>
            <a:pPr marL="442913" lvl="0" indent="-442913">
              <a:spcBef>
                <a:spcPct val="20000"/>
              </a:spcBef>
              <a:buClr>
                <a:srgbClr val="0000FF"/>
              </a:buClr>
              <a:buSzPct val="95000"/>
              <a:buFont typeface="Wingdings" panose="05000000000000000000" pitchFamily="2" charset="2"/>
              <a:buChar char="q"/>
              <a:defRPr/>
            </a:pPr>
            <a:r>
              <a:rPr lang="ru-RU" sz="2600" b="1" dirty="0" smtClean="0">
                <a:solidFill>
                  <a:srgbClr val="FF0000"/>
                </a:solidFill>
                <a:latin typeface="Times New Roman" pitchFamily="18" charset="0"/>
                <a:cs typeface="Times New Roman" pitchFamily="18" charset="0"/>
              </a:rPr>
              <a:t>Пространственная </a:t>
            </a:r>
            <a:r>
              <a:rPr lang="ru-RU" sz="2600" b="1" dirty="0">
                <a:solidFill>
                  <a:srgbClr val="FF0000"/>
                </a:solidFill>
                <a:latin typeface="Times New Roman" pitchFamily="18" charset="0"/>
                <a:cs typeface="Times New Roman" pitchFamily="18" charset="0"/>
              </a:rPr>
              <a:t>разметка </a:t>
            </a:r>
            <a:r>
              <a:rPr lang="ru-RU" sz="2600" b="1" dirty="0">
                <a:latin typeface="Times New Roman" pitchFamily="18" charset="0"/>
                <a:cs typeface="Times New Roman" pitchFamily="18" charset="0"/>
              </a:rPr>
              <a:t>– это нанесение рисок на поверхностях заготовки, связанных между собой взаимным расположением (</a:t>
            </a:r>
            <a:r>
              <a:rPr lang="ru-RU" sz="2600" b="1" i="1" dirty="0">
                <a:solidFill>
                  <a:srgbClr val="0000FF"/>
                </a:solidFill>
              </a:rPr>
              <a:t>линии наносят в нескольких плоскостях или на нескольких поверхностях</a:t>
            </a:r>
            <a:r>
              <a:rPr lang="ru-RU" sz="2600" i="1" dirty="0"/>
              <a:t>)</a:t>
            </a:r>
            <a:r>
              <a:rPr lang="ru-RU" sz="2600" b="1"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sp>
        <p:nvSpPr>
          <p:cNvPr id="3" name="Прямоугольник 2"/>
          <p:cNvSpPr/>
          <p:nvPr/>
        </p:nvSpPr>
        <p:spPr>
          <a:xfrm>
            <a:off x="221788" y="3068960"/>
            <a:ext cx="8668491" cy="1292662"/>
          </a:xfrm>
          <a:prstGeom prst="rect">
            <a:avLst/>
          </a:prstGeom>
          <a:solidFill>
            <a:schemeClr val="accent5">
              <a:lumMod val="20000"/>
              <a:lumOff val="80000"/>
            </a:schemeClr>
          </a:solidFill>
        </p:spPr>
        <p:txBody>
          <a:bodyPr wrap="square">
            <a:spAutoFit/>
          </a:bodyPr>
          <a:lstStyle/>
          <a:p>
            <a:pPr marL="442913" lvl="0" indent="-442913">
              <a:spcBef>
                <a:spcPct val="20000"/>
              </a:spcBef>
              <a:buClr>
                <a:srgbClr val="0000FF"/>
              </a:buClr>
              <a:buSzPct val="95000"/>
              <a:buFont typeface="Wingdings" panose="05000000000000000000" pitchFamily="2" charset="2"/>
              <a:buChar char="q"/>
              <a:defRPr/>
            </a:pPr>
            <a:r>
              <a:rPr lang="ru-RU" sz="2600" b="1" dirty="0" smtClean="0">
                <a:solidFill>
                  <a:srgbClr val="FF0000"/>
                </a:solidFill>
                <a:latin typeface="Times New Roman" pitchFamily="18" charset="0"/>
                <a:cs typeface="Times New Roman" pitchFamily="18" charset="0"/>
              </a:rPr>
              <a:t>Плоскостная разметка </a:t>
            </a:r>
            <a:r>
              <a:rPr lang="ru-RU" sz="2600" b="1" dirty="0">
                <a:latin typeface="Times New Roman" pitchFamily="18" charset="0"/>
                <a:cs typeface="Times New Roman" pitchFamily="18" charset="0"/>
              </a:rPr>
              <a:t>– это нанесение </a:t>
            </a:r>
            <a:r>
              <a:rPr lang="ru-RU" sz="2600" b="1" dirty="0" smtClean="0">
                <a:latin typeface="Times New Roman" pitchFamily="18" charset="0"/>
                <a:cs typeface="Times New Roman" pitchFamily="18" charset="0"/>
              </a:rPr>
              <a:t>разметочных рисок на деталь в </a:t>
            </a:r>
            <a:r>
              <a:rPr lang="ru-RU" sz="2600" b="1" dirty="0">
                <a:latin typeface="Times New Roman" pitchFamily="18" charset="0"/>
                <a:cs typeface="Times New Roman" pitchFamily="18" charset="0"/>
              </a:rPr>
              <a:t>одной плоскости (</a:t>
            </a:r>
            <a:r>
              <a:rPr lang="ru-RU" sz="2600" b="1" dirty="0">
                <a:solidFill>
                  <a:srgbClr val="0000FF"/>
                </a:solidFill>
              </a:rPr>
              <a:t>в том случае, когда </a:t>
            </a:r>
            <a:r>
              <a:rPr lang="ru-RU" sz="2600" b="1" i="1" dirty="0">
                <a:solidFill>
                  <a:srgbClr val="0000FF"/>
                </a:solidFill>
              </a:rPr>
              <a:t>контуры детали лежат в одной плоскости</a:t>
            </a:r>
            <a:r>
              <a:rPr lang="ru-RU" sz="2600" i="1" dirty="0"/>
              <a:t>)</a:t>
            </a:r>
            <a:r>
              <a:rPr lang="ru-RU" sz="2600" b="1" dirty="0">
                <a:latin typeface="Times New Roman" pitchFamily="18" charset="0"/>
                <a:cs typeface="Times New Roman" pitchFamily="18" charset="0"/>
              </a:rPr>
              <a:t>.</a:t>
            </a:r>
          </a:p>
        </p:txBody>
      </p:sp>
      <p:sp>
        <p:nvSpPr>
          <p:cNvPr id="6" name="Заголовок 1"/>
          <p:cNvSpPr>
            <a:spLocks noGrp="1"/>
          </p:cNvSpPr>
          <p:nvPr>
            <p:ph type="title"/>
          </p:nvPr>
        </p:nvSpPr>
        <p:spPr>
          <a:xfrm>
            <a:off x="1979712" y="-1"/>
            <a:ext cx="4320480" cy="592813"/>
          </a:xfrm>
          <a:solidFill>
            <a:schemeClr val="accent6">
              <a:lumMod val="20000"/>
              <a:lumOff val="80000"/>
            </a:schemeClr>
          </a:solidFill>
        </p:spPr>
        <p:txBody>
          <a:bodyPr>
            <a:noAutofit/>
          </a:bodyPr>
          <a:lstStyle/>
          <a:p>
            <a:r>
              <a:rPr lang="ru-RU" sz="2400" b="1" dirty="0" smtClean="0"/>
              <a:t/>
            </a:r>
            <a:br>
              <a:rPr lang="ru-RU" sz="2400" b="1" dirty="0" smtClean="0"/>
            </a:br>
            <a:r>
              <a:rPr lang="ru-RU" sz="3600" b="1" dirty="0" smtClean="0">
                <a:solidFill>
                  <a:srgbClr val="C00000"/>
                </a:solidFill>
                <a:latin typeface="Times New Roman" pitchFamily="18" charset="0"/>
                <a:cs typeface="Times New Roman" pitchFamily="18" charset="0"/>
              </a:rPr>
              <a:t>Виды разметки</a:t>
            </a:r>
            <a:r>
              <a:rPr lang="ru-RU" sz="3600" b="1" dirty="0" smtClean="0"/>
              <a:t/>
            </a:r>
            <a:br>
              <a:rPr lang="ru-RU" sz="3600" b="1" dirty="0" smtClean="0"/>
            </a:br>
            <a:r>
              <a:rPr lang="ru-RU" sz="2400" b="1" dirty="0" smtClean="0">
                <a:latin typeface="Times New Roman" pitchFamily="18" charset="0"/>
                <a:cs typeface="Times New Roman" pitchFamily="18" charset="0"/>
              </a:rPr>
              <a:t> </a:t>
            </a:r>
            <a:endParaRPr lang="ru-RU"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85977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188641"/>
            <a:ext cx="8229600" cy="454298"/>
          </a:xfrm>
        </p:spPr>
        <p:txBody>
          <a:bodyPr>
            <a:noAutofit/>
          </a:bodyPr>
          <a:lstStyle/>
          <a:p>
            <a:pPr algn="ctr"/>
            <a:r>
              <a:rPr lang="ru-RU" sz="3200" b="1" dirty="0" smtClean="0">
                <a:solidFill>
                  <a:srgbClr val="C00000"/>
                </a:solidFill>
                <a:latin typeface="Times New Roman" pitchFamily="18" charset="0"/>
                <a:cs typeface="Times New Roman" pitchFamily="18" charset="0"/>
              </a:rPr>
              <a:t>Разметочные ящики</a:t>
            </a:r>
          </a:p>
        </p:txBody>
      </p:sp>
      <p:sp>
        <p:nvSpPr>
          <p:cNvPr id="7171" name="Содержимое 2"/>
          <p:cNvSpPr>
            <a:spLocks noGrp="1"/>
          </p:cNvSpPr>
          <p:nvPr>
            <p:ph idx="1"/>
          </p:nvPr>
        </p:nvSpPr>
        <p:spPr>
          <a:xfrm>
            <a:off x="0" y="642938"/>
            <a:ext cx="9144000" cy="6215062"/>
          </a:xfrm>
        </p:spPr>
        <p:txBody>
          <a:bodyPr/>
          <a:lstStyle/>
          <a:p>
            <a:r>
              <a:rPr lang="ru-RU" sz="2400" b="1" i="1" dirty="0" smtClean="0">
                <a:solidFill>
                  <a:srgbClr val="FF0000"/>
                </a:solidFill>
                <a:latin typeface="Times New Roman" pitchFamily="18" charset="0"/>
                <a:cs typeface="Times New Roman" pitchFamily="18" charset="0"/>
              </a:rPr>
              <a:t>Разметочные ящики </a:t>
            </a:r>
            <a:r>
              <a:rPr lang="ru-RU" sz="2400" b="1" dirty="0" smtClean="0">
                <a:solidFill>
                  <a:srgbClr val="FF00FF"/>
                </a:solidFill>
                <a:latin typeface="Times New Roman" pitchFamily="18" charset="0"/>
                <a:cs typeface="Times New Roman" pitchFamily="18" charset="0"/>
              </a:rPr>
              <a:t>(рис. 2.18) </a:t>
            </a:r>
            <a:r>
              <a:rPr lang="ru-RU" sz="2400" b="1" dirty="0" smtClean="0">
                <a:latin typeface="Times New Roman" pitchFamily="18" charset="0"/>
                <a:cs typeface="Times New Roman" pitchFamily="18" charset="0"/>
              </a:rPr>
              <a:t>применяют для установки на них при разметке заготовок сложной формы</a:t>
            </a:r>
            <a:r>
              <a:rPr lang="ru-RU" sz="2400" dirty="0" smtClean="0"/>
              <a:t>.</a:t>
            </a:r>
            <a:endParaRPr lang="ru-RU" sz="2400" b="1" dirty="0">
              <a:latin typeface="Arial" pitchFamily="34" charset="0"/>
              <a:cs typeface="Arial" pitchFamily="34" charset="0"/>
            </a:endParaRPr>
          </a:p>
        </p:txBody>
      </p:sp>
      <p:sp>
        <p:nvSpPr>
          <p:cNvPr id="57345" name="Rectangle 1"/>
          <p:cNvSpPr>
            <a:spLocks noChangeArrowheads="1"/>
          </p:cNvSpPr>
          <p:nvPr/>
        </p:nvSpPr>
        <p:spPr bwMode="auto">
          <a:xfrm>
            <a:off x="0" y="5943748"/>
            <a:ext cx="91440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2.18. </a:t>
            </a:r>
            <a:r>
              <a:rPr lang="ru-RU" sz="2400" b="1" dirty="0" smtClean="0">
                <a:solidFill>
                  <a:srgbClr val="006600"/>
                </a:solidFill>
                <a:latin typeface="Times New Roman" pitchFamily="18" charset="0"/>
                <a:cs typeface="Times New Roman" pitchFamily="18" charset="0"/>
              </a:rPr>
              <a:t>Разметочный ящик:</a:t>
            </a:r>
          </a:p>
          <a:p>
            <a:pPr algn="ctr"/>
            <a:r>
              <a:rPr lang="ru-RU" sz="2400" b="1" dirty="0" smtClean="0">
                <a:solidFill>
                  <a:srgbClr val="006600"/>
                </a:solidFill>
                <a:latin typeface="Times New Roman" pitchFamily="18" charset="0"/>
                <a:cs typeface="Times New Roman" pitchFamily="18" charset="0"/>
              </a:rPr>
              <a:t> </a:t>
            </a:r>
            <a:r>
              <a:rPr lang="ru-RU" sz="2000" b="1" i="1" dirty="0" smtClean="0">
                <a:solidFill>
                  <a:srgbClr val="FF3300"/>
                </a:solidFill>
                <a:latin typeface="Times New Roman" pitchFamily="18" charset="0"/>
                <a:cs typeface="Times New Roman" pitchFamily="18" charset="0"/>
              </a:rPr>
              <a:t>а</a:t>
            </a:r>
            <a:r>
              <a:rPr lang="ru-RU" sz="2000" b="1" i="1" dirty="0" smtClean="0">
                <a:solidFill>
                  <a:srgbClr val="006600"/>
                </a:solidFill>
                <a:latin typeface="Times New Roman" pitchFamily="18" charset="0"/>
                <a:cs typeface="Times New Roman" pitchFamily="18" charset="0"/>
              </a:rPr>
              <a:t> - </a:t>
            </a:r>
            <a:r>
              <a:rPr lang="ru-RU" sz="2000" b="1" dirty="0" smtClean="0">
                <a:solidFill>
                  <a:srgbClr val="006600"/>
                </a:solidFill>
                <a:latin typeface="Times New Roman" pitchFamily="18" charset="0"/>
                <a:cs typeface="Times New Roman" pitchFamily="18" charset="0"/>
              </a:rPr>
              <a:t>общий вид; </a:t>
            </a:r>
            <a:r>
              <a:rPr lang="ru-RU" sz="2000" b="1" i="1" dirty="0" smtClean="0">
                <a:solidFill>
                  <a:srgbClr val="FF3300"/>
                </a:solidFill>
                <a:latin typeface="Times New Roman" pitchFamily="18" charset="0"/>
                <a:cs typeface="Times New Roman" pitchFamily="18" charset="0"/>
              </a:rPr>
              <a:t>б</a:t>
            </a:r>
            <a:r>
              <a:rPr lang="ru-RU" sz="2000" b="1" i="1" dirty="0" smtClean="0">
                <a:solidFill>
                  <a:srgbClr val="006600"/>
                </a:solidFill>
                <a:latin typeface="Times New Roman" pitchFamily="18" charset="0"/>
                <a:cs typeface="Times New Roman" pitchFamily="18" charset="0"/>
              </a:rPr>
              <a:t> - </a:t>
            </a:r>
            <a:r>
              <a:rPr lang="ru-RU" sz="2000" b="1" dirty="0" smtClean="0">
                <a:solidFill>
                  <a:srgbClr val="006600"/>
                </a:solidFill>
                <a:latin typeface="Times New Roman" pitchFamily="18" charset="0"/>
                <a:cs typeface="Times New Roman" pitchFamily="18" charset="0"/>
              </a:rPr>
              <a:t>пример использования</a:t>
            </a:r>
            <a:endParaRPr lang="ru-RU" sz="2000" b="1" dirty="0">
              <a:solidFill>
                <a:srgbClr val="006600"/>
              </a:solidFill>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1475656" y="1484785"/>
            <a:ext cx="6408712" cy="4458962"/>
          </a:xfrm>
          <a:prstGeom prst="rect">
            <a:avLst/>
          </a:prstGeom>
          <a:noFill/>
          <a:ln w="9525">
            <a:noFill/>
            <a:miter lim="800000"/>
            <a:headEnd/>
            <a:tailEnd/>
          </a:ln>
        </p:spPr>
      </p:pic>
    </p:spTree>
    <p:extLst>
      <p:ext uri="{BB962C8B-B14F-4D97-AF65-F5344CB8AC3E}">
        <p14:creationId xmlns:p14="http://schemas.microsoft.com/office/powerpoint/2010/main" val="402746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1259632" y="1844824"/>
            <a:ext cx="6696744" cy="2952328"/>
          </a:xfrm>
          <a:prstGeom prst="snip2DiagRect">
            <a:avLst/>
          </a:prstGeom>
          <a:solidFill>
            <a:srgbClr val="00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6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5) </a:t>
            </a:r>
            <a:r>
              <a:rPr lang="ru-RU" sz="5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Домкраты</a:t>
            </a:r>
            <a:endParaRPr lang="ru-RU" sz="5600" b="1" spc="300" dirty="0">
              <a:ln>
                <a:solidFill>
                  <a:srgbClr val="0000FF"/>
                </a:solidFill>
              </a:ln>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369997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500063" y="214313"/>
            <a:ext cx="8229600" cy="225425"/>
          </a:xfrm>
        </p:spPr>
        <p:txBody>
          <a:bodyPr>
            <a:noAutofit/>
          </a:bodyPr>
          <a:lstStyle/>
          <a:p>
            <a:pPr algn="ctr"/>
            <a:r>
              <a:rPr lang="ru-RU" sz="3200" b="1" dirty="0" smtClean="0">
                <a:solidFill>
                  <a:srgbClr val="C00000"/>
                </a:solidFill>
                <a:latin typeface="Times New Roman" pitchFamily="18" charset="0"/>
                <a:cs typeface="Times New Roman" pitchFamily="18" charset="0"/>
              </a:rPr>
              <a:t>Домкраты</a:t>
            </a:r>
          </a:p>
        </p:txBody>
      </p:sp>
      <p:sp>
        <p:nvSpPr>
          <p:cNvPr id="7171" name="Содержимое 2"/>
          <p:cNvSpPr>
            <a:spLocks noGrp="1"/>
          </p:cNvSpPr>
          <p:nvPr>
            <p:ph idx="1"/>
          </p:nvPr>
        </p:nvSpPr>
        <p:spPr>
          <a:xfrm>
            <a:off x="-8802" y="548680"/>
            <a:ext cx="9144000" cy="6215062"/>
          </a:xfrm>
        </p:spPr>
        <p:txBody>
          <a:bodyPr/>
          <a:lstStyle/>
          <a:p>
            <a:pPr marL="176213" indent="0">
              <a:buNone/>
            </a:pPr>
            <a:r>
              <a:rPr lang="ru-RU" sz="2200" b="1" i="1" dirty="0" smtClean="0">
                <a:solidFill>
                  <a:srgbClr val="FF0000"/>
                </a:solidFill>
                <a:latin typeface="Times New Roman" pitchFamily="18" charset="0"/>
                <a:cs typeface="Times New Roman" pitchFamily="18" charset="0"/>
              </a:rPr>
              <a:t>Домкраты</a:t>
            </a:r>
            <a:r>
              <a:rPr lang="ru-RU" sz="2200" b="1" i="1" dirty="0" smtClean="0">
                <a:latin typeface="Times New Roman" pitchFamily="18" charset="0"/>
                <a:cs typeface="Times New Roman" pitchFamily="18" charset="0"/>
              </a:rPr>
              <a:t> </a:t>
            </a:r>
            <a:r>
              <a:rPr lang="ru-RU" sz="2200" b="1" dirty="0" smtClean="0">
                <a:solidFill>
                  <a:srgbClr val="FF00FF"/>
                </a:solidFill>
                <a:latin typeface="Times New Roman" pitchFamily="18" charset="0"/>
                <a:cs typeface="Times New Roman" pitchFamily="18" charset="0"/>
              </a:rPr>
              <a:t>(рис. 2.19) </a:t>
            </a:r>
            <a:r>
              <a:rPr lang="ru-RU" sz="2200" b="1" dirty="0" smtClean="0">
                <a:latin typeface="Times New Roman" pitchFamily="18" charset="0"/>
                <a:cs typeface="Times New Roman" pitchFamily="18" charset="0"/>
              </a:rPr>
              <a:t>используют так же, как и регулируемые клинья для регулировки и выверки положения размечаемой заготовки по высоте, если деталь имеет достаточно большую массу.</a:t>
            </a:r>
          </a:p>
          <a:p>
            <a:pPr marL="176213" indent="0">
              <a:buNone/>
            </a:pPr>
            <a:r>
              <a:rPr lang="ru-RU" sz="2200" dirty="0"/>
              <a:t>Опора домкрата, на которую устанавливают размечаемую заготовку, может быть шаровой или призматической.</a:t>
            </a:r>
          </a:p>
          <a:p>
            <a:endParaRPr lang="ru-RU" sz="2400" b="1" dirty="0" smtClean="0">
              <a:latin typeface="Times New Roman" pitchFamily="18" charset="0"/>
              <a:cs typeface="Times New Roman" pitchFamily="18" charset="0"/>
            </a:endParaRPr>
          </a:p>
        </p:txBody>
      </p:sp>
      <p:sp>
        <p:nvSpPr>
          <p:cNvPr id="57345" name="Rectangle 1"/>
          <p:cNvSpPr>
            <a:spLocks noChangeArrowheads="1"/>
          </p:cNvSpPr>
          <p:nvPr/>
        </p:nvSpPr>
        <p:spPr bwMode="auto">
          <a:xfrm>
            <a:off x="382650" y="6017654"/>
            <a:ext cx="8464425"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2.19 </a:t>
            </a:r>
            <a:r>
              <a:rPr lang="ru-RU" sz="2400" b="1" dirty="0" smtClean="0">
                <a:solidFill>
                  <a:srgbClr val="006600"/>
                </a:solidFill>
                <a:latin typeface="Times New Roman" pitchFamily="18" charset="0"/>
                <a:cs typeface="Times New Roman" pitchFamily="18" charset="0"/>
              </a:rPr>
              <a:t>Домкраты с шаровой (</a:t>
            </a:r>
            <a:r>
              <a:rPr lang="ru-RU" sz="2400" b="1" dirty="0" smtClean="0">
                <a:solidFill>
                  <a:srgbClr val="FF0000"/>
                </a:solidFill>
                <a:latin typeface="Times New Roman" pitchFamily="18" charset="0"/>
                <a:cs typeface="Times New Roman" pitchFamily="18" charset="0"/>
              </a:rPr>
              <a:t>а</a:t>
            </a:r>
            <a:r>
              <a:rPr lang="ru-RU" sz="2400" b="1" dirty="0" smtClean="0">
                <a:solidFill>
                  <a:srgbClr val="006600"/>
                </a:solidFill>
                <a:latin typeface="Times New Roman" pitchFamily="18" charset="0"/>
                <a:cs typeface="Times New Roman" pitchFamily="18" charset="0"/>
              </a:rPr>
              <a:t>) и призматической (</a:t>
            </a:r>
            <a:r>
              <a:rPr lang="ru-RU" sz="2400" b="1" dirty="0" smtClean="0">
                <a:solidFill>
                  <a:srgbClr val="FF0000"/>
                </a:solidFill>
                <a:latin typeface="Times New Roman" pitchFamily="18" charset="0"/>
                <a:cs typeface="Times New Roman" pitchFamily="18" charset="0"/>
              </a:rPr>
              <a:t>б</a:t>
            </a:r>
            <a:r>
              <a:rPr lang="ru-RU" sz="2400" b="1" dirty="0" smtClean="0">
                <a:solidFill>
                  <a:srgbClr val="006600"/>
                </a:solidFill>
                <a:latin typeface="Times New Roman" pitchFamily="18" charset="0"/>
                <a:cs typeface="Times New Roman" pitchFamily="18" charset="0"/>
              </a:rPr>
              <a:t>) опорой для заготовки</a:t>
            </a:r>
          </a:p>
        </p:txBody>
      </p:sp>
      <p:pic>
        <p:nvPicPr>
          <p:cNvPr id="7" name="Рисунок 6"/>
          <p:cNvPicPr/>
          <p:nvPr/>
        </p:nvPicPr>
        <p:blipFill>
          <a:blip r:embed="rId3" cstate="print"/>
          <a:srcRect/>
          <a:stretch>
            <a:fillRect/>
          </a:stretch>
        </p:blipFill>
        <p:spPr bwMode="auto">
          <a:xfrm>
            <a:off x="2332037" y="2348880"/>
            <a:ext cx="4565649" cy="3781349"/>
          </a:xfrm>
          <a:prstGeom prst="rect">
            <a:avLst/>
          </a:prstGeom>
          <a:noFill/>
          <a:ln w="9525">
            <a:noFill/>
            <a:miter lim="800000"/>
            <a:headEnd/>
            <a:tailEnd/>
          </a:ln>
        </p:spPr>
      </p:pic>
    </p:spTree>
    <p:extLst>
      <p:ext uri="{BB962C8B-B14F-4D97-AF65-F5344CB8AC3E}">
        <p14:creationId xmlns:p14="http://schemas.microsoft.com/office/powerpoint/2010/main" val="8096595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7544" y="116632"/>
            <a:ext cx="8229600" cy="360040"/>
          </a:xfrm>
        </p:spPr>
        <p:txBody>
          <a:bodyPr>
            <a:noAutofit/>
          </a:bodyPr>
          <a:lstStyle/>
          <a:p>
            <a:pPr algn="ctr"/>
            <a:r>
              <a:rPr lang="ru-RU" sz="3200" b="1" dirty="0" smtClean="0">
                <a:solidFill>
                  <a:srgbClr val="C00000"/>
                </a:solidFill>
                <a:latin typeface="Times New Roman" pitchFamily="18" charset="0"/>
                <a:cs typeface="Times New Roman" pitchFamily="18" charset="0"/>
              </a:rPr>
              <a:t>Домкраты</a:t>
            </a:r>
          </a:p>
        </p:txBody>
      </p:sp>
      <p:sp>
        <p:nvSpPr>
          <p:cNvPr id="57345" name="Rectangle 1"/>
          <p:cNvSpPr>
            <a:spLocks noChangeArrowheads="1"/>
          </p:cNvSpPr>
          <p:nvPr/>
        </p:nvSpPr>
        <p:spPr bwMode="auto">
          <a:xfrm>
            <a:off x="265238" y="4734342"/>
            <a:ext cx="8699250"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Times New Roman" pitchFamily="18" charset="0"/>
                <a:cs typeface="Times New Roman" pitchFamily="18" charset="0"/>
              </a:rPr>
              <a:t>Рис. 2.20 </a:t>
            </a:r>
            <a:r>
              <a:rPr lang="ru-RU" sz="2400" b="1" dirty="0">
                <a:solidFill>
                  <a:srgbClr val="006600"/>
                </a:solidFill>
                <a:latin typeface="Times New Roman" panose="02020603050405020304" pitchFamily="18" charset="0"/>
                <a:cs typeface="Times New Roman" panose="02020603050405020304" pitchFamily="18" charset="0"/>
              </a:rPr>
              <a:t>Домкраты:</a:t>
            </a:r>
            <a:r>
              <a:rPr lang="ru-RU" sz="2400" dirty="0">
                <a:solidFill>
                  <a:srgbClr val="006600"/>
                </a:solidFill>
                <a:latin typeface="Times New Roman" panose="02020603050405020304" pitchFamily="18" charset="0"/>
                <a:cs typeface="Times New Roman" panose="02020603050405020304" pitchFamily="18" charset="0"/>
              </a:rPr>
              <a:t> </a:t>
            </a:r>
            <a:endParaRPr lang="ru-RU" sz="2400" dirty="0" smtClean="0">
              <a:solidFill>
                <a:srgbClr val="006600"/>
              </a:solidFill>
              <a:latin typeface="Times New Roman" panose="02020603050405020304" pitchFamily="18" charset="0"/>
              <a:cs typeface="Times New Roman" panose="02020603050405020304" pitchFamily="18" charset="0"/>
            </a:endParaRPr>
          </a:p>
          <a:p>
            <a:pPr algn="ctr"/>
            <a:r>
              <a:rPr lang="ru-RU" sz="2400" b="1" i="1" dirty="0" smtClean="0">
                <a:solidFill>
                  <a:srgbClr val="FF0000"/>
                </a:solidFill>
              </a:rPr>
              <a:t>а</a:t>
            </a:r>
            <a:r>
              <a:rPr lang="ru-RU" sz="2400" i="1" dirty="0" smtClean="0"/>
              <a:t> </a:t>
            </a:r>
            <a:r>
              <a:rPr lang="ru-RU" sz="2400" b="1" i="1" dirty="0">
                <a:solidFill>
                  <a:srgbClr val="0000FF"/>
                </a:solidFill>
              </a:rPr>
              <a:t>– обыкновенный; </a:t>
            </a:r>
            <a:r>
              <a:rPr lang="ru-RU" sz="2400" b="1" i="1" dirty="0">
                <a:solidFill>
                  <a:srgbClr val="FF0000"/>
                </a:solidFill>
              </a:rPr>
              <a:t>г</a:t>
            </a:r>
            <a:r>
              <a:rPr lang="ru-RU" sz="2400" b="1" i="1" dirty="0"/>
              <a:t> </a:t>
            </a:r>
            <a:r>
              <a:rPr lang="ru-RU" sz="2400" b="1" i="1" dirty="0">
                <a:solidFill>
                  <a:srgbClr val="0000FF"/>
                </a:solidFill>
              </a:rPr>
              <a:t>– роликовый;</a:t>
            </a:r>
            <a:endParaRPr lang="ru-RU" sz="2400" b="1" dirty="0">
              <a:solidFill>
                <a:srgbClr val="0000FF"/>
              </a:solidFill>
            </a:endParaRPr>
          </a:p>
          <a:p>
            <a:pPr algn="ctr"/>
            <a:r>
              <a:rPr lang="ru-RU" sz="2400" b="1" dirty="0">
                <a:solidFill>
                  <a:srgbClr val="006600"/>
                </a:solidFill>
                <a:latin typeface="Times New Roman" panose="02020603050405020304" pitchFamily="18" charset="0"/>
                <a:cs typeface="Times New Roman" panose="02020603050405020304" pitchFamily="18" charset="0"/>
              </a:rPr>
              <a:t>головки: </a:t>
            </a:r>
            <a:endParaRPr lang="ru-RU" sz="2400" b="1" dirty="0" smtClean="0">
              <a:solidFill>
                <a:srgbClr val="006600"/>
              </a:solidFill>
              <a:latin typeface="Times New Roman" panose="02020603050405020304" pitchFamily="18" charset="0"/>
              <a:cs typeface="Times New Roman" panose="02020603050405020304" pitchFamily="18" charset="0"/>
            </a:endParaRPr>
          </a:p>
          <a:p>
            <a:pPr algn="ctr"/>
            <a:r>
              <a:rPr lang="ru-RU" sz="2400" b="1" i="1" dirty="0" smtClean="0">
                <a:solidFill>
                  <a:srgbClr val="FF0000"/>
                </a:solidFill>
              </a:rPr>
              <a:t>б</a:t>
            </a:r>
            <a:r>
              <a:rPr lang="ru-RU" sz="2400" b="1" i="1" dirty="0" smtClean="0"/>
              <a:t> </a:t>
            </a:r>
            <a:r>
              <a:rPr lang="ru-RU" sz="2400" b="1" i="1" dirty="0">
                <a:solidFill>
                  <a:srgbClr val="0000FF"/>
                </a:solidFill>
              </a:rPr>
              <a:t>– шариковая; </a:t>
            </a:r>
            <a:r>
              <a:rPr lang="ru-RU" sz="2400" b="1" i="1" dirty="0">
                <a:solidFill>
                  <a:srgbClr val="FF0000"/>
                </a:solidFill>
              </a:rPr>
              <a:t>в</a:t>
            </a:r>
            <a:r>
              <a:rPr lang="ru-RU" sz="2400" b="1" i="1" dirty="0"/>
              <a:t> </a:t>
            </a:r>
            <a:r>
              <a:rPr lang="ru-RU" sz="2400" b="1" i="1" dirty="0">
                <a:solidFill>
                  <a:srgbClr val="0000FF"/>
                </a:solidFill>
              </a:rPr>
              <a:t>– призматическая; </a:t>
            </a:r>
            <a:endParaRPr lang="ru-RU" sz="2400" b="1" dirty="0">
              <a:solidFill>
                <a:srgbClr val="0000FF"/>
              </a:solidFill>
            </a:endParaRPr>
          </a:p>
          <a:p>
            <a:pPr algn="ctr"/>
            <a:r>
              <a:rPr lang="ru-RU" sz="2400" b="1" i="1" dirty="0">
                <a:solidFill>
                  <a:srgbClr val="FF0000"/>
                </a:solidFill>
              </a:rPr>
              <a:t>1</a:t>
            </a:r>
            <a:r>
              <a:rPr lang="ru-RU" sz="2400" b="1" i="1" dirty="0"/>
              <a:t> – плита; </a:t>
            </a:r>
            <a:r>
              <a:rPr lang="ru-RU" sz="2400" b="1" i="1" dirty="0">
                <a:solidFill>
                  <a:srgbClr val="FF0000"/>
                </a:solidFill>
              </a:rPr>
              <a:t>2</a:t>
            </a:r>
            <a:r>
              <a:rPr lang="ru-RU" sz="2400" b="1" i="1" dirty="0"/>
              <a:t> – ролики; </a:t>
            </a:r>
            <a:r>
              <a:rPr lang="ru-RU" sz="2400" b="1" i="1" dirty="0">
                <a:solidFill>
                  <a:srgbClr val="FF0000"/>
                </a:solidFill>
              </a:rPr>
              <a:t>3</a:t>
            </a:r>
            <a:r>
              <a:rPr lang="ru-RU" sz="2400" b="1" i="1" dirty="0"/>
              <a:t> – кронштейн; </a:t>
            </a:r>
            <a:r>
              <a:rPr lang="ru-RU" sz="2400" b="1" i="1" dirty="0">
                <a:solidFill>
                  <a:srgbClr val="FF0000"/>
                </a:solidFill>
              </a:rPr>
              <a:t>4</a:t>
            </a:r>
            <a:r>
              <a:rPr lang="ru-RU" sz="2400" b="1" i="1" dirty="0"/>
              <a:t> – винт; </a:t>
            </a:r>
            <a:r>
              <a:rPr lang="ru-RU" sz="2400" b="1" i="1" dirty="0">
                <a:solidFill>
                  <a:srgbClr val="FF0000"/>
                </a:solidFill>
              </a:rPr>
              <a:t>5</a:t>
            </a:r>
            <a:r>
              <a:rPr lang="ru-RU" sz="2400" b="1" i="1" dirty="0"/>
              <a:t> – </a:t>
            </a:r>
            <a:r>
              <a:rPr lang="ru-RU" sz="2400" b="1" i="1" dirty="0" smtClean="0"/>
              <a:t>корпус</a:t>
            </a:r>
            <a:endParaRPr lang="ru-RU" sz="2400" b="1" dirty="0" smtClean="0">
              <a:solidFill>
                <a:srgbClr val="006600"/>
              </a:solidFill>
              <a:latin typeface="Times New Roman" pitchFamily="18" charset="0"/>
              <a:cs typeface="Times New Roman" pitchFamily="18" charset="0"/>
            </a:endParaRPr>
          </a:p>
        </p:txBody>
      </p:sp>
      <p:pic>
        <p:nvPicPr>
          <p:cNvPr id="6" name="Рисунок 5" descr="Рис. 31. Домкраты: а - обыкновенный, г - роликовый; головки: б - шариковая,  в - призматическая;  1 - плита,  2 - ролики,  3  - кронштейн,  4  - винт,  5  - корпус"/>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56590"/>
            <a:ext cx="5040560" cy="4212569"/>
          </a:xfrm>
          <a:prstGeom prst="rect">
            <a:avLst/>
          </a:prstGeom>
          <a:noFill/>
          <a:ln>
            <a:noFill/>
          </a:ln>
        </p:spPr>
      </p:pic>
    </p:spTree>
    <p:extLst>
      <p:ext uri="{BB962C8B-B14F-4D97-AF65-F5344CB8AC3E}">
        <p14:creationId xmlns:p14="http://schemas.microsoft.com/office/powerpoint/2010/main" val="23842979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467544" y="1484784"/>
            <a:ext cx="8208912" cy="4176464"/>
          </a:xfrm>
          <a:prstGeom prst="snip2Diag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3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2.6</a:t>
            </a:r>
            <a:r>
              <a:rPr lang="ru-RU" sz="53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3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Вспомогательные материалы, применяемые при разметке</a:t>
            </a:r>
            <a:endParaRPr lang="ru-RU" sz="53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687425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640960" cy="6478697"/>
          </a:xfrm>
          <a:prstGeom prst="rect">
            <a:avLst/>
          </a:prstGeom>
          <a:solidFill>
            <a:schemeClr val="accent6">
              <a:lumMod val="20000"/>
              <a:lumOff val="80000"/>
            </a:schemeClr>
          </a:solidFill>
        </p:spPr>
        <p:txBody>
          <a:bodyPr wrap="square">
            <a:spAutoFit/>
          </a:bodyPr>
          <a:lstStyle/>
          <a:p>
            <a:pPr marL="539750" lvl="1" indent="-539750">
              <a:buClr>
                <a:srgbClr val="0000FF"/>
              </a:buClr>
              <a:buFont typeface="Wingdings" panose="05000000000000000000" pitchFamily="2" charset="2"/>
              <a:buChar char="q"/>
            </a:pPr>
            <a:r>
              <a:rPr lang="ru-RU" sz="2300" b="1" dirty="0">
                <a:solidFill>
                  <a:srgbClr val="FF0000"/>
                </a:solidFill>
              </a:rPr>
              <a:t>Вспомогательные материалы для разметки </a:t>
            </a:r>
            <a:r>
              <a:rPr lang="ru-RU" sz="2300" b="1" dirty="0">
                <a:solidFill>
                  <a:srgbClr val="006600"/>
                </a:solidFill>
              </a:rPr>
              <a:t>применяют</a:t>
            </a:r>
            <a:r>
              <a:rPr lang="ru-RU" sz="2300" b="1" dirty="0"/>
              <a:t> </a:t>
            </a:r>
            <a:r>
              <a:rPr lang="ru-RU" sz="2300" b="1" dirty="0">
                <a:solidFill>
                  <a:srgbClr val="0000FF"/>
                </a:solidFill>
              </a:rPr>
              <a:t>для окрашивания поверхностей заготовок перед их разметкой </a:t>
            </a:r>
            <a:r>
              <a:rPr lang="ru-RU" sz="2300" b="1" dirty="0"/>
              <a:t>и </a:t>
            </a:r>
            <a:r>
              <a:rPr lang="ru-RU" sz="2300" b="1" dirty="0">
                <a:solidFill>
                  <a:srgbClr val="006600"/>
                </a:solidFill>
              </a:rPr>
              <a:t>выбирают</a:t>
            </a:r>
            <a:r>
              <a:rPr lang="ru-RU" sz="2300" b="1" dirty="0"/>
              <a:t> </a:t>
            </a:r>
            <a:r>
              <a:rPr lang="ru-RU" sz="2300" b="1" dirty="0">
                <a:solidFill>
                  <a:srgbClr val="0000FF"/>
                </a:solidFill>
              </a:rPr>
              <a:t>в зависимости от материала заготовки и состояния размечаемой поверхности</a:t>
            </a:r>
            <a:r>
              <a:rPr lang="ru-RU" sz="2300" b="1" dirty="0" smtClean="0">
                <a:solidFill>
                  <a:srgbClr val="006600"/>
                </a:solidFill>
              </a:rPr>
              <a:t>.</a:t>
            </a:r>
            <a:endParaRPr lang="ru-RU" sz="2300" b="1" dirty="0" smtClean="0"/>
          </a:p>
          <a:p>
            <a:pPr marL="539750" lvl="1" indent="-539750">
              <a:buClr>
                <a:srgbClr val="0000FF"/>
              </a:buClr>
              <a:buFont typeface="Wingdings" panose="05000000000000000000" pitchFamily="2" charset="2"/>
              <a:buChar char="q"/>
            </a:pPr>
            <a:endParaRPr lang="ru-RU" sz="1200" dirty="0" smtClean="0"/>
          </a:p>
          <a:p>
            <a:pPr marL="539750" lvl="1" indent="-539750">
              <a:buClr>
                <a:srgbClr val="0000FF"/>
              </a:buClr>
              <a:buFont typeface="Wingdings" panose="05000000000000000000" pitchFamily="2" charset="2"/>
              <a:buChar char="q"/>
            </a:pPr>
            <a:r>
              <a:rPr lang="ru-RU" sz="2250" b="1" dirty="0"/>
              <a:t>К </a:t>
            </a:r>
            <a:r>
              <a:rPr lang="ru-RU" sz="2250" b="1" i="1" u="sng" dirty="0">
                <a:solidFill>
                  <a:srgbClr val="FF0000"/>
                </a:solidFill>
              </a:rPr>
              <a:t>вспомогательным материалам для разметки</a:t>
            </a:r>
            <a:r>
              <a:rPr lang="ru-RU" sz="2250" i="1" dirty="0">
                <a:solidFill>
                  <a:srgbClr val="FF0000"/>
                </a:solidFill>
              </a:rPr>
              <a:t> </a:t>
            </a:r>
            <a:r>
              <a:rPr lang="ru-RU" sz="2250" b="1" dirty="0">
                <a:solidFill>
                  <a:srgbClr val="006600"/>
                </a:solidFill>
              </a:rPr>
              <a:t>относятся</a:t>
            </a:r>
            <a:r>
              <a:rPr lang="ru-RU" sz="2250" b="1" dirty="0" smtClean="0"/>
              <a:t>: </a:t>
            </a:r>
          </a:p>
          <a:p>
            <a:pPr marL="900113" lvl="1" indent="-358775">
              <a:buClr>
                <a:srgbClr val="0000FF"/>
              </a:buClr>
              <a:buFont typeface="Wingdings" panose="05000000000000000000" pitchFamily="2" charset="2"/>
              <a:buChar char="§"/>
            </a:pPr>
            <a:r>
              <a:rPr lang="ru-RU" sz="2250" b="1" dirty="0"/>
              <a:t>медный </a:t>
            </a:r>
            <a:r>
              <a:rPr lang="ru-RU" sz="2250" b="1" dirty="0" smtClean="0"/>
              <a:t>купорос; </a:t>
            </a:r>
          </a:p>
          <a:p>
            <a:pPr marL="900113" lvl="1" indent="-358775">
              <a:buClr>
                <a:srgbClr val="0000FF"/>
              </a:buClr>
              <a:buFont typeface="Wingdings" panose="05000000000000000000" pitchFamily="2" charset="2"/>
              <a:buChar char="§"/>
            </a:pPr>
            <a:r>
              <a:rPr lang="ru-RU" sz="2250" b="1" dirty="0" smtClean="0"/>
              <a:t>мел; </a:t>
            </a:r>
          </a:p>
          <a:p>
            <a:pPr marL="900113" lvl="1" indent="-358775">
              <a:buClr>
                <a:srgbClr val="0000FF"/>
              </a:buClr>
              <a:buFont typeface="Wingdings" panose="05000000000000000000" pitchFamily="2" charset="2"/>
              <a:buChar char="§"/>
            </a:pPr>
            <a:r>
              <a:rPr lang="ru-RU" sz="2250" b="1" dirty="0" smtClean="0"/>
              <a:t>белая </a:t>
            </a:r>
            <a:r>
              <a:rPr lang="ru-RU" sz="2250" b="1" dirty="0"/>
              <a:t>краска (смесь разведенного в воде мела с льняным маслом и добавлением состава, препятствующего высыханию масла</a:t>
            </a:r>
            <a:r>
              <a:rPr lang="ru-RU" sz="2250" b="1" dirty="0" smtClean="0"/>
              <a:t>); </a:t>
            </a:r>
          </a:p>
          <a:p>
            <a:pPr marL="900113" lvl="1" indent="-358775">
              <a:buClr>
                <a:srgbClr val="0000FF"/>
              </a:buClr>
              <a:buFont typeface="Wingdings" panose="05000000000000000000" pitchFamily="2" charset="2"/>
              <a:buChar char="§"/>
            </a:pPr>
            <a:r>
              <a:rPr lang="ru-RU" sz="2250" b="1" dirty="0" smtClean="0"/>
              <a:t>красная </a:t>
            </a:r>
            <a:r>
              <a:rPr lang="ru-RU" sz="2250" b="1" dirty="0"/>
              <a:t>краска (смесь шеллака со спиртом с добавлением красителя</a:t>
            </a:r>
            <a:r>
              <a:rPr lang="ru-RU" sz="2250" b="1" dirty="0" smtClean="0"/>
              <a:t>); </a:t>
            </a:r>
          </a:p>
          <a:p>
            <a:pPr marL="900113" lvl="1" indent="-358775">
              <a:buClr>
                <a:srgbClr val="0000FF"/>
              </a:buClr>
              <a:buFont typeface="Wingdings" panose="05000000000000000000" pitchFamily="2" charset="2"/>
              <a:buChar char="§"/>
            </a:pPr>
            <a:r>
              <a:rPr lang="ru-RU" sz="2250" b="1" dirty="0" smtClean="0"/>
              <a:t>смазка; </a:t>
            </a:r>
          </a:p>
          <a:p>
            <a:pPr marL="900113" lvl="1" indent="-358775">
              <a:buClr>
                <a:srgbClr val="0000FF"/>
              </a:buClr>
              <a:buFont typeface="Wingdings" panose="05000000000000000000" pitchFamily="2" charset="2"/>
              <a:buChar char="§"/>
            </a:pPr>
            <a:r>
              <a:rPr lang="ru-RU" sz="2250" b="1" dirty="0" smtClean="0"/>
              <a:t>моющие </a:t>
            </a:r>
            <a:r>
              <a:rPr lang="ru-RU" sz="2250" b="1" dirty="0"/>
              <a:t>и травящие </a:t>
            </a:r>
            <a:r>
              <a:rPr lang="ru-RU" sz="2250" b="1" dirty="0" smtClean="0"/>
              <a:t>материалы; </a:t>
            </a:r>
          </a:p>
          <a:p>
            <a:pPr marL="900113" lvl="1" indent="-358775">
              <a:buClr>
                <a:srgbClr val="0000FF"/>
              </a:buClr>
              <a:buFont typeface="Wingdings" panose="05000000000000000000" pitchFamily="2" charset="2"/>
              <a:buChar char="§"/>
            </a:pPr>
            <a:r>
              <a:rPr lang="ru-RU" sz="2250" b="1" dirty="0" smtClean="0"/>
              <a:t>деревянные </a:t>
            </a:r>
            <a:r>
              <a:rPr lang="ru-RU" sz="2250" b="1" dirty="0"/>
              <a:t>бруски и </a:t>
            </a:r>
            <a:r>
              <a:rPr lang="ru-RU" sz="2250" b="1" dirty="0" smtClean="0"/>
              <a:t>рейки; </a:t>
            </a:r>
          </a:p>
          <a:p>
            <a:pPr marL="900113" lvl="1" indent="-358775">
              <a:buClr>
                <a:srgbClr val="0000FF"/>
              </a:buClr>
              <a:buFont typeface="Wingdings" panose="05000000000000000000" pitchFamily="2" charset="2"/>
              <a:buChar char="§"/>
            </a:pPr>
            <a:r>
              <a:rPr lang="ru-RU" sz="2250" b="1" dirty="0" smtClean="0"/>
              <a:t>небольшая </a:t>
            </a:r>
            <a:r>
              <a:rPr lang="ru-RU" sz="2250" b="1" dirty="0"/>
              <a:t>жестяная посуда для </a:t>
            </a:r>
            <a:r>
              <a:rPr lang="ru-RU" sz="2250" b="1" dirty="0" smtClean="0"/>
              <a:t>красок; </a:t>
            </a:r>
          </a:p>
          <a:p>
            <a:pPr marL="900113" lvl="1" indent="-358775">
              <a:buClr>
                <a:srgbClr val="0000FF"/>
              </a:buClr>
              <a:buFont typeface="Wingdings" panose="05000000000000000000" pitchFamily="2" charset="2"/>
              <a:buChar char="§"/>
            </a:pPr>
            <a:r>
              <a:rPr lang="ru-RU" sz="2250" b="1" dirty="0" smtClean="0"/>
              <a:t>кисти; </a:t>
            </a:r>
          </a:p>
          <a:p>
            <a:pPr marL="900113" lvl="1" indent="-358775">
              <a:buClr>
                <a:srgbClr val="0000FF"/>
              </a:buClr>
              <a:buFont typeface="Wingdings" panose="05000000000000000000" pitchFamily="2" charset="2"/>
              <a:buChar char="§"/>
            </a:pPr>
            <a:r>
              <a:rPr lang="ru-RU" sz="2250" b="1" dirty="0" smtClean="0"/>
              <a:t>пульверизаторы </a:t>
            </a:r>
            <a:r>
              <a:rPr lang="ru-RU" sz="2250" b="1" dirty="0"/>
              <a:t>и </a:t>
            </a:r>
            <a:r>
              <a:rPr lang="ru-RU" sz="2250" b="1" dirty="0" smtClean="0"/>
              <a:t>др.</a:t>
            </a:r>
          </a:p>
        </p:txBody>
      </p:sp>
    </p:spTree>
    <p:extLst>
      <p:ext uri="{BB962C8B-B14F-4D97-AF65-F5344CB8AC3E}">
        <p14:creationId xmlns:p14="http://schemas.microsoft.com/office/powerpoint/2010/main" val="435666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16800000" scaled="0"/>
        </a:gradFill>
        <a:effectLst/>
      </p:bgPr>
    </p:bg>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9675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ru-RU" sz="44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Подготовка поверхностей под разметку</a:t>
            </a:r>
            <a:endParaRPr lang="ru-RU" sz="44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821495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44624"/>
            <a:ext cx="8229600" cy="1143000"/>
          </a:xfrm>
          <a:solidFill>
            <a:srgbClr val="FFFF00"/>
          </a:solidFill>
        </p:spPr>
        <p:txBody>
          <a:bodyPr>
            <a:normAutofit fontScale="90000"/>
          </a:bodyPr>
          <a:lstStyle/>
          <a:p>
            <a:pPr algn="ctr" eaLnBrk="1" fontAlgn="auto" hangingPunct="1">
              <a:spcAft>
                <a:spcPts val="0"/>
              </a:spcAft>
              <a:defRPr/>
            </a:pPr>
            <a:r>
              <a:rPr lang="ru-RU" sz="7200" b="1" dirty="0" smtClean="0">
                <a:solidFill>
                  <a:srgbClr val="FF0000"/>
                </a:solidFill>
              </a:rPr>
              <a:t>ВНИМАНИЕ !!!</a:t>
            </a:r>
          </a:p>
        </p:txBody>
      </p:sp>
      <p:sp>
        <p:nvSpPr>
          <p:cNvPr id="43011" name="Содержимое 2"/>
          <p:cNvSpPr>
            <a:spLocks noGrp="1"/>
          </p:cNvSpPr>
          <p:nvPr>
            <p:ph idx="1"/>
          </p:nvPr>
        </p:nvSpPr>
        <p:spPr>
          <a:xfrm>
            <a:off x="89756" y="1484784"/>
            <a:ext cx="8964488" cy="4817926"/>
          </a:xfrm>
        </p:spPr>
        <p:txBody>
          <a:bodyPr/>
          <a:lstStyle/>
          <a:p>
            <a:pPr algn="ctr" eaLnBrk="1" hangingPunct="1">
              <a:buFontTx/>
              <a:buNone/>
            </a:pPr>
            <a:r>
              <a:rPr lang="ru-RU" sz="3600" b="1" dirty="0" smtClean="0">
                <a:solidFill>
                  <a:srgbClr val="0000FF"/>
                </a:solidFill>
              </a:rPr>
              <a:t>Перед разметкой надо очистить заготовку от пыли, грязи, следов коррозии и проверить исправность разметочных инструментов.</a:t>
            </a:r>
          </a:p>
          <a:p>
            <a:pPr algn="ctr" eaLnBrk="1" hangingPunct="1">
              <a:buFontTx/>
              <a:buNone/>
            </a:pPr>
            <a:endParaRPr lang="ru-RU" sz="2000" b="1" dirty="0" smtClean="0"/>
          </a:p>
          <a:p>
            <a:pPr algn="ctr" eaLnBrk="1" hangingPunct="1">
              <a:buFontTx/>
              <a:buNone/>
            </a:pPr>
            <a:r>
              <a:rPr lang="ru-RU" sz="3600" b="1" u="sng" dirty="0" smtClean="0">
                <a:solidFill>
                  <a:srgbClr val="FF3300"/>
                </a:solidFill>
              </a:rPr>
              <a:t>Разметка</a:t>
            </a:r>
            <a:r>
              <a:rPr lang="ru-RU" sz="3600" b="1" u="sng" dirty="0" smtClean="0">
                <a:solidFill>
                  <a:srgbClr val="006600"/>
                </a:solidFill>
              </a:rPr>
              <a:t> – очень ответственная операция</a:t>
            </a:r>
            <a:r>
              <a:rPr lang="ru-RU" sz="3600" b="1" dirty="0" smtClean="0">
                <a:solidFill>
                  <a:srgbClr val="006600"/>
                </a:solidFill>
              </a:rPr>
              <a:t>. От того, насколько точно она выполнена, зависит качество будущего изделия.</a:t>
            </a:r>
            <a:endParaRPr lang="ru-RU" dirty="0" smtClean="0"/>
          </a:p>
        </p:txBody>
      </p:sp>
    </p:spTree>
    <p:extLst>
      <p:ext uri="{BB962C8B-B14F-4D97-AF65-F5344CB8AC3E}">
        <p14:creationId xmlns:p14="http://schemas.microsoft.com/office/powerpoint/2010/main" val="40045243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225" y="30987"/>
            <a:ext cx="89644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800" b="1" dirty="0">
                <a:solidFill>
                  <a:srgbClr val="CC0000"/>
                </a:solidFill>
              </a:rPr>
              <a:t>Требования к разметке:</a:t>
            </a:r>
          </a:p>
          <a:p>
            <a:pPr eaLnBrk="1" hangingPunct="1">
              <a:spcBef>
                <a:spcPct val="0"/>
              </a:spcBef>
              <a:buClr>
                <a:srgbClr val="FF0000"/>
              </a:buClr>
              <a:buFontTx/>
              <a:buAutoNum type="arabicParenR"/>
            </a:pPr>
            <a:r>
              <a:rPr lang="ru-RU" altLang="ru-RU" sz="1800" b="1" dirty="0"/>
              <a:t>Точно соответствовать размерам</a:t>
            </a:r>
            <a:r>
              <a:rPr lang="ru-RU" altLang="ru-RU" sz="1800" dirty="0"/>
              <a:t>, указанным на чертеже; </a:t>
            </a:r>
          </a:p>
          <a:p>
            <a:pPr eaLnBrk="1" hangingPunct="1">
              <a:spcBef>
                <a:spcPct val="0"/>
              </a:spcBef>
              <a:buClr>
                <a:srgbClr val="FF0000"/>
              </a:buClr>
              <a:buFontTx/>
              <a:buAutoNum type="arabicParenR"/>
            </a:pPr>
            <a:r>
              <a:rPr lang="ru-RU" altLang="ru-RU" sz="1800" b="1" dirty="0"/>
              <a:t>Разметочные</a:t>
            </a:r>
            <a:r>
              <a:rPr lang="ru-RU" altLang="ru-RU" sz="1800" dirty="0"/>
              <a:t> </a:t>
            </a:r>
            <a:r>
              <a:rPr lang="ru-RU" altLang="ru-RU" sz="1800" b="1" dirty="0"/>
              <a:t>линии (риски)</a:t>
            </a:r>
            <a:r>
              <a:rPr lang="ru-RU" altLang="ru-RU" sz="1800" dirty="0"/>
              <a:t> должны  быть </a:t>
            </a:r>
            <a:r>
              <a:rPr lang="ru-RU" altLang="ru-RU" sz="1800" b="1" dirty="0"/>
              <a:t>хорошо видны</a:t>
            </a:r>
            <a:r>
              <a:rPr lang="ru-RU" altLang="ru-RU" sz="1800" dirty="0"/>
              <a:t> и </a:t>
            </a:r>
            <a:r>
              <a:rPr lang="ru-RU" altLang="ru-RU" sz="1800" b="1" dirty="0"/>
              <a:t>не стираться</a:t>
            </a:r>
            <a:r>
              <a:rPr lang="ru-RU" altLang="ru-RU" sz="1800" dirty="0"/>
              <a:t> в процессе обработки детали; </a:t>
            </a:r>
          </a:p>
          <a:p>
            <a:pPr eaLnBrk="1" hangingPunct="1">
              <a:spcBef>
                <a:spcPct val="0"/>
              </a:spcBef>
              <a:buClr>
                <a:srgbClr val="FF0000"/>
              </a:buClr>
              <a:buFontTx/>
              <a:buAutoNum type="arabicParenR"/>
            </a:pPr>
            <a:r>
              <a:rPr lang="ru-RU" altLang="ru-RU" sz="1800" b="1" dirty="0"/>
              <a:t>Не портить внешний вид</a:t>
            </a:r>
            <a:r>
              <a:rPr lang="ru-RU" altLang="ru-RU" sz="1800" dirty="0"/>
              <a:t> и </a:t>
            </a:r>
            <a:r>
              <a:rPr lang="ru-RU" altLang="ru-RU" sz="1800" b="1" dirty="0"/>
              <a:t>качество детали</a:t>
            </a:r>
            <a:r>
              <a:rPr lang="ru-RU" altLang="ru-RU" sz="1800" dirty="0"/>
              <a:t>, т. е. глубина рисок и керновых углублений должна соответствовать техническим требованиям предъявляемым к детали (по 1/2  на каждой стороне от лини)</a:t>
            </a:r>
            <a:r>
              <a:rPr lang="ru-RU" altLang="ru-RU" sz="2000" dirty="0"/>
              <a:t> </a:t>
            </a:r>
            <a:r>
              <a:rPr lang="ru-RU" altLang="ru-RU" sz="1800" dirty="0"/>
              <a:t>. </a:t>
            </a:r>
          </a:p>
        </p:txBody>
      </p:sp>
      <p:sp>
        <p:nvSpPr>
          <p:cNvPr id="59395" name="Text Box 4"/>
          <p:cNvSpPr txBox="1">
            <a:spLocks noChangeArrowheads="1"/>
          </p:cNvSpPr>
          <p:nvPr/>
        </p:nvSpPr>
        <p:spPr bwMode="auto">
          <a:xfrm>
            <a:off x="155513" y="2929781"/>
            <a:ext cx="8839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dirty="0">
                <a:solidFill>
                  <a:srgbClr val="FF0000"/>
                </a:solidFill>
              </a:rPr>
              <a:t>1.</a:t>
            </a:r>
            <a:r>
              <a:rPr lang="ru-RU" altLang="ru-RU" sz="1800" dirty="0"/>
              <a:t> </a:t>
            </a:r>
            <a:r>
              <a:rPr lang="ru-RU" altLang="ru-RU" sz="1800" b="1" dirty="0"/>
              <a:t>Осмотреть заготовку</a:t>
            </a:r>
            <a:r>
              <a:rPr lang="ru-RU" altLang="ru-RU" sz="1800" dirty="0"/>
              <a:t> – НЕТ раковин, пузырей, трещин, окалины.</a:t>
            </a:r>
          </a:p>
          <a:p>
            <a:pPr eaLnBrk="1" hangingPunct="1">
              <a:spcBef>
                <a:spcPct val="0"/>
              </a:spcBef>
              <a:buFontTx/>
              <a:buNone/>
            </a:pPr>
            <a:r>
              <a:rPr lang="ru-RU" altLang="ru-RU" sz="1800" dirty="0"/>
              <a:t>    </a:t>
            </a:r>
            <a:r>
              <a:rPr lang="ru-RU" altLang="ru-RU" sz="1800" b="1" dirty="0"/>
              <a:t>Удалить дефекты</a:t>
            </a:r>
            <a:r>
              <a:rPr lang="ru-RU" altLang="ru-RU" sz="1800" dirty="0"/>
              <a:t>.</a:t>
            </a:r>
          </a:p>
          <a:p>
            <a:pPr eaLnBrk="1" hangingPunct="1">
              <a:spcBef>
                <a:spcPct val="0"/>
              </a:spcBef>
              <a:buFontTx/>
              <a:buNone/>
            </a:pPr>
            <a:r>
              <a:rPr lang="ru-RU" altLang="ru-RU" sz="1800" b="1" dirty="0">
                <a:solidFill>
                  <a:srgbClr val="FF0000"/>
                </a:solidFill>
              </a:rPr>
              <a:t>2. </a:t>
            </a:r>
            <a:r>
              <a:rPr lang="ru-RU" altLang="ru-RU" sz="1800" b="1" dirty="0"/>
              <a:t>Изучить чертеж</a:t>
            </a:r>
            <a:r>
              <a:rPr lang="ru-RU" altLang="ru-RU" sz="1800" dirty="0"/>
              <a:t> особенности, размеры назначение; </a:t>
            </a:r>
          </a:p>
          <a:p>
            <a:pPr eaLnBrk="1" hangingPunct="1">
              <a:spcBef>
                <a:spcPct val="0"/>
              </a:spcBef>
              <a:buFontTx/>
              <a:buNone/>
            </a:pPr>
            <a:r>
              <a:rPr lang="ru-RU" altLang="ru-RU" sz="1800" dirty="0"/>
              <a:t>    Мысленно </a:t>
            </a:r>
            <a:r>
              <a:rPr lang="ru-RU" altLang="ru-RU" sz="1800" b="1" dirty="0"/>
              <a:t>наметить  план разметки (припуски).</a:t>
            </a:r>
            <a:r>
              <a:rPr lang="ru-RU" altLang="ru-RU" sz="1800" dirty="0"/>
              <a:t> </a:t>
            </a:r>
          </a:p>
          <a:p>
            <a:pPr eaLnBrk="1" hangingPunct="1">
              <a:spcBef>
                <a:spcPct val="0"/>
              </a:spcBef>
              <a:buFontTx/>
              <a:buNone/>
            </a:pPr>
            <a:r>
              <a:rPr lang="ru-RU" altLang="ru-RU" sz="1800" dirty="0"/>
              <a:t>    Все размеры тщательно рассчитать.</a:t>
            </a:r>
          </a:p>
          <a:p>
            <a:pPr eaLnBrk="1" hangingPunct="1">
              <a:spcBef>
                <a:spcPct val="0"/>
              </a:spcBef>
              <a:buFontTx/>
              <a:buNone/>
            </a:pPr>
            <a:r>
              <a:rPr lang="ru-RU" altLang="ru-RU" sz="1800" b="1" dirty="0">
                <a:solidFill>
                  <a:srgbClr val="FF0000"/>
                </a:solidFill>
              </a:rPr>
              <a:t>3.</a:t>
            </a:r>
            <a:r>
              <a:rPr lang="ru-RU" altLang="ru-RU" sz="1800" dirty="0"/>
              <a:t> </a:t>
            </a:r>
            <a:r>
              <a:rPr lang="ru-RU" altLang="ru-RU" sz="1800" b="1" dirty="0"/>
              <a:t>Определить</a:t>
            </a:r>
            <a:r>
              <a:rPr lang="ru-RU" altLang="ru-RU" sz="1800" dirty="0"/>
              <a:t> поверхности </a:t>
            </a:r>
            <a:r>
              <a:rPr lang="ru-RU" altLang="ru-RU" sz="1800" b="1" dirty="0"/>
              <a:t>(базы)</a:t>
            </a:r>
            <a:r>
              <a:rPr lang="ru-RU" altLang="ru-RU" sz="1800" dirty="0"/>
              <a:t> заготовки, от которых следует откладывать</a:t>
            </a:r>
          </a:p>
          <a:p>
            <a:pPr eaLnBrk="1" hangingPunct="1">
              <a:spcBef>
                <a:spcPct val="0"/>
              </a:spcBef>
              <a:buFontTx/>
              <a:buNone/>
            </a:pPr>
            <a:r>
              <a:rPr lang="ru-RU" altLang="ru-RU" sz="1800" dirty="0"/>
              <a:t>    размеры в процессе разметки. </a:t>
            </a:r>
          </a:p>
          <a:p>
            <a:pPr eaLnBrk="1" hangingPunct="1">
              <a:spcBef>
                <a:spcPct val="0"/>
              </a:spcBef>
              <a:buFontTx/>
              <a:buNone/>
            </a:pPr>
            <a:r>
              <a:rPr lang="ru-RU" altLang="ru-RU" sz="1800" dirty="0"/>
              <a:t>    При плоскостной разметке базами могут служить обработанные кромки </a:t>
            </a:r>
          </a:p>
          <a:p>
            <a:pPr eaLnBrk="1" hangingPunct="1">
              <a:spcBef>
                <a:spcPct val="0"/>
              </a:spcBef>
              <a:buFontTx/>
              <a:buNone/>
            </a:pPr>
            <a:r>
              <a:rPr lang="ru-RU" altLang="ru-RU" sz="1800" dirty="0"/>
              <a:t>    заготовки или осевые  линии, </a:t>
            </a:r>
            <a:r>
              <a:rPr lang="ru-RU" altLang="ru-RU" sz="1800" dirty="0" smtClean="0"/>
              <a:t>которые</a:t>
            </a:r>
            <a:r>
              <a:rPr lang="ru-RU" altLang="ru-RU" sz="1800" dirty="0"/>
              <a:t> </a:t>
            </a:r>
            <a:r>
              <a:rPr lang="ru-RU" altLang="ru-RU" sz="1800" dirty="0" smtClean="0"/>
              <a:t>наносят в </a:t>
            </a:r>
            <a:r>
              <a:rPr lang="ru-RU" altLang="ru-RU" sz="1800" dirty="0"/>
              <a:t>первую очередь. </a:t>
            </a:r>
          </a:p>
          <a:p>
            <a:pPr eaLnBrk="1" hangingPunct="1">
              <a:spcBef>
                <a:spcPct val="0"/>
              </a:spcBef>
              <a:buFontTx/>
              <a:buNone/>
            </a:pPr>
            <a:r>
              <a:rPr lang="ru-RU" altLang="ru-RU" sz="1800" b="1" dirty="0">
                <a:solidFill>
                  <a:srgbClr val="FF0000"/>
                </a:solidFill>
              </a:rPr>
              <a:t>4.</a:t>
            </a:r>
            <a:r>
              <a:rPr lang="ru-RU" altLang="ru-RU" sz="1800" dirty="0"/>
              <a:t> </a:t>
            </a:r>
            <a:r>
              <a:rPr lang="ru-RU" altLang="ru-RU" sz="1800" b="1" dirty="0"/>
              <a:t>Подготовить  поверхности  к  окрашиванию.</a:t>
            </a:r>
            <a:endParaRPr lang="ru-RU" altLang="ru-RU" sz="1800" dirty="0"/>
          </a:p>
          <a:p>
            <a:pPr eaLnBrk="1" hangingPunct="1">
              <a:spcBef>
                <a:spcPct val="0"/>
              </a:spcBef>
              <a:buFontTx/>
              <a:buNone/>
            </a:pPr>
            <a:r>
              <a:rPr lang="ru-RU" altLang="ru-RU" sz="1800" b="1" dirty="0">
                <a:solidFill>
                  <a:srgbClr val="FF0000"/>
                </a:solidFill>
              </a:rPr>
              <a:t>5.</a:t>
            </a:r>
            <a:r>
              <a:rPr lang="ru-RU" altLang="ru-RU" sz="1800" dirty="0">
                <a:solidFill>
                  <a:srgbClr val="FF0000"/>
                </a:solidFill>
              </a:rPr>
              <a:t> </a:t>
            </a:r>
            <a:r>
              <a:rPr lang="ru-RU" altLang="ru-RU" sz="1800" b="1" dirty="0"/>
              <a:t>Окрасить</a:t>
            </a:r>
            <a:r>
              <a:rPr lang="ru-RU" altLang="ru-RU" sz="1800" dirty="0"/>
              <a:t> поверхность краской и высушить. </a:t>
            </a:r>
            <a:endParaRPr lang="ru-RU" altLang="ru-RU" sz="1800" b="1" dirty="0"/>
          </a:p>
          <a:p>
            <a:pPr eaLnBrk="1" hangingPunct="1">
              <a:spcBef>
                <a:spcPct val="0"/>
              </a:spcBef>
              <a:buFontTx/>
              <a:buNone/>
            </a:pPr>
            <a:endParaRPr lang="ru-RU" altLang="ru-RU" sz="1800" b="1" dirty="0"/>
          </a:p>
        </p:txBody>
      </p:sp>
      <p:sp>
        <p:nvSpPr>
          <p:cNvPr id="59396" name="Text Box 5"/>
          <p:cNvSpPr txBox="1">
            <a:spLocks noChangeArrowheads="1"/>
          </p:cNvSpPr>
          <p:nvPr/>
        </p:nvSpPr>
        <p:spPr bwMode="auto">
          <a:xfrm>
            <a:off x="2341234" y="2362200"/>
            <a:ext cx="4342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800" b="1" dirty="0">
                <a:solidFill>
                  <a:srgbClr val="CC0000"/>
                </a:solidFill>
              </a:rPr>
              <a:t>Подготовка к </a:t>
            </a:r>
            <a:r>
              <a:rPr lang="ru-RU" altLang="ru-RU" sz="2800" b="1" dirty="0" smtClean="0">
                <a:solidFill>
                  <a:srgbClr val="CC0000"/>
                </a:solidFill>
              </a:rPr>
              <a:t>разметке:</a:t>
            </a:r>
            <a:endParaRPr lang="ru-RU" altLang="ru-RU" sz="2800" b="1" dirty="0">
              <a:solidFill>
                <a:srgbClr val="CC0000"/>
              </a:solidFill>
            </a:endParaRPr>
          </a:p>
        </p:txBody>
      </p:sp>
    </p:spTree>
    <p:extLst>
      <p:ext uri="{BB962C8B-B14F-4D97-AF65-F5344CB8AC3E}">
        <p14:creationId xmlns:p14="http://schemas.microsoft.com/office/powerpoint/2010/main" val="14684904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Приёмы, последовательность и точность разметки</a:t>
            </a:r>
            <a:endParaRPr lang="ru-RU" dirty="0">
              <a:solidFill>
                <a:srgbClr val="C00000"/>
              </a:solidFill>
            </a:endParaRPr>
          </a:p>
        </p:txBody>
      </p:sp>
      <p:sp>
        <p:nvSpPr>
          <p:cNvPr id="3" name="Содержимое 2"/>
          <p:cNvSpPr>
            <a:spLocks noGrp="1"/>
          </p:cNvSpPr>
          <p:nvPr>
            <p:ph idx="1"/>
          </p:nvPr>
        </p:nvSpPr>
        <p:spPr>
          <a:xfrm>
            <a:off x="457200" y="1600200"/>
            <a:ext cx="8579296" cy="4997152"/>
          </a:xfrm>
        </p:spPr>
        <p:txBody>
          <a:bodyPr>
            <a:normAutofit fontScale="85000" lnSpcReduction="20000"/>
          </a:bodyPr>
          <a:lstStyle/>
          <a:p>
            <a:pPr marL="0" indent="0">
              <a:buNone/>
            </a:pPr>
            <a:r>
              <a:rPr lang="ru-RU" b="1" dirty="0" smtClean="0">
                <a:solidFill>
                  <a:srgbClr val="0000FF"/>
                </a:solidFill>
              </a:rPr>
              <a:t>Прежде чем приступить к разметке:</a:t>
            </a:r>
          </a:p>
          <a:p>
            <a:pPr marL="514350" indent="-514350">
              <a:buClr>
                <a:srgbClr val="FF0000"/>
              </a:buClr>
              <a:buFont typeface="+mj-lt"/>
              <a:buAutoNum type="arabicParenR"/>
            </a:pPr>
            <a:r>
              <a:rPr lang="ru-RU" b="1" dirty="0" smtClean="0">
                <a:solidFill>
                  <a:srgbClr val="006600"/>
                </a:solidFill>
              </a:rPr>
              <a:t>внимательно проверяют заготовку (нет ли на ней раковин, трещин, отбитых углов и других дефектов);</a:t>
            </a:r>
          </a:p>
          <a:p>
            <a:pPr marL="514350" indent="-514350">
              <a:buClr>
                <a:srgbClr val="FF0000"/>
              </a:buClr>
              <a:buFont typeface="+mj-lt"/>
              <a:buAutoNum type="arabicParenR"/>
            </a:pPr>
            <a:r>
              <a:rPr lang="ru-RU" b="1" dirty="0" smtClean="0">
                <a:solidFill>
                  <a:srgbClr val="006600"/>
                </a:solidFill>
              </a:rPr>
              <a:t>затем ее очищают от грязи и пыли;</a:t>
            </a:r>
          </a:p>
          <a:p>
            <a:pPr marL="514350" indent="-514350">
              <a:buClr>
                <a:srgbClr val="FF0000"/>
              </a:buClr>
              <a:buFont typeface="+mj-lt"/>
              <a:buAutoNum type="arabicParenR"/>
            </a:pPr>
            <a:r>
              <a:rPr lang="ru-RU" b="1" dirty="0" smtClean="0">
                <a:solidFill>
                  <a:srgbClr val="006600"/>
                </a:solidFill>
              </a:rPr>
              <a:t>далее подробно изучают чертёж будущей детали и намечают </a:t>
            </a:r>
            <a:r>
              <a:rPr lang="ru-RU" b="1" dirty="0" smtClean="0">
                <a:solidFill>
                  <a:srgbClr val="FF0000"/>
                </a:solidFill>
              </a:rPr>
              <a:t>порядок разметки</a:t>
            </a:r>
            <a:r>
              <a:rPr lang="ru-RU" b="1" dirty="0" smtClean="0">
                <a:solidFill>
                  <a:srgbClr val="006600"/>
                </a:solidFill>
              </a:rPr>
              <a:t>: </a:t>
            </a:r>
          </a:p>
          <a:p>
            <a:pPr marL="987425" indent="-447675">
              <a:buClr>
                <a:srgbClr val="FF0000"/>
              </a:buClr>
              <a:buFont typeface="Wingdings" panose="05000000000000000000" pitchFamily="2" charset="2"/>
              <a:buChar char="ü"/>
            </a:pPr>
            <a:r>
              <a:rPr lang="ru-RU" b="1" dirty="0" smtClean="0">
                <a:solidFill>
                  <a:srgbClr val="006600"/>
                </a:solidFill>
              </a:rPr>
              <a:t>определяют, в каких положениях заготовка будет устанавливаться на плите; </a:t>
            </a:r>
          </a:p>
          <a:p>
            <a:pPr marL="987425" indent="-447675">
              <a:buClr>
                <a:srgbClr val="FF0000"/>
              </a:buClr>
              <a:buFont typeface="Wingdings" panose="05000000000000000000" pitchFamily="2" charset="2"/>
              <a:buChar char="ü"/>
            </a:pPr>
            <a:r>
              <a:rPr lang="ru-RU" b="1" dirty="0">
                <a:solidFill>
                  <a:srgbClr val="006600"/>
                </a:solidFill>
              </a:rPr>
              <a:t>в какой последовательности будут наноситься разметочные </a:t>
            </a:r>
            <a:r>
              <a:rPr lang="ru-RU" b="1" dirty="0" smtClean="0">
                <a:solidFill>
                  <a:srgbClr val="006600"/>
                </a:solidFill>
              </a:rPr>
              <a:t>линии (с учётом выбранных </a:t>
            </a:r>
            <a:r>
              <a:rPr lang="ru-RU" altLang="ru-RU" b="1" dirty="0" smtClean="0">
                <a:solidFill>
                  <a:srgbClr val="006600"/>
                </a:solidFill>
              </a:rPr>
              <a:t>баз </a:t>
            </a:r>
            <a:r>
              <a:rPr lang="ru-RU" altLang="ru-RU" b="1" dirty="0">
                <a:solidFill>
                  <a:srgbClr val="006600"/>
                </a:solidFill>
              </a:rPr>
              <a:t>заготовки, от которых следует откладывать размеры в процессе </a:t>
            </a:r>
            <a:r>
              <a:rPr lang="ru-RU" altLang="ru-RU" b="1" dirty="0" smtClean="0">
                <a:solidFill>
                  <a:srgbClr val="006600"/>
                </a:solidFill>
              </a:rPr>
              <a:t>разметки)</a:t>
            </a:r>
            <a:r>
              <a:rPr lang="ru-RU" b="1" dirty="0" smtClean="0">
                <a:solidFill>
                  <a:srgbClr val="006600"/>
                </a:solidFill>
              </a:rPr>
              <a:t>.</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6106</Words>
  <Application>Microsoft Office PowerPoint</Application>
  <PresentationFormat>Экран (4:3)</PresentationFormat>
  <Paragraphs>879</Paragraphs>
  <Slides>149</Slides>
  <Notes>61</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1</vt:i4>
      </vt:variant>
      <vt:variant>
        <vt:lpstr>Внедренные серверы OLE</vt:lpstr>
      </vt:variant>
      <vt:variant>
        <vt:i4>1</vt:i4>
      </vt:variant>
      <vt:variant>
        <vt:lpstr>Заголовки слайдов</vt:lpstr>
      </vt:variant>
      <vt:variant>
        <vt:i4>149</vt:i4>
      </vt:variant>
    </vt:vector>
  </HeadingPairs>
  <TitlesOfParts>
    <vt:vector size="163" baseType="lpstr">
      <vt:lpstr>Arial</vt:lpstr>
      <vt:lpstr>Arial Black</vt:lpstr>
      <vt:lpstr>Arial Narrow</vt:lpstr>
      <vt:lpstr>Calibri</vt:lpstr>
      <vt:lpstr>Constantia</vt:lpstr>
      <vt:lpstr>Monotype Corsiva</vt:lpstr>
      <vt:lpstr>Symbol</vt:lpstr>
      <vt:lpstr>Tahoma</vt:lpstr>
      <vt:lpstr>Times New Roman</vt:lpstr>
      <vt:lpstr>Verdana</vt:lpstr>
      <vt:lpstr>Wingdings</vt:lpstr>
      <vt:lpstr>Wingdings 2</vt:lpstr>
      <vt:lpstr>Тема Office</vt:lpstr>
      <vt:lpstr>Visio</vt:lpstr>
      <vt:lpstr>МДК 03.01  Слесарное дело и  технические измерения   Раздел 1 Слесарное дело</vt:lpstr>
      <vt:lpstr>Презентация PowerPoint</vt:lpstr>
      <vt:lpstr>Презентация PowerPoint</vt:lpstr>
      <vt:lpstr>ИЗУЧАЕМЫЕ ВОПРОСЫ:</vt:lpstr>
      <vt:lpstr>Осваиваемые знания</vt:lpstr>
      <vt:lpstr>Презентация PowerPoint</vt:lpstr>
      <vt:lpstr> 1. Сущность и назначение разметки  </vt:lpstr>
      <vt:lpstr>Презентация PowerPoint</vt:lpstr>
      <vt:lpstr> Виды разметки  </vt:lpstr>
      <vt:lpstr>Плоскостная разметка</vt:lpstr>
      <vt:lpstr>Пространственная разметка</vt:lpstr>
      <vt:lpstr>Презентация PowerPoint</vt:lpstr>
      <vt:lpstr>Презентация PowerPoint</vt:lpstr>
      <vt:lpstr>Презентация PowerPoint</vt:lpstr>
      <vt:lpstr>Презентация PowerPoint</vt:lpstr>
      <vt:lpstr> Инструменты, приспособления и материалы, применяемые при разметке</vt:lpstr>
      <vt:lpstr>Презентация PowerPoint</vt:lpstr>
      <vt:lpstr>Презентация PowerPoint</vt:lpstr>
      <vt:lpstr>Презентация PowerPoint</vt:lpstr>
      <vt:lpstr>1) ЧЕРТИЛКИ</vt:lpstr>
      <vt:lpstr> Чертилки</vt:lpstr>
      <vt:lpstr>Чертилки</vt:lpstr>
      <vt:lpstr>Презентация PowerPoint</vt:lpstr>
      <vt:lpstr>Презентация PowerPoint</vt:lpstr>
      <vt:lpstr>Презентация PowerPoint</vt:lpstr>
      <vt:lpstr>Презентация PowerPoint</vt:lpstr>
      <vt:lpstr>Презентация PowerPoint</vt:lpstr>
      <vt:lpstr>Разметка</vt:lpstr>
      <vt:lpstr>Разметка</vt:lpstr>
      <vt:lpstr>Нанесение рисок</vt:lpstr>
      <vt:lpstr>Презентация PowerPoint</vt:lpstr>
      <vt:lpstr>Презентация PowerPoint</vt:lpstr>
      <vt:lpstr>Презентация PowerPoint</vt:lpstr>
      <vt:lpstr>2) КЕРНЕРЫ</vt:lpstr>
      <vt:lpstr>2) КЕРНЕРЫ</vt:lpstr>
      <vt:lpstr>Презентация PowerPoint</vt:lpstr>
      <vt:lpstr>Презентация PowerPoint</vt:lpstr>
      <vt:lpstr>Обыкновенный (простой) кернер </vt:lpstr>
      <vt:lpstr>Презентация PowerPoint</vt:lpstr>
      <vt:lpstr>Презентация PowerPoint</vt:lpstr>
      <vt:lpstr>Презентация PowerPoint</vt:lpstr>
      <vt:lpstr>Продолжение 2 вопроса</vt:lpstr>
      <vt:lpstr>Продолжение 2 вопроса</vt:lpstr>
      <vt:lpstr>Центроискатели</vt:lpstr>
      <vt:lpstr>Центроискатели</vt:lpstr>
      <vt:lpstr>Презентация PowerPoint</vt:lpstr>
      <vt:lpstr>Презентация PowerPoint</vt:lpstr>
      <vt:lpstr>3) РАЗМЕТОЧНЫЕ ЦИРКУЛИ</vt:lpstr>
      <vt:lpstr>Разметочные циркули</vt:lpstr>
      <vt:lpstr>Разметочные циркули</vt:lpstr>
      <vt:lpstr>Разметочный штангенциркуль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СЛЕСАРНЫЙ УГОЛЬНИК</vt:lpstr>
      <vt:lpstr>Угольники</vt:lpstr>
      <vt:lpstr>Угольники</vt:lpstr>
      <vt:lpstr>Презентация PowerPoint</vt:lpstr>
      <vt:lpstr>Презентация PowerPoint</vt:lpstr>
      <vt:lpstr>Презентация PowerPoint</vt:lpstr>
      <vt:lpstr>Презентация PowerPoint</vt:lpstr>
      <vt:lpstr>Разметочный штангенциркуль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Разметочные плиты</vt:lpstr>
      <vt:lpstr>Разметочные плиты</vt:lpstr>
      <vt:lpstr>Разметочные плиты</vt:lpstr>
      <vt:lpstr>Разметочные плиты</vt:lpstr>
      <vt:lpstr>Презентация PowerPoint</vt:lpstr>
      <vt:lpstr>Опорные подкладки</vt:lpstr>
      <vt:lpstr>Призмы разметочные</vt:lpstr>
      <vt:lpstr>Призмы разметочные</vt:lpstr>
      <vt:lpstr>Разметочные клинья</vt:lpstr>
      <vt:lpstr>Презентация PowerPoint</vt:lpstr>
      <vt:lpstr>Поворотные магнитные плиты</vt:lpstr>
      <vt:lpstr>Презентация PowerPoint</vt:lpstr>
      <vt:lpstr>Разметочные ящики</vt:lpstr>
      <vt:lpstr>Презентация PowerPoint</vt:lpstr>
      <vt:lpstr>Домкраты</vt:lpstr>
      <vt:lpstr>Домкраты</vt:lpstr>
      <vt:lpstr>Презентация PowerPoint</vt:lpstr>
      <vt:lpstr>Презентация PowerPoint</vt:lpstr>
      <vt:lpstr>Презентация PowerPoint</vt:lpstr>
      <vt:lpstr>ВНИМАНИЕ !!!</vt:lpstr>
      <vt:lpstr>Презентация PowerPoint</vt:lpstr>
      <vt:lpstr>Приёмы, последовательность и точность разметки</vt:lpstr>
      <vt:lpstr>Выбор базы при разметке</vt:lpstr>
      <vt:lpstr>Базу выбирают, руководствуясь следующими правилами:</vt:lpstr>
      <vt:lpstr>Разметочная база</vt:lpstr>
      <vt:lpstr>Окраска поверхности размечаемой заготовки</vt:lpstr>
      <vt:lpstr>Презентация PowerPoint</vt:lpstr>
      <vt:lpstr>ПОДГОТОВКА ПОВЕРХНОСТЕЙ ПОД РАЗМЕТКУ </vt:lpstr>
      <vt:lpstr>Презентация PowerPoint</vt:lpstr>
      <vt:lpstr>Презентация PowerPoint</vt:lpstr>
      <vt:lpstr>Презентация PowerPoint</vt:lpstr>
      <vt:lpstr>Правила выполнения приёмов разметки </vt:lpstr>
      <vt:lpstr>Презентация PowerPoint</vt:lpstr>
      <vt:lpstr>Презентация PowerPoint</vt:lpstr>
      <vt:lpstr>Презентация PowerPoint</vt:lpstr>
      <vt:lpstr>Способы разметки</vt:lpstr>
      <vt:lpstr>Презентация PowerPoint</vt:lpstr>
      <vt:lpstr>Самая ровная кромка заготовки выбирается как базовая для разметки.  1) От неё ведут разметку: проводят базовую риску по линейке</vt:lpstr>
      <vt:lpstr>Презентация PowerPoint</vt:lpstr>
      <vt:lpstr>Презентация PowerPoint</vt:lpstr>
      <vt:lpstr>Презентация PowerPoint</vt:lpstr>
      <vt:lpstr>Презентация PowerPoint</vt:lpstr>
      <vt:lpstr>Нанесение рисок</vt:lpstr>
      <vt:lpstr>Презентация PowerPoint</vt:lpstr>
      <vt:lpstr>Презентация PowerPoint</vt:lpstr>
      <vt:lpstr> ВНИМАНИЕ !!! </vt:lpstr>
      <vt:lpstr>Презентация PowerPoint</vt:lpstr>
      <vt:lpstr>Накернивание разметочных линий</vt:lpstr>
      <vt:lpstr>Презентация PowerPoint</vt:lpstr>
      <vt:lpstr>Презентация PowerPoint</vt:lpstr>
      <vt:lpstr>Презентация PowerPoint</vt:lpstr>
      <vt:lpstr>Презентация PowerPoint</vt:lpstr>
      <vt:lpstr>Безопасность при разметке</vt:lpstr>
      <vt:lpstr>Безопасность при разметке</vt:lpstr>
      <vt:lpstr>Презентация PowerPoint</vt:lpstr>
      <vt:lpstr>ТИПИЧНЫЕ ДЕФЕКТЫ ПРИ ВЫПОЛНЕНИИ РАЗМЕТКИ, ПРИЧИНЫ ИХ ПОЯВЛЕНИЯ И СПОСОБЫ ПРЕДУПРЕЖДЕНИЯ</vt:lpstr>
      <vt:lpstr>Презентация PowerPoint</vt:lpstr>
      <vt:lpstr>Презентация PowerPoint</vt:lpstr>
      <vt:lpstr>Дефекты</vt:lpstr>
      <vt:lpstr>Распространённый вид брака!!!</vt:lpstr>
      <vt:lpstr>Презентация PowerPoint</vt:lpstr>
      <vt:lpstr>МЕХАНИЗАЦИЯ РАЗМЕТОЧНЫХ РАБОТ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 ИНФОРМАЦИИ</vt:lpstr>
      <vt:lpstr>Спасибо за  внимание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Разметка металла</dc:title>
  <dc:creator>User</dc:creator>
  <cp:lastModifiedBy>user</cp:lastModifiedBy>
  <cp:revision>223</cp:revision>
  <dcterms:created xsi:type="dcterms:W3CDTF">2017-09-15T17:25:31Z</dcterms:created>
  <dcterms:modified xsi:type="dcterms:W3CDTF">2022-12-04T19:56:22Z</dcterms:modified>
</cp:coreProperties>
</file>