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86" r:id="rId6"/>
    <p:sldId id="431" r:id="rId7"/>
    <p:sldId id="336" r:id="rId8"/>
    <p:sldId id="287" r:id="rId9"/>
    <p:sldId id="432" r:id="rId10"/>
    <p:sldId id="433" r:id="rId11"/>
    <p:sldId id="375" r:id="rId12"/>
    <p:sldId id="380" r:id="rId13"/>
    <p:sldId id="381" r:id="rId14"/>
    <p:sldId id="288" r:id="rId15"/>
    <p:sldId id="435" r:id="rId16"/>
    <p:sldId id="374" r:id="rId17"/>
    <p:sldId id="361" r:id="rId18"/>
    <p:sldId id="377" r:id="rId19"/>
    <p:sldId id="378" r:id="rId20"/>
    <p:sldId id="379" r:id="rId21"/>
    <p:sldId id="430" r:id="rId22"/>
    <p:sldId id="362" r:id="rId23"/>
    <p:sldId id="355" r:id="rId24"/>
    <p:sldId id="359" r:id="rId25"/>
    <p:sldId id="357" r:id="rId26"/>
    <p:sldId id="358" r:id="rId27"/>
    <p:sldId id="360" r:id="rId28"/>
    <p:sldId id="376" r:id="rId29"/>
    <p:sldId id="292" r:id="rId30"/>
    <p:sldId id="417" r:id="rId31"/>
    <p:sldId id="416" r:id="rId32"/>
    <p:sldId id="418" r:id="rId33"/>
    <p:sldId id="434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8D"/>
    <a:srgbClr val="FFFFFF"/>
    <a:srgbClr val="006600"/>
    <a:srgbClr val="0000FF"/>
    <a:srgbClr val="CCFFFF"/>
    <a:srgbClr val="99FFCC"/>
    <a:srgbClr val="CC3300"/>
    <a:srgbClr val="FEFCE2"/>
    <a:srgbClr val="009A4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6362" autoAdjust="0"/>
  </p:normalViewPr>
  <p:slideViewPr>
    <p:cSldViewPr>
      <p:cViewPr varScale="1">
        <p:scale>
          <a:sx n="70" d="100"/>
          <a:sy n="70" d="100"/>
        </p:scale>
        <p:origin x="6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4A81A0-F5F4-498C-A348-4F91DA714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78B9DA-214F-4417-A03D-6DC44C03B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1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B9DA-214F-4417-A03D-6DC44C03B2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172B43DD-F06E-4FD3-88B0-262E12B03E1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44B6A-5A1E-40ED-8E1C-3E0FC4CAD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C36B-A108-4E32-AB6A-7A102105B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504E1A-7226-4CA3-8544-FB0906603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46E3A4-C08D-40BC-BF2B-2B88058E8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C72AD4-7228-4C86-8A9B-089883AEE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54B10D-ED3C-41B1-A30E-F18133D32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C2919C-CEC3-422D-AD0E-23E7AB2AB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2AF3-6AFE-4E6C-A09A-415D387A4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99C43-0951-4D01-AC62-68E23D6FE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A17E-3041-4630-A40D-D68BAFFD8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E62CE-6AE4-4FA6-9F6B-76D285B74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14BC-4B5E-4CF4-90F3-54C316F41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EB5E0-ED9A-466A-87EF-62F3756FD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B5B48-4491-47FB-B1D8-2E1F3FAF2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5761-40CF-41E3-B4F6-5A8C8793A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E81127-B858-4B5B-91EB-1E62D1A516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5517232"/>
            <a:ext cx="9144000" cy="134076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4200" dirty="0" smtClean="0"/>
              <a:t>Взаимозаменяемость деталей, узлов и механизмов</a:t>
            </a:r>
            <a:endParaRPr lang="en-US" sz="4200" dirty="0"/>
          </a:p>
        </p:txBody>
      </p:sp>
      <p:pic>
        <p:nvPicPr>
          <p:cNvPr id="4098" name="Picture 2" descr="https://ds05.infourok.ru/uploads/ex/0c38/000b1c3f-4b4e6b0e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4" y="0"/>
            <a:ext cx="735630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88640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Студенты, ПОМНИТЕ!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3916" y="4370437"/>
            <a:ext cx="3725366" cy="9694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Всё сказанное вам на лекции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 быть использовано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против вас на экзамене!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4ca/000b9d89-1854bba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3943" y="996058"/>
            <a:ext cx="9001321" cy="1516642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Основным условием обеспечения взаимозаменяемости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6600"/>
                </a:solidFill>
              </a:rPr>
              <a:t>является изготовление деталей (составных частей изделия) с определенной </a:t>
            </a:r>
            <a:r>
              <a:rPr lang="ru-RU" sz="2400" b="1" i="1" u="sng" dirty="0">
                <a:solidFill>
                  <a:srgbClr val="0000FF"/>
                </a:solidFill>
              </a:rPr>
              <a:t>точностью</a:t>
            </a:r>
            <a:r>
              <a:rPr lang="ru-RU" sz="2400" b="1" dirty="0">
                <a:solidFill>
                  <a:srgbClr val="0000FF"/>
                </a:solidFill>
              </a:rPr>
              <a:t>.</a:t>
            </a:r>
            <a:r>
              <a:rPr lang="ru-RU" sz="2400" b="1" dirty="0"/>
              <a:t>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27" y="1"/>
            <a:ext cx="9127674" cy="548680"/>
          </a:xfr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b"/>
          <a:lstStyle/>
          <a:p>
            <a:pPr algn="ctr" eaLnBrk="1" hangingPunct="1"/>
            <a:r>
              <a:rPr lang="ru-RU" altLang="ru-RU" sz="3400" dirty="0">
                <a:solidFill>
                  <a:srgbClr val="0000FF"/>
                </a:solidFill>
                <a:latin typeface="Arial Black" panose="020B0A04020102020204" pitchFamily="34" charset="0"/>
              </a:rPr>
              <a:t>О</a:t>
            </a:r>
            <a:r>
              <a:rPr lang="ru-RU" altLang="ru-RU" sz="3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беспечение взаимозаменяемости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275" y="2780928"/>
            <a:ext cx="8746655" cy="230832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69900" indent="-469900" algn="l" eaLnBrk="1" hangingPunct="1"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</a:rPr>
              <a:t>Кроме этого, необходимо выполнять и другие условия: </a:t>
            </a:r>
            <a:endParaRPr lang="en-US" altLang="ru-RU" sz="2400" b="1" dirty="0" smtClean="0">
              <a:solidFill>
                <a:srgbClr val="006600"/>
              </a:solidFill>
            </a:endParaRP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устанавливать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оптимальные номинальные значения параметров</a:t>
            </a:r>
            <a:r>
              <a:rPr lang="ru-RU" altLang="ru-RU" sz="2400" b="1" dirty="0" smtClean="0"/>
              <a:t> деталей и сборочных единиц; 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выполнять </a:t>
            </a:r>
            <a:r>
              <a:rPr lang="ru-RU" altLang="ru-RU" sz="2400" b="1" dirty="0"/>
              <a:t>требования к материалу деталей, технологии их изготовления и контроля и т. 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42" y="692696"/>
            <a:ext cx="8733046" cy="410445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Какой </a:t>
            </a:r>
            <a:r>
              <a:rPr lang="ru-RU" sz="2400" dirty="0"/>
              <a:t>должна быть точность изготовления детали, указывают </a:t>
            </a:r>
            <a:r>
              <a:rPr lang="ru-RU" sz="2400" b="1" dirty="0"/>
              <a:t>на чертежах допустимыми </a:t>
            </a:r>
            <a:r>
              <a:rPr lang="ru-RU" sz="2400" b="1" i="1" dirty="0">
                <a:solidFill>
                  <a:srgbClr val="0000FF"/>
                </a:solidFill>
              </a:rPr>
              <a:t>предельными отклонениями</a:t>
            </a:r>
            <a:r>
              <a:rPr lang="ru-RU" sz="2400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Детали </a:t>
            </a:r>
            <a:r>
              <a:rPr lang="ru-RU" sz="2400" b="1" i="1" dirty="0">
                <a:solidFill>
                  <a:srgbClr val="0000FF"/>
                </a:solidFill>
              </a:rPr>
              <a:t>и узлы будут взаимозаменяемы</a:t>
            </a:r>
            <a:r>
              <a:rPr lang="ru-RU" sz="2400" dirty="0">
                <a:solidFill>
                  <a:srgbClr val="0000FF"/>
                </a:solidFill>
              </a:rPr>
              <a:t>, </a:t>
            </a:r>
            <a:r>
              <a:rPr lang="ru-RU" sz="2400" dirty="0"/>
              <a:t>только тогда, когда их размеры, форма, физические свойства материала и другие, количественные и качественные характеристики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находятся в заданных пределах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2400" dirty="0" smtClean="0"/>
              <a:t>Чтобы </a:t>
            </a:r>
            <a:r>
              <a:rPr lang="ru-RU" sz="2400" dirty="0"/>
              <a:t>обеспечить </a:t>
            </a:r>
            <a:r>
              <a:rPr lang="ru-RU" sz="2400" b="1" dirty="0">
                <a:solidFill>
                  <a:srgbClr val="FF0000"/>
                </a:solidFill>
              </a:rPr>
              <a:t>принцип взаимозаменяемости</a:t>
            </a:r>
            <a:r>
              <a:rPr lang="ru-RU" sz="2400" b="1" dirty="0"/>
              <a:t>,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необходимо </a:t>
            </a:r>
            <a:r>
              <a:rPr lang="ru-RU" sz="2400" b="1" dirty="0">
                <a:solidFill>
                  <a:srgbClr val="FF0000"/>
                </a:solidFill>
              </a:rPr>
              <a:t>нормировать</a:t>
            </a:r>
            <a:r>
              <a:rPr lang="ru-RU" sz="2400" dirty="0"/>
              <a:t> требования к </a:t>
            </a:r>
            <a:r>
              <a:rPr lang="ru-RU" sz="2400" b="1" i="1" dirty="0">
                <a:solidFill>
                  <a:srgbClr val="0000FF"/>
                </a:solidFill>
              </a:rPr>
              <a:t>точности геометрических параметров деталей</a:t>
            </a:r>
            <a:r>
              <a:rPr lang="ru-RU" sz="2400" dirty="0">
                <a:solidFill>
                  <a:srgbClr val="0000FF"/>
                </a:solidFill>
              </a:rPr>
              <a:t>.</a:t>
            </a:r>
            <a:endParaRPr lang="ru-RU" sz="2400" b="1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500" b="1" i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27" y="1"/>
            <a:ext cx="9127674" cy="548680"/>
          </a:xfr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b"/>
          <a:lstStyle/>
          <a:p>
            <a:pPr algn="ctr" eaLnBrk="1" hangingPunct="1"/>
            <a:r>
              <a:rPr lang="ru-RU" altLang="ru-RU" sz="3400" dirty="0">
                <a:solidFill>
                  <a:srgbClr val="0000FF"/>
                </a:solidFill>
                <a:latin typeface="Arial Black" panose="020B0A04020102020204" pitchFamily="34" charset="0"/>
              </a:rPr>
              <a:t>О</a:t>
            </a:r>
            <a:r>
              <a:rPr lang="ru-RU" altLang="ru-RU" sz="3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беспечение взаимозаменяемости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114" y="4856943"/>
            <a:ext cx="8896534" cy="1800201"/>
          </a:xfrm>
          <a:prstGeom prst="roundRect">
            <a:avLst/>
          </a:prstGeom>
          <a:solidFill>
            <a:srgbClr val="CCFFFF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l">
              <a:buNone/>
            </a:pPr>
            <a:r>
              <a:rPr lang="ru-RU" sz="2400" b="1" dirty="0">
                <a:solidFill>
                  <a:srgbClr val="006600"/>
                </a:solidFill>
              </a:rPr>
              <a:t>Причём устанавливать </a:t>
            </a:r>
            <a:r>
              <a:rPr lang="ru-RU" sz="2400" b="1" dirty="0">
                <a:solidFill>
                  <a:srgbClr val="FF0000"/>
                </a:solidFill>
              </a:rPr>
              <a:t>высокие требования к точности </a:t>
            </a:r>
            <a:r>
              <a:rPr lang="ru-RU" sz="2400" b="1" dirty="0">
                <a:solidFill>
                  <a:srgbClr val="006600"/>
                </a:solidFill>
              </a:rPr>
              <a:t>во всех случаях </a:t>
            </a:r>
            <a:r>
              <a:rPr lang="ru-RU" sz="2400" b="1" u="sng" dirty="0">
                <a:solidFill>
                  <a:srgbClr val="0000FF"/>
                </a:solidFill>
              </a:rPr>
              <a:t>нецелесообразно</a:t>
            </a:r>
            <a:r>
              <a:rPr lang="ru-RU" sz="2400" b="1" dirty="0">
                <a:solidFill>
                  <a:srgbClr val="0000FF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6600"/>
                </a:solidFill>
              </a:rPr>
              <a:t>т.к. </a:t>
            </a:r>
            <a:r>
              <a:rPr lang="ru-RU" sz="2400" b="1" dirty="0" smtClean="0">
                <a:solidFill>
                  <a:srgbClr val="006600"/>
                </a:solidFill>
              </a:rPr>
              <a:t>это: </a:t>
            </a:r>
          </a:p>
          <a:p>
            <a:pPr marL="901700" lvl="1" indent="-44450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технически </a:t>
            </a:r>
            <a:r>
              <a:rPr lang="ru-RU" sz="2400" b="1" i="1" dirty="0">
                <a:solidFill>
                  <a:srgbClr val="FF0000"/>
                </a:solidFill>
              </a:rPr>
              <a:t>не возможно и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marL="901700" lvl="1" indent="-44450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экономически </a:t>
            </a:r>
            <a:r>
              <a:rPr lang="ru-RU" sz="2400" b="1" i="1" dirty="0">
                <a:solidFill>
                  <a:srgbClr val="FF0000"/>
                </a:solidFill>
              </a:rPr>
              <a:t>не выгодно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5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272" y="332656"/>
            <a:ext cx="8817728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взаимозаменяемости</a:t>
            </a:r>
          </a:p>
          <a:p>
            <a:pPr marL="0" indent="0" algn="ctr">
              <a:buNone/>
            </a:pPr>
            <a:endParaRPr lang="ru-RU" sz="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Часто в производстве приходится менять детали машины, что требует массового изготовления деталей.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Теория </a:t>
            </a:r>
            <a:r>
              <a:rPr lang="ru-RU" sz="2400" dirty="0"/>
              <a:t>взаимозаменяемости получила </a:t>
            </a:r>
            <a:r>
              <a:rPr lang="ru-RU" sz="2400" dirty="0" smtClean="0"/>
              <a:t>своё </a:t>
            </a:r>
            <a:r>
              <a:rPr lang="ru-RU" sz="2400" dirty="0"/>
              <a:t>распространение в результате необходимости массового изготовления одинаковых деталей.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5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886" y="3068960"/>
            <a:ext cx="8769602" cy="3617492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l">
              <a:buNone/>
            </a:pPr>
            <a:r>
              <a:rPr lang="ru-RU" sz="25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 взаимозаменяемость базируется на простых </a:t>
            </a:r>
            <a:r>
              <a:rPr lang="ru-RU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постулатах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ru-RU" sz="2500" b="1" dirty="0">
                <a:solidFill>
                  <a:srgbClr val="006600"/>
                </a:solidFill>
              </a:rPr>
              <a:t>Невозможно изготовить абсолютно одинаковые детали.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ru-RU" sz="2500" b="1" dirty="0">
                <a:solidFill>
                  <a:srgbClr val="006600"/>
                </a:solidFill>
              </a:rPr>
              <a:t>Чем точнее деталь изготавливается, тем она дороже.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ru-RU" sz="2500" b="1" dirty="0">
                <a:solidFill>
                  <a:srgbClr val="006600"/>
                </a:solidFill>
              </a:rPr>
              <a:t>Зачастую дешевле заменить изношенную деталь машины, чем приобретать новую машину.</a:t>
            </a:r>
          </a:p>
        </p:txBody>
      </p:sp>
    </p:spTree>
    <p:extLst>
      <p:ext uri="{BB962C8B-B14F-4D97-AF65-F5344CB8AC3E}">
        <p14:creationId xmlns:p14="http://schemas.microsoft.com/office/powerpoint/2010/main" val="25254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8455" y="116632"/>
            <a:ext cx="8856984" cy="1224136"/>
          </a:xfrm>
          <a:solidFill>
            <a:srgbClr val="FDF58D"/>
          </a:solidFill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Основное назначение </a:t>
            </a:r>
            <a:r>
              <a:rPr lang="ru-RU" sz="2400" b="1" u="sng" dirty="0">
                <a:solidFill>
                  <a:srgbClr val="FF0000"/>
                </a:solidFill>
              </a:rPr>
              <a:t>взаимозаменяемости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– это обеспечение производства изделий </a:t>
            </a:r>
            <a:r>
              <a:rPr lang="ru-RU" sz="2400" b="1" i="1" dirty="0" smtClean="0">
                <a:solidFill>
                  <a:srgbClr val="0000FF"/>
                </a:solidFill>
              </a:rPr>
              <a:t>необходимого качества с минимальными затратами. </a:t>
            </a:r>
          </a:p>
          <a:p>
            <a:pPr marL="0" indent="0">
              <a:buNone/>
            </a:pPr>
            <a:endParaRPr lang="ru-RU" sz="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6528" y="1457483"/>
            <a:ext cx="8960837" cy="513986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357188" algn="l">
              <a:spcBef>
                <a:spcPts val="600"/>
              </a:spcBef>
              <a:spcAft>
                <a:spcPts val="600"/>
              </a:spcAft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Достоинства взаимозаменяемости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Упрощение процесса конструирования.</a:t>
            </a: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>
                <a:solidFill>
                  <a:srgbClr val="006600"/>
                </a:solidFill>
              </a:rPr>
              <a:t>Гарантированное качество </a:t>
            </a:r>
            <a:r>
              <a:rPr lang="ru-RU" sz="2200" b="1" dirty="0" smtClean="0">
                <a:solidFill>
                  <a:srgbClr val="006600"/>
                </a:solidFill>
              </a:rPr>
              <a:t>продукции.</a:t>
            </a:r>
            <a:endParaRPr lang="ru-RU" sz="2200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Обеспечение широкой специализации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</a:rPr>
              <a:t>и </a:t>
            </a: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кооперирования</a:t>
            </a:r>
            <a:r>
              <a:rPr lang="ru-RU" sz="2200" dirty="0" smtClean="0">
                <a:solidFill>
                  <a:srgbClr val="202122"/>
                </a:solidFill>
                <a:latin typeface="Arial" panose="020B0604020202020204" pitchFamily="34" charset="0"/>
              </a:rPr>
              <a:t>; </a:t>
            </a: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>
                <a:solidFill>
                  <a:srgbClr val="006600"/>
                </a:solidFill>
              </a:rPr>
              <a:t>Снижение себестоимости </a:t>
            </a:r>
            <a:r>
              <a:rPr lang="ru-RU" sz="2200" b="1" dirty="0" smtClean="0">
                <a:solidFill>
                  <a:srgbClr val="006600"/>
                </a:solidFill>
              </a:rPr>
              <a:t>продукции.</a:t>
            </a:r>
            <a:endParaRPr lang="ru-RU" sz="22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Обеспечение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</a:rPr>
              <a:t>поточного производства </a:t>
            </a:r>
            <a:r>
              <a:rPr lang="ru-RU" sz="2200" dirty="0">
                <a:solidFill>
                  <a:srgbClr val="202122"/>
                </a:solidFill>
                <a:latin typeface="Arial" panose="020B0604020202020204" pitchFamily="34" charset="0"/>
              </a:rPr>
              <a:t>взаимозаменяемых </a:t>
            </a:r>
            <a:r>
              <a:rPr lang="ru-RU" sz="2200" dirty="0" smtClean="0">
                <a:solidFill>
                  <a:srgbClr val="202122"/>
                </a:solidFill>
                <a:latin typeface="Arial" panose="020B0604020202020204" pitchFamily="34" charset="0"/>
              </a:rPr>
              <a:t>деталей.</a:t>
            </a: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Упрощение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</a:rPr>
              <a:t>процесса сборки </a:t>
            </a:r>
            <a:r>
              <a:rPr lang="ru-RU" sz="2200" dirty="0">
                <a:solidFill>
                  <a:srgbClr val="202122"/>
                </a:solidFill>
                <a:latin typeface="Arial" panose="020B0604020202020204" pitchFamily="34" charset="0"/>
              </a:rPr>
              <a:t>при использовании взаимозаменяемых деталей и </a:t>
            </a:r>
            <a:r>
              <a:rPr lang="ru-RU" sz="2200" dirty="0" smtClean="0">
                <a:solidFill>
                  <a:srgbClr val="202122"/>
                </a:solidFill>
                <a:latin typeface="Arial" panose="020B0604020202020204" pitchFamily="34" charset="0"/>
              </a:rPr>
              <a:t>узлов.</a:t>
            </a: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</a:rPr>
              <a:t>Упрощение процесса </a:t>
            </a: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ремонта.</a:t>
            </a:r>
            <a:endParaRPr lang="ru-RU" sz="22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Снижение требований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</a:rPr>
              <a:t>к квалификации персонала.</a:t>
            </a:r>
            <a:endParaRPr lang="ru-RU" sz="2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3269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357188" algn="l">
              <a:spcBef>
                <a:spcPts val="600"/>
              </a:spcBef>
              <a:spcAft>
                <a:spcPts val="600"/>
              </a:spcAft>
            </a:pP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Достоинства взаимозаменяемости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0000FF"/>
                </a:solidFill>
              </a:rPr>
              <a:t>Упрощение процесса </a:t>
            </a:r>
            <a:r>
              <a:rPr lang="ru-RU" sz="1600" b="1" u="sng" dirty="0">
                <a:solidFill>
                  <a:srgbClr val="0000FF"/>
                </a:solidFill>
              </a:rPr>
              <a:t>проектирования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268288" algn="l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Это происходит за 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счёт возможности использования стандартных конструкторских решений и единых технических </a:t>
            </a:r>
            <a:r>
              <a:rPr lang="ru-RU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требований. </a:t>
            </a:r>
            <a:r>
              <a:rPr lang="ru-RU" sz="1600" dirty="0" smtClean="0"/>
              <a:t>Многие </a:t>
            </a:r>
            <a:r>
              <a:rPr lang="ru-RU" sz="1600" dirty="0"/>
              <a:t>конструкторские решения прошли практическую проверку в успешно и реально работающих устройствах и механизмах. Такие решения стандартизированы и не следует их вновь изобретать, а необходимо просто использовать.</a:t>
            </a:r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     Поэтому </a:t>
            </a:r>
            <a:r>
              <a:rPr lang="ru-RU" sz="1600" dirty="0"/>
              <a:t>не следует заново разрабатывать </a:t>
            </a:r>
            <a:r>
              <a:rPr lang="ru-RU" sz="1600" dirty="0" err="1"/>
              <a:t>точностные</a:t>
            </a:r>
            <a:r>
              <a:rPr lang="ru-RU" sz="1600" dirty="0"/>
              <a:t> требования к деталям и узлам, а надо лишь выбрать нужные из соответствующих нормативных документов</a:t>
            </a:r>
            <a:r>
              <a:rPr lang="ru-RU" sz="1600" dirty="0" smtClean="0"/>
              <a:t>.</a:t>
            </a:r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</a:pPr>
            <a:endParaRPr lang="ru-RU" sz="500" dirty="0"/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2"/>
            </a:pPr>
            <a:r>
              <a:rPr lang="ru-RU" sz="1600" b="1" u="sng" dirty="0" smtClean="0">
                <a:solidFill>
                  <a:srgbClr val="0000FF"/>
                </a:solidFill>
              </a:rPr>
              <a:t>Гарантированное качество </a:t>
            </a:r>
            <a:r>
              <a:rPr lang="ru-RU" sz="1600" b="1" u="sng" dirty="0">
                <a:solidFill>
                  <a:srgbClr val="0000FF"/>
                </a:solidFill>
              </a:rPr>
              <a:t>продукции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 smtClean="0"/>
              <a:t>Если </a:t>
            </a:r>
            <a:r>
              <a:rPr lang="ru-RU" sz="1600" dirty="0"/>
              <a:t>в процессе </a:t>
            </a:r>
            <a:r>
              <a:rPr lang="ru-RU" sz="1600" dirty="0" smtClean="0"/>
              <a:t>производства </a:t>
            </a:r>
            <a:r>
              <a:rPr lang="ru-RU" sz="1600" dirty="0"/>
              <a:t>были полностью выполнены требования чертежей и другой нормативной документации, то изделие будет работоспособным, именно таким, каким его задумал </a:t>
            </a:r>
            <a:r>
              <a:rPr lang="ru-RU" sz="1600" dirty="0" smtClean="0"/>
              <a:t>конструктор.</a:t>
            </a: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500" b="1" u="sng" dirty="0" smtClean="0">
              <a:solidFill>
                <a:srgbClr val="0000FF"/>
              </a:solidFill>
            </a:endParaRPr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3"/>
            </a:pPr>
            <a:r>
              <a:rPr lang="ru-RU" sz="1600" b="1" u="sng" dirty="0" smtClean="0">
                <a:solidFill>
                  <a:srgbClr val="0000FF"/>
                </a:solidFill>
              </a:rPr>
              <a:t>Обеспечение широкой </a:t>
            </a:r>
            <a:r>
              <a:rPr lang="ru-RU" sz="1600" b="1" u="sng" dirty="0">
                <a:solidFill>
                  <a:srgbClr val="0000FF"/>
                </a:solidFill>
              </a:rPr>
              <a:t>специализация и кооперация</a:t>
            </a:r>
            <a:r>
              <a:rPr lang="ru-RU" sz="1600" b="1" dirty="0">
                <a:solidFill>
                  <a:srgbClr val="0000FF"/>
                </a:solidFill>
              </a:rPr>
              <a:t>. 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 smtClean="0"/>
              <a:t>Унификация </a:t>
            </a:r>
            <a:r>
              <a:rPr lang="ru-RU" sz="1600" dirty="0"/>
              <a:t>требований к деталям и узлам позволяет изготавливать их на базе специализированных цехов и заводов, которые могут быть расположены в разных городах и странах. Например, подшипники качения выпускают на специализированных заводах и поставляют продукцию каждому желающему по техническим требованиям на продукцию, заранее оговоренным в стандартах. Так, многие измерительные приборы на </a:t>
            </a:r>
            <a:r>
              <a:rPr lang="ru-RU" sz="1600" dirty="0" smtClean="0"/>
              <a:t>50 % </a:t>
            </a:r>
            <a:r>
              <a:rPr lang="ru-RU" sz="1600" dirty="0"/>
              <a:t>собираются из деталей, поступающих с других заводов.</a:t>
            </a:r>
            <a:endParaRPr lang="ru-RU" sz="16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4"/>
            </a:pPr>
            <a:r>
              <a:rPr lang="ru-RU" sz="1600" b="1" u="sng" dirty="0" smtClean="0">
                <a:solidFill>
                  <a:srgbClr val="0000FF"/>
                </a:solidFill>
              </a:rPr>
              <a:t>Снижение себестоимости </a:t>
            </a:r>
            <a:r>
              <a:rPr lang="ru-RU" sz="1600" b="1" u="sng" dirty="0">
                <a:solidFill>
                  <a:srgbClr val="0000FF"/>
                </a:solidFill>
              </a:rPr>
              <a:t>продукции</a:t>
            </a:r>
            <a:r>
              <a:rPr lang="ru-RU" sz="1600" b="1" dirty="0">
                <a:solidFill>
                  <a:srgbClr val="0000FF"/>
                </a:solidFill>
              </a:rPr>
              <a:t>. 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 smtClean="0">
                <a:latin typeface="Arial" panose="020B0604020202020204" pitchFamily="34" charset="0"/>
              </a:rPr>
              <a:t>Удешевление производства </a:t>
            </a:r>
            <a:r>
              <a:rPr lang="ru-RU" sz="1600" dirty="0" smtClean="0"/>
              <a:t>достигается также </a:t>
            </a:r>
            <a:r>
              <a:rPr lang="ru-RU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за 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счёт </a:t>
            </a:r>
            <a:r>
              <a:rPr lang="ru-RU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специализации. </a:t>
            </a: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 smtClean="0"/>
              <a:t>Если </a:t>
            </a:r>
            <a:r>
              <a:rPr lang="ru-RU" sz="1600" dirty="0"/>
              <a:t>производство настраивают на изготовление одних и тех же деталей или узлов в течение ряда лет, то возникает возможность создать специальное оборудование, обладающее высокой производительностью. </a:t>
            </a:r>
            <a:endParaRPr lang="ru-RU" sz="1600" dirty="0" smtClean="0"/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 smtClean="0"/>
              <a:t>Чем </a:t>
            </a:r>
            <a:r>
              <a:rPr lang="ru-RU" sz="1600" dirty="0"/>
              <a:t>больше серийность выпуска, тем дешевле стоимость одного </a:t>
            </a:r>
            <a:r>
              <a:rPr lang="ru-RU" sz="1600" dirty="0" smtClean="0"/>
              <a:t>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15083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17" y="476672"/>
            <a:ext cx="8960837" cy="604780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357188" algn="l">
              <a:spcBef>
                <a:spcPts val="600"/>
              </a:spcBef>
              <a:spcAft>
                <a:spcPts val="600"/>
              </a:spcAft>
            </a:pP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Достоинства взаимозаменяемости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5"/>
            </a:pPr>
            <a:r>
              <a:rPr lang="ru-RU" sz="1600" b="1" u="sng" dirty="0">
                <a:solidFill>
                  <a:srgbClr val="0000FF"/>
                </a:solidFill>
              </a:rPr>
              <a:t>Обеспечение организации поточного производства</a:t>
            </a:r>
            <a:r>
              <a:rPr lang="ru-RU" sz="1600" b="1" dirty="0">
                <a:solidFill>
                  <a:srgbClr val="0000FF"/>
                </a:solidFill>
              </a:rPr>
              <a:t>. </a:t>
            </a: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/>
              <a:t>При взаимозаменяемом производстве сравнительно легко организовать сборку изделий на </a:t>
            </a:r>
            <a:r>
              <a:rPr lang="ru-RU" sz="1600" dirty="0" smtClean="0"/>
              <a:t>конвейере поточным методом, </a:t>
            </a:r>
            <a:r>
              <a:rPr lang="ru-RU" sz="1600" dirty="0"/>
              <a:t>при этом можно нормировать время сборочных операций, которые будут заключаться в основном лишь в закреплении деталей и узлов, и не потребуется их дополнительная обработка или подгонка</a:t>
            </a:r>
            <a:r>
              <a:rPr lang="ru-RU" sz="1600" dirty="0" smtClean="0"/>
              <a:t>.</a:t>
            </a: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800" b="1" u="sng" dirty="0" smtClean="0">
              <a:solidFill>
                <a:srgbClr val="0000FF"/>
              </a:solidFill>
            </a:endParaRPr>
          </a:p>
          <a:p>
            <a:pPr marL="268288" indent="-268288" algn="l">
              <a:buClr>
                <a:srgbClr val="FF0000"/>
              </a:buClr>
              <a:buFont typeface="+mj-lt"/>
              <a:buAutoNum type="arabicPeriod" startAt="6"/>
            </a:pPr>
            <a:r>
              <a:rPr lang="ru-RU" sz="1600" b="1" u="sng" dirty="0" smtClean="0">
                <a:solidFill>
                  <a:srgbClr val="0000FF"/>
                </a:solidFill>
              </a:rPr>
              <a:t>Упрощение процесса сборки</a:t>
            </a:r>
            <a:r>
              <a:rPr lang="ru-RU" sz="1600" dirty="0" smtClean="0"/>
              <a:t>. </a:t>
            </a:r>
          </a:p>
          <a:p>
            <a:pPr marL="268288" algn="l"/>
            <a:r>
              <a:rPr lang="ru-RU" sz="1600" dirty="0" smtClean="0"/>
              <a:t>Сборка </a:t>
            </a:r>
            <a:r>
              <a:rPr lang="ru-RU" sz="1600" dirty="0"/>
              <a:t>взаимозаменяемых изделий заключается в основном в их присоединении друг к другу, т.е. в относительном закреплении. Такая операция может быть легко автоматизирована, и при этом возможно использование труда малоквалифицированных операторов</a:t>
            </a:r>
            <a:r>
              <a:rPr lang="ru-RU" sz="1600" dirty="0" smtClean="0"/>
              <a:t>.</a:t>
            </a:r>
          </a:p>
          <a:p>
            <a:pPr marL="268288" algn="l"/>
            <a:endParaRPr lang="ru-RU" sz="800" dirty="0"/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7"/>
            </a:pPr>
            <a:r>
              <a:rPr lang="ru-RU" sz="1600" b="1" u="sng" dirty="0">
                <a:solidFill>
                  <a:srgbClr val="0000FF"/>
                </a:solidFill>
              </a:rPr>
              <a:t>Упрощение процесса </a:t>
            </a:r>
            <a:r>
              <a:rPr lang="ru-RU" sz="1600" b="1" u="sng" dirty="0" smtClean="0">
                <a:solidFill>
                  <a:srgbClr val="0000FF"/>
                </a:solidFill>
              </a:rPr>
              <a:t>ремонта</a:t>
            </a:r>
            <a:r>
              <a:rPr lang="ru-RU" sz="1600" b="1" dirty="0" smtClean="0">
                <a:solidFill>
                  <a:srgbClr val="0000FF"/>
                </a:solidFill>
              </a:rPr>
              <a:t>. </a:t>
            </a: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 smtClean="0"/>
              <a:t>Если </a:t>
            </a:r>
            <a:r>
              <a:rPr lang="ru-RU" sz="1600" dirty="0"/>
              <a:t>продукция создана с соблюдением принципа взаимозаменяемости, то это предусматривает возможность использования запасных деталей. Тогда ремонт будет заключаться в простой замене детали или узла, что приводит к уменьшению времени простоя машины и увеличению </a:t>
            </a:r>
            <a:r>
              <a:rPr lang="ru-RU" sz="1600" dirty="0" smtClean="0"/>
              <a:t>надёжности </a:t>
            </a:r>
            <a:r>
              <a:rPr lang="ru-RU" sz="1600" dirty="0"/>
              <a:t>и экономичности ее эксплуатации</a:t>
            </a:r>
            <a:r>
              <a:rPr lang="ru-RU" sz="1600" dirty="0" smtClean="0"/>
              <a:t>.</a:t>
            </a: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68288" indent="-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8"/>
            </a:pPr>
            <a:r>
              <a:rPr lang="ru-RU" sz="1600" b="1" u="sng" dirty="0">
                <a:solidFill>
                  <a:srgbClr val="0000FF"/>
                </a:solidFill>
                <a:latin typeface="Arial" panose="020B0604020202020204" pitchFamily="34" charset="0"/>
              </a:rPr>
              <a:t>Снижение требований к квалификации персонала</a:t>
            </a:r>
            <a:r>
              <a:rPr lang="ru-RU" sz="1600" b="1" dirty="0" smtClean="0">
                <a:solidFill>
                  <a:srgbClr val="0000FF"/>
                </a:solidFill>
              </a:rPr>
              <a:t>. </a:t>
            </a:r>
          </a:p>
          <a:p>
            <a:pPr marL="26828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1600" dirty="0" smtClean="0"/>
              <a:t>Минимальный объём </a:t>
            </a:r>
            <a:r>
              <a:rPr lang="ru-RU" sz="1600" dirty="0"/>
              <a:t>ручного труда (разметка, выверка, пригонка, управление универсальным оборудованием) позволяет широко использовать рабочих сравнительно низкой квалификации наряду с небольшим количеством высококвалифицированных настройщиков</a:t>
            </a:r>
            <a:r>
              <a:rPr lang="ru-RU" sz="1600" dirty="0" smtClean="0"/>
              <a:t>. Автоматизация производства также позволяет использовать труд </a:t>
            </a:r>
            <a:r>
              <a:rPr lang="ru-RU" sz="1600" dirty="0"/>
              <a:t>малоквалифицированных </a:t>
            </a:r>
            <a:r>
              <a:rPr lang="ru-RU" sz="1600" dirty="0" smtClean="0"/>
              <a:t>операторов.</a:t>
            </a:r>
          </a:p>
        </p:txBody>
      </p:sp>
    </p:spTree>
    <p:extLst>
      <p:ext uri="{BB962C8B-B14F-4D97-AF65-F5344CB8AC3E}">
        <p14:creationId xmlns:p14="http://schemas.microsoft.com/office/powerpoint/2010/main" val="18463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136904" cy="304698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Широкое применение взаимозаменяемости в промышленности </a:t>
            </a:r>
            <a:r>
              <a:rPr lang="ru-RU" sz="2400" b="1" dirty="0">
                <a:solidFill>
                  <a:srgbClr val="006600"/>
                </a:solidFill>
              </a:rPr>
              <a:t>немыслимо без разработки нормативной базы, определяющей основные требования, предъявляемые к взаимозаменяемой продукции.</a:t>
            </a:r>
          </a:p>
          <a:p>
            <a:pPr algn="l"/>
            <a:endParaRPr lang="ru-RU" sz="2400" dirty="0" smtClean="0"/>
          </a:p>
          <a:p>
            <a:pPr algn="l"/>
            <a:r>
              <a:rPr lang="ru-RU" sz="2400" b="1" dirty="0" smtClean="0">
                <a:solidFill>
                  <a:srgbClr val="0000FF"/>
                </a:solidFill>
              </a:rPr>
              <a:t>Взаимозаменяемость </a:t>
            </a:r>
            <a:r>
              <a:rPr lang="ru-RU" sz="2400" b="1" dirty="0">
                <a:solidFill>
                  <a:srgbClr val="0000FF"/>
                </a:solidFill>
              </a:rPr>
              <a:t>основывается на стандартизации.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26702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943800" cy="2592288"/>
          </a:xfrm>
          <a:solidFill>
            <a:srgbClr val="0000FF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1.2</a:t>
            </a:r>
            <a:r>
              <a:rPr lang="ru-RU" sz="4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Виды </a:t>
            </a:r>
            <a:r>
              <a:rPr lang="ru-RU" sz="4800" b="1" dirty="0">
                <a:solidFill>
                  <a:srgbClr val="FFFFFF"/>
                </a:solidFill>
                <a:latin typeface="Arial Black" panose="020B0A04020102020204" pitchFamily="34" charset="0"/>
              </a:rPr>
              <a:t>взаимозаменяемости</a:t>
            </a:r>
            <a:endParaRPr lang="ru-RU" sz="800" b="1" i="1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611560" y="1196752"/>
            <a:ext cx="8208912" cy="5016758"/>
          </a:xfrm>
          <a:prstGeom prst="rect">
            <a:avLst/>
          </a:prstGeom>
          <a:solidFill>
            <a:srgbClr val="FCFCF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0000FF"/>
              </a:buClr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Полная</a:t>
            </a:r>
          </a:p>
          <a:p>
            <a:pPr marL="457200" indent="-457200" algn="l">
              <a:spcBef>
                <a:spcPct val="50000"/>
              </a:spcBef>
              <a:buClr>
                <a:srgbClr val="0000FF"/>
              </a:buClr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Неполная </a:t>
            </a:r>
            <a:r>
              <a:rPr lang="ru-RU" alt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(частичная, ограниченная</a:t>
            </a:r>
            <a:r>
              <a:rPr lang="ru-RU" alt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spcBef>
                <a:spcPct val="50000"/>
              </a:spcBef>
              <a:buClr>
                <a:srgbClr val="0000FF"/>
              </a:buClr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Внешняя</a:t>
            </a:r>
          </a:p>
          <a:p>
            <a:pPr marL="457200" indent="-457200" algn="l">
              <a:spcBef>
                <a:spcPct val="50000"/>
              </a:spcBef>
              <a:buClr>
                <a:srgbClr val="0000FF"/>
              </a:buClr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Внутренняя</a:t>
            </a:r>
          </a:p>
          <a:p>
            <a:pPr marL="457200" indent="-457200" algn="l">
              <a:spcBef>
                <a:spcPct val="50000"/>
              </a:spcBef>
              <a:buClr>
                <a:srgbClr val="0000FF"/>
              </a:buClr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Функциональная</a:t>
            </a:r>
          </a:p>
          <a:p>
            <a:pPr marL="457200" indent="-457200" algn="l">
              <a:spcBef>
                <a:spcPct val="50000"/>
              </a:spcBef>
              <a:buClr>
                <a:srgbClr val="0000FF"/>
              </a:buClr>
              <a:buAutoNum type="arabicParenR"/>
            </a:pPr>
            <a:r>
              <a:rPr lang="ru-RU" sz="3200" b="1" dirty="0">
                <a:solidFill>
                  <a:srgbClr val="FF0000"/>
                </a:solidFill>
              </a:rPr>
              <a:t>Размерная (геометрическая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 algn="l">
              <a:spcBef>
                <a:spcPct val="50000"/>
              </a:spcBef>
              <a:buClr>
                <a:srgbClr val="0000FF"/>
              </a:buClr>
              <a:buAutoNum type="arabicParenR"/>
            </a:pPr>
            <a:r>
              <a:rPr lang="ru-RU" sz="3200" b="1" dirty="0">
                <a:solidFill>
                  <a:srgbClr val="FF0000"/>
                </a:solidFill>
              </a:rPr>
              <a:t>Параметрическая</a:t>
            </a:r>
            <a:endParaRPr lang="en-US" sz="3200" dirty="0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black">
          <a:xfrm>
            <a:off x="595308" y="404664"/>
            <a:ext cx="8225164" cy="6544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3600" b="1" dirty="0" smtClean="0">
                <a:solidFill>
                  <a:srgbClr val="0000FF"/>
                </a:solidFill>
              </a:rPr>
              <a:t>Виды взаимозаменяемости: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0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504" y="404664"/>
            <a:ext cx="8928992" cy="2376264"/>
          </a:xfrm>
        </p:spPr>
        <p:txBody>
          <a:bodyPr/>
          <a:lstStyle/>
          <a:p>
            <a:pPr marL="176213"/>
            <a:r>
              <a:rPr lang="ru-RU" sz="5000" dirty="0" smtClean="0">
                <a:solidFill>
                  <a:srgbClr val="0000FF"/>
                </a:solidFill>
              </a:rPr>
              <a:t>1.</a:t>
            </a:r>
            <a:r>
              <a:rPr lang="ru-RU" sz="5000" dirty="0" smtClean="0"/>
              <a:t> Понятие </a:t>
            </a:r>
            <a:r>
              <a:rPr lang="ru-RU" sz="5000" dirty="0"/>
              <a:t>о взаимозаменяемости и её видах</a:t>
            </a:r>
          </a:p>
        </p:txBody>
      </p:sp>
      <p:pic>
        <p:nvPicPr>
          <p:cNvPr id="1026" name="Picture 2" descr="Взаимозаменяемость деталей, узлов и механизм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61793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2" name="Rectangle 14"/>
          <p:cNvSpPr>
            <a:spLocks noChangeArrowheads="1"/>
          </p:cNvSpPr>
          <p:nvPr/>
        </p:nvSpPr>
        <p:spPr bwMode="black">
          <a:xfrm>
            <a:off x="611560" y="116632"/>
            <a:ext cx="5040560" cy="46705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Виды взаимозаменяемости: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black">
          <a:xfrm>
            <a:off x="110290" y="660612"/>
            <a:ext cx="8903764" cy="17620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"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1) </a:t>
            </a:r>
            <a:r>
              <a:rPr lang="ru-RU" sz="2000" b="1" u="sng" dirty="0" smtClean="0">
                <a:solidFill>
                  <a:srgbClr val="FF0000"/>
                </a:solidFill>
              </a:rPr>
              <a:t>Полная</a:t>
            </a:r>
            <a:r>
              <a:rPr lang="ru-RU" sz="2000" b="1" dirty="0" smtClean="0">
                <a:solidFill>
                  <a:srgbClr val="FF0000"/>
                </a:solidFill>
              </a:rPr>
              <a:t> взаимозаменяемость </a:t>
            </a:r>
            <a:r>
              <a:rPr lang="ru-RU" sz="2000" b="1" dirty="0" smtClean="0">
                <a:solidFill>
                  <a:srgbClr val="0000FF"/>
                </a:solidFill>
              </a:rPr>
              <a:t>– это взаимозаменяемость, при которой обеспечивается возможность </a:t>
            </a:r>
            <a:r>
              <a:rPr lang="ru-RU" sz="2000" b="1" dirty="0" smtClean="0">
                <a:solidFill>
                  <a:srgbClr val="009A46"/>
                </a:solidFill>
              </a:rPr>
              <a:t>беспригонной сборки </a:t>
            </a:r>
            <a:r>
              <a:rPr lang="ru-RU" sz="2000" b="1" dirty="0" smtClean="0">
                <a:solidFill>
                  <a:srgbClr val="0000FF"/>
                </a:solidFill>
              </a:rPr>
              <a:t>(замены, ремонта) любых независимо изготовленных с заданной точностью однотипных деталей.</a:t>
            </a:r>
          </a:p>
          <a:p>
            <a:pPr marL="85725" algn="l">
              <a:spcBef>
                <a:spcPct val="50000"/>
              </a:spcBef>
            </a:pPr>
            <a:r>
              <a:rPr lang="ru-RU" sz="1900" b="1" i="1" dirty="0" smtClean="0">
                <a:solidFill>
                  <a:srgbClr val="009A46"/>
                </a:solidFill>
              </a:rPr>
              <a:t>Пример</a:t>
            </a:r>
            <a:r>
              <a:rPr lang="ru-RU" sz="1900" b="1" dirty="0"/>
              <a:t> 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подшипники,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автомобильные шины, электрические 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лампы.</a:t>
            </a:r>
            <a:endParaRPr lang="en-US" sz="1900" b="1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black">
          <a:xfrm>
            <a:off x="127382" y="2564904"/>
            <a:ext cx="8886672" cy="3939540"/>
          </a:xfrm>
          <a:prstGeom prst="rect">
            <a:avLst/>
          </a:prstGeom>
          <a:solidFill>
            <a:srgbClr val="FCFCF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" algn="l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2) </a:t>
            </a:r>
            <a:r>
              <a:rPr lang="ru-RU" sz="2000" b="1" u="sng" dirty="0" smtClean="0">
                <a:solidFill>
                  <a:srgbClr val="FF0000"/>
                </a:solidFill>
              </a:rPr>
              <a:t>Неполная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0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частичная, ограниченная</a:t>
            </a:r>
            <a:r>
              <a:rPr lang="ru-RU" alt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взаимозаменяемость </a:t>
            </a:r>
            <a:r>
              <a:rPr lang="ru-RU" altLang="ru-RU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– это взаимозаменяемость, при которой в результате сборки допускается производить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9A46"/>
                </a:solidFill>
                <a:cs typeface="Times New Roman" panose="02020603050405020304" pitchFamily="18" charset="0"/>
              </a:rPr>
              <a:t>дополнительные операции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групповой подбор деталей</a:t>
            </a:r>
            <a:r>
              <a:rPr lang="ru-RU" sz="1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cs typeface="Times New Roman" panose="02020603050405020304" pitchFamily="18" charset="0"/>
              </a:rPr>
              <a:t>перед сборкой (</a:t>
            </a:r>
            <a:r>
              <a:rPr lang="ru-RU" sz="1900" b="1" i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селективная сборка</a:t>
            </a:r>
            <a:r>
              <a:rPr lang="ru-RU" sz="1900" dirty="0" smtClean="0">
                <a:cs typeface="Times New Roman" panose="02020603050405020304" pitchFamily="18" charset="0"/>
              </a:rPr>
              <a:t>) (</a:t>
            </a:r>
            <a:r>
              <a:rPr lang="ru-RU" sz="1900" dirty="0"/>
              <a:t>для достижения требуемой точности </a:t>
            </a:r>
            <a:r>
              <a:rPr lang="ru-RU" sz="1900" dirty="0" smtClean="0"/>
              <a:t>параметров: зазоров</a:t>
            </a:r>
            <a:r>
              <a:rPr lang="ru-RU" sz="1900" dirty="0"/>
              <a:t>, натягов)</a:t>
            </a:r>
            <a:r>
              <a:rPr lang="ru-RU" sz="1900" dirty="0" smtClean="0">
                <a:cs typeface="Times New Roman" panose="02020603050405020304" pitchFamily="18" charset="0"/>
              </a:rPr>
              <a:t>;</a:t>
            </a:r>
          </a:p>
          <a:p>
            <a:pPr marL="800100" lvl="1" indent="-342900" algn="l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/>
              <a:t>применение компенсаторов (регулирующих элементов);</a:t>
            </a:r>
          </a:p>
          <a:p>
            <a:pPr marL="800100" lvl="1" indent="-342900" algn="l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/>
              <a:t>регулирование положения некоторых составных частей </a:t>
            </a:r>
            <a:r>
              <a:rPr lang="ru-RU" sz="1900" dirty="0" smtClean="0"/>
              <a:t>изделия:</a:t>
            </a:r>
          </a:p>
          <a:p>
            <a:pPr marL="800100" lvl="1" indent="-342900" algn="l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/>
              <a:t>дополнительная обработка (доводка, пригонка по месту);</a:t>
            </a:r>
          </a:p>
          <a:p>
            <a:pPr marL="800100" lvl="1" indent="-342900" algn="l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/>
              <a:t>другие дополнительные технологические мероприятия</a:t>
            </a:r>
            <a:r>
              <a:rPr lang="ru-RU" sz="1900" dirty="0" smtClean="0"/>
              <a:t>.</a:t>
            </a:r>
          </a:p>
          <a:p>
            <a:pPr marL="85725" lvl="1" algn="l">
              <a:spcBef>
                <a:spcPct val="50000"/>
              </a:spcBef>
              <a:buClr>
                <a:srgbClr val="FF0000"/>
              </a:buClr>
            </a:pPr>
            <a:r>
              <a:rPr lang="ru-RU" sz="1900" b="1" i="1" dirty="0" smtClean="0">
                <a:solidFill>
                  <a:srgbClr val="009A46"/>
                </a:solidFill>
              </a:rPr>
              <a:t>Пример</a:t>
            </a:r>
            <a:r>
              <a:rPr lang="ru-RU" sz="1900" b="1" i="1" dirty="0" smtClean="0"/>
              <a:t> </a:t>
            </a:r>
            <a:r>
              <a:rPr lang="ru-RU" sz="1900" b="1" i="1" dirty="0" smtClean="0">
                <a:solidFill>
                  <a:srgbClr val="0070C0"/>
                </a:solidFill>
              </a:rPr>
              <a:t>– поршни двигателей </a:t>
            </a:r>
            <a:r>
              <a:rPr lang="ru-RU" sz="1900" b="1" i="1" dirty="0">
                <a:solidFill>
                  <a:srgbClr val="0070C0"/>
                </a:solidFill>
              </a:rPr>
              <a:t>внутреннего </a:t>
            </a:r>
            <a:r>
              <a:rPr lang="ru-RU" sz="1900" b="1" i="1" dirty="0" smtClean="0">
                <a:solidFill>
                  <a:srgbClr val="0070C0"/>
                </a:solidFill>
              </a:rPr>
              <a:t>сгорания.</a:t>
            </a:r>
            <a:endParaRPr lang="en-US" sz="1900" b="1" i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382" y="660612"/>
            <a:ext cx="8886672" cy="1328228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28" y="2473924"/>
            <a:ext cx="8907426" cy="3619372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691680" y="1643650"/>
            <a:ext cx="7344816" cy="213299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2836640" y="1736768"/>
            <a:ext cx="630736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dirty="0" smtClean="0"/>
              <a:t>обеспечивается при выполнении параметров деталей с точностью, позволяющей производить сборку любых сопрягаемых деталей без какой бы то ни было дополнительной </a:t>
            </a:r>
            <a:r>
              <a:rPr lang="ru-RU" sz="2000" dirty="0"/>
              <a:t>их обработки, подбора или регулирования и получать изделия требуемого качества.</a:t>
            </a:r>
            <a:endParaRPr lang="en-US" sz="2000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238400" y="2497574"/>
            <a:ext cx="59824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71" y="1563100"/>
            <a:ext cx="2239181" cy="2239181"/>
          </a:xfrm>
          <a:prstGeom prst="rect">
            <a:avLst/>
          </a:prstGeom>
          <a:noFill/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395536" y="2458614"/>
            <a:ext cx="1670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Полной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351782" y="3937915"/>
            <a:ext cx="7684714" cy="241124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2843808" y="3933056"/>
            <a:ext cx="6308724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900" dirty="0" smtClean="0"/>
              <a:t>для достижения требуемой точности параметров (зазоров, натягов) допускается </a:t>
            </a:r>
            <a:r>
              <a:rPr lang="ru-RU" sz="1900" b="1" i="1" dirty="0" smtClean="0">
                <a:solidFill>
                  <a:srgbClr val="FF0000"/>
                </a:solidFill>
              </a:rPr>
              <a:t>групповой подбор деталей (</a:t>
            </a:r>
            <a:r>
              <a:rPr lang="ru-RU" sz="1900" b="1" i="1" dirty="0" smtClean="0">
                <a:solidFill>
                  <a:srgbClr val="0000FF"/>
                </a:solidFill>
              </a:rPr>
              <a:t>селективная сборка</a:t>
            </a:r>
            <a:r>
              <a:rPr lang="ru-RU" sz="1900" b="1" i="1" dirty="0" smtClean="0">
                <a:solidFill>
                  <a:srgbClr val="FF0000"/>
                </a:solidFill>
              </a:rPr>
              <a:t>)</a:t>
            </a:r>
            <a:r>
              <a:rPr lang="ru-RU" sz="1900" dirty="0" smtClean="0"/>
              <a:t>, применение компенсаторов, регулирование положения некоторых составных частей изделия, пригонка по месту и другие дополнительные технологические мероприятия </a:t>
            </a:r>
            <a:r>
              <a:rPr lang="ru-RU" sz="1900" dirty="0">
                <a:latin typeface="Tahoma" pitchFamily="34" charset="0"/>
              </a:rPr>
              <a:t>при обязательном выполнении требований к качеству сборочных единиц и изделий</a:t>
            </a:r>
            <a:r>
              <a:rPr lang="ru-RU" sz="1900" dirty="0" smtClean="0"/>
              <a:t>.</a:t>
            </a:r>
            <a:endParaRPr lang="en-US" sz="1900" b="1" dirty="0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339752" y="4947484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167" y="3992811"/>
            <a:ext cx="2261593" cy="2261593"/>
          </a:xfrm>
          <a:prstGeom prst="rect">
            <a:avLst/>
          </a:prstGeom>
          <a:noFill/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395536" y="4783708"/>
            <a:ext cx="174205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Неполной 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(частичной)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black">
          <a:xfrm>
            <a:off x="251520" y="577515"/>
            <a:ext cx="8640960" cy="90486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В зависимости от технико-экономических условий взаимозаменяемость может быть: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3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40909" y="980728"/>
            <a:ext cx="8913640" cy="4370427"/>
          </a:xfrm>
          <a:prstGeom prst="rect">
            <a:avLst/>
          </a:prstGeom>
          <a:solidFill>
            <a:srgbClr val="FCFCF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200" b="1" i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Селективная сборка</a:t>
            </a:r>
            <a:r>
              <a:rPr lang="ru-RU" sz="2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cs typeface="Times New Roman" panose="02020603050405020304" pitchFamily="18" charset="0"/>
              </a:rPr>
              <a:t>– это предварительная сортировка (</a:t>
            </a:r>
            <a:r>
              <a:rPr lang="ru-RU" sz="2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селекция</a:t>
            </a:r>
            <a:r>
              <a:rPr lang="ru-RU" sz="2200" dirty="0" smtClean="0">
                <a:cs typeface="Times New Roman" panose="02020603050405020304" pitchFamily="18" charset="0"/>
              </a:rPr>
              <a:t>) годных деталей на размерные группы, в результате чего получают заданные технические и эксплуатационные показатели готовой продукции при меньшей точности входящих в нее деталей (</a:t>
            </a:r>
            <a:r>
              <a:rPr lang="ru-RU" sz="2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что экономически выгодно</a:t>
            </a:r>
            <a:r>
              <a:rPr lang="ru-RU" sz="2200" dirty="0" smtClean="0">
                <a:cs typeface="Times New Roman" panose="02020603050405020304" pitchFamily="18" charset="0"/>
              </a:rPr>
              <a:t>).</a:t>
            </a:r>
          </a:p>
          <a:p>
            <a:pPr algn="l">
              <a:spcBef>
                <a:spcPts val="0"/>
              </a:spcBef>
            </a:pPr>
            <a:r>
              <a:rPr lang="ru-RU" sz="2200" b="1" i="1" u="sng" dirty="0" smtClean="0">
                <a:solidFill>
                  <a:srgbClr val="FF0000"/>
                </a:solidFill>
              </a:rPr>
              <a:t>Селективная сборка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dirty="0">
                <a:cs typeface="Times New Roman" panose="02020603050405020304" pitchFamily="18" charset="0"/>
              </a:rPr>
              <a:t>– это </a:t>
            </a:r>
            <a:r>
              <a:rPr lang="ru-RU" sz="2200" b="1" dirty="0">
                <a:solidFill>
                  <a:srgbClr val="006600"/>
                </a:solidFill>
              </a:rPr>
              <a:t>групповой подбор деталей </a:t>
            </a:r>
            <a:r>
              <a:rPr lang="ru-RU" sz="2200" dirty="0" smtClean="0"/>
              <a:t>для </a:t>
            </a:r>
            <a:r>
              <a:rPr lang="ru-RU" sz="2200" dirty="0"/>
              <a:t>получения требуемой точности </a:t>
            </a:r>
            <a:r>
              <a:rPr lang="ru-RU" sz="2200" dirty="0" smtClean="0"/>
              <a:t>сборки.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1" i="1" dirty="0" smtClean="0">
              <a:solidFill>
                <a:srgbClr val="009A46"/>
              </a:solidFill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i="1" dirty="0" smtClean="0">
                <a:solidFill>
                  <a:srgbClr val="009A46"/>
                </a:solidFill>
                <a:cs typeface="Times New Roman" panose="02020603050405020304" pitchFamily="18" charset="0"/>
              </a:rPr>
              <a:t>Например</a:t>
            </a:r>
            <a:r>
              <a:rPr lang="ru-RU" sz="2000" i="1" dirty="0" smtClean="0">
                <a:solidFill>
                  <a:srgbClr val="009A46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годные «валы» и «отверстия» </a:t>
            </a:r>
            <a:r>
              <a:rPr lang="ru-RU" sz="2000" i="1" dirty="0" smtClean="0">
                <a:cs typeface="Times New Roman" panose="02020603050405020304" pitchFamily="18" charset="0"/>
              </a:rPr>
              <a:t>рассортировывают на </a:t>
            </a:r>
            <a:r>
              <a:rPr lang="ru-RU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три размерных группы</a:t>
            </a:r>
            <a:r>
              <a:rPr lang="ru-RU" sz="2000" i="1" dirty="0" smtClean="0">
                <a:cs typeface="Times New Roman" panose="02020603050405020304" pitchFamily="18" charset="0"/>
              </a:rPr>
              <a:t>, что позволяет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без уменьшения допуска на обработку деталей увеличить точность их посадки.</a:t>
            </a:r>
          </a:p>
          <a:p>
            <a:pPr algn="l">
              <a:spcBef>
                <a:spcPts val="0"/>
              </a:spcBef>
            </a:pPr>
            <a:endParaRPr lang="ru-RU" sz="1200" b="1" i="1" dirty="0" smtClean="0">
              <a:solidFill>
                <a:srgbClr val="009A46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b="1" i="1" dirty="0" smtClean="0">
                <a:solidFill>
                  <a:srgbClr val="009A46"/>
                </a:solidFill>
              </a:rPr>
              <a:t>Пример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– клапана и </a:t>
            </a:r>
            <a:r>
              <a:rPr lang="ru-RU" sz="2000" b="1" i="1" dirty="0">
                <a:solidFill>
                  <a:srgbClr val="0000FF"/>
                </a:solidFill>
              </a:rPr>
              <a:t>толкатели двигателей внутреннего сгорания</a:t>
            </a:r>
            <a:endParaRPr lang="ru-RU" sz="2000" b="1" i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black">
          <a:xfrm>
            <a:off x="230360" y="240061"/>
            <a:ext cx="5040560" cy="46705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Виды взаимозаменяемости: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5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84351" y="662539"/>
            <a:ext cx="9026598" cy="4308872"/>
          </a:xfrm>
          <a:prstGeom prst="rect">
            <a:avLst/>
          </a:prstGeom>
          <a:solidFill>
            <a:srgbClr val="FCFCF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ru-RU" sz="1900" b="1" dirty="0" smtClean="0">
                <a:solidFill>
                  <a:srgbClr val="FF0000"/>
                </a:solidFill>
              </a:rPr>
              <a:t>3</a:t>
            </a:r>
            <a:r>
              <a:rPr lang="en-US" sz="1900" b="1" dirty="0" smtClean="0">
                <a:solidFill>
                  <a:srgbClr val="FF0000"/>
                </a:solidFill>
              </a:rPr>
              <a:t>) </a:t>
            </a:r>
            <a:r>
              <a:rPr lang="ru-RU" sz="1900" b="1" u="sng" dirty="0" smtClean="0">
                <a:solidFill>
                  <a:srgbClr val="FF0000"/>
                </a:solidFill>
              </a:rPr>
              <a:t>Внешняя</a:t>
            </a:r>
            <a:r>
              <a:rPr lang="ru-RU" sz="1900" b="1" dirty="0" smtClean="0">
                <a:solidFill>
                  <a:srgbClr val="FF0000"/>
                </a:solidFill>
              </a:rPr>
              <a:t> взаимозаменяемость </a:t>
            </a:r>
            <a:r>
              <a:rPr lang="ru-RU" sz="1900" b="1" dirty="0" smtClean="0">
                <a:solidFill>
                  <a:srgbClr val="0000FF"/>
                </a:solidFill>
              </a:rPr>
              <a:t>– </a:t>
            </a:r>
          </a:p>
          <a:p>
            <a:pPr marL="342900" indent="-342900" algn="l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</a:rPr>
              <a:t>это взаимозаменяемость, при которой возможна замена сборочных единиц; </a:t>
            </a:r>
          </a:p>
          <a:p>
            <a:pPr marL="342900" indent="-342900" algn="l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</a:rPr>
              <a:t>это взаимозаменяемость </a:t>
            </a:r>
            <a:r>
              <a:rPr lang="ru-RU" b="1" dirty="0">
                <a:solidFill>
                  <a:srgbClr val="006600"/>
                </a:solidFill>
              </a:rPr>
              <a:t>по выходным данным узла, которыми могут являться либо присоединительные, либо эксплуатационные </a:t>
            </a:r>
            <a:r>
              <a:rPr lang="ru-RU" b="1" dirty="0" smtClean="0">
                <a:solidFill>
                  <a:srgbClr val="006600"/>
                </a:solidFill>
              </a:rPr>
              <a:t>параметры;</a:t>
            </a:r>
          </a:p>
          <a:p>
            <a:pPr marL="342900" indent="-342900" algn="l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</a:rPr>
              <a:t>это взаимозаменяемость покупных и кооперируемых изделий (монтируемых в другие более сложные изделия) и сборочных единиц по эксплуатационным показателям, а также по размерам и форме присоединительных поверхностей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1600" b="1" i="1" dirty="0">
                <a:solidFill>
                  <a:srgbClr val="009A46"/>
                </a:solidFill>
              </a:rPr>
              <a:t>Например,</a:t>
            </a:r>
            <a:r>
              <a:rPr lang="ru-RU" sz="1600" b="1" i="1" dirty="0"/>
              <a:t> </a:t>
            </a: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7030A0"/>
                </a:solidFill>
              </a:rPr>
              <a:t>в электродвигателях </a:t>
            </a:r>
            <a:r>
              <a:rPr lang="ru-RU" sz="1600" b="1" i="1" dirty="0"/>
              <a:t>внешнюю взаимозаменяемость обеспечивают по частоте вращения вала и мощности, а также по размерам присоединительных поверхностей; </a:t>
            </a: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7030A0"/>
                </a:solidFill>
              </a:rPr>
              <a:t>в подшипниках качения </a:t>
            </a:r>
            <a:r>
              <a:rPr lang="ru-RU" sz="1600" b="1" i="1" dirty="0"/>
              <a:t>– по наружному диаметру наружного кольца и внутреннему диаметру внутреннего кольца, а также по точности вращения.</a:t>
            </a:r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99152" y="5003858"/>
            <a:ext cx="9000780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900" b="1" dirty="0">
                <a:solidFill>
                  <a:srgbClr val="FF0000"/>
                </a:solidFill>
              </a:rPr>
              <a:t>4</a:t>
            </a:r>
            <a:r>
              <a:rPr lang="ru-RU" sz="1900" b="1" dirty="0" smtClean="0">
                <a:solidFill>
                  <a:srgbClr val="FF0000"/>
                </a:solidFill>
              </a:rPr>
              <a:t>) </a:t>
            </a:r>
            <a:r>
              <a:rPr lang="ru-RU" sz="1900" b="1" u="sng" dirty="0">
                <a:solidFill>
                  <a:srgbClr val="FF0000"/>
                </a:solidFill>
              </a:rPr>
              <a:t>Внутренняя</a:t>
            </a:r>
            <a:r>
              <a:rPr lang="ru-RU" sz="1900" b="1" dirty="0">
                <a:solidFill>
                  <a:srgbClr val="FF0000"/>
                </a:solidFill>
              </a:rPr>
              <a:t> взаимозаменяемость</a:t>
            </a:r>
            <a:r>
              <a:rPr lang="ru-RU" altLang="ru-RU" sz="1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– это взаимозаменяемость деталей, составляющих отдельные сборочные единицы (</a:t>
            </a:r>
            <a:r>
              <a:rPr lang="ru-RU" b="1" dirty="0">
                <a:solidFill>
                  <a:srgbClr val="0000FF"/>
                </a:solidFill>
              </a:rPr>
              <a:t>взаимозаменяемость </a:t>
            </a:r>
            <a:r>
              <a:rPr lang="ru-RU" b="1" dirty="0" smtClean="0">
                <a:solidFill>
                  <a:srgbClr val="0000FF"/>
                </a:solidFill>
              </a:rPr>
              <a:t>деталей, отдельных узлов (сборочных единиц) </a:t>
            </a:r>
            <a:r>
              <a:rPr lang="ru-RU" b="1" dirty="0">
                <a:solidFill>
                  <a:srgbClr val="0000FF"/>
                </a:solidFill>
              </a:rPr>
              <a:t>или механизмов, входящих в </a:t>
            </a:r>
            <a:r>
              <a:rPr lang="ru-RU" b="1" dirty="0" smtClean="0">
                <a:solidFill>
                  <a:srgbClr val="0000FF"/>
                </a:solidFill>
              </a:rPr>
              <a:t>изделие).</a:t>
            </a:r>
          </a:p>
          <a:p>
            <a:pPr algn="l">
              <a:spcBef>
                <a:spcPts val="600"/>
              </a:spcBef>
            </a:pPr>
            <a:r>
              <a:rPr lang="ru-RU" sz="1600" b="1" i="1" dirty="0">
                <a:solidFill>
                  <a:srgbClr val="009A46"/>
                </a:solidFill>
              </a:rPr>
              <a:t>Например,</a:t>
            </a:r>
            <a:r>
              <a:rPr lang="ru-RU" sz="1600" b="1" i="1" dirty="0"/>
              <a:t> в подшипнике качения внутреннюю групповую взаимозаменяемость имеют тела качения и кольца</a:t>
            </a:r>
            <a:r>
              <a:rPr lang="ru-RU" sz="1600" b="1" i="1" dirty="0" smtClean="0"/>
              <a:t>.</a:t>
            </a:r>
            <a:endParaRPr lang="ru-RU" altLang="ru-RU" sz="1600" b="1" i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black">
          <a:xfrm>
            <a:off x="467544" y="186639"/>
            <a:ext cx="5040560" cy="43582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200" b="1" dirty="0" smtClean="0">
                <a:solidFill>
                  <a:srgbClr val="0000FF"/>
                </a:solidFill>
              </a:rPr>
              <a:t>Виды взаимозаменяемости: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135322" y="4538734"/>
            <a:ext cx="8886672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900" b="1" dirty="0">
                <a:solidFill>
                  <a:srgbClr val="FF0000"/>
                </a:solidFill>
              </a:rPr>
              <a:t>6</a:t>
            </a:r>
            <a:r>
              <a:rPr lang="en-US" sz="1900" b="1" dirty="0" smtClean="0">
                <a:solidFill>
                  <a:srgbClr val="FF0000"/>
                </a:solidFill>
              </a:rPr>
              <a:t>) </a:t>
            </a:r>
            <a:r>
              <a:rPr lang="ru-RU" sz="1900" b="1" u="sng" dirty="0" smtClean="0">
                <a:solidFill>
                  <a:srgbClr val="FF0000"/>
                </a:solidFill>
              </a:rPr>
              <a:t>Размерная (геометрическая)</a:t>
            </a:r>
            <a:r>
              <a:rPr lang="ru-RU" sz="1900" b="1" dirty="0" smtClean="0">
                <a:solidFill>
                  <a:srgbClr val="FF0000"/>
                </a:solidFill>
              </a:rPr>
              <a:t> взаимозаменяемость </a:t>
            </a:r>
            <a:r>
              <a:rPr lang="ru-RU" sz="1900" b="1" i="1" dirty="0" smtClean="0">
                <a:solidFill>
                  <a:srgbClr val="0070C0"/>
                </a:solidFill>
              </a:rPr>
              <a:t>(частичный вид функциональной взаимозаменяемости) </a:t>
            </a:r>
            <a:r>
              <a:rPr lang="ru-RU" sz="1900" dirty="0" smtClean="0"/>
              <a:t>– это взаимозаменяемость, которая обеспечивается </a:t>
            </a:r>
            <a:r>
              <a:rPr lang="ru-RU" sz="1900" b="1" dirty="0" smtClean="0">
                <a:solidFill>
                  <a:srgbClr val="0070C0"/>
                </a:solidFill>
              </a:rPr>
              <a:t>присоединительными размерами</a:t>
            </a:r>
            <a:r>
              <a:rPr lang="ru-RU" sz="1900" dirty="0" smtClean="0"/>
              <a:t> (</a:t>
            </a:r>
            <a:r>
              <a:rPr lang="ru-RU" sz="1900" b="1" i="1" dirty="0" smtClean="0">
                <a:solidFill>
                  <a:srgbClr val="00B050"/>
                </a:solidFill>
              </a:rPr>
              <a:t>может быть полной и неполной</a:t>
            </a:r>
            <a:r>
              <a:rPr lang="ru-RU" sz="1900" dirty="0" smtClean="0"/>
              <a:t>)</a:t>
            </a:r>
            <a:endParaRPr lang="en-US" sz="1900" dirty="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36623" y="5805264"/>
            <a:ext cx="8885371" cy="969496"/>
          </a:xfrm>
          <a:prstGeom prst="rect">
            <a:avLst/>
          </a:prstGeom>
          <a:solidFill>
            <a:srgbClr val="FCFCF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900" b="1" dirty="0" smtClean="0">
                <a:solidFill>
                  <a:srgbClr val="FF0000"/>
                </a:solidFill>
              </a:rPr>
              <a:t>7) </a:t>
            </a:r>
            <a:r>
              <a:rPr lang="ru-RU" sz="1900" b="1" u="sng" dirty="0" smtClean="0">
                <a:solidFill>
                  <a:srgbClr val="FF0000"/>
                </a:solidFill>
              </a:rPr>
              <a:t>Параметрическая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rgbClr val="FF0000"/>
                </a:solidFill>
              </a:rPr>
              <a:t>взаимозаменяемость</a:t>
            </a:r>
            <a:r>
              <a:rPr lang="ru-RU" altLang="ru-RU" sz="1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cs typeface="Times New Roman" panose="02020603050405020304" pitchFamily="18" charset="0"/>
              </a:rPr>
              <a:t>– это взаимозаменяемость, которая обеспечивает </a:t>
            </a:r>
            <a:r>
              <a:rPr lang="ru-RU" altLang="ru-RU" sz="1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эксплуатационные параметры </a:t>
            </a:r>
            <a:r>
              <a:rPr lang="ru-RU" altLang="ru-RU" sz="1900" dirty="0" smtClean="0">
                <a:cs typeface="Times New Roman" panose="02020603050405020304" pitchFamily="18" charset="0"/>
              </a:rPr>
              <a:t>(требует </a:t>
            </a:r>
            <a:r>
              <a:rPr lang="ru-RU" sz="1900" b="1" dirty="0" smtClean="0">
                <a:solidFill>
                  <a:srgbClr val="009A46"/>
                </a:solidFill>
              </a:rPr>
              <a:t>необходимость </a:t>
            </a:r>
            <a:r>
              <a:rPr lang="ru-RU" sz="1900" b="1" dirty="0">
                <a:solidFill>
                  <a:srgbClr val="009A46"/>
                </a:solidFill>
              </a:rPr>
              <a:t>регулировки</a:t>
            </a:r>
            <a:r>
              <a:rPr lang="ru-RU" sz="1900" dirty="0"/>
              <a:t> различных параметров </a:t>
            </a:r>
            <a:r>
              <a:rPr lang="ru-RU" sz="1900" dirty="0" smtClean="0"/>
              <a:t>изделия)</a:t>
            </a:r>
            <a:endParaRPr lang="ru-RU" altLang="ru-RU" sz="19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black">
          <a:xfrm>
            <a:off x="395536" y="69905"/>
            <a:ext cx="5040560" cy="46705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Виды взаимозаменяемости: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black">
          <a:xfrm>
            <a:off x="157725" y="551699"/>
            <a:ext cx="8853113" cy="4001095"/>
          </a:xfrm>
          <a:prstGeom prst="rect">
            <a:avLst/>
          </a:prstGeom>
          <a:solidFill>
            <a:srgbClr val="FCFCF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900" b="1" dirty="0">
                <a:solidFill>
                  <a:srgbClr val="FF0000"/>
                </a:solidFill>
              </a:rPr>
              <a:t>5</a:t>
            </a:r>
            <a:r>
              <a:rPr lang="ru-RU" sz="1900" b="1" dirty="0" smtClean="0">
                <a:solidFill>
                  <a:srgbClr val="FF0000"/>
                </a:solidFill>
              </a:rPr>
              <a:t>) </a:t>
            </a:r>
            <a:r>
              <a:rPr lang="ru-RU" sz="1900" b="1" u="sng" dirty="0" smtClean="0">
                <a:solidFill>
                  <a:srgbClr val="FF0000"/>
                </a:solidFill>
              </a:rPr>
              <a:t>Функциональная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rgbClr val="FF0000"/>
                </a:solidFill>
              </a:rPr>
              <a:t>взаимозаменяемость</a:t>
            </a:r>
            <a:r>
              <a:rPr lang="ru-RU" altLang="ru-RU" sz="1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cs typeface="Times New Roman" panose="02020603050405020304" pitchFamily="18" charset="0"/>
              </a:rPr>
              <a:t>– это взаимозаменяемость, при которой возможны не только сборка и замена при ремонте любых деталей, узлов и механизмов, но и </a:t>
            </a:r>
            <a:r>
              <a:rPr lang="ru-RU" altLang="ru-RU" sz="1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обеспечение их необходимых эксплуатационных показателей и функциональных параметров </a:t>
            </a:r>
            <a:r>
              <a:rPr lang="ru-RU" altLang="ru-RU" sz="1900" dirty="0" smtClean="0">
                <a:cs typeface="Times New Roman" panose="02020603050405020304" pitchFamily="18" charset="0"/>
              </a:rPr>
              <a:t>(</a:t>
            </a:r>
            <a:r>
              <a:rPr lang="ru-RU" altLang="ru-RU" sz="19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может быть только полной</a:t>
            </a:r>
            <a:r>
              <a:rPr lang="ru-RU" altLang="ru-RU" sz="1900" dirty="0" smtClean="0">
                <a:cs typeface="Times New Roman" panose="02020603050405020304" pitchFamily="18" charset="0"/>
              </a:rPr>
              <a:t>)</a:t>
            </a:r>
            <a:r>
              <a:rPr lang="ru-RU" altLang="ru-RU" sz="1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ru-RU" altLang="ru-RU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Например:</a:t>
            </a:r>
            <a:r>
              <a:rPr lang="ru-RU" altLang="ru-RU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algn="l">
              <a:spcBef>
                <a:spcPts val="600"/>
              </a:spcBef>
              <a:buAutoNum type="arabicParenR"/>
            </a:pPr>
            <a:r>
              <a:rPr lang="ru-RU" altLang="ru-RU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Бензонасос автомобиля </a:t>
            </a:r>
            <a:r>
              <a:rPr lang="ru-RU" altLang="ru-RU" i="1" dirty="0" smtClean="0">
                <a:cs typeface="Times New Roman" panose="02020603050405020304" pitchFamily="18" charset="0"/>
              </a:rPr>
              <a:t>должен иметь не только соответствующие присоединительные размеры, но и заданную </a:t>
            </a:r>
            <a:r>
              <a:rPr lang="ru-RU" altLang="ru-RU" b="1" i="1" dirty="0" smtClean="0">
                <a:cs typeface="Times New Roman" panose="02020603050405020304" pitchFamily="18" charset="0"/>
              </a:rPr>
              <a:t>производительность</a:t>
            </a:r>
            <a:r>
              <a:rPr lang="ru-RU" altLang="ru-RU" i="1" dirty="0" smtClean="0">
                <a:cs typeface="Times New Roman" panose="02020603050405020304" pitchFamily="18" charset="0"/>
              </a:rPr>
              <a:t>, развивать определенное </a:t>
            </a:r>
            <a:r>
              <a:rPr lang="ru-RU" altLang="ru-RU" b="1" i="1" dirty="0" smtClean="0">
                <a:cs typeface="Times New Roman" panose="02020603050405020304" pitchFamily="18" charset="0"/>
              </a:rPr>
              <a:t>давление</a:t>
            </a:r>
            <a:r>
              <a:rPr lang="ru-RU" altLang="ru-RU" i="1" dirty="0" smtClean="0">
                <a:cs typeface="Times New Roman" panose="02020603050405020304" pitchFamily="18" charset="0"/>
              </a:rPr>
              <a:t> и иметь соответствующий </a:t>
            </a:r>
            <a:r>
              <a:rPr lang="ru-RU" altLang="ru-RU" b="1" i="1" dirty="0" smtClean="0">
                <a:cs typeface="Times New Roman" panose="02020603050405020304" pitchFamily="18" charset="0"/>
              </a:rPr>
              <a:t>ресурс работы</a:t>
            </a:r>
            <a:r>
              <a:rPr lang="ru-RU" altLang="ru-RU" i="1" dirty="0" smtClean="0">
                <a:cs typeface="Times New Roman" panose="02020603050405020304" pitchFamily="18" charset="0"/>
              </a:rPr>
              <a:t>;</a:t>
            </a:r>
          </a:p>
          <a:p>
            <a:pPr marL="357188" indent="-357188" algn="l">
              <a:spcBef>
                <a:spcPts val="600"/>
              </a:spcBef>
              <a:buAutoNum type="arabicParenR"/>
            </a:pPr>
            <a:r>
              <a:rPr lang="ru-RU" altLang="ru-RU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Шестерня КПП </a:t>
            </a:r>
            <a:r>
              <a:rPr lang="ru-RU" altLang="ru-RU" i="1" dirty="0" smtClean="0">
                <a:cs typeface="Times New Roman" panose="02020603050405020304" pitchFamily="18" charset="0"/>
              </a:rPr>
              <a:t>должна без подгонки занять свое место в узле, а также должна передавать заданный </a:t>
            </a:r>
            <a:r>
              <a:rPr lang="ru-RU" altLang="ru-RU" b="1" i="1" dirty="0" smtClean="0">
                <a:cs typeface="Times New Roman" panose="02020603050405020304" pitchFamily="18" charset="0"/>
              </a:rPr>
              <a:t>крутящий момент</a:t>
            </a:r>
            <a:r>
              <a:rPr lang="ru-RU" altLang="ru-RU" i="1" dirty="0" smtClean="0">
                <a:cs typeface="Times New Roman" panose="02020603050405020304" pitchFamily="18" charset="0"/>
              </a:rPr>
              <a:t>, иметь определенное </a:t>
            </a:r>
            <a:r>
              <a:rPr lang="ru-RU" altLang="ru-RU" b="1" i="1" dirty="0" smtClean="0">
                <a:cs typeface="Times New Roman" panose="02020603050405020304" pitchFamily="18" charset="0"/>
              </a:rPr>
              <a:t>передаточное отношение </a:t>
            </a:r>
            <a:r>
              <a:rPr lang="ru-RU" altLang="ru-RU" i="1" dirty="0" smtClean="0">
                <a:cs typeface="Times New Roman" panose="02020603050405020304" pitchFamily="18" charset="0"/>
              </a:rPr>
              <a:t>и обладать заданным </a:t>
            </a:r>
            <a:r>
              <a:rPr lang="ru-RU" altLang="ru-RU" b="1" i="1" dirty="0" smtClean="0">
                <a:cs typeface="Times New Roman" panose="02020603050405020304" pitchFamily="18" charset="0"/>
              </a:rPr>
              <a:t>ресурсом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87117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41" y="764704"/>
            <a:ext cx="8850393" cy="1015663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Регулировка</a:t>
            </a:r>
            <a:r>
              <a:rPr lang="ru-RU" sz="2000" b="1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– требуемые характеристики </a:t>
            </a:r>
            <a:r>
              <a:rPr lang="ru-RU" sz="2000" b="1" i="1" dirty="0">
                <a:solidFill>
                  <a:srgbClr val="202122"/>
                </a:solidFill>
                <a:latin typeface="Arial" panose="020B0604020202020204" pitchFamily="34" charset="0"/>
              </a:rPr>
              <a:t>достигаются регулировкой специального элемента путём изменения места, положения или введения дополнительного </a:t>
            </a:r>
            <a:r>
              <a:rPr lang="ru-RU" sz="2000" b="1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элемента.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538" y="1916832"/>
            <a:ext cx="8850393" cy="101566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Пригонка</a:t>
            </a:r>
            <a:r>
              <a:rPr lang="ru-RU" sz="2000" b="1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– </a:t>
            </a:r>
            <a:r>
              <a:rPr lang="ru-RU" sz="2000" b="1" i="1" dirty="0" smtClean="0"/>
              <a:t>для </a:t>
            </a:r>
            <a:r>
              <a:rPr lang="ru-RU" sz="2000" b="1" i="1" dirty="0"/>
              <a:t>достижения заданных свойств конструкции изменяют параметры элемента (заранее назначенного) необходимые для успешной </a:t>
            </a:r>
            <a:r>
              <a:rPr lang="ru-RU" sz="2000" b="1" i="1" dirty="0" smtClean="0"/>
              <a:t>сборки</a:t>
            </a:r>
            <a:r>
              <a:rPr lang="ru-RU" sz="2000" b="1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83581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088" y="1412776"/>
            <a:ext cx="8856984" cy="4176464"/>
          </a:xfrm>
        </p:spPr>
        <p:txBody>
          <a:bodyPr/>
          <a:lstStyle/>
          <a:p>
            <a:pPr marL="88900"/>
            <a:r>
              <a:rPr lang="ru-RU" sz="5000" dirty="0" smtClean="0">
                <a:solidFill>
                  <a:srgbClr val="0000FF"/>
                </a:solidFill>
              </a:rPr>
              <a:t>2.</a:t>
            </a:r>
            <a:r>
              <a:rPr lang="ru-RU" sz="5000" dirty="0" smtClean="0"/>
              <a:t> Основные </a:t>
            </a:r>
            <a:r>
              <a:rPr lang="ru-RU" sz="5000" dirty="0"/>
              <a:t>положения взаимозаменяемости по геометрическим параметрам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960440"/>
          </a:xfrm>
          <a:solidFill>
            <a:srgbClr val="0000FF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2.1</a:t>
            </a:r>
            <a:r>
              <a:rPr lang="ru-RU" sz="5400" b="1" dirty="0">
                <a:solidFill>
                  <a:srgbClr val="FFFFFF"/>
                </a:solidFill>
                <a:latin typeface="Arial Black" panose="020B0A04020102020204" pitchFamily="34" charset="0"/>
              </a:rPr>
              <a:t> Виды соединений и посадок</a:t>
            </a:r>
            <a:endParaRPr lang="ru-RU" sz="5400" b="1" i="1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508" y="208115"/>
            <a:ext cx="8064896" cy="64807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2.1</a:t>
            </a:r>
            <a:r>
              <a:rPr lang="ru-RU" sz="3200" dirty="0" smtClean="0"/>
              <a:t> </a:t>
            </a:r>
            <a:r>
              <a:rPr lang="ru-RU" sz="3200" dirty="0"/>
              <a:t>Виды соединений и посадок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6" y="997651"/>
            <a:ext cx="8856984" cy="1279221"/>
          </a:xfrm>
          <a:solidFill>
            <a:srgbClr val="66FFFF"/>
          </a:solidFill>
        </p:spPr>
        <p:txBody>
          <a:bodyPr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Соединение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</a:rPr>
              <a:t>– это любое подвижное или неподвижное</a:t>
            </a: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00FF"/>
                </a:solidFill>
              </a:rPr>
              <a:t>сопряжение двух деталей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</a:rPr>
              <a:t>, из которых одна полностью или частично входит в другую. </a:t>
            </a:r>
            <a:endParaRPr lang="ru-RU" sz="2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362" y="2636912"/>
            <a:ext cx="8948536" cy="393954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85725" algn="l"/>
            <a:r>
              <a:rPr lang="ru-RU" sz="2400" b="1" dirty="0">
                <a:solidFill>
                  <a:srgbClr val="FF0000"/>
                </a:solidFill>
                <a:latin typeface="Open Sans"/>
              </a:rPr>
              <a:t>Соединения</a:t>
            </a:r>
            <a:r>
              <a:rPr lang="ru-RU" sz="2400" b="1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Open Sans"/>
              </a:rPr>
              <a:t>– это элементы </a:t>
            </a:r>
            <a:r>
              <a:rPr lang="ru-RU" sz="2400" b="1" dirty="0">
                <a:solidFill>
                  <a:srgbClr val="006600"/>
                </a:solidFill>
                <a:latin typeface="Open Sans"/>
              </a:rPr>
              <a:t>конструкций механических систем, предназначенные для объединения деталей и узлов в более крупные структурные единицы. </a:t>
            </a:r>
            <a:endParaRPr lang="ru-RU" sz="2400" b="1" dirty="0" smtClean="0">
              <a:solidFill>
                <a:srgbClr val="006600"/>
              </a:solidFill>
              <a:latin typeface="Open Sans"/>
            </a:endParaRPr>
          </a:p>
          <a:p>
            <a:pPr algn="l"/>
            <a:endParaRPr lang="ru-RU" sz="1000" b="1" dirty="0">
              <a:solidFill>
                <a:srgbClr val="444444"/>
              </a:solidFill>
              <a:latin typeface="Open Sans"/>
            </a:endParaRPr>
          </a:p>
          <a:p>
            <a:pPr algn="l"/>
            <a:r>
              <a:rPr lang="ru-RU" sz="2100" b="1" dirty="0" smtClean="0">
                <a:solidFill>
                  <a:srgbClr val="0000FF"/>
                </a:solidFill>
                <a:latin typeface="Open Sans"/>
              </a:rPr>
              <a:t>Конструктивно </a:t>
            </a:r>
            <a:r>
              <a:rPr lang="ru-RU" sz="2100" b="1" dirty="0">
                <a:solidFill>
                  <a:srgbClr val="0000FF"/>
                </a:solidFill>
                <a:latin typeface="Open Sans"/>
              </a:rPr>
              <a:t>соединение выполняется следующими </a:t>
            </a:r>
            <a:r>
              <a:rPr lang="ru-RU" sz="2100" b="1" dirty="0" smtClean="0">
                <a:solidFill>
                  <a:srgbClr val="0000FF"/>
                </a:solidFill>
                <a:latin typeface="Open Sans"/>
              </a:rPr>
              <a:t>способами: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за счёт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использования отдельных частей соединяемых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деталей;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за счёт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использования вспомогательных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деталей;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за счёт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сил сцепления на поверхности контакта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(сил трения);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Open Sans"/>
              </a:rPr>
              <a:t>за счёт молекулярно-механического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сцепления деталей соединения. </a:t>
            </a:r>
            <a:endParaRPr lang="ru-RU" sz="2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396" y="997650"/>
            <a:ext cx="8818454" cy="1279221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362" y="2636911"/>
            <a:ext cx="8840488" cy="1207214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50405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КЛАССИФИКАЦИЯ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соединений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224" y="1061880"/>
            <a:ext cx="8856984" cy="513986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63538" indent="-363538" algn="l">
              <a:buClr>
                <a:srgbClr val="0000FF"/>
              </a:buClr>
              <a:buFont typeface="+mj-lt"/>
              <a:buAutoNum type="arabicParenR"/>
            </a:pPr>
            <a:r>
              <a:rPr lang="ru-RU" sz="1900" b="1" u="sng" dirty="0" smtClean="0">
                <a:solidFill>
                  <a:srgbClr val="FF0000"/>
                </a:solidFill>
              </a:rPr>
              <a:t>По форме </a:t>
            </a:r>
            <a:r>
              <a:rPr lang="ru-RU" sz="1900" b="1" u="sng" dirty="0">
                <a:solidFill>
                  <a:srgbClr val="FF0000"/>
                </a:solidFill>
              </a:rPr>
              <a:t>сопрягаемых (контактных) поверхностей</a:t>
            </a:r>
            <a:r>
              <a:rPr lang="ru-RU" sz="1900" b="1" dirty="0">
                <a:solidFill>
                  <a:srgbClr val="FF0000"/>
                </a:solidFill>
              </a:rPr>
              <a:t>: </a:t>
            </a:r>
            <a:r>
              <a:rPr lang="ru-RU" sz="1900" b="1" dirty="0" smtClean="0"/>
              <a:t>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6600"/>
                </a:solidFill>
              </a:rPr>
              <a:t>гладкие</a:t>
            </a:r>
            <a:r>
              <a:rPr lang="ru-RU" sz="1900" b="1" dirty="0"/>
              <a:t> (цилиндрические – </a:t>
            </a:r>
            <a:r>
              <a:rPr lang="ru-RU" sz="1900" b="1" dirty="0">
                <a:solidFill>
                  <a:srgbClr val="0000FF"/>
                </a:solidFill>
              </a:rPr>
              <a:t>ГЦС</a:t>
            </a:r>
            <a:r>
              <a:rPr lang="ru-RU" sz="1900" b="1" dirty="0"/>
              <a:t> и конические – </a:t>
            </a:r>
            <a:r>
              <a:rPr lang="ru-RU" sz="1900" b="1" dirty="0">
                <a:solidFill>
                  <a:srgbClr val="0000FF"/>
                </a:solidFill>
              </a:rPr>
              <a:t>ГКС</a:t>
            </a:r>
            <a:r>
              <a:rPr lang="ru-RU" sz="1900" b="1" dirty="0"/>
              <a:t>);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6600"/>
                </a:solidFill>
              </a:rPr>
              <a:t>плоские;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6600"/>
                </a:solidFill>
              </a:rPr>
              <a:t>винтовые и резьбовые; </a:t>
            </a:r>
            <a:endParaRPr lang="ru-RU" sz="1900" b="1" dirty="0" smtClean="0">
              <a:solidFill>
                <a:srgbClr val="006600"/>
              </a:solidFill>
            </a:endParaRP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6600"/>
                </a:solidFill>
              </a:rPr>
              <a:t>зубчатые;</a:t>
            </a:r>
            <a:endParaRPr lang="ru-RU" sz="1900" b="1" dirty="0">
              <a:solidFill>
                <a:srgbClr val="006600"/>
              </a:solidFill>
            </a:endParaRP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6600"/>
                </a:solidFill>
              </a:rPr>
              <a:t>сферические;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6600"/>
                </a:solidFill>
              </a:rPr>
              <a:t>профильное и др. соединения. </a:t>
            </a:r>
          </a:p>
          <a:p>
            <a:pPr marL="363537" lvl="1" algn="l">
              <a:buClr>
                <a:srgbClr val="0000FF"/>
              </a:buClr>
            </a:pPr>
            <a:endParaRPr lang="ru-RU" sz="1200" b="1" dirty="0"/>
          </a:p>
          <a:p>
            <a:pPr marL="363538" indent="-363538" algn="l">
              <a:buClr>
                <a:srgbClr val="0000FF"/>
              </a:buClr>
              <a:buFont typeface="+mj-lt"/>
              <a:buAutoNum type="arabicParenR"/>
            </a:pPr>
            <a:r>
              <a:rPr lang="ru-RU" sz="1900" b="1" u="sng" dirty="0" smtClean="0">
                <a:solidFill>
                  <a:srgbClr val="FF0000"/>
                </a:solidFill>
              </a:rPr>
              <a:t>По возможности </a:t>
            </a:r>
            <a:r>
              <a:rPr lang="ru-RU" sz="1900" b="1" u="sng" dirty="0">
                <a:solidFill>
                  <a:srgbClr val="FF0000"/>
                </a:solidFill>
              </a:rPr>
              <a:t>разборки без разрушения соединяемых </a:t>
            </a:r>
            <a:r>
              <a:rPr lang="ru-RU" sz="1900" b="1" u="sng" dirty="0" smtClean="0">
                <a:solidFill>
                  <a:srgbClr val="FF0000"/>
                </a:solidFill>
              </a:rPr>
              <a:t>деталей</a:t>
            </a:r>
            <a:r>
              <a:rPr lang="ru-RU" sz="1900" b="1" dirty="0" smtClean="0">
                <a:solidFill>
                  <a:srgbClr val="FF0000"/>
                </a:solidFill>
              </a:rPr>
              <a:t>: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ru-RU" sz="1900" b="1" dirty="0" smtClean="0">
                <a:solidFill>
                  <a:srgbClr val="006600"/>
                </a:solidFill>
              </a:rPr>
              <a:t>разъёмные соединения</a:t>
            </a:r>
            <a:r>
              <a:rPr lang="ru-RU" sz="1900" b="1" dirty="0" smtClean="0"/>
              <a:t> (резьбовые, зубчатые, шпоночные);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ru-RU" sz="1900" b="1" dirty="0" smtClean="0">
                <a:solidFill>
                  <a:srgbClr val="006600"/>
                </a:solidFill>
              </a:rPr>
              <a:t>неразъёмные соединения </a:t>
            </a:r>
            <a:r>
              <a:rPr lang="ru-RU" sz="1900" b="1" dirty="0" smtClean="0"/>
              <a:t>(сварные, заклёпочные, клеевые и др.).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endParaRPr lang="ru-RU" sz="1200" b="1" dirty="0" smtClean="0"/>
          </a:p>
          <a:p>
            <a:pPr marL="342900" indent="-342900" algn="l">
              <a:buClr>
                <a:srgbClr val="0000FF"/>
              </a:buClr>
              <a:buFont typeface="+mj-lt"/>
              <a:buAutoNum type="arabicParenR"/>
            </a:pPr>
            <a:r>
              <a:rPr lang="ru-RU" sz="1900" b="1" u="sng" dirty="0" smtClean="0">
                <a:solidFill>
                  <a:srgbClr val="FF0000"/>
                </a:solidFill>
              </a:rPr>
              <a:t>По степени свободы взаимного </a:t>
            </a:r>
            <a:r>
              <a:rPr lang="ru-RU" sz="1900" b="1" u="sng" dirty="0">
                <a:solidFill>
                  <a:srgbClr val="FF0000"/>
                </a:solidFill>
              </a:rPr>
              <a:t>перемещения соединяемых </a:t>
            </a:r>
            <a:r>
              <a:rPr lang="ru-RU" sz="1900" b="1" u="sng" dirty="0" smtClean="0">
                <a:solidFill>
                  <a:srgbClr val="FF0000"/>
                </a:solidFill>
              </a:rPr>
              <a:t>деталей (по степени подвижности)</a:t>
            </a:r>
            <a:r>
              <a:rPr lang="ru-RU" sz="1900" b="1" dirty="0" smtClean="0">
                <a:solidFill>
                  <a:srgbClr val="FF0000"/>
                </a:solidFill>
              </a:rPr>
              <a:t>: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6600"/>
                </a:solidFill>
              </a:rPr>
              <a:t>подвижные</a:t>
            </a:r>
            <a:r>
              <a:rPr lang="ru-RU" sz="1900" b="1" dirty="0" smtClean="0"/>
              <a:t> </a:t>
            </a:r>
            <a:r>
              <a:rPr lang="ru-RU" sz="1900" b="1" i="1" dirty="0" smtClean="0"/>
              <a:t>(с гарантированным </a:t>
            </a:r>
            <a:r>
              <a:rPr lang="ru-RU" sz="1900" b="1" i="1" dirty="0" smtClean="0">
                <a:solidFill>
                  <a:srgbClr val="0000FF"/>
                </a:solidFill>
              </a:rPr>
              <a:t>зазором</a:t>
            </a:r>
            <a:r>
              <a:rPr lang="ru-RU" sz="1900" b="1" i="1" dirty="0" smtClean="0"/>
              <a:t>)</a:t>
            </a:r>
            <a:r>
              <a:rPr lang="ru-RU" sz="1900" b="1" dirty="0" smtClean="0"/>
              <a:t>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6600"/>
                </a:solidFill>
              </a:rPr>
              <a:t>неподвижные неразъёмные </a:t>
            </a:r>
            <a:r>
              <a:rPr lang="ru-RU" sz="1900" b="1" i="1" dirty="0"/>
              <a:t>(с гарантированным </a:t>
            </a:r>
            <a:r>
              <a:rPr lang="ru-RU" sz="1900" b="1" i="1" dirty="0" smtClean="0">
                <a:solidFill>
                  <a:srgbClr val="0000FF"/>
                </a:solidFill>
              </a:rPr>
              <a:t>натягом</a:t>
            </a:r>
            <a:r>
              <a:rPr lang="ru-RU" sz="1900" b="1" i="1" dirty="0" smtClean="0"/>
              <a:t>)</a:t>
            </a:r>
            <a:r>
              <a:rPr lang="ru-RU" sz="1900" b="1" dirty="0" smtClean="0"/>
              <a:t>;</a:t>
            </a:r>
            <a:endParaRPr lang="ru-RU" sz="1900" b="1" dirty="0"/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6600"/>
                </a:solidFill>
              </a:rPr>
              <a:t>неподвижные </a:t>
            </a:r>
            <a:r>
              <a:rPr lang="ru-RU" sz="1900" b="1" dirty="0" smtClean="0">
                <a:solidFill>
                  <a:srgbClr val="006600"/>
                </a:solidFill>
              </a:rPr>
              <a:t>разъёмные </a:t>
            </a:r>
            <a:r>
              <a:rPr lang="ru-RU" sz="1900" b="1" i="1" dirty="0"/>
              <a:t>(с </a:t>
            </a:r>
            <a:r>
              <a:rPr lang="ru-RU" sz="1900" b="1" i="1" dirty="0" smtClean="0"/>
              <a:t>небольшим </a:t>
            </a:r>
            <a:r>
              <a:rPr lang="ru-RU" sz="1900" b="1" i="1" dirty="0" smtClean="0">
                <a:solidFill>
                  <a:srgbClr val="0000FF"/>
                </a:solidFill>
              </a:rPr>
              <a:t>зазором</a:t>
            </a:r>
            <a:r>
              <a:rPr lang="ru-RU" sz="1900" b="1" i="1" dirty="0" smtClean="0"/>
              <a:t> или небольшим </a:t>
            </a:r>
            <a:r>
              <a:rPr lang="ru-RU" sz="1900" b="1" i="1" dirty="0" smtClean="0">
                <a:solidFill>
                  <a:srgbClr val="0000FF"/>
                </a:solidFill>
              </a:rPr>
              <a:t>натягом – </a:t>
            </a:r>
            <a:r>
              <a:rPr lang="ru-RU" sz="1900" b="1" i="1" dirty="0" smtClean="0">
                <a:solidFill>
                  <a:srgbClr val="006600"/>
                </a:solidFill>
              </a:rPr>
              <a:t>переходная посадка</a:t>
            </a:r>
            <a:r>
              <a:rPr lang="ru-RU" sz="1900" b="1" i="1" dirty="0" smtClean="0"/>
              <a:t>).</a:t>
            </a:r>
            <a:endParaRPr lang="ru-RU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14449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352928" cy="3024336"/>
          </a:xfrm>
          <a:solidFill>
            <a:srgbClr val="0000FF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ru-RU" sz="12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1.1</a:t>
            </a:r>
            <a:r>
              <a:rPr lang="ru-RU" sz="54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Общие понятия</a:t>
            </a:r>
            <a:endParaRPr lang="ru-RU" sz="5400" b="1" i="1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50405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КЛАССИФИКАЦИЯ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соединений</a:t>
            </a:r>
            <a:endParaRPr lang="ru-RU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s://findout.su/findoutsu/baza3/182426124261.files/image3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8" y="1061280"/>
            <a:ext cx="8784976" cy="48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4794" y="6214057"/>
            <a:ext cx="7416824" cy="507831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соединений сопрягаемых деталей</a:t>
            </a:r>
            <a:endParaRPr lang="ru-RU" sz="25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50405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КЛАССИФИКАЦИЯ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соединений</a:t>
            </a:r>
            <a:endParaRPr lang="ru-RU" sz="28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Соединение сопрягаемых детале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3636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661248"/>
            <a:ext cx="7416824" cy="507831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соединений сопрягаемых деталей</a:t>
            </a:r>
            <a:endParaRPr lang="ru-RU" sz="25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921" y="5661248"/>
            <a:ext cx="7899517" cy="1039644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Пояснение терминов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«отверстие»</a:t>
            </a:r>
            <a:r>
              <a:rPr lang="ru-RU" sz="25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«вал»</a:t>
            </a:r>
            <a:endParaRPr lang="ru-RU" sz="25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1" y="1596598"/>
            <a:ext cx="7899517" cy="41915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61224" y="116632"/>
            <a:ext cx="8856984" cy="1554272"/>
          </a:xfrm>
          <a:prstGeom prst="rect">
            <a:avLst/>
          </a:prstGeom>
          <a:solidFill>
            <a:srgbClr val="FEFCE2"/>
          </a:solidFill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00FF"/>
              </a:buClr>
              <a:buFont typeface="+mj-lt"/>
              <a:buAutoNum type="arabicParenR" startAt="4"/>
            </a:pPr>
            <a:r>
              <a:rPr lang="ru-RU" sz="1900" b="1" u="sng" dirty="0" smtClean="0">
                <a:solidFill>
                  <a:srgbClr val="FF0000"/>
                </a:solidFill>
              </a:rPr>
              <a:t>По характеру </a:t>
            </a:r>
            <a:r>
              <a:rPr lang="ru-RU" sz="1900" b="1" u="sng" dirty="0">
                <a:solidFill>
                  <a:srgbClr val="FF0000"/>
                </a:solidFill>
              </a:rPr>
              <a:t>взаимного расположения поверхностей деталей</a:t>
            </a:r>
            <a:r>
              <a:rPr lang="ru-RU" sz="1900" b="1" dirty="0">
                <a:solidFill>
                  <a:srgbClr val="FF0000"/>
                </a:solidFill>
              </a:rPr>
              <a:t>: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/>
              <a:t>охватывающие </a:t>
            </a:r>
            <a:r>
              <a:rPr lang="ru-RU" sz="1900" b="1" i="1" dirty="0"/>
              <a:t>(</a:t>
            </a:r>
            <a:r>
              <a:rPr lang="ru-RU" sz="1900" b="1" i="1" dirty="0">
                <a:solidFill>
                  <a:srgbClr val="0000FF"/>
                </a:solidFill>
              </a:rPr>
              <a:t>внутренние</a:t>
            </a:r>
            <a:r>
              <a:rPr lang="ru-RU" sz="1900" b="1" i="1" dirty="0"/>
              <a:t> поверхности) </a:t>
            </a:r>
            <a:r>
              <a:rPr lang="ru-RU" sz="1900" i="1" dirty="0"/>
              <a:t>– условно называемые </a:t>
            </a:r>
            <a:r>
              <a:rPr lang="ru-RU" sz="1900" b="1" i="1" dirty="0"/>
              <a:t>«</a:t>
            </a:r>
            <a:r>
              <a:rPr lang="ru-RU" sz="19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отверстиями</a:t>
            </a:r>
            <a:r>
              <a:rPr lang="ru-RU" sz="1900" b="1" i="1" dirty="0"/>
              <a:t>» </a:t>
            </a:r>
            <a:r>
              <a:rPr lang="ru-RU" sz="1900" i="1" dirty="0" smtClean="0"/>
              <a:t>(обозначают </a:t>
            </a:r>
            <a:r>
              <a:rPr lang="ru-RU" sz="1900" i="1" u="sng" dirty="0" smtClean="0"/>
              <a:t>прописными</a:t>
            </a:r>
            <a:r>
              <a:rPr lang="ru-RU" sz="1900" i="1" dirty="0" smtClean="0"/>
              <a:t> буквами </a:t>
            </a:r>
            <a:r>
              <a:rPr lang="en-US" sz="1900" b="1" i="1" dirty="0" smtClean="0">
                <a:solidFill>
                  <a:srgbClr val="FF0000"/>
                </a:solidFill>
              </a:rPr>
              <a:t>D</a:t>
            </a:r>
            <a:r>
              <a:rPr lang="en-US" sz="1900" i="1" dirty="0"/>
              <a:t>)</a:t>
            </a:r>
            <a:r>
              <a:rPr lang="ru-RU" sz="1900" i="1" dirty="0"/>
              <a:t> </a:t>
            </a:r>
            <a:r>
              <a:rPr lang="ru-RU" sz="1900" dirty="0"/>
              <a:t>(</a:t>
            </a:r>
            <a:r>
              <a:rPr lang="ru-RU" sz="1900" b="1" dirty="0">
                <a:solidFill>
                  <a:srgbClr val="FF0066"/>
                </a:solidFill>
              </a:rPr>
              <a:t>рис. </a:t>
            </a:r>
            <a:r>
              <a:rPr lang="ru-RU" sz="1900" b="1" dirty="0" smtClean="0">
                <a:solidFill>
                  <a:srgbClr val="FF0066"/>
                </a:solidFill>
              </a:rPr>
              <a:t>2 </a:t>
            </a:r>
            <a:r>
              <a:rPr lang="ru-RU" sz="1900" b="1" dirty="0">
                <a:solidFill>
                  <a:srgbClr val="FF0066"/>
                </a:solidFill>
              </a:rPr>
              <a:t>а</a:t>
            </a:r>
            <a:r>
              <a:rPr lang="ru-RU" sz="1900" dirty="0"/>
              <a:t>)</a:t>
            </a:r>
            <a:r>
              <a:rPr lang="ru-RU" sz="1900" b="1" dirty="0"/>
              <a:t>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900" b="1" dirty="0"/>
              <a:t>охватываемые </a:t>
            </a:r>
            <a:r>
              <a:rPr lang="ru-RU" sz="1900" b="1" i="1" dirty="0"/>
              <a:t>(</a:t>
            </a:r>
            <a:r>
              <a:rPr lang="ru-RU" sz="1900" b="1" i="1" dirty="0">
                <a:solidFill>
                  <a:srgbClr val="0000FF"/>
                </a:solidFill>
              </a:rPr>
              <a:t>наружные</a:t>
            </a:r>
            <a:r>
              <a:rPr lang="ru-RU" sz="1900" b="1" i="1" dirty="0"/>
              <a:t> поверхности) </a:t>
            </a:r>
            <a:r>
              <a:rPr lang="ru-RU" sz="1900" i="1" dirty="0"/>
              <a:t>– условно называемые </a:t>
            </a:r>
            <a:r>
              <a:rPr lang="ru-RU" sz="1900" b="1" i="1" dirty="0"/>
              <a:t>«</a:t>
            </a:r>
            <a:r>
              <a:rPr lang="ru-RU" sz="19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валами</a:t>
            </a:r>
            <a:r>
              <a:rPr lang="ru-RU" sz="1900" b="1" i="1" dirty="0"/>
              <a:t>» </a:t>
            </a:r>
            <a:r>
              <a:rPr lang="en-US" sz="1900" i="1" dirty="0" smtClean="0"/>
              <a:t>(</a:t>
            </a:r>
            <a:r>
              <a:rPr lang="ru-RU" sz="1900" i="1" dirty="0"/>
              <a:t>обозначают </a:t>
            </a:r>
            <a:r>
              <a:rPr lang="ru-RU" sz="1900" i="1" u="sng" dirty="0"/>
              <a:t>строчными</a:t>
            </a:r>
            <a:r>
              <a:rPr lang="ru-RU" sz="1900" i="1" dirty="0"/>
              <a:t> буквами </a:t>
            </a:r>
            <a:r>
              <a:rPr lang="en-US" sz="1900" b="1" i="1" dirty="0" smtClean="0">
                <a:solidFill>
                  <a:srgbClr val="FF0000"/>
                </a:solidFill>
              </a:rPr>
              <a:t>d</a:t>
            </a:r>
            <a:r>
              <a:rPr lang="en-US" sz="1900" i="1" dirty="0"/>
              <a:t>)</a:t>
            </a:r>
            <a:r>
              <a:rPr lang="ru-RU" sz="1900" i="1" dirty="0"/>
              <a:t> </a:t>
            </a:r>
            <a:r>
              <a:rPr lang="ru-RU" sz="1900" dirty="0"/>
              <a:t>(</a:t>
            </a:r>
            <a:r>
              <a:rPr lang="ru-RU" sz="1900" b="1" dirty="0">
                <a:solidFill>
                  <a:srgbClr val="FF0066"/>
                </a:solidFill>
              </a:rPr>
              <a:t>рис. </a:t>
            </a:r>
            <a:r>
              <a:rPr lang="ru-RU" sz="1900" b="1" dirty="0" smtClean="0">
                <a:solidFill>
                  <a:srgbClr val="FF0066"/>
                </a:solidFill>
              </a:rPr>
              <a:t>2 </a:t>
            </a:r>
            <a:r>
              <a:rPr lang="ru-RU" sz="1900" b="1" dirty="0">
                <a:solidFill>
                  <a:srgbClr val="FF0066"/>
                </a:solidFill>
              </a:rPr>
              <a:t>б</a:t>
            </a:r>
            <a:r>
              <a:rPr lang="ru-RU" sz="1900" dirty="0" smtClean="0"/>
              <a:t>).</a:t>
            </a:r>
            <a:endParaRPr lang="ru-RU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038"/>
            <a:ext cx="8064896" cy="50405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КЛАССИФИКАЦИЯ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соединений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299" y="770838"/>
            <a:ext cx="8892480" cy="606319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00FF"/>
              </a:buClr>
              <a:buFont typeface="+mj-lt"/>
              <a:buAutoNum type="arabicParenR" startAt="5"/>
            </a:pPr>
            <a:r>
              <a:rPr lang="ru-RU" b="1" u="sng" dirty="0" smtClean="0">
                <a:solidFill>
                  <a:srgbClr val="FF0000"/>
                </a:solidFill>
              </a:rPr>
              <a:t>По технологическому </a:t>
            </a:r>
            <a:r>
              <a:rPr lang="ru-RU" b="1" u="sng" dirty="0">
                <a:solidFill>
                  <a:srgbClr val="FF0000"/>
                </a:solidFill>
              </a:rPr>
              <a:t>методу образования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сварные;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паяные;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клеёные </a:t>
            </a:r>
            <a:r>
              <a:rPr lang="ru-RU" b="1" dirty="0"/>
              <a:t>(</a:t>
            </a:r>
            <a:r>
              <a:rPr lang="ru-RU" b="1" dirty="0" smtClean="0"/>
              <a:t>клеевые);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клёпаные;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прессовые;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резьбовые;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шпоночные;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шлицевые;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штифтовые;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клиновые;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профильные соединения.</a:t>
            </a:r>
            <a:endParaRPr lang="ru-RU" b="1" i="1" dirty="0" smtClean="0"/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ru-RU" sz="500" b="1" dirty="0" smtClean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0000FF"/>
              </a:buClr>
              <a:buFont typeface="+mj-lt"/>
              <a:buAutoNum type="arabicParenR" startAt="5"/>
            </a:pPr>
            <a:r>
              <a:rPr lang="ru-RU" b="1" u="sng" dirty="0" smtClean="0">
                <a:solidFill>
                  <a:srgbClr val="FF0000"/>
                </a:solidFill>
              </a:rPr>
              <a:t>По степени </a:t>
            </a:r>
            <a:r>
              <a:rPr lang="ru-RU" b="1" u="sng" dirty="0">
                <a:solidFill>
                  <a:srgbClr val="FF0000"/>
                </a:solidFill>
              </a:rPr>
              <a:t>свободы поверхностей деталей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b="1" dirty="0">
                <a:solidFill>
                  <a:srgbClr val="006600"/>
                </a:solidFill>
              </a:rPr>
              <a:t>рис. </a:t>
            </a:r>
            <a:r>
              <a:rPr lang="ru-RU" b="1" dirty="0" smtClean="0">
                <a:solidFill>
                  <a:srgbClr val="006600"/>
                </a:solidFill>
              </a:rPr>
              <a:t>3 и 4</a:t>
            </a:r>
            <a:r>
              <a:rPr lang="ru-RU" dirty="0" smtClean="0"/>
              <a:t>)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628650" indent="-28575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сопрягаемые</a:t>
            </a:r>
            <a:r>
              <a:rPr lang="ru-RU" dirty="0"/>
              <a:t> (поверхности, по которым происходит соединение деталей);</a:t>
            </a:r>
          </a:p>
          <a:p>
            <a:pPr marL="641350" indent="-28575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несопрягаемые</a:t>
            </a:r>
            <a:r>
              <a:rPr lang="ru-RU" dirty="0"/>
              <a:t> (</a:t>
            </a:r>
            <a:r>
              <a:rPr lang="ru-RU" b="1" dirty="0"/>
              <a:t>свободные</a:t>
            </a:r>
            <a:r>
              <a:rPr lang="ru-RU" dirty="0"/>
              <a:t>, конструктивно необходимые поверхности, не предназначенные для соединения с поверхностями других деталей</a:t>
            </a:r>
            <a:r>
              <a:rPr lang="ru-RU" dirty="0" smtClean="0"/>
              <a:t>).</a:t>
            </a:r>
          </a:p>
          <a:p>
            <a:pPr marL="355600" algn="l">
              <a:buClr>
                <a:srgbClr val="0000FF"/>
              </a:buClr>
            </a:pPr>
            <a:endParaRPr lang="ru-RU" sz="500" b="1" dirty="0" smtClean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0000FF"/>
              </a:buClr>
              <a:buFont typeface="+mj-lt"/>
              <a:buAutoNum type="arabicParenR" startAt="7"/>
            </a:pPr>
            <a:r>
              <a:rPr lang="ru-RU" b="1" u="sng" dirty="0" smtClean="0">
                <a:solidFill>
                  <a:srgbClr val="FF0000"/>
                </a:solidFill>
              </a:rPr>
              <a:t>По характеру соединения (посадки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dirty="0"/>
              <a:t>(</a:t>
            </a:r>
            <a:r>
              <a:rPr lang="ru-RU" b="1" dirty="0">
                <a:solidFill>
                  <a:srgbClr val="006600"/>
                </a:solidFill>
              </a:rPr>
              <a:t>рис. </a:t>
            </a:r>
            <a:r>
              <a:rPr lang="ru-RU" b="1" dirty="0" smtClean="0">
                <a:solidFill>
                  <a:srgbClr val="006600"/>
                </a:solidFill>
              </a:rPr>
              <a:t>5</a:t>
            </a:r>
            <a:r>
              <a:rPr lang="ru-RU" dirty="0" smtClean="0"/>
              <a:t>)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</a:rPr>
              <a:t>посадки с гарантированным зазором </a:t>
            </a:r>
            <a:r>
              <a:rPr lang="ru-RU" b="1" dirty="0" smtClean="0"/>
              <a:t>(подвижные соединения);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посадки с гарантированным </a:t>
            </a:r>
            <a:r>
              <a:rPr lang="ru-RU" b="1" dirty="0" smtClean="0">
                <a:solidFill>
                  <a:srgbClr val="006600"/>
                </a:solidFill>
              </a:rPr>
              <a:t>натягом </a:t>
            </a:r>
            <a:r>
              <a:rPr lang="ru-RU" b="1" dirty="0" smtClean="0"/>
              <a:t>(неподвижные неразъёмные соединения);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</a:rPr>
              <a:t>переходные посадки </a:t>
            </a:r>
            <a:r>
              <a:rPr lang="ru-RU" b="1" dirty="0" smtClean="0"/>
              <a:t>(</a:t>
            </a:r>
            <a:r>
              <a:rPr lang="ru-RU" b="1" dirty="0"/>
              <a:t>неподвижные </a:t>
            </a:r>
            <a:r>
              <a:rPr lang="ru-RU" b="1" dirty="0" smtClean="0"/>
              <a:t>разъёмные </a:t>
            </a:r>
            <a:r>
              <a:rPr lang="ru-RU" b="1" dirty="0"/>
              <a:t>соединения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5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ok-t.ru/studopediaru/baza7/3626797402424.files/image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16290"/>
            <a:ext cx="7848872" cy="40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2626" y="6021288"/>
            <a:ext cx="588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Рис. </a:t>
            </a:r>
            <a:r>
              <a:rPr lang="ru-RU" sz="2400" b="1" dirty="0" smtClean="0">
                <a:solidFill>
                  <a:srgbClr val="FF0066"/>
                </a:solidFill>
              </a:rPr>
              <a:t>3. </a:t>
            </a:r>
            <a:r>
              <a:rPr lang="ru-RU" sz="2400" b="1" dirty="0">
                <a:solidFill>
                  <a:srgbClr val="0000FF"/>
                </a:solidFill>
              </a:rPr>
              <a:t>Сопряжение вала и отверстия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856984" cy="1938992"/>
          </a:xfrm>
          <a:prstGeom prst="rect">
            <a:avLst/>
          </a:prstGeom>
          <a:solidFill>
            <a:srgbClr val="FEFCE2"/>
          </a:solidFill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00FF"/>
              </a:buClr>
              <a:buFont typeface="+mj-lt"/>
              <a:buAutoNum type="arabicParenR" startAt="6"/>
            </a:pPr>
            <a:r>
              <a:rPr lang="ru-RU" sz="2000" b="1" u="sng" dirty="0">
                <a:solidFill>
                  <a:srgbClr val="FF0000"/>
                </a:solidFill>
              </a:rPr>
              <a:t>По степени свободы поверхностей деталей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b="1" dirty="0">
                <a:solidFill>
                  <a:srgbClr val="006600"/>
                </a:solidFill>
              </a:rPr>
              <a:t>рис. </a:t>
            </a:r>
            <a:r>
              <a:rPr lang="ru-RU" sz="2000" b="1" dirty="0" smtClean="0">
                <a:solidFill>
                  <a:srgbClr val="006600"/>
                </a:solidFill>
              </a:rPr>
              <a:t>3</a:t>
            </a:r>
            <a:r>
              <a:rPr lang="ru-RU" sz="2000" dirty="0" smtClean="0"/>
              <a:t>)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endParaRPr lang="ru-RU" sz="2000" b="1" dirty="0">
              <a:solidFill>
                <a:srgbClr val="FF0000"/>
              </a:solidFill>
            </a:endParaRPr>
          </a:p>
          <a:p>
            <a:pPr marL="628650" indent="-28575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00"/>
                </a:solidFill>
              </a:rPr>
              <a:t>сопрягаемые</a:t>
            </a:r>
            <a:r>
              <a:rPr lang="ru-RU" sz="2000" dirty="0"/>
              <a:t> </a:t>
            </a:r>
            <a:r>
              <a:rPr lang="ru-RU" sz="2000" dirty="0" smtClean="0"/>
              <a:t>– это поверхности</a:t>
            </a:r>
            <a:r>
              <a:rPr lang="ru-RU" sz="2000" dirty="0"/>
              <a:t>, по которым происходит соединение </a:t>
            </a:r>
            <a:r>
              <a:rPr lang="ru-RU" sz="2000" dirty="0" smtClean="0"/>
              <a:t>деталей </a:t>
            </a:r>
            <a:r>
              <a:rPr lang="ru-RU" sz="2000" dirty="0"/>
              <a:t>в сборочные единицы (узлы)</a:t>
            </a:r>
            <a:r>
              <a:rPr lang="ru-RU" sz="2000" dirty="0" smtClean="0"/>
              <a:t>;</a:t>
            </a:r>
            <a:endParaRPr lang="ru-RU" sz="2000" dirty="0"/>
          </a:p>
          <a:p>
            <a:pPr marL="641350" indent="-28575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00"/>
                </a:solidFill>
              </a:rPr>
              <a:t>несопрягаемые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6600"/>
                </a:solidFill>
              </a:rPr>
              <a:t>(</a:t>
            </a:r>
            <a:r>
              <a:rPr lang="ru-RU" sz="2000" b="1" dirty="0" smtClean="0">
                <a:solidFill>
                  <a:srgbClr val="006600"/>
                </a:solidFill>
              </a:rPr>
              <a:t>свободные) </a:t>
            </a:r>
            <a:r>
              <a:rPr lang="ru-RU" sz="2000" dirty="0"/>
              <a:t>– </a:t>
            </a:r>
            <a:r>
              <a:rPr lang="ru-RU" sz="2000" dirty="0" smtClean="0"/>
              <a:t>это конструктивно </a:t>
            </a:r>
            <a:r>
              <a:rPr lang="ru-RU" sz="2000" dirty="0"/>
              <a:t>необходимые поверхности, не предназначенные для соединения с поверхностями других </a:t>
            </a:r>
            <a:r>
              <a:rPr lang="ru-RU" sz="2000" dirty="0" smtClean="0"/>
              <a:t>деталей.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50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6324456"/>
            <a:ext cx="588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Рис. </a:t>
            </a:r>
            <a:r>
              <a:rPr lang="ru-RU" sz="2400" b="1" dirty="0" smtClean="0">
                <a:solidFill>
                  <a:srgbClr val="FF0066"/>
                </a:solidFill>
              </a:rPr>
              <a:t>4. </a:t>
            </a:r>
            <a:r>
              <a:rPr lang="ru-RU" sz="2400" b="1" dirty="0">
                <a:solidFill>
                  <a:srgbClr val="0000FF"/>
                </a:solidFill>
              </a:rPr>
              <a:t>Сопряжение вала и отверстия</a:t>
            </a:r>
          </a:p>
        </p:txBody>
      </p:sp>
      <p:pic>
        <p:nvPicPr>
          <p:cNvPr id="2050" name="Picture 2" descr="Виды поверхностей детали   Сопрягаемые – это поверхности, по которым детали соединяются в сборочные единицы, а сборочные единицы – в механизмы.  Несопрягаемые или свободные – это конструктивно необходимые поверхности, не предназначенные для соединения с поверхностями других деталей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554"/>
            <a:ext cx="8928992" cy="61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4437112"/>
            <a:ext cx="5832648" cy="830997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Рис. 5</a:t>
            </a:r>
            <a:r>
              <a:rPr lang="ru-RU" sz="2400" b="1" dirty="0" smtClean="0"/>
              <a:t> – </a:t>
            </a:r>
            <a:r>
              <a:rPr lang="ru-RU" sz="2400" b="1" dirty="0" smtClean="0">
                <a:solidFill>
                  <a:srgbClr val="006600"/>
                </a:solidFill>
              </a:rPr>
              <a:t>Посадка с зазором (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ru-RU" sz="2400" b="1" dirty="0" smtClean="0">
                <a:solidFill>
                  <a:srgbClr val="006600"/>
                </a:solidFill>
              </a:rPr>
              <a:t>) и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посадка с </a:t>
            </a:r>
            <a:r>
              <a:rPr lang="ru-RU" sz="2400" b="1" dirty="0">
                <a:solidFill>
                  <a:srgbClr val="006600"/>
                </a:solidFill>
              </a:rPr>
              <a:t>натягом (</a:t>
            </a:r>
            <a:r>
              <a:rPr lang="en-US" sz="2400" b="1" i="1" dirty="0">
                <a:solidFill>
                  <a:srgbClr val="FF0000"/>
                </a:solidFill>
              </a:rPr>
              <a:t>D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d</a:t>
            </a:r>
            <a:r>
              <a:rPr lang="ru-RU" sz="2400" b="1" dirty="0">
                <a:solidFill>
                  <a:srgbClr val="006600"/>
                </a:solidFill>
              </a:rPr>
              <a:t>) 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s://topuch.ru/osnovnie-svedeniya-o-dopuskah-i-tehnicheskih-izmereniyah/138453_html_c88623137268ff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391"/>
            <a:ext cx="9144000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86185"/>
            <a:ext cx="1835696" cy="400110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www.kompr.ru/images2/k24m_01_02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4" y="1988840"/>
            <a:ext cx="4303154" cy="4382998"/>
          </a:xfrm>
          <a:prstGeom prst="rect">
            <a:avLst/>
          </a:prstGeom>
          <a:noFill/>
        </p:spPr>
      </p:pic>
      <p:pic>
        <p:nvPicPr>
          <p:cNvPr id="7170" name="Picture 2" descr="http://files3.vunivere.ru/workbase/00/04/09/59/images/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97286"/>
            <a:ext cx="5061065" cy="41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29"/>
            <a:ext cx="9144000" cy="2267743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marL="628650" indent="-546100">
              <a:buNone/>
              <a:tabLst>
                <a:tab pos="628650" algn="l"/>
              </a:tabLst>
            </a:pPr>
            <a:r>
              <a:rPr lang="ru-RU" b="1" i="1" dirty="0" smtClean="0">
                <a:solidFill>
                  <a:srgbClr val="0000FF"/>
                </a:solidFill>
              </a:rPr>
              <a:t>1)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1100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Подвижные соединения</a:t>
            </a:r>
            <a:r>
              <a:rPr lang="ru-RU" dirty="0" smtClean="0"/>
              <a:t>, в которых одна соединяемая деталь во время работы механизма перемещается относительно другой в определенных направлениях.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4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332657"/>
            <a:ext cx="8856984" cy="302433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2)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Неподвижные </a:t>
            </a:r>
            <a:r>
              <a:rPr lang="ru-RU" b="1" i="1" dirty="0" smtClean="0">
                <a:solidFill>
                  <a:srgbClr val="0000FF"/>
                </a:solidFill>
              </a:rPr>
              <a:t>неразъёмные</a:t>
            </a:r>
            <a:r>
              <a:rPr lang="ru-RU" b="1" i="1" dirty="0" smtClean="0">
                <a:solidFill>
                  <a:srgbClr val="FF0000"/>
                </a:solidFill>
              </a:rPr>
              <a:t> соединения</a:t>
            </a:r>
            <a:r>
              <a:rPr lang="ru-RU" dirty="0" smtClean="0"/>
              <a:t>, </a:t>
            </a:r>
            <a:r>
              <a:rPr lang="ru-RU" b="1" dirty="0" smtClean="0"/>
              <a:t>в которых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одна соединяемая деталь неподвижна относительно другой в течение всего времени работы механизма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</a:rPr>
              <a:t>соединения деталей сваркой, клёпкой, клеем и т.д.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" descr="D:\школа\изо черчение\черчение\открыт урок\соед дееталки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43035"/>
            <a:ext cx="3419596" cy="3110286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2" r="46840"/>
          <a:stretch>
            <a:fillRect/>
          </a:stretch>
        </p:blipFill>
        <p:spPr bwMode="auto">
          <a:xfrm>
            <a:off x="4788024" y="3245047"/>
            <a:ext cx="3960440" cy="319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" y="4268867"/>
            <a:ext cx="2574107" cy="23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Штифтовое соединение в уз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7471"/>
            <a:ext cx="3164518" cy="23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7" b="-3009"/>
          <a:stretch>
            <a:fillRect/>
          </a:stretch>
        </p:blipFill>
        <p:spPr bwMode="auto">
          <a:xfrm>
            <a:off x="3059832" y="3789040"/>
            <a:ext cx="2562710" cy="28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37" y="188640"/>
            <a:ext cx="8892480" cy="4091640"/>
          </a:xfrm>
          <a:solidFill>
            <a:srgbClr val="CCFFFF"/>
          </a:solidFill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3)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Неподвижные </a:t>
            </a:r>
            <a:r>
              <a:rPr lang="ru-RU" b="1" i="1" dirty="0" smtClean="0">
                <a:solidFill>
                  <a:srgbClr val="0000FF"/>
                </a:solidFill>
              </a:rPr>
              <a:t>разъёмные </a:t>
            </a:r>
            <a:r>
              <a:rPr lang="ru-RU" b="1" i="1" dirty="0" smtClean="0">
                <a:solidFill>
                  <a:srgbClr val="FF0000"/>
                </a:solidFill>
              </a:rPr>
              <a:t>соединения</a:t>
            </a:r>
            <a:r>
              <a:rPr lang="ru-RU" dirty="0" smtClean="0"/>
              <a:t>, отличающиеся от предыдущих тем, что в них возможно перемещение одной детали относительно другой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 регулировке и разборке соединения при ремонте </a:t>
            </a:r>
            <a:r>
              <a:rPr lang="ru-RU" dirty="0" smtClean="0"/>
              <a:t>(</a:t>
            </a:r>
            <a:r>
              <a:rPr lang="ru-RU" i="1" dirty="0" smtClean="0">
                <a:solidFill>
                  <a:srgbClr val="006600"/>
                </a:solidFill>
              </a:rPr>
              <a:t>например, крепёжные резьбовые, шлицевые, шпоночные, клиновые и штифтовые соединения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568863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500" b="1" dirty="0">
                <a:solidFill>
                  <a:srgbClr val="0000FF"/>
                </a:solidFill>
              </a:rPr>
              <a:t>Необходимость установления предельных размеров и посадок для деталей механической обработки</a:t>
            </a:r>
            <a:r>
              <a:rPr lang="ru-RU" sz="2500" dirty="0">
                <a:solidFill>
                  <a:srgbClr val="0000FF"/>
                </a:solidFill>
              </a:rPr>
              <a:t> </a:t>
            </a:r>
            <a:r>
              <a:rPr lang="ru-RU" sz="2500" dirty="0"/>
              <a:t>была вызвана преимущественно </a:t>
            </a:r>
            <a:r>
              <a:rPr lang="ru-RU" sz="2500" b="1" dirty="0">
                <a:solidFill>
                  <a:srgbClr val="FF0000"/>
                </a:solidFill>
              </a:rPr>
              <a:t>требованием обеспечения взаимозаменяемости </a:t>
            </a:r>
            <a:r>
              <a:rPr lang="ru-RU" sz="2500" dirty="0"/>
              <a:t>деталей массового производства, а также неточностью, присущей способам обработки, в совокупности с обнаружением того факта, что собственно </a:t>
            </a:r>
            <a:r>
              <a:rPr lang="ru-RU" sz="2500" b="1" dirty="0">
                <a:solidFill>
                  <a:srgbClr val="FF0000"/>
                </a:solidFill>
              </a:rPr>
              <a:t>точность выполнения размера не является необходимой для большинства элементов детали. </a:t>
            </a:r>
            <a:endParaRPr lang="ru-RU" sz="25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8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6600"/>
                </a:solidFill>
              </a:rPr>
              <a:t>Для выполнения деталью своего назначения</a:t>
            </a:r>
            <a:r>
              <a:rPr lang="ru-RU" sz="2500" dirty="0" smtClean="0">
                <a:solidFill>
                  <a:srgbClr val="006600"/>
                </a:solidFill>
              </a:rPr>
              <a:t>, </a:t>
            </a:r>
            <a:r>
              <a:rPr lang="ru-RU" sz="2500" b="1" dirty="0" smtClean="0">
                <a:solidFill>
                  <a:srgbClr val="0000FF"/>
                </a:solidFill>
              </a:rPr>
              <a:t>достаточно</a:t>
            </a:r>
            <a:r>
              <a:rPr lang="ru-RU" sz="2500" b="1" dirty="0">
                <a:solidFill>
                  <a:srgbClr val="0000FF"/>
                </a:solidFill>
              </a:rPr>
              <a:t>, чтобы </a:t>
            </a:r>
            <a:r>
              <a:rPr lang="ru-RU" sz="2500" b="1" dirty="0" smtClean="0">
                <a:solidFill>
                  <a:srgbClr val="0000FF"/>
                </a:solidFill>
              </a:rPr>
              <a:t>её </a:t>
            </a:r>
            <a:r>
              <a:rPr lang="ru-RU" sz="2500" b="1" dirty="0">
                <a:solidFill>
                  <a:srgbClr val="0000FF"/>
                </a:solidFill>
              </a:rPr>
              <a:t>размер находился между двумя допустимыми пределами </a:t>
            </a:r>
            <a:r>
              <a:rPr lang="ru-RU" sz="2500" b="1" dirty="0">
                <a:solidFill>
                  <a:srgbClr val="FF0000"/>
                </a:solidFill>
              </a:rPr>
              <a:t>(т.е. в допуске)</a:t>
            </a:r>
            <a:r>
              <a:rPr lang="ru-RU" sz="2500" dirty="0"/>
              <a:t>, которые гарантируют соответствие детали предъявляемым к ней функциональным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15277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4941168"/>
            <a:ext cx="8640960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006600"/>
                </a:solidFill>
              </a:rPr>
              <a:t>Детали машин и других изделий ограничены замкнутыми поверхностями, обычно комбинированными из участков </a:t>
            </a:r>
            <a:r>
              <a:rPr lang="ru-RU" sz="2300" b="1" dirty="0" smtClean="0">
                <a:solidFill>
                  <a:srgbClr val="0000FF"/>
                </a:solidFill>
              </a:rPr>
              <a:t>цилиндрических, конических, сферических, плоских и других простых поверхностей</a:t>
            </a:r>
          </a:p>
          <a:p>
            <a:endParaRPr lang="ru-RU" dirty="0"/>
          </a:p>
        </p:txBody>
      </p:sp>
      <p:pic>
        <p:nvPicPr>
          <p:cNvPr id="90114" name="Picture 2" descr="http://www.china-machineparts.com/products_img/2008826105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105" y="140850"/>
            <a:ext cx="6523806" cy="4808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6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9071" y="0"/>
            <a:ext cx="8907425" cy="6851537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452438" indent="-452438"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v"/>
            </a:pP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</a:rPr>
              <a:t>Взаимозаменяемость</a:t>
            </a:r>
            <a:r>
              <a:rPr lang="ru-RU" sz="2200" i="1" dirty="0" smtClean="0"/>
              <a:t> </a:t>
            </a:r>
            <a:r>
              <a:rPr lang="ru-RU" sz="2200" b="1" i="1" dirty="0" smtClean="0">
                <a:solidFill>
                  <a:srgbClr val="006600"/>
                </a:solidFill>
              </a:rPr>
              <a:t>– </a:t>
            </a:r>
            <a:r>
              <a:rPr lang="ru-RU" sz="2200" b="1" dirty="0" smtClean="0">
                <a:solidFill>
                  <a:srgbClr val="006600"/>
                </a:solidFill>
              </a:rPr>
              <a:t>свойство </a:t>
            </a:r>
            <a:r>
              <a:rPr lang="ru-RU" sz="2200" b="1" i="1" dirty="0" smtClean="0">
                <a:solidFill>
                  <a:srgbClr val="0000FF"/>
                </a:solidFill>
              </a:rPr>
              <a:t>составных частей изделия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006600"/>
                </a:solidFill>
              </a:rPr>
              <a:t>обеспечивать возможность его сборки в процессе изготовления и ремонта при эксплуатации с соблюдением установленных технических требований к готовому изделию. </a:t>
            </a:r>
          </a:p>
          <a:p>
            <a:pPr marL="0" indent="0">
              <a:spcBef>
                <a:spcPts val="700"/>
              </a:spcBef>
              <a:spcAft>
                <a:spcPts val="700"/>
              </a:spcAft>
              <a:buNone/>
            </a:pPr>
            <a:r>
              <a:rPr lang="ru-RU" sz="2000" b="1" i="1" u="sng" dirty="0">
                <a:solidFill>
                  <a:srgbClr val="0000FF"/>
                </a:solidFill>
              </a:rPr>
              <a:t>Составными частями изделия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dirty="0"/>
              <a:t>являются </a:t>
            </a:r>
            <a:r>
              <a:rPr lang="ru-RU" sz="2000" b="1" dirty="0">
                <a:solidFill>
                  <a:srgbClr val="FF0000"/>
                </a:solidFill>
              </a:rPr>
              <a:t>детали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FF0000"/>
                </a:solidFill>
              </a:rPr>
              <a:t>сборочные единицы (узлы) </a:t>
            </a:r>
            <a:r>
              <a:rPr lang="ru-RU" sz="2000" dirty="0"/>
              <a:t>и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агрегаты</a:t>
            </a:r>
            <a:r>
              <a:rPr lang="ru-RU" sz="2000" dirty="0"/>
              <a:t>, которые изготавливаются отдельно в нужном количестве, в зависимости от размера партии изделий и необходимости в запасных частях.</a:t>
            </a:r>
          </a:p>
          <a:p>
            <a:pPr marL="444500" indent="-444500"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v"/>
            </a:pP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</a:rPr>
              <a:t>Взаимозаменяемость</a:t>
            </a:r>
            <a:r>
              <a:rPr lang="ru-RU" sz="2200" i="1" dirty="0" smtClean="0"/>
              <a:t> </a:t>
            </a:r>
            <a:r>
              <a:rPr lang="ru-RU" sz="2200" b="1" i="1" dirty="0">
                <a:solidFill>
                  <a:srgbClr val="006600"/>
                </a:solidFill>
              </a:rPr>
              <a:t>– </a:t>
            </a:r>
            <a:r>
              <a:rPr lang="ru-RU" sz="2200" b="1" dirty="0" smtClean="0">
                <a:solidFill>
                  <a:srgbClr val="006600"/>
                </a:solidFill>
              </a:rPr>
              <a:t>свойство независимо изготовленных деталей, узлов или агрегатов машин, позволяющее устанавливать их </a:t>
            </a:r>
            <a:r>
              <a:rPr lang="ru-RU" sz="2200" b="1" u="sng" dirty="0" smtClean="0">
                <a:solidFill>
                  <a:srgbClr val="006600"/>
                </a:solidFill>
              </a:rPr>
              <a:t>при сборке, ремонте или замене</a:t>
            </a:r>
            <a:r>
              <a:rPr lang="ru-RU" sz="2200" b="1" dirty="0" smtClean="0">
                <a:solidFill>
                  <a:srgbClr val="006600"/>
                </a:solidFill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</a:rPr>
              <a:t>без всякой подгонки, подбора или дополнительной обработки </a:t>
            </a:r>
            <a:r>
              <a:rPr lang="ru-RU" sz="2200" b="1" dirty="0" smtClean="0">
                <a:solidFill>
                  <a:srgbClr val="006600"/>
                </a:solidFill>
              </a:rPr>
              <a:t>и обеспечивать при этом необходимую работоспособность машин в целом в соответствии с заданными техническими условиями. </a:t>
            </a:r>
          </a:p>
          <a:p>
            <a:pPr marL="0" indent="0">
              <a:spcBef>
                <a:spcPts val="700"/>
              </a:spcBef>
              <a:spcAft>
                <a:spcPts val="700"/>
              </a:spcAft>
              <a:buNone/>
            </a:pPr>
            <a:r>
              <a:rPr lang="ru-RU" sz="2000" b="1" dirty="0">
                <a:solidFill>
                  <a:srgbClr val="0000FF"/>
                </a:solidFill>
              </a:rPr>
              <a:t>Указанные свойства изделий </a:t>
            </a:r>
            <a:r>
              <a:rPr lang="ru-RU" sz="2000" b="1" dirty="0"/>
              <a:t>возникают в результате осуществления </a:t>
            </a:r>
            <a:r>
              <a:rPr lang="ru-RU" sz="2000" b="1" dirty="0" smtClean="0"/>
              <a:t>научно-технических </a:t>
            </a:r>
            <a:r>
              <a:rPr lang="ru-RU" sz="2000" b="1" dirty="0"/>
              <a:t>мероприятий, объединяемых </a:t>
            </a:r>
            <a:r>
              <a:rPr lang="ru-RU" sz="2000" b="1" i="1" dirty="0" smtClean="0">
                <a:solidFill>
                  <a:srgbClr val="0000FF"/>
                </a:solidFill>
              </a:rPr>
              <a:t>понятием</a:t>
            </a:r>
            <a:r>
              <a:rPr lang="ru-RU" sz="2000" b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«принцип взаимозаменяемости</a:t>
            </a:r>
            <a:r>
              <a:rPr lang="ru-RU" sz="2000" b="1" dirty="0" smtClean="0">
                <a:solidFill>
                  <a:srgbClr val="FF0000"/>
                </a:solidFill>
              </a:rPr>
              <a:t>».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071" y="8546"/>
            <a:ext cx="8907426" cy="1772816"/>
          </a:xfrm>
          <a:prstGeom prst="roundRect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070" y="3183698"/>
            <a:ext cx="8907426" cy="2520280"/>
          </a:xfrm>
          <a:prstGeom prst="roundRect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179512" y="145346"/>
            <a:ext cx="8775052" cy="611981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1000" b="1" dirty="0" smtClean="0">
              <a:latin typeface="Tahoma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</a:rPr>
              <a:t>Взаимозаменяемостью</a:t>
            </a:r>
            <a:r>
              <a:rPr lang="ru-RU" sz="1800" dirty="0" smtClean="0">
                <a:latin typeface="Tahoma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Tahoma" pitchFamily="34" charset="0"/>
              </a:rPr>
              <a:t>называются принципы, обеспечивающие сборку деталей и узлов и их замену при ремонте </a:t>
            </a:r>
            <a:r>
              <a:rPr lang="ru-RU" sz="1800" b="1" dirty="0" smtClean="0">
                <a:solidFill>
                  <a:srgbClr val="0000FF"/>
                </a:solidFill>
                <a:latin typeface="Tahoma" pitchFamily="34" charset="0"/>
              </a:rPr>
              <a:t>без дополнительной обработки с сохранением заданного качества.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Tahoma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</a:rPr>
              <a:t>Взаимозаменяемость</a:t>
            </a:r>
            <a:r>
              <a:rPr lang="ru-RU" sz="1800" b="1" dirty="0" smtClean="0">
                <a:solidFill>
                  <a:srgbClr val="0000FF"/>
                </a:solidFill>
                <a:latin typeface="Tahoma" pitchFamily="34" charset="0"/>
              </a:rPr>
              <a:t> базируется на нормирование требований к деталям, узлам и механизмам, используемых при конструировании, благодаря которым представляется возможность изготавливать их независимо и собирать или заменять без дополнительной обработки при соблюдении технических требований к изделию.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solidFill>
                <a:srgbClr val="7030A0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ahoma" pitchFamily="34" charset="0"/>
              </a:rPr>
              <a:t>Примером может служить замена подшипника в редукторе (</a:t>
            </a: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</a:rPr>
              <a:t>см.рис.</a:t>
            </a:r>
            <a:r>
              <a:rPr lang="ru-RU" sz="1800" b="1" dirty="0" smtClean="0">
                <a:solidFill>
                  <a:srgbClr val="7030A0"/>
                </a:solidFill>
                <a:latin typeface="Tahoma" pitchFamily="34" charset="0"/>
              </a:rPr>
              <a:t>).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61384"/>
            <a:ext cx="8568300" cy="1107375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C:\Users\Гость\Downloads\редуктор цилиндрический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80" y="4277857"/>
            <a:ext cx="2381252" cy="2381252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1331640" y="3429000"/>
            <a:ext cx="525716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241" y="4214818"/>
            <a:ext cx="2500330" cy="2428892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57488" y="4919012"/>
            <a:ext cx="500066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Гость\Downloads\Ремонт и замена запчастей редукт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1320" y="3571875"/>
            <a:ext cx="2286016" cy="3054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11196" y="3571876"/>
            <a:ext cx="2428892" cy="307183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6012160" y="4776136"/>
            <a:ext cx="714380" cy="714380"/>
          </a:xfrm>
          <a:prstGeom prst="mathPlus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Гость\Downloads\podshipniki-generato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876"/>
            <a:ext cx="2096548" cy="1395994"/>
          </a:xfrm>
          <a:prstGeom prst="rect">
            <a:avLst/>
          </a:prstGeom>
          <a:noFill/>
        </p:spPr>
      </p:pic>
      <p:pic>
        <p:nvPicPr>
          <p:cNvPr id="2053" name="Picture 5" descr="C:\Users\Гость\Downloads\explorer2_evo2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5000636"/>
            <a:ext cx="2044934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7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/>
          </p:cNvSpPr>
          <p:nvPr/>
        </p:nvSpPr>
        <p:spPr bwMode="auto">
          <a:xfrm>
            <a:off x="247003" y="260648"/>
            <a:ext cx="8722847" cy="61198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6600"/>
                </a:solidFill>
                <a:latin typeface="Tahoma" pitchFamily="34" charset="0"/>
              </a:rPr>
              <a:t>Детали и узлы, изготовленные на основе принципов взаимозаменяемости, называются </a:t>
            </a:r>
            <a:r>
              <a:rPr lang="ru-RU" sz="2000" b="1" dirty="0">
                <a:solidFill>
                  <a:srgbClr val="FF0000"/>
                </a:solidFill>
                <a:latin typeface="Tahoma" pitchFamily="34" charset="0"/>
              </a:rPr>
              <a:t>взаимозаменяемыми.</a:t>
            </a:r>
            <a:r>
              <a:rPr lang="ru-RU" b="1" dirty="0">
                <a:latin typeface="Tahoma" pitchFamily="34" charset="0"/>
              </a:rPr>
              <a:t/>
            </a:r>
            <a:br>
              <a:rPr lang="ru-RU" b="1" dirty="0">
                <a:latin typeface="Tahoma" pitchFamily="34" charset="0"/>
              </a:rPr>
            </a:br>
            <a:endParaRPr lang="ru-RU" sz="300" b="1" dirty="0" smtClean="0">
              <a:latin typeface="Tahoma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</a:rPr>
              <a:t>Частным </a:t>
            </a:r>
            <a:r>
              <a:rPr lang="ru-RU" sz="2000" b="1" dirty="0">
                <a:latin typeface="Tahoma" pitchFamily="34" charset="0"/>
              </a:rPr>
              <a:t>случаем взаимозаменяемости является </a:t>
            </a:r>
            <a:r>
              <a:rPr lang="ru-RU" sz="2000" b="1" dirty="0">
                <a:solidFill>
                  <a:srgbClr val="FF0000"/>
                </a:solidFill>
                <a:latin typeface="Tahoma" pitchFamily="34" charset="0"/>
              </a:rPr>
              <a:t>унификация.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</a:pPr>
            <a:endParaRPr lang="ru-RU" sz="300" b="1" dirty="0">
              <a:latin typeface="Tahoma" pitchFamily="34" charset="0"/>
            </a:endParaRPr>
          </a:p>
          <a:p>
            <a:pPr marL="179388" algn="l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ahoma" pitchFamily="34" charset="0"/>
              </a:rPr>
              <a:t>Унификация</a:t>
            </a:r>
            <a:r>
              <a:rPr lang="ru-RU" sz="2000" b="1" dirty="0"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– это доведение до предельно допустимого минимума номенклатуры стандартных взаимозаменяемых деталей (изделий) с целью понижения их себестоимости. </a:t>
            </a:r>
          </a:p>
          <a:p>
            <a:pPr marL="609600" indent="-609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ru-RU" sz="300" b="1" u="sng" dirty="0">
              <a:latin typeface="Tahoma" pitchFamily="34" charset="0"/>
            </a:endParaRP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Примером унификации </a:t>
            </a:r>
            <a:r>
              <a:rPr lang="ru-RU" b="1" dirty="0" smtClean="0">
                <a:solidFill>
                  <a:srgbClr val="006600"/>
                </a:solidFill>
                <a:latin typeface="Tahoma" pitchFamily="34" charset="0"/>
              </a:rPr>
              <a:t>может служить сокращение типоразмеров болтов и винтов на производстве.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endParaRPr lang="ru-RU" dirty="0" smtClean="0">
              <a:latin typeface="Tahoma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endParaRPr lang="ru-RU" dirty="0">
              <a:latin typeface="Tahoma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486" y="1628800"/>
            <a:ext cx="8727364" cy="1224136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Гость\Downloads\Болт шестигра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5247" y="3850460"/>
            <a:ext cx="4482354" cy="2390589"/>
          </a:xfrm>
          <a:prstGeom prst="rect">
            <a:avLst/>
          </a:prstGeom>
          <a:noFill/>
        </p:spPr>
      </p:pic>
      <p:pic>
        <p:nvPicPr>
          <p:cNvPr id="1027" name="Picture 3" descr="C:\Users\Гость\Downloads\болты в асортимен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91" y="3850460"/>
            <a:ext cx="3476626" cy="30147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9208" y="3775253"/>
            <a:ext cx="3500462" cy="3000396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851920" y="4797152"/>
            <a:ext cx="932114" cy="776698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9878" y="22110"/>
            <a:ext cx="9098565" cy="6806073"/>
          </a:xfrm>
          <a:solidFill>
            <a:srgbClr val="FFFFFF"/>
          </a:solidFill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применения принципа взаимозаменяемости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 истории развития техники не зафиксирован точный момент применения принципа взаимозаменяемости на практике.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50" b="1" i="1" dirty="0" smtClean="0">
                <a:solidFill>
                  <a:srgbClr val="0000FF"/>
                </a:solidFill>
              </a:rPr>
              <a:t>Водопровод, </a:t>
            </a:r>
            <a:r>
              <a:rPr lang="ru-RU" sz="1450" b="1" i="1" dirty="0">
                <a:solidFill>
                  <a:srgbClr val="0000FF"/>
                </a:solidFill>
              </a:rPr>
              <a:t>построенный рабами Рима, был выполнен из труб строго определенного </a:t>
            </a:r>
            <a:r>
              <a:rPr lang="ru-RU" sz="1450" b="1" i="1" dirty="0" smtClean="0">
                <a:solidFill>
                  <a:srgbClr val="0000FF"/>
                </a:solidFill>
              </a:rPr>
              <a:t>диаметра.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50" b="1" i="1" dirty="0" smtClean="0">
                <a:solidFill>
                  <a:srgbClr val="0000FF"/>
                </a:solidFill>
              </a:rPr>
              <a:t>Около</a:t>
            </a:r>
            <a:r>
              <a:rPr lang="ru-RU" sz="1450" b="1" i="1" dirty="0" smtClean="0">
                <a:solidFill>
                  <a:srgbClr val="0070C0"/>
                </a:solidFill>
              </a:rPr>
              <a:t> </a:t>
            </a:r>
            <a:r>
              <a:rPr lang="ru-RU" sz="1450" b="1" i="1" dirty="0">
                <a:solidFill>
                  <a:srgbClr val="FF0000"/>
                </a:solidFill>
              </a:rPr>
              <a:t>5000 лет </a:t>
            </a:r>
            <a:r>
              <a:rPr lang="ru-RU" sz="1450" b="1" i="1" dirty="0">
                <a:solidFill>
                  <a:srgbClr val="0000FF"/>
                </a:solidFill>
              </a:rPr>
              <a:t>тому назад египетские пирамиды строили из </a:t>
            </a:r>
            <a:r>
              <a:rPr lang="ru-RU" sz="1450" b="1" i="1" dirty="0" smtClean="0">
                <a:solidFill>
                  <a:srgbClr val="0000FF"/>
                </a:solidFill>
              </a:rPr>
              <a:t>каменных блоков </a:t>
            </a:r>
            <a:r>
              <a:rPr lang="ru-RU" sz="1450" b="1" i="1" dirty="0">
                <a:solidFill>
                  <a:srgbClr val="0000FF"/>
                </a:solidFill>
              </a:rPr>
              <a:t>одинакового </a:t>
            </a:r>
            <a:r>
              <a:rPr lang="ru-RU" sz="1450" b="1" i="1" dirty="0" smtClean="0">
                <a:solidFill>
                  <a:srgbClr val="0000FF"/>
                </a:solidFill>
              </a:rPr>
              <a:t>размера.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50" b="1" i="1" dirty="0" smtClean="0">
                <a:solidFill>
                  <a:srgbClr val="0000FF"/>
                </a:solidFill>
              </a:rPr>
              <a:t>Около</a:t>
            </a:r>
            <a:r>
              <a:rPr lang="ru-RU" sz="1450" b="1" i="1" dirty="0" smtClean="0">
                <a:solidFill>
                  <a:srgbClr val="0070C0"/>
                </a:solidFill>
              </a:rPr>
              <a:t> </a:t>
            </a:r>
            <a:r>
              <a:rPr lang="ru-RU" sz="1450" b="1" i="1" dirty="0" smtClean="0">
                <a:solidFill>
                  <a:srgbClr val="FF0000"/>
                </a:solidFill>
              </a:rPr>
              <a:t>4000 </a:t>
            </a:r>
            <a:r>
              <a:rPr lang="ru-RU" sz="1450" b="1" i="1" dirty="0">
                <a:solidFill>
                  <a:srgbClr val="FF0000"/>
                </a:solidFill>
              </a:rPr>
              <a:t>лет </a:t>
            </a:r>
            <a:r>
              <a:rPr lang="ru-RU" sz="1450" b="1" i="1" dirty="0">
                <a:solidFill>
                  <a:srgbClr val="0000FF"/>
                </a:solidFill>
              </a:rPr>
              <a:t>назад в Индии существовали норма на размеры строительного кирпича, мера веса, параметры дренажных систем и т.д.</a:t>
            </a:r>
            <a:endParaRPr lang="ru-RU" sz="1450" b="1" i="1" dirty="0" smtClean="0">
              <a:solidFill>
                <a:srgbClr val="0000FF"/>
              </a:solidFill>
            </a:endParaRP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50" b="1" i="1" dirty="0" smtClean="0">
                <a:solidFill>
                  <a:srgbClr val="FF0000"/>
                </a:solidFill>
              </a:rPr>
              <a:t>В </a:t>
            </a:r>
            <a:r>
              <a:rPr lang="en-US" sz="1450" b="1" i="1" dirty="0" smtClean="0">
                <a:solidFill>
                  <a:srgbClr val="FF0000"/>
                </a:solidFill>
              </a:rPr>
              <a:t>XVIII</a:t>
            </a:r>
            <a:r>
              <a:rPr lang="ru-RU" sz="1450" b="1" i="1" dirty="0" smtClean="0">
                <a:solidFill>
                  <a:srgbClr val="FF0000"/>
                </a:solidFill>
              </a:rPr>
              <a:t> </a:t>
            </a:r>
            <a:r>
              <a:rPr lang="ru-RU" sz="1450" b="1" i="1" dirty="0">
                <a:solidFill>
                  <a:srgbClr val="FF0000"/>
                </a:solidFill>
              </a:rPr>
              <a:t>в</a:t>
            </a:r>
            <a:r>
              <a:rPr lang="ru-RU" sz="1450" b="1" i="1" dirty="0" smtClean="0">
                <a:solidFill>
                  <a:srgbClr val="FF0000"/>
                </a:solidFill>
              </a:rPr>
              <a:t>. </a:t>
            </a:r>
            <a:r>
              <a:rPr lang="ru-RU" sz="1450" b="1" i="1" dirty="0">
                <a:solidFill>
                  <a:srgbClr val="0000FF"/>
                </a:solidFill>
              </a:rPr>
              <a:t>по </a:t>
            </a:r>
            <a:r>
              <a:rPr lang="ru-RU" sz="1450" b="1" i="1" dirty="0" smtClean="0">
                <a:solidFill>
                  <a:srgbClr val="0000FF"/>
                </a:solidFill>
              </a:rPr>
              <a:t>указу</a:t>
            </a:r>
            <a:r>
              <a:rPr lang="ru-RU" sz="1450" b="1" i="1" dirty="0">
                <a:solidFill>
                  <a:srgbClr val="0000FF"/>
                </a:solidFill>
              </a:rPr>
              <a:t> </a:t>
            </a:r>
            <a:r>
              <a:rPr lang="ru-RU" sz="1450" b="1" i="1" dirty="0" smtClean="0">
                <a:solidFill>
                  <a:srgbClr val="0000FF"/>
                </a:solidFill>
              </a:rPr>
              <a:t>Петра </a:t>
            </a:r>
            <a:r>
              <a:rPr lang="en-US" sz="1450" b="1" i="1" dirty="0">
                <a:solidFill>
                  <a:srgbClr val="0000FF"/>
                </a:solidFill>
              </a:rPr>
              <a:t>I </a:t>
            </a:r>
            <a:r>
              <a:rPr lang="ru-RU" sz="1450" b="1" i="1" dirty="0">
                <a:solidFill>
                  <a:srgbClr val="0000FF"/>
                </a:solidFill>
              </a:rPr>
              <a:t> </a:t>
            </a:r>
            <a:r>
              <a:rPr lang="ru-RU" sz="1450" b="1" i="1" dirty="0" smtClean="0">
                <a:solidFill>
                  <a:srgbClr val="0000FF"/>
                </a:solidFill>
              </a:rPr>
              <a:t>была </a:t>
            </a:r>
            <a:r>
              <a:rPr lang="ru-RU" sz="1450" b="1" i="1" dirty="0">
                <a:solidFill>
                  <a:srgbClr val="0000FF"/>
                </a:solidFill>
              </a:rPr>
              <a:t>построена серия военных судов с одинаковыми размерами, вооружением, якорями. </a:t>
            </a:r>
            <a:endParaRPr lang="ru-RU" sz="1450" b="1" i="1" dirty="0" smtClean="0">
              <a:solidFill>
                <a:srgbClr val="0000FF"/>
              </a:solidFill>
            </a:endParaRP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50" b="1" i="1" dirty="0" smtClean="0">
                <a:solidFill>
                  <a:srgbClr val="0000FF"/>
                </a:solidFill>
              </a:rPr>
              <a:t>В </a:t>
            </a:r>
            <a:r>
              <a:rPr lang="ru-RU" sz="1450" b="1" i="1" dirty="0">
                <a:solidFill>
                  <a:srgbClr val="0000FF"/>
                </a:solidFill>
              </a:rPr>
              <a:t>металлообрабатывающей промышленности взаимозаменяемость и стандартизация впервые были применены </a:t>
            </a:r>
            <a:r>
              <a:rPr lang="ru-RU" sz="1450" b="1" i="1" dirty="0">
                <a:solidFill>
                  <a:srgbClr val="FF0000"/>
                </a:solidFill>
              </a:rPr>
              <a:t>в 1761 году </a:t>
            </a:r>
            <a:r>
              <a:rPr lang="ru-RU" sz="1450" b="1" i="1" dirty="0">
                <a:solidFill>
                  <a:srgbClr val="0000FF"/>
                </a:solidFill>
              </a:rPr>
              <a:t>на Тульском, а затем Ижевском оружейных </a:t>
            </a:r>
            <a:r>
              <a:rPr lang="ru-RU" sz="1450" b="1" i="1" dirty="0" smtClean="0">
                <a:solidFill>
                  <a:srgbClr val="0000FF"/>
                </a:solidFill>
              </a:rPr>
              <a:t>заводах </a:t>
            </a:r>
            <a:r>
              <a:rPr lang="ru-RU" sz="1450" b="1" i="1" dirty="0" smtClean="0">
                <a:solidFill>
                  <a:srgbClr val="0070C0"/>
                </a:solidFill>
              </a:rPr>
              <a:t>(</a:t>
            </a:r>
            <a:r>
              <a:rPr lang="ru-RU" sz="1450" b="1" i="1" dirty="0">
                <a:solidFill>
                  <a:srgbClr val="006600"/>
                </a:solidFill>
              </a:rPr>
              <a:t>при Петре </a:t>
            </a:r>
            <a:r>
              <a:rPr lang="en-US" sz="1450" b="1" i="1" dirty="0">
                <a:solidFill>
                  <a:srgbClr val="006600"/>
                </a:solidFill>
              </a:rPr>
              <a:t>I</a:t>
            </a:r>
            <a:r>
              <a:rPr lang="ru-RU" sz="1450" b="1" i="1" dirty="0">
                <a:solidFill>
                  <a:srgbClr val="006600"/>
                </a:solidFill>
              </a:rPr>
              <a:t> в России ружья Тульского и Ижевского оружейного заводов изготовлялись из взаимозаменяемых </a:t>
            </a:r>
            <a:r>
              <a:rPr lang="ru-RU" sz="1450" b="1" i="1" dirty="0" smtClean="0">
                <a:solidFill>
                  <a:srgbClr val="006600"/>
                </a:solidFill>
              </a:rPr>
              <a:t>деталей и </a:t>
            </a:r>
            <a:r>
              <a:rPr lang="ru-RU" sz="1450" b="1" i="1" dirty="0">
                <a:solidFill>
                  <a:srgbClr val="006600"/>
                </a:solidFill>
              </a:rPr>
              <a:t>при проведении инспекций </a:t>
            </a:r>
            <a:r>
              <a:rPr lang="ru-RU" sz="1450" b="1" i="1" dirty="0" smtClean="0">
                <a:solidFill>
                  <a:srgbClr val="006600"/>
                </a:solidFill>
              </a:rPr>
              <a:t>подвергались </a:t>
            </a:r>
            <a:r>
              <a:rPr lang="ru-RU" sz="1450" b="1" i="1" dirty="0">
                <a:solidFill>
                  <a:srgbClr val="006600"/>
                </a:solidFill>
              </a:rPr>
              <a:t>такой </a:t>
            </a:r>
            <a:r>
              <a:rPr lang="ru-RU" sz="145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проверке</a:t>
            </a:r>
            <a:r>
              <a:rPr lang="ru-RU" sz="145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50" b="1" i="1" dirty="0">
                <a:solidFill>
                  <a:srgbClr val="FF0000"/>
                </a:solidFill>
              </a:rPr>
              <a:t>брали 25 ружей того и другого заводов, разбирали их, перемешивали все составные части и затем вновь собирали и получали при этом опять 25 полностью работающих </a:t>
            </a:r>
            <a:r>
              <a:rPr lang="ru-RU" sz="1450" b="1" i="1" dirty="0" smtClean="0">
                <a:solidFill>
                  <a:srgbClr val="FF0000"/>
                </a:solidFill>
              </a:rPr>
              <a:t>ружей</a:t>
            </a:r>
            <a:r>
              <a:rPr lang="ru-RU" sz="1450" b="1" i="1" dirty="0" smtClean="0">
                <a:solidFill>
                  <a:srgbClr val="0070C0"/>
                </a:solidFill>
              </a:rPr>
              <a:t>).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50" b="1" i="1" dirty="0">
                <a:solidFill>
                  <a:srgbClr val="0000FF"/>
                </a:solidFill>
              </a:rPr>
              <a:t>Взаимозаменяемое производство в России способствовало оснащению русской армии оружием в войне </a:t>
            </a:r>
            <a:r>
              <a:rPr lang="ru-RU" sz="1450" b="1" i="1" dirty="0">
                <a:solidFill>
                  <a:srgbClr val="FF0000"/>
                </a:solidFill>
              </a:rPr>
              <a:t>1812 г.</a:t>
            </a:r>
            <a:r>
              <a:rPr lang="ru-RU" sz="1450" b="1" i="1" dirty="0">
                <a:solidFill>
                  <a:srgbClr val="0070C0"/>
                </a:solidFill>
              </a:rPr>
              <a:t> </a:t>
            </a:r>
            <a:r>
              <a:rPr lang="ru-RU" sz="1450" b="1" i="1" dirty="0">
                <a:solidFill>
                  <a:srgbClr val="0000FF"/>
                </a:solidFill>
              </a:rPr>
              <a:t>в необходимом объеме. Ремонт оружия выполнялся в походных условиях с использованием запасных частей. </a:t>
            </a:r>
            <a:r>
              <a:rPr lang="ru-RU" sz="1450" b="1" i="1" dirty="0" smtClean="0">
                <a:solidFill>
                  <a:srgbClr val="0000FF"/>
                </a:solidFill>
              </a:rPr>
              <a:t>Хотя, </a:t>
            </a:r>
            <a:r>
              <a:rPr lang="ru-RU" sz="1450" b="1" i="1" dirty="0">
                <a:solidFill>
                  <a:srgbClr val="0000FF"/>
                </a:solidFill>
              </a:rPr>
              <a:t>в том же </a:t>
            </a:r>
            <a:r>
              <a:rPr lang="ru-RU" sz="1450" b="1" i="1" dirty="0">
                <a:solidFill>
                  <a:srgbClr val="FF0000"/>
                </a:solidFill>
              </a:rPr>
              <a:t>1812 г. </a:t>
            </a:r>
            <a:r>
              <a:rPr lang="ru-RU" sz="1450" b="1" i="1" dirty="0">
                <a:solidFill>
                  <a:srgbClr val="00B050"/>
                </a:solidFill>
              </a:rPr>
              <a:t>в английских арсеналах </a:t>
            </a:r>
            <a:r>
              <a:rPr lang="ru-RU" sz="1450" b="1" i="1" dirty="0">
                <a:solidFill>
                  <a:srgbClr val="0000FF"/>
                </a:solidFill>
              </a:rPr>
              <a:t>ждало ремонта </a:t>
            </a:r>
            <a:r>
              <a:rPr lang="ru-RU" sz="1450" b="1" i="1" dirty="0">
                <a:solidFill>
                  <a:srgbClr val="00B050"/>
                </a:solidFill>
              </a:rPr>
              <a:t>не менее 200 тыс. ружей</a:t>
            </a:r>
            <a:r>
              <a:rPr lang="ru-RU" sz="1450" b="1" i="1" dirty="0" smtClean="0">
                <a:solidFill>
                  <a:srgbClr val="0070C0"/>
                </a:solidFill>
              </a:rPr>
              <a:t>.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450" b="1" i="1" dirty="0">
                <a:solidFill>
                  <a:srgbClr val="FF0000"/>
                </a:solidFill>
              </a:rPr>
              <a:t>В XIX в. </a:t>
            </a:r>
            <a:r>
              <a:rPr lang="ru-RU" sz="1450" b="1" i="1" dirty="0">
                <a:solidFill>
                  <a:srgbClr val="0000FF"/>
                </a:solidFill>
              </a:rPr>
              <a:t>принцип взаимозаменяемости в России распространился не только на военную, но и гражданскую продукцию. </a:t>
            </a:r>
            <a:r>
              <a:rPr lang="ru-RU" sz="1450" b="1" i="1" dirty="0">
                <a:solidFill>
                  <a:srgbClr val="FF0000"/>
                </a:solidFill>
              </a:rPr>
              <a:t>В </a:t>
            </a:r>
            <a:r>
              <a:rPr lang="ru-RU" sz="1450" b="1" i="1" dirty="0" smtClean="0">
                <a:solidFill>
                  <a:srgbClr val="FF0000"/>
                </a:solidFill>
              </a:rPr>
              <a:t>1914-1915 </a:t>
            </a:r>
            <a:r>
              <a:rPr lang="ru-RU" sz="1450" b="1" i="1" dirty="0">
                <a:solidFill>
                  <a:srgbClr val="FF0000"/>
                </a:solidFill>
              </a:rPr>
              <a:t>гг. </a:t>
            </a:r>
            <a:r>
              <a:rPr lang="ru-RU" sz="1450" b="1" i="1" dirty="0">
                <a:solidFill>
                  <a:srgbClr val="0000FF"/>
                </a:solidFill>
              </a:rPr>
              <a:t>в России стали появляться документы по единой системе нормирования требований к размерам и точности деталей для обеспечения взаимозаменяемого производства. </a:t>
            </a:r>
            <a:r>
              <a:rPr lang="ru-RU" sz="1450" b="1" i="1" u="sng" dirty="0">
                <a:solidFill>
                  <a:srgbClr val="FF0000"/>
                </a:solidFill>
              </a:rPr>
              <a:t>Наивысший уровень взаимозаменяемости</a:t>
            </a:r>
            <a:r>
              <a:rPr lang="ru-RU" sz="1450" b="1" i="1" dirty="0">
                <a:solidFill>
                  <a:srgbClr val="FF0000"/>
                </a:solidFill>
              </a:rPr>
              <a:t> характерен для металлообрабатывающей промышленности</a:t>
            </a:r>
            <a:r>
              <a:rPr lang="ru-RU" sz="1450" b="1" i="1" dirty="0" smtClean="0">
                <a:solidFill>
                  <a:srgbClr val="FF0000"/>
                </a:solidFill>
              </a:rPr>
              <a:t>.</a:t>
            </a:r>
            <a:endParaRPr lang="ru-RU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4ca/000b9d89-1854bba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3200" b="1" i="1" dirty="0">
                <a:solidFill>
                  <a:srgbClr val="FFFFFF"/>
                </a:solidFill>
              </a:rPr>
              <a:t>Водопровод, построенный рабами Рима, </a:t>
            </a:r>
            <a:r>
              <a:rPr lang="ru-RU" sz="3200" b="1" i="1" dirty="0" smtClean="0">
                <a:solidFill>
                  <a:srgbClr val="FFFFFF"/>
                </a:solidFill>
              </a:rPr>
              <a:t>выполнен </a:t>
            </a:r>
            <a:r>
              <a:rPr lang="ru-RU" sz="3200" b="1" i="1" dirty="0">
                <a:solidFill>
                  <a:srgbClr val="FFFFFF"/>
                </a:solidFill>
              </a:rPr>
              <a:t>из труб строго определенного диаметра.</a:t>
            </a:r>
          </a:p>
        </p:txBody>
      </p:sp>
    </p:spTree>
    <p:extLst>
      <p:ext uri="{BB962C8B-B14F-4D97-AF65-F5344CB8AC3E}">
        <p14:creationId xmlns:p14="http://schemas.microsoft.com/office/powerpoint/2010/main" val="9732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38F263491FCF4A8503FE034E164FCE" ma:contentTypeVersion="0" ma:contentTypeDescription="Создание документа." ma:contentTypeScope="" ma:versionID="2c973d728cb918786725e37592aff258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F0F6235-7DC7-47DE-BD23-968A7CD118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B13078-03D5-4EE4-AF60-57041E15D3E0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76E00F9-9282-4034-8C93-1110FC9A1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2768</TotalTime>
  <Words>2345</Words>
  <Application>Microsoft Office PowerPoint</Application>
  <PresentationFormat>Экран (4:3)</PresentationFormat>
  <Paragraphs>220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Open Sans</vt:lpstr>
      <vt:lpstr>Tahoma</vt:lpstr>
      <vt:lpstr>Times New Roman</vt:lpstr>
      <vt:lpstr>Wingdings</vt:lpstr>
      <vt:lpstr>general_ani</vt:lpstr>
      <vt:lpstr>Взаимозаменяемость деталей, узлов и механизмов</vt:lpstr>
      <vt:lpstr>1. Понятие о взаимозаменяемости и её видах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взаимозаменяемости</vt:lpstr>
      <vt:lpstr>Обеспечение взаимозаменяемости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Основные положения взаимозаменяемости по геометрическим параметрам</vt:lpstr>
      <vt:lpstr>Презентация PowerPoint</vt:lpstr>
      <vt:lpstr>2.1 Виды соединений и посадок </vt:lpstr>
      <vt:lpstr>КЛАССИФИКАЦИЯ соединений</vt:lpstr>
      <vt:lpstr>КЛАССИФИКАЦИЯ соединений</vt:lpstr>
      <vt:lpstr>КЛАССИФИКАЦИЯ соединений</vt:lpstr>
      <vt:lpstr>Презентация PowerPoint</vt:lpstr>
      <vt:lpstr>КЛАССИФИКАЦИЯ соединений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ВЗАИМОЗАМЕНЯЕМОСТЬ Допуски и посадки</dc:title>
  <dc:creator>bev</dc:creator>
  <cp:lastModifiedBy>user</cp:lastModifiedBy>
  <cp:revision>251</cp:revision>
  <dcterms:created xsi:type="dcterms:W3CDTF">2011-09-28T17:18:47Z</dcterms:created>
  <dcterms:modified xsi:type="dcterms:W3CDTF">2022-02-02T12:43:48Z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0x010100A238F263491FCF4A8503FE034E164FCE</vt:lpwstr>
  </property>
</Properties>
</file>