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3"/>
  </p:notesMasterIdLst>
  <p:sldIdLst>
    <p:sldId id="256" r:id="rId2"/>
    <p:sldId id="428" r:id="rId3"/>
    <p:sldId id="313" r:id="rId4"/>
    <p:sldId id="326" r:id="rId5"/>
    <p:sldId id="275" r:id="rId6"/>
    <p:sldId id="429" r:id="rId7"/>
    <p:sldId id="361" r:id="rId8"/>
    <p:sldId id="289" r:id="rId9"/>
    <p:sldId id="338" r:id="rId10"/>
    <p:sldId id="291" r:id="rId11"/>
    <p:sldId id="293" r:id="rId12"/>
    <p:sldId id="396" r:id="rId13"/>
    <p:sldId id="397" r:id="rId14"/>
    <p:sldId id="398" r:id="rId15"/>
    <p:sldId id="427" r:id="rId16"/>
    <p:sldId id="294" r:id="rId17"/>
    <p:sldId id="299" r:id="rId18"/>
    <p:sldId id="378" r:id="rId19"/>
    <p:sldId id="430" r:id="rId20"/>
    <p:sldId id="402" r:id="rId21"/>
    <p:sldId id="296" r:id="rId22"/>
    <p:sldId id="297" r:id="rId23"/>
    <p:sldId id="411" r:id="rId24"/>
    <p:sldId id="409" r:id="rId25"/>
    <p:sldId id="359" r:id="rId26"/>
    <p:sldId id="358" r:id="rId27"/>
    <p:sldId id="357" r:id="rId28"/>
    <p:sldId id="356" r:id="rId29"/>
    <p:sldId id="403" r:id="rId30"/>
    <p:sldId id="406" r:id="rId31"/>
    <p:sldId id="298" r:id="rId32"/>
    <p:sldId id="307" r:id="rId33"/>
    <p:sldId id="391" r:id="rId34"/>
    <p:sldId id="328" r:id="rId35"/>
    <p:sldId id="300" r:id="rId36"/>
    <p:sldId id="301" r:id="rId37"/>
    <p:sldId id="431" r:id="rId38"/>
    <p:sldId id="413" r:id="rId39"/>
    <p:sldId id="290" r:id="rId40"/>
    <p:sldId id="337" r:id="rId41"/>
    <p:sldId id="303" r:id="rId42"/>
    <p:sldId id="373" r:id="rId43"/>
    <p:sldId id="414" r:id="rId44"/>
    <p:sldId id="285" r:id="rId45"/>
    <p:sldId id="435" r:id="rId46"/>
    <p:sldId id="441" r:id="rId47"/>
    <p:sldId id="438" r:id="rId48"/>
    <p:sldId id="439" r:id="rId49"/>
    <p:sldId id="440" r:id="rId50"/>
    <p:sldId id="437" r:id="rId51"/>
    <p:sldId id="436" r:id="rId52"/>
    <p:sldId id="305" r:id="rId53"/>
    <p:sldId id="374" r:id="rId54"/>
    <p:sldId id="309" r:id="rId55"/>
    <p:sldId id="306" r:id="rId56"/>
    <p:sldId id="432" r:id="rId57"/>
    <p:sldId id="278" r:id="rId58"/>
    <p:sldId id="379" r:id="rId59"/>
    <p:sldId id="380" r:id="rId60"/>
    <p:sldId id="381" r:id="rId61"/>
    <p:sldId id="382" r:id="rId62"/>
    <p:sldId id="383" r:id="rId63"/>
    <p:sldId id="355" r:id="rId64"/>
    <p:sldId id="280" r:id="rId65"/>
    <p:sldId id="417" r:id="rId66"/>
    <p:sldId id="416" r:id="rId67"/>
    <p:sldId id="419" r:id="rId68"/>
    <p:sldId id="420" r:id="rId69"/>
    <p:sldId id="421" r:id="rId70"/>
    <p:sldId id="425" r:id="rId71"/>
    <p:sldId id="423" r:id="rId72"/>
    <p:sldId id="284" r:id="rId73"/>
    <p:sldId id="418" r:id="rId74"/>
    <p:sldId id="316" r:id="rId75"/>
    <p:sldId id="323" r:id="rId76"/>
    <p:sldId id="350" r:id="rId77"/>
    <p:sldId id="352" r:id="rId78"/>
    <p:sldId id="349" r:id="rId79"/>
    <p:sldId id="347" r:id="rId80"/>
    <p:sldId id="346" r:id="rId81"/>
    <p:sldId id="345" r:id="rId82"/>
    <p:sldId id="344" r:id="rId83"/>
    <p:sldId id="426" r:id="rId84"/>
    <p:sldId id="343" r:id="rId85"/>
    <p:sldId id="342" r:id="rId86"/>
    <p:sldId id="341" r:id="rId87"/>
    <p:sldId id="340" r:id="rId88"/>
    <p:sldId id="351" r:id="rId89"/>
    <p:sldId id="362" r:id="rId90"/>
    <p:sldId id="363" r:id="rId91"/>
    <p:sldId id="364" r:id="rId92"/>
    <p:sldId id="318" r:id="rId93"/>
    <p:sldId id="325" r:id="rId94"/>
    <p:sldId id="327" r:id="rId95"/>
    <p:sldId id="339" r:id="rId96"/>
    <p:sldId id="329" r:id="rId97"/>
    <p:sldId id="384" r:id="rId98"/>
    <p:sldId id="315" r:id="rId99"/>
    <p:sldId id="324" r:id="rId100"/>
    <p:sldId id="354" r:id="rId101"/>
    <p:sldId id="387" r:id="rId102"/>
    <p:sldId id="386" r:id="rId103"/>
    <p:sldId id="415" r:id="rId104"/>
    <p:sldId id="330" r:id="rId105"/>
    <p:sldId id="331" r:id="rId106"/>
    <p:sldId id="433" r:id="rId107"/>
    <p:sldId id="388" r:id="rId108"/>
    <p:sldId id="368" r:id="rId109"/>
    <p:sldId id="393" r:id="rId110"/>
    <p:sldId id="369" r:id="rId111"/>
    <p:sldId id="366" r:id="rId112"/>
    <p:sldId id="367" r:id="rId113"/>
    <p:sldId id="394" r:id="rId114"/>
    <p:sldId id="332" r:id="rId115"/>
    <p:sldId id="372" r:id="rId116"/>
    <p:sldId id="370" r:id="rId117"/>
    <p:sldId id="390" r:id="rId118"/>
    <p:sldId id="371" r:id="rId119"/>
    <p:sldId id="389" r:id="rId120"/>
    <p:sldId id="442" r:id="rId121"/>
    <p:sldId id="302" r:id="rId1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00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4" autoAdjust="0"/>
    <p:restoredTop sz="94660"/>
  </p:normalViewPr>
  <p:slideViewPr>
    <p:cSldViewPr>
      <p:cViewPr>
        <p:scale>
          <a:sx n="80" d="100"/>
          <a:sy n="80" d="100"/>
        </p:scale>
        <p:origin x="-53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4BF9E-53A3-4BA7-940C-384342DA5C6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4D268-BF4A-4160-B364-BAD3632C4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29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EB4F29-2943-4281-B7CA-8E08F35F538F}" type="slidenum">
              <a:rPr lang="ru-RU" altLang="ru-RU"/>
              <a:pPr eaLnBrk="1" hangingPunct="1"/>
              <a:t>65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820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2ADDF-0C84-4E01-9340-16388009103C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096B4-D01C-495F-A5FF-721313984F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642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BE393-BB8D-4492-9264-448A31FAE1F0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2DC52-E773-4251-9424-4A22E6AA63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541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0DBA5-9A9F-4112-97FB-DEC8834F1FE0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B4208-DBA0-4765-837C-2EDF44692C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8520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515979"/>
            <a:ext cx="8229600" cy="461018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719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1D43AF-8228-40DC-8BD8-7ADC04DC41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354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A7E3-F769-467B-A598-461579AC9F8F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94ACD-A696-483F-9234-02E1EDD1A8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280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FADA2-48F5-4857-B806-B667C29F5F04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71D78-CE9A-41EB-9925-29822518E6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91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C0786-7662-40D9-9101-6E6180257053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BB30C-BD12-4DDA-BA4E-933D5B4AEE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870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4AA57-12E0-4BA4-8BFF-248D102E9BC1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E1641-5999-4FD3-944D-7D6CF2D2EC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230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E68B-708A-4C58-8DE0-26089A901DDA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E45EF-E2B4-4E59-9759-E42755622F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513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00B7A-B71A-4E07-9759-61988053B2B5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1C2AD-2EF7-418E-8273-772FEE8761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750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3D5D8-58C6-4161-8197-7B0D4F98A314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B3163-55FC-4A65-BEA7-2E91B73BCC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458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2768C-64BE-4C87-A60F-889924990EEF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14074-FB40-4D45-BD9F-3E1006E8BA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200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4760D0-FCD4-4884-B027-8A858DAEE0A4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07867D69-944C-4B9E-997F-D94AAA77FB1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gif"/><Relationship Id="rId2" Type="http://schemas.openxmlformats.org/officeDocument/2006/relationships/image" Target="../media/image1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gif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gi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s://moiinstrumentu.ru/wp-content/uploads/2019/01/mikrometr-s-gladkimi-gubkami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s://moiinstrumentu.ru/wp-content/uploads/2019/01/mikrometr-s-gladkimi-gubkami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s://moiinstrumentu.ru/wp-content/uploads/2019/01/lazernyj-mikrometr-1.jpg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moiinstrumentu.ru/wp-content/uploads/2019/01/kak-polzovatsja-rezbovym-mikrometrom.jpg" TargetMode="Externa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hyperlink" Target="https://housechief.ru/wp-content/uploads/2018/06/24-2.jpg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hyperlink" Target="https://housechief.ru/wp-content/uploads/2018/06/15-2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18827"/>
            <a:ext cx="9144000" cy="18288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cap="none" dirty="0" smtClean="0">
                <a:ln w="11430"/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Микрометрические инструменты</a:t>
            </a:r>
            <a:endParaRPr lang="ru-RU" sz="7200" cap="none" dirty="0">
              <a:ln w="11430"/>
              <a:solidFill>
                <a:srgbClr val="0000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лазерный микрометр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281488"/>
            <a:ext cx="3500437" cy="257651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365104"/>
            <a:ext cx="4095889" cy="245753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146" y="2348880"/>
            <a:ext cx="2654883" cy="17699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439" y="2186980"/>
            <a:ext cx="2064852" cy="2093721"/>
          </a:xfrm>
          <a:prstGeom prst="rect">
            <a:avLst/>
          </a:prstGeom>
          <a:noFill/>
          <a:ln/>
          <a:effectLst>
            <a:outerShdw dist="35921" dir="2700000" algn="ctr" rotWithShape="0">
              <a:srgbClr val="808080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https://cdn.konturclick.ru/content/5d4f040835c10a368683fca0/original/5d5235ac6e5c8eeea071a2a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73380"/>
            <a:ext cx="2282855" cy="205484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Содержимое 3" descr="микрометры рычажные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4059427" cy="312263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6" y="98296"/>
            <a:ext cx="8892480" cy="692696"/>
          </a:xfrm>
          <a:solidFill>
            <a:srgbClr val="FFFF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6800000"/>
            </a:lightRig>
          </a:scene3d>
          <a:sp3d>
            <a:bevelT prst="convex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6.</a:t>
            </a:r>
            <a:r>
              <a:rPr lang="ru-RU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Микрометрическая головка</a:t>
            </a:r>
            <a:endParaRPr lang="ru-RU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9512" y="789965"/>
            <a:ext cx="8784976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Измерительным устройством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любого микрометрического прибора является точно изготовленная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микрометрическая пара (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микропара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 определенной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величиной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шага резьбы винта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равного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 = 0,5 мм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lvl="0" algn="just"/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Винтовая пара </a:t>
            </a:r>
            <a:r>
              <a:rPr lang="ru-RU" dirty="0" smtClean="0"/>
              <a:t>(</a:t>
            </a:r>
            <a:r>
              <a:rPr lang="ru-RU" b="1" dirty="0" smtClean="0">
                <a:solidFill>
                  <a:srgbClr val="0000FF"/>
                </a:solidFill>
              </a:rPr>
              <a:t>«</a:t>
            </a:r>
            <a:r>
              <a:rPr lang="ru-RU" b="1" dirty="0">
                <a:solidFill>
                  <a:srgbClr val="0000FF"/>
                </a:solidFill>
              </a:rPr>
              <a:t>микрометрический винт – гайка</a:t>
            </a:r>
            <a:r>
              <a:rPr lang="ru-RU" b="1" dirty="0" smtClean="0">
                <a:solidFill>
                  <a:srgbClr val="0000FF"/>
                </a:solidFill>
              </a:rPr>
              <a:t>»</a:t>
            </a:r>
            <a:r>
              <a:rPr lang="ru-RU" dirty="0" smtClean="0"/>
              <a:t>)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используется как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увеличивающее устройство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преобразующее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небольшое продольное перемещение винта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большое окружное перемещение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шкалы барабана.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Цена деления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шкалы барабана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имеющей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"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50"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делений, определяется из выражения: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i</a:t>
            </a:r>
            <a:r>
              <a:rPr kumimoji="0" lang="ru-RU" alt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= Р</a:t>
            </a:r>
            <a:r>
              <a:rPr kumimoji="0" lang="ru-RU" altLang="ru-RU" sz="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ru-RU" alt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/</a:t>
            </a:r>
            <a:r>
              <a:rPr kumimoji="0" lang="ru-RU" altLang="ru-RU" sz="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n</a:t>
            </a:r>
            <a:r>
              <a:rPr kumimoji="0" lang="ru-RU" alt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ru-RU" alt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= 0,5</a:t>
            </a:r>
            <a:r>
              <a:rPr kumimoji="0" lang="ru-RU" altLang="ru-RU" sz="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ru-RU" alt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/</a:t>
            </a:r>
            <a:r>
              <a:rPr kumimoji="0" lang="ru-RU" altLang="ru-RU" sz="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ru-RU" alt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50 = 0,01 мм</a:t>
            </a:r>
            <a:endParaRPr lang="ru-RU" altLang="ru-RU" sz="3200" b="1" dirty="0">
              <a:solidFill>
                <a:srgbClr val="0000FF"/>
              </a:solidFill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где:  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Р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– шаг резьбы винта в мм;</a:t>
            </a:r>
          </a:p>
          <a:p>
            <a:pPr lvl="0" indent="539750" algn="just"/>
            <a:r>
              <a:rPr lang="en-US" altLang="ru-RU" b="1" i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n</a:t>
            </a:r>
            <a:r>
              <a:rPr lang="ru-RU" altLang="ru-RU" dirty="0" smtClean="0">
                <a:ea typeface="Times New Roman" panose="02020603050405020304" pitchFamily="18" charset="0"/>
              </a:rPr>
              <a:t> – число делений на барабане.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81444" y="4096668"/>
            <a:ext cx="8855052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Микрометрические приборы имеют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два отсчетных устройства:</a:t>
            </a: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kumimoji="0" lang="ru-RU" altLang="ru-RU" sz="17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Первое отсчетное устройство</a:t>
            </a:r>
            <a:r>
              <a:rPr kumimoji="0" lang="ru-RU" altLang="ru-RU" sz="17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ru-RU" alt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состоит из:</a:t>
            </a:r>
          </a:p>
          <a:p>
            <a:pPr marL="800100" lvl="1" indent="-342900" algn="just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kumimoji="0" lang="ru-RU" altLang="ru-RU" sz="17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продольной шкалы</a:t>
            </a:r>
            <a:r>
              <a:rPr kumimoji="0" lang="ru-RU" altLang="ru-RU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</a:t>
            </a:r>
            <a:r>
              <a:rPr kumimoji="0" lang="ru-RU" alt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700" dirty="0" smtClean="0"/>
              <a:t>имеющей </a:t>
            </a:r>
            <a:r>
              <a:rPr lang="ru-RU" sz="1700" dirty="0"/>
              <a:t>два ряда штрихов, сдвинутых друг относительно друга на </a:t>
            </a:r>
            <a:r>
              <a:rPr lang="ru-RU" sz="1700" b="1" dirty="0">
                <a:solidFill>
                  <a:srgbClr val="FF0000"/>
                </a:solidFill>
              </a:rPr>
              <a:t>0,5 </a:t>
            </a:r>
            <a:r>
              <a:rPr lang="ru-RU" sz="1700" b="1" dirty="0" smtClean="0">
                <a:solidFill>
                  <a:srgbClr val="FF0000"/>
                </a:solidFill>
              </a:rPr>
              <a:t>мм </a:t>
            </a:r>
            <a:r>
              <a:rPr kumimoji="0" lang="ru-RU" alt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kumimoji="0" lang="ru-RU" alt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цена </a:t>
            </a:r>
            <a:r>
              <a:rPr kumimoji="0" lang="ru-RU" altLang="ru-RU" sz="1700" b="1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деления</a:t>
            </a:r>
            <a:r>
              <a:rPr kumimoji="0" lang="ru-RU" altLang="ru-RU" sz="1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0,50</a:t>
            </a:r>
            <a:r>
              <a:rPr kumimoji="0" lang="ru-RU" altLang="ru-RU" sz="17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ru-RU" altLang="ru-RU" sz="1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мм</a:t>
            </a:r>
            <a:r>
              <a:rPr kumimoji="0" lang="ru-RU" altLang="ru-RU" sz="170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) и</a:t>
            </a:r>
            <a:r>
              <a:rPr kumimoji="0" lang="ru-RU" alt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нанесенной на стебле; </a:t>
            </a:r>
          </a:p>
          <a:p>
            <a:pPr marL="800100" lvl="1" indent="-342900" algn="just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kumimoji="0" lang="ru-RU" altLang="ru-RU" sz="17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указателя</a:t>
            </a:r>
            <a:r>
              <a:rPr kumimoji="0" lang="ru-RU" alt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которым является торец барабана.</a:t>
            </a:r>
            <a:endParaRPr kumimoji="0" lang="ru-RU" alt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17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Второе отсчетное устройство</a:t>
            </a:r>
            <a:r>
              <a:rPr kumimoji="0" lang="ru-RU" altLang="ru-RU" sz="17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ru-RU" alt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состоит из:</a:t>
            </a:r>
          </a:p>
          <a:p>
            <a:pPr marL="800100" lvl="1" indent="-342900" algn="just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kumimoji="0" lang="ru-RU" altLang="ru-RU" sz="17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круговой шкалы </a:t>
            </a:r>
            <a:r>
              <a:rPr kumimoji="0" lang="ru-RU" alt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 ценой деления </a:t>
            </a:r>
            <a:r>
              <a:rPr kumimoji="0" lang="ru-RU" altLang="ru-RU" sz="1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0,01 мм</a:t>
            </a:r>
            <a:r>
              <a:rPr kumimoji="0" lang="ru-RU" alt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нанесенной на конусной поверхности барабана; </a:t>
            </a:r>
          </a:p>
          <a:p>
            <a:pPr marL="800100" lvl="1" indent="-342900" algn="just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kumimoji="0" lang="ru-RU" altLang="ru-RU" sz="17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указателя</a:t>
            </a:r>
            <a:r>
              <a:rPr kumimoji="0" lang="ru-RU" alt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в виде продольного штриха, нанесенного на стебле.</a:t>
            </a:r>
            <a:endParaRPr kumimoji="0" lang="ru-RU" alt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3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506264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установить в отверстие микрометрического винта измерительный стержень, длина которого должна соответствовать глубине отверстия; </a:t>
            </a:r>
          </a:p>
          <a:p>
            <a:pPr marL="447675" indent="-44767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установить микрометрический глубиномер на ноль; </a:t>
            </a:r>
          </a:p>
          <a:p>
            <a:pPr marL="447675" indent="-44767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установить основание поперечины на базовую поверхность, относительно которой будут производиться измерения, и слегка притереть; </a:t>
            </a:r>
          </a:p>
          <a:p>
            <a:pPr marL="447675" indent="-44767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вращая микрометрический винт, переместить измерительный стержень вниз до упора; </a:t>
            </a:r>
          </a:p>
          <a:p>
            <a:pPr marL="447675" indent="-44767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зафиксировать положение микрометрического винта при помощи стопорного винта </a:t>
            </a:r>
            <a:r>
              <a:rPr lang="ru-RU" sz="2400" dirty="0" smtClean="0"/>
              <a:t>и </a:t>
            </a:r>
            <a:r>
              <a:rPr lang="ru-RU" sz="2400" dirty="0"/>
              <a:t>считать размер. </a:t>
            </a:r>
            <a:endParaRPr lang="ru-RU" sz="2400" dirty="0">
              <a:effectLst/>
            </a:endParaRPr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4256" y="0"/>
            <a:ext cx="9129744" cy="98072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3500" dirty="0" smtClean="0">
                <a:solidFill>
                  <a:srgbClr val="0000F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Измерение микрометрическим глубиномером</a:t>
            </a:r>
            <a:endParaRPr lang="ru-RU" sz="3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6925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4256" y="0"/>
            <a:ext cx="9129744" cy="76470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500" dirty="0">
                <a:solidFill>
                  <a:srgbClr val="0000F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Микрометрический </a:t>
            </a:r>
            <a:r>
              <a:rPr lang="ru-RU" sz="3500" dirty="0" smtClean="0">
                <a:solidFill>
                  <a:srgbClr val="0000F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глубиномер</a:t>
            </a:r>
            <a:endParaRPr lang="ru-RU" sz="3500" dirty="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754000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Измерение микрометрическим глубиномером: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394" y="1123332"/>
            <a:ext cx="8892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ahoma" panose="020B0604030504040204" pitchFamily="34" charset="0"/>
              </a:rPr>
              <a:t>левой </a:t>
            </a:r>
            <a:r>
              <a:rPr lang="ru-RU" sz="2000" dirty="0">
                <a:latin typeface="Tahoma" panose="020B0604030504040204" pitchFamily="34" charset="0"/>
              </a:rPr>
              <a:t>рукой прижимают основание к поверхности </a:t>
            </a:r>
            <a:r>
              <a:rPr lang="ru-RU" sz="2000" dirty="0" smtClean="0">
                <a:latin typeface="Tahoma" panose="020B0604030504040204" pitchFamily="34" charset="0"/>
              </a:rPr>
              <a:t>детали;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ahoma" panose="020B0604030504040204" pitchFamily="34" charset="0"/>
              </a:rPr>
              <a:t>правой </a:t>
            </a:r>
            <a:r>
              <a:rPr lang="ru-RU" sz="2000" dirty="0">
                <a:latin typeface="Tahoma" panose="020B0604030504040204" pitchFamily="34" charset="0"/>
              </a:rPr>
              <a:t>рукой с помощью трещотки в конце хода измерительного стержня доводят измерительный стержень до соприкосновения с другой поверхностью </a:t>
            </a:r>
            <a:r>
              <a:rPr lang="ru-RU" sz="2000" dirty="0" smtClean="0">
                <a:latin typeface="Tahoma" panose="020B0604030504040204" pitchFamily="34" charset="0"/>
              </a:rPr>
              <a:t>детали;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ahoma" panose="020B0604030504040204" pitchFamily="34" charset="0"/>
              </a:rPr>
              <a:t>стопорят </a:t>
            </a:r>
            <a:r>
              <a:rPr lang="ru-RU" sz="2000" dirty="0">
                <a:latin typeface="Tahoma" panose="020B0604030504040204" pitchFamily="34" charset="0"/>
              </a:rPr>
              <a:t>микровинт.</a:t>
            </a:r>
            <a:endParaRPr lang="ru-RU" sz="2000" dirty="0"/>
          </a:p>
        </p:txBody>
      </p:sp>
      <p:pic>
        <p:nvPicPr>
          <p:cNvPr id="15362" name="Picture 2" descr="http://ok-t.ru/studopedia/baza19/720071484582.files/image1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679369"/>
            <a:ext cx="3130923" cy="389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ok-t.ru/studopedia/baza19/720071484582.files/image12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2841703" cy="414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06547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4256" y="0"/>
            <a:ext cx="9129744" cy="76470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500" dirty="0">
                <a:solidFill>
                  <a:srgbClr val="0000F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Микрометрический </a:t>
            </a:r>
            <a:r>
              <a:rPr lang="ru-RU" sz="3500" dirty="0" smtClean="0">
                <a:solidFill>
                  <a:srgbClr val="0000F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глубиномер</a:t>
            </a:r>
            <a:endParaRPr lang="ru-RU" sz="3500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798585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Проверка нулевого положения микрометрического глубиномера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ok-t.ru/studopedia/baza19/720071484582.files/image1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78068"/>
            <a:ext cx="2736304" cy="41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ok-t.ru/studopedia/baza19/720071484582.files/image12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65143"/>
            <a:ext cx="3096344" cy="402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85873" y="5669148"/>
            <a:ext cx="3502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ahoma" panose="020B0604030504040204" pitchFamily="34" charset="0"/>
              </a:rPr>
              <a:t>При пределах измерения </a:t>
            </a: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0-25 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мм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016" y="5669148"/>
            <a:ext cx="4427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ahoma" panose="020B0604030504040204" pitchFamily="34" charset="0"/>
              </a:rPr>
              <a:t>При верхнем пределе измерения 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свыше 25 мм (50, 75 и 100 мм)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572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ok-t.ru/studopedia/baza19/720071484582.files/image1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251" y="2564904"/>
            <a:ext cx="5996255" cy="40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4256" y="0"/>
            <a:ext cx="9129744" cy="76470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500" dirty="0">
                <a:solidFill>
                  <a:srgbClr val="0000F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Микрометрический </a:t>
            </a:r>
            <a:r>
              <a:rPr lang="ru-RU" sz="3500" dirty="0" smtClean="0">
                <a:solidFill>
                  <a:srgbClr val="0000F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глубиномер</a:t>
            </a:r>
            <a:endParaRPr lang="ru-RU" sz="3500" dirty="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11387" y="816387"/>
            <a:ext cx="5804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Чтение показаний на </a:t>
            </a:r>
            <a:r>
              <a:rPr lang="ru-RU" sz="24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глубиномере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78052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</a:rPr>
              <a:t>При ввинчивании микровинта микрометрического глубиномера показания не уменьшаются, как у микрометра, а увеличиваются. </a:t>
            </a:r>
            <a:endParaRPr lang="ru-RU" dirty="0" smtClean="0">
              <a:latin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</a:rPr>
              <a:t>Поэтому </a:t>
            </a:r>
            <a:r>
              <a:rPr lang="ru-RU" dirty="0">
                <a:latin typeface="Tahoma" panose="020B0604030504040204" pitchFamily="34" charset="0"/>
              </a:rPr>
              <a:t>цифры на шкале стебля и барабана указаны 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в обратном порядке</a:t>
            </a:r>
            <a:r>
              <a:rPr lang="ru-RU" dirty="0">
                <a:latin typeface="Tahoma" panose="020B0604030504040204" pitchFamily="34" charset="0"/>
              </a:rPr>
              <a:t>: </a:t>
            </a:r>
            <a:endParaRPr lang="ru-RU" dirty="0" smtClean="0">
              <a:latin typeface="Tahoma" panose="020B0604030504040204" pitchFamily="34" charset="0"/>
            </a:endParaRP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на </a:t>
            </a:r>
            <a:r>
              <a:rPr lang="ru-RU" b="1" dirty="0">
                <a:solidFill>
                  <a:srgbClr val="0000FF"/>
                </a:solidFill>
                <a:latin typeface="Tahoma" panose="020B0604030504040204" pitchFamily="34" charset="0"/>
              </a:rPr>
              <a:t>стебле </a:t>
            </a:r>
            <a:r>
              <a:rPr lang="ru-RU" dirty="0">
                <a:latin typeface="Tahoma" panose="020B0604030504040204" pitchFamily="34" charset="0"/>
              </a:rPr>
              <a:t>цифры увеличиваются </a:t>
            </a:r>
            <a:r>
              <a:rPr lang="ru-RU" b="1" dirty="0">
                <a:solidFill>
                  <a:srgbClr val="006600"/>
                </a:solidFill>
                <a:latin typeface="Tahoma" panose="020B0604030504040204" pitchFamily="34" charset="0"/>
              </a:rPr>
              <a:t>справа налево</a:t>
            </a:r>
            <a:r>
              <a:rPr lang="ru-RU" dirty="0">
                <a:latin typeface="Tahoma" panose="020B0604030504040204" pitchFamily="34" charset="0"/>
              </a:rPr>
              <a:t>, </a:t>
            </a:r>
            <a:endParaRPr lang="ru-RU" dirty="0" smtClean="0">
              <a:latin typeface="Tahoma" panose="020B0604030504040204" pitchFamily="34" charset="0"/>
            </a:endParaRP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на </a:t>
            </a:r>
            <a:r>
              <a:rPr lang="ru-RU" b="1" dirty="0">
                <a:solidFill>
                  <a:srgbClr val="0000FF"/>
                </a:solidFill>
                <a:latin typeface="Tahoma" panose="020B0604030504040204" pitchFamily="34" charset="0"/>
              </a:rPr>
              <a:t>барабане </a:t>
            </a:r>
            <a:r>
              <a:rPr lang="ru-RU" dirty="0" smtClean="0">
                <a:latin typeface="Tahoma" panose="020B0604030504040204" pitchFamily="34" charset="0"/>
              </a:rPr>
              <a:t>– </a:t>
            </a:r>
            <a:r>
              <a:rPr lang="ru-RU" b="1" dirty="0" smtClean="0">
                <a:solidFill>
                  <a:srgbClr val="006600"/>
                </a:solidFill>
                <a:latin typeface="Tahoma" panose="020B0604030504040204" pitchFamily="34" charset="0"/>
              </a:rPr>
              <a:t>по часовой </a:t>
            </a:r>
            <a:r>
              <a:rPr lang="ru-RU" b="1" dirty="0">
                <a:solidFill>
                  <a:srgbClr val="006600"/>
                </a:solidFill>
                <a:latin typeface="Tahoma" panose="020B0604030504040204" pitchFamily="34" charset="0"/>
              </a:rPr>
              <a:t>стрелке</a:t>
            </a:r>
            <a:r>
              <a:rPr lang="ru-RU" dirty="0">
                <a:latin typeface="Tahoma" panose="020B0604030504040204" pitchFamily="34" charset="0"/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11387" y="4293096"/>
            <a:ext cx="139810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х</a:t>
            </a:r>
            <a:r>
              <a:rPr lang="ru-RU" sz="2400" b="1" dirty="0"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+mj-lt"/>
              </a:rPr>
              <a:t>0,13 мм</a:t>
            </a:r>
            <a:endParaRPr lang="ru-RU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77411" y="4293096"/>
            <a:ext cx="353877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х</a:t>
            </a:r>
            <a:r>
              <a:rPr lang="ru-RU" sz="2400" b="1" dirty="0"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+mj-lt"/>
              </a:rPr>
              <a:t>12 мм + 0,18 мм = 12,18 мм</a:t>
            </a:r>
            <a:endParaRPr lang="ru-RU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6268586"/>
            <a:ext cx="353877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х</a:t>
            </a:r>
            <a:r>
              <a:rPr lang="ru-RU" sz="2400" b="1" dirty="0"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+mj-lt"/>
              </a:rPr>
              <a:t>0,50 мм + 0,22 мм = 0,72 мм</a:t>
            </a:r>
            <a:endParaRPr lang="ru-RU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32891" y="6268302"/>
            <a:ext cx="424664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х</a:t>
            </a:r>
            <a:r>
              <a:rPr lang="ru-RU" sz="2400" b="1" dirty="0"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+mj-lt"/>
              </a:rPr>
              <a:t>17</a:t>
            </a:r>
            <a:r>
              <a:rPr lang="ru-RU" sz="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+mj-lt"/>
              </a:rPr>
              <a:t>мм</a:t>
            </a:r>
            <a:r>
              <a:rPr lang="ru-RU" sz="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+mj-lt"/>
              </a:rPr>
              <a:t>+</a:t>
            </a:r>
            <a:r>
              <a:rPr lang="ru-RU" sz="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+mj-lt"/>
              </a:rPr>
              <a:t>0,50</a:t>
            </a:r>
            <a:r>
              <a:rPr lang="ru-RU" sz="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+mj-lt"/>
              </a:rPr>
              <a:t>мм</a:t>
            </a:r>
            <a:r>
              <a:rPr lang="ru-RU" sz="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+mj-lt"/>
              </a:rPr>
              <a:t>+</a:t>
            </a:r>
            <a:r>
              <a:rPr lang="ru-RU" sz="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+mj-lt"/>
              </a:rPr>
              <a:t>0,34</a:t>
            </a:r>
            <a:r>
              <a:rPr lang="ru-RU" sz="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+mj-lt"/>
              </a:rPr>
              <a:t>мм</a:t>
            </a:r>
            <a:r>
              <a:rPr lang="ru-RU" sz="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+mj-lt"/>
              </a:rPr>
              <a:t>=</a:t>
            </a:r>
            <a:r>
              <a:rPr lang="ru-RU" sz="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+mj-lt"/>
              </a:rPr>
              <a:t>17,84</a:t>
            </a:r>
            <a:r>
              <a:rPr lang="ru-RU" sz="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+mj-lt"/>
              </a:rPr>
              <a:t>мм</a:t>
            </a:r>
            <a:endParaRPr lang="ru-RU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1008" y="3361777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х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98166" y="5437433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х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42812" y="5421371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х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48225" y="3401532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2159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8.3 </a:t>
            </a:r>
            <a:r>
              <a:rPr lang="ru-RU" sz="3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Микрометрические нутромеры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908720"/>
            <a:ext cx="8892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Микрометрические нутромеры </a:t>
            </a:r>
            <a:r>
              <a:rPr lang="ru-RU" sz="20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предназначены для измерения </a:t>
            </a:r>
            <a:r>
              <a:rPr lang="ru-RU" sz="2000" b="1" dirty="0">
                <a:solidFill>
                  <a:srgbClr val="0066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внутренних размеров </a:t>
            </a:r>
            <a:r>
              <a:rPr lang="ru-RU" sz="2000" b="1" dirty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50 до </a:t>
            </a:r>
            <a:r>
              <a:rPr lang="ru-RU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000" b="1" dirty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000 мм</a:t>
            </a:r>
            <a:r>
              <a:rPr lang="ru-RU" sz="20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 smtClean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Нутромеры изготавливаются: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66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rgbClr val="0066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пределами </a:t>
            </a:r>
            <a:r>
              <a:rPr lang="ru-RU" sz="2000" b="1" dirty="0" smtClean="0">
                <a:solidFill>
                  <a:srgbClr val="0066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измерения:</a:t>
            </a:r>
          </a:p>
          <a:p>
            <a:pPr marL="808038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2000" b="1" dirty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75; 75 – 175; 75 – 600; 150 – 1 250; 600 </a:t>
            </a:r>
            <a:r>
              <a:rPr lang="ru-RU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2 500; </a:t>
            </a:r>
            <a:r>
              <a:rPr lang="ru-RU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1 </a:t>
            </a:r>
            <a:r>
              <a:rPr lang="ru-RU" sz="2000" b="1" dirty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250 – 4 000 и </a:t>
            </a:r>
            <a:r>
              <a:rPr lang="ru-RU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b="1" dirty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500 – 6 </a:t>
            </a:r>
            <a:r>
              <a:rPr lang="ru-RU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000; 4 000 – 10 000 </a:t>
            </a:r>
            <a:r>
              <a:rPr lang="ru-RU" sz="2000" b="1" dirty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ru-RU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66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пределами показаний:</a:t>
            </a:r>
          </a:p>
          <a:p>
            <a:pPr marL="712788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25; 100; 525: 1100 мм и др.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66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ценой деления шкалы:</a:t>
            </a:r>
            <a:r>
              <a:rPr lang="ru-RU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0,001 мм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66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предельной погрешностью:  </a:t>
            </a:r>
            <a:r>
              <a:rPr lang="ru-RU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 </a:t>
            </a:r>
            <a:r>
              <a:rPr lang="ru-RU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 – 20) мкм</a:t>
            </a:r>
            <a:endParaRPr lang="ru-RU" sz="2000" b="1" dirty="0">
              <a:solidFill>
                <a:srgbClr val="0000FF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00FF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0838" lvl="1" indent="-350838"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 smtClean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уменьшения погрешности</a:t>
            </a:r>
            <a:r>
              <a:rPr lang="ru-RU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измерениях необходимо:</a:t>
            </a:r>
          </a:p>
          <a:p>
            <a:pPr marL="350838" lvl="1" indent="-350838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более 3 – 4-х удлинителей</a:t>
            </a:r>
            <a:r>
              <a:rPr lang="ru-RU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50838" lvl="1" indent="-350838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навертывать удлинители на головку, </a:t>
            </a:r>
            <a:r>
              <a:rPr lang="ru-RU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начиная с больших размеров</a:t>
            </a:r>
          </a:p>
          <a:p>
            <a:pPr marL="350838" lvl="1" indent="-350838">
              <a:spcBef>
                <a:spcPts val="0"/>
              </a:spcBef>
              <a:spcAft>
                <a:spcPts val="0"/>
              </a:spcAft>
            </a:pPr>
            <a:endParaRPr lang="ru-RU" sz="2000" dirty="0" smtClean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1156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Микрометрические нутромеры</a:t>
            </a:r>
            <a:endParaRPr lang="ru-RU" sz="320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6265079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Микрометрический нутромер в комплекте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92696"/>
            <a:ext cx="8748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 условного обозначения микрометрического нутромера </a:t>
            </a:r>
            <a:r>
              <a:rPr lang="ru-RU" sz="2000" dirty="0">
                <a:solidFill>
                  <a:srgbClr val="424242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верхним пределом измерения 600 мм: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Нутромер НМ 600 ГОСТ 10-88.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6" name="Рисунок 5" descr="https://helpiks.org/helpiksorg/baza6/30929386095.files/image0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69914"/>
            <a:ext cx="4824536" cy="4296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68020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14909"/>
            <a:ext cx="5040560" cy="544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Микрометрические нутромеры</a:t>
            </a:r>
            <a:endParaRPr lang="ru-RU" sz="320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5949280"/>
            <a:ext cx="53285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Микрометрический </a:t>
            </a: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нутромер: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а</a:t>
            </a:r>
            <a:r>
              <a:rPr lang="ru-RU" sz="1600" b="1" dirty="0" smtClean="0"/>
              <a:t> </a:t>
            </a:r>
            <a:r>
              <a:rPr lang="ru-RU" sz="1600" b="1" i="1" dirty="0" smtClean="0"/>
              <a:t>– микрометрическая </a:t>
            </a:r>
            <a:r>
              <a:rPr lang="ru-RU" sz="1600" b="1" i="1" dirty="0"/>
              <a:t>головка; </a:t>
            </a:r>
            <a:r>
              <a:rPr lang="ru-RU" sz="1600" b="1" dirty="0">
                <a:solidFill>
                  <a:srgbClr val="FF0000"/>
                </a:solidFill>
              </a:rPr>
              <a:t>б</a:t>
            </a:r>
            <a:r>
              <a:rPr lang="ru-RU" sz="1600" b="1" dirty="0"/>
              <a:t> </a:t>
            </a:r>
            <a:r>
              <a:rPr lang="ru-RU" sz="1600" b="1" dirty="0" smtClean="0"/>
              <a:t>– </a:t>
            </a:r>
            <a:r>
              <a:rPr lang="ru-RU" sz="1600" b="1" i="1" dirty="0" smtClean="0"/>
              <a:t>удлинитель; 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в</a:t>
            </a:r>
            <a:r>
              <a:rPr lang="ru-RU" sz="1600" b="1" i="1" dirty="0" smtClean="0"/>
              <a:t> – мини-скоба (установочная мера)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68632" y="2097228"/>
            <a:ext cx="29848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rgbClr val="FF0000"/>
                </a:solidFill>
              </a:rPr>
              <a:t>а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9382" y="3751203"/>
            <a:ext cx="311304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б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59846" y="5702552"/>
            <a:ext cx="30809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в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3035703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Устройство микрометрического нутромера</a:t>
            </a:r>
            <a:endParaRPr lang="ru-RU" sz="280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836712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Микрометрический нутромер </a:t>
            </a:r>
            <a:r>
              <a:rPr lang="ru-RU" sz="2400" b="1" dirty="0">
                <a:solidFill>
                  <a:srgbClr val="006600"/>
                </a:solidFill>
                <a:latin typeface="Tahoma" panose="020B0604030504040204" pitchFamily="34" charset="0"/>
              </a:rPr>
              <a:t>(ГОСТ 10—88)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128" y="1312296"/>
            <a:ext cx="8820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</a:rPr>
              <a:t>Микрометрические нутромеры изготавливаются с </a:t>
            </a:r>
            <a:r>
              <a:rPr lang="ru-RU" b="1" dirty="0">
                <a:solidFill>
                  <a:srgbClr val="0000FF"/>
                </a:solidFill>
                <a:latin typeface="Tahoma" panose="020B0604030504040204" pitchFamily="34" charset="0"/>
              </a:rPr>
              <a:t>пределами измерений</a:t>
            </a:r>
            <a:r>
              <a:rPr lang="ru-RU" dirty="0">
                <a:latin typeface="Tahoma" panose="020B0604030504040204" pitchFamily="34" charset="0"/>
              </a:rPr>
              <a:t>: </a:t>
            </a:r>
            <a:endParaRPr lang="ru-RU" dirty="0" smtClean="0">
              <a:latin typeface="Tahoma" panose="020B0604030504040204" pitchFamily="34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50-75, 75-175, 75-600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, </a:t>
            </a: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150-1250, 800-2500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, </a:t>
            </a: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1250-4000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, </a:t>
            </a: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2500-6000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, </a:t>
            </a: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4000-10000 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мм.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ok-t.ru/studopedia/baza19/720071484582.files/image1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35627"/>
            <a:ext cx="6321732" cy="408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23277" y="3515915"/>
            <a:ext cx="309634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Микрометрический нутромер:</a:t>
            </a:r>
            <a:endParaRPr lang="ru-RU" b="1" i="1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endParaRPr lang="ru-RU" sz="800" i="1" dirty="0" smtClean="0">
              <a:latin typeface="Tahoma" panose="020B0604030504040204" pitchFamily="34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1 </a:t>
            </a:r>
            <a:r>
              <a:rPr lang="ru-RU" b="1" i="1" dirty="0" smtClean="0">
                <a:latin typeface="Tahoma" panose="020B0604030504040204" pitchFamily="34" charset="0"/>
              </a:rPr>
              <a:t>– наконечник, </a:t>
            </a:r>
          </a:p>
          <a:p>
            <a:pPr marL="449263" indent="-449263"/>
            <a:r>
              <a:rPr lang="ru-RU" b="1" i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2</a:t>
            </a:r>
            <a:r>
              <a:rPr lang="ru-RU" b="1" i="1" dirty="0" smtClean="0">
                <a:latin typeface="Tahoma" panose="020B0604030504040204" pitchFamily="34" charset="0"/>
              </a:rPr>
              <a:t> </a:t>
            </a:r>
            <a:r>
              <a:rPr lang="ru-RU" b="1" i="1" dirty="0">
                <a:latin typeface="Tahoma" panose="020B0604030504040204" pitchFamily="34" charset="0"/>
              </a:rPr>
              <a:t>–</a:t>
            </a:r>
            <a:r>
              <a:rPr lang="ru-RU" b="1" i="1" dirty="0" smtClean="0">
                <a:latin typeface="Tahoma" panose="020B0604030504040204" pitchFamily="34" charset="0"/>
              </a:rPr>
              <a:t> </a:t>
            </a:r>
            <a:r>
              <a:rPr lang="ru-RU" b="1" i="1" dirty="0">
                <a:latin typeface="Tahoma" panose="020B0604030504040204" pitchFamily="34" charset="0"/>
              </a:rPr>
              <a:t>микрометрическая головка, </a:t>
            </a:r>
            <a:endParaRPr lang="ru-RU" b="1" i="1" dirty="0" smtClean="0">
              <a:latin typeface="Tahoma" panose="020B0604030504040204" pitchFamily="34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3 </a:t>
            </a:r>
            <a:r>
              <a:rPr lang="ru-RU" b="1" i="1" dirty="0">
                <a:latin typeface="Tahoma" panose="020B0604030504040204" pitchFamily="34" charset="0"/>
              </a:rPr>
              <a:t>–  удлинители, </a:t>
            </a:r>
            <a:endParaRPr lang="ru-RU" b="1" i="1" dirty="0" smtClean="0">
              <a:latin typeface="Tahoma" panose="020B0604030504040204" pitchFamily="34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4 </a:t>
            </a:r>
            <a:r>
              <a:rPr lang="ru-RU" b="1" i="1" dirty="0">
                <a:latin typeface="Tahoma" panose="020B0604030504040204" pitchFamily="34" charset="0"/>
              </a:rPr>
              <a:t>–  установочная </a:t>
            </a:r>
            <a:r>
              <a:rPr lang="ru-RU" b="1" i="1" dirty="0" smtClean="0">
                <a:latin typeface="Tahoma" panose="020B0604030504040204" pitchFamily="34" charset="0"/>
              </a:rPr>
              <a:t>мера</a:t>
            </a:r>
            <a:r>
              <a:rPr lang="ru-RU" i="1" dirty="0">
                <a:solidFill>
                  <a:srgbClr val="424242"/>
                </a:solidFill>
                <a:latin typeface="Tahoma" panose="020B0604030504040204" pitchFamily="34" charset="0"/>
              </a:rPr>
              <a:t> </a:t>
            </a:r>
            <a:endParaRPr lang="ru-RU" b="1" i="1" dirty="0">
              <a:solidFill>
                <a:srgbClr val="FF0000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844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7" cy="63813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80" y="630976"/>
            <a:ext cx="54006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Нутромер состоит из: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Устройство микрометрического нутромера</a:t>
            </a:r>
            <a:endParaRPr lang="ru-RU" sz="2800" dirty="0"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96379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2" y="143791"/>
            <a:ext cx="8892780" cy="6669585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Устройство микрометрического нутромера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868" y="2532960"/>
            <a:ext cx="30449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b="1" dirty="0">
                <a:solidFill>
                  <a:srgbClr val="FF0000"/>
                </a:solidFill>
              </a:rPr>
              <a:t>состав микрометрического нутромера </a:t>
            </a:r>
            <a:r>
              <a:rPr lang="ru-RU" dirty="0" smtClean="0"/>
              <a:t>входят: </a:t>
            </a:r>
            <a:r>
              <a:rPr lang="ru-RU" b="1" dirty="0">
                <a:solidFill>
                  <a:srgbClr val="0000FF"/>
                </a:solidFill>
              </a:rPr>
              <a:t>стебель</a:t>
            </a:r>
            <a:r>
              <a:rPr lang="ru-RU" dirty="0">
                <a:solidFill>
                  <a:srgbClr val="0000FF"/>
                </a:solidFill>
              </a:rPr>
              <a:t> с </a:t>
            </a:r>
            <a:r>
              <a:rPr lang="ru-RU" b="1" dirty="0">
                <a:solidFill>
                  <a:srgbClr val="0000FF"/>
                </a:solidFill>
              </a:rPr>
              <a:t>измерительным наконечником</a:t>
            </a:r>
            <a:r>
              <a:rPr lang="ru-RU" dirty="0"/>
              <a:t>, жестко закрепленный </a:t>
            </a:r>
            <a:r>
              <a:rPr lang="ru-RU" b="1" dirty="0">
                <a:solidFill>
                  <a:srgbClr val="0000FF"/>
                </a:solidFill>
              </a:rPr>
              <a:t>барабан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/>
              <a:t>и </a:t>
            </a:r>
            <a:r>
              <a:rPr lang="ru-RU" b="1" dirty="0">
                <a:solidFill>
                  <a:srgbClr val="0000FF"/>
                </a:solidFill>
              </a:rPr>
              <a:t>микрометрический винт</a:t>
            </a:r>
            <a:r>
              <a:rPr lang="ru-RU" dirty="0"/>
              <a:t>. Для наращивания габаритов применяют </a:t>
            </a:r>
            <a:r>
              <a:rPr lang="ru-RU" b="1" dirty="0">
                <a:solidFill>
                  <a:srgbClr val="0000FF"/>
                </a:solidFill>
              </a:rPr>
              <a:t>специальные удлинители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5622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69" y="2570689"/>
            <a:ext cx="5931587" cy="4292292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874455"/>
            <a:ext cx="864096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Так как шаг микровинта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 = 0,50 мм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следовательно,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одному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обороту микровинта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 жестко скрепленного с ним барабана, соответствует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линейное перемещение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торца барабана (микровинта),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одно деление, равное 0,50 мм.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Круговая шкала барабана имеет число делений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50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следовательно, поворот барабана с микровинтом на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одно деление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относительно продольного штриха на стебле будет соответствовать величине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0,01 мм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4016" y="98296"/>
            <a:ext cx="8892480" cy="692696"/>
          </a:xfrm>
          <a:solidFill>
            <a:srgbClr val="FFFF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6800000"/>
            </a:lightRig>
          </a:scene3d>
          <a:sp3d>
            <a:bevelT prst="convex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Микрометрическая головка</a:t>
            </a:r>
            <a:endParaRPr lang="ru-RU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2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Устройство микрометрического нутромера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89265"/>
            <a:ext cx="8220405" cy="61653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61648" y="4489664"/>
            <a:ext cx="3744416" cy="23827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Микрометрическая головка: </a:t>
            </a:r>
          </a:p>
          <a:p>
            <a:pPr>
              <a:spcBef>
                <a:spcPts val="130"/>
              </a:spcBef>
            </a:pPr>
            <a:r>
              <a:rPr lang="ru-RU" sz="2000" dirty="0"/>
              <a:t>1 </a:t>
            </a:r>
            <a:r>
              <a:rPr lang="ru-RU" sz="2000" dirty="0" smtClean="0"/>
              <a:t>– сменный </a:t>
            </a:r>
            <a:r>
              <a:rPr lang="ru-RU" sz="2000" dirty="0"/>
              <a:t>наконечник, </a:t>
            </a:r>
          </a:p>
          <a:p>
            <a:pPr>
              <a:spcBef>
                <a:spcPts val="130"/>
              </a:spcBef>
            </a:pPr>
            <a:r>
              <a:rPr lang="ru-RU" sz="2000" dirty="0"/>
              <a:t>2 –</a:t>
            </a:r>
            <a:r>
              <a:rPr lang="ru-RU" sz="2000" dirty="0" smtClean="0"/>
              <a:t> </a:t>
            </a:r>
            <a:r>
              <a:rPr lang="ru-RU" sz="2000" dirty="0"/>
              <a:t>стопорное устройство, </a:t>
            </a:r>
          </a:p>
          <a:p>
            <a:pPr>
              <a:spcBef>
                <a:spcPts val="130"/>
              </a:spcBef>
            </a:pPr>
            <a:r>
              <a:rPr lang="ru-RU" sz="2000" dirty="0"/>
              <a:t>3 –</a:t>
            </a:r>
            <a:r>
              <a:rPr lang="ru-RU" sz="2000" dirty="0" smtClean="0"/>
              <a:t> </a:t>
            </a:r>
            <a:r>
              <a:rPr lang="ru-RU" sz="2000" dirty="0"/>
              <a:t>стебель, </a:t>
            </a:r>
          </a:p>
          <a:p>
            <a:pPr>
              <a:spcBef>
                <a:spcPts val="130"/>
              </a:spcBef>
            </a:pPr>
            <a:r>
              <a:rPr lang="ru-RU" sz="2000" dirty="0"/>
              <a:t>4 –</a:t>
            </a:r>
            <a:r>
              <a:rPr lang="ru-RU" sz="2000" dirty="0" smtClean="0"/>
              <a:t> </a:t>
            </a:r>
            <a:r>
              <a:rPr lang="ru-RU" sz="2000" dirty="0"/>
              <a:t>барабан, </a:t>
            </a:r>
          </a:p>
          <a:p>
            <a:pPr>
              <a:spcBef>
                <a:spcPts val="130"/>
              </a:spcBef>
            </a:pPr>
            <a:r>
              <a:rPr lang="ru-RU" sz="2000" dirty="0"/>
              <a:t>5 –</a:t>
            </a:r>
            <a:r>
              <a:rPr lang="ru-RU" sz="2000" dirty="0" smtClean="0"/>
              <a:t> </a:t>
            </a:r>
            <a:r>
              <a:rPr lang="ru-RU" sz="2000" dirty="0"/>
              <a:t>колпачок, </a:t>
            </a:r>
          </a:p>
          <a:p>
            <a:pPr>
              <a:spcBef>
                <a:spcPts val="130"/>
              </a:spcBef>
            </a:pPr>
            <a:r>
              <a:rPr lang="ru-RU" sz="2000" dirty="0"/>
              <a:t>6 –</a:t>
            </a:r>
            <a:r>
              <a:rPr lang="ru-RU" sz="2000" dirty="0" smtClean="0"/>
              <a:t> </a:t>
            </a:r>
            <a:r>
              <a:rPr lang="ru-RU" sz="2000" dirty="0"/>
              <a:t>микрометрический винт </a:t>
            </a:r>
            <a:endParaRPr lang="ru-RU" sz="2000" dirty="0" smtClean="0"/>
          </a:p>
          <a:p>
            <a:pPr>
              <a:spcBef>
                <a:spcPts val="130"/>
              </a:spcBef>
            </a:pPr>
            <a:endParaRPr lang="ru-RU" sz="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1266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604448" cy="645333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Устройство микрометрического нутромера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5196129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Микрометрические нутромеры</a:t>
            </a:r>
            <a:endParaRPr lang="ru-RU" sz="3200" dirty="0">
              <a:effectLst/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95" y="692696"/>
            <a:ext cx="8220405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8721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Измерение микрометрическими нутромерами</a:t>
            </a:r>
            <a:endParaRPr lang="ru-RU" sz="250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516" y="1052736"/>
            <a:ext cx="8928484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rgbClr val="006600"/>
                </a:solidFill>
              </a:rPr>
              <a:t>Выполнение измерений проводится по следующей </a:t>
            </a:r>
            <a:r>
              <a:rPr lang="ru-RU" sz="2300" b="1" dirty="0" smtClean="0">
                <a:solidFill>
                  <a:srgbClr val="006600"/>
                </a:solidFill>
              </a:rPr>
              <a:t>схеме: </a:t>
            </a:r>
            <a:endParaRPr lang="ru-RU" sz="2300" b="1" dirty="0">
              <a:solidFill>
                <a:srgbClr val="00660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300" dirty="0" smtClean="0"/>
              <a:t>Прибор </a:t>
            </a:r>
            <a:r>
              <a:rPr lang="ru-RU" sz="2300" dirty="0"/>
              <a:t>устанавливается строго перпендикулярно оси вращения детали.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300" dirty="0" smtClean="0"/>
              <a:t>Один </a:t>
            </a:r>
            <a:r>
              <a:rPr lang="ru-RU" sz="2300" dirty="0"/>
              <a:t>конец прибора прикладывается к внешнему краю отверстия.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300" dirty="0" smtClean="0"/>
              <a:t>Второй </a:t>
            </a:r>
            <a:r>
              <a:rPr lang="ru-RU" sz="2300" dirty="0"/>
              <a:t>конец передвигают в диаметральной плоскости.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300" dirty="0" smtClean="0"/>
              <a:t>Для </a:t>
            </a:r>
            <a:r>
              <a:rPr lang="ru-RU" sz="2300" dirty="0"/>
              <a:t>получения результатов затягивают микрометрический винт. </a:t>
            </a:r>
          </a:p>
          <a:p>
            <a:endParaRPr lang="ru-RU" sz="2300" dirty="0" smtClean="0"/>
          </a:p>
          <a:p>
            <a:r>
              <a:rPr lang="ru-RU" sz="2300" b="1" dirty="0" smtClean="0">
                <a:solidFill>
                  <a:srgbClr val="0000FF"/>
                </a:solidFill>
              </a:rPr>
              <a:t>Точность </a:t>
            </a:r>
            <a:r>
              <a:rPr lang="ru-RU" sz="2300" b="1" dirty="0">
                <a:solidFill>
                  <a:srgbClr val="0000FF"/>
                </a:solidFill>
              </a:rPr>
              <a:t>измерений </a:t>
            </a:r>
            <a:r>
              <a:rPr lang="ru-RU" sz="2300" dirty="0"/>
              <a:t>микрометрическими нутромерами – </a:t>
            </a:r>
            <a:r>
              <a:rPr lang="ru-RU" sz="2300" b="1" dirty="0">
                <a:solidFill>
                  <a:srgbClr val="FF0000"/>
                </a:solidFill>
              </a:rPr>
              <a:t>0,01 мм</a:t>
            </a:r>
            <a:r>
              <a:rPr lang="ru-RU" sz="2300" dirty="0"/>
              <a:t>. </a:t>
            </a:r>
            <a:endParaRPr lang="ru-RU" sz="23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474333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Устройство микрометрического нутромера</a:t>
            </a:r>
            <a:endParaRPr lang="ru-RU" sz="3200" dirty="0"/>
          </a:p>
        </p:txBody>
      </p:sp>
      <p:pic>
        <p:nvPicPr>
          <p:cNvPr id="4" name="Рисунок 3" descr="http://ok-t.ru/studopedia/baza13/1640085432956.files/image17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2" y="1813380"/>
            <a:ext cx="3921249" cy="2430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ok-t.ru/studopedia/baza13/1640085432956.files/image173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3798"/>
            <a:ext cx="4604645" cy="2260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ok-t.ru/studopedia/baza13/1640085432956.files/image175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43997"/>
            <a:ext cx="5112568" cy="15094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691680" y="6265428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Конструкции микрометрических нутромеров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60755"/>
            <a:ext cx="892899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424242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В последнее время начали выпускать </a:t>
            </a:r>
            <a:r>
              <a:rPr lang="ru-RU" sz="17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различные по конструкции и принципу действия микрометрические нутромеры </a:t>
            </a:r>
            <a:r>
              <a:rPr lang="ru-RU" sz="1700" dirty="0">
                <a:solidFill>
                  <a:srgbClr val="424242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как </a:t>
            </a:r>
            <a:r>
              <a:rPr lang="ru-RU" sz="1700" b="1" dirty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с отсчетным устройством по шкалам стебля и барабана</a:t>
            </a:r>
            <a:r>
              <a:rPr lang="ru-RU" sz="1700" dirty="0">
                <a:solidFill>
                  <a:srgbClr val="424242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, так и </a:t>
            </a:r>
            <a:r>
              <a:rPr lang="ru-RU" sz="1700" b="1" dirty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цифровым отсчетным устройством</a:t>
            </a:r>
            <a:endParaRPr lang="ru-RU" sz="17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7013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Устройство микрометрического нутромера</a:t>
            </a:r>
            <a:endParaRPr lang="ru-RU" sz="3200" dirty="0"/>
          </a:p>
        </p:txBody>
      </p:sp>
      <p:pic>
        <p:nvPicPr>
          <p:cNvPr id="5" name="Рисунок 4" descr="http://ok-t.ru/studopedia/baza13/1640085432956.files/image173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5976664" cy="29573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83568" y="692696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Нониусный микрометрический нутромер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517159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Предназначен </a:t>
            </a:r>
            <a:r>
              <a:rPr lang="ru-RU" sz="2400" dirty="0"/>
              <a:t>для измерения внутренних диаметральных размеров. </a:t>
            </a:r>
            <a:endParaRPr lang="ru-RU" sz="2400" dirty="0" smtClean="0"/>
          </a:p>
          <a:p>
            <a:pPr marL="447675" indent="-44767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Имеет </a:t>
            </a:r>
            <a:r>
              <a:rPr lang="ru-RU" sz="2400" dirty="0"/>
              <a:t>3 измерительные </a:t>
            </a:r>
            <a:r>
              <a:rPr lang="ru-RU" sz="2400" dirty="0" smtClean="0"/>
              <a:t>пятки (</a:t>
            </a:r>
            <a:r>
              <a:rPr lang="ru-RU" sz="2400" dirty="0"/>
              <a:t>опоры, направления) через 120 градусов. </a:t>
            </a:r>
            <a:endParaRPr lang="ru-RU" sz="2400" dirty="0" smtClean="0"/>
          </a:p>
          <a:p>
            <a:pPr marL="447675" indent="-44767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Можно </a:t>
            </a:r>
            <a:r>
              <a:rPr lang="ru-RU" sz="2400" dirty="0"/>
              <a:t>мерить как сквозные так и глухие отверстия. </a:t>
            </a:r>
          </a:p>
        </p:txBody>
      </p:sp>
    </p:spTree>
    <p:extLst>
      <p:ext uri="{BB962C8B-B14F-4D97-AF65-F5344CB8AC3E}">
        <p14:creationId xmlns:p14="http://schemas.microsoft.com/office/powerpoint/2010/main" val="129272746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При измерении микрометрическим нутромером необходимо:</a:t>
            </a:r>
            <a:endParaRPr lang="ru-RU" sz="320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9" y="1556792"/>
            <a:ext cx="864096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проверить правильность установки на ноль с помощью установочной меры; 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подобрать соответствующие удлинители и соединить их с микрометрической головкой, ввернуть </a:t>
            </a:r>
            <a:r>
              <a:rPr lang="ru-RU" sz="2400" dirty="0" smtClean="0"/>
              <a:t>наконечник; </a:t>
            </a:r>
            <a:endParaRPr lang="ru-RU" sz="2400" dirty="0"/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ввести микрометрический нутромер в отверстие так, чтобы его ось находилась в диаметральной плоскости этого отверстия и была перпендикулярна к его стенкам; 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извлекать </a:t>
            </a:r>
            <a:r>
              <a:rPr lang="ru-RU" sz="2400" dirty="0"/>
              <a:t>нутромер из отверстия только при застопоренном положении микрометрического винта. 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936978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Измерение микрометрическим нутромером</a:t>
            </a:r>
            <a:endParaRPr lang="ru-RU" sz="320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052736"/>
            <a:ext cx="88204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При измерении цилиндрического отверстия </a:t>
            </a:r>
            <a:r>
              <a:rPr lang="ru-RU" sz="2000" dirty="0">
                <a:latin typeface="Tahoma" panose="020B0604030504040204" pitchFamily="34" charset="0"/>
              </a:rPr>
              <a:t>линия измерения должна быть наибольшим размером в плоскости, перпендикулярной оси отверстия, и наименьшим размером в плоскости, проходящей через ось.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При измерении расстояния между параллельными плоскостями</a:t>
            </a:r>
            <a:r>
              <a:rPr lang="ru-RU" sz="2000" dirty="0">
                <a:latin typeface="Tahoma" panose="020B0604030504040204" pitchFamily="34" charset="0"/>
              </a:rPr>
              <a:t>, правильное положение измерительных поверхностей (отсутствие перекоса) обеспечивает наименьшие (точные) показания.</a:t>
            </a:r>
          </a:p>
          <a:p>
            <a:r>
              <a:rPr lang="ru-RU" sz="800" dirty="0">
                <a:latin typeface="Tahoma" panose="020B0604030504040204" pitchFamily="34" charset="0"/>
              </a:rPr>
              <a:t> </a:t>
            </a:r>
          </a:p>
          <a:p>
            <a:r>
              <a:rPr lang="ru-RU" sz="2000" dirty="0">
                <a:latin typeface="Tahoma" panose="020B0604030504040204" pitchFamily="34" charset="0"/>
              </a:rPr>
              <a:t>Правильное положение микрометрического нутромера находят его покачиванием </a:t>
            </a:r>
            <a:r>
              <a:rPr lang="ru-RU" sz="2000" b="1" dirty="0">
                <a:solidFill>
                  <a:srgbClr val="0000FF"/>
                </a:solidFill>
                <a:latin typeface="Tahoma" panose="020B0604030504040204" pitchFamily="34" charset="0"/>
              </a:rPr>
              <a:t>при легком </a:t>
            </a:r>
            <a:r>
              <a:rPr lang="ru-RU" sz="2000" b="1" dirty="0" err="1">
                <a:solidFill>
                  <a:srgbClr val="0000FF"/>
                </a:solidFill>
                <a:latin typeface="Tahoma" panose="020B0604030504040204" pitchFamily="34" charset="0"/>
              </a:rPr>
              <a:t>контактировании</a:t>
            </a:r>
            <a:r>
              <a:rPr lang="ru-RU" sz="2000" b="1" dirty="0">
                <a:solidFill>
                  <a:srgbClr val="0000FF"/>
                </a:solidFill>
                <a:latin typeface="Tahoma" panose="020B0604030504040204" pitchFamily="34" charset="0"/>
              </a:rPr>
              <a:t> измерительных поверхностей с деталью</a:t>
            </a:r>
            <a:r>
              <a:rPr lang="ru-RU" sz="2000" dirty="0">
                <a:latin typeface="Tahoma" panose="020B0604030504040204" pitchFamily="34" charset="0"/>
              </a:rPr>
              <a:t>.</a:t>
            </a:r>
            <a:endParaRPr lang="ru-RU" sz="2000" b="0" i="0" dirty="0">
              <a:effectLst/>
              <a:latin typeface="Tahoma" panose="020B0604030504040204" pitchFamily="34" charset="0"/>
            </a:endParaRPr>
          </a:p>
        </p:txBody>
      </p:sp>
      <p:pic>
        <p:nvPicPr>
          <p:cNvPr id="18436" name="Picture 4" descr="http://ok-t.ru/studopedia/baza19/720071484582.files/image1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955" y="4098049"/>
            <a:ext cx="3422501" cy="257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4345944"/>
            <a:ext cx="4172698" cy="2323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84688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Измерение и отсчёт показаний</a:t>
            </a:r>
            <a:endParaRPr lang="ru-RU" sz="320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92696"/>
            <a:ext cx="9036496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Установите нутромер приблизительно на проверяемый размер и введите его в отверстие. Левой рукой прижмите измерительную поверхность наконечника к одной из поверхностей измеряемой детали, а правой вращайте барабан до контакта микрометрического винта с поверхностью детали в противоположной точке.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Покачивая нутромер с центром качания, расположенным в точке касания наконечника с поверхностью детали, найдите наименьшее расстояние между измеряемыми поверхностями. После этого зафиксируйте микровинт стопорным винтом и еще раз проверьте усилие покачивания, которое должно быть с легким трением. В случае измерения диаметра цилиндрического отверстия покачивайте нутромер в поперечном направлении, отыскивая максимальный размер, а затем в осевом направлении, отыскивая минимальное значение.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Выведете прибор из проверяемой детали и сделайте </a:t>
            </a:r>
            <a:r>
              <a:rPr lang="ru-RU" sz="1600" b="1" dirty="0" smtClean="0">
                <a:solidFill>
                  <a:srgbClr val="006600"/>
                </a:solidFill>
              </a:rPr>
              <a:t>отсчёт</a:t>
            </a:r>
            <a:r>
              <a:rPr lang="ru-RU" sz="1600" dirty="0"/>
              <a:t>. Для этого нужно </a:t>
            </a:r>
            <a:r>
              <a:rPr lang="ru-RU" sz="1600" b="1" dirty="0">
                <a:solidFill>
                  <a:srgbClr val="FF0000"/>
                </a:solidFill>
              </a:rPr>
              <a:t>сложить </a:t>
            </a:r>
            <a:r>
              <a:rPr lang="ru-RU" sz="1600" b="1" u="sng" dirty="0">
                <a:solidFill>
                  <a:srgbClr val="0000FF"/>
                </a:solidFill>
              </a:rPr>
              <a:t>длину микрометрической головки, размеры используемых удлинителей и значение по </a:t>
            </a:r>
            <a:r>
              <a:rPr lang="ru-RU" sz="1600" b="1" u="sng" dirty="0" smtClean="0">
                <a:solidFill>
                  <a:srgbClr val="0000FF"/>
                </a:solidFill>
              </a:rPr>
              <a:t>шкале</a:t>
            </a:r>
            <a:r>
              <a:rPr lang="ru-RU" sz="1600" b="1" dirty="0" smtClean="0">
                <a:solidFill>
                  <a:srgbClr val="0000FF"/>
                </a:solidFill>
              </a:rPr>
              <a:t>: </a:t>
            </a:r>
            <a:r>
              <a:rPr lang="ru-RU" sz="1600" b="1" dirty="0" smtClean="0">
                <a:solidFill>
                  <a:srgbClr val="FF0000"/>
                </a:solidFill>
              </a:rPr>
              <a:t>75 + 100 + 50 + 8,24 = 233,24 мм</a:t>
            </a:r>
            <a:r>
              <a:rPr lang="ru-RU" sz="1600" dirty="0" smtClean="0"/>
              <a:t>. </a:t>
            </a:r>
          </a:p>
          <a:p>
            <a:pPr marL="273050">
              <a:buClr>
                <a:srgbClr val="FF0000"/>
              </a:buClr>
            </a:pPr>
            <a:r>
              <a:rPr lang="ru-RU" sz="1600" b="1" dirty="0" smtClean="0">
                <a:solidFill>
                  <a:srgbClr val="006600"/>
                </a:solidFill>
              </a:rPr>
              <a:t>Пример </a:t>
            </a:r>
            <a:r>
              <a:rPr lang="ru-RU" sz="1600" b="1" dirty="0">
                <a:solidFill>
                  <a:srgbClr val="006600"/>
                </a:solidFill>
              </a:rPr>
              <a:t>отсчета показаний </a:t>
            </a:r>
            <a:r>
              <a:rPr lang="ru-RU" sz="1600" b="1" dirty="0"/>
              <a:t>представлен в </a:t>
            </a:r>
            <a:r>
              <a:rPr lang="ru-RU" sz="1600" b="1" dirty="0" smtClean="0"/>
              <a:t>таблице: </a:t>
            </a:r>
            <a:endParaRPr lang="ru-RU" sz="1600" b="1" dirty="0">
              <a:effectLst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200971"/>
              </p:ext>
            </p:extLst>
          </p:nvPr>
        </p:nvGraphicFramePr>
        <p:xfrm>
          <a:off x="395536" y="4503008"/>
          <a:ext cx="835292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428"/>
                <a:gridCol w="1854500"/>
                <a:gridCol w="1854500"/>
                <a:gridCol w="1854500"/>
              </a:tblGrid>
              <a:tr h="4145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Длина микрометрической</a:t>
                      </a:r>
                      <a:r>
                        <a:rPr lang="ru-RU" sz="1600" baseline="0" dirty="0" smtClean="0"/>
                        <a:t> головки, мм</a:t>
                      </a:r>
                      <a:endParaRPr lang="ru-RU" sz="1600" dirty="0"/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Используемые удлинители</a:t>
                      </a:r>
                      <a:r>
                        <a:rPr lang="ru-RU" sz="1600" baseline="0" dirty="0" smtClean="0"/>
                        <a:t>, мм</a:t>
                      </a:r>
                      <a:endParaRPr lang="ru-RU" sz="1600" dirty="0"/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Показания по шкале</a:t>
                      </a:r>
                      <a:r>
                        <a:rPr lang="ru-RU" sz="1600" baseline="0" dirty="0" smtClean="0"/>
                        <a:t>, мм</a:t>
                      </a:r>
                      <a:endParaRPr lang="ru-RU" sz="1600" dirty="0"/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Размер детали</a:t>
                      </a:r>
                      <a:r>
                        <a:rPr lang="ru-RU" sz="1600" baseline="0" dirty="0" smtClean="0"/>
                        <a:t>, мм</a:t>
                      </a:r>
                      <a:endParaRPr lang="ru-RU" sz="1600" dirty="0"/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26749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75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50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100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8,24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233,24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3790" y="5708748"/>
            <a:ext cx="8748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По окончании работы</a:t>
            </a:r>
            <a:r>
              <a:rPr lang="ru-RU" sz="1600" dirty="0" smtClean="0"/>
              <a:t>:</a:t>
            </a:r>
          </a:p>
          <a:p>
            <a:pPr marL="534988" indent="-261938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разберите нутромер в последовательности, обратной сборке;</a:t>
            </a:r>
          </a:p>
          <a:p>
            <a:pPr marL="534988" indent="-261938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промойте </a:t>
            </a:r>
            <a:r>
              <a:rPr lang="ru-RU" sz="1600" dirty="0" err="1" smtClean="0"/>
              <a:t>нутрометр</a:t>
            </a:r>
            <a:r>
              <a:rPr lang="ru-RU" sz="1600" dirty="0" smtClean="0"/>
              <a:t>, установочную меру и удлинители в чистом бензине;</a:t>
            </a:r>
          </a:p>
          <a:p>
            <a:pPr marL="534988" indent="-261938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смажьте их антикоррозийной смазкой для целей длительного хранения.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996105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ok-t.ru/studopedia/baza19/720071484582.files/image1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96" y="3117218"/>
            <a:ext cx="8674708" cy="344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Измерение и отсчёт показаний</a:t>
            </a:r>
            <a:endParaRPr lang="ru-RU" sz="320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1" y="1052736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ahoma" panose="020B0604030504040204" pitchFamily="34" charset="0"/>
              </a:rPr>
              <a:t>От проверяемого размера отнимают нижний предел измерения микрометрической головки с наконечником. </a:t>
            </a:r>
            <a:endParaRPr lang="ru-RU" dirty="0" smtClean="0">
              <a:latin typeface="Tahoma" panose="020B060403050404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Tahoma" panose="020B0604030504040204" pitchFamily="34" charset="0"/>
              </a:rPr>
              <a:t>Затем </a:t>
            </a:r>
            <a:r>
              <a:rPr lang="ru-RU" dirty="0">
                <a:latin typeface="Tahoma" panose="020B0604030504040204" pitchFamily="34" charset="0"/>
              </a:rPr>
              <a:t>выбирают удлинители по размерам, обеспечивающим их наименьшее количество (от большего к меньшему). </a:t>
            </a:r>
            <a:endParaRPr lang="ru-RU" dirty="0" smtClean="0">
              <a:latin typeface="Tahoma" panose="020B060403050404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Tahoma" panose="020B0604030504040204" pitchFamily="34" charset="0"/>
              </a:rPr>
              <a:t>Сумма </a:t>
            </a:r>
            <a:r>
              <a:rPr lang="ru-RU" dirty="0">
                <a:latin typeface="Tahoma" panose="020B0604030504040204" pitchFamily="34" charset="0"/>
              </a:rPr>
              <a:t>нижнего предела измерения микрометрической головки с наконечником и удлинителей должна быть меньше требуемого размера, но не более чем на разность между пределами измерения микрометрической головки.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7307" y="692696"/>
            <a:ext cx="3129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Чтение показаний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965" y="4236226"/>
            <a:ext cx="338437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х</a:t>
            </a:r>
            <a:r>
              <a:rPr lang="ru-RU" sz="1400" b="1" dirty="0">
                <a:latin typeface="Arial Black" panose="020B0A04020102020204" pitchFamily="34" charset="0"/>
              </a:rPr>
              <a:t> </a:t>
            </a:r>
            <a:r>
              <a:rPr lang="ru-RU" sz="1400" b="1" dirty="0" smtClean="0">
                <a:solidFill>
                  <a:srgbClr val="0000FF"/>
                </a:solidFill>
                <a:latin typeface="+mj-lt"/>
              </a:rPr>
              <a:t>75 мм + 3 мм + 0,21 мм = 78,21 мм</a:t>
            </a:r>
            <a:endParaRPr lang="ru-RU" sz="1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43" y="4249601"/>
            <a:ext cx="503656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х</a:t>
            </a:r>
            <a:r>
              <a:rPr lang="ru-RU" sz="1400" b="1" dirty="0">
                <a:latin typeface="Arial Black" panose="020B0A04020102020204" pitchFamily="34" charset="0"/>
              </a:rPr>
              <a:t> </a:t>
            </a:r>
            <a:r>
              <a:rPr lang="ru-RU" sz="1400" b="1" dirty="0" smtClean="0">
                <a:solidFill>
                  <a:srgbClr val="0000FF"/>
                </a:solidFill>
                <a:latin typeface="+mj-lt"/>
              </a:rPr>
              <a:t>75 мм + 200 мм + 100 мм + 6 мм + 0,16 мм = 381,16 мм</a:t>
            </a:r>
            <a:endParaRPr lang="ru-RU" sz="1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6385333"/>
            <a:ext cx="734481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х</a:t>
            </a:r>
            <a:r>
              <a:rPr lang="ru-RU" sz="1400" b="1" dirty="0">
                <a:latin typeface="Arial Black" panose="020B0A04020102020204" pitchFamily="34" charset="0"/>
              </a:rPr>
              <a:t> </a:t>
            </a:r>
            <a:r>
              <a:rPr lang="ru-RU" sz="1400" b="1" dirty="0" smtClean="0">
                <a:solidFill>
                  <a:srgbClr val="0000FF"/>
                </a:solidFill>
                <a:latin typeface="+mj-lt"/>
              </a:rPr>
              <a:t>75 мм + 200 мм + 150 мм + 50 мм + 25 мм + 11 мм + 0,50 мм + 0,26 мм = 511,76 мм</a:t>
            </a:r>
            <a:endParaRPr lang="ru-RU" sz="1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1217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Микрометрическая головка</a:t>
            </a:r>
            <a:endParaRPr lang="ru-RU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82344" y="1255568"/>
            <a:ext cx="376165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lang="ru-RU" sz="2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</a:t>
            </a:r>
            <a:r>
              <a:rPr lang="ru-RU" sz="2200" b="1" u="sng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2200" b="1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один оборот 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микровинт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перемещается вдоль оси </a:t>
            </a:r>
            <a:r>
              <a:rPr lang="ru-RU" sz="22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шаг резьбы 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 =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0,5 </a:t>
            </a:r>
            <a:r>
              <a:rPr lang="ru-RU" sz="2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мм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pic>
        <p:nvPicPr>
          <p:cNvPr id="5122" name="Picture 2" descr="http://ok-t.ru/studopedia/baza19/720071484582.files/image1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792649"/>
            <a:ext cx="5256584" cy="49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0458" y="4985951"/>
            <a:ext cx="324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/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</a:rPr>
              <a:t>Винтовая </a:t>
            </a:r>
            <a:r>
              <a:rPr lang="ru-RU" sz="2000" b="1" i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пара:</a:t>
            </a:r>
            <a:endParaRPr lang="ru-RU" sz="2000" b="1" i="1" dirty="0" smtClean="0">
              <a:latin typeface="Tahoma" panose="020B0604030504040204" pitchFamily="34" charset="0"/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1</a:t>
            </a:r>
            <a:r>
              <a:rPr lang="ru-RU" sz="2000" b="1" i="1" dirty="0" smtClean="0">
                <a:latin typeface="Tahoma" panose="020B0604030504040204" pitchFamily="34" charset="0"/>
              </a:rPr>
              <a:t> </a:t>
            </a:r>
            <a:r>
              <a:rPr lang="ru-RU" sz="2000" b="1" i="1" dirty="0">
                <a:latin typeface="Tahoma" panose="020B0604030504040204" pitchFamily="34" charset="0"/>
              </a:rPr>
              <a:t>–  стебель, </a:t>
            </a:r>
            <a:endParaRPr lang="ru-RU" sz="2000" b="1" i="1" dirty="0" smtClean="0">
              <a:latin typeface="Tahoma" panose="020B0604030504040204" pitchFamily="34" charset="0"/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2 </a:t>
            </a:r>
            <a:r>
              <a:rPr lang="ru-RU" sz="2000" b="1" i="1" dirty="0">
                <a:latin typeface="Tahoma" panose="020B0604030504040204" pitchFamily="34" charset="0"/>
              </a:rPr>
              <a:t>–  резьбовая втулка, </a:t>
            </a:r>
            <a:endParaRPr lang="ru-RU" sz="2000" b="1" i="1" dirty="0" smtClean="0">
              <a:latin typeface="Tahoma" panose="020B0604030504040204" pitchFamily="34" charset="0"/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3</a:t>
            </a:r>
            <a:r>
              <a:rPr lang="ru-RU" sz="2000" b="1" i="1" dirty="0" smtClean="0">
                <a:latin typeface="Tahoma" panose="020B0604030504040204" pitchFamily="34" charset="0"/>
              </a:rPr>
              <a:t> –  микровинт    </a:t>
            </a:r>
            <a:r>
              <a:rPr lang="ru-RU" sz="2000" b="1" i="1" dirty="0">
                <a:latin typeface="Tahoma" panose="020B0604030504040204" pitchFamily="34" charset="0"/>
              </a:rPr>
              <a:t> 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806038" y="2852936"/>
            <a:ext cx="155741" cy="10120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550818" y="2392522"/>
            <a:ext cx="443773" cy="4251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12965" y="5129743"/>
            <a:ext cx="69762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0,5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61633" y="3264990"/>
            <a:ext cx="3635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2) </a:t>
            </a:r>
            <a:r>
              <a:rPr lang="ru-RU" sz="2200" b="1" u="sng" dirty="0" smtClean="0">
                <a:solidFill>
                  <a:srgbClr val="0000FF"/>
                </a:solidFill>
                <a:latin typeface="Tahoma" panose="020B0604030504040204" pitchFamily="34" charset="0"/>
              </a:rPr>
              <a:t>При </a:t>
            </a:r>
            <a:r>
              <a:rPr lang="ru-RU" sz="2200" b="1" u="sng" dirty="0">
                <a:solidFill>
                  <a:srgbClr val="0000FF"/>
                </a:solidFill>
                <a:latin typeface="Tahoma" panose="020B0604030504040204" pitchFamily="34" charset="0"/>
              </a:rPr>
              <a:t>повороте на одно деление </a:t>
            </a:r>
            <a:r>
              <a:rPr lang="ru-RU" sz="2200" dirty="0" smtClean="0">
                <a:latin typeface="Tahoma" panose="020B0604030504040204" pitchFamily="34" charset="0"/>
              </a:rPr>
              <a:t>микровинт</a:t>
            </a:r>
            <a:r>
              <a:rPr lang="ru-RU" sz="2200" i="1" dirty="0" smtClean="0">
                <a:latin typeface="Tahoma" panose="020B0604030504040204" pitchFamily="34" charset="0"/>
              </a:rPr>
              <a:t>,</a:t>
            </a:r>
            <a:r>
              <a:rPr lang="ru-RU" sz="2200" dirty="0">
                <a:latin typeface="Tahoma" panose="020B0604030504040204" pitchFamily="34" charset="0"/>
              </a:rPr>
              <a:t> соединенный с </a:t>
            </a:r>
            <a:r>
              <a:rPr lang="ru-RU" sz="2200" dirty="0" smtClean="0">
                <a:latin typeface="Tahoma" panose="020B0604030504040204" pitchFamily="34" charset="0"/>
              </a:rPr>
              <a:t>барабаном, </a:t>
            </a:r>
            <a:r>
              <a:rPr lang="ru-RU" sz="2200" dirty="0">
                <a:latin typeface="Tahoma" panose="020B0604030504040204" pitchFamily="34" charset="0"/>
              </a:rPr>
              <a:t>перемещается вдоль оси на</a:t>
            </a:r>
            <a:r>
              <a:rPr lang="ru-RU" sz="2200" dirty="0">
                <a:solidFill>
                  <a:srgbClr val="424242"/>
                </a:solidFill>
                <a:latin typeface="Tahoma" panose="020B0604030504040204" pitchFamily="34" charset="0"/>
              </a:rPr>
              <a:t> </a:t>
            </a:r>
            <a:r>
              <a:rPr lang="ru-RU" sz="2200" b="1" baseline="30000" dirty="0">
                <a:solidFill>
                  <a:srgbClr val="FF0000"/>
                </a:solidFill>
                <a:latin typeface="Tahoma" panose="020B0604030504040204" pitchFamily="34" charset="0"/>
              </a:rPr>
              <a:t>1</a:t>
            </a:r>
            <a:r>
              <a:rPr lang="ru-RU" sz="2200" b="1" dirty="0">
                <a:solidFill>
                  <a:srgbClr val="FF0000"/>
                </a:solidFill>
                <a:latin typeface="Tahoma" panose="020B0604030504040204" pitchFamily="34" charset="0"/>
              </a:rPr>
              <a:t>/</a:t>
            </a:r>
            <a:r>
              <a:rPr lang="ru-RU" sz="2200" b="1" baseline="-25000" dirty="0">
                <a:solidFill>
                  <a:srgbClr val="FF0000"/>
                </a:solidFill>
                <a:latin typeface="Tahoma" panose="020B0604030504040204" pitchFamily="34" charset="0"/>
              </a:rPr>
              <a:t>50</a:t>
            </a:r>
            <a:r>
              <a:rPr lang="ru-RU" sz="2200" b="1" dirty="0">
                <a:solidFill>
                  <a:srgbClr val="FF0000"/>
                </a:solidFill>
                <a:latin typeface="Tahoma" panose="020B0604030504040204" pitchFamily="34" charset="0"/>
              </a:rPr>
              <a:t> шага</a:t>
            </a:r>
            <a:r>
              <a:rPr lang="ru-RU" sz="2200" dirty="0">
                <a:latin typeface="Tahoma" panose="020B0604030504040204" pitchFamily="34" charset="0"/>
              </a:rPr>
              <a:t>, </a:t>
            </a:r>
            <a:r>
              <a:rPr lang="ru-RU" sz="2200" dirty="0" smtClean="0">
                <a:latin typeface="Tahoma" panose="020B0604030504040204" pitchFamily="34" charset="0"/>
              </a:rPr>
              <a:t>т.е</a:t>
            </a:r>
            <a:r>
              <a:rPr lang="ru-RU" sz="2200" dirty="0">
                <a:latin typeface="Tahoma" panose="020B0604030504040204" pitchFamily="34" charset="0"/>
              </a:rPr>
              <a:t>. </a:t>
            </a:r>
            <a:r>
              <a:rPr lang="ru-RU" sz="2200" dirty="0" smtClean="0">
                <a:latin typeface="Tahoma" panose="020B0604030504040204" pitchFamily="34" charset="0"/>
              </a:rPr>
              <a:t>            (</a:t>
            </a:r>
            <a:r>
              <a:rPr lang="ru-RU" sz="2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0,5 </a:t>
            </a:r>
            <a:r>
              <a:rPr lang="ru-RU" sz="2200" b="1" dirty="0">
                <a:solidFill>
                  <a:srgbClr val="FF0000"/>
                </a:solidFill>
                <a:latin typeface="Tahoma" panose="020B0604030504040204" pitchFamily="34" charset="0"/>
              </a:rPr>
              <a:t>мм : </a:t>
            </a:r>
            <a:r>
              <a:rPr lang="ru-RU" sz="2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50 = 0,01 мм)</a:t>
            </a:r>
            <a:r>
              <a:rPr lang="ru-RU" sz="2200" dirty="0" smtClean="0">
                <a:latin typeface="Tahoma" panose="020B0604030504040204" pitchFamily="34" charset="0"/>
              </a:rPr>
              <a:t>, </a:t>
            </a:r>
            <a:r>
              <a:rPr lang="ru-RU" sz="2200" dirty="0">
                <a:latin typeface="Tahoma" panose="020B0604030504040204" pitchFamily="34" charset="0"/>
              </a:rPr>
              <a:t>являющейся </a:t>
            </a:r>
            <a:r>
              <a:rPr lang="ru-RU" sz="2200" b="1" dirty="0">
                <a:solidFill>
                  <a:srgbClr val="0000FF"/>
                </a:solidFill>
                <a:latin typeface="Tahoma" panose="020B0604030504040204" pitchFamily="34" charset="0"/>
              </a:rPr>
              <a:t>ценой деления микрометра</a:t>
            </a:r>
            <a:r>
              <a:rPr lang="ru-RU" sz="2200" dirty="0">
                <a:latin typeface="Tahoma" panose="020B0604030504040204" pitchFamily="34" charset="0"/>
              </a:rPr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61851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3DD8-E0D5-4D1C-9D92-02423BB77DA2}" type="slidenum">
              <a:rPr lang="ru-RU" altLang="ru-RU"/>
              <a:pPr/>
              <a:t>120</a:t>
            </a:fld>
            <a:endParaRPr lang="ru-RU" alt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56" y="0"/>
            <a:ext cx="9129744" cy="62068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FF"/>
                </a:solidFill>
                <a:effectLst/>
              </a:rPr>
              <a:t>Вопросы для </a:t>
            </a:r>
            <a:r>
              <a:rPr lang="ru-RU" dirty="0" smtClean="0">
                <a:solidFill>
                  <a:srgbClr val="0000FF"/>
                </a:solidFill>
                <a:effectLst/>
              </a:rPr>
              <a:t>самоподготовки: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5330" y="620688"/>
            <a:ext cx="889248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0850" marR="0" lvl="0" indent="-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eriod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Назначение гладкого микрометра?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450850" marR="0" lvl="0" indent="-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eriod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Назначение микрометрического глубиномера?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450850" marR="0" lvl="0" indent="-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eriod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Назначение микрометрического нутромера?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450850" marR="0" lvl="0" indent="-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eriod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На чём основан принцип действия микрометрических инструментов?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450850" marR="0" lvl="0" indent="-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eriod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Из каких частей состоит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anose="02020603050405020304" pitchFamily="18" charset="0"/>
              </a:rPr>
              <a:t>микропара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 и каков шаг её резьбы?</a:t>
            </a:r>
          </a:p>
          <a:p>
            <a:pPr marL="450850" marR="0" lvl="0" indent="-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eriod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Что такое «</a:t>
            </a:r>
            <a:r>
              <a:rPr kumimoji="0" lang="ru-RU" altLang="ru-RU" sz="2000" b="1" i="0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стебель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» и его назначение?</a:t>
            </a:r>
            <a:endParaRPr kumimoji="0" lang="ru-RU" altLang="ru-RU" sz="2000" b="0" i="0" strike="noStrike" cap="none" normalizeH="0" baseline="0" dirty="0" smtClean="0">
              <a:ln>
                <a:noFill/>
              </a:ln>
              <a:effectLst/>
            </a:endParaRPr>
          </a:p>
          <a:p>
            <a:pPr marL="450850" marR="0" lvl="0" indent="-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eriod"/>
              <a:tabLst/>
            </a:pP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Назначение </a:t>
            </a:r>
            <a:r>
              <a:rPr kumimoji="0" lang="ru-RU" altLang="ru-RU" sz="2000" b="1" i="0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барабана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, какие метки и сколько на нём нанесены?</a:t>
            </a:r>
          </a:p>
          <a:p>
            <a:pPr marL="450850" marR="0" lvl="0" indent="-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eriod"/>
              <a:tabLst/>
            </a:pP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Назначение </a:t>
            </a:r>
            <a:r>
              <a:rPr kumimoji="0" lang="ru-RU" altLang="ru-RU" sz="2000" b="1" i="0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трещоточного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устройства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и его конструкция?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450850" marR="0" lvl="0" indent="-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eriod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В каких пределах обеспечивается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измерительное усилие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у гладких микрометров?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450850" marR="0" lvl="0" indent="-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eriod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Как проверяется правильность показания гладких микрометрических приборов?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450850" marR="0" lvl="0" indent="-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eriod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Как настраивается микрометр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на нуль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?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450850" marR="0" lvl="0" indent="-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eriod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Показать микрометр диапазоном измерения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25 - 50 мм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, микрометрический нутромер и микрометрический глубиномер?</a:t>
            </a:r>
          </a:p>
          <a:p>
            <a:pPr marL="450850" indent="-450850">
              <a:buClr>
                <a:srgbClr val="FF0000"/>
              </a:buClr>
              <a:buFont typeface="+mj-lt"/>
              <a:buAutoNum type="arabicPeriod"/>
            </a:pPr>
            <a:r>
              <a:rPr lang="ru-RU" altLang="ru-RU" sz="2000" dirty="0">
                <a:ea typeface="Times New Roman" panose="02020603050405020304" pitchFamily="18" charset="0"/>
              </a:rPr>
              <a:t>Показать на микрометре </a:t>
            </a:r>
            <a:r>
              <a:rPr lang="ru-RU" altLang="ru-RU" sz="2000" b="1" dirty="0">
                <a:ea typeface="Times New Roman" panose="02020603050405020304" pitchFamily="18" charset="0"/>
              </a:rPr>
              <a:t>подвижную пятку</a:t>
            </a:r>
            <a:r>
              <a:rPr lang="ru-RU" altLang="ru-RU" sz="2000" dirty="0">
                <a:ea typeface="Times New Roman" panose="02020603050405020304" pitchFamily="18" charset="0"/>
              </a:rPr>
              <a:t>, </a:t>
            </a:r>
            <a:r>
              <a:rPr lang="ru-RU" altLang="ru-RU" sz="2000" b="1" dirty="0">
                <a:ea typeface="Times New Roman" panose="02020603050405020304" pitchFamily="18" charset="0"/>
              </a:rPr>
              <a:t>неподвижную пятку </a:t>
            </a:r>
            <a:r>
              <a:rPr lang="ru-RU" altLang="ru-RU" sz="2000" dirty="0">
                <a:ea typeface="Times New Roman" panose="02020603050405020304" pitchFamily="18" charset="0"/>
              </a:rPr>
              <a:t>и </a:t>
            </a:r>
            <a:r>
              <a:rPr lang="ru-RU" altLang="ru-RU" sz="2000" b="1" dirty="0">
                <a:ea typeface="Times New Roman" panose="02020603050405020304" pitchFamily="18" charset="0"/>
              </a:rPr>
              <a:t>их измерительные поверхности</a:t>
            </a:r>
            <a:r>
              <a:rPr lang="ru-RU" altLang="ru-RU" sz="2000" dirty="0" smtClean="0">
                <a:ea typeface="Times New Roman" panose="02020603050405020304" pitchFamily="18" charset="0"/>
              </a:rPr>
              <a:t>?</a:t>
            </a:r>
          </a:p>
          <a:p>
            <a:pPr marL="450850" indent="-450850">
              <a:buClr>
                <a:srgbClr val="FF0000"/>
              </a:buClr>
              <a:buFont typeface="+mj-lt"/>
              <a:buAutoNum type="arabicPeriod"/>
            </a:pPr>
            <a:r>
              <a:rPr lang="ru-RU" altLang="ru-RU" sz="2000" dirty="0">
                <a:ea typeface="Times New Roman" panose="02020603050405020304" pitchFamily="18" charset="0"/>
              </a:rPr>
              <a:t>Показать на микрометре </a:t>
            </a:r>
            <a:r>
              <a:rPr lang="ru-RU" altLang="ru-RU" sz="2000" b="1" dirty="0">
                <a:ea typeface="Times New Roman" panose="02020603050405020304" pitchFamily="18" charset="0"/>
              </a:rPr>
              <a:t>стопорное устройство</a:t>
            </a:r>
            <a:r>
              <a:rPr lang="ru-RU" altLang="ru-RU" sz="2000" dirty="0" smtClean="0">
                <a:ea typeface="Times New Roman" panose="02020603050405020304" pitchFamily="18" charset="0"/>
              </a:rPr>
              <a:t>?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26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3DD8-E0D5-4D1C-9D92-02423BB77DA2}" type="slidenum">
              <a:rPr lang="ru-RU" altLang="ru-RU"/>
              <a:pPr/>
              <a:t>121</a:t>
            </a:fld>
            <a:endParaRPr lang="ru-RU" alt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56" y="0"/>
            <a:ext cx="9129744" cy="62068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FF"/>
                </a:solidFill>
                <a:effectLst/>
              </a:rPr>
              <a:t>Вопросы для </a:t>
            </a:r>
            <a:r>
              <a:rPr lang="ru-RU" dirty="0" smtClean="0">
                <a:solidFill>
                  <a:srgbClr val="0000FF"/>
                </a:solidFill>
                <a:effectLst/>
              </a:rPr>
              <a:t>самоподготовки: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692696"/>
            <a:ext cx="8820472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eriod" startAt="15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Чему равняется </a:t>
            </a:r>
            <a:r>
              <a:rPr kumimoji="0" lang="ru-RU" altLang="ru-RU" sz="2000" b="1" i="0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цена деления шкалы на стебле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микрометрического инструмента?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eriod" startAt="15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Чему равняется </a:t>
            </a:r>
            <a:r>
              <a:rPr kumimoji="0" lang="ru-RU" altLang="ru-RU" sz="2000" b="1" i="0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цена деления шкалы барабана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микрометрического инструмента?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eriod" startAt="15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На какое расстояние переместится подвижная пятка (микровинт) при повороте барабана на 360º (на один оборот) у микрометрических инструментов?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 startAt="15"/>
            </a:pPr>
            <a:r>
              <a:rPr lang="ru-RU" sz="2000" dirty="0" smtClean="0"/>
              <a:t>По </a:t>
            </a:r>
            <a:r>
              <a:rPr lang="ru-RU" sz="2000" dirty="0"/>
              <a:t>какой формуле определяется </a:t>
            </a:r>
            <a:r>
              <a:rPr lang="ru-RU" sz="2000" b="1" dirty="0"/>
              <a:t>цена деления </a:t>
            </a:r>
            <a:r>
              <a:rPr lang="ru-RU" sz="2000" dirty="0" smtClean="0"/>
              <a:t>«</a:t>
            </a:r>
            <a:r>
              <a:rPr lang="en-US" sz="2000" b="1" i="1" dirty="0" err="1" smtClean="0"/>
              <a:t>i</a:t>
            </a:r>
            <a:r>
              <a:rPr lang="ru-RU" sz="2000" dirty="0" smtClean="0"/>
              <a:t>» </a:t>
            </a:r>
            <a:r>
              <a:rPr lang="ru-RU" sz="2000" dirty="0"/>
              <a:t>шкалы барабана микрометрических </a:t>
            </a:r>
            <a:r>
              <a:rPr lang="ru-RU" sz="2000" dirty="0" smtClean="0"/>
              <a:t>инструментов?</a:t>
            </a:r>
            <a:endParaRPr lang="ru-RU" sz="2000" dirty="0"/>
          </a:p>
          <a:p>
            <a:pPr marL="457200" indent="-457200">
              <a:buClr>
                <a:srgbClr val="FF0000"/>
              </a:buClr>
              <a:buFont typeface="+mj-lt"/>
              <a:buAutoNum type="arabicPeriod" startAt="15"/>
            </a:pPr>
            <a:r>
              <a:rPr lang="ru-RU" sz="2000" dirty="0" smtClean="0"/>
              <a:t>Какие </a:t>
            </a:r>
            <a:r>
              <a:rPr lang="ru-RU" sz="2000" dirty="0"/>
              <a:t>метрологические показатели (характеристики) можно определить непосредственно изучая микрометрический </a:t>
            </a:r>
            <a:r>
              <a:rPr lang="ru-RU" sz="2000" dirty="0" smtClean="0"/>
              <a:t>инструмент?</a:t>
            </a:r>
            <a:endParaRPr lang="ru-RU" sz="2000" dirty="0"/>
          </a:p>
          <a:p>
            <a:pPr marL="457200" indent="-457200">
              <a:buClr>
                <a:srgbClr val="FF0000"/>
              </a:buClr>
              <a:buFont typeface="+mj-lt"/>
              <a:buAutoNum type="arabicPeriod" startAt="15"/>
            </a:pPr>
            <a:r>
              <a:rPr lang="ru-RU" sz="2000" dirty="0" smtClean="0"/>
              <a:t>Какие </a:t>
            </a:r>
            <a:r>
              <a:rPr lang="ru-RU" sz="2000" dirty="0"/>
              <a:t>элементы играют роль </a:t>
            </a:r>
            <a:r>
              <a:rPr lang="ru-RU" sz="2000" b="1" dirty="0"/>
              <a:t>указателя</a:t>
            </a:r>
            <a:r>
              <a:rPr lang="ru-RU" sz="2000" dirty="0"/>
              <a:t> на стебле и на барабане?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 startAt="15"/>
            </a:pPr>
            <a:r>
              <a:rPr lang="ru-RU" sz="2000" dirty="0" smtClean="0"/>
              <a:t>Почему </a:t>
            </a:r>
            <a:r>
              <a:rPr lang="ru-RU" sz="2000" dirty="0"/>
              <a:t>при проведении измерений желательно расположить микрометр на стойке, а не держать в руках</a:t>
            </a:r>
            <a:r>
              <a:rPr lang="ru-RU" sz="2000" dirty="0" smtClean="0"/>
              <a:t>?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 startAt="15"/>
            </a:pPr>
            <a:r>
              <a:rPr lang="ru-RU" sz="2000" dirty="0" smtClean="0"/>
              <a:t>В чём особенность устройства </a:t>
            </a:r>
            <a:r>
              <a:rPr lang="ru-RU" sz="2000" b="1" dirty="0" smtClean="0"/>
              <a:t>микрометрического глубиномера</a:t>
            </a:r>
            <a:r>
              <a:rPr lang="ru-RU" sz="2000" dirty="0" smtClean="0"/>
              <a:t>, его шкал и его применения?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 startAt="15"/>
            </a:pPr>
            <a:r>
              <a:rPr lang="ru-RU" sz="2000" dirty="0" smtClean="0"/>
              <a:t>Опишите основные части </a:t>
            </a:r>
            <a:r>
              <a:rPr lang="ru-RU" sz="2000" b="1" dirty="0" smtClean="0"/>
              <a:t>микрометрического нутромера </a:t>
            </a:r>
            <a:r>
              <a:rPr lang="ru-RU" sz="2000" dirty="0" smtClean="0"/>
              <a:t>и его применение.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19457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Микрометрическая головка</a:t>
            </a:r>
            <a:endParaRPr lang="ru-RU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4892" y="719734"/>
            <a:ext cx="897910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lang="ru-RU" sz="2200" b="1" dirty="0">
                <a:solidFill>
                  <a:srgbClr val="FF0000"/>
                </a:solidFill>
              </a:rPr>
              <a:t>Трещотка</a:t>
            </a:r>
            <a:r>
              <a:rPr lang="ru-RU" sz="2200" b="1" dirty="0"/>
              <a:t> обеспечивает постоянное измерительное усилие</a:t>
            </a:r>
            <a:endParaRPr lang="ru-RU" sz="2200" dirty="0"/>
          </a:p>
          <a:p>
            <a:pPr indent="0"/>
            <a:r>
              <a:rPr lang="ru-RU" sz="2000" dirty="0"/>
              <a:t>У микрометров типа МК допускается измерительное усилие (</a:t>
            </a:r>
            <a:r>
              <a:rPr lang="ru-RU" sz="2000" b="1" dirty="0" smtClean="0">
                <a:solidFill>
                  <a:srgbClr val="FF0000"/>
                </a:solidFill>
              </a:rPr>
              <a:t>7 </a:t>
            </a:r>
            <a:r>
              <a:rPr lang="ru-RU" sz="2000" b="1" dirty="0">
                <a:solidFill>
                  <a:srgbClr val="FF0000"/>
                </a:solidFill>
              </a:rPr>
              <a:t>± </a:t>
            </a:r>
            <a:r>
              <a:rPr lang="ru-RU" sz="2000" b="1" dirty="0" smtClean="0">
                <a:solidFill>
                  <a:srgbClr val="FF0000"/>
                </a:solidFill>
              </a:rPr>
              <a:t>2</a:t>
            </a:r>
            <a:r>
              <a:rPr lang="ru-RU" sz="2000" dirty="0" smtClean="0"/>
              <a:t>) </a:t>
            </a:r>
            <a:r>
              <a:rPr lang="ru-RU" sz="2000" b="1" dirty="0" smtClean="0">
                <a:solidFill>
                  <a:srgbClr val="FF0000"/>
                </a:solidFill>
              </a:rPr>
              <a:t>Н</a:t>
            </a:r>
            <a:endParaRPr lang="ru-RU" sz="2000" dirty="0"/>
          </a:p>
        </p:txBody>
      </p:sp>
      <p:pic>
        <p:nvPicPr>
          <p:cNvPr id="3074" name="Picture 2" descr="http://ok-t.ru/studopedia/baza19/720071484582.files/image1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82" y="1548585"/>
            <a:ext cx="3739232" cy="314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ok-t.ru/studopedia/baza19/720071484582.files/image11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311" y="1556792"/>
            <a:ext cx="3388923" cy="315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7686" y="4715040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ahoma" panose="020B0604030504040204" pitchFamily="34" charset="0"/>
              </a:rPr>
              <a:t>Типы применяемых </a:t>
            </a:r>
            <a:r>
              <a:rPr lang="ru-RU" b="1" i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трещоток:</a:t>
            </a:r>
            <a:endParaRPr lang="ru-RU" b="1" i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8375" y="5229200"/>
            <a:ext cx="44438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ahoma" panose="020B0604030504040204" pitchFamily="34" charset="0"/>
              </a:rPr>
              <a:t>а) </a:t>
            </a:r>
            <a:r>
              <a:rPr lang="ru-RU" b="1" i="1" dirty="0">
                <a:solidFill>
                  <a:srgbClr val="0000FF"/>
                </a:solidFill>
                <a:latin typeface="Tahoma" panose="020B0604030504040204" pitchFamily="34" charset="0"/>
              </a:rPr>
              <a:t>Трещотка с торцовыми </a:t>
            </a:r>
            <a:r>
              <a:rPr lang="ru-RU" b="1" i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зубьями:</a:t>
            </a:r>
            <a:endParaRPr lang="ru-RU" b="1" i="1" dirty="0" smtClean="0">
              <a:latin typeface="Tahoma" panose="020B0604030504040204" pitchFamily="34" charset="0"/>
            </a:endParaRPr>
          </a:p>
          <a:p>
            <a:pPr lvl="1"/>
            <a:r>
              <a:rPr lang="ru-RU" b="1" i="1" dirty="0" smtClean="0">
                <a:latin typeface="Tahoma" panose="020B0604030504040204" pitchFamily="34" charset="0"/>
              </a:rPr>
              <a:t>1 </a:t>
            </a:r>
            <a:r>
              <a:rPr lang="ru-RU" i="1" dirty="0">
                <a:latin typeface="Tahoma" panose="020B0604030504040204" pitchFamily="34" charset="0"/>
              </a:rPr>
              <a:t>– штифт, </a:t>
            </a:r>
            <a:endParaRPr lang="ru-RU" i="1" dirty="0" smtClean="0">
              <a:latin typeface="Tahoma" panose="020B0604030504040204" pitchFamily="34" charset="0"/>
            </a:endParaRPr>
          </a:p>
          <a:p>
            <a:pPr lvl="1"/>
            <a:r>
              <a:rPr lang="ru-RU" b="1" i="1" dirty="0" smtClean="0">
                <a:latin typeface="Tahoma" panose="020B0604030504040204" pitchFamily="34" charset="0"/>
              </a:rPr>
              <a:t>2</a:t>
            </a:r>
            <a:r>
              <a:rPr lang="ru-RU" i="1" dirty="0" smtClean="0">
                <a:latin typeface="Tahoma" panose="020B0604030504040204" pitchFamily="34" charset="0"/>
              </a:rPr>
              <a:t> </a:t>
            </a:r>
            <a:r>
              <a:rPr lang="ru-RU" i="1" dirty="0">
                <a:latin typeface="Tahoma" panose="020B0604030504040204" pitchFamily="34" charset="0"/>
              </a:rPr>
              <a:t>– пружина</a:t>
            </a:r>
            <a:r>
              <a:rPr lang="ru-RU" i="1" dirty="0" smtClean="0">
                <a:latin typeface="Tahoma" panose="020B0604030504040204" pitchFamily="34" charset="0"/>
              </a:rPr>
              <a:t>,</a:t>
            </a:r>
          </a:p>
          <a:p>
            <a:pPr lvl="1"/>
            <a:r>
              <a:rPr lang="ru-RU" b="1" i="1" dirty="0" smtClean="0">
                <a:latin typeface="Tahoma" panose="020B0604030504040204" pitchFamily="34" charset="0"/>
              </a:rPr>
              <a:t>3 </a:t>
            </a:r>
            <a:r>
              <a:rPr lang="ru-RU" i="1" dirty="0">
                <a:latin typeface="Tahoma" panose="020B0604030504040204" pitchFamily="34" charset="0"/>
              </a:rPr>
              <a:t>– храповик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62220" y="522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ahoma" panose="020B0604030504040204" pitchFamily="34" charset="0"/>
              </a:rPr>
              <a:t>б) </a:t>
            </a:r>
            <a:r>
              <a:rPr lang="ru-RU" b="1" i="1" dirty="0">
                <a:solidFill>
                  <a:srgbClr val="0000FF"/>
                </a:solidFill>
                <a:latin typeface="Tahoma" panose="020B0604030504040204" pitchFamily="34" charset="0"/>
              </a:rPr>
              <a:t>Трещотка с зубьями на конце:</a:t>
            </a:r>
          </a:p>
          <a:p>
            <a:pPr lvl="1"/>
            <a:r>
              <a:rPr lang="ru-RU" b="1" i="1" dirty="0" smtClean="0">
                <a:latin typeface="Tahoma" panose="020B0604030504040204" pitchFamily="34" charset="0"/>
              </a:rPr>
              <a:t>1</a:t>
            </a:r>
            <a:r>
              <a:rPr lang="ru-RU" i="1" dirty="0" smtClean="0">
                <a:latin typeface="Tahoma" panose="020B0604030504040204" pitchFamily="34" charset="0"/>
              </a:rPr>
              <a:t> </a:t>
            </a:r>
            <a:r>
              <a:rPr lang="ru-RU" i="1" dirty="0">
                <a:latin typeface="Tahoma" panose="020B0604030504040204" pitchFamily="34" charset="0"/>
              </a:rPr>
              <a:t>– пружина, </a:t>
            </a:r>
            <a:endParaRPr lang="ru-RU" i="1" dirty="0" smtClean="0">
              <a:latin typeface="Tahoma" panose="020B0604030504040204" pitchFamily="34" charset="0"/>
            </a:endParaRPr>
          </a:p>
          <a:p>
            <a:pPr lvl="1"/>
            <a:r>
              <a:rPr lang="ru-RU" b="1" i="1" dirty="0" smtClean="0">
                <a:latin typeface="Tahoma" panose="020B0604030504040204" pitchFamily="34" charset="0"/>
              </a:rPr>
              <a:t>2 </a:t>
            </a:r>
            <a:r>
              <a:rPr lang="ru-RU" i="1" dirty="0">
                <a:latin typeface="Tahoma" panose="020B0604030504040204" pitchFamily="34" charset="0"/>
              </a:rPr>
              <a:t>– корпус,</a:t>
            </a:r>
          </a:p>
          <a:p>
            <a:pPr lvl="1"/>
            <a:r>
              <a:rPr lang="ru-RU" b="1" i="1" dirty="0">
                <a:latin typeface="Tahoma" panose="020B0604030504040204" pitchFamily="34" charset="0"/>
              </a:rPr>
              <a:t>3 </a:t>
            </a:r>
            <a:r>
              <a:rPr lang="ru-RU" i="1" dirty="0">
                <a:latin typeface="Tahoma" panose="020B0604030504040204" pitchFamily="34" charset="0"/>
              </a:rPr>
              <a:t>– шлицевая втулка, </a:t>
            </a:r>
            <a:endParaRPr lang="ru-RU" i="1" dirty="0" smtClean="0">
              <a:latin typeface="Tahoma" panose="020B0604030504040204" pitchFamily="34" charset="0"/>
            </a:endParaRPr>
          </a:p>
          <a:p>
            <a:pPr lvl="1"/>
            <a:r>
              <a:rPr lang="ru-RU" b="1" i="1" dirty="0" smtClean="0">
                <a:latin typeface="Tahoma" panose="020B0604030504040204" pitchFamily="34" charset="0"/>
              </a:rPr>
              <a:t>4</a:t>
            </a:r>
            <a:r>
              <a:rPr lang="ru-RU" i="1" dirty="0" smtClean="0">
                <a:latin typeface="Tahoma" panose="020B0604030504040204" pitchFamily="34" charset="0"/>
              </a:rPr>
              <a:t> </a:t>
            </a:r>
            <a:r>
              <a:rPr lang="ru-RU" i="1" dirty="0">
                <a:latin typeface="Tahoma" panose="020B0604030504040204" pitchFamily="34" charset="0"/>
              </a:rPr>
              <a:t>– штифт</a:t>
            </a:r>
          </a:p>
        </p:txBody>
      </p:sp>
    </p:spTree>
    <p:extLst>
      <p:ext uri="{BB962C8B-B14F-4D97-AF65-F5344CB8AC3E}">
        <p14:creationId xmlns:p14="http://schemas.microsoft.com/office/powerpoint/2010/main" val="162208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Микрометрическая головка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1520" y="784183"/>
            <a:ext cx="874846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lang="ru-RU" altLang="ru-RU" sz="2200" b="1" dirty="0">
                <a:solidFill>
                  <a:srgbClr val="FF0000"/>
                </a:solidFill>
                <a:ea typeface="Times New Roman" panose="02020603050405020304" pitchFamily="18" charset="0"/>
              </a:rPr>
              <a:t>Стопор</a:t>
            </a:r>
            <a:r>
              <a:rPr lang="ru-RU" altLang="ru-RU" sz="2200" dirty="0">
                <a:ea typeface="Times New Roman" panose="02020603050405020304" pitchFamily="18" charset="0"/>
              </a:rPr>
              <a:t> </a:t>
            </a:r>
            <a:r>
              <a:rPr lang="ru-RU" altLang="ru-RU" sz="2200" b="1" dirty="0">
                <a:ea typeface="Times New Roman" panose="02020603050405020304" pitchFamily="18" charset="0"/>
              </a:rPr>
              <a:t>– для закрепления микровинта в нужном положении</a:t>
            </a:r>
            <a:endParaRPr lang="ru-RU" sz="2200" b="1" dirty="0"/>
          </a:p>
        </p:txBody>
      </p:sp>
      <p:pic>
        <p:nvPicPr>
          <p:cNvPr id="4098" name="Picture 2" descr="http://ok-t.ru/studopedia/baza19/720071484582.files/image1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8892"/>
            <a:ext cx="2274118" cy="294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ok-t.ru/studopedia/baza19/720071484582.files/image11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79772"/>
            <a:ext cx="6085968" cy="285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7838" y="4469050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Виды стопоров:</a:t>
            </a:r>
            <a:endParaRPr lang="ru-RU" sz="2000" dirty="0">
              <a:latin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913790"/>
            <a:ext cx="197522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ahoma" panose="020B0604030504040204" pitchFamily="34" charset="0"/>
              </a:rPr>
              <a:t>а</a:t>
            </a:r>
            <a:r>
              <a:rPr lang="ru-RU" b="1" i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) </a:t>
            </a:r>
            <a:r>
              <a:rPr lang="ru-RU" b="1" i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Цанговый:</a:t>
            </a:r>
            <a:endParaRPr lang="ru-RU" i="1" dirty="0" smtClean="0">
              <a:latin typeface="Tahoma" panose="020B0604030504040204" pitchFamily="34" charset="0"/>
            </a:endParaRPr>
          </a:p>
          <a:p>
            <a:r>
              <a:rPr lang="ru-RU" b="1" i="1" dirty="0" smtClean="0">
                <a:latin typeface="Tahoma" panose="020B0604030504040204" pitchFamily="34" charset="0"/>
              </a:rPr>
              <a:t>1 – </a:t>
            </a:r>
            <a:r>
              <a:rPr lang="ru-RU" i="1" dirty="0" smtClean="0">
                <a:latin typeface="Tahoma" panose="020B0604030504040204" pitchFamily="34" charset="0"/>
              </a:rPr>
              <a:t>микровинт;</a:t>
            </a:r>
            <a:r>
              <a:rPr lang="ru-RU" i="1" dirty="0">
                <a:latin typeface="Tahoma" panose="020B0604030504040204" pitchFamily="34" charset="0"/>
              </a:rPr>
              <a:t> </a:t>
            </a:r>
            <a:endParaRPr lang="ru-RU" i="1" dirty="0" smtClean="0">
              <a:latin typeface="Tahoma" panose="020B0604030504040204" pitchFamily="34" charset="0"/>
            </a:endParaRPr>
          </a:p>
          <a:p>
            <a:r>
              <a:rPr lang="ru-RU" b="1" i="1" dirty="0">
                <a:latin typeface="Tahoma" panose="020B0604030504040204" pitchFamily="34" charset="0"/>
              </a:rPr>
              <a:t>2 – </a:t>
            </a:r>
            <a:r>
              <a:rPr lang="ru-RU" i="1" dirty="0" smtClean="0">
                <a:latin typeface="Tahoma" panose="020B0604030504040204" pitchFamily="34" charset="0"/>
              </a:rPr>
              <a:t>стебель;</a:t>
            </a:r>
            <a:r>
              <a:rPr lang="ru-RU" i="1" dirty="0">
                <a:latin typeface="Tahoma" panose="020B0604030504040204" pitchFamily="34" charset="0"/>
              </a:rPr>
              <a:t> </a:t>
            </a:r>
            <a:endParaRPr lang="ru-RU" i="1" dirty="0" smtClean="0">
              <a:latin typeface="Tahoma" panose="020B0604030504040204" pitchFamily="34" charset="0"/>
            </a:endParaRPr>
          </a:p>
          <a:p>
            <a:r>
              <a:rPr lang="ru-RU" b="1" i="1" dirty="0">
                <a:latin typeface="Tahoma" panose="020B0604030504040204" pitchFamily="34" charset="0"/>
              </a:rPr>
              <a:t>3</a:t>
            </a:r>
            <a:r>
              <a:rPr lang="ru-RU" i="1" dirty="0">
                <a:latin typeface="Tahoma" panose="020B0604030504040204" pitchFamily="34" charset="0"/>
              </a:rPr>
              <a:t> </a:t>
            </a:r>
            <a:r>
              <a:rPr lang="ru-RU" b="1" i="1" dirty="0" smtClean="0">
                <a:latin typeface="Tahoma" panose="020B0604030504040204" pitchFamily="34" charset="0"/>
              </a:rPr>
              <a:t>–</a:t>
            </a:r>
            <a:r>
              <a:rPr lang="ru-RU" i="1" dirty="0" smtClean="0">
                <a:latin typeface="Tahoma" panose="020B0604030504040204" pitchFamily="34" charset="0"/>
              </a:rPr>
              <a:t> </a:t>
            </a:r>
            <a:r>
              <a:rPr lang="ru-RU" i="1" dirty="0">
                <a:latin typeface="Tahoma" panose="020B0604030504040204" pitchFamily="34" charset="0"/>
              </a:rPr>
              <a:t>гайка, </a:t>
            </a:r>
            <a:endParaRPr lang="ru-RU" i="1" dirty="0" smtClean="0">
              <a:latin typeface="Tahoma" panose="020B0604030504040204" pitchFamily="34" charset="0"/>
            </a:endParaRPr>
          </a:p>
          <a:p>
            <a:r>
              <a:rPr lang="ru-RU" b="1" i="1" dirty="0" smtClean="0">
                <a:latin typeface="Tahoma" panose="020B0604030504040204" pitchFamily="34" charset="0"/>
              </a:rPr>
              <a:t>4</a:t>
            </a:r>
            <a:r>
              <a:rPr lang="ru-RU" i="1" dirty="0" smtClean="0">
                <a:latin typeface="Tahoma" panose="020B0604030504040204" pitchFamily="34" charset="0"/>
              </a:rPr>
              <a:t> </a:t>
            </a:r>
            <a:r>
              <a:rPr lang="ru-RU" b="1" i="1" dirty="0">
                <a:latin typeface="Tahoma" panose="020B0604030504040204" pitchFamily="34" charset="0"/>
              </a:rPr>
              <a:t>– </a:t>
            </a:r>
            <a:r>
              <a:rPr lang="ru-RU" i="1" dirty="0" smtClean="0">
                <a:latin typeface="Tahoma" panose="020B0604030504040204" pitchFamily="34" charset="0"/>
              </a:rPr>
              <a:t>скоба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4899140"/>
            <a:ext cx="262443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ahoma" panose="020B0604030504040204" pitchFamily="34" charset="0"/>
              </a:rPr>
              <a:t>б)</a:t>
            </a:r>
            <a:r>
              <a:rPr lang="ru-RU" b="1" i="1" dirty="0">
                <a:latin typeface="Tahoma" panose="020B0604030504040204" pitchFamily="34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Эксцентриковый:</a:t>
            </a:r>
            <a:endParaRPr lang="ru-RU" i="1" dirty="0" smtClean="0">
              <a:latin typeface="Tahoma" panose="020B0604030504040204" pitchFamily="34" charset="0"/>
            </a:endParaRPr>
          </a:p>
          <a:p>
            <a:r>
              <a:rPr lang="ru-RU" b="1" i="1" dirty="0" smtClean="0">
                <a:latin typeface="Tahoma" panose="020B0604030504040204" pitchFamily="34" charset="0"/>
              </a:rPr>
              <a:t>1</a:t>
            </a:r>
            <a:r>
              <a:rPr lang="ru-RU" i="1" dirty="0" smtClean="0">
                <a:latin typeface="Tahoma" panose="020B0604030504040204" pitchFamily="34" charset="0"/>
              </a:rPr>
              <a:t> </a:t>
            </a:r>
            <a:r>
              <a:rPr lang="ru-RU" b="1" i="1" dirty="0">
                <a:latin typeface="Tahoma" panose="020B0604030504040204" pitchFamily="34" charset="0"/>
              </a:rPr>
              <a:t>– </a:t>
            </a:r>
            <a:r>
              <a:rPr lang="ru-RU" i="1" dirty="0" smtClean="0">
                <a:latin typeface="Tahoma" panose="020B0604030504040204" pitchFamily="34" charset="0"/>
              </a:rPr>
              <a:t>скоба;</a:t>
            </a:r>
          </a:p>
          <a:p>
            <a:r>
              <a:rPr lang="ru-RU" b="1" i="1" dirty="0">
                <a:latin typeface="Tahoma" panose="020B0604030504040204" pitchFamily="34" charset="0"/>
              </a:rPr>
              <a:t>2</a:t>
            </a:r>
            <a:r>
              <a:rPr lang="ru-RU" i="1" dirty="0">
                <a:latin typeface="Tahoma" panose="020B0604030504040204" pitchFamily="34" charset="0"/>
              </a:rPr>
              <a:t> </a:t>
            </a:r>
            <a:r>
              <a:rPr lang="ru-RU" b="1" i="1" dirty="0">
                <a:latin typeface="Tahoma" panose="020B0604030504040204" pitchFamily="34" charset="0"/>
              </a:rPr>
              <a:t>– </a:t>
            </a:r>
            <a:r>
              <a:rPr lang="ru-RU" i="1" dirty="0" smtClean="0">
                <a:latin typeface="Tahoma" panose="020B0604030504040204" pitchFamily="34" charset="0"/>
              </a:rPr>
              <a:t>скоба;</a:t>
            </a:r>
          </a:p>
          <a:p>
            <a:r>
              <a:rPr lang="ru-RU" b="1" i="1" dirty="0">
                <a:latin typeface="Tahoma" panose="020B0604030504040204" pitchFamily="34" charset="0"/>
              </a:rPr>
              <a:t>3</a:t>
            </a:r>
            <a:r>
              <a:rPr lang="ru-RU" i="1" dirty="0">
                <a:latin typeface="Tahoma" panose="020B0604030504040204" pitchFamily="34" charset="0"/>
              </a:rPr>
              <a:t> – микровинт, </a:t>
            </a:r>
          </a:p>
          <a:p>
            <a:r>
              <a:rPr lang="ru-RU" b="1" i="1" dirty="0">
                <a:latin typeface="Tahoma" panose="020B0604030504040204" pitchFamily="34" charset="0"/>
              </a:rPr>
              <a:t>4 </a:t>
            </a:r>
            <a:r>
              <a:rPr lang="ru-RU" i="1" dirty="0">
                <a:latin typeface="Tahoma" panose="020B0604030504040204" pitchFamily="34" charset="0"/>
              </a:rPr>
              <a:t>– ручка, </a:t>
            </a:r>
            <a:endParaRPr lang="ru-RU" i="1" dirty="0" smtClean="0">
              <a:latin typeface="Tahoma" panose="020B0604030504040204" pitchFamily="34" charset="0"/>
            </a:endParaRPr>
          </a:p>
          <a:p>
            <a:r>
              <a:rPr lang="ru-RU" b="1" i="1" dirty="0" smtClean="0">
                <a:latin typeface="Tahoma" panose="020B0604030504040204" pitchFamily="34" charset="0"/>
              </a:rPr>
              <a:t>5</a:t>
            </a:r>
            <a:r>
              <a:rPr lang="ru-RU" i="1" dirty="0" smtClean="0">
                <a:latin typeface="Tahoma" panose="020B0604030504040204" pitchFamily="34" charset="0"/>
              </a:rPr>
              <a:t> </a:t>
            </a:r>
            <a:r>
              <a:rPr lang="ru-RU" b="1" i="1" dirty="0" smtClean="0">
                <a:latin typeface="Tahoma" panose="020B0604030504040204" pitchFamily="34" charset="0"/>
              </a:rPr>
              <a:t>– </a:t>
            </a:r>
            <a:r>
              <a:rPr lang="ru-RU" i="1" dirty="0" smtClean="0">
                <a:latin typeface="Tahoma" panose="020B0604030504040204" pitchFamily="34" charset="0"/>
              </a:rPr>
              <a:t>эксцентрик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48051" y="4895211"/>
            <a:ext cx="306045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ahoma" panose="020B0604030504040204" pitchFamily="34" charset="0"/>
              </a:rPr>
              <a:t>в) </a:t>
            </a:r>
            <a:r>
              <a:rPr lang="ru-RU" b="1" i="1" dirty="0">
                <a:solidFill>
                  <a:srgbClr val="0000FF"/>
                </a:solidFill>
                <a:latin typeface="Tahoma" panose="020B0604030504040204" pitchFamily="34" charset="0"/>
              </a:rPr>
              <a:t>С зажимным винтом:</a:t>
            </a:r>
          </a:p>
          <a:p>
            <a:r>
              <a:rPr lang="ru-RU" b="1" i="1" dirty="0" smtClean="0">
                <a:latin typeface="Tahoma" panose="020B0604030504040204" pitchFamily="34" charset="0"/>
              </a:rPr>
              <a:t>1</a:t>
            </a:r>
            <a:r>
              <a:rPr lang="ru-RU" i="1" dirty="0" smtClean="0">
                <a:latin typeface="Tahoma" panose="020B0604030504040204" pitchFamily="34" charset="0"/>
              </a:rPr>
              <a:t> </a:t>
            </a:r>
            <a:r>
              <a:rPr lang="ru-RU" b="1" i="1" dirty="0">
                <a:latin typeface="Tahoma" panose="020B0604030504040204" pitchFamily="34" charset="0"/>
              </a:rPr>
              <a:t>– </a:t>
            </a:r>
            <a:r>
              <a:rPr lang="ru-RU" i="1" dirty="0" smtClean="0">
                <a:latin typeface="Tahoma" panose="020B0604030504040204" pitchFamily="34" charset="0"/>
              </a:rPr>
              <a:t>микровинт</a:t>
            </a:r>
            <a:r>
              <a:rPr lang="ru-RU" i="1" dirty="0">
                <a:latin typeface="Tahoma" panose="020B0604030504040204" pitchFamily="34" charset="0"/>
              </a:rPr>
              <a:t>, </a:t>
            </a:r>
            <a:endParaRPr lang="ru-RU" i="1" dirty="0" smtClean="0">
              <a:latin typeface="Tahoma" panose="020B0604030504040204" pitchFamily="34" charset="0"/>
            </a:endParaRPr>
          </a:p>
          <a:p>
            <a:r>
              <a:rPr lang="ru-RU" b="1" i="1" dirty="0" smtClean="0">
                <a:latin typeface="Tahoma" panose="020B0604030504040204" pitchFamily="34" charset="0"/>
              </a:rPr>
              <a:t>2 </a:t>
            </a:r>
            <a:r>
              <a:rPr lang="ru-RU" b="1" i="1" dirty="0">
                <a:latin typeface="Tahoma" panose="020B0604030504040204" pitchFamily="34" charset="0"/>
              </a:rPr>
              <a:t>–</a:t>
            </a:r>
            <a:r>
              <a:rPr lang="ru-RU" i="1" dirty="0" smtClean="0">
                <a:latin typeface="Tahoma" panose="020B0604030504040204" pitchFamily="34" charset="0"/>
              </a:rPr>
              <a:t> </a:t>
            </a:r>
            <a:r>
              <a:rPr lang="ru-RU" i="1" dirty="0">
                <a:latin typeface="Tahoma" panose="020B0604030504040204" pitchFamily="34" charset="0"/>
              </a:rPr>
              <a:t>разрезная </a:t>
            </a:r>
            <a:r>
              <a:rPr lang="ru-RU" i="1" dirty="0" smtClean="0">
                <a:latin typeface="Tahoma" panose="020B0604030504040204" pitchFamily="34" charset="0"/>
              </a:rPr>
              <a:t>гильза,</a:t>
            </a:r>
          </a:p>
          <a:p>
            <a:r>
              <a:rPr lang="ru-RU" b="1" i="1" dirty="0">
                <a:latin typeface="Tahoma" panose="020B0604030504040204" pitchFamily="34" charset="0"/>
              </a:rPr>
              <a:t>3</a:t>
            </a:r>
            <a:r>
              <a:rPr lang="ru-RU" i="1" dirty="0">
                <a:latin typeface="Tahoma" panose="020B0604030504040204" pitchFamily="34" charset="0"/>
              </a:rPr>
              <a:t> </a:t>
            </a:r>
            <a:r>
              <a:rPr lang="ru-RU" b="1" i="1" dirty="0" smtClean="0">
                <a:latin typeface="Tahoma" panose="020B0604030504040204" pitchFamily="34" charset="0"/>
              </a:rPr>
              <a:t>–</a:t>
            </a:r>
            <a:r>
              <a:rPr lang="ru-RU" i="1" dirty="0" smtClean="0">
                <a:latin typeface="Tahoma" panose="020B0604030504040204" pitchFamily="34" charset="0"/>
              </a:rPr>
              <a:t> </a:t>
            </a:r>
            <a:r>
              <a:rPr lang="ru-RU" i="1" dirty="0">
                <a:latin typeface="Tahoma" panose="020B0604030504040204" pitchFamily="34" charset="0"/>
              </a:rPr>
              <a:t>стебель, </a:t>
            </a:r>
            <a:endParaRPr lang="ru-RU" i="1" dirty="0" smtClean="0">
              <a:latin typeface="Tahoma" panose="020B0604030504040204" pitchFamily="34" charset="0"/>
            </a:endParaRPr>
          </a:p>
          <a:p>
            <a:r>
              <a:rPr lang="ru-RU" b="1" i="1" dirty="0" smtClean="0">
                <a:latin typeface="Tahoma" panose="020B0604030504040204" pitchFamily="34" charset="0"/>
              </a:rPr>
              <a:t>4</a:t>
            </a:r>
            <a:r>
              <a:rPr lang="ru-RU" i="1" dirty="0" smtClean="0">
                <a:latin typeface="Tahoma" panose="020B0604030504040204" pitchFamily="34" charset="0"/>
              </a:rPr>
              <a:t> </a:t>
            </a:r>
            <a:r>
              <a:rPr lang="ru-RU" b="1" i="1" dirty="0">
                <a:latin typeface="Tahoma" panose="020B0604030504040204" pitchFamily="34" charset="0"/>
              </a:rPr>
              <a:t>– </a:t>
            </a:r>
            <a:r>
              <a:rPr lang="ru-RU" i="1" dirty="0" smtClean="0">
                <a:latin typeface="Tahoma" panose="020B0604030504040204" pitchFamily="34" charset="0"/>
              </a:rPr>
              <a:t>втулка,</a:t>
            </a:r>
          </a:p>
          <a:p>
            <a:r>
              <a:rPr lang="ru-RU" b="1" i="1" dirty="0">
                <a:latin typeface="Tahoma" panose="020B0604030504040204" pitchFamily="34" charset="0"/>
              </a:rPr>
              <a:t>5</a:t>
            </a:r>
            <a:r>
              <a:rPr lang="ru-RU" i="1" dirty="0">
                <a:latin typeface="Tahoma" panose="020B0604030504040204" pitchFamily="34" charset="0"/>
              </a:rPr>
              <a:t> </a:t>
            </a:r>
            <a:r>
              <a:rPr lang="ru-RU" b="1" i="1" dirty="0">
                <a:latin typeface="Tahoma" panose="020B0604030504040204" pitchFamily="34" charset="0"/>
              </a:rPr>
              <a:t>– </a:t>
            </a:r>
            <a:r>
              <a:rPr lang="ru-RU" i="1" dirty="0" smtClean="0">
                <a:latin typeface="Tahoma" panose="020B0604030504040204" pitchFamily="34" charset="0"/>
              </a:rPr>
              <a:t>зажимной </a:t>
            </a:r>
            <a:r>
              <a:rPr lang="ru-RU" i="1" dirty="0">
                <a:latin typeface="Tahoma" panose="020B0604030504040204" pitchFamily="34" charset="0"/>
              </a:rPr>
              <a:t>винт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9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8275">
            <a:off x="948198" y="245407"/>
            <a:ext cx="7416824" cy="448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Микрометрическая головка</a:t>
            </a:r>
            <a:endParaRPr lang="ru-RU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553" y="4674908"/>
            <a:ext cx="8712969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 </a:t>
            </a:r>
            <a:r>
              <a:rPr lang="ru-RU" sz="2000" b="1" i="1" dirty="0" smtClean="0">
                <a:solidFill>
                  <a:srgbClr val="FF0000"/>
                </a:solidFill>
              </a:rPr>
              <a:t>а)</a:t>
            </a:r>
            <a:r>
              <a:rPr lang="ru-RU" sz="2000" b="1" i="1" dirty="0" smtClean="0"/>
              <a:t> </a:t>
            </a:r>
            <a:r>
              <a:rPr lang="ru-RU" sz="2000" b="1" u="sng" dirty="0">
                <a:solidFill>
                  <a:srgbClr val="0000FF"/>
                </a:solidFill>
              </a:rPr>
              <a:t>с верхним пределом измерений </a:t>
            </a:r>
            <a:r>
              <a:rPr lang="ru-RU" sz="2000" b="1" u="sng" dirty="0">
                <a:solidFill>
                  <a:srgbClr val="FF0000"/>
                </a:solidFill>
              </a:rPr>
              <a:t>до 100 мм</a:t>
            </a:r>
            <a:r>
              <a:rPr lang="ru-RU" sz="2000" b="1" dirty="0">
                <a:solidFill>
                  <a:srgbClr val="FF0000"/>
                </a:solidFill>
              </a:rPr>
              <a:t>: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700" b="1" i="1" dirty="0" smtClean="0">
                <a:solidFill>
                  <a:srgbClr val="0000FF"/>
                </a:solidFill>
              </a:rPr>
              <a:t>1</a:t>
            </a:r>
            <a:r>
              <a:rPr lang="ru-RU" sz="1700" i="1" dirty="0" smtClean="0"/>
              <a:t> – </a:t>
            </a:r>
            <a:r>
              <a:rPr lang="ru-RU" sz="1700" dirty="0" smtClean="0"/>
              <a:t>микрометрический винт</a:t>
            </a:r>
            <a:r>
              <a:rPr lang="ru-RU" sz="1700" dirty="0"/>
              <a:t>; </a:t>
            </a:r>
            <a:r>
              <a:rPr lang="ru-RU" sz="1700" b="1" dirty="0">
                <a:solidFill>
                  <a:srgbClr val="0000FF"/>
                </a:solidFill>
              </a:rPr>
              <a:t>2</a:t>
            </a:r>
            <a:r>
              <a:rPr lang="ru-RU" sz="1700" dirty="0"/>
              <a:t> </a:t>
            </a:r>
            <a:r>
              <a:rPr lang="ru-RU" sz="1700" i="1" dirty="0"/>
              <a:t>–</a:t>
            </a:r>
            <a:r>
              <a:rPr lang="ru-RU" sz="1700" dirty="0" smtClean="0"/>
              <a:t> сте­бель; </a:t>
            </a:r>
            <a:r>
              <a:rPr lang="ru-RU" sz="1700" b="1" i="1" dirty="0">
                <a:solidFill>
                  <a:srgbClr val="0000FF"/>
                </a:solidFill>
              </a:rPr>
              <a:t>3</a:t>
            </a:r>
            <a:r>
              <a:rPr lang="ru-RU" sz="1700" i="1" dirty="0"/>
              <a:t> –</a:t>
            </a:r>
            <a:r>
              <a:rPr lang="ru-RU" sz="1700" i="1" dirty="0" smtClean="0"/>
              <a:t> </a:t>
            </a:r>
            <a:r>
              <a:rPr lang="ru-RU" sz="1700" dirty="0"/>
              <a:t>барабан; </a:t>
            </a:r>
            <a:r>
              <a:rPr lang="ru-RU" sz="1700" b="1" i="1" dirty="0">
                <a:solidFill>
                  <a:srgbClr val="0000FF"/>
                </a:solidFill>
              </a:rPr>
              <a:t>4</a:t>
            </a:r>
            <a:r>
              <a:rPr lang="ru-RU" sz="1700" i="1" dirty="0"/>
              <a:t> –</a:t>
            </a:r>
            <a:r>
              <a:rPr lang="ru-RU" sz="1700" i="1" dirty="0" smtClean="0"/>
              <a:t> </a:t>
            </a:r>
            <a:r>
              <a:rPr lang="ru-RU" sz="1700" dirty="0" err="1"/>
              <a:t>микрогайка</a:t>
            </a:r>
            <a:r>
              <a:rPr lang="ru-RU" sz="1700" dirty="0"/>
              <a:t>; </a:t>
            </a:r>
            <a:endParaRPr lang="ru-RU" sz="1700" dirty="0" smtClean="0"/>
          </a:p>
          <a:p>
            <a:pPr algn="ctr"/>
            <a:r>
              <a:rPr lang="ru-RU" sz="1700" b="1" i="1" dirty="0" smtClean="0">
                <a:solidFill>
                  <a:srgbClr val="0000FF"/>
                </a:solidFill>
              </a:rPr>
              <a:t>5</a:t>
            </a:r>
            <a:r>
              <a:rPr lang="ru-RU" sz="1700" i="1" dirty="0" smtClean="0"/>
              <a:t> </a:t>
            </a:r>
            <a:r>
              <a:rPr lang="ru-RU" sz="1700" i="1" dirty="0"/>
              <a:t>–</a:t>
            </a:r>
            <a:r>
              <a:rPr lang="ru-RU" sz="1700" dirty="0" smtClean="0"/>
              <a:t> </a:t>
            </a:r>
            <a:r>
              <a:rPr lang="ru-RU" sz="1700" dirty="0"/>
              <a:t>гайка стяжная; </a:t>
            </a:r>
            <a:r>
              <a:rPr lang="ru-RU" sz="1700" b="1" i="1" dirty="0">
                <a:solidFill>
                  <a:srgbClr val="0000FF"/>
                </a:solidFill>
              </a:rPr>
              <a:t>6</a:t>
            </a:r>
            <a:r>
              <a:rPr lang="ru-RU" sz="1700" i="1" dirty="0"/>
              <a:t> –</a:t>
            </a:r>
            <a:r>
              <a:rPr lang="ru-RU" sz="1700" i="1" dirty="0" smtClean="0"/>
              <a:t> </a:t>
            </a:r>
            <a:r>
              <a:rPr lang="ru-RU" sz="1700" dirty="0"/>
              <a:t>накидной колпачок; </a:t>
            </a:r>
            <a:r>
              <a:rPr lang="ru-RU" sz="1700" b="1" dirty="0">
                <a:solidFill>
                  <a:srgbClr val="0000FF"/>
                </a:solidFill>
              </a:rPr>
              <a:t>7</a:t>
            </a:r>
            <a:r>
              <a:rPr lang="ru-RU" sz="1700" dirty="0"/>
              <a:t> </a:t>
            </a:r>
            <a:r>
              <a:rPr lang="ru-RU" sz="1700" i="1" dirty="0"/>
              <a:t>–</a:t>
            </a:r>
            <a:r>
              <a:rPr lang="ru-RU" sz="1700" dirty="0" smtClean="0"/>
              <a:t> </a:t>
            </a:r>
            <a:r>
              <a:rPr lang="ru-RU" sz="1700" dirty="0"/>
              <a:t>трещотка; </a:t>
            </a:r>
            <a:endParaRPr lang="ru-RU" sz="1700" dirty="0" smtClean="0"/>
          </a:p>
          <a:p>
            <a:pPr algn="ctr"/>
            <a:r>
              <a:rPr lang="ru-RU" sz="1700" b="1" i="1" dirty="0" smtClean="0">
                <a:solidFill>
                  <a:srgbClr val="0000FF"/>
                </a:solidFill>
              </a:rPr>
              <a:t>8</a:t>
            </a:r>
            <a:r>
              <a:rPr lang="ru-RU" sz="1700" i="1" dirty="0" smtClean="0"/>
              <a:t> </a:t>
            </a:r>
            <a:r>
              <a:rPr lang="ru-RU" sz="1700" i="1" dirty="0"/>
              <a:t>–</a:t>
            </a:r>
            <a:r>
              <a:rPr lang="ru-RU" sz="1700" i="1" dirty="0" smtClean="0"/>
              <a:t> </a:t>
            </a:r>
            <a:r>
              <a:rPr lang="ru-RU" sz="1700" dirty="0"/>
              <a:t>винт крепления трещотки; </a:t>
            </a:r>
            <a:r>
              <a:rPr lang="ru-RU" sz="1700" b="1" i="1" dirty="0">
                <a:solidFill>
                  <a:srgbClr val="0000FF"/>
                </a:solidFill>
              </a:rPr>
              <a:t>9</a:t>
            </a:r>
            <a:r>
              <a:rPr lang="ru-RU" sz="1700" i="1" dirty="0"/>
              <a:t> –</a:t>
            </a:r>
            <a:r>
              <a:rPr lang="ru-RU" sz="1700" i="1" dirty="0" smtClean="0"/>
              <a:t> </a:t>
            </a:r>
            <a:r>
              <a:rPr lang="ru-RU" sz="1700" dirty="0"/>
              <a:t>палец; </a:t>
            </a:r>
            <a:r>
              <a:rPr lang="ru-RU" sz="1700" b="1" i="1" dirty="0" smtClean="0">
                <a:solidFill>
                  <a:srgbClr val="0000FF"/>
                </a:solidFill>
              </a:rPr>
              <a:t>10</a:t>
            </a:r>
            <a:r>
              <a:rPr lang="ru-RU" sz="1700" i="1" dirty="0" smtClean="0"/>
              <a:t> </a:t>
            </a:r>
            <a:r>
              <a:rPr lang="ru-RU" sz="1700" i="1" dirty="0"/>
              <a:t>–</a:t>
            </a:r>
            <a:r>
              <a:rPr lang="ru-RU" sz="1700" i="1" dirty="0" smtClean="0"/>
              <a:t> </a:t>
            </a:r>
            <a:r>
              <a:rPr lang="ru-RU" sz="1700" dirty="0"/>
              <a:t>пружина; </a:t>
            </a:r>
            <a:r>
              <a:rPr lang="ru-RU" sz="1700" b="1" i="1" dirty="0">
                <a:solidFill>
                  <a:srgbClr val="0000FF"/>
                </a:solidFill>
              </a:rPr>
              <a:t>11</a:t>
            </a:r>
            <a:r>
              <a:rPr lang="ru-RU" sz="1700" i="1" dirty="0"/>
              <a:t> –</a:t>
            </a:r>
            <a:r>
              <a:rPr lang="ru-RU" sz="1700" dirty="0" smtClean="0"/>
              <a:t> втулка</a:t>
            </a:r>
            <a:r>
              <a:rPr lang="ru-RU" sz="1700" dirty="0"/>
              <a:t>; </a:t>
            </a:r>
            <a:r>
              <a:rPr lang="ru-RU" sz="1700" b="1" i="1" dirty="0">
                <a:solidFill>
                  <a:srgbClr val="0000FF"/>
                </a:solidFill>
              </a:rPr>
              <a:t>12</a:t>
            </a:r>
            <a:r>
              <a:rPr lang="ru-RU" sz="1700" i="1" dirty="0"/>
              <a:t> –</a:t>
            </a:r>
            <a:r>
              <a:rPr lang="ru-RU" sz="1700" i="1" dirty="0" smtClean="0"/>
              <a:t> </a:t>
            </a:r>
            <a:r>
              <a:rPr lang="ru-RU" sz="1700" dirty="0" smtClean="0"/>
              <a:t>винт</a:t>
            </a:r>
          </a:p>
          <a:p>
            <a:pPr algn="ctr"/>
            <a:r>
              <a:rPr lang="ru-RU" sz="800" dirty="0" smtClean="0"/>
              <a:t>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б)</a:t>
            </a:r>
            <a:r>
              <a:rPr lang="ru-RU" sz="2000" b="1" i="1" dirty="0" smtClean="0"/>
              <a:t> </a:t>
            </a:r>
            <a:r>
              <a:rPr lang="ru-RU" sz="2000" b="1" u="sng" dirty="0">
                <a:solidFill>
                  <a:srgbClr val="0000FF"/>
                </a:solidFill>
              </a:rPr>
              <a:t>с верхним пределом измерений </a:t>
            </a:r>
            <a:r>
              <a:rPr lang="ru-RU" sz="2000" b="1" u="sng" dirty="0">
                <a:solidFill>
                  <a:srgbClr val="FF0000"/>
                </a:solidFill>
              </a:rPr>
              <a:t>свыше 100 мм</a:t>
            </a:r>
            <a:r>
              <a:rPr lang="ru-RU" sz="2000" b="1" dirty="0">
                <a:solidFill>
                  <a:srgbClr val="FF0000"/>
                </a:solidFill>
              </a:rPr>
              <a:t>: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700" b="1" i="1" dirty="0" smtClean="0">
                <a:solidFill>
                  <a:srgbClr val="0000FF"/>
                </a:solidFill>
              </a:rPr>
              <a:t>1</a:t>
            </a:r>
            <a:r>
              <a:rPr lang="ru-RU" sz="1700" i="1" dirty="0"/>
              <a:t> –</a:t>
            </a:r>
            <a:r>
              <a:rPr lang="ru-RU" sz="1700" dirty="0" smtClean="0"/>
              <a:t> </a:t>
            </a:r>
            <a:r>
              <a:rPr lang="ru-RU" sz="1700" dirty="0"/>
              <a:t>микрометрический винт; </a:t>
            </a:r>
            <a:r>
              <a:rPr lang="ru-RU" sz="1700" b="1" i="1" dirty="0">
                <a:solidFill>
                  <a:srgbClr val="0000FF"/>
                </a:solidFill>
              </a:rPr>
              <a:t>2</a:t>
            </a:r>
            <a:r>
              <a:rPr lang="ru-RU" sz="1700" i="1" dirty="0"/>
              <a:t> –</a:t>
            </a:r>
            <a:r>
              <a:rPr lang="ru-RU" sz="1700" i="1" dirty="0" smtClean="0"/>
              <a:t> </a:t>
            </a:r>
            <a:r>
              <a:rPr lang="ru-RU" sz="1700" dirty="0"/>
              <a:t>стопорная гайка; </a:t>
            </a:r>
            <a:r>
              <a:rPr lang="ru-RU" sz="1700" b="1" i="1" dirty="0">
                <a:solidFill>
                  <a:srgbClr val="0000FF"/>
                </a:solidFill>
              </a:rPr>
              <a:t>3</a:t>
            </a:r>
            <a:r>
              <a:rPr lang="ru-RU" sz="1700" i="1" dirty="0"/>
              <a:t> –</a:t>
            </a:r>
            <a:r>
              <a:rPr lang="ru-RU" sz="1700" i="1" dirty="0" smtClean="0"/>
              <a:t> </a:t>
            </a:r>
            <a:r>
              <a:rPr lang="ru-RU" sz="1700" dirty="0"/>
              <a:t>разрезная втулка; </a:t>
            </a:r>
            <a:endParaRPr lang="ru-RU" sz="1700" dirty="0" smtClean="0"/>
          </a:p>
          <a:p>
            <a:pPr algn="ctr"/>
            <a:r>
              <a:rPr lang="ru-RU" sz="1700" b="1" i="1" dirty="0" smtClean="0">
                <a:solidFill>
                  <a:srgbClr val="0000FF"/>
                </a:solidFill>
              </a:rPr>
              <a:t>4</a:t>
            </a:r>
            <a:r>
              <a:rPr lang="ru-RU" sz="1700" i="1" dirty="0" smtClean="0"/>
              <a:t> </a:t>
            </a:r>
            <a:r>
              <a:rPr lang="ru-RU" sz="1700" i="1" dirty="0"/>
              <a:t>–</a:t>
            </a:r>
            <a:r>
              <a:rPr lang="ru-RU" sz="1700" i="1" dirty="0" smtClean="0"/>
              <a:t> </a:t>
            </a:r>
            <a:r>
              <a:rPr lang="ru-RU" sz="1700" dirty="0"/>
              <a:t>барабан; </a:t>
            </a:r>
            <a:r>
              <a:rPr lang="ru-RU" sz="1700" b="1" i="1" dirty="0">
                <a:solidFill>
                  <a:srgbClr val="0000FF"/>
                </a:solidFill>
              </a:rPr>
              <a:t>5</a:t>
            </a:r>
            <a:r>
              <a:rPr lang="ru-RU" sz="1700" i="1" dirty="0"/>
              <a:t> –</a:t>
            </a:r>
            <a:r>
              <a:rPr lang="ru-RU" sz="1700" i="1" dirty="0" smtClean="0"/>
              <a:t> </a:t>
            </a:r>
            <a:r>
              <a:rPr lang="ru-RU" sz="1700" dirty="0"/>
              <a:t>установочный колпачок; </a:t>
            </a:r>
            <a:r>
              <a:rPr lang="ru-RU" sz="1700" b="1" i="1" dirty="0">
                <a:solidFill>
                  <a:srgbClr val="0000FF"/>
                </a:solidFill>
              </a:rPr>
              <a:t>6</a:t>
            </a:r>
            <a:r>
              <a:rPr lang="ru-RU" sz="1700" i="1" dirty="0"/>
              <a:t> –</a:t>
            </a:r>
            <a:r>
              <a:rPr lang="ru-RU" sz="1700" i="1" dirty="0" smtClean="0"/>
              <a:t> </a:t>
            </a:r>
            <a:r>
              <a:rPr lang="ru-RU" sz="1700" dirty="0"/>
              <a:t>палец; </a:t>
            </a:r>
            <a:r>
              <a:rPr lang="ru-RU" sz="1700" b="1" dirty="0" smtClean="0">
                <a:solidFill>
                  <a:srgbClr val="0000FF"/>
                </a:solidFill>
              </a:rPr>
              <a:t>7</a:t>
            </a:r>
            <a:r>
              <a:rPr lang="ru-RU" sz="1700" dirty="0" smtClean="0"/>
              <a:t> </a:t>
            </a:r>
            <a:r>
              <a:rPr lang="ru-RU" sz="1700" i="1" dirty="0"/>
              <a:t>–</a:t>
            </a:r>
            <a:r>
              <a:rPr lang="ru-RU" sz="1700" dirty="0" smtClean="0"/>
              <a:t> </a:t>
            </a:r>
            <a:r>
              <a:rPr lang="ru-RU" sz="1700" dirty="0"/>
              <a:t>трещотка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59491" y="2226636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24179" y="4332446"/>
            <a:ext cx="37542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б</a:t>
            </a:r>
            <a:endParaRPr lang="ru-RU" sz="2400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7164288" y="1307985"/>
            <a:ext cx="978408" cy="28815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4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2494" y="938700"/>
            <a:ext cx="9036496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При измерении гладким микрометром:</a:t>
            </a:r>
          </a:p>
          <a:p>
            <a:pPr marL="800100" lvl="1" indent="-342900" eaLnBrk="0" hangingPunct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инструмент держат в руках или </a:t>
            </a:r>
          </a:p>
          <a:p>
            <a:pPr marL="800100" lvl="1" indent="-342900" eaLnBrk="0" hangingPunct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устанавливают в стойке.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От того, находится микрометр в руках или он установлен в стойке, зависит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предельная погрешность результатов измерений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 </a:t>
            </a:r>
          </a:p>
          <a:p>
            <a:pPr lvl="0" eaLnBrk="0" hangingPunct="0"/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Например, </a:t>
            </a:r>
            <a:r>
              <a:rPr lang="ru-RU" altLang="ru-RU" dirty="0" smtClean="0">
                <a:ea typeface="Times New Roman" panose="02020603050405020304" pitchFamily="18" charset="0"/>
              </a:rPr>
              <a:t>при измерении в диапазоне размеров </a:t>
            </a:r>
            <a:r>
              <a:rPr lang="ru-RU" altLang="ru-RU" b="1" dirty="0" smtClean="0">
                <a:ea typeface="Times New Roman" panose="02020603050405020304" pitchFamily="18" charset="0"/>
              </a:rPr>
              <a:t>свыше 75 до 100 мм: 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800100" lvl="1" indent="-342900" eaLnBrk="0" hangingPunct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u="sng" dirty="0" smtClean="0">
                <a:ea typeface="Times New Roman" panose="02020603050405020304" pitchFamily="18" charset="0"/>
              </a:rPr>
              <a:t>если </a:t>
            </a:r>
            <a:r>
              <a:rPr lang="ru-RU" altLang="ru-RU" u="sng" dirty="0">
                <a:ea typeface="Times New Roman" panose="02020603050405020304" pitchFamily="18" charset="0"/>
              </a:rPr>
              <a:t>микрометр находится в </a:t>
            </a:r>
            <a:r>
              <a:rPr lang="ru-RU" altLang="ru-RU" u="sng" dirty="0" smtClean="0">
                <a:ea typeface="Times New Roman" panose="02020603050405020304" pitchFamily="18" charset="0"/>
              </a:rPr>
              <a:t>руках</a:t>
            </a:r>
            <a:r>
              <a:rPr lang="ru-RU" altLang="ru-RU" dirty="0" smtClean="0">
                <a:ea typeface="Times New Roman" panose="02020603050405020304" pitchFamily="18" charset="0"/>
              </a:rPr>
              <a:t>, то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предельная погрешность измерения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составляет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15 мкм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;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 </a:t>
            </a:r>
          </a:p>
          <a:p>
            <a:pPr marL="800100" lvl="1" indent="-342900" eaLnBrk="0" hangingPunct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kumimoji="0" lang="ru-RU" alt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если микрометр находится в стойке или обеспечивается надежная изоляция от тепла рук оператора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то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предельная погрешность измерения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составляет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всего 5 мкм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При измерении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среднего диаметра резьбы методом трёх проволочек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установка микрометра в стойке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обязательна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indent="342900" eaLnBrk="0" hangingPunct="0"/>
            <a:r>
              <a:rPr lang="ru-RU" b="1" dirty="0">
                <a:solidFill>
                  <a:srgbClr val="FF0000"/>
                </a:solidFill>
              </a:rPr>
              <a:t>При измерениях </a:t>
            </a:r>
            <a:r>
              <a:rPr lang="ru-RU" dirty="0"/>
              <a:t>контролируемую деталь располагают между подвижной и неподвижной пятками микрометра и, </a:t>
            </a:r>
            <a:r>
              <a:rPr lang="ru-RU" b="1" u="sng" dirty="0">
                <a:solidFill>
                  <a:srgbClr val="0000FF"/>
                </a:solidFill>
              </a:rPr>
              <a:t>плавно вращая барабан за трещоточное устройство</a:t>
            </a:r>
            <a:r>
              <a:rPr lang="ru-RU" dirty="0"/>
              <a:t>, измерительные поверхности пяток вводят в соприкосновение с поверхностью детали, барабан вращают до тех пор, пока не произойдет несколько щелчков механизма трещоточного устройства. Щелчки показывают, что измерительное усилие стабилизировалось в пределах </a:t>
            </a:r>
            <a:r>
              <a:rPr lang="ru-RU" b="1" dirty="0" smtClean="0">
                <a:solidFill>
                  <a:srgbClr val="FF0000"/>
                </a:solidFill>
              </a:rPr>
              <a:t>5 – 8 Ньютонов </a:t>
            </a:r>
            <a:r>
              <a:rPr lang="ru-RU" dirty="0"/>
              <a:t>и измерительные поверхности вошли в полный контакт (без зазо­ров) с поверхностью детали.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2961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7.</a:t>
            </a:r>
            <a:r>
              <a:rPr lang="ru-RU" sz="320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Порядок отсчёта показаний микрометрических инструментов</a:t>
            </a:r>
            <a:endParaRPr lang="ru-RU" sz="32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7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FFFF00"/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ОТСЧЁТ  (ЧТЕНИЕ)  ПОКАЗАНИЙ</a:t>
            </a:r>
            <a:endParaRPr lang="ru-RU" sz="32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60" y="2276872"/>
            <a:ext cx="9018240" cy="5143500"/>
          </a:xfrm>
        </p:spPr>
        <p:txBody>
          <a:bodyPr>
            <a:noAutofit/>
          </a:bodyPr>
          <a:lstStyle/>
          <a:p>
            <a:pPr marL="137160" indent="0" fontAlgn="auto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ru-RU" sz="2200" b="1" u="sng" dirty="0" smtClean="0">
                <a:solidFill>
                  <a:srgbClr val="FF0000"/>
                </a:solidFill>
              </a:rPr>
              <a:t>Основная шкала микрометра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/>
              <a:t>нанесена на стебле, состоящая из продольной риски, вдоль которой выше и ниже нанесены миллиметровые штрихи, причём верхние штрихи делят нижние деления пополам ‒ на </a:t>
            </a:r>
            <a:r>
              <a:rPr lang="ru-RU" sz="2200" b="1" dirty="0" err="1" smtClean="0">
                <a:solidFill>
                  <a:srgbClr val="0000FF"/>
                </a:solidFill>
              </a:rPr>
              <a:t>полумиллиметры</a:t>
            </a:r>
            <a:r>
              <a:rPr lang="ru-RU" sz="2200" b="1" dirty="0" smtClean="0">
                <a:solidFill>
                  <a:srgbClr val="0000FF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(0,5 мм</a:t>
            </a:r>
            <a:r>
              <a:rPr lang="ru-RU" sz="2200" b="1" dirty="0" smtClean="0">
                <a:solidFill>
                  <a:srgbClr val="0000FF"/>
                </a:solidFill>
              </a:rPr>
              <a:t>)</a:t>
            </a:r>
            <a:r>
              <a:rPr lang="ru-RU" sz="2200" dirty="0" smtClean="0"/>
              <a:t>. </a:t>
            </a:r>
          </a:p>
          <a:p>
            <a:pPr marL="137160" indent="0" fontAlgn="auto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ru-RU" sz="2200" b="1" u="sng" dirty="0" smtClean="0">
                <a:solidFill>
                  <a:srgbClr val="FF0000"/>
                </a:solidFill>
              </a:rPr>
              <a:t>Шкала барабана (нониус)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/>
              <a:t>– отсчёт сотых делений основной шкалы, цена деления </a:t>
            </a:r>
            <a:r>
              <a:rPr lang="ru-RU" sz="2200" b="1" dirty="0" smtClean="0">
                <a:solidFill>
                  <a:srgbClr val="FF0000"/>
                </a:solidFill>
              </a:rPr>
              <a:t>0,01 мм</a:t>
            </a:r>
            <a:r>
              <a:rPr lang="ru-RU" sz="2200" dirty="0" smtClean="0"/>
              <a:t>.</a:t>
            </a:r>
          </a:p>
          <a:p>
            <a:pPr marL="548640" indent="-411480" fontAlgn="auto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Font typeface="Wingdings 2"/>
              <a:buChar char=""/>
              <a:defRPr/>
            </a:pPr>
            <a:r>
              <a:rPr lang="ru-RU" sz="2200" b="1" u="sng" dirty="0" smtClean="0">
                <a:solidFill>
                  <a:srgbClr val="0000FF"/>
                </a:solidFill>
              </a:rPr>
              <a:t>Целое число</a:t>
            </a:r>
            <a:r>
              <a:rPr lang="ru-RU" sz="2200" b="1" dirty="0" smtClean="0">
                <a:solidFill>
                  <a:srgbClr val="0000FF"/>
                </a:solidFill>
              </a:rPr>
              <a:t> миллиметров </a:t>
            </a:r>
            <a:r>
              <a:rPr lang="ru-RU" sz="2200" dirty="0" smtClean="0"/>
              <a:t>отсчитывают по </a:t>
            </a:r>
            <a:r>
              <a:rPr lang="ru-RU" sz="2200" b="1" dirty="0" smtClean="0"/>
              <a:t>нижней шкале стебля</a:t>
            </a:r>
            <a:r>
              <a:rPr lang="ru-RU" sz="2200" dirty="0" smtClean="0"/>
              <a:t>.</a:t>
            </a:r>
          </a:p>
          <a:p>
            <a:pPr marL="548640" indent="-411480" fontAlgn="auto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Font typeface="Wingdings 2"/>
              <a:buChar char=""/>
              <a:defRPr/>
            </a:pPr>
            <a:r>
              <a:rPr lang="ru-RU" sz="2200" b="1" u="sng" dirty="0" smtClean="0">
                <a:solidFill>
                  <a:srgbClr val="0000FF"/>
                </a:solidFill>
              </a:rPr>
              <a:t>Половины</a:t>
            </a:r>
            <a:r>
              <a:rPr lang="ru-RU" sz="2200" b="1" dirty="0" smtClean="0">
                <a:solidFill>
                  <a:srgbClr val="0000FF"/>
                </a:solidFill>
              </a:rPr>
              <a:t> миллиметров </a:t>
            </a:r>
            <a:r>
              <a:rPr lang="ru-RU" sz="2200" dirty="0" smtClean="0"/>
              <a:t>– по </a:t>
            </a:r>
            <a:r>
              <a:rPr lang="ru-RU" sz="2200" b="1" dirty="0" smtClean="0"/>
              <a:t>верхней шкале стебля</a:t>
            </a:r>
            <a:r>
              <a:rPr lang="ru-RU" sz="2200" dirty="0" smtClean="0"/>
              <a:t>.</a:t>
            </a:r>
          </a:p>
          <a:p>
            <a:pPr marL="548640" indent="-411480" fontAlgn="auto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Font typeface="Wingdings 2"/>
              <a:buChar char=""/>
              <a:defRPr/>
            </a:pPr>
            <a:r>
              <a:rPr lang="ru-RU" sz="2200" b="1" u="sng" dirty="0" smtClean="0">
                <a:solidFill>
                  <a:srgbClr val="0000FF"/>
                </a:solidFill>
              </a:rPr>
              <a:t>Число сотых долей</a:t>
            </a:r>
            <a:r>
              <a:rPr lang="ru-RU" sz="2200" b="1" dirty="0" smtClean="0">
                <a:solidFill>
                  <a:srgbClr val="0000FF"/>
                </a:solidFill>
              </a:rPr>
              <a:t> миллиметра </a:t>
            </a:r>
            <a:r>
              <a:rPr lang="ru-RU" sz="2200" dirty="0" smtClean="0"/>
              <a:t>отсчитывают по </a:t>
            </a:r>
            <a:r>
              <a:rPr lang="ru-RU" sz="2200" b="1" dirty="0" smtClean="0"/>
              <a:t>шкале барабана</a:t>
            </a:r>
            <a:r>
              <a:rPr lang="ru-RU" sz="2200" dirty="0" smtClean="0"/>
              <a:t>.</a:t>
            </a:r>
          </a:p>
          <a:p>
            <a:pPr marL="548640" indent="-411480" fontAlgn="auto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Font typeface="Wingdings 2"/>
              <a:buChar char=""/>
              <a:defRPr/>
            </a:pPr>
            <a:r>
              <a:rPr lang="ru-RU" sz="2200" dirty="0" smtClean="0"/>
              <a:t>Затем </a:t>
            </a:r>
            <a:r>
              <a:rPr lang="ru-RU" sz="2200" b="1" dirty="0" smtClean="0"/>
              <a:t>складывают полученные числа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908720"/>
            <a:ext cx="91440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49263" marR="0" lvl="0" indent="-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Цена деления 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продольной шкалы 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 стебле 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0,5 мм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49263" marR="0" lvl="0" indent="-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Цена деления 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круговой шкалы 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барабана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0,01 мм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44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Порядок отсчёта показаний микрометрических инструментов</a:t>
            </a:r>
            <a:endParaRPr lang="ru-RU" sz="28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4" name="Рисунок 13" descr="mikrometr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35" y="2564904"/>
            <a:ext cx="5927294" cy="42930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768132"/>
            <a:ext cx="889079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+mj-lt"/>
              <a:buAutoNum type="arabicPeriod"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Tahoma" panose="020B0604030504040204" pitchFamily="34" charset="0"/>
              </a:rPr>
              <a:t>Целое число миллиметров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ahoma" panose="020B0604030504040204" pitchFamily="34" charset="0"/>
              </a:rPr>
              <a:t> и 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Tahoma" panose="020B0604030504040204" pitchFamily="34" charset="0"/>
              </a:rPr>
              <a:t>половину миллиметра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ahoma" panose="020B0604030504040204" pitchFamily="34" charset="0"/>
              </a:rPr>
              <a:t>отсчитывают 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Tahoma" panose="020B0604030504040204" pitchFamily="34" charset="0"/>
              </a:rPr>
              <a:t>краем скоса барабана по шкале стебля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ahoma" panose="020B0604030504040204" pitchFamily="34" charset="0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+mj-lt"/>
              <a:buAutoNum type="arabicPeriod"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Tahoma" panose="020B0604030504040204" pitchFamily="34" charset="0"/>
              </a:rPr>
              <a:t>Сотые доли миллиметра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ahoma" panose="020B0604030504040204" pitchFamily="34" charset="0"/>
              </a:rPr>
              <a:t>определяют 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Tahoma" panose="020B0604030504040204" pitchFamily="34" charset="0"/>
              </a:rPr>
              <a:t>по порядковому номеру штриха барабана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ahoma" panose="020B0604030504040204" pitchFamily="34" charset="0"/>
              </a:rPr>
              <a:t>, совпадающего с продольным штрихом стебля (эталонной риской).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effectLst/>
              <a:latin typeface="+mj-lt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ahoma" panose="020B0604030504040204" pitchFamily="34" charset="0"/>
              </a:rPr>
              <a:t>Скос на барабане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ahoma" panose="020B0604030504040204" pitchFamily="34" charset="0"/>
              </a:rPr>
              <a:t>для шкалы сотых долей миллиметра приближает ее к шкале стебля и тем предохраняет от искажений при чтении показаний (параллакса).</a:t>
            </a:r>
            <a:endParaRPr kumimoji="0" lang="ru-RU" altLang="ru-RU" sz="14400" b="0" i="0" u="none" strike="noStrike" cap="none" normalizeH="0" baseline="0" dirty="0" smtClean="0">
              <a:ln>
                <a:noFill/>
              </a:ln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4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ok-t.ru/studopedia/baza19/720071484582.files/image1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" y="1124416"/>
            <a:ext cx="9146964" cy="514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0270" y="969256"/>
            <a:ext cx="23762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Пример 1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18460" y="2113196"/>
            <a:ext cx="430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х</a:t>
            </a:r>
            <a:r>
              <a:rPr lang="ru-RU" sz="1300" dirty="0">
                <a:solidFill>
                  <a:srgbClr val="424242"/>
                </a:solidFill>
                <a:latin typeface="Tahoma" panose="020B0604030504040204" pitchFamily="34" charset="0"/>
              </a:rPr>
              <a:t> </a:t>
            </a:r>
            <a:endParaRPr lang="ru-RU" sz="13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35004" y="2052845"/>
            <a:ext cx="430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х</a:t>
            </a:r>
            <a:r>
              <a:rPr lang="ru-RU" sz="1400" dirty="0">
                <a:solidFill>
                  <a:srgbClr val="424242"/>
                </a:solidFill>
                <a:latin typeface="Arial Black" panose="020B0A04020102020204" pitchFamily="34" charset="0"/>
              </a:rPr>
              <a:t> 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74862" y="4611068"/>
            <a:ext cx="430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х</a:t>
            </a:r>
            <a:r>
              <a:rPr lang="ru-RU" sz="1300" dirty="0">
                <a:solidFill>
                  <a:srgbClr val="424242"/>
                </a:solidFill>
                <a:latin typeface="Tahoma" panose="020B0604030504040204" pitchFamily="34" charset="0"/>
              </a:rPr>
              <a:t> </a:t>
            </a:r>
            <a:endParaRPr lang="ru-RU" sz="13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63511" y="4625701"/>
            <a:ext cx="430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х</a:t>
            </a:r>
            <a:r>
              <a:rPr lang="ru-RU" sz="1300" dirty="0">
                <a:solidFill>
                  <a:srgbClr val="424242"/>
                </a:solidFill>
                <a:latin typeface="Tahoma" panose="020B0604030504040204" pitchFamily="34" charset="0"/>
              </a:rPr>
              <a:t> </a:t>
            </a:r>
            <a:endParaRPr lang="ru-RU" sz="1300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FF00"/>
          </a:solidFill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ОТСЧЁТ  (ЧТЕНИЕ)  ПОКАЗАНИЙ</a:t>
            </a:r>
            <a:endParaRPr lang="ru-RU" sz="320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89633" y="5673123"/>
            <a:ext cx="444384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х</a:t>
            </a:r>
            <a:r>
              <a:rPr lang="ru-RU" sz="2400" b="1" dirty="0">
                <a:latin typeface="Arial Black" panose="020B0A04020102020204" pitchFamily="34" charset="0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+mj-lt"/>
              </a:rPr>
              <a:t>33 мм + 0,5 </a:t>
            </a:r>
            <a:r>
              <a:rPr lang="ru-RU" b="1" dirty="0" smtClean="0">
                <a:solidFill>
                  <a:srgbClr val="0000FF"/>
                </a:solidFill>
                <a:latin typeface="+mj-lt"/>
              </a:rPr>
              <a:t>мм + 0,18 мм = 33,68 мм</a:t>
            </a:r>
            <a:endParaRPr lang="ru-RU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5749" y="5690448"/>
            <a:ext cx="350788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х</a:t>
            </a:r>
            <a:r>
              <a:rPr lang="ru-RU" sz="2400" b="1" dirty="0"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+mj-lt"/>
              </a:rPr>
              <a:t>8 </a:t>
            </a:r>
            <a:r>
              <a:rPr lang="ru-RU" b="1" dirty="0">
                <a:solidFill>
                  <a:srgbClr val="0000FF"/>
                </a:solidFill>
                <a:latin typeface="+mj-lt"/>
              </a:rPr>
              <a:t>мм + </a:t>
            </a:r>
            <a:r>
              <a:rPr lang="ru-RU" b="1" dirty="0" smtClean="0">
                <a:solidFill>
                  <a:srgbClr val="0000FF"/>
                </a:solidFill>
                <a:latin typeface="+mj-lt"/>
              </a:rPr>
              <a:t>0,27 мм = 8,27 мм</a:t>
            </a:r>
            <a:endParaRPr lang="ru-RU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27098" y="3183358"/>
            <a:ext cx="351731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х</a:t>
            </a:r>
            <a:r>
              <a:rPr lang="ru-RU" sz="2400" b="1" dirty="0"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+mj-lt"/>
              </a:rPr>
              <a:t>0,50 мм + 0,13 мм = 0,63 мм</a:t>
            </a:r>
            <a:endParaRPr lang="ru-RU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67390" y="3183359"/>
            <a:ext cx="139810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х</a:t>
            </a:r>
            <a:r>
              <a:rPr lang="ru-RU" sz="2400" b="1" dirty="0"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+mj-lt"/>
              </a:rPr>
              <a:t>0,24 мм</a:t>
            </a:r>
            <a:endParaRPr lang="ru-RU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4545" y="3718193"/>
            <a:ext cx="23762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Пример 3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 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139952" y="924490"/>
            <a:ext cx="23762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Пример 2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 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189100" y="3718741"/>
            <a:ext cx="23762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Пример 4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8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288" y="44624"/>
            <a:ext cx="6553200" cy="646473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+mn-ea"/>
                <a:cs typeface="+mn-cs"/>
              </a:rPr>
              <a:t>СОДЕРЖАНИЕ</a:t>
            </a:r>
            <a:endParaRPr lang="ru-RU" sz="32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232" y="908720"/>
            <a:ext cx="8534400" cy="5949280"/>
          </a:xfrm>
        </p:spPr>
        <p:txBody>
          <a:bodyPr>
            <a:normAutofit/>
          </a:bodyPr>
          <a:lstStyle/>
          <a:p>
            <a:pPr marL="534988" indent="-534988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r>
              <a:rPr lang="ru-RU" sz="2200" b="1" dirty="0" smtClean="0">
                <a:solidFill>
                  <a:srgbClr val="0000FF"/>
                </a:solidFill>
                <a:latin typeface="+mj-lt"/>
              </a:rPr>
              <a:t>Историческая справка</a:t>
            </a:r>
          </a:p>
          <a:p>
            <a:pPr marL="534988" indent="-534988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r>
              <a:rPr lang="ru-RU" sz="2200" b="1" dirty="0" smtClean="0">
                <a:solidFill>
                  <a:srgbClr val="0000FF"/>
                </a:solidFill>
                <a:latin typeface="+mj-lt"/>
              </a:rPr>
              <a:t>Назначение микрометрических инструментов</a:t>
            </a:r>
          </a:p>
          <a:p>
            <a:pPr marL="534988" indent="-5349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r>
              <a:rPr lang="ru-RU" sz="2200" b="1" dirty="0" smtClean="0">
                <a:solidFill>
                  <a:srgbClr val="0000FF"/>
                </a:solidFill>
                <a:latin typeface="+mj-lt"/>
              </a:rPr>
              <a:t>Принцип действия </a:t>
            </a:r>
            <a:r>
              <a:rPr lang="ru-RU" sz="2200" b="1" dirty="0">
                <a:solidFill>
                  <a:srgbClr val="0000FF"/>
                </a:solidFill>
                <a:latin typeface="+mj-lt"/>
              </a:rPr>
              <a:t>микрометрических инструментов</a:t>
            </a:r>
          </a:p>
          <a:p>
            <a:pPr marL="534988" indent="-534988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r>
              <a:rPr lang="ru-RU" sz="2200" b="1" dirty="0" smtClean="0">
                <a:solidFill>
                  <a:srgbClr val="0000FF"/>
                </a:solidFill>
                <a:latin typeface="+mj-lt"/>
              </a:rPr>
              <a:t>Виды микрометрических инструментов</a:t>
            </a:r>
          </a:p>
          <a:p>
            <a:pPr marL="534988" indent="-5349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r>
              <a:rPr lang="ru-RU" sz="2200" b="1" dirty="0" smtClean="0">
                <a:solidFill>
                  <a:srgbClr val="0000FF"/>
                </a:solidFill>
                <a:latin typeface="+mj-lt"/>
              </a:rPr>
              <a:t>Общее устройство </a:t>
            </a:r>
            <a:r>
              <a:rPr lang="ru-RU" sz="2200" b="1" dirty="0">
                <a:solidFill>
                  <a:srgbClr val="0000FF"/>
                </a:solidFill>
                <a:latin typeface="+mj-lt"/>
              </a:rPr>
              <a:t>микрометрических </a:t>
            </a:r>
            <a:r>
              <a:rPr lang="ru-RU" sz="2200" b="1" dirty="0" smtClean="0">
                <a:solidFill>
                  <a:srgbClr val="0000FF"/>
                </a:solidFill>
                <a:latin typeface="+mj-lt"/>
              </a:rPr>
              <a:t>инструментов</a:t>
            </a:r>
            <a:endParaRPr lang="ru-RU" sz="2200" b="1" dirty="0">
              <a:solidFill>
                <a:srgbClr val="0000FF"/>
              </a:solidFill>
              <a:latin typeface="+mj-lt"/>
            </a:endParaRPr>
          </a:p>
          <a:p>
            <a:pPr marL="534988" indent="-534988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r>
              <a:rPr lang="ru-RU" sz="2200" b="1" dirty="0" smtClean="0">
                <a:solidFill>
                  <a:srgbClr val="0000FF"/>
                </a:solidFill>
                <a:latin typeface="+mj-lt"/>
              </a:rPr>
              <a:t>Микрометрическая головка</a:t>
            </a:r>
          </a:p>
          <a:p>
            <a:pPr marL="534988" indent="-534988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00FF"/>
                </a:solidFill>
                <a:latin typeface="+mj-lt"/>
              </a:rPr>
              <a:t>Порядок отсчёта показаний микрометрических </a:t>
            </a:r>
            <a:r>
              <a:rPr lang="ru-RU" sz="2200" b="1" dirty="0" smtClean="0">
                <a:solidFill>
                  <a:srgbClr val="0000FF"/>
                </a:solidFill>
                <a:latin typeface="+mj-lt"/>
              </a:rPr>
              <a:t>инструментов</a:t>
            </a:r>
          </a:p>
          <a:p>
            <a:pPr marL="534988" indent="-534988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r>
              <a:rPr lang="ru-RU" sz="2200" b="1" dirty="0" smtClean="0">
                <a:solidFill>
                  <a:srgbClr val="0000FF"/>
                </a:solidFill>
                <a:latin typeface="+mj-lt"/>
              </a:rPr>
              <a:t>Назначение, устройство и измерение микрометрическими инструментами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+mj-lt"/>
              </a:rPr>
              <a:t>8.1 </a:t>
            </a:r>
            <a:r>
              <a:rPr lang="ru-RU" sz="2200" b="1" dirty="0" smtClean="0">
                <a:solidFill>
                  <a:srgbClr val="0000FF"/>
                </a:solidFill>
                <a:latin typeface="+mj-lt"/>
              </a:rPr>
              <a:t> Микрометры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+mj-lt"/>
              </a:rPr>
              <a:t>8.2  </a:t>
            </a:r>
            <a:r>
              <a:rPr lang="ru-RU" sz="2200" b="1" dirty="0" smtClean="0">
                <a:solidFill>
                  <a:srgbClr val="0000FF"/>
                </a:solidFill>
                <a:latin typeface="+mj-lt"/>
              </a:rPr>
              <a:t>Микрометрические глубиномеры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+mj-lt"/>
              </a:rPr>
              <a:t>8.3 </a:t>
            </a:r>
            <a:r>
              <a:rPr lang="ru-RU" sz="2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2200" b="1" dirty="0" smtClean="0">
                <a:ln w="11430"/>
                <a:solidFill>
                  <a:srgbClr val="0000FF"/>
                </a:solidFill>
                <a:latin typeface="+mj-lt"/>
              </a:rPr>
              <a:t>Микрометрические нутромеры </a:t>
            </a:r>
            <a:endParaRPr lang="ru-RU" sz="2200" b="1" dirty="0" smtClean="0">
              <a:solidFill>
                <a:srgbClr val="0000FF"/>
              </a:solidFill>
              <a:latin typeface="+mj-lt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  <a:defRPr/>
            </a:pPr>
            <a:r>
              <a:rPr lang="ru-RU" sz="2200" b="1" dirty="0" smtClean="0">
                <a:ln w="11430"/>
                <a:solidFill>
                  <a:srgbClr val="FF0000"/>
                </a:solidFill>
                <a:latin typeface="+mj-lt"/>
              </a:rPr>
              <a:t>9.    </a:t>
            </a:r>
            <a:r>
              <a:rPr lang="ru-RU" sz="2200" b="1" dirty="0" smtClean="0">
                <a:ln w="11430"/>
                <a:solidFill>
                  <a:srgbClr val="0000FF"/>
                </a:solidFill>
                <a:latin typeface="+mj-lt"/>
              </a:rPr>
              <a:t>Вопросы </a:t>
            </a:r>
            <a:r>
              <a:rPr lang="ru-RU" sz="2200" b="1" dirty="0">
                <a:ln w="11430"/>
                <a:solidFill>
                  <a:srgbClr val="0000FF"/>
                </a:solidFill>
                <a:latin typeface="+mj-lt"/>
              </a:rPr>
              <a:t>для самоподготовки </a:t>
            </a:r>
            <a:endParaRPr lang="ru-RU" sz="2200" b="1" dirty="0" smtClean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6" name="Picture 4" descr="https://www.messwelt.com/media/image/e5/3e/7f/304-208_366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75" y="33600"/>
            <a:ext cx="1934384" cy="88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1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1788"/>
            <a:ext cx="8640960" cy="706090"/>
          </a:xfrm>
          <a:solidFill>
            <a:srgbClr val="FFFF00"/>
          </a:solidFill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ЧТЕНИЕ  ПОКАЗАНИЙ</a:t>
            </a:r>
            <a:endParaRPr lang="ru-RU" sz="320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mikrometr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5342"/>
            <a:ext cx="8640960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1484784"/>
            <a:ext cx="2376264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Пример 5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4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AAAB2"/>
              </a:clrFrom>
              <a:clrTo>
                <a:srgbClr val="AAAAB2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19" y="692696"/>
            <a:ext cx="8537362" cy="224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2961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Чтение показаний </a:t>
            </a:r>
            <a:br>
              <a:rPr lang="ru-RU" sz="320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микрометрических инструментов</a:t>
            </a:r>
            <a:endParaRPr lang="ru-RU" sz="32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3985" y="2930946"/>
            <a:ext cx="9016287" cy="37548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300" b="1" u="sng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Пример 6.</a:t>
            </a:r>
            <a:r>
              <a:rPr lang="ru-RU" altLang="ru-RU" sz="2300" b="1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kumimoji="0" lang="ru-RU" altLang="ru-RU" sz="23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Отсчет 3,23 мм </a:t>
            </a:r>
            <a:r>
              <a:rPr kumimoji="0" lang="ru-RU" altLang="ru-RU" sz="23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получается следующим образом</a:t>
            </a:r>
            <a:r>
              <a:rPr kumimoji="0" lang="ru-RU" altLang="ru-RU" sz="23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:</a:t>
            </a:r>
            <a:r>
              <a:rPr kumimoji="0" lang="ru-RU" alt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 стебле видны 3 полных миллиметра (но метки, показывающей сверху половину миллиметра) не видно. Таким образом, по нижним меткам шкалы на стебле отсчитываем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 полных миллиметра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Против продольной линии шкалы на стебле оказалась метка барабана, равная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23 делениям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Так как цена одного деления шкалы барабана равна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0,01 мм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то шкала барабана показывает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0,23 мм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Таким образом, показание микрометра (отсчет) будет: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kumimoji="0" lang="ru-RU" alt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 мм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+       </a:t>
            </a:r>
            <a:r>
              <a:rPr kumimoji="0" lang="ru-RU" alt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0,23 мм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=      </a:t>
            </a:r>
            <a:r>
              <a:rPr kumimoji="0" lang="ru-RU" alt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3,23 мм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 стебле (по	      на барабане                Результат (отсчёт)      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нижней шкале)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5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AAAB2"/>
              </a:clrFrom>
              <a:clrTo>
                <a:srgbClr val="AAAAB2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19" y="692696"/>
            <a:ext cx="8537362" cy="224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2961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Чтение показаний </a:t>
            </a:r>
            <a:br>
              <a:rPr lang="ru-RU" sz="3200" dirty="0" smtClean="0">
                <a:solidFill>
                  <a:srgbClr val="0000FF"/>
                </a:solidFill>
              </a:rPr>
            </a:br>
            <a:r>
              <a:rPr lang="ru-RU" sz="3200" dirty="0" smtClean="0">
                <a:solidFill>
                  <a:srgbClr val="0000FF"/>
                </a:solidFill>
              </a:rPr>
              <a:t>микрометрических инструментов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3508" y="2924939"/>
            <a:ext cx="8856984" cy="37548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360363" algn="just"/>
            <a:r>
              <a:rPr lang="ru-RU" altLang="ru-RU" sz="2200" b="1" u="sng" dirty="0">
                <a:solidFill>
                  <a:srgbClr val="0000FF"/>
                </a:solidFill>
                <a:ea typeface="Times New Roman" panose="02020603050405020304" pitchFamily="18" charset="0"/>
              </a:rPr>
              <a:t>Пример </a:t>
            </a:r>
            <a:r>
              <a:rPr lang="ru-RU" altLang="ru-RU" sz="2200" b="1" u="sng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7.</a:t>
            </a:r>
            <a:r>
              <a:rPr lang="ru-RU" altLang="ru-RU" sz="2200" b="1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kumimoji="0" lang="ru-RU" altLang="ru-RU" sz="2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Отсчет 3,71 мм </a:t>
            </a:r>
            <a:r>
              <a:rPr kumimoji="0" lang="ru-RU" altLang="ru-RU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получается </a:t>
            </a:r>
            <a:r>
              <a:rPr kumimoji="0" lang="ru-RU" altLang="ru-RU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следующим образом: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 стебле видны три полных миллиметра, а сверху видна метка, показывающая половину миллиметра. С учетом появления верхней метки шкалы на стебле отсчет по стеблю составляет: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r>
              <a:rPr kumimoji="0" lang="ru-RU" alt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 мм</a:t>
            </a:r>
            <a:r>
              <a:rPr kumimoji="0" lang="ru-RU" alt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+           </a:t>
            </a:r>
            <a:r>
              <a:rPr kumimoji="0" lang="ru-RU" alt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0,50 мм</a:t>
            </a:r>
            <a:r>
              <a:rPr kumimoji="0" lang="ru-RU" alt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=         </a:t>
            </a:r>
            <a:r>
              <a:rPr kumimoji="0" lang="ru-RU" alt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3,50 мм </a:t>
            </a:r>
            <a:endParaRPr kumimoji="0" lang="ru-RU" altLang="ru-RU" sz="2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(по нижней шкале)              (по верхней шкале.)                  Результат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Против продольной линии шкалы на стебле сказалась метка барабана, равная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21 делениям (0,21 мм).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Таким образом, показание микрометра (отсчет) будет: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 мм + 0,50 мм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+        </a:t>
            </a:r>
            <a:r>
              <a:rPr kumimoji="0" lang="ru-RU" alt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0,21 мм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=        </a:t>
            </a:r>
            <a:r>
              <a:rPr kumimoji="0" lang="ru-RU" alt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3,71 мм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(на стебле)                         (на барабане)             Результат (отсчёт)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nstanko.ru/wp-content/uploads/21_istruktsiya-po-schityvaniyu-rezultatov-izmereni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50" y="464113"/>
            <a:ext cx="8427879" cy="64038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18"/>
            <a:ext cx="9144000" cy="459295"/>
          </a:xfrm>
          <a:solidFill>
            <a:srgbClr val="FFFF00"/>
          </a:solidFill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ЧТЕНИЕ  ПОКАЗАНИЙ</a:t>
            </a:r>
            <a:endParaRPr lang="ru-RU" sz="240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8040" y="454740"/>
            <a:ext cx="18473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Пример 8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84909" y="501265"/>
            <a:ext cx="18473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Пример 9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5310" y="3620029"/>
            <a:ext cx="18473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Пример 10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52861" y="3778326"/>
            <a:ext cx="18473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Пример 11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45149" y="3790201"/>
            <a:ext cx="18473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Пример 12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 </a:t>
            </a:r>
            <a:endParaRPr lang="ru-RU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72868" y="2849259"/>
            <a:ext cx="1086764" cy="504056"/>
          </a:xfrm>
          <a:prstGeom prst="wedgeRoundRectCallout">
            <a:avLst>
              <a:gd name="adj1" fmla="val 187045"/>
              <a:gd name="adj2" fmla="val -245177"/>
              <a:gd name="adj3" fmla="val 16667"/>
            </a:avLst>
          </a:prstGeom>
          <a:solidFill>
            <a:srgbClr val="00FFFF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Шаг 1</a:t>
            </a:r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707904" y="892849"/>
            <a:ext cx="1080120" cy="504056"/>
          </a:xfrm>
          <a:prstGeom prst="wedgeRoundRectCallout">
            <a:avLst>
              <a:gd name="adj1" fmla="val -107613"/>
              <a:gd name="adj2" fmla="val 89368"/>
              <a:gd name="adj3" fmla="val 16667"/>
            </a:avLst>
          </a:prstGeom>
          <a:solidFill>
            <a:srgbClr val="00FFFF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Шаг 3</a:t>
            </a:r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40186" y="614648"/>
            <a:ext cx="1119446" cy="504056"/>
          </a:xfrm>
          <a:prstGeom prst="wedgeRoundRectCallout">
            <a:avLst>
              <a:gd name="adj1" fmla="val 173087"/>
              <a:gd name="adj2" fmla="val 110572"/>
              <a:gd name="adj3" fmla="val 16667"/>
            </a:avLst>
          </a:prstGeom>
          <a:solidFill>
            <a:srgbClr val="00FFFF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Шаг 2</a:t>
            </a:r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5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ЧТЕНИЕ  ПОКАЗАНИЙ</a:t>
            </a:r>
            <a:endParaRPr lang="ru-RU" sz="320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https://instanko.ru/wp-content/uploads/02_shkaly-mikrometr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315"/>
            <a:ext cx="9143999" cy="47300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975803"/>
            <a:ext cx="18473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Пример 13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45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875"/>
            <a:ext cx="9144000" cy="548680"/>
          </a:xfrm>
          <a:solidFill>
            <a:srgbClr val="FFFF00"/>
          </a:solidFill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ЧТЕНИЕ  ПОКАЗАНИЙ</a:t>
            </a:r>
            <a:endParaRPr lang="ru-RU" sz="320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993078"/>
            <a:ext cx="1847331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Пример 14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0" y="476672"/>
            <a:ext cx="8609659" cy="63813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2074"/>
          </a:xfrm>
          <a:solidFill>
            <a:srgbClr val="FFFF00"/>
          </a:solidFill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ОТСЧЁТ  ПОКАЗАНИЙ</a:t>
            </a:r>
            <a:endParaRPr lang="ru-RU" sz="320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7913"/>
            <a:ext cx="1847331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Пример 15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1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" y="9628"/>
            <a:ext cx="9131163" cy="68483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628"/>
            <a:ext cx="9144000" cy="562074"/>
          </a:xfrm>
          <a:solidFill>
            <a:srgbClr val="FFFF00"/>
          </a:solidFill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ЧТЕНИЕ  ПОКАЗАНИЙ</a:t>
            </a:r>
            <a:endParaRPr lang="ru-RU" sz="320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397" y="571672"/>
            <a:ext cx="1847331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Пример 16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907" y="2407497"/>
            <a:ext cx="1847331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Пример 17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637" y="4150241"/>
            <a:ext cx="1847331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Пример 18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3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401" y="23750"/>
            <a:ext cx="9433166" cy="68449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6401" y="-2247"/>
            <a:ext cx="9433166" cy="562074"/>
          </a:xfrm>
          <a:solidFill>
            <a:srgbClr val="FFFF00"/>
          </a:solidFill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ОТСЧЁТ  ПОКАЗАНИЙ</a:t>
            </a:r>
            <a:endParaRPr lang="ru-RU" sz="320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7694" y="5445223"/>
            <a:ext cx="8108086" cy="142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anchor="ctr">
            <a:normAutofit fontScale="4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320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3500" dirty="0" smtClean="0">
                <a:ln w="11430"/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?</a:t>
            </a:r>
            <a:endParaRPr lang="ru-RU" sz="23500" dirty="0">
              <a:ln w="11430"/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991" y="620688"/>
            <a:ext cx="1847331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Пример 19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4788441"/>
            <a:ext cx="345638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ПРОВЕРЬ СЕБЯ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022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FF00"/>
          </a:solidFill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ОТСЧЁТ  ПОКАЗАНИЙ</a:t>
            </a:r>
            <a:endParaRPr lang="ru-RU" sz="320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8316416" cy="62373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2398" y="956220"/>
            <a:ext cx="1847331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Пример 19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0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838" y="131490"/>
            <a:ext cx="8496944" cy="86409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ts val="4000"/>
              </a:lnSpc>
              <a:spcAft>
                <a:spcPts val="0"/>
              </a:spcAft>
              <a:defRPr/>
            </a:pPr>
            <a:r>
              <a:rPr lang="ru-RU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1.</a:t>
            </a: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 Историческая справка</a:t>
            </a: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20" y="1124744"/>
            <a:ext cx="9129380" cy="5661248"/>
          </a:xfrm>
        </p:spPr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rgbClr val="FF0000"/>
              </a:buClr>
              <a:buFont typeface="Wingdings 2"/>
              <a:buChar char=""/>
              <a:defRPr/>
            </a:pPr>
            <a:r>
              <a:rPr lang="ru-RU" sz="2400" b="1" dirty="0" smtClean="0"/>
              <a:t>Винтовая пара </a:t>
            </a:r>
            <a:r>
              <a:rPr lang="ru-RU" sz="2400" b="1" dirty="0"/>
              <a:t>для точной установки размеров </a:t>
            </a:r>
            <a:r>
              <a:rPr lang="ru-RU" sz="2400" dirty="0"/>
              <a:t>применялась еще в </a:t>
            </a:r>
            <a:r>
              <a:rPr lang="ru-RU" sz="2400" b="1" dirty="0">
                <a:solidFill>
                  <a:srgbClr val="0000FF"/>
                </a:solidFill>
              </a:rPr>
              <a:t>шестнадцатом веке</a:t>
            </a:r>
            <a:r>
              <a:rPr lang="ru-RU" sz="2400" dirty="0"/>
              <a:t>. </a:t>
            </a:r>
            <a:endParaRPr lang="ru-RU" sz="2400" dirty="0" smtClean="0"/>
          </a:p>
          <a:p>
            <a:pPr marL="548640" indent="-411480" fontAlgn="auto">
              <a:spcAft>
                <a:spcPts val="0"/>
              </a:spcAft>
              <a:buClr>
                <a:srgbClr val="FF0000"/>
              </a:buClr>
              <a:buFont typeface="Wingdings 2"/>
              <a:buChar char=""/>
              <a:defRPr/>
            </a:pPr>
            <a:r>
              <a:rPr lang="ru-RU" sz="2400" dirty="0" smtClean="0"/>
              <a:t>В </a:t>
            </a:r>
            <a:r>
              <a:rPr lang="ru-RU" sz="2400" dirty="0"/>
              <a:t>те далекие времени она входила в устройство прицелов для пушек, а также геодезических инструментов. </a:t>
            </a:r>
            <a:endParaRPr lang="ru-RU" sz="2400" dirty="0" smtClean="0"/>
          </a:p>
          <a:p>
            <a:pPr marL="548640" indent="-411480" fontAlgn="auto">
              <a:spcAft>
                <a:spcPts val="0"/>
              </a:spcAft>
              <a:buClr>
                <a:srgbClr val="FF0000"/>
              </a:buClr>
              <a:buFont typeface="Wingdings 2"/>
              <a:buChar char=""/>
              <a:defRPr/>
            </a:pPr>
            <a:r>
              <a:rPr lang="ru-RU" sz="2400" b="1" dirty="0" smtClean="0"/>
              <a:t>Патент </a:t>
            </a:r>
            <a:r>
              <a:rPr lang="ru-RU" sz="2400" b="1" dirty="0"/>
              <a:t>на микрометр </a:t>
            </a:r>
            <a:r>
              <a:rPr lang="ru-RU" sz="2400" dirty="0"/>
              <a:t>получил </a:t>
            </a:r>
            <a:r>
              <a:rPr lang="ru-RU" sz="2400" b="1" dirty="0">
                <a:solidFill>
                  <a:srgbClr val="0000FF"/>
                </a:solidFill>
              </a:rPr>
              <a:t>француз </a:t>
            </a:r>
            <a:r>
              <a:rPr lang="ru-RU" sz="2400" b="1" dirty="0" err="1">
                <a:solidFill>
                  <a:srgbClr val="0000FF"/>
                </a:solidFill>
              </a:rPr>
              <a:t>Пальмер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dirty="0"/>
              <a:t>в </a:t>
            </a:r>
            <a:r>
              <a:rPr lang="ru-RU" sz="2400" b="1" dirty="0">
                <a:solidFill>
                  <a:srgbClr val="0000FF"/>
                </a:solidFill>
              </a:rPr>
              <a:t>1848 году</a:t>
            </a:r>
            <a:r>
              <a:rPr lang="ru-RU" sz="2400" dirty="0"/>
              <a:t>. Фамилия французского ученого легла в основу названия этого устройства – микрометр еще называют </a:t>
            </a:r>
            <a:r>
              <a:rPr lang="ru-RU" sz="2400" b="1" dirty="0">
                <a:solidFill>
                  <a:srgbClr val="0000FF"/>
                </a:solidFill>
              </a:rPr>
              <a:t>«</a:t>
            </a:r>
            <a:r>
              <a:rPr lang="ru-RU" sz="2400" b="1" dirty="0" err="1">
                <a:solidFill>
                  <a:srgbClr val="0000FF"/>
                </a:solidFill>
              </a:rPr>
              <a:t>пальмером</a:t>
            </a:r>
            <a:r>
              <a:rPr lang="ru-RU" sz="2400" b="1" dirty="0">
                <a:solidFill>
                  <a:srgbClr val="0000FF"/>
                </a:solidFill>
              </a:rPr>
              <a:t>». </a:t>
            </a:r>
            <a:r>
              <a:rPr lang="ru-RU" sz="2400" b="1" dirty="0" smtClean="0">
                <a:solidFill>
                  <a:srgbClr val="0000FF"/>
                </a:solidFill>
              </a:rPr>
              <a:t>                         </a:t>
            </a:r>
            <a:r>
              <a:rPr lang="ru-RU" sz="2400" dirty="0" smtClean="0"/>
              <a:t>Но </a:t>
            </a:r>
            <a:r>
              <a:rPr lang="ru-RU" sz="2400" dirty="0"/>
              <a:t>широкого применения он не получил. </a:t>
            </a:r>
            <a:endParaRPr lang="ru-RU" sz="2400" dirty="0" smtClean="0"/>
          </a:p>
          <a:p>
            <a:pPr marL="548640" indent="-411480" fontAlgn="auto">
              <a:spcAft>
                <a:spcPts val="0"/>
              </a:spcAft>
              <a:buClr>
                <a:srgbClr val="FF0000"/>
              </a:buClr>
              <a:buFont typeface="Wingdings 2"/>
              <a:buChar char=""/>
              <a:defRPr/>
            </a:pPr>
            <a:r>
              <a:rPr lang="ru-RU" sz="2400" dirty="0" smtClean="0"/>
              <a:t>Только </a:t>
            </a:r>
            <a:r>
              <a:rPr lang="ru-RU" sz="2400" b="1" dirty="0"/>
              <a:t>через 19 лет </a:t>
            </a:r>
            <a:r>
              <a:rPr lang="ru-RU" sz="2400" b="1" dirty="0" smtClean="0"/>
              <a:t>в 1877 году </a:t>
            </a:r>
            <a:r>
              <a:rPr lang="ru-RU" sz="2400" dirty="0" smtClean="0"/>
              <a:t>американские </a:t>
            </a:r>
            <a:r>
              <a:rPr lang="ru-RU" sz="2400" dirty="0"/>
              <a:t>инженеры </a:t>
            </a:r>
            <a:r>
              <a:rPr lang="ru-RU" sz="2400" b="1" dirty="0" err="1">
                <a:solidFill>
                  <a:srgbClr val="0000FF"/>
                </a:solidFill>
              </a:rPr>
              <a:t>Луснан</a:t>
            </a:r>
            <a:r>
              <a:rPr lang="ru-RU" sz="2400" b="1" dirty="0">
                <a:solidFill>
                  <a:srgbClr val="0000FF"/>
                </a:solidFill>
              </a:rPr>
              <a:t> Шарпе </a:t>
            </a:r>
            <a:r>
              <a:rPr lang="ru-RU" sz="2400" dirty="0"/>
              <a:t>и</a:t>
            </a:r>
            <a:r>
              <a:rPr lang="ru-RU" sz="2400" b="1" dirty="0">
                <a:solidFill>
                  <a:srgbClr val="0000FF"/>
                </a:solidFill>
              </a:rPr>
              <a:t> Джозеф Браун</a:t>
            </a:r>
            <a:r>
              <a:rPr lang="ru-RU" sz="2400" dirty="0"/>
              <a:t> </a:t>
            </a:r>
            <a:r>
              <a:rPr lang="ru-RU" sz="2400" dirty="0" smtClean="0"/>
              <a:t>обратили </a:t>
            </a:r>
            <a:r>
              <a:rPr lang="ru-RU" sz="2400" dirty="0"/>
              <a:t>внимание на устройство </a:t>
            </a:r>
            <a:r>
              <a:rPr lang="ru-RU" sz="2400" dirty="0" smtClean="0"/>
              <a:t>микрометра </a:t>
            </a:r>
            <a:r>
              <a:rPr lang="ru-RU" sz="2400" dirty="0" err="1" smtClean="0"/>
              <a:t>Пальмера</a:t>
            </a:r>
            <a:r>
              <a:rPr lang="ru-RU" sz="2400" dirty="0" smtClean="0"/>
              <a:t>, усовершенствовали его и </a:t>
            </a:r>
            <a:r>
              <a:rPr lang="ru-RU" sz="2400" dirty="0"/>
              <a:t>организовали серийное производство </a:t>
            </a:r>
            <a:r>
              <a:rPr lang="ru-RU" sz="2400" b="1" dirty="0" smtClean="0"/>
              <a:t>микрометров </a:t>
            </a:r>
            <a:r>
              <a:rPr lang="ru-RU" sz="2400" dirty="0" smtClean="0"/>
              <a:t>в США (фирма </a:t>
            </a:r>
            <a:r>
              <a:rPr lang="ru-RU" sz="2400" dirty="0"/>
              <a:t>«Браун и Шарп</a:t>
            </a:r>
            <a:r>
              <a:rPr lang="ru-RU" sz="2400" dirty="0" smtClean="0"/>
              <a:t>»). </a:t>
            </a:r>
          </a:p>
          <a:p>
            <a:pPr marL="548640" indent="-411480" fontAlgn="auto">
              <a:spcAft>
                <a:spcPts val="0"/>
              </a:spcAft>
              <a:buClr>
                <a:srgbClr val="FF0000"/>
              </a:buClr>
              <a:buFont typeface="Wingdings 2"/>
              <a:buChar char=""/>
              <a:defRPr/>
            </a:pPr>
            <a:r>
              <a:rPr lang="ru-RU" sz="2400" b="1" dirty="0">
                <a:solidFill>
                  <a:srgbClr val="FF0000"/>
                </a:solidFill>
              </a:rPr>
              <a:t>Точность измерений до 0,01 мм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– это большой прорыв для промышленности </a:t>
            </a:r>
            <a:r>
              <a:rPr lang="ru-RU" sz="2400" b="1" dirty="0">
                <a:solidFill>
                  <a:srgbClr val="0000FF"/>
                </a:solidFill>
              </a:rPr>
              <a:t>XIX века</a:t>
            </a:r>
            <a:r>
              <a:rPr lang="ru-RU" sz="2400" dirty="0"/>
              <a:t>, который был возможен благодаря появлению микрометра. В том виде, в котором выпускались эти измерительные приборы, они сохранились и до наших дней</a:t>
            </a:r>
            <a:r>
              <a:rPr lang="ru-RU" sz="2400" dirty="0" smtClean="0"/>
              <a:t>.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5" y="0"/>
            <a:ext cx="9129780" cy="562074"/>
          </a:xfrm>
          <a:solidFill>
            <a:srgbClr val="FFFF00"/>
          </a:solidFill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ОТСЧЁТ  ПОКАЗАНИЙ</a:t>
            </a:r>
            <a:endParaRPr lang="ru-RU" sz="320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8" name="Picture 4" descr="https://www.messwelt.com/media/image/e5/3e/7f/304-208_366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" y="1268760"/>
            <a:ext cx="910037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491880" y="5229200"/>
            <a:ext cx="3096344" cy="142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anchor="ctr">
            <a:normAutofit fontScale="4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320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3500" dirty="0" smtClean="0">
                <a:ln w="11430"/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?</a:t>
            </a:r>
            <a:endParaRPr lang="ru-RU" sz="23500" dirty="0">
              <a:ln w="11430"/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836712"/>
            <a:ext cx="1847331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Пример 20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7893" y="3911278"/>
            <a:ext cx="345638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ПРОВЕРЬ СЕБЯ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960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6" y="-761"/>
            <a:ext cx="9129009" cy="562074"/>
          </a:xfrm>
          <a:solidFill>
            <a:srgbClr val="FFFF00"/>
          </a:solidFill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ОТСЧЁТ  ПОКАЗАНИЙ</a:t>
            </a:r>
            <a:endParaRPr lang="ru-RU" sz="320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6667500" cy="5029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4584" y="620688"/>
            <a:ext cx="1847331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Пример 21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 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452320" y="5391835"/>
            <a:ext cx="1619672" cy="1421541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rmAutofit fontScale="4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320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3500" dirty="0" smtClean="0">
                <a:ln w="11430"/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?</a:t>
            </a:r>
            <a:endParaRPr lang="ru-RU" sz="23500" dirty="0">
              <a:ln w="11430"/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759187"/>
            <a:ext cx="345638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ПРОВЕРЬ СЕБЯ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072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2074"/>
          </a:xfrm>
          <a:solidFill>
            <a:srgbClr val="FFFF00"/>
          </a:solidFill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ОТСЧЁТ  ПОКАЗАНИЙ</a:t>
            </a:r>
            <a:endParaRPr lang="ru-RU" sz="320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микрометр выставляем нол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040861"/>
            <a:ext cx="8712968" cy="55366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419872" y="5165327"/>
            <a:ext cx="5508611" cy="142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anchor="ctr">
            <a:normAutofit fontScale="4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320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3500" dirty="0" smtClean="0">
                <a:ln w="11430"/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?</a:t>
            </a:r>
            <a:endParaRPr lang="ru-RU" sz="23500" dirty="0">
              <a:ln w="11430"/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584" y="585063"/>
            <a:ext cx="1847331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Пример 22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800506"/>
            <a:ext cx="345638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ПРОВЕРЬ СЕБЯ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138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562074"/>
          </a:xfrm>
          <a:solidFill>
            <a:srgbClr val="FFFF00"/>
          </a:solidFill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ОТСЧЁТ  ПОКАЗАНИЙ</a:t>
            </a:r>
            <a:endParaRPr lang="ru-RU" sz="320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https://media.istockphoto.com/vectors/micrometer-vector-id185989199?k=6&amp;m=185989199&amp;s=612x612&amp;w=0&amp;h=ucH8hvdtsIBKMhLRifvv6GsMUHheAZNpGj5wc4IpjGo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7" y="1268760"/>
            <a:ext cx="8769397" cy="429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4584" y="837873"/>
            <a:ext cx="1847331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Пример 23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 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67944" y="5247819"/>
            <a:ext cx="2592288" cy="142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anchor="ctr">
            <a:normAutofit fontScale="4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320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3500" dirty="0" smtClean="0">
                <a:ln w="11430"/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?</a:t>
            </a:r>
            <a:endParaRPr lang="ru-RU" sz="23500" dirty="0">
              <a:ln w="11430"/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3933056"/>
            <a:ext cx="345638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ПРОВЕРЬ СЕБЯ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1422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2074"/>
          </a:xfrm>
          <a:solidFill>
            <a:srgbClr val="FFFF00"/>
          </a:solidFill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ОТСЧЁТ  ПОКАЗАНИЙ</a:t>
            </a:r>
            <a:endParaRPr lang="ru-RU" sz="320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http://ok-t.ru/studopedia/baza13/1640085432956.files/image1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912768" cy="5044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63888" y="5198390"/>
            <a:ext cx="2160240" cy="142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anchor="ctr">
            <a:normAutofit fontScale="4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320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3500" dirty="0" smtClean="0">
                <a:ln w="11430"/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?</a:t>
            </a:r>
            <a:endParaRPr lang="ru-RU" sz="23500" dirty="0">
              <a:ln w="11430"/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584" y="837873"/>
            <a:ext cx="1847331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Пример 24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584" y="5805264"/>
            <a:ext cx="345638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ПРОВЕРЬ СЕБЯ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406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2961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Порядок отсчета показаний микрометрических инструментов</a:t>
            </a:r>
            <a:endParaRPr lang="ru-RU" sz="32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960984"/>
            <a:ext cx="8496944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Наиболее часто встречающейся ошибкой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 начинающего оператора при отсчете является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ошибка в учете верхней метки шкалы на стебле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Поэтому, чтобы избежать этой ошибки, необходимо на глаз определить, где находится торец (указатель) барабана относительно середины данного миллиметрового интервала – ближе к предыдущей метке, или к последующей метке.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Если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ближе к предыдущей метке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то вероятнее всего дробная часть миллиметра имеет значение меньше, чем 0,50 мм и к результату отсчета по шкале стебля необходимо прибавить только значение показания шкалы барабана.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Если же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торец барабана находится ближе к последующей метке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данного миллиметрового интервала, то вероятнее всего, что дробная часть миллиметра больше чем 0,50 мм, поэтому к результату отсчета по нижней шкале стебля необходимо прибавить 0,50 мм и показание шкалы барабана.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Окончательный вывод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 этом необходимо сделать по положению торца барабана относительно метки верхней шкалы на стебле.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8496944" cy="633670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75654"/>
            <a:ext cx="763284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5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Научиться правильно отсчитать показание микрометра </a:t>
            </a:r>
            <a:endParaRPr lang="ru-RU" sz="5000" b="1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5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можно </a:t>
            </a:r>
            <a:r>
              <a:rPr lang="ru-RU" sz="5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только </a:t>
            </a:r>
            <a:r>
              <a:rPr lang="ru-RU" sz="5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путём </a:t>
            </a:r>
            <a:r>
              <a:rPr lang="ru-RU" sz="5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многократных </a:t>
            </a:r>
            <a:r>
              <a:rPr lang="ru-RU" sz="5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измерений, </a:t>
            </a:r>
            <a:r>
              <a:rPr lang="ru-RU" sz="5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чтобы </a:t>
            </a:r>
            <a:r>
              <a:rPr lang="ru-RU" sz="5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получить хорошие </a:t>
            </a:r>
            <a:r>
              <a:rPr lang="ru-RU" sz="5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практические навыки!</a:t>
            </a:r>
            <a:endParaRPr lang="ru-RU" sz="5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1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8.</a:t>
            </a:r>
            <a:r>
              <a:rPr lang="ru-RU" sz="6600" dirty="0" smtClean="0">
                <a:solidFill>
                  <a:srgbClr val="0000FF"/>
                </a:solidFill>
              </a:rPr>
              <a:t> Назначение</a:t>
            </a:r>
            <a:r>
              <a:rPr lang="ru-RU" sz="6600" dirty="0">
                <a:solidFill>
                  <a:srgbClr val="0000FF"/>
                </a:solidFill>
              </a:rPr>
              <a:t>, устройство и измерение микрометрическими </a:t>
            </a:r>
            <a:r>
              <a:rPr lang="ru-RU" sz="6600" dirty="0" smtClean="0">
                <a:solidFill>
                  <a:srgbClr val="0000FF"/>
                </a:solidFill>
              </a:rPr>
              <a:t>инструментами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7700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8.1</a:t>
            </a:r>
            <a:r>
              <a:rPr lang="ru-RU" sz="4000" dirty="0">
                <a:solidFill>
                  <a:srgbClr val="0000FF"/>
                </a:solidFill>
                <a:latin typeface="Arial Black" panose="020B0A04020102020204" pitchFamily="34" charset="0"/>
              </a:rPr>
              <a:t> Микрометры</a:t>
            </a:r>
            <a:endParaRPr lang="ru-RU" sz="4000" dirty="0"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82337"/>
            <a:ext cx="9144000" cy="2448272"/>
          </a:xfrm>
        </p:spPr>
        <p:txBody>
          <a:bodyPr>
            <a:noAutofit/>
          </a:bodyPr>
          <a:lstStyle/>
          <a:p>
            <a:pPr marL="450850" indent="-314325">
              <a:spcBef>
                <a:spcPts val="0"/>
              </a:spcBef>
              <a:buClr>
                <a:srgbClr val="FF0000"/>
              </a:buClr>
            </a:pPr>
            <a:r>
              <a:rPr lang="ru-RU" sz="2200" dirty="0" smtClean="0"/>
              <a:t>При работе часто появляется потребность высокоточного измерения толщины стенок деталей, что сделать можно при наличии узкоспециализированного инструмента. К таковым инструментам относится </a:t>
            </a:r>
            <a:r>
              <a:rPr lang="ru-RU" sz="2200" b="1" dirty="0" smtClean="0">
                <a:solidFill>
                  <a:srgbClr val="FF0000"/>
                </a:solidFill>
              </a:rPr>
              <a:t>микрометр</a:t>
            </a:r>
            <a:r>
              <a:rPr lang="ru-RU" sz="2200" dirty="0" smtClean="0"/>
              <a:t>, имеющий много общего со штангенциркулем. Однако этот прибор имеет свои технические особенности, поэтому как пользоваться микрометром, знают далеко не многие мастера, имеющие в распоряжении соответствующий измерительный инструмент.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041" y="3152843"/>
            <a:ext cx="8890213" cy="2462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77800">
              <a:spcBef>
                <a:spcPts val="0"/>
              </a:spcBef>
              <a:buClr>
                <a:srgbClr val="FF0000"/>
              </a:buClr>
            </a:pPr>
            <a:r>
              <a:rPr lang="ru-RU" sz="2200" b="1" dirty="0">
                <a:solidFill>
                  <a:srgbClr val="FF0000"/>
                </a:solidFill>
              </a:rPr>
              <a:t>Микрометр</a:t>
            </a:r>
            <a:r>
              <a:rPr lang="ru-RU" sz="2200" dirty="0"/>
              <a:t> – </a:t>
            </a:r>
            <a:r>
              <a:rPr lang="ru-RU" sz="2200" b="1" dirty="0"/>
              <a:t>универсальный измерительный прибор, предназначенный для измерений </a:t>
            </a:r>
            <a:r>
              <a:rPr lang="ru-RU" sz="2200" b="1" dirty="0">
                <a:solidFill>
                  <a:srgbClr val="0000FF"/>
                </a:solidFill>
              </a:rPr>
              <a:t>линейных наружных размеров</a:t>
            </a:r>
            <a:r>
              <a:rPr lang="ru-RU" sz="2200" b="1" dirty="0"/>
              <a:t> </a:t>
            </a:r>
            <a:r>
              <a:rPr lang="ru-RU" sz="2200" b="1" dirty="0">
                <a:solidFill>
                  <a:srgbClr val="006600"/>
                </a:solidFill>
              </a:rPr>
              <a:t>абсолютным контактным методом </a:t>
            </a:r>
            <a:r>
              <a:rPr lang="ru-RU" sz="2200" b="1" dirty="0"/>
              <a:t>в области малых размеров с низкой погрешностью </a:t>
            </a:r>
            <a:r>
              <a:rPr lang="ru-RU" sz="2200" dirty="0"/>
              <a:t>(</a:t>
            </a:r>
            <a:r>
              <a:rPr lang="ru-RU" sz="2200" b="1" dirty="0">
                <a:solidFill>
                  <a:srgbClr val="FF0000"/>
                </a:solidFill>
              </a:rPr>
              <a:t>от 2 мкм до 50 мкм </a:t>
            </a:r>
            <a:r>
              <a:rPr lang="ru-RU" sz="2200" dirty="0"/>
              <a:t>в зависимости от измеряемых диапазонов и класса точности), </a:t>
            </a:r>
            <a:r>
              <a:rPr lang="ru-RU" sz="2200" b="1" dirty="0"/>
              <a:t>преобразовательным механизмом которого является</a:t>
            </a:r>
            <a:r>
              <a:rPr lang="ru-RU" sz="2200" dirty="0"/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микропара</a:t>
            </a:r>
            <a:r>
              <a:rPr lang="ru-RU" sz="2200" dirty="0"/>
              <a:t> </a:t>
            </a:r>
            <a:r>
              <a:rPr lang="ru-RU" sz="2200" b="1" dirty="0" smtClean="0">
                <a:solidFill>
                  <a:srgbClr val="0000FF"/>
                </a:solidFill>
              </a:rPr>
              <a:t>винт – гайка.</a:t>
            </a:r>
            <a:endParaRPr lang="ru-RU" sz="2200" b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040" y="5665703"/>
            <a:ext cx="8996959" cy="110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50" dirty="0"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Перед тем, как научиться измерять микрометрами, требуется разобраться с их </a:t>
            </a:r>
            <a:r>
              <a:rPr lang="ru-RU" sz="2050" b="1" dirty="0" smtClean="0">
                <a:solidFill>
                  <a:srgbClr val="0000FF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видами (типами)</a:t>
            </a:r>
            <a:r>
              <a:rPr lang="ru-RU" sz="2050" dirty="0" smtClean="0"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50" dirty="0"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Знать виды микрометров надо, чтобы выбрать инструмент для соответствующих измерительных работ.</a:t>
            </a:r>
            <a:endParaRPr lang="ru-RU" sz="2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Типы микрометров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(ГОСТ 6507-90, </a:t>
            </a:r>
            <a:r>
              <a:rPr lang="ru-RU" sz="27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ГОСТ </a:t>
            </a:r>
            <a:r>
              <a:rPr lang="ru-RU" sz="27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4380-93, </a:t>
            </a:r>
            <a:r>
              <a:rPr lang="ru-RU" sz="28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ГОСТ 4381-87</a:t>
            </a:r>
            <a:r>
              <a:rPr lang="ru-RU" sz="27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)</a:t>
            </a:r>
            <a:endParaRPr lang="ru-RU" sz="27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5041" y="1131560"/>
            <a:ext cx="9180512" cy="5393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/>
            <a:r>
              <a:rPr lang="ru-RU" sz="2200" b="1" u="sng" dirty="0">
                <a:solidFill>
                  <a:srgbClr val="FF0000"/>
                </a:solidFill>
                <a:latin typeface="ArialMT"/>
              </a:rPr>
              <a:t>Микрометры </a:t>
            </a:r>
            <a:r>
              <a:rPr lang="ru-RU" sz="2200" b="1" u="sng" dirty="0" smtClean="0">
                <a:solidFill>
                  <a:srgbClr val="FF0000"/>
                </a:solidFill>
                <a:latin typeface="ArialMT"/>
              </a:rPr>
              <a:t>изготовляют </a:t>
            </a:r>
            <a:r>
              <a:rPr lang="ru-RU" sz="2200" b="1" u="sng" dirty="0">
                <a:solidFill>
                  <a:srgbClr val="FF0000"/>
                </a:solidFill>
                <a:latin typeface="ArialMT"/>
              </a:rPr>
              <a:t>следующих </a:t>
            </a:r>
            <a:r>
              <a:rPr lang="ru-RU" sz="2200" b="1" u="sng" dirty="0" smtClean="0">
                <a:solidFill>
                  <a:srgbClr val="0000FF"/>
                </a:solidFill>
                <a:latin typeface="ArialMT"/>
              </a:rPr>
              <a:t>типов</a:t>
            </a:r>
            <a:r>
              <a:rPr lang="ru-RU" sz="2200" b="1" dirty="0" smtClean="0">
                <a:solidFill>
                  <a:srgbClr val="FF0000"/>
                </a:solidFill>
                <a:latin typeface="ArialMT"/>
              </a:rPr>
              <a:t>:</a:t>
            </a:r>
            <a:endParaRPr lang="ru-RU" sz="2200" b="1" dirty="0">
              <a:solidFill>
                <a:srgbClr val="FF0000"/>
              </a:solidFill>
              <a:latin typeface="ArialMT"/>
            </a:endParaRPr>
          </a:p>
          <a:p>
            <a:pPr marL="1169988" lvl="1" indent="-712788"/>
            <a:r>
              <a:rPr lang="ru-RU" sz="2150" b="1" dirty="0">
                <a:solidFill>
                  <a:srgbClr val="FF0000"/>
                </a:solidFill>
                <a:latin typeface="+mj-lt"/>
              </a:rPr>
              <a:t>МК</a:t>
            </a:r>
            <a:r>
              <a:rPr lang="ru-RU" sz="2150" dirty="0">
                <a:latin typeface="+mj-lt"/>
              </a:rPr>
              <a:t> </a:t>
            </a:r>
            <a:r>
              <a:rPr lang="ru-RU" sz="2150" dirty="0" smtClean="0">
                <a:latin typeface="+mj-lt"/>
              </a:rPr>
              <a:t>– </a:t>
            </a:r>
            <a:r>
              <a:rPr lang="ru-RU" sz="2150" b="1" dirty="0" smtClean="0">
                <a:solidFill>
                  <a:srgbClr val="0000FF"/>
                </a:solidFill>
                <a:latin typeface="+mj-lt"/>
              </a:rPr>
              <a:t>микрометры</a:t>
            </a:r>
            <a:r>
              <a:rPr lang="ru-RU" sz="2150" dirty="0" smtClean="0">
                <a:latin typeface="+mj-lt"/>
              </a:rPr>
              <a:t> </a:t>
            </a:r>
            <a:r>
              <a:rPr lang="ru-RU" sz="2150" b="1" dirty="0" smtClean="0">
                <a:solidFill>
                  <a:srgbClr val="0000FF"/>
                </a:solidFill>
                <a:latin typeface="+mj-lt"/>
              </a:rPr>
              <a:t>гладкие </a:t>
            </a:r>
            <a:r>
              <a:rPr lang="ru-RU" sz="2150" dirty="0" smtClean="0">
                <a:latin typeface="+mj-lt"/>
              </a:rPr>
              <a:t>для </a:t>
            </a:r>
            <a:r>
              <a:rPr lang="ru-RU" sz="2150" dirty="0">
                <a:latin typeface="+mj-lt"/>
              </a:rPr>
              <a:t>измерения наружных размеров </a:t>
            </a:r>
            <a:r>
              <a:rPr lang="ru-RU" sz="2150" dirty="0" smtClean="0">
                <a:latin typeface="+mj-lt"/>
              </a:rPr>
              <a:t>изделий;</a:t>
            </a:r>
            <a:endParaRPr lang="ru-RU" sz="2150" dirty="0">
              <a:latin typeface="+mj-lt"/>
            </a:endParaRPr>
          </a:p>
          <a:p>
            <a:pPr marL="1169988" lvl="1" indent="-712788"/>
            <a:r>
              <a:rPr lang="ru-RU" sz="2150" b="1" dirty="0">
                <a:solidFill>
                  <a:srgbClr val="FF0000"/>
                </a:solidFill>
                <a:latin typeface="+mj-lt"/>
              </a:rPr>
              <a:t>МЛ</a:t>
            </a:r>
            <a:r>
              <a:rPr lang="ru-RU" sz="2150" dirty="0">
                <a:latin typeface="+mj-lt"/>
              </a:rPr>
              <a:t> </a:t>
            </a:r>
            <a:r>
              <a:rPr lang="ru-RU" sz="2150" dirty="0" smtClean="0">
                <a:latin typeface="+mj-lt"/>
              </a:rPr>
              <a:t>– </a:t>
            </a:r>
            <a:r>
              <a:rPr lang="ru-RU" sz="2150" b="1" dirty="0" smtClean="0">
                <a:solidFill>
                  <a:srgbClr val="0000FF"/>
                </a:solidFill>
                <a:latin typeface="+mj-lt"/>
              </a:rPr>
              <a:t>микрометры листовые</a:t>
            </a:r>
            <a:r>
              <a:rPr lang="ru-RU" sz="2150" dirty="0" smtClean="0">
                <a:latin typeface="+mj-lt"/>
              </a:rPr>
              <a:t> для </a:t>
            </a:r>
            <a:r>
              <a:rPr lang="ru-RU" sz="2150" dirty="0">
                <a:latin typeface="+mj-lt"/>
              </a:rPr>
              <a:t>измерения толщины листов и </a:t>
            </a:r>
            <a:r>
              <a:rPr lang="ru-RU" sz="2150" dirty="0" smtClean="0">
                <a:latin typeface="+mj-lt"/>
              </a:rPr>
              <a:t>лент;</a:t>
            </a:r>
            <a:endParaRPr lang="ru-RU" sz="2150" dirty="0">
              <a:latin typeface="+mj-lt"/>
            </a:endParaRPr>
          </a:p>
          <a:p>
            <a:pPr marL="1169988" lvl="1" indent="-712788"/>
            <a:r>
              <a:rPr lang="ru-RU" sz="2150" b="1" dirty="0">
                <a:solidFill>
                  <a:srgbClr val="FF0000"/>
                </a:solidFill>
                <a:latin typeface="+mj-lt"/>
              </a:rPr>
              <a:t>МТ</a:t>
            </a:r>
            <a:r>
              <a:rPr lang="ru-RU" sz="2150" dirty="0">
                <a:latin typeface="+mj-lt"/>
              </a:rPr>
              <a:t> </a:t>
            </a:r>
            <a:r>
              <a:rPr lang="ru-RU" sz="2150" dirty="0" smtClean="0">
                <a:latin typeface="+mj-lt"/>
              </a:rPr>
              <a:t>– </a:t>
            </a:r>
            <a:r>
              <a:rPr lang="ru-RU" sz="2150" b="1" dirty="0" smtClean="0">
                <a:solidFill>
                  <a:srgbClr val="0000FF"/>
                </a:solidFill>
                <a:latin typeface="+mj-lt"/>
              </a:rPr>
              <a:t>микрометры трубные</a:t>
            </a:r>
            <a:r>
              <a:rPr lang="ru-RU" sz="2150" dirty="0" smtClean="0">
                <a:latin typeface="+mj-lt"/>
              </a:rPr>
              <a:t> для </a:t>
            </a:r>
            <a:r>
              <a:rPr lang="ru-RU" sz="2150" dirty="0">
                <a:latin typeface="+mj-lt"/>
              </a:rPr>
              <a:t>измерения толщины стенок </a:t>
            </a:r>
            <a:r>
              <a:rPr lang="ru-RU" sz="2150" dirty="0" smtClean="0">
                <a:latin typeface="+mj-lt"/>
              </a:rPr>
              <a:t>труб;</a:t>
            </a:r>
            <a:endParaRPr lang="ru-RU" sz="2150" dirty="0">
              <a:latin typeface="+mj-lt"/>
            </a:endParaRPr>
          </a:p>
          <a:p>
            <a:pPr marL="1169988" lvl="1" indent="-712788"/>
            <a:r>
              <a:rPr lang="ru-RU" sz="2150" b="1" dirty="0">
                <a:solidFill>
                  <a:srgbClr val="FF0000"/>
                </a:solidFill>
                <a:latin typeface="+mj-lt"/>
              </a:rPr>
              <a:t>МЗ </a:t>
            </a:r>
            <a:r>
              <a:rPr lang="ru-RU" sz="2150" dirty="0" smtClean="0">
                <a:latin typeface="+mj-lt"/>
              </a:rPr>
              <a:t>– </a:t>
            </a:r>
            <a:r>
              <a:rPr lang="ru-RU" sz="2150" b="1" dirty="0" smtClean="0">
                <a:solidFill>
                  <a:srgbClr val="0000FF"/>
                </a:solidFill>
                <a:latin typeface="+mj-lt"/>
              </a:rPr>
              <a:t>зубомерные</a:t>
            </a:r>
            <a:r>
              <a:rPr lang="ru-RU" sz="2150" dirty="0" smtClean="0">
                <a:latin typeface="+mj-lt"/>
              </a:rPr>
              <a:t> для </a:t>
            </a:r>
            <a:r>
              <a:rPr lang="ru-RU" sz="2150" dirty="0">
                <a:latin typeface="+mj-lt"/>
              </a:rPr>
              <a:t>измерения длины общей нормали зубчатых колес </a:t>
            </a:r>
            <a:r>
              <a:rPr lang="ru-RU" sz="2150" dirty="0" smtClean="0">
                <a:latin typeface="+mj-lt"/>
              </a:rPr>
              <a:t>с модулем </a:t>
            </a:r>
            <a:r>
              <a:rPr lang="ru-RU" sz="2150" dirty="0">
                <a:latin typeface="+mj-lt"/>
              </a:rPr>
              <a:t>от 1 </a:t>
            </a:r>
            <a:r>
              <a:rPr lang="ru-RU" sz="2150" dirty="0" smtClean="0">
                <a:latin typeface="+mj-lt"/>
              </a:rPr>
              <a:t>мм;</a:t>
            </a:r>
            <a:endParaRPr lang="ru-RU" sz="2150" dirty="0">
              <a:latin typeface="+mj-lt"/>
            </a:endParaRPr>
          </a:p>
          <a:p>
            <a:pPr marL="1169988" lvl="1" indent="-712788"/>
            <a:r>
              <a:rPr lang="ru-RU" sz="2150" b="1" dirty="0">
                <a:solidFill>
                  <a:srgbClr val="FF0000"/>
                </a:solidFill>
                <a:latin typeface="+mj-lt"/>
              </a:rPr>
              <a:t>МГ</a:t>
            </a:r>
            <a:r>
              <a:rPr lang="ru-RU" sz="2150" dirty="0">
                <a:latin typeface="+mj-lt"/>
              </a:rPr>
              <a:t> </a:t>
            </a:r>
            <a:r>
              <a:rPr lang="ru-RU" sz="2150" dirty="0" smtClean="0">
                <a:latin typeface="+mj-lt"/>
              </a:rPr>
              <a:t>– </a:t>
            </a:r>
            <a:r>
              <a:rPr lang="ru-RU" sz="2150" b="1" dirty="0" smtClean="0">
                <a:solidFill>
                  <a:srgbClr val="0000FF"/>
                </a:solidFill>
                <a:latin typeface="+mj-lt"/>
              </a:rPr>
              <a:t>микрометрические </a:t>
            </a:r>
            <a:r>
              <a:rPr lang="ru-RU" sz="2150" b="1" dirty="0">
                <a:solidFill>
                  <a:srgbClr val="0000FF"/>
                </a:solidFill>
                <a:latin typeface="+mj-lt"/>
              </a:rPr>
              <a:t>головки </a:t>
            </a:r>
            <a:r>
              <a:rPr lang="ru-RU" sz="2150" dirty="0">
                <a:latin typeface="+mj-lt"/>
              </a:rPr>
              <a:t>для измерения </a:t>
            </a:r>
            <a:r>
              <a:rPr lang="ru-RU" sz="2150" dirty="0" smtClean="0">
                <a:latin typeface="+mj-lt"/>
              </a:rPr>
              <a:t>перемещения;</a:t>
            </a:r>
            <a:endParaRPr lang="ru-RU" sz="2150" dirty="0">
              <a:latin typeface="+mj-lt"/>
            </a:endParaRPr>
          </a:p>
          <a:p>
            <a:pPr marL="1169988" lvl="1" indent="-712788"/>
            <a:r>
              <a:rPr lang="ru-RU" sz="2150" b="1" dirty="0">
                <a:solidFill>
                  <a:srgbClr val="FF0000"/>
                </a:solidFill>
                <a:latin typeface="+mj-lt"/>
              </a:rPr>
              <a:t>МП</a:t>
            </a:r>
            <a:r>
              <a:rPr lang="ru-RU" sz="2150" dirty="0">
                <a:latin typeface="+mj-lt"/>
              </a:rPr>
              <a:t> </a:t>
            </a:r>
            <a:r>
              <a:rPr lang="ru-RU" sz="2150" dirty="0" smtClean="0">
                <a:latin typeface="+mj-lt"/>
              </a:rPr>
              <a:t>– </a:t>
            </a:r>
            <a:r>
              <a:rPr lang="ru-RU" sz="2150" b="1" dirty="0" smtClean="0">
                <a:solidFill>
                  <a:srgbClr val="0000FF"/>
                </a:solidFill>
                <a:latin typeface="+mj-lt"/>
              </a:rPr>
              <a:t>микрометры проволочные </a:t>
            </a:r>
            <a:r>
              <a:rPr lang="ru-RU" sz="2150" dirty="0" smtClean="0">
                <a:latin typeface="+mj-lt"/>
              </a:rPr>
              <a:t>для </a:t>
            </a:r>
            <a:r>
              <a:rPr lang="ru-RU" sz="2150" dirty="0">
                <a:latin typeface="+mj-lt"/>
              </a:rPr>
              <a:t>измерения толщины </a:t>
            </a:r>
            <a:r>
              <a:rPr lang="ru-RU" sz="2150" dirty="0" smtClean="0">
                <a:latin typeface="+mj-lt"/>
              </a:rPr>
              <a:t>проволоки;</a:t>
            </a:r>
          </a:p>
          <a:p>
            <a:pPr marL="1169988" lvl="1" indent="-712788"/>
            <a:r>
              <a:rPr lang="ru-RU" sz="2150" b="1" dirty="0" smtClean="0">
                <a:solidFill>
                  <a:srgbClr val="FF0000"/>
                </a:solidFill>
                <a:latin typeface="+mj-lt"/>
              </a:rPr>
              <a:t>МВМ, МВТ, МВП </a:t>
            </a:r>
            <a:r>
              <a:rPr lang="ru-RU" sz="2150" dirty="0" smtClean="0">
                <a:latin typeface="+mj-lt"/>
              </a:rPr>
              <a:t>– </a:t>
            </a:r>
            <a:r>
              <a:rPr lang="ru-RU" sz="2150" b="1" dirty="0" smtClean="0">
                <a:solidFill>
                  <a:srgbClr val="0000FF"/>
                </a:solidFill>
                <a:latin typeface="+mj-lt"/>
              </a:rPr>
              <a:t>микрометры со вставками (</a:t>
            </a:r>
            <a:r>
              <a:rPr lang="ru-RU" sz="2150" b="1" dirty="0" err="1" smtClean="0">
                <a:solidFill>
                  <a:srgbClr val="0000FF"/>
                </a:solidFill>
                <a:latin typeface="+mj-lt"/>
              </a:rPr>
              <a:t>резьбомерные</a:t>
            </a:r>
            <a:r>
              <a:rPr lang="ru-RU" sz="2150" b="1" dirty="0" smtClean="0">
                <a:solidFill>
                  <a:srgbClr val="0000FF"/>
                </a:solidFill>
                <a:latin typeface="+mj-lt"/>
              </a:rPr>
              <a:t>)</a:t>
            </a:r>
            <a:r>
              <a:rPr lang="ru-RU" sz="215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ru-RU" sz="2150" dirty="0" smtClean="0">
                <a:latin typeface="+mj-lt"/>
              </a:rPr>
              <a:t>для </a:t>
            </a:r>
            <a:r>
              <a:rPr lang="ru-RU" sz="2150" dirty="0">
                <a:latin typeface="+mj-lt"/>
              </a:rPr>
              <a:t>определения параметров метрических и дюймовых </a:t>
            </a:r>
            <a:r>
              <a:rPr lang="ru-RU" sz="2150" dirty="0" smtClean="0">
                <a:latin typeface="+mj-lt"/>
              </a:rPr>
              <a:t>резьб</a:t>
            </a:r>
            <a:r>
              <a:rPr lang="ru-RU" sz="2150" dirty="0">
                <a:latin typeface="+mj-lt"/>
              </a:rPr>
              <a:t>;</a:t>
            </a:r>
            <a:endParaRPr lang="ru-RU" sz="2150" dirty="0" smtClean="0">
              <a:latin typeface="+mj-lt"/>
            </a:endParaRPr>
          </a:p>
          <a:p>
            <a:pPr marL="1169988" lvl="1" indent="-712788"/>
            <a:r>
              <a:rPr lang="ru-RU" sz="2150" b="1" dirty="0" smtClean="0">
                <a:solidFill>
                  <a:srgbClr val="FF0000"/>
                </a:solidFill>
                <a:latin typeface="+mj-lt"/>
              </a:rPr>
              <a:t>МР </a:t>
            </a:r>
            <a:r>
              <a:rPr lang="ru-RU" sz="2150" dirty="0" smtClean="0">
                <a:latin typeface="+mj-lt"/>
              </a:rPr>
              <a:t>– </a:t>
            </a:r>
            <a:r>
              <a:rPr lang="ru-RU" sz="2150" b="1" dirty="0" smtClean="0">
                <a:solidFill>
                  <a:srgbClr val="0000FF"/>
                </a:solidFill>
                <a:latin typeface="+mj-lt"/>
              </a:rPr>
              <a:t>микрометры</a:t>
            </a:r>
            <a:r>
              <a:rPr lang="ru-RU" sz="2150" dirty="0" smtClean="0">
                <a:latin typeface="+mj-lt"/>
              </a:rPr>
              <a:t> </a:t>
            </a:r>
            <a:r>
              <a:rPr lang="ru-RU" sz="2150" b="1" dirty="0" smtClean="0">
                <a:solidFill>
                  <a:srgbClr val="0000FF"/>
                </a:solidFill>
                <a:latin typeface="+mj-lt"/>
              </a:rPr>
              <a:t>рычажные </a:t>
            </a:r>
            <a:r>
              <a:rPr lang="ru-RU" sz="2150" dirty="0" smtClean="0">
                <a:latin typeface="+mj-lt"/>
              </a:rPr>
              <a:t>для </a:t>
            </a:r>
            <a:r>
              <a:rPr lang="ru-RU" sz="2150" dirty="0">
                <a:latin typeface="+mj-lt"/>
              </a:rPr>
              <a:t>определения размеров </a:t>
            </a:r>
            <a:r>
              <a:rPr lang="ru-RU" sz="2150" dirty="0" smtClean="0">
                <a:latin typeface="+mj-lt"/>
              </a:rPr>
              <a:t>прецизионных (высокоточных) </a:t>
            </a:r>
            <a:r>
              <a:rPr lang="ru-RU" sz="2150" dirty="0">
                <a:latin typeface="+mj-lt"/>
              </a:rPr>
              <a:t>деталей</a:t>
            </a:r>
          </a:p>
        </p:txBody>
      </p:sp>
    </p:spTree>
    <p:extLst>
      <p:ext uri="{BB962C8B-B14F-4D97-AF65-F5344CB8AC3E}">
        <p14:creationId xmlns:p14="http://schemas.microsoft.com/office/powerpoint/2010/main" val="30948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4076"/>
            <a:ext cx="8496944" cy="93610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ts val="4000"/>
              </a:lnSpc>
              <a:spcAft>
                <a:spcPts val="0"/>
              </a:spcAft>
              <a:defRPr/>
            </a:pP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Историческая справка</a:t>
            </a: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4708525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Название микрометра </a:t>
            </a:r>
            <a:r>
              <a:rPr lang="ru-RU" dirty="0"/>
              <a:t>пошло от единицы измерения, которая была взята за основу при проведении замеров этим прибором.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метрической системе мер значение </a:t>
            </a:r>
            <a:r>
              <a:rPr lang="ru-RU" b="1" dirty="0">
                <a:solidFill>
                  <a:srgbClr val="0000FF"/>
                </a:solidFill>
              </a:rPr>
              <a:t>микрона </a:t>
            </a:r>
            <a:r>
              <a:rPr lang="ru-RU" dirty="0"/>
              <a:t>равно </a:t>
            </a:r>
            <a:r>
              <a:rPr lang="ru-RU" b="1" dirty="0"/>
              <a:t>одной миллионной доли метра </a:t>
            </a:r>
            <a:r>
              <a:rPr lang="ru-RU" dirty="0"/>
              <a:t>(толщина человеческого волоса равна примерно </a:t>
            </a:r>
            <a:r>
              <a:rPr lang="ru-RU" b="1" dirty="0"/>
              <a:t>40 микронам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конце XX века </a:t>
            </a:r>
            <a:r>
              <a:rPr lang="ru-RU" dirty="0"/>
              <a:t>эта единица измерения была отменена, и сегодня ею практически не пользуются, а название прибора осталось и оно говорит само за себя – микрометр измеряет с высокой точностью очень мелкие детали. </a:t>
            </a:r>
          </a:p>
        </p:txBody>
      </p:sp>
    </p:spTree>
    <p:extLst>
      <p:ext uri="{BB962C8B-B14F-4D97-AF65-F5344CB8AC3E}">
        <p14:creationId xmlns:p14="http://schemas.microsoft.com/office/powerpoint/2010/main" val="318412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1" cy="6021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Типы микрометров</a:t>
            </a:r>
            <a:endParaRPr lang="ru-RU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1524" y="2417782"/>
            <a:ext cx="1276952" cy="61555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ArialMT"/>
              </a:rPr>
              <a:t>МЛ</a:t>
            </a:r>
            <a:r>
              <a:rPr lang="ru-RU" sz="1700" dirty="0" smtClean="0">
                <a:latin typeface="ArialMT"/>
              </a:rPr>
              <a:t> </a:t>
            </a:r>
          </a:p>
          <a:p>
            <a:pPr algn="ctr"/>
            <a:r>
              <a:rPr lang="ru-RU" sz="1700" b="1" dirty="0" smtClean="0">
                <a:solidFill>
                  <a:srgbClr val="0000FF"/>
                </a:solidFill>
                <a:latin typeface="ArialMT"/>
              </a:rPr>
              <a:t>листовой</a:t>
            </a:r>
            <a:r>
              <a:rPr lang="ru-RU" sz="1700" dirty="0" smtClean="0">
                <a:latin typeface="ArialMT"/>
              </a:rPr>
              <a:t> </a:t>
            </a:r>
            <a:endParaRPr lang="ru-RU" sz="1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0364" y="2405907"/>
            <a:ext cx="1107354" cy="61555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ArialMT"/>
              </a:rPr>
              <a:t>МК</a:t>
            </a:r>
            <a:r>
              <a:rPr lang="ru-RU" sz="1700" dirty="0" smtClean="0">
                <a:latin typeface="ArialMT"/>
              </a:rPr>
              <a:t> </a:t>
            </a:r>
          </a:p>
          <a:p>
            <a:pPr algn="ctr"/>
            <a:r>
              <a:rPr lang="ru-RU" sz="1700" b="1" dirty="0" smtClean="0">
                <a:solidFill>
                  <a:srgbClr val="0000FF"/>
                </a:solidFill>
                <a:latin typeface="ArialMT"/>
              </a:rPr>
              <a:t>гладкий</a:t>
            </a:r>
            <a:r>
              <a:rPr lang="ru-RU" sz="1700" dirty="0" smtClean="0">
                <a:latin typeface="ArialMT"/>
              </a:rPr>
              <a:t> </a:t>
            </a:r>
            <a:endParaRPr lang="ru-RU" sz="1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94054" y="2366010"/>
            <a:ext cx="1194879" cy="63094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ArialMT"/>
              </a:rPr>
              <a:t>МТ</a:t>
            </a:r>
            <a:r>
              <a:rPr lang="ru-RU" sz="1700" dirty="0" smtClean="0">
                <a:latin typeface="ArialMT"/>
              </a:rPr>
              <a:t> </a:t>
            </a:r>
          </a:p>
          <a:p>
            <a:pPr algn="ctr"/>
            <a:r>
              <a:rPr lang="ru-RU" sz="1700" b="1" dirty="0" smtClean="0">
                <a:solidFill>
                  <a:srgbClr val="0000FF"/>
                </a:solidFill>
                <a:latin typeface="ArialMT"/>
              </a:rPr>
              <a:t>трубный</a:t>
            </a:r>
            <a:r>
              <a:rPr lang="ru-RU" dirty="0" smtClean="0">
                <a:latin typeface="ArialMT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257471"/>
            <a:ext cx="2044759" cy="6309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ArialMT"/>
              </a:rPr>
              <a:t>МКУ</a:t>
            </a:r>
            <a:r>
              <a:rPr lang="ru-RU" sz="1700" dirty="0" smtClean="0">
                <a:latin typeface="ArialMT"/>
              </a:rPr>
              <a:t> </a:t>
            </a:r>
          </a:p>
          <a:p>
            <a:pPr algn="ctr"/>
            <a:r>
              <a:rPr lang="ru-RU" sz="1700" b="1" dirty="0" smtClean="0">
                <a:solidFill>
                  <a:srgbClr val="0000FF"/>
                </a:solidFill>
                <a:latin typeface="ArialMT"/>
              </a:rPr>
              <a:t>универсальный</a:t>
            </a:r>
            <a:r>
              <a:rPr lang="ru-RU" dirty="0" smtClean="0">
                <a:latin typeface="ArialMT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73237" y="4320974"/>
            <a:ext cx="2016898" cy="61555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ArialMT"/>
              </a:rPr>
              <a:t>МТИ </a:t>
            </a:r>
            <a:r>
              <a:rPr lang="ru-RU" sz="1700" b="1" dirty="0" smtClean="0">
                <a:solidFill>
                  <a:srgbClr val="0000FF"/>
                </a:solidFill>
                <a:latin typeface="ArialMT"/>
              </a:rPr>
              <a:t>и </a:t>
            </a:r>
            <a:r>
              <a:rPr lang="ru-RU" sz="1700" b="1" dirty="0" smtClean="0">
                <a:solidFill>
                  <a:srgbClr val="FF0000"/>
                </a:solidFill>
                <a:latin typeface="ArialMT"/>
              </a:rPr>
              <a:t>МПИ</a:t>
            </a:r>
            <a:r>
              <a:rPr lang="ru-RU" sz="1700" dirty="0" smtClean="0">
                <a:latin typeface="ArialMT"/>
              </a:rPr>
              <a:t> </a:t>
            </a:r>
          </a:p>
          <a:p>
            <a:pPr algn="ctr"/>
            <a:r>
              <a:rPr lang="ru-RU" sz="1700" b="1" dirty="0" smtClean="0">
                <a:solidFill>
                  <a:srgbClr val="0000FF"/>
                </a:solidFill>
                <a:latin typeface="ArialMT"/>
              </a:rPr>
              <a:t>призматический</a:t>
            </a:r>
            <a:r>
              <a:rPr lang="ru-RU" sz="1700" dirty="0" smtClean="0">
                <a:latin typeface="ArialMT"/>
              </a:rPr>
              <a:t> </a:t>
            </a:r>
            <a:endParaRPr lang="ru-RU" sz="17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4243646"/>
            <a:ext cx="2725188" cy="8771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</a:rPr>
              <a:t>МВМ, МВТ, МВП </a:t>
            </a:r>
            <a:endParaRPr lang="ru-RU" sz="17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700" b="1" dirty="0" smtClean="0">
                <a:solidFill>
                  <a:srgbClr val="0000FF"/>
                </a:solidFill>
              </a:rPr>
              <a:t>со </a:t>
            </a:r>
            <a:r>
              <a:rPr lang="ru-RU" sz="1700" b="1" dirty="0">
                <a:solidFill>
                  <a:srgbClr val="0000FF"/>
                </a:solidFill>
              </a:rPr>
              <a:t>вставками </a:t>
            </a:r>
            <a:r>
              <a:rPr lang="ru-RU" sz="1700" b="1" dirty="0" smtClean="0">
                <a:solidFill>
                  <a:srgbClr val="0000FF"/>
                </a:solidFill>
              </a:rPr>
              <a:t>(</a:t>
            </a:r>
            <a:r>
              <a:rPr lang="ru-RU" sz="1700" b="1" dirty="0" err="1" smtClean="0">
                <a:solidFill>
                  <a:srgbClr val="0000FF"/>
                </a:solidFill>
              </a:rPr>
              <a:t>резьбомерные</a:t>
            </a:r>
            <a:r>
              <a:rPr lang="ru-RU" sz="1700" b="1" dirty="0" smtClean="0">
                <a:solidFill>
                  <a:srgbClr val="0000FF"/>
                </a:solidFill>
              </a:rPr>
              <a:t>)</a:t>
            </a:r>
            <a:endParaRPr lang="ru-RU" sz="17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3920" y="6165304"/>
            <a:ext cx="2044759" cy="6309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ArialMT"/>
              </a:rPr>
              <a:t>МДК (МП)</a:t>
            </a:r>
            <a:r>
              <a:rPr lang="ru-RU" sz="1700" dirty="0" smtClean="0">
                <a:latin typeface="ArialMT"/>
              </a:rPr>
              <a:t> </a:t>
            </a:r>
          </a:p>
          <a:p>
            <a:pPr algn="ctr"/>
            <a:r>
              <a:rPr lang="ru-RU" sz="1700" b="1" dirty="0" smtClean="0">
                <a:solidFill>
                  <a:srgbClr val="0000FF"/>
                </a:solidFill>
                <a:latin typeface="ArialMT"/>
              </a:rPr>
              <a:t>проволочный</a:t>
            </a:r>
            <a:r>
              <a:rPr lang="ru-RU" dirty="0" smtClean="0">
                <a:latin typeface="ArialMT"/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61763" y="6278950"/>
            <a:ext cx="1804556" cy="6309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ArialMT"/>
              </a:rPr>
              <a:t>МР</a:t>
            </a:r>
            <a:r>
              <a:rPr lang="ru-RU" sz="1700" dirty="0" smtClean="0">
                <a:latin typeface="ArialMT"/>
              </a:rPr>
              <a:t> </a:t>
            </a:r>
          </a:p>
          <a:p>
            <a:pPr algn="ctr"/>
            <a:r>
              <a:rPr lang="ru-RU" sz="1700" b="1" dirty="0" smtClean="0">
                <a:solidFill>
                  <a:srgbClr val="0000FF"/>
                </a:solidFill>
                <a:latin typeface="ArialMT"/>
              </a:rPr>
              <a:t>рычажный</a:t>
            </a:r>
            <a:r>
              <a:rPr lang="ru-RU" dirty="0" smtClean="0">
                <a:latin typeface="ArialMT"/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24979" y="6309320"/>
            <a:ext cx="204475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00FF"/>
                </a:solidFill>
                <a:latin typeface="ArialMT"/>
              </a:rPr>
              <a:t>цифровой</a:t>
            </a:r>
            <a:r>
              <a:rPr lang="ru-RU" dirty="0" smtClean="0">
                <a:latin typeface="ArialMT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73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cdn.konturclick.ru/content/5d4f040835c10a368683fca0/original/5d5235ac6e5c8eeea071a2a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629" y="561799"/>
            <a:ext cx="6299835" cy="6299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0" y="2954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Микрометры </a:t>
            </a:r>
            <a:r>
              <a:rPr lang="ru-RU" sz="28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гладкие 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(тип МК)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4608512" cy="1008112"/>
          </a:xfrm>
        </p:spPr>
        <p:txBody>
          <a:bodyPr>
            <a:noAutofit/>
          </a:bodyPr>
          <a:lstStyle/>
          <a:p>
            <a:pPr marL="136525" indent="0">
              <a:buClr>
                <a:srgbClr val="0000FF"/>
              </a:buClr>
              <a:buNone/>
            </a:pPr>
            <a:r>
              <a:rPr lang="ru-RU" sz="2600" b="1" dirty="0">
                <a:solidFill>
                  <a:srgbClr val="FF0000"/>
                </a:solidFill>
              </a:rPr>
              <a:t>Микрометры</a:t>
            </a:r>
            <a:r>
              <a:rPr lang="ru-RU" sz="2600" dirty="0"/>
              <a:t> предназначены для </a:t>
            </a:r>
            <a:r>
              <a:rPr lang="ru-RU" sz="2600" b="1" dirty="0">
                <a:solidFill>
                  <a:srgbClr val="0000FF"/>
                </a:solidFill>
              </a:rPr>
              <a:t>наружных </a:t>
            </a:r>
            <a:r>
              <a:rPr lang="ru-RU" sz="2600" b="1" dirty="0" smtClean="0">
                <a:solidFill>
                  <a:srgbClr val="0000FF"/>
                </a:solidFill>
              </a:rPr>
              <a:t>измерений</a:t>
            </a:r>
            <a:endParaRPr lang="ru-RU" sz="1200" dirty="0" smtClean="0"/>
          </a:p>
          <a:p>
            <a:pPr marL="136525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184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k-t.ru/studopedia/baza19/720071484582.files/image1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21" y="1124745"/>
            <a:ext cx="632733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107394"/>
            <a:ext cx="8941498" cy="1561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dirty="0" smtClean="0">
                <a:latin typeface="Tahoma" panose="020B0604030504040204" pitchFamily="34" charset="0"/>
              </a:rPr>
              <a:t>При</a:t>
            </a:r>
            <a:r>
              <a:rPr lang="ru-RU" sz="1750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 диапазоне показаний </a:t>
            </a:r>
            <a:r>
              <a:rPr lang="ru-RU" sz="1750" dirty="0" smtClean="0">
                <a:latin typeface="Tahoma" panose="020B0604030504040204" pitchFamily="34" charset="0"/>
              </a:rPr>
              <a:t>(измерительном перемещении </a:t>
            </a:r>
            <a:r>
              <a:rPr lang="ru-RU" sz="1750" dirty="0">
                <a:latin typeface="Tahoma" panose="020B0604030504040204" pitchFamily="34" charset="0"/>
              </a:rPr>
              <a:t>микрометрического </a:t>
            </a:r>
            <a:r>
              <a:rPr lang="ru-RU" sz="1750" dirty="0" smtClean="0">
                <a:latin typeface="Tahoma" panose="020B0604030504040204" pitchFamily="34" charset="0"/>
              </a:rPr>
              <a:t>винта) </a:t>
            </a:r>
            <a:r>
              <a:rPr lang="ru-RU" sz="1750" b="1" dirty="0">
                <a:solidFill>
                  <a:srgbClr val="FF0000"/>
                </a:solidFill>
                <a:latin typeface="Tahoma" panose="020B0604030504040204" pitchFamily="34" charset="0"/>
              </a:rPr>
              <a:t>25 </a:t>
            </a:r>
            <a:r>
              <a:rPr lang="ru-RU" sz="175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мм </a:t>
            </a:r>
            <a:r>
              <a:rPr lang="ru-RU" sz="1750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пределы </a:t>
            </a:r>
            <a:r>
              <a:rPr lang="ru-RU" sz="1750" b="1" dirty="0">
                <a:solidFill>
                  <a:srgbClr val="0000FF"/>
                </a:solidFill>
                <a:latin typeface="Tahoma" panose="020B0604030504040204" pitchFamily="34" charset="0"/>
              </a:rPr>
              <a:t>измерений: </a:t>
            </a:r>
            <a:endParaRPr lang="ru-RU" sz="1750" dirty="0">
              <a:latin typeface="Tahoma" panose="020B0604030504040204" pitchFamily="34" charset="0"/>
            </a:endParaRPr>
          </a:p>
          <a:p>
            <a:r>
              <a:rPr lang="ru-RU" sz="175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от </a:t>
            </a:r>
            <a:r>
              <a:rPr lang="ru-RU" sz="1750" b="1" dirty="0">
                <a:solidFill>
                  <a:srgbClr val="FF0000"/>
                </a:solidFill>
                <a:latin typeface="Tahoma" panose="020B0604030504040204" pitchFamily="34" charset="0"/>
              </a:rPr>
              <a:t>0 – 25 мм. 25 – 50 мм., 50 – 75 мм., 75 – 100 мм.  и т.д. до 275 – 300 </a:t>
            </a:r>
            <a:r>
              <a:rPr lang="ru-RU" sz="175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мм</a:t>
            </a:r>
            <a:r>
              <a:rPr lang="ru-RU" sz="1750" dirty="0" smtClean="0">
                <a:latin typeface="Tahoma" panose="020B0604030504040204" pitchFamily="34" charset="0"/>
              </a:rPr>
              <a:t>.</a:t>
            </a:r>
          </a:p>
          <a:p>
            <a:endParaRPr lang="ru-RU" sz="800" dirty="0" smtClean="0">
              <a:latin typeface="Tahoma" panose="020B0604030504040204" pitchFamily="34" charset="0"/>
            </a:endParaRPr>
          </a:p>
          <a:p>
            <a:r>
              <a:rPr lang="ru-RU" sz="1750" dirty="0" smtClean="0">
                <a:latin typeface="Tahoma" panose="020B0604030504040204" pitchFamily="34" charset="0"/>
              </a:rPr>
              <a:t>При</a:t>
            </a:r>
            <a:r>
              <a:rPr lang="ru-RU" sz="1750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ru-RU" sz="1750" b="1" dirty="0">
                <a:solidFill>
                  <a:srgbClr val="0000FF"/>
                </a:solidFill>
                <a:latin typeface="Tahoma" panose="020B0604030504040204" pitchFamily="34" charset="0"/>
              </a:rPr>
              <a:t>диапазоне показаний </a:t>
            </a:r>
            <a:r>
              <a:rPr lang="ru-RU" sz="1750" dirty="0">
                <a:latin typeface="Tahoma" panose="020B0604030504040204" pitchFamily="34" charset="0"/>
              </a:rPr>
              <a:t>(измерительном перемещении микрометрического винта) </a:t>
            </a:r>
            <a:r>
              <a:rPr lang="ru-RU" sz="175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100 </a:t>
            </a:r>
            <a:r>
              <a:rPr lang="ru-RU" sz="1750" b="1" dirty="0">
                <a:solidFill>
                  <a:srgbClr val="FF0000"/>
                </a:solidFill>
                <a:latin typeface="Tahoma" panose="020B0604030504040204" pitchFamily="34" charset="0"/>
              </a:rPr>
              <a:t>мм </a:t>
            </a:r>
            <a:r>
              <a:rPr lang="ru-RU" sz="1750" b="1" dirty="0">
                <a:solidFill>
                  <a:srgbClr val="0000FF"/>
                </a:solidFill>
                <a:latin typeface="Tahoma" panose="020B0604030504040204" pitchFamily="34" charset="0"/>
              </a:rPr>
              <a:t>пределы измерений: </a:t>
            </a:r>
            <a:r>
              <a:rPr lang="ru-RU" sz="175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от 300 – 400, 400 – 500, 500 – 600 мм.</a:t>
            </a:r>
            <a:endParaRPr lang="ru-RU" dirty="0">
              <a:latin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740954"/>
            <a:ext cx="4004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6600"/>
                </a:solidFill>
                <a:latin typeface="Tahoma" panose="020B0604030504040204" pitchFamily="34" charset="0"/>
              </a:rPr>
              <a:t>Микрометры типа </a:t>
            </a:r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МК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564" y="4715852"/>
            <a:ext cx="4618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Tahoma" panose="020B0604030504040204" pitchFamily="34" charset="0"/>
              </a:rPr>
              <a:t>Верхний предел измерений</a:t>
            </a:r>
            <a:r>
              <a:rPr lang="ru-RU" dirty="0">
                <a:latin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600 </a:t>
            </a: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мм</a:t>
            </a:r>
            <a:endParaRPr lang="ru-RU" dirty="0">
              <a:latin typeface="Tahoma" panose="020B0604030504040204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40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Пределы измерений микрометров</a:t>
            </a:r>
            <a:endParaRPr lang="ru-RU" sz="3400" dirty="0"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" y="7483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40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Пределы измерений микрометров</a:t>
            </a:r>
            <a:endParaRPr lang="ru-RU" sz="3400" dirty="0"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754" y="5747337"/>
            <a:ext cx="7992888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00FF"/>
                </a:solidFill>
              </a:rPr>
              <a:t>Сменные и/или регулируемые пятки</a:t>
            </a:r>
            <a:r>
              <a:rPr lang="ru-RU" sz="2200" dirty="0"/>
              <a:t>, обеспечивающие изменение диапазона. Они крепятся </a:t>
            </a:r>
            <a:r>
              <a:rPr lang="ru-RU" sz="2200" dirty="0" smtClean="0"/>
              <a:t>в </a:t>
            </a:r>
            <a:r>
              <a:rPr lang="ru-RU" sz="2200" dirty="0"/>
              <a:t>заданном положении </a:t>
            </a:r>
            <a:r>
              <a:rPr lang="ru-RU" sz="2200" dirty="0" smtClean="0"/>
              <a:t>фиксаторами, </a:t>
            </a:r>
            <a:r>
              <a:rPr lang="ru-RU" sz="2200" dirty="0"/>
              <a:t>а сменные пятки </a:t>
            </a:r>
            <a:r>
              <a:rPr lang="ru-RU" sz="2200" dirty="0" smtClean="0"/>
              <a:t>– гайками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899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50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Принцип действия микрометров</a:t>
            </a:r>
            <a:endParaRPr lang="ru-RU" sz="3500" dirty="0"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964488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dirty="0" smtClean="0"/>
              <a:t>Действие </a:t>
            </a:r>
            <a:r>
              <a:rPr lang="ru-RU" sz="1700" dirty="0"/>
              <a:t>микрометра основано </a:t>
            </a:r>
            <a:r>
              <a:rPr lang="ru-RU" sz="1700" b="1" dirty="0">
                <a:solidFill>
                  <a:srgbClr val="FF0000"/>
                </a:solidFill>
              </a:rPr>
              <a:t>на перемещении винта вдоль оси при вращении его в неподвижной гайке.</a:t>
            </a:r>
            <a:r>
              <a:rPr lang="ru-RU" sz="1700" dirty="0"/>
              <a:t> Перемещение пропорционально углу поворота винта вокруг оси. </a:t>
            </a:r>
            <a:r>
              <a:rPr lang="ru-RU" sz="1700" b="1" dirty="0">
                <a:solidFill>
                  <a:srgbClr val="FF0000"/>
                </a:solidFill>
              </a:rPr>
              <a:t>Полные обороты </a:t>
            </a:r>
            <a:r>
              <a:rPr lang="ru-RU" sz="1700" dirty="0"/>
              <a:t>отсчитывают </a:t>
            </a:r>
            <a:r>
              <a:rPr lang="ru-RU" sz="1700" b="1" dirty="0">
                <a:solidFill>
                  <a:srgbClr val="0000FF"/>
                </a:solidFill>
              </a:rPr>
              <a:t>по шкале, нанесённой на стебле </a:t>
            </a:r>
            <a:r>
              <a:rPr lang="ru-RU" sz="1700" dirty="0"/>
              <a:t>микрометра, а </a:t>
            </a:r>
            <a:r>
              <a:rPr lang="ru-RU" sz="1700" b="1" dirty="0">
                <a:solidFill>
                  <a:srgbClr val="FF0000"/>
                </a:solidFill>
              </a:rPr>
              <a:t>доли </a:t>
            </a:r>
            <a:r>
              <a:rPr lang="ru-RU" sz="1700" b="1" dirty="0" smtClean="0">
                <a:solidFill>
                  <a:srgbClr val="FF0000"/>
                </a:solidFill>
              </a:rPr>
              <a:t>оборота </a:t>
            </a:r>
            <a:r>
              <a:rPr lang="ru-RU" sz="1700" dirty="0" smtClean="0"/>
              <a:t>– </a:t>
            </a:r>
            <a:r>
              <a:rPr lang="ru-RU" sz="1700" b="1" dirty="0" smtClean="0">
                <a:solidFill>
                  <a:srgbClr val="0000FF"/>
                </a:solidFill>
              </a:rPr>
              <a:t>по круговой </a:t>
            </a:r>
            <a:r>
              <a:rPr lang="ru-RU" sz="1700" b="1" dirty="0">
                <a:solidFill>
                  <a:srgbClr val="0000FF"/>
                </a:solidFill>
              </a:rPr>
              <a:t>шкале</a:t>
            </a:r>
            <a:r>
              <a:rPr lang="ru-RU" sz="1700" dirty="0"/>
              <a:t>, нанесённой на барабане. </a:t>
            </a:r>
            <a:r>
              <a:rPr lang="ru-RU" sz="1700" b="1" dirty="0">
                <a:solidFill>
                  <a:srgbClr val="0000FF"/>
                </a:solidFill>
              </a:rPr>
              <a:t>Оптимальным является перемещение винта в гайке лишь на длину </a:t>
            </a:r>
            <a:r>
              <a:rPr lang="ru-RU" sz="1700" b="1" dirty="0">
                <a:solidFill>
                  <a:srgbClr val="FF0000"/>
                </a:solidFill>
              </a:rPr>
              <a:t>не более 25 мм</a:t>
            </a:r>
            <a:r>
              <a:rPr lang="ru-RU" sz="1700" b="1" dirty="0">
                <a:solidFill>
                  <a:srgbClr val="0000FF"/>
                </a:solidFill>
              </a:rPr>
              <a:t> из-за трудности изготовления винта с точным шагом на большей длине. </a:t>
            </a:r>
            <a:r>
              <a:rPr lang="ru-RU" sz="1700" dirty="0"/>
              <a:t>Поэтому микрометр изготовляют </a:t>
            </a:r>
            <a:r>
              <a:rPr lang="ru-RU" sz="1700" b="1" dirty="0"/>
              <a:t>несколько типоразмеров </a:t>
            </a:r>
            <a:r>
              <a:rPr lang="ru-RU" sz="1700" dirty="0"/>
              <a:t>для измерения длин </a:t>
            </a:r>
            <a:r>
              <a:rPr lang="ru-RU" sz="1700" b="1" dirty="0"/>
              <a:t>от 0 до 25 мм, от 25 до 50 мм и т. д. </a:t>
            </a:r>
            <a:endParaRPr lang="ru-RU" sz="1700" b="1" dirty="0" smtClean="0"/>
          </a:p>
          <a:p>
            <a:pPr marL="0" indent="0">
              <a:buNone/>
            </a:pPr>
            <a:r>
              <a:rPr lang="ru-RU" sz="1700" b="1" dirty="0" smtClean="0">
                <a:solidFill>
                  <a:srgbClr val="0000FF"/>
                </a:solidFill>
              </a:rPr>
              <a:t>Предельный </a:t>
            </a:r>
            <a:r>
              <a:rPr lang="ru-RU" sz="1700" b="1" dirty="0">
                <a:solidFill>
                  <a:srgbClr val="0000FF"/>
                </a:solidFill>
              </a:rPr>
              <a:t>диапазон измерений </a:t>
            </a:r>
            <a:r>
              <a:rPr lang="ru-RU" sz="1700" dirty="0"/>
              <a:t>наибольшего из микрометров заканчивается на отметке в </a:t>
            </a:r>
            <a:r>
              <a:rPr lang="ru-RU" sz="1700" b="1" dirty="0">
                <a:solidFill>
                  <a:srgbClr val="FF0000"/>
                </a:solidFill>
              </a:rPr>
              <a:t>6</a:t>
            </a:r>
            <a:r>
              <a:rPr lang="ru-RU" sz="1700" b="1" dirty="0" smtClean="0">
                <a:solidFill>
                  <a:srgbClr val="FF0000"/>
                </a:solidFill>
              </a:rPr>
              <a:t>00</a:t>
            </a:r>
            <a:r>
              <a:rPr lang="ru-RU" sz="1700" b="1" dirty="0">
                <a:solidFill>
                  <a:srgbClr val="FF0000"/>
                </a:solidFill>
              </a:rPr>
              <a:t> </a:t>
            </a:r>
            <a:r>
              <a:rPr lang="ru-RU" sz="1700" b="1" dirty="0" smtClean="0">
                <a:solidFill>
                  <a:srgbClr val="FF0000"/>
                </a:solidFill>
              </a:rPr>
              <a:t>мм</a:t>
            </a:r>
            <a:r>
              <a:rPr lang="ru-RU" sz="1700" dirty="0" smtClean="0"/>
              <a:t>.</a:t>
            </a:r>
          </a:p>
          <a:p>
            <a:pPr marL="0" indent="0">
              <a:buNone/>
            </a:pPr>
            <a:r>
              <a:rPr lang="ru-RU" sz="1700" dirty="0" smtClean="0"/>
              <a:t>Для </a:t>
            </a:r>
            <a:r>
              <a:rPr lang="ru-RU" sz="1700" dirty="0"/>
              <a:t>микрометров с пределами измерений от 0 до 25 мм при сомкнутых измерительных плоскостях пятки и микрометрического винта нулевой штрих шкалы барабана должен точно совпадать с продольным штрихом на стебле, а скошенный край барабана </a:t>
            </a:r>
            <a:r>
              <a:rPr lang="ru-RU" sz="1700" dirty="0" smtClean="0"/>
              <a:t>- с нулевым </a:t>
            </a:r>
            <a:r>
              <a:rPr lang="ru-RU" sz="1700" dirty="0"/>
              <a:t>штрихом шкалы стебля. Для измерений длин, больших 25 мм, применяют микрометр со сменными пятками; установку таких микрометров на ноль производят с помощью </a:t>
            </a:r>
            <a:r>
              <a:rPr lang="ru-RU" sz="1700" b="1" dirty="0">
                <a:solidFill>
                  <a:srgbClr val="FF0000"/>
                </a:solidFill>
              </a:rPr>
              <a:t>установочной меры</a:t>
            </a:r>
            <a:r>
              <a:rPr lang="ru-RU" sz="1700" dirty="0"/>
              <a:t>, прикладываемой к микрометру, или концевых мер. Измеряемое изделие зажимают между измерительными плоскостями микрометра. Обычно шаг винта равен 0,5 </a:t>
            </a:r>
            <a:r>
              <a:rPr lang="ru-RU" sz="1700" dirty="0" smtClean="0"/>
              <a:t>мм </a:t>
            </a:r>
            <a:r>
              <a:rPr lang="ru-RU" sz="1700" dirty="0"/>
              <a:t>и соответственно шкала на стебле имеет цену деления 0,5 </a:t>
            </a:r>
            <a:r>
              <a:rPr lang="ru-RU" sz="1700" dirty="0" smtClean="0"/>
              <a:t>мм</a:t>
            </a:r>
            <a:r>
              <a:rPr lang="ru-RU" sz="1700" dirty="0"/>
              <a:t>, а на барабане наносится 50 </a:t>
            </a:r>
            <a:r>
              <a:rPr lang="ru-RU" sz="1700" dirty="0" smtClean="0"/>
              <a:t>делений </a:t>
            </a:r>
            <a:r>
              <a:rPr lang="ru-RU" sz="1700" dirty="0"/>
              <a:t>для получения отсчёта 0,01 мм. Постоянное осевое усилие при контакте винта с деталью обеспечивается </a:t>
            </a:r>
            <a:r>
              <a:rPr lang="ru-RU" sz="1700" b="1" dirty="0">
                <a:solidFill>
                  <a:srgbClr val="FF0000"/>
                </a:solidFill>
              </a:rPr>
              <a:t>фрикционным </a:t>
            </a:r>
            <a:r>
              <a:rPr lang="ru-RU" sz="1700" b="1" dirty="0" smtClean="0">
                <a:solidFill>
                  <a:srgbClr val="FF0000"/>
                </a:solidFill>
              </a:rPr>
              <a:t>устройством – трещоткой (</a:t>
            </a:r>
            <a:r>
              <a:rPr lang="ru-RU" sz="1700" b="1" dirty="0">
                <a:solidFill>
                  <a:srgbClr val="FF0000"/>
                </a:solidFill>
              </a:rPr>
              <a:t>храповиком). </a:t>
            </a:r>
            <a:r>
              <a:rPr lang="ru-RU" sz="1700" dirty="0"/>
              <a:t>При плотном соприкосновении измерительных поверхностей микрометра с поверхностью измеряемой детали трещотка начинает проворачиваться с лёгким треском, при этом вращение микровинта следует прекратить </a:t>
            </a:r>
            <a:r>
              <a:rPr lang="ru-RU" sz="1700" b="1" dirty="0">
                <a:solidFill>
                  <a:srgbClr val="0000FF"/>
                </a:solidFill>
              </a:rPr>
              <a:t>после трёх щелчков</a:t>
            </a:r>
            <a:r>
              <a:rPr lang="ru-RU" sz="1700" dirty="0" smtClean="0"/>
              <a:t>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5852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" y="0"/>
            <a:ext cx="9144000" cy="836712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микрометров по отсчётному устройству </a:t>
            </a:r>
            <a:endParaRPr lang="ru-RU" sz="280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794" y="1484784"/>
            <a:ext cx="8280920" cy="2923877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marL="546100" lvl="1" indent="-441325" defTabSz="179388">
              <a:spcBef>
                <a:spcPts val="1200"/>
              </a:spcBef>
              <a:spcAft>
                <a:spcPts val="1200"/>
              </a:spcAft>
              <a:buClr>
                <a:srgbClr val="0000FF"/>
              </a:buClr>
              <a:buFont typeface="+mj-lt"/>
              <a:buAutoNum type="arabicParenR"/>
            </a:pPr>
            <a:r>
              <a:rPr lang="ru-RU" sz="3100" b="1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Аналоговые (механические) микрометры</a:t>
            </a:r>
          </a:p>
          <a:p>
            <a:pPr marL="546100" lvl="1" indent="-441325" defTabSz="179388">
              <a:spcBef>
                <a:spcPts val="1200"/>
              </a:spcBef>
              <a:spcAft>
                <a:spcPts val="1200"/>
              </a:spcAft>
              <a:buClr>
                <a:srgbClr val="0000FF"/>
              </a:buClr>
              <a:buFont typeface="+mj-lt"/>
              <a:buAutoNum type="arabicParenR"/>
            </a:pPr>
            <a:r>
              <a:rPr lang="ru-RU" sz="3100" b="1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Стрелочные микрометры</a:t>
            </a:r>
          </a:p>
          <a:p>
            <a:pPr marL="546100" lvl="1" indent="-441325" defTabSz="179388">
              <a:spcBef>
                <a:spcPts val="1200"/>
              </a:spcBef>
              <a:spcAft>
                <a:spcPts val="1200"/>
              </a:spcAft>
              <a:buClr>
                <a:srgbClr val="0000FF"/>
              </a:buClr>
              <a:buFont typeface="+mj-lt"/>
              <a:buAutoNum type="arabicParenR"/>
            </a:pPr>
            <a:r>
              <a:rPr lang="ru-RU" sz="3100" b="1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Цифровые (электронные) микрометры</a:t>
            </a:r>
          </a:p>
          <a:p>
            <a:pPr marL="546100" lvl="1" indent="-441325" defTabSz="179388">
              <a:spcBef>
                <a:spcPts val="1200"/>
              </a:spcBef>
              <a:spcAft>
                <a:spcPts val="1200"/>
              </a:spcAft>
              <a:buClr>
                <a:srgbClr val="0000FF"/>
              </a:buClr>
              <a:buFont typeface="+mj-lt"/>
              <a:buAutoNum type="arabicParenR"/>
            </a:pPr>
            <a:r>
              <a:rPr lang="ru-RU" sz="3100" b="1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Лазерные микрометры</a:t>
            </a:r>
            <a:endParaRPr lang="ru-RU" sz="3100" b="1" u="sng" dirty="0" smtClean="0">
              <a:solidFill>
                <a:srgbClr val="FF000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98" name="Picture 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0" y="3232911"/>
            <a:ext cx="3858530" cy="25723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0C78-356D-45C8-A80F-FB0D722EBD3B}" type="slidenum">
              <a:rPr lang="ru-RU" altLang="ru-RU"/>
              <a:pPr/>
              <a:t>46</a:t>
            </a:fld>
            <a:endParaRPr lang="ru-RU" altLang="ru-RU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2340769" y="66675"/>
            <a:ext cx="3754437" cy="633413"/>
          </a:xfrm>
        </p:spPr>
        <p:txBody>
          <a:bodyPr/>
          <a:lstStyle/>
          <a:p>
            <a:r>
              <a:rPr lang="ru-RU" altLang="ru-RU" sz="2800" b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Микрометры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79388" y="678366"/>
            <a:ext cx="896461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FF0000"/>
                </a:solidFill>
              </a:rPr>
              <a:t>Микрометр</a:t>
            </a:r>
            <a:r>
              <a:rPr lang="ru-RU" altLang="ru-RU" sz="2000" dirty="0" smtClean="0"/>
              <a:t> – универсальный инструмент</a:t>
            </a:r>
            <a:r>
              <a:rPr lang="ru-RU" altLang="ru-RU" sz="2000" dirty="0"/>
              <a:t>, предназначенный для измерений с высокой точностью в области малых размеров (до 1 мкм).</a:t>
            </a:r>
          </a:p>
          <a:p>
            <a:pPr>
              <a:spcBef>
                <a:spcPct val="50000"/>
              </a:spcBef>
            </a:pPr>
            <a:r>
              <a:rPr lang="ru-RU" altLang="ru-RU" sz="2000" b="1" dirty="0">
                <a:solidFill>
                  <a:srgbClr val="006600"/>
                </a:solidFill>
              </a:rPr>
              <a:t>В зависимости от конструкции </a:t>
            </a:r>
            <a:r>
              <a:rPr lang="ru-RU" altLang="ru-RU" sz="2000" dirty="0"/>
              <a:t>микрометр измеряет </a:t>
            </a:r>
            <a:r>
              <a:rPr lang="ru-RU" altLang="ru-RU" sz="2000" b="1" dirty="0">
                <a:solidFill>
                  <a:srgbClr val="0000FF"/>
                </a:solidFill>
              </a:rPr>
              <a:t>охватываемые и охватывающие размеры</a:t>
            </a:r>
            <a:r>
              <a:rPr lang="ru-RU" altLang="ru-RU" sz="2000" dirty="0"/>
              <a:t>. </a:t>
            </a:r>
          </a:p>
          <a:p>
            <a:pPr>
              <a:spcBef>
                <a:spcPct val="50000"/>
              </a:spcBef>
            </a:pPr>
            <a:r>
              <a:rPr lang="ru-RU" altLang="ru-RU" sz="2000" dirty="0"/>
              <a:t>Используется для измерения сечения проводников и тонких листовых материалов. Микрометры могу быть </a:t>
            </a:r>
            <a:r>
              <a:rPr lang="ru-RU" altLang="ru-RU" sz="2000" b="1" dirty="0">
                <a:solidFill>
                  <a:srgbClr val="0000FF"/>
                </a:solidFill>
              </a:rPr>
              <a:t>ручными</a:t>
            </a:r>
            <a:r>
              <a:rPr lang="ru-RU" altLang="ru-RU" sz="2000" dirty="0"/>
              <a:t> и </a:t>
            </a:r>
            <a:r>
              <a:rPr lang="ru-RU" altLang="ru-RU" sz="2000" b="1" dirty="0">
                <a:solidFill>
                  <a:srgbClr val="0000FF"/>
                </a:solidFill>
              </a:rPr>
              <a:t>настольными</a:t>
            </a:r>
            <a:r>
              <a:rPr lang="ru-RU" altLang="ru-RU" sz="2000" dirty="0"/>
              <a:t>, в том числе с </a:t>
            </a:r>
            <a:r>
              <a:rPr lang="ru-RU" altLang="ru-RU" sz="2000" b="1" dirty="0">
                <a:solidFill>
                  <a:srgbClr val="0000FF"/>
                </a:solidFill>
              </a:rPr>
              <a:t>цифровым</a:t>
            </a:r>
            <a:r>
              <a:rPr lang="ru-RU" altLang="ru-RU" sz="2000" dirty="0"/>
              <a:t> и </a:t>
            </a:r>
            <a:r>
              <a:rPr lang="ru-RU" altLang="ru-RU" sz="2000" b="1" dirty="0">
                <a:solidFill>
                  <a:srgbClr val="0000FF"/>
                </a:solidFill>
              </a:rPr>
              <a:t>стрелочным отсчётным устройством</a:t>
            </a:r>
          </a:p>
        </p:txBody>
      </p:sp>
      <p:pic>
        <p:nvPicPr>
          <p:cNvPr id="82950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787" y="4267349"/>
            <a:ext cx="3279775" cy="218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 descr="https://sumipolonline.com/img_product_item/510-1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9826">
            <a:off x="2446595" y="4335134"/>
            <a:ext cx="3610311" cy="15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47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6000667" cy="3600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28" y="870125"/>
            <a:ext cx="5018733" cy="2736304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-3634"/>
            <a:ext cx="9144000" cy="584775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&amp;quot"/>
                <a:ea typeface="Calibri" panose="020F0502020204030204" pitchFamily="34" charset="0"/>
                <a:cs typeface="Times New Roman" panose="02020603050405020304" pitchFamily="18" charset="0"/>
              </a:rPr>
              <a:t>Аналоговые (механические) микрометры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hroberts-di.com/images/mitutoyo-510-132-indicating-micrometer-1-2-p843-861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4340230" cy="434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mg.izm.by/pic/mikrometr.mri.pic04.p36609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469" y="3861048"/>
            <a:ext cx="5519027" cy="225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-3634"/>
            <a:ext cx="9144000" cy="584775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&amp;quot"/>
                <a:ea typeface="Calibri" panose="020F0502020204030204" pitchFamily="34" charset="0"/>
                <a:cs typeface="Times New Roman" panose="02020603050405020304" pitchFamily="18" charset="0"/>
              </a:rPr>
              <a:t>Стрелочные микрометры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4" name="Picture 6" descr="https://moiinstrumentu.ru/wp-content/uploads/2019/01/mikrometr-strelochnyj-knopka-sbro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30" y="980728"/>
            <a:ext cx="4816532" cy="224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t26.stpulscen.ru/images/product/229/897/272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8" y="3212976"/>
            <a:ext cx="3176932" cy="317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3059668"/>
            <a:ext cx="3367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Микрометры рычажные </a:t>
            </a:r>
            <a:r>
              <a:rPr lang="ru-RU" b="1" dirty="0">
                <a:solidFill>
                  <a:srgbClr val="FF0000"/>
                </a:solidFill>
              </a:rPr>
              <a:t>МР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2788" y="6093296"/>
            <a:ext cx="3119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Микрометр (</a:t>
            </a:r>
            <a:r>
              <a:rPr lang="ru-RU" b="1" dirty="0" err="1" smtClean="0">
                <a:solidFill>
                  <a:srgbClr val="0000FF"/>
                </a:solidFill>
              </a:rPr>
              <a:t>толщиномер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Автомобильный)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-3634"/>
            <a:ext cx="9144000" cy="584775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&amp;quot"/>
                <a:ea typeface="Calibri" panose="020F0502020204030204" pitchFamily="34" charset="0"/>
                <a:cs typeface="Times New Roman" panose="02020603050405020304" pitchFamily="18" charset="0"/>
              </a:rPr>
              <a:t>Цифровые микрометры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6513" y="620687"/>
            <a:ext cx="9107487" cy="252028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b="1" u="sng" dirty="0" smtClean="0">
                <a:solidFill>
                  <a:srgbClr val="FF0000"/>
                </a:solidFill>
              </a:rPr>
              <a:t>Электронный (цифровой) микрометр</a:t>
            </a:r>
            <a:r>
              <a:rPr lang="ru-RU" sz="1900" b="1" dirty="0" smtClean="0">
                <a:solidFill>
                  <a:srgbClr val="FF0000"/>
                </a:solidFill>
              </a:rPr>
              <a:t> </a:t>
            </a:r>
            <a:r>
              <a:rPr lang="ru-RU" sz="1900" dirty="0" smtClean="0"/>
              <a:t>– это всего лишь немного </a:t>
            </a:r>
            <a:r>
              <a:rPr lang="ru-RU" sz="1900" b="1" dirty="0" smtClean="0">
                <a:solidFill>
                  <a:srgbClr val="0000FF"/>
                </a:solidFill>
              </a:rPr>
              <a:t>усовершенствованный механический инструмент.</a:t>
            </a:r>
            <a:r>
              <a:rPr lang="ru-RU" sz="1900" dirty="0" smtClean="0"/>
              <a:t>               </a:t>
            </a:r>
          </a:p>
          <a:p>
            <a:pPr marL="355600" indent="-355600" fontAlgn="auto">
              <a:spcAft>
                <a:spcPts val="0"/>
              </a:spcAft>
              <a:buClr>
                <a:srgbClr val="FF0000"/>
              </a:buClr>
              <a:buFont typeface="Wingdings 2"/>
              <a:buChar char=""/>
              <a:defRPr/>
            </a:pP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на практике </a:t>
            </a:r>
            <a:r>
              <a:rPr lang="ru-RU" sz="1900" b="1" dirty="0">
                <a:solidFill>
                  <a:srgbClr val="0000FF"/>
                </a:solidFill>
              </a:rPr>
              <a:t>электронной индикации </a:t>
            </a:r>
            <a:r>
              <a:rPr lang="ru-RU" sz="1900" dirty="0"/>
              <a:t>и </a:t>
            </a:r>
            <a:r>
              <a:rPr lang="ru-RU" sz="1900" b="1" dirty="0">
                <a:solidFill>
                  <a:srgbClr val="0000FF"/>
                </a:solidFill>
              </a:rPr>
              <a:t>возможности более точной калибровки </a:t>
            </a:r>
            <a:r>
              <a:rPr lang="ru-RU" sz="1900" dirty="0"/>
              <a:t>привело к </a:t>
            </a:r>
            <a:r>
              <a:rPr lang="ru-RU" sz="1900" b="1" dirty="0">
                <a:solidFill>
                  <a:srgbClr val="006600"/>
                </a:solidFill>
              </a:rPr>
              <a:t>увеличению точности и удобству замеров </a:t>
            </a:r>
            <a:r>
              <a:rPr lang="ru-RU" sz="1900" dirty="0"/>
              <a:t>этим прибором</a:t>
            </a:r>
            <a:r>
              <a:rPr lang="ru-RU" sz="1900" dirty="0" smtClean="0"/>
              <a:t>. </a:t>
            </a:r>
            <a:endParaRPr lang="ru-RU" sz="1900" dirty="0"/>
          </a:p>
          <a:p>
            <a:pPr marL="355600" indent="-355600" fontAlgn="auto">
              <a:spcAft>
                <a:spcPts val="0"/>
              </a:spcAft>
              <a:buClr>
                <a:srgbClr val="FF0000"/>
              </a:buClr>
              <a:buFont typeface="Wingdings 2"/>
              <a:buChar char=""/>
              <a:defRPr/>
            </a:pPr>
            <a:r>
              <a:rPr lang="ru-RU" sz="1900" dirty="0"/>
              <a:t>Цифровой микрометр позволяет получать замеры </a:t>
            </a:r>
            <a:r>
              <a:rPr lang="ru-RU" sz="1900" b="1" dirty="0">
                <a:solidFill>
                  <a:srgbClr val="0000FF"/>
                </a:solidFill>
              </a:rPr>
              <a:t>с точностью </a:t>
            </a:r>
            <a:r>
              <a:rPr lang="ru-RU" sz="1900" b="1" dirty="0">
                <a:solidFill>
                  <a:srgbClr val="FF0000"/>
                </a:solidFill>
              </a:rPr>
              <a:t>до</a:t>
            </a:r>
            <a:r>
              <a:rPr lang="ru-RU" sz="800" b="1" dirty="0">
                <a:solidFill>
                  <a:srgbClr val="FF0000"/>
                </a:solidFill>
              </a:rPr>
              <a:t> </a:t>
            </a:r>
            <a:r>
              <a:rPr lang="ru-RU" sz="1900" b="1" dirty="0">
                <a:solidFill>
                  <a:srgbClr val="FF0000"/>
                </a:solidFill>
              </a:rPr>
              <a:t>1</a:t>
            </a:r>
            <a:r>
              <a:rPr lang="ru-RU" sz="800" b="1" dirty="0">
                <a:solidFill>
                  <a:srgbClr val="FF0000"/>
                </a:solidFill>
              </a:rPr>
              <a:t> </a:t>
            </a:r>
            <a:r>
              <a:rPr lang="ru-RU" sz="1900" b="1" dirty="0">
                <a:solidFill>
                  <a:srgbClr val="FF0000"/>
                </a:solidFill>
              </a:rPr>
              <a:t>мкм (0,001</a:t>
            </a:r>
            <a:r>
              <a:rPr lang="ru-RU" sz="800" b="1" dirty="0">
                <a:solidFill>
                  <a:srgbClr val="FF0000"/>
                </a:solidFill>
              </a:rPr>
              <a:t> </a:t>
            </a:r>
            <a:r>
              <a:rPr lang="ru-RU" sz="1900" b="1" dirty="0">
                <a:solidFill>
                  <a:srgbClr val="FF0000"/>
                </a:solidFill>
              </a:rPr>
              <a:t>мм) </a:t>
            </a:r>
            <a:r>
              <a:rPr lang="ru-RU" sz="1900" dirty="0"/>
              <a:t>и </a:t>
            </a:r>
            <a:r>
              <a:rPr lang="ru-RU" sz="1900" b="1" dirty="0">
                <a:solidFill>
                  <a:srgbClr val="0000FF"/>
                </a:solidFill>
              </a:rPr>
              <a:t>с погрешностью</a:t>
            </a:r>
            <a:r>
              <a:rPr lang="ru-RU" sz="1900" dirty="0"/>
              <a:t> </a:t>
            </a:r>
            <a:r>
              <a:rPr lang="ru-RU" sz="1900" b="1" dirty="0">
                <a:solidFill>
                  <a:srgbClr val="FF0000"/>
                </a:solidFill>
              </a:rPr>
              <a:t>до</a:t>
            </a:r>
            <a:r>
              <a:rPr lang="ru-RU" sz="1900" dirty="0"/>
              <a:t> </a:t>
            </a:r>
            <a:r>
              <a:rPr lang="ru-RU" sz="1900" b="1" dirty="0">
                <a:solidFill>
                  <a:srgbClr val="FF0000"/>
                </a:solidFill>
              </a:rPr>
              <a:t>0,1 мкм</a:t>
            </a:r>
            <a:r>
              <a:rPr lang="ru-RU" sz="1900" dirty="0"/>
              <a:t>. Многие инструменты обладают встроенной калибровкой</a:t>
            </a:r>
            <a:r>
              <a:rPr lang="ru-RU" sz="1900" dirty="0" smtClean="0"/>
              <a:t>. </a:t>
            </a:r>
            <a:endParaRPr lang="ru-RU" sz="19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900" dirty="0"/>
          </a:p>
        </p:txBody>
      </p:sp>
      <p:pic>
        <p:nvPicPr>
          <p:cNvPr id="4" name="Рисунок 3" descr="Микрометр с гладкими губкам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46447"/>
            <a:ext cx="4608512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658222"/>
            <a:ext cx="2448272" cy="208659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30" y="3044452"/>
            <a:ext cx="3744417" cy="249627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3621" y="3069943"/>
            <a:ext cx="6720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fontAlgn="auto">
              <a:spcAft>
                <a:spcPts val="0"/>
              </a:spcAft>
              <a:buClr>
                <a:srgbClr val="FF0000"/>
              </a:buClr>
              <a:buFont typeface="Wingdings 2"/>
              <a:buChar char=""/>
              <a:defRPr/>
            </a:pPr>
            <a:r>
              <a:rPr lang="ru-RU" dirty="0" smtClean="0">
                <a:latin typeface="+mn-lt"/>
              </a:rPr>
              <a:t>Цифровой микрометр даёт </a:t>
            </a:r>
            <a:r>
              <a:rPr lang="ru-RU" b="1" dirty="0" smtClean="0">
                <a:solidFill>
                  <a:srgbClr val="0000FF"/>
                </a:solidFill>
                <a:latin typeface="+mn-lt"/>
              </a:rPr>
              <a:t>дополнительные преимущества</a:t>
            </a:r>
            <a:r>
              <a:rPr lang="ru-RU" dirty="0" smtClean="0">
                <a:latin typeface="+mn-lt"/>
              </a:rPr>
              <a:t>:</a:t>
            </a:r>
          </a:p>
          <a:p>
            <a:pPr marL="712788" indent="-357188" fontAlgn="auto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+mn-lt"/>
              </a:rPr>
              <a:t>учёт данных;</a:t>
            </a:r>
          </a:p>
          <a:p>
            <a:pPr marL="712788" indent="-357188" fontAlgn="auto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+mn-lt"/>
              </a:rPr>
              <a:t>возможность моментальной обработки                                      их на компьютере. </a:t>
            </a:r>
            <a:endParaRPr lang="ru-RU" dirty="0">
              <a:latin typeface="+mn-lt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118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662" y="208072"/>
            <a:ext cx="864096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ts val="4000"/>
              </a:lnSpc>
              <a:spcAft>
                <a:spcPts val="0"/>
              </a:spcAft>
              <a:defRPr/>
            </a:pPr>
            <a:r>
              <a:rPr lang="ru-RU" sz="3200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2. </a:t>
            </a:r>
            <a:r>
              <a:rPr lang="ru-RU" sz="3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Назначение микрометрических инструментов</a:t>
            </a:r>
            <a:endParaRPr lang="ru-RU" sz="32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2376264"/>
          </a:xfrm>
        </p:spPr>
        <p:txBody>
          <a:bodyPr>
            <a:normAutofit/>
          </a:bodyPr>
          <a:lstStyle/>
          <a:p>
            <a:pPr marL="137160" indent="0" fontAlgn="auto"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ru-RU" b="1" u="sng" dirty="0" smtClean="0">
                <a:solidFill>
                  <a:srgbClr val="FF0000"/>
                </a:solidFill>
              </a:rPr>
              <a:t>Микрометрические </a:t>
            </a:r>
            <a:r>
              <a:rPr lang="ru-RU" b="1" u="sng" dirty="0">
                <a:solidFill>
                  <a:srgbClr val="FF0000"/>
                </a:solidFill>
              </a:rPr>
              <a:t>инструменты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– это </a:t>
            </a:r>
            <a:r>
              <a:rPr lang="ru-RU" b="1" dirty="0">
                <a:solidFill>
                  <a:srgbClr val="0000FF"/>
                </a:solidFill>
              </a:rPr>
              <a:t>средства измерения линейных размеров</a:t>
            </a:r>
            <a:r>
              <a:rPr lang="ru-RU" b="1" dirty="0"/>
              <a:t>, </a:t>
            </a:r>
            <a:r>
              <a:rPr lang="ru-RU" b="1" dirty="0" smtClean="0"/>
              <a:t>предназначенные для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00FF"/>
                </a:solidFill>
              </a:rPr>
              <a:t>абсолютных (прямых) измерений контактным способом </a:t>
            </a:r>
            <a:r>
              <a:rPr lang="ru-RU" b="1" dirty="0" smtClean="0">
                <a:solidFill>
                  <a:srgbClr val="006600"/>
                </a:solidFill>
              </a:rPr>
              <a:t>наружных и внутренних размеров, высот уступов, глубин отверстий и пазов и т.д.</a:t>
            </a:r>
          </a:p>
          <a:p>
            <a:pPr marL="179388" indent="0" fontAlgn="auto">
              <a:spcAft>
                <a:spcPts val="0"/>
              </a:spcAft>
              <a:buClr>
                <a:srgbClr val="0000FF"/>
              </a:buClr>
              <a:buSzPct val="100000"/>
              <a:buNone/>
              <a:defRPr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C:\Users\я\Pictures\допуски\измерительные инструменты\Mikrometr[1]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05" y="4293096"/>
            <a:ext cx="3042675" cy="182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11840"/>
            <a:ext cx="2088232" cy="211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 descr="http://ok-t.ru/studopedia/baza19/720071484582.files/image12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89040"/>
            <a:ext cx="2448272" cy="132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ok-t.ru/studopedia/baza19/720071484582.files/image12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229200"/>
            <a:ext cx="1961074" cy="147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nstanko.ru/wp-content/uploads/15_lazernyy-mikromet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8"/>
          <p:cNvSpPr>
            <a:spLocks noGrp="1"/>
          </p:cNvSpPr>
          <p:nvPr>
            <p:ph type="title"/>
          </p:nvPr>
        </p:nvSpPr>
        <p:spPr>
          <a:xfrm>
            <a:off x="0" y="-3634"/>
            <a:ext cx="9144000" cy="584775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  <a:latin typeface="&amp;quot"/>
                <a:ea typeface="Calibri" panose="020F0502020204030204" pitchFamily="34" charset="0"/>
                <a:cs typeface="Times New Roman" panose="02020603050405020304" pitchFamily="18" charset="0"/>
              </a:rPr>
              <a:t>Лазерые</a:t>
            </a:r>
            <a:r>
              <a:rPr lang="ru-RU" sz="3200" b="1" i="1" dirty="0" smtClean="0">
                <a:solidFill>
                  <a:srgbClr val="FF0000"/>
                </a:solidFill>
                <a:latin typeface="&amp;quot"/>
                <a:ea typeface="Calibri" panose="020F0502020204030204" pitchFamily="34" charset="0"/>
                <a:cs typeface="Times New Roman" panose="02020603050405020304" pitchFamily="18" charset="0"/>
              </a:rPr>
              <a:t> микрометры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045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8919"/>
            <a:ext cx="88924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ЛАЗЕРНЫЙ МИКРОМЕТР </a:t>
            </a: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как </a:t>
            </a:r>
            <a:r>
              <a:rPr lang="ru-RU" sz="280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меряет и </a:t>
            </a:r>
            <a:r>
              <a:rPr lang="ru-RU" sz="2800" b="1" dirty="0" smtClean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для </a:t>
            </a:r>
            <a:r>
              <a:rPr lang="ru-RU" sz="280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чего </a:t>
            </a:r>
            <a:r>
              <a:rPr lang="ru-RU" sz="2800" b="1" dirty="0" smtClean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нужен</a:t>
            </a:r>
          </a:p>
          <a:p>
            <a:pPr algn="ctr">
              <a:spcAft>
                <a:spcPts val="800"/>
              </a:spcAft>
            </a:pPr>
            <a:endParaRPr lang="ru-RU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875"/>
              </a:spcAft>
            </a:pPr>
            <a:r>
              <a:rPr lang="ru-RU" sz="2150" dirty="0">
                <a:latin typeface="Georgia" panose="02040502050405020303" pitchFamily="18" charset="0"/>
                <a:ea typeface="Times New Roman" panose="02020603050405020304" pitchFamily="18" charset="0"/>
              </a:rPr>
              <a:t>Когда в измерениях важную роль играют не </a:t>
            </a:r>
            <a:r>
              <a:rPr lang="ru-RU" sz="2150" dirty="0">
                <a:solidFill>
                  <a:srgbClr val="0066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только </a:t>
            </a:r>
            <a:r>
              <a:rPr lang="ru-RU" sz="2150" b="1" dirty="0">
                <a:solidFill>
                  <a:srgbClr val="0066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сотые и тысячные</a:t>
            </a:r>
            <a:r>
              <a:rPr lang="ru-RU" sz="2150" b="1" dirty="0"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ru-RU" sz="215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но и десятитысячные значения</a:t>
            </a:r>
            <a:r>
              <a:rPr lang="ru-RU" sz="2150" dirty="0">
                <a:latin typeface="Georgia" panose="02040502050405020303" pitchFamily="18" charset="0"/>
                <a:ea typeface="Times New Roman" panose="02020603050405020304" pitchFamily="18" charset="0"/>
              </a:rPr>
              <a:t>, тогда рекомендуется применять </a:t>
            </a:r>
            <a:r>
              <a:rPr lang="ru-RU" sz="2150" b="1" u="sng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лазерные микрометры</a:t>
            </a:r>
            <a:r>
              <a:rPr lang="ru-RU" sz="2150" dirty="0"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  <a:endParaRPr lang="ru-RU" sz="215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875"/>
              </a:spcAft>
            </a:pPr>
            <a:r>
              <a:rPr lang="ru-RU" sz="2150" b="1" dirty="0" smtClean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Принцип </a:t>
            </a:r>
            <a:r>
              <a:rPr lang="ru-RU" sz="215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их работы </a:t>
            </a:r>
            <a:r>
              <a:rPr lang="ru-RU" sz="2150" dirty="0">
                <a:latin typeface="Georgia" panose="02040502050405020303" pitchFamily="18" charset="0"/>
                <a:ea typeface="Times New Roman" panose="02020603050405020304" pitchFamily="18" charset="0"/>
              </a:rPr>
              <a:t>кардинально отличается от аналоговых, стрелочных и цифровых. </a:t>
            </a:r>
            <a:endParaRPr lang="ru-RU" sz="215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875"/>
              </a:spcAft>
            </a:pPr>
            <a:r>
              <a:rPr lang="ru-RU" sz="2150" b="1" dirty="0" smtClean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Значения </a:t>
            </a:r>
            <a:r>
              <a:rPr lang="ru-RU" sz="2150" dirty="0">
                <a:latin typeface="Georgia" panose="02040502050405020303" pitchFamily="18" charset="0"/>
                <a:ea typeface="Times New Roman" panose="02020603050405020304" pitchFamily="18" charset="0"/>
              </a:rPr>
              <a:t>определяются </a:t>
            </a:r>
            <a:r>
              <a:rPr lang="ru-RU" sz="2150" b="1" dirty="0">
                <a:solidFill>
                  <a:srgbClr val="0066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 величине отклонения лазерного луча</a:t>
            </a:r>
            <a:r>
              <a:rPr lang="ru-RU" sz="2150" dirty="0">
                <a:latin typeface="Georgia" panose="02040502050405020303" pitchFamily="18" charset="0"/>
                <a:ea typeface="Times New Roman" panose="02020603050405020304" pitchFamily="18" charset="0"/>
              </a:rPr>
              <a:t>, в котором располагается измеряемая деталь.</a:t>
            </a:r>
            <a:endParaRPr lang="ru-RU" sz="21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875"/>
              </a:spcAft>
            </a:pPr>
            <a:r>
              <a:rPr lang="ru-RU" sz="2150" dirty="0">
                <a:latin typeface="Georgia" panose="02040502050405020303" pitchFamily="18" charset="0"/>
                <a:ea typeface="Times New Roman" panose="02020603050405020304" pitchFamily="18" charset="0"/>
              </a:rPr>
              <a:t>При помощи </a:t>
            </a:r>
            <a:r>
              <a:rPr lang="ru-RU" sz="215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специального фотоэлемента </a:t>
            </a:r>
            <a:r>
              <a:rPr lang="ru-RU" sz="2150" dirty="0">
                <a:latin typeface="Georgia" panose="02040502050405020303" pitchFamily="18" charset="0"/>
                <a:ea typeface="Times New Roman" panose="02020603050405020304" pitchFamily="18" charset="0"/>
              </a:rPr>
              <a:t>фиксируется разница отклонения, и эти результаты выводятся на </a:t>
            </a:r>
            <a:r>
              <a:rPr lang="ru-RU" sz="215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дисплей</a:t>
            </a:r>
            <a:r>
              <a:rPr lang="ru-RU" sz="2150" dirty="0">
                <a:latin typeface="Georgia" panose="02040502050405020303" pitchFamily="18" charset="0"/>
                <a:ea typeface="Times New Roman" panose="02020603050405020304" pitchFamily="18" charset="0"/>
              </a:rPr>
              <a:t>. Такие модели считаются самыми точными, но и при этом одними из самых дорогих. Приборы нельзя ронять, а также они нуждаются в специальных настроечных манипуляциях</a:t>
            </a:r>
            <a:r>
              <a:rPr lang="ru-RU" sz="215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1875"/>
              </a:spcAft>
            </a:pPr>
            <a:r>
              <a:rPr lang="ru-RU" sz="2150" b="1" dirty="0">
                <a:solidFill>
                  <a:srgbClr val="0000FF"/>
                </a:solidFill>
                <a:latin typeface="Georgia" panose="02040502050405020303" pitchFamily="18" charset="0"/>
              </a:rPr>
              <a:t>Применяются </a:t>
            </a:r>
            <a:r>
              <a:rPr lang="ru-RU" sz="2150" dirty="0">
                <a:latin typeface="Georgia" panose="02040502050405020303" pitchFamily="18" charset="0"/>
              </a:rPr>
              <a:t>они преимущественно в </a:t>
            </a:r>
            <a:r>
              <a:rPr lang="ru-RU" sz="2150" b="1" dirty="0">
                <a:latin typeface="Georgia" panose="02040502050405020303" pitchFamily="18" charset="0"/>
              </a:rPr>
              <a:t>специализированных контрольно-измерительных лабораториях</a:t>
            </a:r>
            <a:r>
              <a:rPr lang="ru-RU" sz="2150" dirty="0">
                <a:latin typeface="Georgia" panose="02040502050405020303" pitchFamily="18" charset="0"/>
              </a:rPr>
              <a:t>.</a:t>
            </a:r>
            <a:endParaRPr lang="ru-RU" sz="215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0999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Конструкция микрометра</a:t>
            </a:r>
            <a:endParaRPr lang="ru-RU" dirty="0"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6165304"/>
          </a:xfrm>
        </p:spPr>
        <p:txBody>
          <a:bodyPr>
            <a:noAutofit/>
          </a:bodyPr>
          <a:lstStyle/>
          <a:p>
            <a:pPr marL="136525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Микрометр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00FF"/>
                </a:solidFill>
              </a:rPr>
              <a:t>МК</a:t>
            </a:r>
            <a:r>
              <a:rPr lang="ru-RU" sz="2000" dirty="0"/>
              <a:t> относится к категории измерительных инструментов, предназначенных для проведения высокоточных замеров. Высокая точность измерений обеспечивается </a:t>
            </a:r>
            <a:r>
              <a:rPr lang="ru-RU" sz="2000" b="1" dirty="0">
                <a:solidFill>
                  <a:srgbClr val="0000FF"/>
                </a:solidFill>
              </a:rPr>
              <a:t>конструкцией </a:t>
            </a:r>
            <a:r>
              <a:rPr lang="ru-RU" sz="2000" dirty="0"/>
              <a:t>рассматриваемого инструмента. </a:t>
            </a:r>
            <a:endParaRPr lang="ru-RU" sz="2000" dirty="0" smtClean="0"/>
          </a:p>
          <a:p>
            <a:pPr marL="136525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К </a:t>
            </a:r>
            <a:r>
              <a:rPr lang="ru-RU" sz="2000" b="1" dirty="0">
                <a:solidFill>
                  <a:srgbClr val="FF0000"/>
                </a:solidFill>
              </a:rPr>
              <a:t>основным составляющим частям </a:t>
            </a:r>
            <a:r>
              <a:rPr lang="ru-RU" sz="2000" b="1" dirty="0">
                <a:solidFill>
                  <a:srgbClr val="0000FF"/>
                </a:solidFill>
              </a:rPr>
              <a:t>этого измерительного прибора относятся:</a:t>
            </a:r>
          </a:p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6600"/>
                </a:solidFill>
              </a:rPr>
              <a:t>Скоба </a:t>
            </a:r>
            <a:r>
              <a:rPr lang="ru-RU" sz="2000" b="1" dirty="0" smtClean="0">
                <a:solidFill>
                  <a:srgbClr val="006600"/>
                </a:solidFill>
              </a:rPr>
              <a:t>(дужка)</a:t>
            </a:r>
            <a:r>
              <a:rPr lang="ru-RU" sz="2000" dirty="0" smtClean="0"/>
              <a:t>, </a:t>
            </a:r>
            <a:r>
              <a:rPr lang="ru-RU" sz="2000" dirty="0"/>
              <a:t>имеющая С-образную </a:t>
            </a:r>
            <a:r>
              <a:rPr lang="ru-RU" sz="2000" dirty="0" smtClean="0"/>
              <a:t>конструкцию.</a:t>
            </a:r>
            <a:endParaRPr lang="ru-RU" sz="2000" dirty="0"/>
          </a:p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6600"/>
                </a:solidFill>
              </a:rPr>
              <a:t>Стебель</a:t>
            </a:r>
            <a:r>
              <a:rPr lang="ru-RU" sz="2000" dirty="0"/>
              <a:t> </a:t>
            </a:r>
            <a:r>
              <a:rPr lang="ru-RU" sz="2000" dirty="0" smtClean="0"/>
              <a:t>– измерительная </a:t>
            </a:r>
            <a:r>
              <a:rPr lang="ru-RU" sz="2000" dirty="0"/>
              <a:t>часть, на которой находится </a:t>
            </a:r>
            <a:r>
              <a:rPr lang="ru-RU" sz="2000" dirty="0" smtClean="0"/>
              <a:t>шкала.</a:t>
            </a:r>
            <a:endParaRPr lang="ru-RU" sz="2000" dirty="0"/>
          </a:p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6600"/>
                </a:solidFill>
              </a:rPr>
              <a:t>Рабочая часть</a:t>
            </a:r>
            <a:r>
              <a:rPr lang="ru-RU" sz="2000" dirty="0"/>
              <a:t>, состоящая из </a:t>
            </a:r>
            <a:r>
              <a:rPr lang="ru-RU" sz="2000" b="1" dirty="0"/>
              <a:t>пятки и </a:t>
            </a:r>
            <a:r>
              <a:rPr lang="ru-RU" sz="2000" b="1" dirty="0" smtClean="0"/>
              <a:t>шпинделя.</a:t>
            </a:r>
          </a:p>
          <a:p>
            <a:pPr lvl="0"/>
            <a:endParaRPr lang="ru-RU" sz="800" dirty="0"/>
          </a:p>
          <a:p>
            <a:pPr marL="136525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Прибор оснащен </a:t>
            </a:r>
            <a:r>
              <a:rPr lang="ru-RU" sz="2000" b="1" dirty="0">
                <a:solidFill>
                  <a:srgbClr val="FF0000"/>
                </a:solidFill>
              </a:rPr>
              <a:t>двумя шкалами:</a:t>
            </a:r>
          </a:p>
          <a:p>
            <a:pPr lvl="0">
              <a:buClr>
                <a:srgbClr val="FF0000"/>
              </a:buClr>
            </a:pPr>
            <a:r>
              <a:rPr lang="ru-RU" sz="2000" b="1" u="sng" dirty="0">
                <a:solidFill>
                  <a:srgbClr val="0000FF"/>
                </a:solidFill>
              </a:rPr>
              <a:t>Неподвижная </a:t>
            </a:r>
            <a:r>
              <a:rPr lang="ru-RU" sz="2000" b="1" u="sng" dirty="0" smtClean="0">
                <a:solidFill>
                  <a:srgbClr val="0000FF"/>
                </a:solidFill>
              </a:rPr>
              <a:t>(основная</a:t>
            </a:r>
            <a:r>
              <a:rPr lang="ru-RU" sz="2000" b="1" dirty="0" smtClean="0">
                <a:solidFill>
                  <a:srgbClr val="0000FF"/>
                </a:solidFill>
              </a:rPr>
              <a:t>) </a:t>
            </a:r>
            <a:r>
              <a:rPr lang="ru-RU" sz="2000" dirty="0" smtClean="0"/>
              <a:t>– расположена на стебле. </a:t>
            </a:r>
          </a:p>
          <a:p>
            <a:pPr marL="539750" lvl="0" indent="0">
              <a:buClr>
                <a:srgbClr val="FF0000"/>
              </a:buClr>
              <a:buNone/>
            </a:pPr>
            <a:r>
              <a:rPr lang="ru-RU" sz="2000" dirty="0" smtClean="0"/>
              <a:t>Неподвижная </a:t>
            </a:r>
            <a:r>
              <a:rPr lang="ru-RU" sz="2000" dirty="0"/>
              <a:t>шкала имеет разметку, шаг деления которой составляет </a:t>
            </a:r>
            <a:r>
              <a:rPr lang="ru-RU" sz="2000" b="1" dirty="0">
                <a:solidFill>
                  <a:srgbClr val="FF0000"/>
                </a:solidFill>
              </a:rPr>
              <a:t>1 мм </a:t>
            </a:r>
            <a:r>
              <a:rPr lang="ru-RU" sz="2000" b="1" dirty="0"/>
              <a:t>между большими рисками</a:t>
            </a:r>
            <a:r>
              <a:rPr lang="ru-RU" sz="2000" dirty="0"/>
              <a:t> и </a:t>
            </a:r>
            <a:r>
              <a:rPr lang="ru-RU" sz="2000" b="1" dirty="0">
                <a:solidFill>
                  <a:srgbClr val="FF0000"/>
                </a:solidFill>
              </a:rPr>
              <a:t>0,5 мм </a:t>
            </a:r>
            <a:r>
              <a:rPr lang="ru-RU" sz="2000" b="1" dirty="0"/>
              <a:t>между большой и </a:t>
            </a:r>
            <a:r>
              <a:rPr lang="ru-RU" sz="2000" b="1" dirty="0" smtClean="0"/>
              <a:t>малой.</a:t>
            </a:r>
            <a:endParaRPr lang="ru-RU" sz="2000" b="1" dirty="0"/>
          </a:p>
          <a:p>
            <a:pPr lvl="0">
              <a:buClr>
                <a:srgbClr val="FF0000"/>
              </a:buClr>
            </a:pPr>
            <a:r>
              <a:rPr lang="ru-RU" sz="2000" b="1" u="sng" dirty="0" smtClean="0">
                <a:solidFill>
                  <a:srgbClr val="0000FF"/>
                </a:solidFill>
              </a:rPr>
              <a:t>Подвижная (круговая</a:t>
            </a:r>
            <a:r>
              <a:rPr lang="ru-RU" sz="2000" b="1" dirty="0" smtClean="0">
                <a:solidFill>
                  <a:srgbClr val="0000FF"/>
                </a:solidFill>
              </a:rPr>
              <a:t>) </a:t>
            </a:r>
            <a:r>
              <a:rPr lang="ru-RU" sz="2000" dirty="0"/>
              <a:t>или</a:t>
            </a:r>
            <a:r>
              <a:rPr lang="ru-RU" sz="2000" b="1" dirty="0">
                <a:solidFill>
                  <a:srgbClr val="0000FF"/>
                </a:solidFill>
              </a:rPr>
              <a:t> </a:t>
            </a:r>
            <a:r>
              <a:rPr lang="ru-RU" sz="2000" b="1" u="sng" dirty="0">
                <a:solidFill>
                  <a:srgbClr val="0000FF"/>
                </a:solidFill>
              </a:rPr>
              <a:t>крутящаяся (нониусная</a:t>
            </a:r>
            <a:r>
              <a:rPr lang="ru-RU" sz="2000" b="1" dirty="0">
                <a:solidFill>
                  <a:srgbClr val="0000FF"/>
                </a:solidFill>
              </a:rPr>
              <a:t>) </a:t>
            </a:r>
            <a:r>
              <a:rPr lang="ru-RU" sz="2000" dirty="0" smtClean="0"/>
              <a:t>– </a:t>
            </a:r>
            <a:r>
              <a:rPr lang="ru-RU" sz="2000" dirty="0"/>
              <a:t>расположена на </a:t>
            </a:r>
            <a:r>
              <a:rPr lang="ru-RU" sz="2000" dirty="0" smtClean="0"/>
              <a:t>барабане.</a:t>
            </a:r>
          </a:p>
          <a:p>
            <a:pPr marL="539750" lvl="0" indent="0">
              <a:buClr>
                <a:srgbClr val="FF0000"/>
              </a:buClr>
              <a:buNone/>
            </a:pPr>
            <a:r>
              <a:rPr lang="ru-RU" sz="2000" dirty="0" smtClean="0"/>
              <a:t>По подвижной шкале производят исчисление </a:t>
            </a:r>
            <a:r>
              <a:rPr lang="ru-RU" sz="2000" b="1" dirty="0">
                <a:solidFill>
                  <a:srgbClr val="FF0000"/>
                </a:solidFill>
              </a:rPr>
              <a:t>доли миллиметра</a:t>
            </a:r>
            <a:r>
              <a:rPr lang="ru-RU" sz="2000" dirty="0"/>
              <a:t>. </a:t>
            </a:r>
            <a:endParaRPr lang="ru-RU" sz="2000" dirty="0" smtClean="0"/>
          </a:p>
          <a:p>
            <a:pPr marL="136525" lvl="0" indent="0" algn="ctr">
              <a:buNone/>
            </a:pPr>
            <a:endParaRPr lang="ru-RU" sz="500" b="1" dirty="0" smtClean="0"/>
          </a:p>
          <a:p>
            <a:pPr marL="0" lvl="0" indent="0" algn="ctr">
              <a:buNone/>
            </a:pPr>
            <a:r>
              <a:rPr lang="ru-RU" sz="1800" b="1" dirty="0" smtClean="0">
                <a:solidFill>
                  <a:srgbClr val="006600"/>
                </a:solidFill>
              </a:rPr>
              <a:t>ДЛЯ ОПРЕДЕЛЕНИЯ РАЗМЕРА ДЕТАЛИ</a:t>
            </a:r>
            <a:r>
              <a:rPr lang="ru-RU" sz="1800" b="1" dirty="0" smtClean="0">
                <a:solidFill>
                  <a:srgbClr val="C00000"/>
                </a:solidFill>
              </a:rPr>
              <a:t>, НЕОБХОДИМО </a:t>
            </a:r>
            <a:r>
              <a:rPr lang="ru-RU" sz="1800" b="1" u="sng" dirty="0" smtClean="0">
                <a:solidFill>
                  <a:srgbClr val="0000FF"/>
                </a:solidFill>
              </a:rPr>
              <a:t>СЛОЖИТЬ ПОЛУЧЕННЫЕ РЕЗУЛЬТАТЫ</a:t>
            </a:r>
            <a:r>
              <a:rPr lang="ru-RU" sz="1800" b="1" dirty="0" smtClean="0">
                <a:solidFill>
                  <a:srgbClr val="C00000"/>
                </a:solidFill>
              </a:rPr>
              <a:t> НА ПОДВИЖНОЙ И НЕПОДВИЖНОЙ ЧАСТИ</a:t>
            </a:r>
          </a:p>
          <a:p>
            <a:pPr marL="136525" lv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227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Конструкция микрометров</a:t>
            </a:r>
            <a:endParaRPr lang="ru-RU" sz="3600" dirty="0"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8" y="692696"/>
            <a:ext cx="9126252" cy="1944216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ru-RU" sz="2400" dirty="0"/>
              <a:t>К </a:t>
            </a:r>
            <a:r>
              <a:rPr lang="ru-RU" sz="2400" b="1" dirty="0">
                <a:solidFill>
                  <a:srgbClr val="0000FF"/>
                </a:solidFill>
              </a:rPr>
              <a:t>микрометрам</a:t>
            </a:r>
            <a:r>
              <a:rPr lang="ru-RU" sz="2400" b="1" dirty="0">
                <a:solidFill>
                  <a:srgbClr val="FF0000"/>
                </a:solidFill>
              </a:rPr>
              <a:t> с нижним пределом 25 мм и более </a:t>
            </a:r>
            <a:r>
              <a:rPr lang="ru-RU" sz="2400" dirty="0"/>
              <a:t>придаются </a:t>
            </a:r>
            <a:r>
              <a:rPr lang="ru-RU" sz="2400" b="1" dirty="0">
                <a:solidFill>
                  <a:srgbClr val="006600"/>
                </a:solidFill>
              </a:rPr>
              <a:t>установочные</a:t>
            </a:r>
            <a:r>
              <a:rPr lang="ru-RU" sz="2400" dirty="0">
                <a:solidFill>
                  <a:srgbClr val="006600"/>
                </a:solidFill>
              </a:rPr>
              <a:t> </a:t>
            </a:r>
            <a:r>
              <a:rPr lang="ru-RU" sz="2400" b="1" dirty="0">
                <a:solidFill>
                  <a:srgbClr val="006600"/>
                </a:solidFill>
              </a:rPr>
              <a:t>меры </a:t>
            </a:r>
            <a:r>
              <a:rPr lang="ru-RU" sz="2400" b="1" dirty="0"/>
              <a:t>для поверки нулевого положения</a:t>
            </a:r>
            <a:r>
              <a:rPr lang="ru-RU" sz="2400" dirty="0"/>
              <a:t>. </a:t>
            </a:r>
            <a:endParaRPr lang="ru-RU" sz="2400" dirty="0" smtClean="0"/>
          </a:p>
          <a:p>
            <a:pPr>
              <a:buClr>
                <a:srgbClr val="FF0000"/>
              </a:buClr>
            </a:pPr>
            <a:r>
              <a:rPr lang="ru-RU" sz="2400" b="1" dirty="0" smtClean="0">
                <a:solidFill>
                  <a:srgbClr val="0000FF"/>
                </a:solidFill>
              </a:rPr>
              <a:t>Микрометры </a:t>
            </a:r>
            <a:r>
              <a:rPr lang="ru-RU" sz="2400" b="1" dirty="0">
                <a:solidFill>
                  <a:srgbClr val="FF0000"/>
                </a:solidFill>
              </a:rPr>
              <a:t>с верхним пределом свыше 300 мм </a:t>
            </a:r>
            <a:r>
              <a:rPr lang="ru-RU" sz="2400" dirty="0"/>
              <a:t>имеют </a:t>
            </a:r>
            <a:r>
              <a:rPr lang="ru-RU" sz="2400" b="1" dirty="0">
                <a:solidFill>
                  <a:srgbClr val="006600"/>
                </a:solidFill>
              </a:rPr>
              <a:t>сменную или передвижную пятку </a:t>
            </a:r>
            <a:r>
              <a:rPr lang="ru-RU" sz="2400" b="1" dirty="0"/>
              <a:t>для увеличения диапазона измерений до 50 мм</a:t>
            </a:r>
            <a:r>
              <a:rPr lang="ru-RU" sz="2400" b="1" dirty="0" smtClean="0"/>
              <a:t>.</a:t>
            </a:r>
            <a:endParaRPr lang="ru-RU" sz="2200" b="1" dirty="0" smtClean="0"/>
          </a:p>
          <a:p>
            <a:endParaRPr lang="ru-RU" sz="1200" dirty="0" smtClean="0"/>
          </a:p>
          <a:p>
            <a:pPr marL="136525" indent="0">
              <a:buNone/>
            </a:pPr>
            <a:endParaRPr lang="ru-RU" sz="2000" dirty="0"/>
          </a:p>
        </p:txBody>
      </p:sp>
      <p:pic>
        <p:nvPicPr>
          <p:cNvPr id="2050" name="Picture 2" descr="http://ok-t.ru/studopedia/baza19/720071484582.files/image1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06" y="2708920"/>
            <a:ext cx="633475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7564" y="580526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ahoma" panose="020B0604030504040204" pitchFamily="34" charset="0"/>
              </a:rPr>
              <a:t>Основные части микрометра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1 </a:t>
            </a:r>
            <a:r>
              <a:rPr lang="ru-RU" i="1" dirty="0">
                <a:latin typeface="Tahoma" panose="020B0604030504040204" pitchFamily="34" charset="0"/>
              </a:rPr>
              <a:t>—</a:t>
            </a:r>
            <a:r>
              <a:rPr lang="ru-RU" dirty="0">
                <a:latin typeface="Tahoma" panose="020B0604030504040204" pitchFamily="34" charset="0"/>
              </a:rPr>
              <a:t> пятка, </a:t>
            </a:r>
            <a:r>
              <a:rPr lang="ru-RU" b="1" i="1" dirty="0">
                <a:solidFill>
                  <a:srgbClr val="FF0000"/>
                </a:solidFill>
                <a:latin typeface="Tahoma" panose="020B0604030504040204" pitchFamily="34" charset="0"/>
              </a:rPr>
              <a:t>2</a:t>
            </a:r>
            <a:r>
              <a:rPr lang="ru-RU" dirty="0">
                <a:latin typeface="Tahoma" panose="020B0604030504040204" pitchFamily="34" charset="0"/>
              </a:rPr>
              <a:t> — установочная мера, </a:t>
            </a:r>
            <a:r>
              <a:rPr lang="ru-RU" b="1" i="1" dirty="0">
                <a:solidFill>
                  <a:srgbClr val="FF0000"/>
                </a:solidFill>
                <a:latin typeface="Tahoma" panose="020B0604030504040204" pitchFamily="34" charset="0"/>
              </a:rPr>
              <a:t>3</a:t>
            </a:r>
            <a:r>
              <a:rPr lang="ru-RU" dirty="0">
                <a:latin typeface="Tahoma" panose="020B0604030504040204" pitchFamily="34" charset="0"/>
              </a:rPr>
              <a:t> — микрометрический винт, </a:t>
            </a:r>
            <a:endParaRPr lang="ru-RU" dirty="0" smtClean="0">
              <a:latin typeface="Tahoma" panose="020B0604030504040204" pitchFamily="34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4</a:t>
            </a:r>
            <a:r>
              <a:rPr lang="ru-RU" i="1" dirty="0" smtClean="0">
                <a:latin typeface="Tahoma" panose="020B0604030504040204" pitchFamily="34" charset="0"/>
              </a:rPr>
              <a:t> </a:t>
            </a:r>
            <a:r>
              <a:rPr lang="ru-RU" i="1" dirty="0">
                <a:latin typeface="Tahoma" panose="020B0604030504040204" pitchFamily="34" charset="0"/>
              </a:rPr>
              <a:t>—</a:t>
            </a:r>
            <a:r>
              <a:rPr lang="ru-RU" dirty="0">
                <a:latin typeface="Tahoma" panose="020B0604030504040204" pitchFamily="34" charset="0"/>
              </a:rPr>
              <a:t> стебель, </a:t>
            </a:r>
            <a:r>
              <a:rPr lang="ru-RU" b="1" i="1" dirty="0">
                <a:solidFill>
                  <a:srgbClr val="FF0000"/>
                </a:solidFill>
                <a:latin typeface="Tahoma" panose="020B0604030504040204" pitchFamily="34" charset="0"/>
              </a:rPr>
              <a:t>5</a:t>
            </a:r>
            <a:r>
              <a:rPr lang="ru-RU" dirty="0">
                <a:latin typeface="Tahoma" panose="020B0604030504040204" pitchFamily="34" charset="0"/>
              </a:rPr>
              <a:t> — барабан, </a:t>
            </a:r>
            <a:r>
              <a:rPr lang="ru-RU" b="1" i="1" dirty="0">
                <a:solidFill>
                  <a:srgbClr val="FF0000"/>
                </a:solidFill>
                <a:latin typeface="Tahoma" panose="020B0604030504040204" pitchFamily="34" charset="0"/>
              </a:rPr>
              <a:t>6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 </a:t>
            </a:r>
            <a:r>
              <a:rPr lang="ru-RU" dirty="0">
                <a:latin typeface="Tahoma" panose="020B0604030504040204" pitchFamily="34" charset="0"/>
              </a:rPr>
              <a:t>— трещотка, </a:t>
            </a:r>
            <a:r>
              <a:rPr lang="ru-RU" b="1" i="1" dirty="0">
                <a:solidFill>
                  <a:srgbClr val="FF0000"/>
                </a:solidFill>
                <a:latin typeface="Tahoma" panose="020B0604030504040204" pitchFamily="34" charset="0"/>
              </a:rPr>
              <a:t>7 </a:t>
            </a:r>
            <a:r>
              <a:rPr lang="ru-RU" i="1" dirty="0">
                <a:latin typeface="Tahoma" panose="020B0604030504040204" pitchFamily="34" charset="0"/>
              </a:rPr>
              <a:t>—</a:t>
            </a:r>
            <a:r>
              <a:rPr lang="ru-RU" dirty="0">
                <a:latin typeface="Tahoma" panose="020B0604030504040204" pitchFamily="34" charset="0"/>
              </a:rPr>
              <a:t> стопор, </a:t>
            </a:r>
            <a:r>
              <a:rPr lang="ru-RU" b="1" i="1" dirty="0">
                <a:solidFill>
                  <a:srgbClr val="FF0000"/>
                </a:solidFill>
                <a:latin typeface="Tahoma" panose="020B0604030504040204" pitchFamily="34" charset="0"/>
              </a:rPr>
              <a:t>8</a:t>
            </a:r>
            <a:r>
              <a:rPr lang="ru-RU" i="1" dirty="0">
                <a:latin typeface="Tahoma" panose="020B0604030504040204" pitchFamily="34" charset="0"/>
              </a:rPr>
              <a:t> —</a:t>
            </a:r>
            <a:r>
              <a:rPr lang="ru-RU" dirty="0">
                <a:latin typeface="Tahoma" panose="020B0604030504040204" pitchFamily="34" charset="0"/>
              </a:rPr>
              <a:t> </a:t>
            </a:r>
            <a:r>
              <a:rPr lang="ru-RU" dirty="0" smtClean="0">
                <a:latin typeface="Tahoma" panose="020B0604030504040204" pitchFamily="34" charset="0"/>
              </a:rPr>
              <a:t>скоба</a:t>
            </a:r>
            <a:endParaRPr lang="ru-RU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9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Конструкция микрометра</a:t>
            </a:r>
            <a:endParaRPr lang="ru-RU" dirty="0"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7" name="Рисунок 6" descr="mikromet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40960" cy="38507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5818" y="4883904"/>
            <a:ext cx="901818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</a:rPr>
              <a:t>Микрометр</a:t>
            </a:r>
            <a:r>
              <a:rPr lang="ru-RU" sz="2200" dirty="0"/>
              <a:t> представляет из себя рамку </a:t>
            </a:r>
            <a:r>
              <a:rPr lang="ru-RU" sz="2200" dirty="0" smtClean="0"/>
              <a:t>(скобу) из </a:t>
            </a:r>
            <a:r>
              <a:rPr lang="ru-RU" sz="2200" dirty="0"/>
              <a:t>нержавеющей высоколегированной инструментальной стали. </a:t>
            </a:r>
            <a:endParaRPr lang="ru-RU" sz="2200" dirty="0" smtClean="0"/>
          </a:p>
          <a:p>
            <a:endParaRPr lang="ru-RU" sz="800" b="1" dirty="0">
              <a:solidFill>
                <a:srgbClr val="006600"/>
              </a:solidFill>
            </a:endParaRPr>
          </a:p>
          <a:p>
            <a:r>
              <a:rPr lang="ru-RU" sz="2200" b="1" dirty="0" smtClean="0">
                <a:solidFill>
                  <a:srgbClr val="006600"/>
                </a:solidFill>
              </a:rPr>
              <a:t>Преобразовательным </a:t>
            </a:r>
            <a:r>
              <a:rPr lang="ru-RU" sz="2200" b="1" dirty="0">
                <a:solidFill>
                  <a:srgbClr val="006600"/>
                </a:solidFill>
              </a:rPr>
              <a:t>механизмом </a:t>
            </a:r>
            <a:r>
              <a:rPr lang="ru-RU" sz="2200" dirty="0"/>
              <a:t>у микрометра служит </a:t>
            </a:r>
            <a:r>
              <a:rPr lang="ru-RU" sz="2200" b="1" dirty="0">
                <a:solidFill>
                  <a:srgbClr val="0000FF"/>
                </a:solidFill>
              </a:rPr>
              <a:t>микропара (винт и гайка)</a:t>
            </a:r>
            <a:r>
              <a:rPr lang="ru-RU" sz="2200" dirty="0"/>
              <a:t>, которые помогают достичь высокой точности. </a:t>
            </a:r>
          </a:p>
        </p:txBody>
      </p:sp>
    </p:spTree>
    <p:extLst>
      <p:ext uri="{BB962C8B-B14F-4D97-AF65-F5344CB8AC3E}">
        <p14:creationId xmlns:p14="http://schemas.microsoft.com/office/powerpoint/2010/main" val="16091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Конструкция микрометра</a:t>
            </a:r>
            <a:endParaRPr lang="ru-RU" dirty="0"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5" name="Рисунок 4" descr="конструкция микрометра устройств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06" y="705329"/>
            <a:ext cx="8893496" cy="48758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44016" y="5242702"/>
            <a:ext cx="8999984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 торцевой части рассматриваемого инструмента находится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трещотка </a:t>
            </a:r>
            <a:r>
              <a:rPr lang="ru-RU" altLang="ru-RU" sz="16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(фрикцион</a:t>
            </a:r>
            <a:r>
              <a:rPr lang="ru-RU" altLang="ru-RU" sz="16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)</a:t>
            </a:r>
            <a:r>
              <a:rPr lang="ru-RU" altLang="ru-RU" sz="1600" dirty="0" smtClean="0">
                <a:latin typeface="+mj-lt"/>
                <a:ea typeface="Times New Roman" panose="02020603050405020304" pitchFamily="18" charset="0"/>
              </a:rPr>
              <a:t>, которая</a:t>
            </a:r>
            <a:r>
              <a:rPr lang="ru-RU" altLang="ru-RU" sz="16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latin typeface="+mj-lt"/>
                <a:ea typeface="Times New Roman" panose="02020603050405020304" pitchFamily="18" charset="0"/>
              </a:rPr>
              <a:t>обеспечивает </a:t>
            </a:r>
            <a:r>
              <a:rPr lang="ru-RU" altLang="ru-RU" sz="1600" b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постоянное измерительное </a:t>
            </a:r>
            <a:r>
              <a:rPr lang="ru-RU" altLang="ru-RU" sz="1600" b="1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усилие</a:t>
            </a:r>
            <a:r>
              <a:rPr lang="ru-RU" altLang="ru-RU" sz="1600" b="1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atin typeface="+mj-lt"/>
                <a:ea typeface="Times New Roman" panose="02020603050405020304" pitchFamily="18" charset="0"/>
              </a:rPr>
              <a:t>и</a:t>
            </a:r>
            <a:r>
              <a:rPr lang="ru-RU" altLang="ru-RU" sz="1600" b="1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предназначена </a:t>
            </a:r>
            <a:r>
              <a:rPr lang="ru-RU" sz="1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для того, чтобы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исключить повреждение измеряемой </a:t>
            </a:r>
            <a:r>
              <a:rPr lang="ru-RU" sz="1600" b="1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детали</a:t>
            </a:r>
            <a:r>
              <a:rPr lang="ru-RU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 smtClean="0">
              <a:solidFill>
                <a:srgbClr val="FF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соприкосновении подвижного шпинделя с измеряемой деталью, происходит прокручивание трещотки. Это прокручивание и есть сигналом о том, что можно производить измерения. </a:t>
            </a:r>
            <a:endParaRPr lang="ru-R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9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50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УСТРОЙСТВО</a:t>
            </a:r>
            <a:r>
              <a:rPr lang="ru-RU" sz="35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 </a:t>
            </a:r>
            <a:br>
              <a:rPr lang="ru-RU" sz="35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</a:br>
            <a:r>
              <a:rPr lang="ru-RU" sz="350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гладкого микрометра типа </a:t>
            </a:r>
            <a:r>
              <a:rPr lang="ru-RU" sz="35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МК</a:t>
            </a:r>
            <a:r>
              <a:rPr lang="ru-RU" sz="8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35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–</a:t>
            </a:r>
            <a:r>
              <a:rPr lang="ru-RU" sz="8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35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1</a:t>
            </a:r>
            <a:endParaRPr lang="ru-RU" sz="35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3555" name="Picture 2" descr="C:\Users\я\Pictures\допуски\измерительные инструменты\2011_11_21\IMG_0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30"/>
          <a:stretch>
            <a:fillRect/>
          </a:stretch>
        </p:blipFill>
        <p:spPr>
          <a:xfrm>
            <a:off x="611560" y="1285875"/>
            <a:ext cx="6715125" cy="2786063"/>
          </a:xfrm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323528" y="4797152"/>
            <a:ext cx="38267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400" b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ru-RU" altLang="ru-RU" sz="2400" dirty="0">
                <a:latin typeface="+mj-lt"/>
              </a:rPr>
              <a:t> – скоба</a:t>
            </a:r>
          </a:p>
          <a:p>
            <a:r>
              <a:rPr lang="ru-RU" altLang="ru-RU" sz="2400" b="1" dirty="0">
                <a:solidFill>
                  <a:srgbClr val="FF0000"/>
                </a:solidFill>
                <a:latin typeface="+mj-lt"/>
              </a:rPr>
              <a:t>2</a:t>
            </a:r>
            <a:r>
              <a:rPr lang="ru-RU" altLang="ru-RU" sz="2400" dirty="0">
                <a:latin typeface="+mj-lt"/>
              </a:rPr>
              <a:t> – пятка</a:t>
            </a:r>
          </a:p>
          <a:p>
            <a:r>
              <a:rPr lang="ru-RU" altLang="ru-RU" sz="2400" b="1" dirty="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ru-RU" altLang="ru-RU" sz="2400" dirty="0" smtClean="0">
                <a:latin typeface="+mj-lt"/>
              </a:rPr>
              <a:t> – установочная мера</a:t>
            </a:r>
            <a:endParaRPr lang="ru-RU" altLang="ru-RU" sz="2400" dirty="0">
              <a:latin typeface="+mj-lt"/>
            </a:endParaRPr>
          </a:p>
          <a:p>
            <a:r>
              <a:rPr lang="ru-RU" altLang="ru-RU" sz="2400" b="1" dirty="0" smtClean="0">
                <a:solidFill>
                  <a:srgbClr val="FF0000"/>
                </a:solidFill>
                <a:latin typeface="+mj-lt"/>
              </a:rPr>
              <a:t>4</a:t>
            </a:r>
            <a:r>
              <a:rPr lang="ru-RU" altLang="ru-RU" sz="2400" dirty="0" smtClean="0">
                <a:latin typeface="+mj-lt"/>
              </a:rPr>
              <a:t> </a:t>
            </a:r>
            <a:r>
              <a:rPr lang="ru-RU" altLang="ru-RU" sz="2400" dirty="0">
                <a:latin typeface="+mj-lt"/>
              </a:rPr>
              <a:t>– микровинт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4725144"/>
            <a:ext cx="49740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j-lt"/>
                <a:cs typeface="+mn-cs"/>
              </a:rPr>
              <a:t>5</a:t>
            </a:r>
            <a:r>
              <a:rPr lang="ru-RU" sz="2400" dirty="0">
                <a:latin typeface="+mj-lt"/>
                <a:cs typeface="+mn-cs"/>
              </a:rPr>
              <a:t> – стопор винта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j-lt"/>
                <a:cs typeface="+mn-cs"/>
              </a:rPr>
              <a:t>6</a:t>
            </a:r>
            <a:r>
              <a:rPr lang="ru-RU" sz="2400" dirty="0">
                <a:latin typeface="+mj-lt"/>
                <a:cs typeface="+mn-cs"/>
              </a:rPr>
              <a:t> – стебель </a:t>
            </a:r>
          </a:p>
          <a:p>
            <a:pPr marL="446088" indent="-4460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latin typeface="+mj-lt"/>
              </a:rPr>
              <a:t>7</a:t>
            </a:r>
            <a:r>
              <a:rPr lang="ru-RU" altLang="ru-RU" sz="2400" dirty="0" smtClean="0">
                <a:latin typeface="+mj-lt"/>
              </a:rPr>
              <a:t> </a:t>
            </a:r>
            <a:r>
              <a:rPr lang="ru-RU" altLang="ru-RU" sz="2400" dirty="0">
                <a:latin typeface="+mj-lt"/>
              </a:rPr>
              <a:t>– барабан</a:t>
            </a:r>
            <a:endParaRPr lang="ru-RU" sz="2400" dirty="0" smtClean="0">
              <a:latin typeface="+mj-lt"/>
              <a:cs typeface="+mn-cs"/>
            </a:endParaRPr>
          </a:p>
          <a:p>
            <a:pPr marL="534988" indent="-5349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cs typeface="+mn-cs"/>
              </a:rPr>
              <a:t>8</a:t>
            </a:r>
            <a:r>
              <a:rPr lang="ru-RU" sz="2400" dirty="0" smtClean="0">
                <a:latin typeface="+mj-lt"/>
                <a:cs typeface="+mn-cs"/>
              </a:rPr>
              <a:t> </a:t>
            </a:r>
            <a:r>
              <a:rPr lang="ru-RU" sz="2400" dirty="0">
                <a:latin typeface="+mj-lt"/>
                <a:cs typeface="+mn-cs"/>
              </a:rPr>
              <a:t>– трещотка микрометрической </a:t>
            </a:r>
            <a:r>
              <a:rPr lang="ru-RU" sz="2400" dirty="0" smtClean="0">
                <a:latin typeface="+mj-lt"/>
                <a:cs typeface="+mn-cs"/>
              </a:rPr>
              <a:t> головки</a:t>
            </a:r>
            <a:endParaRPr lang="ru-RU" sz="2400" dirty="0">
              <a:latin typeface="+mj-lt"/>
              <a:cs typeface="+mn-cs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699762" y="2564904"/>
            <a:ext cx="2265520" cy="576064"/>
          </a:xfrm>
          <a:prstGeom prst="wedgeRoundRectCallout">
            <a:avLst>
              <a:gd name="adj1" fmla="val -88959"/>
              <a:gd name="adj2" fmla="val 51104"/>
              <a:gd name="adj3" fmla="val 16667"/>
            </a:avLst>
          </a:prstGeom>
          <a:solidFill>
            <a:srgbClr val="00FF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Круговая шкала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</a:t>
            </a:r>
            <a:r>
              <a:rPr lang="ru-RU" sz="800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/</a:t>
            </a:r>
            <a:r>
              <a:rPr lang="ru-RU" sz="800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100 </a:t>
            </a:r>
            <a:r>
              <a:rPr lang="ru-RU" b="1" dirty="0" smtClean="0">
                <a:solidFill>
                  <a:srgbClr val="FF0000"/>
                </a:solidFill>
              </a:rPr>
              <a:t>мм = 0,01 мм</a:t>
            </a:r>
            <a:endParaRPr lang="ru-RU" dirty="0"/>
          </a:p>
        </p:txBody>
      </p:sp>
      <p:sp>
        <p:nvSpPr>
          <p:cNvPr id="7" name="Выноска 1 6"/>
          <p:cNvSpPr/>
          <p:nvPr/>
        </p:nvSpPr>
        <p:spPr>
          <a:xfrm>
            <a:off x="4994523" y="4094205"/>
            <a:ext cx="2830238" cy="414915"/>
          </a:xfrm>
          <a:prstGeom prst="borderCallout1">
            <a:avLst>
              <a:gd name="adj1" fmla="val -2068"/>
              <a:gd name="adj2" fmla="val 309"/>
              <a:gd name="adj3" fmla="val -189527"/>
              <a:gd name="adj4" fmla="val 4895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14 + 0,50 </a:t>
            </a:r>
            <a:r>
              <a:rPr lang="ru-RU" b="1" dirty="0">
                <a:solidFill>
                  <a:srgbClr val="FF0000"/>
                </a:solidFill>
              </a:rPr>
              <a:t>+ 0,18 = 14,68 </a:t>
            </a:r>
            <a:r>
              <a:rPr lang="ru-RU" b="1" dirty="0" smtClean="0">
                <a:solidFill>
                  <a:srgbClr val="FF0000"/>
                </a:solidFill>
              </a:rPr>
              <a:t>мм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4048" y="1369343"/>
            <a:ext cx="576064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95936" y="3770784"/>
            <a:ext cx="576064" cy="3502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26754" y="3347700"/>
            <a:ext cx="136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25 – 50 мм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411760" y="4034490"/>
            <a:ext cx="2304256" cy="604078"/>
          </a:xfrm>
          <a:prstGeom prst="wedgeRoundRectCallout">
            <a:avLst>
              <a:gd name="adj1" fmla="val 37715"/>
              <a:gd name="adj2" fmla="val -179399"/>
              <a:gd name="adj3" fmla="val 16667"/>
            </a:avLst>
          </a:prstGeom>
          <a:solidFill>
            <a:srgbClr val="00FF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Продольная шкала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0,50 мм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4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999"/>
            <a:ext cx="9144000" cy="1143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ПОРЯДОК ИЗМЕРЕНИЯ  ПОКАЗАНИЙ</a:t>
            </a:r>
            <a:endParaRPr lang="ru-RU" sz="320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5" cy="4879975"/>
          </a:xfrm>
        </p:spPr>
        <p:txBody>
          <a:bodyPr>
            <a:normAutofit fontScale="92500" lnSpcReduction="10000"/>
          </a:bodyPr>
          <a:lstStyle/>
          <a:p>
            <a:pPr marL="457200" indent="-457200" algn="just" fontAlgn="auto">
              <a:spcAft>
                <a:spcPts val="0"/>
              </a:spcAft>
              <a:buClr>
                <a:srgbClr val="FF0000"/>
              </a:buClr>
              <a:buSzPct val="100000"/>
              <a:buFont typeface="Wingdings 2" panose="05020102010507070707" pitchFamily="18" charset="2"/>
              <a:buAutoNum type="arabicPeriod"/>
              <a:defRPr/>
            </a:pPr>
            <a:r>
              <a:rPr lang="ru-RU" dirty="0" smtClean="0"/>
              <a:t>Проверить точность установки микрометра на «нуль».</a:t>
            </a:r>
          </a:p>
          <a:p>
            <a:pPr marL="457200" indent="-457200" algn="just" fontAlgn="auto">
              <a:spcAft>
                <a:spcPts val="0"/>
              </a:spcAft>
              <a:buClr>
                <a:srgbClr val="FF0000"/>
              </a:buClr>
              <a:buSzPct val="100000"/>
              <a:buFont typeface="Wingdings 2" panose="05020102010507070707" pitchFamily="18" charset="2"/>
              <a:buAutoNum type="arabicPeriod"/>
              <a:defRPr/>
            </a:pPr>
            <a:r>
              <a:rPr lang="ru-RU" dirty="0" smtClean="0"/>
              <a:t>Взять микрометр за скобу в левую руку.</a:t>
            </a:r>
          </a:p>
          <a:p>
            <a:pPr marL="457200" indent="-457200" algn="just" fontAlgn="auto">
              <a:spcAft>
                <a:spcPts val="0"/>
              </a:spcAft>
              <a:buClr>
                <a:srgbClr val="FF0000"/>
              </a:buClr>
              <a:buSzPct val="100000"/>
              <a:buFont typeface="Wingdings 2" panose="05020102010507070707" pitchFamily="18" charset="2"/>
              <a:buAutoNum type="arabicPeriod"/>
              <a:defRPr/>
            </a:pPr>
            <a:r>
              <a:rPr lang="ru-RU" dirty="0" smtClean="0"/>
              <a:t>Вращать правой рукой барабан против часовой стрелки (развести измерительные плоскости микрометра на размер, больший измеряемой детали).</a:t>
            </a:r>
          </a:p>
          <a:p>
            <a:pPr marL="457200" indent="-457200" algn="just" fontAlgn="auto">
              <a:spcAft>
                <a:spcPts val="0"/>
              </a:spcAft>
              <a:buClr>
                <a:srgbClr val="FF0000"/>
              </a:buClr>
              <a:buSzPct val="100000"/>
              <a:buFont typeface="Wingdings 2" panose="05020102010507070707" pitchFamily="18" charset="2"/>
              <a:buAutoNum type="arabicPeriod"/>
              <a:defRPr/>
            </a:pPr>
            <a:r>
              <a:rPr lang="ru-RU" dirty="0" smtClean="0"/>
              <a:t>Поместить деталь между пяткой и торцом микрометрического винта МК, и плавно вращая трещотку  по часовой стрелке, выдвинуть микрометрический винт до тех пор, пока торец и пятка скобы плотно соприкоснутся  с деталью.</a:t>
            </a:r>
          </a:p>
          <a:p>
            <a:pPr marL="457200" indent="-457200" algn="just" fontAlgn="auto">
              <a:spcAft>
                <a:spcPts val="0"/>
              </a:spcAft>
              <a:buClr>
                <a:srgbClr val="FF0000"/>
              </a:buClr>
              <a:buSzPct val="100000"/>
              <a:buFont typeface="Wingdings 2" panose="05020102010507070707" pitchFamily="18" charset="2"/>
              <a:buAutoNum type="arabicPeriod"/>
              <a:defRPr/>
            </a:pPr>
            <a:r>
              <a:rPr lang="ru-RU" dirty="0" smtClean="0"/>
              <a:t>Зафиксировать положение микрометрического винта стопором.  </a:t>
            </a:r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FFFF00"/>
          </a:solidFill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УСТАНОВКА МИКРОМЕТРА НА </a:t>
            </a:r>
            <a:r>
              <a:rPr lang="ru-RU" sz="2800" dirty="0" smtClean="0">
                <a:ln w="11430"/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«НУЛЬ»</a:t>
            </a:r>
            <a:endParaRPr lang="ru-RU" sz="2800" dirty="0">
              <a:ln w="11430"/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836712"/>
            <a:ext cx="87129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ahoma" panose="020B0604030504040204" pitchFamily="34" charset="0"/>
              </a:rPr>
              <a:t>При соприкосновении измерительных поверхностей микрометра с измерительными поверхностями </a:t>
            </a:r>
            <a:r>
              <a:rPr lang="ru-RU" sz="2200" b="1" dirty="0">
                <a:solidFill>
                  <a:srgbClr val="FF0000"/>
                </a:solidFill>
                <a:latin typeface="Tahoma" panose="020B0604030504040204" pitchFamily="34" charset="0"/>
              </a:rPr>
              <a:t>установочной меры </a:t>
            </a:r>
            <a:r>
              <a:rPr lang="ru-RU" sz="2200" dirty="0">
                <a:latin typeface="Tahoma" panose="020B0604030504040204" pitchFamily="34" charset="0"/>
              </a:rPr>
              <a:t>или </a:t>
            </a:r>
            <a:r>
              <a:rPr lang="ru-RU" sz="2200" b="1" dirty="0">
                <a:solidFill>
                  <a:srgbClr val="FF0000"/>
                </a:solidFill>
                <a:latin typeface="Tahoma" panose="020B0604030504040204" pitchFamily="34" charset="0"/>
              </a:rPr>
              <a:t>непосредственно между собой </a:t>
            </a:r>
            <a:r>
              <a:rPr lang="ru-RU" sz="2200" dirty="0">
                <a:latin typeface="Tahoma" panose="020B0604030504040204" pitchFamily="34" charset="0"/>
              </a:rPr>
              <a:t>(при пределах измерения </a:t>
            </a:r>
            <a:r>
              <a:rPr lang="ru-RU" sz="2200" dirty="0" smtClean="0">
                <a:latin typeface="Tahoma" panose="020B0604030504040204" pitchFamily="34" charset="0"/>
              </a:rPr>
              <a:t>                 0-25 </a:t>
            </a:r>
            <a:r>
              <a:rPr lang="ru-RU" sz="2200" dirty="0">
                <a:latin typeface="Tahoma" panose="020B0604030504040204" pitchFamily="34" charset="0"/>
              </a:rPr>
              <a:t>мм) нулевой штрих барабана должен совпадать с продольным штрихом стебля, а скос барабана должен открывать нулевой штрих стебля.</a:t>
            </a:r>
            <a:endParaRPr lang="ru-RU" sz="2200" dirty="0"/>
          </a:p>
        </p:txBody>
      </p:sp>
      <p:pic>
        <p:nvPicPr>
          <p:cNvPr id="7170" name="Picture 2" descr="http://ok-t.ru/studopedia/baza19/720071484582.files/image1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338" y="2708920"/>
            <a:ext cx="5400150" cy="393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7976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FFFF00"/>
          </a:solidFill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УСТАНОВКА МИКРОМЕТРА НА </a:t>
            </a:r>
            <a:r>
              <a:rPr lang="ru-RU" sz="2800" dirty="0" smtClean="0">
                <a:ln w="11430"/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«НУЛЬ»</a:t>
            </a:r>
            <a:endParaRPr lang="ru-RU" sz="2800" dirty="0">
              <a:ln w="11430"/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040" y="83671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Последовательность действий при установке микрометра на нуль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124744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Tahoma" panose="020B0604030504040204" pitchFamily="34" charset="0"/>
              </a:rPr>
              <a:t>Неправильное нулевое положение микрометра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484784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</a:rPr>
              <a:t>При неправильных показаниях микрометра надо произвести установку его на нуль.</a:t>
            </a:r>
            <a:endParaRPr lang="ru-RU" dirty="0"/>
          </a:p>
        </p:txBody>
      </p:sp>
      <p:pic>
        <p:nvPicPr>
          <p:cNvPr id="8194" name="Picture 2" descr="http://ok-t.ru/studopedia/baza19/720071484582.files/image11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42756"/>
            <a:ext cx="2947787" cy="25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ok-t.ru/studopedia/baza19/720071484582.files/image11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52" y="1958592"/>
            <a:ext cx="3241329" cy="273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7014" y="4691820"/>
            <a:ext cx="89469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</a:rPr>
              <a:t>Если после соприкосновения измерительных поверхностей с установочной мерой или между собой (в пределах измерения микрометра </a:t>
            </a:r>
            <a:r>
              <a:rPr lang="ru-RU" dirty="0" smtClean="0">
                <a:latin typeface="Tahoma" panose="020B0604030504040204" pitchFamily="34" charset="0"/>
              </a:rPr>
              <a:t>0-25 </a:t>
            </a:r>
            <a:r>
              <a:rPr lang="ru-RU" dirty="0">
                <a:latin typeface="Tahoma" panose="020B0604030504040204" pitchFamily="34" charset="0"/>
              </a:rPr>
              <a:t>мм) показания микрометра неправильны, необходимо:</a:t>
            </a:r>
          </a:p>
          <a:p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1)</a:t>
            </a:r>
            <a:r>
              <a:rPr lang="ru-RU" b="1" dirty="0">
                <a:latin typeface="Tahoma" panose="020B0604030504040204" pitchFamily="34" charset="0"/>
              </a:rPr>
              <a:t> закрепить микровинт стопором;</a:t>
            </a:r>
          </a:p>
          <a:p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2)</a:t>
            </a:r>
            <a:r>
              <a:rPr lang="ru-RU" b="1" dirty="0">
                <a:latin typeface="Tahoma" panose="020B0604030504040204" pitchFamily="34" charset="0"/>
              </a:rPr>
              <a:t> разъединить барабан с микровинтом;</a:t>
            </a:r>
          </a:p>
          <a:p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3) </a:t>
            </a:r>
            <a:r>
              <a:rPr lang="ru-RU" b="1" dirty="0">
                <a:latin typeface="Tahoma" panose="020B0604030504040204" pitchFamily="34" charset="0"/>
              </a:rPr>
              <a:t>установить барабан и закрепить его;</a:t>
            </a:r>
          </a:p>
          <a:p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4)</a:t>
            </a:r>
            <a:r>
              <a:rPr lang="ru-RU" b="1" dirty="0">
                <a:latin typeface="Tahoma" panose="020B0604030504040204" pitchFamily="34" charset="0"/>
              </a:rPr>
              <a:t> произвести проверку нулевого положения.</a:t>
            </a:r>
            <a:endParaRPr lang="ru-RU" b="1" i="0" dirty="0"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58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6" y="140618"/>
            <a:ext cx="8820472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ts val="4000"/>
              </a:lnSpc>
              <a:spcAft>
                <a:spcPts val="0"/>
              </a:spcAft>
              <a:defRPr/>
            </a:pPr>
            <a:r>
              <a:rPr lang="ru-RU" sz="3200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3. </a:t>
            </a:r>
            <a:r>
              <a:rPr lang="ru-RU" sz="3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Принцип действия микрометрических инструментов</a:t>
            </a:r>
            <a:endParaRPr lang="ru-RU" sz="32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795"/>
            <a:ext cx="9177134" cy="4492501"/>
          </a:xfrm>
        </p:spPr>
        <p:txBody>
          <a:bodyPr>
            <a:normAutofit/>
          </a:bodyPr>
          <a:lstStyle/>
          <a:p>
            <a:pPr marL="400050" indent="-307975" fontAlgn="auto">
              <a:spcAft>
                <a:spcPts val="0"/>
              </a:spcAft>
              <a:buClr>
                <a:srgbClr val="0000FF"/>
              </a:buClr>
              <a:buFont typeface="Wingdings 2"/>
              <a:buChar char=""/>
              <a:defRPr/>
            </a:pPr>
            <a:r>
              <a:rPr lang="ru-RU" sz="2700" b="1" dirty="0" smtClean="0">
                <a:solidFill>
                  <a:srgbClr val="FF0000"/>
                </a:solidFill>
              </a:rPr>
              <a:t>Микрометрические </a:t>
            </a:r>
            <a:r>
              <a:rPr lang="ru-RU" sz="2700" b="1" dirty="0">
                <a:solidFill>
                  <a:srgbClr val="FF0000"/>
                </a:solidFill>
              </a:rPr>
              <a:t>инструменты </a:t>
            </a:r>
            <a:r>
              <a:rPr lang="ru-RU" sz="2700" dirty="0"/>
              <a:t>– это средства измерения линейных размеров, </a:t>
            </a:r>
            <a:r>
              <a:rPr lang="ru-RU" sz="2700" b="1" dirty="0" smtClean="0">
                <a:solidFill>
                  <a:srgbClr val="0000FF"/>
                </a:solidFill>
              </a:rPr>
              <a:t>принцип действия </a:t>
            </a:r>
            <a:r>
              <a:rPr lang="ru-RU" sz="2700" dirty="0" smtClean="0"/>
              <a:t>которых основан </a:t>
            </a:r>
            <a:r>
              <a:rPr lang="ru-RU" sz="2700" dirty="0"/>
              <a:t>на использовании </a:t>
            </a:r>
            <a:r>
              <a:rPr lang="ru-RU" sz="2700" b="1" u="sng" dirty="0">
                <a:solidFill>
                  <a:srgbClr val="006600"/>
                </a:solidFill>
              </a:rPr>
              <a:t>винтовой </a:t>
            </a:r>
            <a:r>
              <a:rPr lang="ru-RU" sz="2700" b="1" u="sng" dirty="0" smtClean="0">
                <a:solidFill>
                  <a:srgbClr val="006600"/>
                </a:solidFill>
              </a:rPr>
              <a:t>пары</a:t>
            </a:r>
            <a:r>
              <a:rPr lang="ru-RU" sz="2700" dirty="0" smtClean="0"/>
              <a:t> (</a:t>
            </a:r>
            <a:r>
              <a:rPr lang="ru-RU" sz="2700" b="1" u="sng" dirty="0" err="1" smtClean="0">
                <a:solidFill>
                  <a:srgbClr val="FF0000"/>
                </a:solidFill>
              </a:rPr>
              <a:t>микропары</a:t>
            </a:r>
            <a:r>
              <a:rPr lang="ru-RU" sz="2700" b="1" dirty="0" smtClean="0">
                <a:solidFill>
                  <a:srgbClr val="FF0000"/>
                </a:solidFill>
              </a:rPr>
              <a:t>:</a:t>
            </a:r>
            <a:r>
              <a:rPr lang="ru-RU" sz="2700" b="1" dirty="0" smtClean="0">
                <a:solidFill>
                  <a:srgbClr val="0000FF"/>
                </a:solidFill>
              </a:rPr>
              <a:t> «микрометрический винт – гайка»</a:t>
            </a:r>
            <a:r>
              <a:rPr lang="ru-RU" sz="2700" dirty="0" smtClean="0"/>
              <a:t>), </a:t>
            </a:r>
            <a:r>
              <a:rPr lang="ru-RU" sz="2700" b="1" dirty="0" smtClean="0"/>
              <a:t>для преобразования вращательного движения микрометрического винта (</a:t>
            </a:r>
            <a:r>
              <a:rPr lang="ru-RU" sz="2700" b="1" dirty="0" smtClean="0">
                <a:solidFill>
                  <a:srgbClr val="0000FF"/>
                </a:solidFill>
              </a:rPr>
              <a:t>микровинта</a:t>
            </a:r>
            <a:r>
              <a:rPr lang="ru-RU" sz="2700" b="1" dirty="0" smtClean="0"/>
              <a:t>) в поступательное.</a:t>
            </a:r>
          </a:p>
          <a:p>
            <a:pPr marL="400050" indent="-307975" fontAlgn="auto">
              <a:spcAft>
                <a:spcPts val="0"/>
              </a:spcAft>
              <a:buClr>
                <a:srgbClr val="0000FF"/>
              </a:buClr>
              <a:buFont typeface="Wingdings 2"/>
              <a:buChar char=""/>
              <a:defRPr/>
            </a:pPr>
            <a:endParaRPr lang="ru-RU" sz="800" b="1" dirty="0" smtClean="0"/>
          </a:p>
          <a:p>
            <a:pPr marL="400050" indent="-307975" fontAlgn="auto">
              <a:spcAft>
                <a:spcPts val="0"/>
              </a:spcAft>
              <a:buClr>
                <a:srgbClr val="0000FF"/>
              </a:buClr>
              <a:buFont typeface="Wingdings 2"/>
              <a:buChar char=""/>
              <a:defRPr/>
            </a:pPr>
            <a:r>
              <a:rPr lang="ru-RU" sz="2700" b="1" dirty="0" err="1" smtClean="0">
                <a:solidFill>
                  <a:srgbClr val="FF0000"/>
                </a:solidFill>
              </a:rPr>
              <a:t>Микропара</a:t>
            </a:r>
            <a:r>
              <a:rPr lang="ru-RU" sz="2700" b="1" dirty="0" smtClean="0"/>
              <a:t> </a:t>
            </a:r>
            <a:r>
              <a:rPr lang="ru-RU" sz="2700" dirty="0" smtClean="0"/>
              <a:t>служит</a:t>
            </a:r>
            <a:r>
              <a:rPr lang="ru-RU" sz="2700" b="1" dirty="0" smtClean="0"/>
              <a:t> </a:t>
            </a:r>
            <a:r>
              <a:rPr lang="ru-RU" sz="2700" b="1" dirty="0" smtClean="0">
                <a:solidFill>
                  <a:srgbClr val="0000FF"/>
                </a:solidFill>
              </a:rPr>
              <a:t>размерным</a:t>
            </a:r>
            <a:r>
              <a:rPr lang="ru-RU" sz="2700" b="1" dirty="0" smtClean="0"/>
              <a:t> </a:t>
            </a:r>
            <a:r>
              <a:rPr lang="ru-RU" sz="2700" dirty="0" smtClean="0"/>
              <a:t>и</a:t>
            </a:r>
            <a:r>
              <a:rPr lang="ru-RU" sz="2700" b="1" dirty="0" smtClean="0"/>
              <a:t> </a:t>
            </a:r>
            <a:r>
              <a:rPr lang="ru-RU" sz="2700" b="1" dirty="0" smtClean="0">
                <a:solidFill>
                  <a:srgbClr val="0000FF"/>
                </a:solidFill>
              </a:rPr>
              <a:t>преобразовательным устройством</a:t>
            </a:r>
            <a:r>
              <a:rPr lang="ru-RU" sz="2700" b="1" dirty="0" smtClean="0"/>
              <a:t> </a:t>
            </a:r>
            <a:r>
              <a:rPr lang="ru-RU" sz="2700" dirty="0" smtClean="0"/>
              <a:t>в микрометрических измерительных инструментах.</a:t>
            </a:r>
          </a:p>
          <a:p>
            <a:pPr marL="179388" indent="0" fontAlgn="auto">
              <a:spcAft>
                <a:spcPts val="0"/>
              </a:spcAft>
              <a:buClr>
                <a:srgbClr val="0000FF"/>
              </a:buClr>
              <a:buSzPct val="100000"/>
              <a:buNone/>
              <a:defRPr/>
            </a:pPr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FFFF00"/>
          </a:solidFill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УСТАНОВКА МИКРОМЕТРА НА </a:t>
            </a:r>
            <a:r>
              <a:rPr lang="ru-RU" sz="2800" dirty="0" smtClean="0">
                <a:ln w="11430"/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«НУЛЬ»</a:t>
            </a:r>
            <a:endParaRPr lang="ru-RU" sz="2800" dirty="0">
              <a:ln w="11430"/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859496"/>
            <a:ext cx="3291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Закрепление микровинта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://ok-t.ru/studopedia/baza19/720071484582.files/image1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1" y="1251613"/>
            <a:ext cx="3450291" cy="427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23928" y="928447"/>
            <a:ext cx="4969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Отсоединение барабана от микровинта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22" name="Picture 6" descr="http://ok-t.ru/studopedia/baza19/720071484582.files/image11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448" y="1340768"/>
            <a:ext cx="4860628" cy="1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34907" y="2862618"/>
            <a:ext cx="51921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rgbClr val="FF0000"/>
                </a:solidFill>
                <a:latin typeface="Tahoma" panose="020B0604030504040204" pitchFamily="34" charset="0"/>
              </a:rPr>
              <a:t>а</a:t>
            </a:r>
            <a:r>
              <a:rPr lang="ru-RU" sz="1700" b="1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1700" b="1" dirty="0">
                <a:solidFill>
                  <a:srgbClr val="0000FF"/>
                </a:solidFill>
                <a:latin typeface="Tahoma" panose="020B0604030504040204" pitchFamily="34" charset="0"/>
              </a:rPr>
              <a:t>– отвинчивание корпуса трещотки,</a:t>
            </a:r>
          </a:p>
          <a:p>
            <a:r>
              <a:rPr lang="ru-RU" sz="1700" b="1" dirty="0">
                <a:solidFill>
                  <a:srgbClr val="FF0000"/>
                </a:solidFill>
                <a:latin typeface="Tahoma" panose="020B0604030504040204" pitchFamily="34" charset="0"/>
              </a:rPr>
              <a:t>б</a:t>
            </a:r>
            <a:r>
              <a:rPr lang="ru-RU" sz="1700" b="1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1700" b="1" dirty="0">
                <a:solidFill>
                  <a:srgbClr val="0000FF"/>
                </a:solidFill>
                <a:latin typeface="Tahoma" panose="020B0604030504040204" pitchFamily="34" charset="0"/>
              </a:rPr>
              <a:t>–</a:t>
            </a:r>
            <a:r>
              <a:rPr lang="ru-RU" sz="1700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ru-RU" sz="1700" b="1" dirty="0">
                <a:solidFill>
                  <a:srgbClr val="0000FF"/>
                </a:solidFill>
                <a:latin typeface="Tahoma" panose="020B0604030504040204" pitchFamily="34" charset="0"/>
              </a:rPr>
              <a:t>отсоединение барабана от микровинта</a:t>
            </a:r>
            <a:endParaRPr lang="ru-RU" sz="1700" b="1" i="0" dirty="0">
              <a:solidFill>
                <a:srgbClr val="0000FF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9224" name="Picture 8" descr="http://ok-t.ru/studopedia/baza19/720071484582.files/image11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670" y="3663142"/>
            <a:ext cx="3379737" cy="299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139952" y="3663142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Установка барабана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122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ok-t.ru/studopedia/baza19/720071484582.files/image1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34" y="2688414"/>
            <a:ext cx="1872470" cy="133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ok-t.ru/studopedia/baza19/720071484582.files/image11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71" y="2510253"/>
            <a:ext cx="1598007" cy="155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FFFF00"/>
          </a:solidFill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ПОРЯДОК ИЗМЕРЕНИЯ МИКРОМЕТРОМ</a:t>
            </a:r>
            <a:endParaRPr lang="ru-RU" sz="2800" dirty="0">
              <a:ln w="11430"/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Последовательность действий при измерении микрометром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768" y="1222068"/>
            <a:ext cx="89462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Tahoma" panose="020B0604030504040204" pitchFamily="34" charset="0"/>
              </a:rPr>
              <a:t>перед </a:t>
            </a:r>
            <a:r>
              <a:rPr lang="ru-RU" dirty="0">
                <a:latin typeface="Tahoma" panose="020B0604030504040204" pitchFamily="34" charset="0"/>
              </a:rPr>
              <a:t>измерением протирают измерительные </a:t>
            </a:r>
            <a:r>
              <a:rPr lang="ru-RU" dirty="0" smtClean="0">
                <a:latin typeface="Tahoma" panose="020B0604030504040204" pitchFamily="34" charset="0"/>
              </a:rPr>
              <a:t>поверхности;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Tahoma" panose="020B0604030504040204" pitchFamily="34" charset="0"/>
              </a:rPr>
              <a:t>устанавливают </a:t>
            </a:r>
            <a:r>
              <a:rPr lang="ru-RU" dirty="0">
                <a:latin typeface="Tahoma" panose="020B0604030504040204" pitchFamily="34" charset="0"/>
              </a:rPr>
              <a:t>микрометр на размер немного более проверяемого;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ahoma" panose="020B0604030504040204" pitchFamily="34" charset="0"/>
              </a:rPr>
              <a:t>слегка прижимают пятку к проверяемой поверхности; </a:t>
            </a:r>
            <a:endParaRPr lang="ru-RU" dirty="0" smtClean="0">
              <a:latin typeface="Tahoma" panose="020B060403050404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Tahoma" panose="020B0604030504040204" pitchFamily="34" charset="0"/>
              </a:rPr>
              <a:t>доводят </a:t>
            </a:r>
            <a:r>
              <a:rPr lang="ru-RU" dirty="0">
                <a:latin typeface="Tahoma" panose="020B0604030504040204" pitchFamily="34" charset="0"/>
              </a:rPr>
              <a:t>с помощью трещотки микровинт до соприкосновения с проверяемой поверхностью; </a:t>
            </a:r>
            <a:endParaRPr lang="ru-RU" dirty="0" smtClean="0">
              <a:latin typeface="Tahoma" panose="020B060403050404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Tahoma" panose="020B0604030504040204" pitchFamily="34" charset="0"/>
              </a:rPr>
              <a:t>покачиванием </a:t>
            </a:r>
            <a:r>
              <a:rPr lang="ru-RU" dirty="0">
                <a:latin typeface="Tahoma" panose="020B0604030504040204" pitchFamily="34" charset="0"/>
              </a:rPr>
              <a:t>проверяют отсутствие перекоса; </a:t>
            </a:r>
            <a:endParaRPr lang="ru-RU" dirty="0" smtClean="0">
              <a:latin typeface="Tahoma" panose="020B060403050404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Tahoma" panose="020B0604030504040204" pitchFamily="34" charset="0"/>
              </a:rPr>
              <a:t>стопорят </a:t>
            </a:r>
            <a:r>
              <a:rPr lang="ru-RU" dirty="0">
                <a:latin typeface="Tahoma" panose="020B0604030504040204" pitchFamily="34" charset="0"/>
              </a:rPr>
              <a:t>микровинт и читают показание</a:t>
            </a:r>
            <a:endParaRPr lang="ru-RU" b="0" i="0" dirty="0">
              <a:effectLst/>
              <a:latin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83771" y="3456126"/>
            <a:ext cx="2852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ahoma" panose="020B0604030504040204" pitchFamily="34" charset="0"/>
              </a:rPr>
              <a:t>Протирка перед работой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938" y="4108794"/>
            <a:ext cx="90451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Положение измерительных поверхностей относительно измеряемых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При </a:t>
            </a:r>
            <a:r>
              <a:rPr lang="ru-RU" b="1" dirty="0">
                <a:solidFill>
                  <a:srgbClr val="0000FF"/>
                </a:solidFill>
                <a:latin typeface="Tahoma" panose="020B0604030504040204" pitchFamily="34" charset="0"/>
              </a:rPr>
              <a:t>измерении микрометром диаметра цилиндрической детали </a:t>
            </a:r>
            <a:r>
              <a:rPr lang="ru-RU" dirty="0">
                <a:latin typeface="Tahoma" panose="020B0604030504040204" pitchFamily="34" charset="0"/>
              </a:rPr>
              <a:t>линия измерения должна быть перпендикулярна образующей и проходить через центр.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00FF"/>
                </a:solidFill>
                <a:latin typeface="Tahoma" panose="020B0604030504040204" pitchFamily="34" charset="0"/>
              </a:rPr>
              <a:t>При измерении микрометром расстояния между параллельными плоскостями </a:t>
            </a:r>
            <a:r>
              <a:rPr lang="ru-RU" dirty="0">
                <a:latin typeface="Tahoma" panose="020B0604030504040204" pitchFamily="34" charset="0"/>
              </a:rPr>
              <a:t>линия измерения должна быть им перпендикулярна.</a:t>
            </a:r>
            <a:endParaRPr lang="ru-RU" b="0" i="0" dirty="0">
              <a:effectLst/>
              <a:latin typeface="Tahoma" panose="020B0604030504040204" pitchFamily="34" charset="0"/>
            </a:endParaRPr>
          </a:p>
        </p:txBody>
      </p:sp>
      <p:pic>
        <p:nvPicPr>
          <p:cNvPr id="10246" name="Picture 6" descr="http://ok-t.ru/studopedia/baza19/720071484582.files/image11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563619"/>
            <a:ext cx="2377884" cy="118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ok-t.ru/studopedia/baza19/720071484582.files/image11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92384"/>
            <a:ext cx="3112739" cy="115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5196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FFFF00"/>
          </a:solidFill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ПОРЯДОК ИЗМЕРЕНИЯ МИКРОМЕТРОМ</a:t>
            </a:r>
            <a:endParaRPr lang="ru-RU" sz="2800" dirty="0">
              <a:ln w="11430"/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2132856"/>
            <a:ext cx="4824536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При чтении показаний </a:t>
            </a:r>
            <a:r>
              <a:rPr lang="ru-RU" sz="2400" b="1" dirty="0">
                <a:solidFill>
                  <a:srgbClr val="0000FF"/>
                </a:solidFill>
                <a:latin typeface="Tahoma" panose="020B0604030504040204" pitchFamily="34" charset="0"/>
              </a:rPr>
              <a:t>микрометр следует держать прямо перед глазами во избежание искажений результатов измерений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11266" name="Picture 2" descr="http://ok-t.ru/studopedia/baza19/720071484582.files/image1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215417" cy="529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1878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FFFF00"/>
          </a:solidFill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ПРОЦЕДУРА ИЗМЕРЕНИЯ  МИКРОМЕТРОМ</a:t>
            </a:r>
            <a:endParaRPr lang="ru-RU" sz="280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ru-RU" sz="2500" dirty="0"/>
              <a:t>убедиться в правильности выбора микрометра в зависимости от размера; </a:t>
            </a:r>
          </a:p>
          <a:p>
            <a:pPr>
              <a:buClr>
                <a:srgbClr val="FF0000"/>
              </a:buClr>
            </a:pPr>
            <a:r>
              <a:rPr lang="ru-RU" sz="2500" dirty="0"/>
              <a:t>очистить поверхность измеряемой детали; </a:t>
            </a:r>
          </a:p>
          <a:p>
            <a:pPr>
              <a:buClr>
                <a:srgbClr val="FF0000"/>
              </a:buClr>
            </a:pPr>
            <a:r>
              <a:rPr lang="ru-RU" sz="2500" dirty="0"/>
              <a:t>убедиться в точности установки микрометра на ноль; </a:t>
            </a:r>
          </a:p>
          <a:p>
            <a:pPr>
              <a:buClr>
                <a:srgbClr val="FF0000"/>
              </a:buClr>
            </a:pPr>
            <a:r>
              <a:rPr lang="ru-RU" sz="2500" dirty="0"/>
              <a:t>проверить плавность вращения микрометрического винта; </a:t>
            </a:r>
          </a:p>
          <a:p>
            <a:pPr>
              <a:buClr>
                <a:srgbClr val="FF0000"/>
              </a:buClr>
            </a:pPr>
            <a:r>
              <a:rPr lang="ru-RU" sz="2500" dirty="0"/>
              <a:t>установить пяту микрометра на измеряемую поверхность; </a:t>
            </a:r>
          </a:p>
          <a:p>
            <a:pPr>
              <a:buClr>
                <a:srgbClr val="FF0000"/>
              </a:buClr>
            </a:pPr>
            <a:r>
              <a:rPr lang="ru-RU" sz="2500" dirty="0"/>
              <a:t>вращать наружную муфту с рифлением, пока шпиндель не подойдет близко к измеряемой поверхности; </a:t>
            </a:r>
          </a:p>
          <a:p>
            <a:pPr>
              <a:buClr>
                <a:srgbClr val="FF0000"/>
              </a:buClr>
            </a:pPr>
            <a:r>
              <a:rPr lang="ru-RU" sz="2500" dirty="0"/>
              <a:t>продолжать вращение шпинделя, держась за </a:t>
            </a:r>
            <a:r>
              <a:rPr lang="ru-RU" sz="2500" dirty="0" smtClean="0"/>
              <a:t>«трещотку», </a:t>
            </a:r>
            <a:r>
              <a:rPr lang="ru-RU" sz="2500" dirty="0"/>
              <a:t>до тех пор, пока шпиндель не коснется измеряемой поверхности; </a:t>
            </a:r>
          </a:p>
          <a:p>
            <a:pPr>
              <a:buClr>
                <a:srgbClr val="FF0000"/>
              </a:buClr>
            </a:pPr>
            <a:r>
              <a:rPr lang="ru-RU" sz="2500" dirty="0"/>
              <a:t>после срабатывания </a:t>
            </a:r>
            <a:r>
              <a:rPr lang="ru-RU" sz="2500" dirty="0" smtClean="0"/>
              <a:t>«трещотки», </a:t>
            </a:r>
            <a:r>
              <a:rPr lang="ru-RU" sz="2500" dirty="0"/>
              <a:t>сделать </a:t>
            </a:r>
            <a:r>
              <a:rPr lang="ru-RU" sz="2500" b="1" dirty="0">
                <a:solidFill>
                  <a:srgbClr val="0000FF"/>
                </a:solidFill>
              </a:rPr>
              <a:t>два или три оборота </a:t>
            </a:r>
            <a:r>
              <a:rPr lang="ru-RU" sz="2500" dirty="0"/>
              <a:t>и считать показания шкал. </a:t>
            </a:r>
            <a:endParaRPr lang="ru-RU" sz="25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7385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я\Pictures\допуски\измерительные инструменты\Mikrometr[1]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14438"/>
            <a:ext cx="7500938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33"/>
          <p:cNvSpPr txBox="1">
            <a:spLocks/>
          </p:cNvSpPr>
          <p:nvPr/>
        </p:nvSpPr>
        <p:spPr bwMode="auto">
          <a:xfrm>
            <a:off x="0" y="1412776"/>
            <a:ext cx="914400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7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ТИПЫ МИКРОМЕТРОВ</a:t>
            </a:r>
            <a:endParaRPr lang="ru-RU" altLang="ru-RU" sz="7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8100392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Микрометры гладкие (</a:t>
            </a:r>
            <a:r>
              <a:rPr lang="ru-RU" sz="3800" b="1" dirty="0" smtClean="0">
                <a:solidFill>
                  <a:srgbClr val="0000FF"/>
                </a:solidFill>
              </a:rPr>
              <a:t>тип МК</a:t>
            </a:r>
            <a:r>
              <a:rPr lang="ru-RU" sz="3800" b="1" dirty="0" smtClean="0">
                <a:solidFill>
                  <a:srgbClr val="FF0000"/>
                </a:solidFill>
              </a:rPr>
              <a:t>)</a:t>
            </a:r>
            <a:endParaRPr lang="ru-RU" sz="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6632"/>
            <a:ext cx="9144000" cy="861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Измерительные характеристики и </a:t>
            </a:r>
            <a:endParaRPr lang="en-US" sz="2400" b="1" dirty="0" smtClean="0">
              <a:solidFill>
                <a:srgbClr val="0000FF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525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внешний </a:t>
            </a:r>
            <a:r>
              <a:rPr lang="ru-RU" sz="2400" b="1" dirty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микрометров гладких </a:t>
            </a:r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554452"/>
              </p:ext>
            </p:extLst>
          </p:nvPr>
        </p:nvGraphicFramePr>
        <p:xfrm>
          <a:off x="277848" y="972091"/>
          <a:ext cx="3312367" cy="5749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8968">
                  <a:extLst>
                    <a:ext uri="{9D8B030D-6E8A-4147-A177-3AD203B41FA5}">
                      <a16:colId xmlns="" xmlns:a16="http://schemas.microsoft.com/office/drawing/2014/main" val="248825889"/>
                    </a:ext>
                  </a:extLst>
                </a:gridCol>
                <a:gridCol w="2013399">
                  <a:extLst>
                    <a:ext uri="{9D8B030D-6E8A-4147-A177-3AD203B41FA5}">
                      <a16:colId xmlns="" xmlns:a16="http://schemas.microsoft.com/office/drawing/2014/main" val="1430093836"/>
                    </a:ext>
                  </a:extLst>
                </a:gridCol>
              </a:tblGrid>
              <a:tr h="576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Модель и диапазон измерений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Цена деления, мм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3905117"/>
                  </a:ext>
                </a:extLst>
              </a:tr>
              <a:tr h="295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МК 25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2546569840"/>
                  </a:ext>
                </a:extLst>
              </a:tr>
              <a:tr h="295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МК 50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3978193015"/>
                  </a:ext>
                </a:extLst>
              </a:tr>
              <a:tr h="295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МК 75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2616724602"/>
                  </a:ext>
                </a:extLst>
              </a:tr>
              <a:tr h="295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МК 100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131147057"/>
                  </a:ext>
                </a:extLst>
              </a:tr>
              <a:tr h="295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МК 125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384566052"/>
                  </a:ext>
                </a:extLst>
              </a:tr>
              <a:tr h="295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МК 150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1788683149"/>
                  </a:ext>
                </a:extLst>
              </a:tr>
              <a:tr h="295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МК 175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1323307077"/>
                  </a:ext>
                </a:extLst>
              </a:tr>
              <a:tr h="295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МК 200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854081319"/>
                  </a:ext>
                </a:extLst>
              </a:tr>
              <a:tr h="295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МК 225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762501411"/>
                  </a:ext>
                </a:extLst>
              </a:tr>
              <a:tr h="295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МК 250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911086262"/>
                  </a:ext>
                </a:extLst>
              </a:tr>
              <a:tr h="295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МК 300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488152986"/>
                  </a:ext>
                </a:extLst>
              </a:tr>
              <a:tr h="295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МК 400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603364698"/>
                  </a:ext>
                </a:extLst>
              </a:tr>
              <a:tr h="295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МК 500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3817742657"/>
                  </a:ext>
                </a:extLst>
              </a:tr>
              <a:tr h="295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МК 600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1825587969"/>
                  </a:ext>
                </a:extLst>
              </a:tr>
            </a:tbl>
          </a:graphicData>
        </a:graphic>
      </p:graphicFrame>
      <p:pic>
        <p:nvPicPr>
          <p:cNvPr id="9" name="Рисунок 8" descr="https://helpiks.org/helpiksorg/baza6/30929386095.files/image04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096" y="1277151"/>
            <a:ext cx="5102384" cy="5176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2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063" y="159604"/>
            <a:ext cx="8100392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Микрометр цифровой</a:t>
            </a:r>
            <a:endParaRPr lang="ru-RU" sz="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586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Микрометр с гладкими губкам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1052736"/>
            <a:ext cx="8100900" cy="52010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403648" y="245915"/>
            <a:ext cx="5448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&amp;quot"/>
                <a:ea typeface="Calibri" panose="020F0502020204030204" pitchFamily="34" charset="0"/>
                <a:cs typeface="Times New Roman" panose="02020603050405020304" pitchFamily="18" charset="0"/>
              </a:rPr>
              <a:t>Цифровой микрометр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4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526" y="0"/>
            <a:ext cx="9157525" cy="83671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ts val="4000"/>
              </a:lnSpc>
              <a:spcAft>
                <a:spcPts val="0"/>
              </a:spcAft>
              <a:defRPr/>
            </a:pPr>
            <a:r>
              <a:rPr lang="ru-RU" sz="4400" spc="150" dirty="0" smtClean="0">
                <a:ln w="11430"/>
                <a:solidFill>
                  <a:srgbClr val="F8F8F8"/>
                </a:solidFill>
                <a:effectLst/>
                <a:latin typeface="Arial Black" pitchFamily="34" charset="0"/>
              </a:rPr>
              <a:t>Принцип действия</a:t>
            </a:r>
            <a:endParaRPr lang="ru-RU" sz="4400" spc="150" dirty="0">
              <a:ln w="11430"/>
              <a:solidFill>
                <a:srgbClr val="F8F8F8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6632"/>
            <a:ext cx="914400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Измерительные характеристики и </a:t>
            </a:r>
            <a:endParaRPr lang="en-US" sz="2400" b="1" dirty="0" smtClean="0">
              <a:solidFill>
                <a:srgbClr val="0000FF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525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внешний </a:t>
            </a:r>
            <a:r>
              <a:rPr lang="ru-RU" sz="2400" b="1" dirty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микрометров </a:t>
            </a:r>
            <a:r>
              <a:rPr lang="ru-RU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гладких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цифровых </a:t>
            </a:r>
            <a:r>
              <a:rPr lang="ru-RU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МЦ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699413"/>
              </p:ext>
            </p:extLst>
          </p:nvPr>
        </p:nvGraphicFramePr>
        <p:xfrm>
          <a:off x="323528" y="1772816"/>
          <a:ext cx="3312367" cy="4443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8968">
                  <a:extLst>
                    <a:ext uri="{9D8B030D-6E8A-4147-A177-3AD203B41FA5}">
                      <a16:colId xmlns="" xmlns:a16="http://schemas.microsoft.com/office/drawing/2014/main" val="248825889"/>
                    </a:ext>
                  </a:extLst>
                </a:gridCol>
                <a:gridCol w="2013399">
                  <a:extLst>
                    <a:ext uri="{9D8B030D-6E8A-4147-A177-3AD203B41FA5}">
                      <a16:colId xmlns="" xmlns:a16="http://schemas.microsoft.com/office/drawing/2014/main" val="1430093836"/>
                    </a:ext>
                  </a:extLst>
                </a:gridCol>
              </a:tblGrid>
              <a:tr h="936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Модель и диапазон измерений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Цена деления, мм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3905117"/>
                  </a:ext>
                </a:extLst>
              </a:tr>
              <a:tr h="315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МЦ 25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0,001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2546569840"/>
                  </a:ext>
                </a:extLst>
              </a:tr>
              <a:tr h="315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МЦ 50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0,001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3978193015"/>
                  </a:ext>
                </a:extLst>
              </a:tr>
              <a:tr h="315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МЦ 75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0,001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2616724602"/>
                  </a:ext>
                </a:extLst>
              </a:tr>
              <a:tr h="315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МЦ 100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0,001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131147057"/>
                  </a:ext>
                </a:extLst>
              </a:tr>
              <a:tr h="315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МЦ 125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0,001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384566052"/>
                  </a:ext>
                </a:extLst>
              </a:tr>
              <a:tr h="315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МЦ 150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0,001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1788683149"/>
                  </a:ext>
                </a:extLst>
              </a:tr>
              <a:tr h="315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МЦ 175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0,001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1323307077"/>
                  </a:ext>
                </a:extLst>
              </a:tr>
              <a:tr h="315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МЦ 200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0,001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854081319"/>
                  </a:ext>
                </a:extLst>
              </a:tr>
              <a:tr h="315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МЦ 225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0,001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762501411"/>
                  </a:ext>
                </a:extLst>
              </a:tr>
              <a:tr h="336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МЦ 250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911086262"/>
                  </a:ext>
                </a:extLst>
              </a:tr>
            </a:tbl>
          </a:graphicData>
        </a:graphic>
      </p:graphicFrame>
      <p:pic>
        <p:nvPicPr>
          <p:cNvPr id="5" name="Рисунок 4" descr="https://helpiks.org/helpiksorg/baza6/30929386095.files/image049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0768"/>
            <a:ext cx="5040560" cy="4995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азерный микрометр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7217"/>
            <a:ext cx="8352928" cy="5536119"/>
          </a:xfrm>
          <a:prstGeom prst="rect">
            <a:avLst/>
          </a:prstGeom>
          <a:noFill/>
          <a:ln>
            <a:noFill/>
          </a:ln>
        </p:spPr>
      </p:pic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118373"/>
            <a:ext cx="5328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&amp;quot"/>
                <a:ea typeface="Calibri" panose="020F0502020204030204" pitchFamily="34" charset="0"/>
                <a:cs typeface="Times New Roman" panose="02020603050405020304" pitchFamily="18" charset="0"/>
              </a:rPr>
              <a:t>Лазерный микрометр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168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149" y="3839700"/>
            <a:ext cx="8964488" cy="3018300"/>
          </a:xfrm>
        </p:spPr>
        <p:txBody>
          <a:bodyPr>
            <a:noAutofit/>
          </a:bodyPr>
          <a:lstStyle/>
          <a:p>
            <a:pPr marL="449263" indent="-312738">
              <a:buClr>
                <a:srgbClr val="FF0000"/>
              </a:buClr>
            </a:pPr>
            <a:r>
              <a:rPr lang="ru-RU" sz="1800" b="1" dirty="0" smtClean="0">
                <a:solidFill>
                  <a:srgbClr val="FF0000"/>
                </a:solidFill>
              </a:rPr>
              <a:t>Микрометры со </a:t>
            </a:r>
            <a:r>
              <a:rPr lang="ru-RU" sz="1800" b="1" dirty="0">
                <a:solidFill>
                  <a:srgbClr val="FF0000"/>
                </a:solidFill>
              </a:rPr>
              <a:t>вставками </a:t>
            </a:r>
            <a:r>
              <a:rPr lang="ru-RU" sz="1800" dirty="0"/>
              <a:t>позволяют измерять средний диаметр резьбы непосредственно в процессе ее изготовления. Резьбовой микрометр отличается от обычного тем, что в пятке и в стержне микрометрического винта имеются отверстия, в которые устанавливают призматическую / и коническую 2 вставки с углами, равными углу профиля резьбы. К каждому микрометру прилагают комплект вставок для измерения резьбы в определенном интервале шагов. </a:t>
            </a:r>
            <a:endParaRPr lang="ru-RU" sz="1800" dirty="0" smtClean="0"/>
          </a:p>
          <a:p>
            <a:pPr marL="449263" indent="-312738">
              <a:buClr>
                <a:srgbClr val="FF0000"/>
              </a:buClr>
            </a:pPr>
            <a:r>
              <a:rPr lang="ru-RU" sz="1800" dirty="0" smtClean="0"/>
              <a:t>Призматические </a:t>
            </a:r>
            <a:r>
              <a:rPr lang="ru-RU" sz="1800" dirty="0"/>
              <a:t>вставки вставляют в отверстие пятки, а конические - в отверстие микрометрического винта. Одну из вставок ( призматическую) устанавливают на выступ профиля резьбы, другую </a:t>
            </a:r>
            <a:r>
              <a:rPr lang="ru-RU" sz="1800" dirty="0" smtClean="0"/>
              <a:t>– в канавку </a:t>
            </a:r>
            <a:r>
              <a:rPr lang="ru-RU" sz="1800" dirty="0"/>
              <a:t>резьбы, и поэтому микрометр располагается перпендикулярно оси резьбы. </a:t>
            </a: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4274" name="Picture 2" descr="ustroystvo-mikrometra-rezbov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339238"/>
            <a:ext cx="60007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12757"/>
            <a:ext cx="9143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Микрометры со вставками (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резьбомерные</a:t>
            </a:r>
            <a:r>
              <a:rPr lang="ru-RU" sz="2800" b="1" i="1" dirty="0" smtClean="0">
                <a:solidFill>
                  <a:srgbClr val="FF0000"/>
                </a:solidFill>
              </a:rPr>
              <a:t>)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61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466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 descr="https://instanko.ru/wp-content/uploads/14_aanalogovyy-mikromet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535146"/>
            <a:ext cx="7560840" cy="61342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12757"/>
            <a:ext cx="9143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Микрометр со вставками (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резьбомерный</a:t>
            </a:r>
            <a:r>
              <a:rPr lang="ru-RU" sz="2800" b="1" i="1" dirty="0" smtClean="0">
                <a:solidFill>
                  <a:srgbClr val="FF0000"/>
                </a:solidFill>
              </a:rPr>
              <a:t>)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014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овмещаем губки с насадками резьбового микрометр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50" y="336991"/>
            <a:ext cx="3190238" cy="19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 descr="Как пользоваться резьбовым микрометром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16061"/>
            <a:ext cx="8496944" cy="47253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283309" y="228600"/>
            <a:ext cx="5843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Микрометр со вставками (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резьбомерный</a:t>
            </a:r>
            <a:r>
              <a:rPr lang="ru-RU" sz="2800" b="1" i="1" dirty="0" smtClean="0">
                <a:solidFill>
                  <a:srgbClr val="FF0000"/>
                </a:solidFill>
              </a:rPr>
              <a:t>)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663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5517"/>
            <a:ext cx="8100392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Микрометр универсальный</a:t>
            </a:r>
            <a:endParaRPr lang="ru-RU" sz="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961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126" y="203163"/>
            <a:ext cx="8100392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Микрометр листовой (</a:t>
            </a:r>
            <a:r>
              <a:rPr lang="ru-RU" sz="3800" b="1" dirty="0" smtClean="0">
                <a:solidFill>
                  <a:srgbClr val="0000FF"/>
                </a:solidFill>
              </a:rPr>
              <a:t>тип МЛ</a:t>
            </a:r>
            <a:r>
              <a:rPr lang="ru-RU" sz="3800" b="1" dirty="0" smtClean="0">
                <a:solidFill>
                  <a:srgbClr val="FF0000"/>
                </a:solidFill>
              </a:rPr>
              <a:t>)</a:t>
            </a:r>
            <a:endParaRPr lang="ru-RU" sz="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831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4158"/>
            <a:ext cx="8100392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Микрометр трубный (</a:t>
            </a:r>
            <a:r>
              <a:rPr lang="ru-RU" sz="3800" b="1" dirty="0" smtClean="0">
                <a:solidFill>
                  <a:srgbClr val="0000FF"/>
                </a:solidFill>
              </a:rPr>
              <a:t>тип МТ</a:t>
            </a:r>
            <a:r>
              <a:rPr lang="ru-RU" sz="3800" b="1" dirty="0" smtClean="0">
                <a:solidFill>
                  <a:srgbClr val="FF0000"/>
                </a:solidFill>
              </a:rPr>
              <a:t>)</a:t>
            </a:r>
            <a:endParaRPr lang="ru-RU" sz="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403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670" y="116632"/>
            <a:ext cx="8100392" cy="1261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Микрометр проволочный </a:t>
            </a:r>
          </a:p>
          <a:p>
            <a:pPr algn="ctr">
              <a:buNone/>
            </a:pPr>
            <a:r>
              <a:rPr lang="ru-RU" sz="3800" b="1" dirty="0" smtClean="0">
                <a:solidFill>
                  <a:srgbClr val="0000FF"/>
                </a:solidFill>
              </a:rPr>
              <a:t>тип МКД </a:t>
            </a:r>
            <a:r>
              <a:rPr lang="ru-RU" sz="3800" b="1" dirty="0" smtClean="0">
                <a:solidFill>
                  <a:srgbClr val="FF0000"/>
                </a:solidFill>
              </a:rPr>
              <a:t>(</a:t>
            </a:r>
            <a:r>
              <a:rPr lang="ru-RU" sz="3800" b="1" dirty="0" smtClean="0">
                <a:solidFill>
                  <a:srgbClr val="0000FF"/>
                </a:solidFill>
              </a:rPr>
              <a:t>МП</a:t>
            </a:r>
            <a:r>
              <a:rPr lang="ru-RU" sz="3800" b="1" dirty="0" smtClean="0">
                <a:solidFill>
                  <a:srgbClr val="FF0000"/>
                </a:solidFill>
              </a:rPr>
              <a:t>)</a:t>
            </a:r>
            <a:endParaRPr lang="ru-RU" sz="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7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ts val="4000"/>
              </a:lnSpc>
              <a:spcAft>
                <a:spcPts val="0"/>
              </a:spcAft>
              <a:defRPr/>
            </a:pPr>
            <a:r>
              <a:rPr lang="ru-RU" sz="3800" spc="150" dirty="0" smtClean="0">
                <a:ln w="11430"/>
                <a:solidFill>
                  <a:srgbClr val="FF0000"/>
                </a:solidFill>
                <a:effectLst/>
                <a:latin typeface="Arial Black" pitchFamily="34" charset="0"/>
              </a:rPr>
              <a:t>4.</a:t>
            </a:r>
            <a:r>
              <a:rPr lang="ru-RU" sz="3800" spc="150" dirty="0" smtClean="0">
                <a:ln w="11430"/>
                <a:solidFill>
                  <a:srgbClr val="F8F8F8"/>
                </a:solidFill>
                <a:effectLst/>
                <a:latin typeface="Arial Black" pitchFamily="34" charset="0"/>
              </a:rPr>
              <a:t> Виды микрометрических инструментов</a:t>
            </a:r>
            <a:endParaRPr lang="ru-RU" sz="3800" spc="150" dirty="0">
              <a:ln w="11430"/>
              <a:solidFill>
                <a:srgbClr val="F8F8F8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rgbClr val="FF0000"/>
              </a:buClr>
              <a:buFont typeface="Wingdings 2"/>
              <a:buChar char=""/>
              <a:defRPr/>
            </a:pPr>
            <a:r>
              <a:rPr lang="ru-RU" sz="3200" b="1" u="sng" dirty="0" smtClean="0">
                <a:solidFill>
                  <a:srgbClr val="0000FF"/>
                </a:solidFill>
              </a:rPr>
              <a:t>Виды микрометрических инструментов</a:t>
            </a:r>
            <a:r>
              <a:rPr lang="ru-RU" sz="3200" dirty="0" smtClean="0"/>
              <a:t>:</a:t>
            </a:r>
          </a:p>
          <a:p>
            <a:pPr marL="1254125" indent="-442913" fontAlgn="auto"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rabicPeriod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Микрометры:</a:t>
            </a:r>
          </a:p>
          <a:p>
            <a:pPr marL="1520825" indent="-268288" fontAlgn="auto">
              <a:spcAft>
                <a:spcPts val="0"/>
              </a:spcAft>
              <a:buClr>
                <a:srgbClr val="0000FF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b="1" dirty="0" smtClean="0">
                <a:solidFill>
                  <a:srgbClr val="00B050"/>
                </a:solidFill>
              </a:rPr>
              <a:t>гладкие, листовые, трубные, зубомерные и др. </a:t>
            </a:r>
            <a:r>
              <a:rPr lang="ru-RU" b="1" dirty="0" smtClean="0">
                <a:solidFill>
                  <a:srgbClr val="0000FF"/>
                </a:solidFill>
              </a:rPr>
              <a:t>(ГОСТ 6507-90)</a:t>
            </a:r>
            <a:r>
              <a:rPr lang="ru-RU" b="1" dirty="0" smtClean="0">
                <a:solidFill>
                  <a:srgbClr val="FF0000"/>
                </a:solidFill>
              </a:rPr>
              <a:t>; </a:t>
            </a:r>
          </a:p>
          <a:p>
            <a:pPr marL="1520825" indent="-268288" fontAlgn="auto">
              <a:spcAft>
                <a:spcPts val="0"/>
              </a:spcAft>
              <a:buClr>
                <a:srgbClr val="0000FF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b="1" dirty="0" smtClean="0">
                <a:solidFill>
                  <a:srgbClr val="00B050"/>
                </a:solidFill>
              </a:rPr>
              <a:t>микрометры со </a:t>
            </a:r>
            <a:r>
              <a:rPr lang="ru-RU" b="1" dirty="0">
                <a:solidFill>
                  <a:srgbClr val="00B050"/>
                </a:solidFill>
              </a:rPr>
              <a:t>вставками (резьбомерные) </a:t>
            </a:r>
            <a:r>
              <a:rPr lang="ru-RU" b="1" dirty="0">
                <a:solidFill>
                  <a:srgbClr val="0000FF"/>
                </a:solidFill>
              </a:rPr>
              <a:t>(ГОСТ </a:t>
            </a:r>
            <a:r>
              <a:rPr lang="ru-RU" b="1" dirty="0" smtClean="0">
                <a:solidFill>
                  <a:srgbClr val="0000FF"/>
                </a:solidFill>
              </a:rPr>
              <a:t>4380-93)</a:t>
            </a:r>
            <a:r>
              <a:rPr lang="ru-RU" b="1" dirty="0" smtClean="0">
                <a:solidFill>
                  <a:srgbClr val="FF0000"/>
                </a:solidFill>
              </a:rPr>
              <a:t>;</a:t>
            </a:r>
          </a:p>
          <a:p>
            <a:pPr marL="1520825" indent="-268288" fontAlgn="auto">
              <a:spcAft>
                <a:spcPts val="0"/>
              </a:spcAft>
              <a:buClr>
                <a:srgbClr val="0000FF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b="1" dirty="0">
                <a:solidFill>
                  <a:srgbClr val="00B050"/>
                </a:solidFill>
              </a:rPr>
              <a:t>микрометры </a:t>
            </a:r>
            <a:r>
              <a:rPr lang="ru-RU" b="1" dirty="0" smtClean="0">
                <a:solidFill>
                  <a:srgbClr val="00B050"/>
                </a:solidFill>
              </a:rPr>
              <a:t>настольные</a:t>
            </a:r>
            <a:r>
              <a:rPr lang="ru-RU" b="1" dirty="0" smtClean="0">
                <a:solidFill>
                  <a:srgbClr val="FF0000"/>
                </a:solidFill>
              </a:rPr>
              <a:t>;</a:t>
            </a:r>
            <a:endParaRPr lang="ru-RU" b="1" dirty="0">
              <a:solidFill>
                <a:srgbClr val="FF0000"/>
              </a:solidFill>
            </a:endParaRPr>
          </a:p>
          <a:p>
            <a:pPr marL="1520825" indent="-268288" fontAlgn="auto">
              <a:spcAft>
                <a:spcPts val="0"/>
              </a:spcAft>
              <a:buClr>
                <a:srgbClr val="0000FF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b="1" dirty="0">
                <a:solidFill>
                  <a:srgbClr val="00B050"/>
                </a:solidFill>
              </a:rPr>
              <a:t>микрометры рычажные </a:t>
            </a:r>
            <a:r>
              <a:rPr lang="ru-RU" b="1" dirty="0">
                <a:solidFill>
                  <a:srgbClr val="0000FF"/>
                </a:solidFill>
              </a:rPr>
              <a:t>(ГОСТ </a:t>
            </a:r>
            <a:r>
              <a:rPr lang="ru-RU" b="1" dirty="0" smtClean="0">
                <a:solidFill>
                  <a:srgbClr val="0000FF"/>
                </a:solidFill>
              </a:rPr>
              <a:t>4381-87)</a:t>
            </a:r>
            <a:endParaRPr lang="ru-RU" b="1" dirty="0">
              <a:solidFill>
                <a:srgbClr val="FF0000"/>
              </a:solidFill>
            </a:endParaRPr>
          </a:p>
          <a:p>
            <a:pPr marL="1325562" indent="-514350" fontAlgn="auto"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rabicPeriod" startAt="2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Микрометрические глубиномеры                                   </a:t>
            </a:r>
            <a:r>
              <a:rPr lang="ru-RU" b="1" dirty="0" smtClean="0">
                <a:solidFill>
                  <a:srgbClr val="0000FF"/>
                </a:solidFill>
              </a:rPr>
              <a:t>(ГОСТ 7470-92)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1325562" indent="-514350" fontAlgn="auto"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rabicPeriod" startAt="2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Микрометрические нутромеры                                                       </a:t>
            </a:r>
            <a:r>
              <a:rPr lang="ru-RU" b="1" dirty="0" smtClean="0">
                <a:solidFill>
                  <a:srgbClr val="0000FF"/>
                </a:solidFill>
              </a:rPr>
              <a:t>(ГОСТ 10-88)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4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19" y="-12049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8100392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Микрометр с малыми губками</a:t>
            </a:r>
            <a:endParaRPr lang="ru-RU" sz="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015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063" y="26126"/>
            <a:ext cx="8100392" cy="1261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Микрометр с широким основанием</a:t>
            </a:r>
            <a:endParaRPr lang="ru-RU" sz="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505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58" y="228600"/>
            <a:ext cx="810039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Микрометр зубомерный (</a:t>
            </a:r>
            <a:r>
              <a:rPr lang="ru-RU" sz="3600" b="1" dirty="0" smtClean="0">
                <a:solidFill>
                  <a:srgbClr val="0000FF"/>
                </a:solidFill>
              </a:rPr>
              <a:t>тип МЗ</a:t>
            </a:r>
            <a:r>
              <a:rPr lang="ru-RU" sz="3600" b="1" dirty="0" smtClean="0">
                <a:solidFill>
                  <a:srgbClr val="FF0000"/>
                </a:solidFill>
              </a:rPr>
              <a:t>)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378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helpiks.org/helpiksorg/baza6/30929386095.files/image05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07860">
            <a:off x="3275722" y="2455351"/>
            <a:ext cx="5584694" cy="2784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116632"/>
            <a:ext cx="914400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Измерительные характеристики и </a:t>
            </a:r>
            <a:endParaRPr lang="en-US" sz="2400" b="1" dirty="0" smtClean="0">
              <a:solidFill>
                <a:srgbClr val="0000FF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525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внешний </a:t>
            </a:r>
            <a:r>
              <a:rPr lang="ru-RU" sz="2400" b="1" dirty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микрометров </a:t>
            </a:r>
            <a:r>
              <a:rPr lang="ru-RU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зубомерных </a:t>
            </a:r>
            <a:r>
              <a:rPr lang="ru-RU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МЗ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082629"/>
              </p:ext>
            </p:extLst>
          </p:nvPr>
        </p:nvGraphicFramePr>
        <p:xfrm>
          <a:off x="291480" y="1412776"/>
          <a:ext cx="3312367" cy="4443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8968">
                  <a:extLst>
                    <a:ext uri="{9D8B030D-6E8A-4147-A177-3AD203B41FA5}">
                      <a16:colId xmlns="" xmlns:a16="http://schemas.microsoft.com/office/drawing/2014/main" val="248825889"/>
                    </a:ext>
                  </a:extLst>
                </a:gridCol>
                <a:gridCol w="2013399">
                  <a:extLst>
                    <a:ext uri="{9D8B030D-6E8A-4147-A177-3AD203B41FA5}">
                      <a16:colId xmlns="" xmlns:a16="http://schemas.microsoft.com/office/drawing/2014/main" val="1430093836"/>
                    </a:ext>
                  </a:extLst>
                </a:gridCol>
              </a:tblGrid>
              <a:tr h="936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Модель и диапазон измерений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Цена деления, мм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3905117"/>
                  </a:ext>
                </a:extLst>
              </a:tr>
              <a:tr h="315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МЗ 25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0,01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2546569840"/>
                  </a:ext>
                </a:extLst>
              </a:tr>
              <a:tr h="315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МЗ 50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0,01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3978193015"/>
                  </a:ext>
                </a:extLst>
              </a:tr>
              <a:tr h="315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МЗ 75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0,01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2616724602"/>
                  </a:ext>
                </a:extLst>
              </a:tr>
              <a:tr h="315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МЗ 100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0,01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131147057"/>
                  </a:ext>
                </a:extLst>
              </a:tr>
              <a:tr h="315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МЗ 125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0,01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384566052"/>
                  </a:ext>
                </a:extLst>
              </a:tr>
              <a:tr h="315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МЗ 150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0,01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1788683149"/>
                  </a:ext>
                </a:extLst>
              </a:tr>
              <a:tr h="315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МЗ 175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0,01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1323307077"/>
                  </a:ext>
                </a:extLst>
              </a:tr>
              <a:tr h="315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МЗ 200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0,01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854081319"/>
                  </a:ext>
                </a:extLst>
              </a:tr>
              <a:tr h="315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МЗ 225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0,01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762501411"/>
                  </a:ext>
                </a:extLst>
              </a:tr>
              <a:tr h="336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МЗ 250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" marR="6849" marT="6849" marB="6849" anchor="ctr"/>
                </a:tc>
                <a:extLst>
                  <a:ext uri="{0D108BD9-81ED-4DB2-BD59-A6C34878D82A}">
                    <a16:rowId xmlns="" xmlns:a16="http://schemas.microsoft.com/office/drawing/2014/main" val="911086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9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126" y="260648"/>
            <a:ext cx="8100392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Микрометр предельный</a:t>
            </a:r>
            <a:endParaRPr lang="ru-RU" sz="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9116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063" y="118646"/>
            <a:ext cx="8100392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Микрометр призматический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09038" y="756565"/>
            <a:ext cx="3908442" cy="67710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3800" b="1" dirty="0">
                <a:solidFill>
                  <a:srgbClr val="FF0000"/>
                </a:solidFill>
              </a:rPr>
              <a:t>(</a:t>
            </a:r>
            <a:r>
              <a:rPr lang="ru-RU" sz="3800" b="1" dirty="0">
                <a:solidFill>
                  <a:srgbClr val="0000FF"/>
                </a:solidFill>
              </a:rPr>
              <a:t>тип МТИ, МПИ</a:t>
            </a:r>
            <a:r>
              <a:rPr lang="ru-RU" sz="38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627201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68340" cy="68762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126" y="260648"/>
            <a:ext cx="8100392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Микрометр </a:t>
            </a:r>
            <a:r>
              <a:rPr lang="ru-RU" sz="3800" b="1" dirty="0" err="1" smtClean="0">
                <a:solidFill>
                  <a:srgbClr val="FF0000"/>
                </a:solidFill>
              </a:rPr>
              <a:t>канавочныйный</a:t>
            </a:r>
            <a:endParaRPr lang="ru-RU" sz="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5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8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126" y="260648"/>
            <a:ext cx="8100392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Микрометр </a:t>
            </a:r>
            <a:r>
              <a:rPr lang="ru-RU" sz="3800" b="1" dirty="0" err="1" smtClean="0">
                <a:solidFill>
                  <a:srgbClr val="FF0000"/>
                </a:solidFill>
              </a:rPr>
              <a:t>канавочный</a:t>
            </a:r>
            <a:endParaRPr lang="ru-RU" sz="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6378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07908"/>
            <a:ext cx="810039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Микрометр рычажный (</a:t>
            </a:r>
            <a:r>
              <a:rPr lang="ru-RU" sz="3600" b="1" dirty="0" smtClean="0">
                <a:solidFill>
                  <a:srgbClr val="0000FF"/>
                </a:solidFill>
              </a:rPr>
              <a:t>тип МР</a:t>
            </a:r>
            <a:r>
              <a:rPr lang="ru-RU" sz="3600" b="1" dirty="0" smtClean="0">
                <a:solidFill>
                  <a:srgbClr val="FF0000"/>
                </a:solidFill>
              </a:rPr>
              <a:t>)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1378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063" y="116632"/>
            <a:ext cx="8100392" cy="1261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Микрометр для горячего металлопроката</a:t>
            </a:r>
            <a:endParaRPr lang="ru-RU" sz="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30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72791" y="1247269"/>
            <a:ext cx="8855052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Микрометрические инструменты имеют основные части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:</a:t>
            </a:r>
          </a:p>
          <a:p>
            <a:pPr marL="352425" lvl="1" indent="-352425">
              <a:buClr>
                <a:srgbClr val="FF0000"/>
              </a:buClr>
              <a:buFont typeface="+mj-lt"/>
              <a:buAutoNum type="arabicPeriod"/>
            </a:pPr>
            <a:r>
              <a:rPr kumimoji="0" lang="ru-RU" altLang="ru-RU" sz="22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Корпус (основание): </a:t>
            </a:r>
            <a:r>
              <a:rPr kumimoji="0" lang="ru-RU" altLang="ru-RU" sz="2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скоба</a:t>
            </a:r>
            <a:r>
              <a:rPr kumimoji="0" lang="ru-RU" altLang="ru-RU" sz="2200" i="0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 – микрометр, </a:t>
            </a:r>
          </a:p>
          <a:p>
            <a:pPr marL="3225800" lvl="1">
              <a:buClr>
                <a:srgbClr val="FF0000"/>
              </a:buClr>
            </a:pPr>
            <a:r>
              <a:rPr kumimoji="0" lang="ru-RU" altLang="ru-RU" sz="2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траверса (основание)</a:t>
            </a:r>
            <a:r>
              <a:rPr kumimoji="0" lang="ru-RU" altLang="ru-RU" sz="220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ru-RU" altLang="ru-RU" sz="2200" i="0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– глубиномер;</a:t>
            </a:r>
          </a:p>
          <a:p>
            <a:pPr marL="352425" lvl="1" indent="-352425" algn="just">
              <a:buClr>
                <a:srgbClr val="FF0000"/>
              </a:buClr>
              <a:buFont typeface="+mj-lt"/>
              <a:buAutoNum type="arabicPeriod" startAt="2"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Микрометрическая головка (микроголовка):</a:t>
            </a:r>
          </a:p>
          <a:p>
            <a:pPr marL="719138" lvl="2" indent="-366713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altLang="ru-RU" sz="2200" b="1" dirty="0" smtClean="0">
                <a:ea typeface="Times New Roman" panose="02020603050405020304" pitchFamily="18" charset="0"/>
              </a:rPr>
              <a:t>стебель;</a:t>
            </a:r>
          </a:p>
          <a:p>
            <a:pPr marL="719138" lvl="2" indent="-366713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altLang="ru-RU" sz="2200" b="1" dirty="0" smtClean="0">
                <a:ea typeface="Times New Roman" panose="02020603050405020304" pitchFamily="18" charset="0"/>
              </a:rPr>
              <a:t>барабан;</a:t>
            </a:r>
          </a:p>
          <a:p>
            <a:pPr marL="719138" lvl="2" indent="-366713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altLang="ru-RU" sz="2200" b="1" dirty="0">
                <a:ea typeface="Times New Roman" panose="02020603050405020304" pitchFamily="18" charset="0"/>
              </a:rPr>
              <a:t>микровинт;</a:t>
            </a:r>
          </a:p>
          <a:p>
            <a:pPr marL="719138" lvl="2" indent="-366713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altLang="ru-RU" sz="2200" b="1" dirty="0" smtClean="0">
                <a:ea typeface="Times New Roman" panose="02020603050405020304" pitchFamily="18" charset="0"/>
              </a:rPr>
              <a:t>трещотка </a:t>
            </a:r>
            <a:r>
              <a:rPr lang="ru-RU" altLang="ru-RU" sz="2200" dirty="0" smtClean="0">
                <a:ea typeface="Times New Roman" panose="02020603050405020304" pitchFamily="18" charset="0"/>
              </a:rPr>
              <a:t>(у всех инструментов кроме нутромера)</a:t>
            </a:r>
            <a:r>
              <a:rPr lang="ru-RU" altLang="ru-RU" sz="2200" b="1" dirty="0" smtClean="0">
                <a:ea typeface="Times New Roman" panose="02020603050405020304" pitchFamily="18" charset="0"/>
              </a:rPr>
              <a:t>;</a:t>
            </a:r>
          </a:p>
          <a:p>
            <a:pPr marL="719138" lvl="2" indent="-366713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altLang="ru-RU" sz="2200" b="1" dirty="0" smtClean="0">
                <a:ea typeface="Times New Roman" panose="02020603050405020304" pitchFamily="18" charset="0"/>
              </a:rPr>
              <a:t>стопор;</a:t>
            </a:r>
          </a:p>
          <a:p>
            <a:pPr marL="719138" lvl="2" indent="-366713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altLang="ru-RU" sz="2200" b="1" dirty="0" smtClean="0">
                <a:ea typeface="Times New Roman" panose="02020603050405020304" pitchFamily="18" charset="0"/>
              </a:rPr>
              <a:t>установочный колпачок </a:t>
            </a:r>
            <a:r>
              <a:rPr lang="ru-RU" altLang="ru-RU" sz="2200" dirty="0" smtClean="0">
                <a:ea typeface="Times New Roman" panose="02020603050405020304" pitchFamily="18" charset="0"/>
              </a:rPr>
              <a:t>(в отдельных моделях)</a:t>
            </a:r>
            <a:endParaRPr kumimoji="0" lang="ru-RU" altLang="ru-RU" sz="2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504" y="4613751"/>
            <a:ext cx="9020339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algn="just">
              <a:buClr>
                <a:srgbClr val="FF0000"/>
              </a:buClr>
            </a:pPr>
            <a:r>
              <a:rPr lang="ru-RU" altLang="ru-RU" sz="1900" dirty="0" smtClean="0">
                <a:latin typeface="+mj-lt"/>
                <a:ea typeface="Times New Roman" panose="02020603050405020304" pitchFamily="18" charset="0"/>
              </a:rPr>
              <a:t>На</a:t>
            </a:r>
            <a:r>
              <a:rPr lang="ru-RU" altLang="ru-RU" sz="1900" b="1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altLang="ru-RU" sz="19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стебле</a:t>
            </a:r>
            <a:r>
              <a:rPr lang="ru-RU" altLang="ru-RU" sz="1900" b="1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altLang="ru-RU" sz="1900" dirty="0" smtClean="0">
                <a:latin typeface="+mj-lt"/>
                <a:ea typeface="Times New Roman" panose="02020603050405020304" pitchFamily="18" charset="0"/>
              </a:rPr>
              <a:t>нанесена </a:t>
            </a:r>
            <a:r>
              <a:rPr lang="ru-RU" altLang="ru-RU" sz="1900" b="1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основная продольная шкала</a:t>
            </a:r>
            <a:r>
              <a:rPr lang="ru-RU" altLang="ru-RU" sz="1900" dirty="0" smtClean="0"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0" lvl="2">
              <a:buClr>
                <a:srgbClr val="FF0000"/>
              </a:buClr>
            </a:pPr>
            <a:r>
              <a:rPr lang="ru-RU" altLang="ru-RU" sz="1900" dirty="0" smtClean="0">
                <a:latin typeface="+mj-lt"/>
                <a:ea typeface="Times New Roman" panose="02020603050405020304" pitchFamily="18" charset="0"/>
              </a:rPr>
              <a:t>На </a:t>
            </a:r>
            <a:r>
              <a:rPr lang="ru-RU" altLang="ru-RU" sz="19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барабане</a:t>
            </a:r>
            <a:r>
              <a:rPr lang="ru-RU" altLang="ru-RU" sz="1900" dirty="0" smtClean="0">
                <a:latin typeface="+mj-lt"/>
                <a:ea typeface="Times New Roman" panose="02020603050405020304" pitchFamily="18" charset="0"/>
              </a:rPr>
              <a:t> нанесена </a:t>
            </a:r>
            <a:r>
              <a:rPr lang="ru-RU" altLang="ru-RU" sz="1900" b="1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дополнительная (нониусная) круговая шкала</a:t>
            </a:r>
            <a:r>
              <a:rPr lang="ru-RU" altLang="ru-RU" sz="1900" dirty="0" smtClean="0"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0" lvl="2">
              <a:buClr>
                <a:srgbClr val="FF0000"/>
              </a:buClr>
            </a:pPr>
            <a:r>
              <a:rPr lang="ru-RU" altLang="ru-RU" sz="19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Микровинт </a:t>
            </a:r>
            <a:r>
              <a:rPr lang="ru-RU" altLang="ru-RU" sz="1900" dirty="0" smtClean="0">
                <a:latin typeface="+mj-lt"/>
                <a:ea typeface="Times New Roman" panose="02020603050405020304" pitchFamily="18" charset="0"/>
              </a:rPr>
              <a:t>связан с подвижной пятой.</a:t>
            </a:r>
          </a:p>
          <a:p>
            <a:pPr marL="0" lvl="2">
              <a:buClr>
                <a:srgbClr val="FF0000"/>
              </a:buClr>
            </a:pPr>
            <a:r>
              <a:rPr lang="ru-RU" altLang="ru-RU" sz="19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Трещотка (фрикцион) </a:t>
            </a:r>
            <a:r>
              <a:rPr lang="ru-RU" altLang="ru-RU" sz="1900" dirty="0" smtClean="0">
                <a:latin typeface="+mj-lt"/>
                <a:ea typeface="Times New Roman" panose="02020603050405020304" pitchFamily="18" charset="0"/>
              </a:rPr>
              <a:t>обеспечивает </a:t>
            </a:r>
            <a:r>
              <a:rPr lang="ru-RU" altLang="ru-RU" sz="1900" b="1" dirty="0" smtClean="0">
                <a:latin typeface="+mj-lt"/>
                <a:ea typeface="Times New Roman" panose="02020603050405020304" pitchFamily="18" charset="0"/>
              </a:rPr>
              <a:t>постоянное измерительное усилие</a:t>
            </a:r>
            <a:r>
              <a:rPr lang="ru-RU" altLang="ru-RU" sz="1900" dirty="0" smtClean="0">
                <a:latin typeface="+mj-lt"/>
                <a:ea typeface="Times New Roman" panose="02020603050405020304" pitchFamily="18" charset="0"/>
              </a:rPr>
              <a:t>,</a:t>
            </a:r>
            <a:r>
              <a:rPr lang="ru-RU" altLang="ru-RU" sz="1900" b="1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9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предназначена </a:t>
            </a:r>
            <a:r>
              <a:rPr lang="ru-RU" sz="19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для того, чтобы исключить повреждение измеряемой детали</a:t>
            </a:r>
            <a:r>
              <a:rPr lang="ru-RU" sz="19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2">
              <a:buClr>
                <a:srgbClr val="FF0000"/>
              </a:buClr>
            </a:pPr>
            <a:r>
              <a:rPr lang="ru-RU" altLang="ru-RU" sz="19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Стопор</a:t>
            </a:r>
            <a:r>
              <a:rPr lang="ru-RU" altLang="ru-RU" sz="1900" dirty="0" smtClean="0">
                <a:latin typeface="+mj-lt"/>
                <a:ea typeface="Times New Roman" panose="02020603050405020304" pitchFamily="18" charset="0"/>
              </a:rPr>
              <a:t> – для закрепления микровинта в нужном положении.</a:t>
            </a:r>
          </a:p>
          <a:p>
            <a:pPr marL="0" lvl="2">
              <a:buClr>
                <a:srgbClr val="FF0000"/>
              </a:buClr>
            </a:pPr>
            <a:r>
              <a:rPr lang="ru-RU" altLang="ru-RU" sz="19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Установочный колпачок </a:t>
            </a:r>
            <a:r>
              <a:rPr lang="ru-RU" altLang="ru-RU" sz="1900" dirty="0" smtClean="0">
                <a:ea typeface="Times New Roman" panose="02020603050405020304" pitchFamily="18" charset="0"/>
              </a:rPr>
              <a:t>используется при настройке инструмента </a:t>
            </a:r>
            <a:r>
              <a:rPr lang="ru-RU" altLang="ru-RU" sz="1900" b="1" dirty="0" smtClean="0">
                <a:ea typeface="Times New Roman" panose="02020603050405020304" pitchFamily="18" charset="0"/>
              </a:rPr>
              <a:t>на ноль</a:t>
            </a:r>
            <a:r>
              <a:rPr lang="ru-RU" altLang="ru-RU" sz="1900" dirty="0" smtClean="0">
                <a:ea typeface="Times New Roman" panose="02020603050405020304" pitchFamily="18" charset="0"/>
              </a:rPr>
              <a:t>.</a:t>
            </a:r>
            <a:endParaRPr lang="ru-RU" altLang="ru-RU" sz="1900" dirty="0" smtClean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4016" y="114330"/>
            <a:ext cx="8820472" cy="1143000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onvex"/>
              <a:contourClr>
                <a:srgbClr val="DDDDDD"/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lt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4000"/>
              </a:lnSpc>
              <a:spcAft>
                <a:spcPts val="0"/>
              </a:spcAft>
              <a:defRPr/>
            </a:pPr>
            <a:r>
              <a:rPr lang="ru-RU" sz="3200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5. </a:t>
            </a:r>
            <a:r>
              <a:rPr lang="ru-RU" sz="320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Общее устройство микрометрических инструментов</a:t>
            </a:r>
            <a:endParaRPr lang="ru-RU" sz="3200" spc="15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063" y="116632"/>
            <a:ext cx="8100392" cy="1261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Микрометр для глубоких измерений</a:t>
            </a:r>
            <a:endParaRPr lang="ru-RU" sz="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7408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063" y="116632"/>
            <a:ext cx="8100392" cy="1261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Микрометр для тормозных дисков</a:t>
            </a:r>
            <a:endParaRPr lang="ru-RU" sz="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1587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61333" y="211481"/>
            <a:ext cx="6265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ПРИМЕНЕНИЕ МИКРОМЕТРОВ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moiinstrumentu.ru/wp-content/uploads/2019/01/izmerenie-kolenvala-mikrometrom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1"/>
            <a:ext cx="9144000" cy="59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588224" y="26815"/>
            <a:ext cx="2555776" cy="44606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195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Рассматриваемый тип измерительного прибора применяется для измерения следующих деталей:</a:t>
            </a:r>
            <a:endParaRPr lang="ru-RU" sz="14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lvl="0" indent="-179388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66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диаметры поршней и шеек  </a:t>
            </a:r>
            <a:r>
              <a:rPr lang="ru-RU" sz="1400" b="1" dirty="0" err="1" smtClean="0">
                <a:solidFill>
                  <a:srgbClr val="0066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коленвала</a:t>
            </a:r>
            <a:r>
              <a:rPr lang="ru-RU" sz="1400" b="1" dirty="0" smtClean="0">
                <a:solidFill>
                  <a:srgbClr val="0066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;</a:t>
            </a:r>
            <a:endParaRPr lang="ru-RU" sz="14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lvl="0" indent="-179388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66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расстояние между </a:t>
            </a:r>
            <a:r>
              <a:rPr lang="ru-RU" sz="1400" b="1" dirty="0">
                <a:solidFill>
                  <a:srgbClr val="0066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зубьями шестерней, зубчатых колес и </a:t>
            </a:r>
            <a:r>
              <a:rPr lang="ru-RU" sz="1400" b="1" dirty="0" smtClean="0">
                <a:solidFill>
                  <a:srgbClr val="0066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цепей;</a:t>
            </a:r>
            <a:endParaRPr lang="ru-RU" sz="14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lvl="0" indent="-179388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66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толщина стенок труб;</a:t>
            </a:r>
            <a:endParaRPr lang="ru-RU" sz="14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lvl="0" indent="-179388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66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толщина </a:t>
            </a:r>
            <a:r>
              <a:rPr lang="ru-RU" sz="1400" b="1" dirty="0">
                <a:solidFill>
                  <a:srgbClr val="0066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листовых </a:t>
            </a:r>
            <a:r>
              <a:rPr lang="ru-RU" sz="1400" b="1" dirty="0" smtClean="0">
                <a:solidFill>
                  <a:srgbClr val="0066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конструкций;</a:t>
            </a:r>
            <a:endParaRPr lang="ru-RU" sz="14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lvl="0" indent="-179388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66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толщина проволоки;</a:t>
            </a:r>
            <a:endParaRPr lang="ru-RU" sz="14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lvl="0" indent="-179388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66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размеры резьбы;</a:t>
            </a:r>
            <a:endParaRPr lang="ru-RU" sz="14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lvl="0" indent="-179388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66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диаметры сверл;</a:t>
            </a:r>
            <a:endParaRPr lang="ru-RU" sz="14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lvl="0" indent="-179388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66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внутренние диаметры </a:t>
            </a:r>
            <a:r>
              <a:rPr lang="ru-RU" sz="1400" b="1" dirty="0">
                <a:solidFill>
                  <a:srgbClr val="0066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разных изделий</a:t>
            </a:r>
            <a:endParaRPr lang="ru-RU" sz="1400" b="1" dirty="0">
              <a:solidFill>
                <a:srgbClr val="00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767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 descr="Замер диаметра поршневого цилиндра на автомобиль марки ВАЗ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74" y="1"/>
            <a:ext cx="80944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652292" y="5949280"/>
            <a:ext cx="5760640" cy="750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Замер диаметра поршневого цилиндра на автомобиль марки ВАЗ</a:t>
            </a:r>
            <a:endParaRPr lang="ru-RU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63302" y="45785"/>
            <a:ext cx="4536505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ПРИМЕНЕНИЕ МИКРОМЕТРОВ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5965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 descr="http://delostroika.ru/uploads/posts/big_stroika/img_stroika_5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35" y="908719"/>
            <a:ext cx="4775553" cy="57290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3969638"/>
            <a:ext cx="43204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solidFill>
                  <a:srgbClr val="2B2E4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2B2E4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трещотка; </a:t>
            </a:r>
            <a:endParaRPr lang="ru-RU" sz="2200" dirty="0" smtClean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solidFill>
                  <a:srgbClr val="2B2E4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2B2E4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барабан; </a:t>
            </a:r>
            <a:endParaRPr lang="ru-RU" sz="2200" dirty="0" smtClean="0">
              <a:solidFill>
                <a:srgbClr val="2B2E4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 smtClean="0">
                <a:solidFill>
                  <a:srgbClr val="2B2E4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2B2E4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стебель; </a:t>
            </a:r>
            <a:endParaRPr lang="ru-RU" sz="2200" dirty="0" smtClean="0">
              <a:solidFill>
                <a:srgbClr val="2B2E4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dirty="0" smtClean="0">
                <a:solidFill>
                  <a:srgbClr val="2B2E4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стопор</a:t>
            </a:r>
            <a:r>
              <a:rPr lang="ru-RU" sz="2200" dirty="0">
                <a:solidFill>
                  <a:srgbClr val="2B2E4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200" dirty="0" smtClean="0">
              <a:solidFill>
                <a:srgbClr val="2B2E4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dirty="0" smtClean="0">
                <a:solidFill>
                  <a:srgbClr val="2B2E4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траверса (основание); </a:t>
            </a:r>
          </a:p>
          <a:p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200" dirty="0" smtClean="0">
                <a:solidFill>
                  <a:srgbClr val="2B2E4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2B2E4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200" dirty="0" smtClean="0">
                <a:solidFill>
                  <a:srgbClr val="2B2E4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стопорный винт</a:t>
            </a:r>
            <a:endParaRPr lang="ru-RU" sz="2200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4256" y="0"/>
            <a:ext cx="9129744" cy="76470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3500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8.2 </a:t>
            </a:r>
            <a:r>
              <a:rPr lang="ru-RU" sz="3500" dirty="0" smtClean="0">
                <a:solidFill>
                  <a:srgbClr val="0000FF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Микрометрические глубиномеры</a:t>
            </a:r>
            <a:endParaRPr lang="ru-RU" sz="35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19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Микрометрические инструменты </a:t>
            </a:r>
            <a:r>
              <a:rPr lang="ru-RU" sz="2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применяются для измерения 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глубины выемок, отверстий и высоты уступов</a:t>
            </a:r>
            <a:r>
              <a:rPr lang="ru-RU" sz="2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в деталях машин</a:t>
            </a:r>
            <a:endParaRPr lang="ru-RU" sz="2400" b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502169"/>
            <a:ext cx="21242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0000F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Устройство:</a:t>
            </a:r>
            <a:endParaRPr lang="ru-RU" sz="2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98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4256" y="0"/>
            <a:ext cx="9129744" cy="76470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500" dirty="0">
                <a:solidFill>
                  <a:srgbClr val="0000F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Микрометрический </a:t>
            </a:r>
            <a:r>
              <a:rPr lang="ru-RU" sz="3500" dirty="0" smtClean="0">
                <a:solidFill>
                  <a:srgbClr val="0000F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глубиномер</a:t>
            </a:r>
            <a:endParaRPr lang="ru-RU" sz="3500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927" y="908720"/>
            <a:ext cx="7712102" cy="578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6422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 descr="http://ok-t.ru/studopedia/baza13/1640085432956.files/image16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823372"/>
            <a:ext cx="6305103" cy="57829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4256" y="0"/>
            <a:ext cx="9129744" cy="76470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500" dirty="0">
                <a:solidFill>
                  <a:srgbClr val="0000F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Микрометрический </a:t>
            </a:r>
            <a:r>
              <a:rPr lang="ru-RU" sz="3500" dirty="0" smtClean="0">
                <a:solidFill>
                  <a:srgbClr val="0000F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глубиномер</a:t>
            </a:r>
            <a:endParaRPr lang="ru-RU" sz="3500" dirty="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64536" y="5246602"/>
            <a:ext cx="3240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Сменные 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измерительные стержни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1052736"/>
            <a:ext cx="264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Установочные меры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589240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Микрометрический глубиномер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8812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4256" y="0"/>
            <a:ext cx="9129744" cy="76470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500" dirty="0">
                <a:solidFill>
                  <a:srgbClr val="0000F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Микрометрический </a:t>
            </a:r>
            <a:r>
              <a:rPr lang="ru-RU" sz="3500" dirty="0" smtClean="0">
                <a:solidFill>
                  <a:srgbClr val="0000F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глубиномер</a:t>
            </a:r>
            <a:endParaRPr lang="ru-RU" sz="3500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644" y="789293"/>
            <a:ext cx="892135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Микрометрический глубиномер (</a:t>
            </a:r>
            <a:r>
              <a:rPr lang="ru-RU" sz="2400" b="1" dirty="0">
                <a:solidFill>
                  <a:srgbClr val="006600"/>
                </a:solidFill>
                <a:latin typeface="Tahoma" panose="020B0604030504040204" pitchFamily="34" charset="0"/>
              </a:rPr>
              <a:t>ГОСТ 7470—92</a:t>
            </a:r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)</a:t>
            </a:r>
            <a:endParaRPr lang="ru-RU" sz="240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r>
              <a:rPr lang="ru-RU" sz="800" dirty="0">
                <a:solidFill>
                  <a:srgbClr val="424242"/>
                </a:solidFill>
                <a:latin typeface="Tahoma" panose="020B0604030504040204" pitchFamily="34" charset="0"/>
              </a:rPr>
              <a:t> </a:t>
            </a:r>
          </a:p>
          <a:p>
            <a:r>
              <a:rPr lang="ru-RU" b="1" dirty="0">
                <a:solidFill>
                  <a:srgbClr val="0000FF"/>
                </a:solidFill>
                <a:latin typeface="Tahoma" panose="020B0604030504040204" pitchFamily="34" charset="0"/>
              </a:rPr>
              <a:t>Верхний предел измерений 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100</a:t>
            </a:r>
            <a:r>
              <a:rPr lang="ru-RU" dirty="0">
                <a:latin typeface="Tahoma" panose="020B0604030504040204" pitchFamily="34" charset="0"/>
              </a:rPr>
              <a:t> и 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150 мм </a:t>
            </a:r>
            <a:r>
              <a:rPr lang="ru-RU" dirty="0">
                <a:latin typeface="Tahoma" panose="020B0604030504040204" pitchFamily="34" charset="0"/>
              </a:rPr>
              <a:t>устанавливается с помощью </a:t>
            </a:r>
            <a:r>
              <a:rPr lang="ru-RU" b="1" dirty="0">
                <a:solidFill>
                  <a:srgbClr val="006600"/>
                </a:solidFill>
                <a:latin typeface="Tahoma" panose="020B0604030504040204" pitchFamily="34" charset="0"/>
              </a:rPr>
              <a:t>сменных измерительных стержней</a:t>
            </a:r>
            <a:r>
              <a:rPr lang="ru-RU" dirty="0">
                <a:latin typeface="Tahoma" panose="020B0604030504040204" pitchFamily="34" charset="0"/>
              </a:rPr>
              <a:t>.</a:t>
            </a:r>
          </a:p>
          <a:p>
            <a:r>
              <a:rPr lang="ru-RU" dirty="0">
                <a:latin typeface="Tahoma" panose="020B0604030504040204" pitchFamily="34" charset="0"/>
              </a:rPr>
              <a:t>Широкая измерительная поверхность основания и сменные измерительные стержни малого сечения обеспечивают устойчивость и возможность производить измерения глубин в отверстиях и пазах небольших размеров.</a:t>
            </a:r>
            <a:endParaRPr lang="ru-RU" b="0" i="0" dirty="0">
              <a:effectLst/>
              <a:latin typeface="Tahoma" panose="020B0604030504040204" pitchFamily="34" charset="0"/>
            </a:endParaRPr>
          </a:p>
        </p:txBody>
      </p:sp>
      <p:pic>
        <p:nvPicPr>
          <p:cNvPr id="12290" name="Picture 2" descr="http://ok-t.ru/studopedia/baza19/720071484582.files/image1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5044400" cy="308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0656" y="593467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ahoma" panose="020B0604030504040204" pitchFamily="34" charset="0"/>
              </a:rPr>
              <a:t>Глубиномер </a:t>
            </a:r>
            <a:r>
              <a:rPr lang="ru-RU" b="1" i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микрометрический</a:t>
            </a:r>
            <a:endParaRPr lang="ru-RU" i="1" dirty="0" smtClean="0">
              <a:solidFill>
                <a:srgbClr val="424242"/>
              </a:solidFill>
              <a:latin typeface="Tahoma" panose="020B0604030504040204" pitchFamily="34" charset="0"/>
            </a:endParaRPr>
          </a:p>
          <a:p>
            <a:pPr algn="ctr"/>
            <a:r>
              <a:rPr lang="ru-RU" i="1" dirty="0" smtClean="0">
                <a:solidFill>
                  <a:srgbClr val="424242"/>
                </a:solidFill>
                <a:latin typeface="Tahoma" panose="020B0604030504040204" pitchFamily="34" charset="0"/>
              </a:rPr>
              <a:t>1</a:t>
            </a:r>
            <a:r>
              <a:rPr lang="ru-RU" dirty="0">
                <a:latin typeface="Tahoma" panose="020B0604030504040204" pitchFamily="34" charset="0"/>
              </a:rPr>
              <a:t> — основание, </a:t>
            </a:r>
            <a:r>
              <a:rPr lang="ru-RU" i="1" dirty="0">
                <a:latin typeface="Tahoma" panose="020B0604030504040204" pitchFamily="34" charset="0"/>
              </a:rPr>
              <a:t>2 —</a:t>
            </a:r>
            <a:r>
              <a:rPr lang="ru-RU" dirty="0">
                <a:latin typeface="Tahoma" panose="020B0604030504040204" pitchFamily="34" charset="0"/>
              </a:rPr>
              <a:t> микрометрическая головка, </a:t>
            </a:r>
            <a:r>
              <a:rPr lang="ru-RU" i="1" dirty="0">
                <a:latin typeface="Tahoma" panose="020B0604030504040204" pitchFamily="34" charset="0"/>
              </a:rPr>
              <a:t>3 </a:t>
            </a:r>
            <a:r>
              <a:rPr lang="ru-RU" dirty="0">
                <a:latin typeface="Tahoma" panose="020B0604030504040204" pitchFamily="34" charset="0"/>
              </a:rPr>
              <a:t>стопор, </a:t>
            </a:r>
            <a:r>
              <a:rPr lang="ru-RU" i="1" dirty="0">
                <a:latin typeface="Tahoma" panose="020B0604030504040204" pitchFamily="34" charset="0"/>
              </a:rPr>
              <a:t>4 —</a:t>
            </a:r>
            <a:r>
              <a:rPr lang="ru-RU" dirty="0">
                <a:latin typeface="Tahoma" panose="020B0604030504040204" pitchFamily="34" charset="0"/>
              </a:rPr>
              <a:t> сменные измерительные стержни, 5 установочная </a:t>
            </a:r>
            <a:r>
              <a:rPr lang="ru-RU" dirty="0" smtClean="0">
                <a:latin typeface="Tahoma" panose="020B0604030504040204" pitchFamily="34" charset="0"/>
              </a:rPr>
              <a:t>мера</a:t>
            </a:r>
            <a:endParaRPr lang="ru-RU" dirty="0">
              <a:solidFill>
                <a:srgbClr val="424242"/>
              </a:solidFill>
              <a:latin typeface="Tahoma" panose="020B0604030504040204" pitchFamily="34" charset="0"/>
            </a:endParaRPr>
          </a:p>
        </p:txBody>
      </p:sp>
      <p:pic>
        <p:nvPicPr>
          <p:cNvPr id="7" name="Picture 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0880" y="2842416"/>
            <a:ext cx="2894024" cy="29344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20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https://instanko.ru/wp-content/uploads/kanavochnyj-mikromet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58956"/>
            <a:ext cx="5832649" cy="54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4256" y="0"/>
            <a:ext cx="9129744" cy="76470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500" dirty="0">
                <a:solidFill>
                  <a:srgbClr val="0000F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Микрометрический </a:t>
            </a:r>
            <a:r>
              <a:rPr lang="ru-RU" sz="3500" dirty="0" smtClean="0">
                <a:solidFill>
                  <a:srgbClr val="0000F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глубиномер</a:t>
            </a:r>
            <a:endParaRPr lang="ru-RU" sz="3500" dirty="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72050" y="3706594"/>
            <a:ext cx="577194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условного обозначения </a:t>
            </a:r>
            <a:r>
              <a:rPr lang="ru-RU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глубиномеров:</a:t>
            </a:r>
            <a:endParaRPr lang="ru-RU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Глубиномер с отсчетом по шкалам стебля и барабана</a:t>
            </a: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при диапазоне измерения </a:t>
            </a:r>
            <a:r>
              <a:rPr lang="ru-RU" b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от 0 до 100 </a:t>
            </a: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ru-RU" b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класса точности 2</a:t>
            </a: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Глубиномер ГМ 100 – 2 ГОСТ 7470-92.</a:t>
            </a:r>
            <a:endParaRPr lang="ru-RU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8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Глубиномер </a:t>
            </a:r>
            <a:r>
              <a:rPr lang="ru-RU" b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 цифровым устройством </a:t>
            </a: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 диапазоне измерения </a:t>
            </a:r>
            <a:r>
              <a:rPr lang="ru-RU" b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от 0 до 150 </a:t>
            </a: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мм </a:t>
            </a:r>
            <a:r>
              <a:rPr lang="ru-RU" b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класса точности 1</a:t>
            </a: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Глубиномер ГМЦ 150 – 1 ГОСТ 7470-92.</a:t>
            </a:r>
            <a:endParaRPr lang="ru-RU" b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9399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 descr="С помощью канавочного микрометра можно измерить, к примеру, глубину отверстия в стене (чтобы подобрать нужный саморез)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52831"/>
            <a:ext cx="6286437" cy="62022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4256" y="0"/>
            <a:ext cx="9129744" cy="76470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500" dirty="0">
                <a:solidFill>
                  <a:srgbClr val="0000F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Микрометрический </a:t>
            </a:r>
            <a:r>
              <a:rPr lang="ru-RU" sz="3500" dirty="0" smtClean="0">
                <a:solidFill>
                  <a:srgbClr val="0000F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глубиномер</a:t>
            </a:r>
            <a:endParaRPr lang="ru-RU" sz="3500" dirty="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99993" y="935666"/>
            <a:ext cx="46440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Цифры у штрихов стебля и барабана </a:t>
            </a:r>
            <a:r>
              <a:rPr lang="ru-RU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нанесены </a:t>
            </a:r>
            <a:r>
              <a:rPr lang="ru-RU" b="1" dirty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обратном порядке</a:t>
            </a:r>
            <a:r>
              <a:rPr lang="ru-RU" dirty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сравнению с микрометрами</a:t>
            </a:r>
            <a:r>
              <a:rPr lang="ru-RU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так как чем больше глубина, тем дальше выдвинут микровинт.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srgbClr val="424242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настройке нулевого положения </a:t>
            </a:r>
            <a:r>
              <a:rPr lang="ru-RU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торец основания глубиномера прижимают к торцу специальной </a:t>
            </a:r>
            <a:r>
              <a:rPr lang="ru-RU" b="1" dirty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установкой меры</a:t>
            </a:r>
            <a:r>
              <a:rPr lang="ru-RU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которую ставят на плите. Микровинт прижимают к поверхности плиты, вращая трещотку. </a:t>
            </a:r>
            <a:r>
              <a:rPr lang="ru-RU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установки головки на нуль </a:t>
            </a:r>
            <a:r>
              <a:rPr lang="ru-RU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такой же, как у микрометров.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57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4253</TotalTime>
  <Words>5093</Words>
  <Application>Microsoft Office PowerPoint</Application>
  <PresentationFormat>Экран (4:3)</PresentationFormat>
  <Paragraphs>717</Paragraphs>
  <Slides>121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121</vt:i4>
      </vt:variant>
    </vt:vector>
  </HeadingPairs>
  <TitlesOfParts>
    <vt:vector size="122" baseType="lpstr">
      <vt:lpstr>Апекс</vt:lpstr>
      <vt:lpstr>Микрометрические инструменты</vt:lpstr>
      <vt:lpstr>СОДЕРЖАНИЕ</vt:lpstr>
      <vt:lpstr>1. Историческая справка</vt:lpstr>
      <vt:lpstr>Историческая справка</vt:lpstr>
      <vt:lpstr>2. Назначение микрометрических инструментов</vt:lpstr>
      <vt:lpstr>3. Принцип действия микрометрических инструментов</vt:lpstr>
      <vt:lpstr>Принцип действия</vt:lpstr>
      <vt:lpstr>4. Виды микрометрических инструментов</vt:lpstr>
      <vt:lpstr>Презентация PowerPoint</vt:lpstr>
      <vt:lpstr>6. Микрометрическая головка</vt:lpstr>
      <vt:lpstr>Микрометрическая головка</vt:lpstr>
      <vt:lpstr>Микрометрическая головка</vt:lpstr>
      <vt:lpstr>Микрометрическая головка</vt:lpstr>
      <vt:lpstr>Микрометрическая головка</vt:lpstr>
      <vt:lpstr>Микрометрическая головка</vt:lpstr>
      <vt:lpstr>7. Порядок отсчёта показаний микрометрических инструментов</vt:lpstr>
      <vt:lpstr>ОТСЧЁТ  (ЧТЕНИЕ)  ПОКАЗАНИЙ</vt:lpstr>
      <vt:lpstr>Порядок отсчёта показаний микрометрических инструментов</vt:lpstr>
      <vt:lpstr>ОТСЧЁТ  (ЧТЕНИЕ)  ПОКАЗАНИЙ</vt:lpstr>
      <vt:lpstr>ЧТЕНИЕ  ПОКАЗАНИЙ</vt:lpstr>
      <vt:lpstr>Чтение показаний  микрометрических инструментов</vt:lpstr>
      <vt:lpstr>Чтение показаний  микрометрических инструментов</vt:lpstr>
      <vt:lpstr>ЧТЕНИЕ  ПОКАЗАНИЙ</vt:lpstr>
      <vt:lpstr>ЧТЕНИЕ  ПОКАЗАНИЙ</vt:lpstr>
      <vt:lpstr>ЧТЕНИЕ  ПОКАЗАНИЙ</vt:lpstr>
      <vt:lpstr>ОТСЧЁТ  ПОКАЗАНИЙ</vt:lpstr>
      <vt:lpstr>ЧТЕНИЕ  ПОКАЗАНИЙ</vt:lpstr>
      <vt:lpstr>ОТСЧЁТ  ПОКАЗАНИЙ</vt:lpstr>
      <vt:lpstr>ОТСЧЁТ  ПОКАЗАНИЙ</vt:lpstr>
      <vt:lpstr>ОТСЧЁТ  ПОКАЗАНИЙ</vt:lpstr>
      <vt:lpstr>ОТСЧЁТ  ПОКАЗАНИЙ</vt:lpstr>
      <vt:lpstr>ОТСЧЁТ  ПОКАЗАНИЙ</vt:lpstr>
      <vt:lpstr>ОТСЧЁТ  ПОКАЗАНИЙ</vt:lpstr>
      <vt:lpstr>ОТСЧЁТ  ПОКАЗАНИЙ</vt:lpstr>
      <vt:lpstr>Порядок отсчета показаний микрометрических инструментов</vt:lpstr>
      <vt:lpstr>Презентация PowerPoint</vt:lpstr>
      <vt:lpstr>8. Назначение, устройство и измерение микрометрическими инструментами</vt:lpstr>
      <vt:lpstr>8.1 Микрометры</vt:lpstr>
      <vt:lpstr>Типы микрометров  (ГОСТ 6507-90, ГОСТ 4380-93, ГОСТ 4381-87)</vt:lpstr>
      <vt:lpstr>Типы микрометров</vt:lpstr>
      <vt:lpstr>Презентация PowerPoint</vt:lpstr>
      <vt:lpstr>Пределы измерений микрометров</vt:lpstr>
      <vt:lpstr>Пределы измерений микрометров</vt:lpstr>
      <vt:lpstr>Принцип действия микрометров</vt:lpstr>
      <vt:lpstr>Виды микрометров по отсчётному устройству </vt:lpstr>
      <vt:lpstr>Микрометры</vt:lpstr>
      <vt:lpstr>Аналоговые (механические) микрометры</vt:lpstr>
      <vt:lpstr>Стрелочные микрометры</vt:lpstr>
      <vt:lpstr>Цифровые микрометры</vt:lpstr>
      <vt:lpstr>Лазерые микрометры</vt:lpstr>
      <vt:lpstr>Презентация PowerPoint</vt:lpstr>
      <vt:lpstr>Конструкция микрометра</vt:lpstr>
      <vt:lpstr>Конструкция микрометров</vt:lpstr>
      <vt:lpstr>Конструкция микрометра</vt:lpstr>
      <vt:lpstr>Конструкция микрометра</vt:lpstr>
      <vt:lpstr>УСТРОЙСТВО   гладкого микрометра типа МК – 1</vt:lpstr>
      <vt:lpstr>ПОРЯДОК ИЗМЕРЕНИЯ  ПОКАЗАНИЙ</vt:lpstr>
      <vt:lpstr>УСТАНОВКА МИКРОМЕТРА НА «НУЛЬ»</vt:lpstr>
      <vt:lpstr>УСТАНОВКА МИКРОМЕТРА НА «НУЛЬ»</vt:lpstr>
      <vt:lpstr>УСТАНОВКА МИКРОМЕТРА НА «НУЛЬ»</vt:lpstr>
      <vt:lpstr>ПОРЯДОК ИЗМЕРЕНИЯ МИКРОМЕТРОМ</vt:lpstr>
      <vt:lpstr>ПОРЯДОК ИЗМЕРЕНИЯ МИКРОМЕТРОМ</vt:lpstr>
      <vt:lpstr>ПРОЦЕДУРА ИЗМЕРЕНИЯ  МИКРОМЕТРОМ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8.2 Микрометрические глубиномеры</vt:lpstr>
      <vt:lpstr>Микрометрический глубиномер</vt:lpstr>
      <vt:lpstr>Микрометрический глубиномер</vt:lpstr>
      <vt:lpstr>Микрометрический глубиномер</vt:lpstr>
      <vt:lpstr>Микрометрический глубиномер</vt:lpstr>
      <vt:lpstr>Микрометрический глубиномер</vt:lpstr>
      <vt:lpstr>Измерение микрометрическим глубиномером</vt:lpstr>
      <vt:lpstr>Микрометрический глубиномер</vt:lpstr>
      <vt:lpstr>Микрометрический глубиномер</vt:lpstr>
      <vt:lpstr>Микрометрический глубиномер</vt:lpstr>
      <vt:lpstr>8.3 Микрометрические нутромеры</vt:lpstr>
      <vt:lpstr>Микрометрические нутромеры</vt:lpstr>
      <vt:lpstr>Микрометрические нутромеры</vt:lpstr>
      <vt:lpstr>Устройство микрометрического нутромера</vt:lpstr>
      <vt:lpstr>Устройство микрометрического нутромера</vt:lpstr>
      <vt:lpstr>Устройство микрометрического нутромера</vt:lpstr>
      <vt:lpstr>Устройство микрометрического нутромера</vt:lpstr>
      <vt:lpstr>Устройство микрометрического нутромера</vt:lpstr>
      <vt:lpstr>Микрометрические нутромеры</vt:lpstr>
      <vt:lpstr>Измерение микрометрическими нутромерами</vt:lpstr>
      <vt:lpstr>Устройство микрометрического нутромера</vt:lpstr>
      <vt:lpstr>Устройство микрометрического нутромера</vt:lpstr>
      <vt:lpstr>При измерении микрометрическим нутромером необходимо:</vt:lpstr>
      <vt:lpstr>Измерение микрометрическим нутромером</vt:lpstr>
      <vt:lpstr>Измерение и отсчёт показаний</vt:lpstr>
      <vt:lpstr>Измерение и отсчёт показаний</vt:lpstr>
      <vt:lpstr>Вопросы для самоподготовки:</vt:lpstr>
      <vt:lpstr>Вопросы для самоподготовки: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 для измерения линейных размеров</dc:title>
  <dc:creator>я</dc:creator>
  <cp:lastModifiedBy>User</cp:lastModifiedBy>
  <cp:revision>321</cp:revision>
  <dcterms:created xsi:type="dcterms:W3CDTF">2011-11-13T12:44:09Z</dcterms:created>
  <dcterms:modified xsi:type="dcterms:W3CDTF">2020-04-27T19:33:28Z</dcterms:modified>
</cp:coreProperties>
</file>