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6"/>
  </p:notes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81" r:id="rId34"/>
    <p:sldId id="335" r:id="rId35"/>
    <p:sldId id="377" r:id="rId36"/>
    <p:sldId id="378" r:id="rId37"/>
    <p:sldId id="379" r:id="rId38"/>
    <p:sldId id="336" r:id="rId39"/>
    <p:sldId id="338" r:id="rId40"/>
    <p:sldId id="337" r:id="rId41"/>
    <p:sldId id="347" r:id="rId42"/>
    <p:sldId id="350" r:id="rId43"/>
    <p:sldId id="349" r:id="rId44"/>
    <p:sldId id="382" r:id="rId45"/>
    <p:sldId id="339" r:id="rId46"/>
    <p:sldId id="340" r:id="rId47"/>
    <p:sldId id="341" r:id="rId48"/>
    <p:sldId id="342" r:id="rId49"/>
    <p:sldId id="348" r:id="rId50"/>
    <p:sldId id="343" r:id="rId51"/>
    <p:sldId id="344" r:id="rId52"/>
    <p:sldId id="354" r:id="rId53"/>
    <p:sldId id="345" r:id="rId54"/>
    <p:sldId id="346" r:id="rId55"/>
    <p:sldId id="352" r:id="rId56"/>
    <p:sldId id="351" r:id="rId57"/>
    <p:sldId id="353" r:id="rId58"/>
    <p:sldId id="355" r:id="rId59"/>
    <p:sldId id="399" r:id="rId60"/>
    <p:sldId id="401" r:id="rId61"/>
    <p:sldId id="356" r:id="rId62"/>
    <p:sldId id="400" r:id="rId63"/>
    <p:sldId id="409" r:id="rId64"/>
    <p:sldId id="402" r:id="rId65"/>
    <p:sldId id="403" r:id="rId66"/>
    <p:sldId id="358" r:id="rId67"/>
    <p:sldId id="404" r:id="rId68"/>
    <p:sldId id="359" r:id="rId69"/>
    <p:sldId id="405" r:id="rId70"/>
    <p:sldId id="370" r:id="rId71"/>
    <p:sldId id="369" r:id="rId72"/>
    <p:sldId id="398" r:id="rId73"/>
    <p:sldId id="363" r:id="rId74"/>
    <p:sldId id="357" r:id="rId75"/>
    <p:sldId id="407" r:id="rId76"/>
    <p:sldId id="365" r:id="rId77"/>
    <p:sldId id="408" r:id="rId78"/>
    <p:sldId id="366" r:id="rId79"/>
    <p:sldId id="410" r:id="rId80"/>
    <p:sldId id="411" r:id="rId81"/>
    <p:sldId id="412" r:id="rId82"/>
    <p:sldId id="413" r:id="rId83"/>
    <p:sldId id="414" r:id="rId84"/>
    <p:sldId id="416" r:id="rId85"/>
    <p:sldId id="417" r:id="rId86"/>
    <p:sldId id="415" r:id="rId87"/>
    <p:sldId id="418" r:id="rId88"/>
    <p:sldId id="419" r:id="rId89"/>
    <p:sldId id="383" r:id="rId90"/>
    <p:sldId id="380" r:id="rId91"/>
    <p:sldId id="384" r:id="rId92"/>
    <p:sldId id="385" r:id="rId93"/>
    <p:sldId id="386" r:id="rId94"/>
    <p:sldId id="387" r:id="rId95"/>
    <p:sldId id="388" r:id="rId96"/>
    <p:sldId id="389" r:id="rId97"/>
    <p:sldId id="371" r:id="rId98"/>
    <p:sldId id="372" r:id="rId99"/>
    <p:sldId id="373" r:id="rId100"/>
    <p:sldId id="390" r:id="rId101"/>
    <p:sldId id="374" r:id="rId102"/>
    <p:sldId id="391" r:id="rId103"/>
    <p:sldId id="392" r:id="rId104"/>
    <p:sldId id="393" r:id="rId105"/>
    <p:sldId id="394" r:id="rId106"/>
    <p:sldId id="375" r:id="rId107"/>
    <p:sldId id="376" r:id="rId108"/>
    <p:sldId id="319" r:id="rId109"/>
    <p:sldId id="395" r:id="rId110"/>
    <p:sldId id="275" r:id="rId111"/>
    <p:sldId id="291" r:id="rId112"/>
    <p:sldId id="292" r:id="rId113"/>
    <p:sldId id="293" r:id="rId114"/>
    <p:sldId id="295" r:id="rId115"/>
    <p:sldId id="294" r:id="rId116"/>
    <p:sldId id="296" r:id="rId117"/>
    <p:sldId id="297" r:id="rId118"/>
    <p:sldId id="298" r:id="rId119"/>
    <p:sldId id="299" r:id="rId120"/>
    <p:sldId id="300" r:id="rId121"/>
    <p:sldId id="301" r:id="rId122"/>
    <p:sldId id="397" r:id="rId123"/>
    <p:sldId id="420" r:id="rId124"/>
    <p:sldId id="421" r:id="rId1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00"/>
    <a:srgbClr val="0000FF"/>
    <a:srgbClr val="FF00FF"/>
    <a:srgbClr val="99FFCC"/>
    <a:srgbClr val="CCFFCC"/>
    <a:srgbClr val="FFFFCC"/>
    <a:srgbClr val="FF66FF"/>
    <a:srgbClr val="99003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p:cViewPr varScale="1">
        <p:scale>
          <a:sx n="85" d="100"/>
          <a:sy n="85" d="100"/>
        </p:scale>
        <p:origin x="96" y="6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D15A4-A918-459C-97A8-FECAF211933F}" type="datetimeFigureOut">
              <a:rPr lang="ru-RU" smtClean="0"/>
              <a:t>04.12.2022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EE486-536F-444F-9B09-E94B4BCB0EE2}" type="slidenum">
              <a:rPr lang="ru-RU" smtClean="0"/>
              <a:t>‹#›</a:t>
            </a:fld>
            <a:endParaRPr lang="ru-RU"/>
          </a:p>
        </p:txBody>
      </p:sp>
    </p:spTree>
    <p:extLst>
      <p:ext uri="{BB962C8B-B14F-4D97-AF65-F5344CB8AC3E}">
        <p14:creationId xmlns:p14="http://schemas.microsoft.com/office/powerpoint/2010/main" val="387967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3</a:t>
            </a:fld>
            <a:endParaRPr lang="ru-RU"/>
          </a:p>
        </p:txBody>
      </p:sp>
    </p:spTree>
    <p:extLst>
      <p:ext uri="{BB962C8B-B14F-4D97-AF65-F5344CB8AC3E}">
        <p14:creationId xmlns:p14="http://schemas.microsoft.com/office/powerpoint/2010/main" val="974948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30</a:t>
            </a:fld>
            <a:endParaRPr lang="ru-RU"/>
          </a:p>
        </p:txBody>
      </p:sp>
    </p:spTree>
    <p:extLst>
      <p:ext uri="{BB962C8B-B14F-4D97-AF65-F5344CB8AC3E}">
        <p14:creationId xmlns:p14="http://schemas.microsoft.com/office/powerpoint/2010/main" val="820087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31</a:t>
            </a:fld>
            <a:endParaRPr lang="ru-RU"/>
          </a:p>
        </p:txBody>
      </p:sp>
    </p:spTree>
    <p:extLst>
      <p:ext uri="{BB962C8B-B14F-4D97-AF65-F5344CB8AC3E}">
        <p14:creationId xmlns:p14="http://schemas.microsoft.com/office/powerpoint/2010/main" val="256643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38</a:t>
            </a:fld>
            <a:endParaRPr lang="ru-RU"/>
          </a:p>
        </p:txBody>
      </p:sp>
    </p:spTree>
    <p:extLst>
      <p:ext uri="{BB962C8B-B14F-4D97-AF65-F5344CB8AC3E}">
        <p14:creationId xmlns:p14="http://schemas.microsoft.com/office/powerpoint/2010/main" val="266967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45</a:t>
            </a:fld>
            <a:endParaRPr lang="ru-RU"/>
          </a:p>
        </p:txBody>
      </p:sp>
    </p:spTree>
    <p:extLst>
      <p:ext uri="{BB962C8B-B14F-4D97-AF65-F5344CB8AC3E}">
        <p14:creationId xmlns:p14="http://schemas.microsoft.com/office/powerpoint/2010/main" val="1903998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46</a:t>
            </a:fld>
            <a:endParaRPr lang="ru-RU"/>
          </a:p>
        </p:txBody>
      </p:sp>
    </p:spTree>
    <p:extLst>
      <p:ext uri="{BB962C8B-B14F-4D97-AF65-F5344CB8AC3E}">
        <p14:creationId xmlns:p14="http://schemas.microsoft.com/office/powerpoint/2010/main" val="45706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47</a:t>
            </a:fld>
            <a:endParaRPr lang="ru-RU"/>
          </a:p>
        </p:txBody>
      </p:sp>
    </p:spTree>
    <p:extLst>
      <p:ext uri="{BB962C8B-B14F-4D97-AF65-F5344CB8AC3E}">
        <p14:creationId xmlns:p14="http://schemas.microsoft.com/office/powerpoint/2010/main" val="410329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48</a:t>
            </a:fld>
            <a:endParaRPr lang="ru-RU"/>
          </a:p>
        </p:txBody>
      </p:sp>
    </p:spTree>
    <p:extLst>
      <p:ext uri="{BB962C8B-B14F-4D97-AF65-F5344CB8AC3E}">
        <p14:creationId xmlns:p14="http://schemas.microsoft.com/office/powerpoint/2010/main" val="2867524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49</a:t>
            </a:fld>
            <a:endParaRPr lang="ru-RU"/>
          </a:p>
        </p:txBody>
      </p:sp>
    </p:spTree>
    <p:extLst>
      <p:ext uri="{BB962C8B-B14F-4D97-AF65-F5344CB8AC3E}">
        <p14:creationId xmlns:p14="http://schemas.microsoft.com/office/powerpoint/2010/main" val="1369491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50</a:t>
            </a:fld>
            <a:endParaRPr lang="ru-RU"/>
          </a:p>
        </p:txBody>
      </p:sp>
    </p:spTree>
    <p:extLst>
      <p:ext uri="{BB962C8B-B14F-4D97-AF65-F5344CB8AC3E}">
        <p14:creationId xmlns:p14="http://schemas.microsoft.com/office/powerpoint/2010/main" val="5880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51</a:t>
            </a:fld>
            <a:endParaRPr lang="ru-RU"/>
          </a:p>
        </p:txBody>
      </p:sp>
    </p:spTree>
    <p:extLst>
      <p:ext uri="{BB962C8B-B14F-4D97-AF65-F5344CB8AC3E}">
        <p14:creationId xmlns:p14="http://schemas.microsoft.com/office/powerpoint/2010/main" val="426515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4</a:t>
            </a:fld>
            <a:endParaRPr lang="ru-RU"/>
          </a:p>
        </p:txBody>
      </p:sp>
    </p:spTree>
    <p:extLst>
      <p:ext uri="{BB962C8B-B14F-4D97-AF65-F5344CB8AC3E}">
        <p14:creationId xmlns:p14="http://schemas.microsoft.com/office/powerpoint/2010/main" val="48696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52</a:t>
            </a:fld>
            <a:endParaRPr lang="ru-RU"/>
          </a:p>
        </p:txBody>
      </p:sp>
    </p:spTree>
    <p:extLst>
      <p:ext uri="{BB962C8B-B14F-4D97-AF65-F5344CB8AC3E}">
        <p14:creationId xmlns:p14="http://schemas.microsoft.com/office/powerpoint/2010/main" val="296443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53</a:t>
            </a:fld>
            <a:endParaRPr lang="ru-RU"/>
          </a:p>
        </p:txBody>
      </p:sp>
    </p:spTree>
    <p:extLst>
      <p:ext uri="{BB962C8B-B14F-4D97-AF65-F5344CB8AC3E}">
        <p14:creationId xmlns:p14="http://schemas.microsoft.com/office/powerpoint/2010/main" val="3891592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54</a:t>
            </a:fld>
            <a:endParaRPr lang="ru-RU"/>
          </a:p>
        </p:txBody>
      </p:sp>
    </p:spTree>
    <p:extLst>
      <p:ext uri="{BB962C8B-B14F-4D97-AF65-F5344CB8AC3E}">
        <p14:creationId xmlns:p14="http://schemas.microsoft.com/office/powerpoint/2010/main" val="4085243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55</a:t>
            </a:fld>
            <a:endParaRPr lang="ru-RU"/>
          </a:p>
        </p:txBody>
      </p:sp>
    </p:spTree>
    <p:extLst>
      <p:ext uri="{BB962C8B-B14F-4D97-AF65-F5344CB8AC3E}">
        <p14:creationId xmlns:p14="http://schemas.microsoft.com/office/powerpoint/2010/main" val="211803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56</a:t>
            </a:fld>
            <a:endParaRPr lang="ru-RU"/>
          </a:p>
        </p:txBody>
      </p:sp>
    </p:spTree>
    <p:extLst>
      <p:ext uri="{BB962C8B-B14F-4D97-AF65-F5344CB8AC3E}">
        <p14:creationId xmlns:p14="http://schemas.microsoft.com/office/powerpoint/2010/main" val="1945094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57</a:t>
            </a:fld>
            <a:endParaRPr lang="ru-RU"/>
          </a:p>
        </p:txBody>
      </p:sp>
    </p:spTree>
    <p:extLst>
      <p:ext uri="{BB962C8B-B14F-4D97-AF65-F5344CB8AC3E}">
        <p14:creationId xmlns:p14="http://schemas.microsoft.com/office/powerpoint/2010/main" val="2642357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58</a:t>
            </a:fld>
            <a:endParaRPr lang="ru-RU"/>
          </a:p>
        </p:txBody>
      </p:sp>
    </p:spTree>
    <p:extLst>
      <p:ext uri="{BB962C8B-B14F-4D97-AF65-F5344CB8AC3E}">
        <p14:creationId xmlns:p14="http://schemas.microsoft.com/office/powerpoint/2010/main" val="3988935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59</a:t>
            </a:fld>
            <a:endParaRPr lang="ru-RU"/>
          </a:p>
        </p:txBody>
      </p:sp>
    </p:spTree>
    <p:extLst>
      <p:ext uri="{BB962C8B-B14F-4D97-AF65-F5344CB8AC3E}">
        <p14:creationId xmlns:p14="http://schemas.microsoft.com/office/powerpoint/2010/main" val="1721333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60</a:t>
            </a:fld>
            <a:endParaRPr lang="ru-RU"/>
          </a:p>
        </p:txBody>
      </p:sp>
    </p:spTree>
    <p:extLst>
      <p:ext uri="{BB962C8B-B14F-4D97-AF65-F5344CB8AC3E}">
        <p14:creationId xmlns:p14="http://schemas.microsoft.com/office/powerpoint/2010/main" val="4024950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61</a:t>
            </a:fld>
            <a:endParaRPr lang="ru-RU"/>
          </a:p>
        </p:txBody>
      </p:sp>
    </p:spTree>
    <p:extLst>
      <p:ext uri="{BB962C8B-B14F-4D97-AF65-F5344CB8AC3E}">
        <p14:creationId xmlns:p14="http://schemas.microsoft.com/office/powerpoint/2010/main" val="275807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5</a:t>
            </a:fld>
            <a:endParaRPr lang="ru-RU"/>
          </a:p>
        </p:txBody>
      </p:sp>
    </p:spTree>
    <p:extLst>
      <p:ext uri="{BB962C8B-B14F-4D97-AF65-F5344CB8AC3E}">
        <p14:creationId xmlns:p14="http://schemas.microsoft.com/office/powerpoint/2010/main" val="3226753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62</a:t>
            </a:fld>
            <a:endParaRPr lang="ru-RU"/>
          </a:p>
        </p:txBody>
      </p:sp>
    </p:spTree>
    <p:extLst>
      <p:ext uri="{BB962C8B-B14F-4D97-AF65-F5344CB8AC3E}">
        <p14:creationId xmlns:p14="http://schemas.microsoft.com/office/powerpoint/2010/main" val="3458805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63</a:t>
            </a:fld>
            <a:endParaRPr lang="ru-RU"/>
          </a:p>
        </p:txBody>
      </p:sp>
    </p:spTree>
    <p:extLst>
      <p:ext uri="{BB962C8B-B14F-4D97-AF65-F5344CB8AC3E}">
        <p14:creationId xmlns:p14="http://schemas.microsoft.com/office/powerpoint/2010/main" val="2094001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64</a:t>
            </a:fld>
            <a:endParaRPr lang="ru-RU"/>
          </a:p>
        </p:txBody>
      </p:sp>
    </p:spTree>
    <p:extLst>
      <p:ext uri="{BB962C8B-B14F-4D97-AF65-F5344CB8AC3E}">
        <p14:creationId xmlns:p14="http://schemas.microsoft.com/office/powerpoint/2010/main" val="1611961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65</a:t>
            </a:fld>
            <a:endParaRPr lang="ru-RU"/>
          </a:p>
        </p:txBody>
      </p:sp>
    </p:spTree>
    <p:extLst>
      <p:ext uri="{BB962C8B-B14F-4D97-AF65-F5344CB8AC3E}">
        <p14:creationId xmlns:p14="http://schemas.microsoft.com/office/powerpoint/2010/main" val="2641406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66</a:t>
            </a:fld>
            <a:endParaRPr lang="ru-RU"/>
          </a:p>
        </p:txBody>
      </p:sp>
    </p:spTree>
    <p:extLst>
      <p:ext uri="{BB962C8B-B14F-4D97-AF65-F5344CB8AC3E}">
        <p14:creationId xmlns:p14="http://schemas.microsoft.com/office/powerpoint/2010/main" val="36092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67</a:t>
            </a:fld>
            <a:endParaRPr lang="ru-RU"/>
          </a:p>
        </p:txBody>
      </p:sp>
    </p:spTree>
    <p:extLst>
      <p:ext uri="{BB962C8B-B14F-4D97-AF65-F5344CB8AC3E}">
        <p14:creationId xmlns:p14="http://schemas.microsoft.com/office/powerpoint/2010/main" val="1678201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68</a:t>
            </a:fld>
            <a:endParaRPr lang="ru-RU"/>
          </a:p>
        </p:txBody>
      </p:sp>
    </p:spTree>
    <p:extLst>
      <p:ext uri="{BB962C8B-B14F-4D97-AF65-F5344CB8AC3E}">
        <p14:creationId xmlns:p14="http://schemas.microsoft.com/office/powerpoint/2010/main" val="2503289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69</a:t>
            </a:fld>
            <a:endParaRPr lang="ru-RU"/>
          </a:p>
        </p:txBody>
      </p:sp>
    </p:spTree>
    <p:extLst>
      <p:ext uri="{BB962C8B-B14F-4D97-AF65-F5344CB8AC3E}">
        <p14:creationId xmlns:p14="http://schemas.microsoft.com/office/powerpoint/2010/main" val="1223020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74</a:t>
            </a:fld>
            <a:endParaRPr lang="ru-RU"/>
          </a:p>
        </p:txBody>
      </p:sp>
    </p:spTree>
    <p:extLst>
      <p:ext uri="{BB962C8B-B14F-4D97-AF65-F5344CB8AC3E}">
        <p14:creationId xmlns:p14="http://schemas.microsoft.com/office/powerpoint/2010/main" val="2074244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76</a:t>
            </a:fld>
            <a:endParaRPr lang="ru-RU"/>
          </a:p>
        </p:txBody>
      </p:sp>
    </p:spTree>
    <p:extLst>
      <p:ext uri="{BB962C8B-B14F-4D97-AF65-F5344CB8AC3E}">
        <p14:creationId xmlns:p14="http://schemas.microsoft.com/office/powerpoint/2010/main" val="353457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6</a:t>
            </a:fld>
            <a:endParaRPr lang="ru-RU"/>
          </a:p>
        </p:txBody>
      </p:sp>
    </p:spTree>
    <p:extLst>
      <p:ext uri="{BB962C8B-B14F-4D97-AF65-F5344CB8AC3E}">
        <p14:creationId xmlns:p14="http://schemas.microsoft.com/office/powerpoint/2010/main" val="4234463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79</a:t>
            </a:fld>
            <a:endParaRPr lang="ru-RU"/>
          </a:p>
        </p:txBody>
      </p:sp>
    </p:spTree>
    <p:extLst>
      <p:ext uri="{BB962C8B-B14F-4D97-AF65-F5344CB8AC3E}">
        <p14:creationId xmlns:p14="http://schemas.microsoft.com/office/powerpoint/2010/main" val="3148985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80</a:t>
            </a:fld>
            <a:endParaRPr lang="ru-RU"/>
          </a:p>
        </p:txBody>
      </p:sp>
    </p:spTree>
    <p:extLst>
      <p:ext uri="{BB962C8B-B14F-4D97-AF65-F5344CB8AC3E}">
        <p14:creationId xmlns:p14="http://schemas.microsoft.com/office/powerpoint/2010/main" val="1837453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81</a:t>
            </a:fld>
            <a:endParaRPr lang="ru-RU"/>
          </a:p>
        </p:txBody>
      </p:sp>
    </p:spTree>
    <p:extLst>
      <p:ext uri="{BB962C8B-B14F-4D97-AF65-F5344CB8AC3E}">
        <p14:creationId xmlns:p14="http://schemas.microsoft.com/office/powerpoint/2010/main" val="979851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82</a:t>
            </a:fld>
            <a:endParaRPr lang="ru-RU"/>
          </a:p>
        </p:txBody>
      </p:sp>
    </p:spTree>
    <p:extLst>
      <p:ext uri="{BB962C8B-B14F-4D97-AF65-F5344CB8AC3E}">
        <p14:creationId xmlns:p14="http://schemas.microsoft.com/office/powerpoint/2010/main" val="1630560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83</a:t>
            </a:fld>
            <a:endParaRPr lang="ru-RU"/>
          </a:p>
        </p:txBody>
      </p:sp>
    </p:spTree>
    <p:extLst>
      <p:ext uri="{BB962C8B-B14F-4D97-AF65-F5344CB8AC3E}">
        <p14:creationId xmlns:p14="http://schemas.microsoft.com/office/powerpoint/2010/main" val="4030738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85</a:t>
            </a:fld>
            <a:endParaRPr lang="ru-RU"/>
          </a:p>
        </p:txBody>
      </p:sp>
    </p:spTree>
    <p:extLst>
      <p:ext uri="{BB962C8B-B14F-4D97-AF65-F5344CB8AC3E}">
        <p14:creationId xmlns:p14="http://schemas.microsoft.com/office/powerpoint/2010/main" val="3119974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87</a:t>
            </a:fld>
            <a:endParaRPr lang="ru-RU"/>
          </a:p>
        </p:txBody>
      </p:sp>
    </p:spTree>
    <p:extLst>
      <p:ext uri="{BB962C8B-B14F-4D97-AF65-F5344CB8AC3E}">
        <p14:creationId xmlns:p14="http://schemas.microsoft.com/office/powerpoint/2010/main" val="2923257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88</a:t>
            </a:fld>
            <a:endParaRPr lang="ru-RU"/>
          </a:p>
        </p:txBody>
      </p:sp>
    </p:spTree>
    <p:extLst>
      <p:ext uri="{BB962C8B-B14F-4D97-AF65-F5344CB8AC3E}">
        <p14:creationId xmlns:p14="http://schemas.microsoft.com/office/powerpoint/2010/main" val="3715137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89</a:t>
            </a:fld>
            <a:endParaRPr lang="ru-RU"/>
          </a:p>
        </p:txBody>
      </p:sp>
    </p:spTree>
    <p:extLst>
      <p:ext uri="{BB962C8B-B14F-4D97-AF65-F5344CB8AC3E}">
        <p14:creationId xmlns:p14="http://schemas.microsoft.com/office/powerpoint/2010/main" val="2734048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106</a:t>
            </a:fld>
            <a:endParaRPr lang="ru-RU"/>
          </a:p>
        </p:txBody>
      </p:sp>
    </p:spTree>
    <p:extLst>
      <p:ext uri="{BB962C8B-B14F-4D97-AF65-F5344CB8AC3E}">
        <p14:creationId xmlns:p14="http://schemas.microsoft.com/office/powerpoint/2010/main" val="168825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12</a:t>
            </a:fld>
            <a:endParaRPr lang="ru-RU"/>
          </a:p>
        </p:txBody>
      </p:sp>
    </p:spTree>
    <p:extLst>
      <p:ext uri="{BB962C8B-B14F-4D97-AF65-F5344CB8AC3E}">
        <p14:creationId xmlns:p14="http://schemas.microsoft.com/office/powerpoint/2010/main" val="34626346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71954F2-3A53-4B85-A089-9C40F16C8EDC}" type="slidenum">
              <a:rPr lang="ru-RU" smtClean="0"/>
              <a:pPr/>
              <a:t>107</a:t>
            </a:fld>
            <a:endParaRPr lang="ru-RU"/>
          </a:p>
        </p:txBody>
      </p:sp>
    </p:spTree>
    <p:extLst>
      <p:ext uri="{BB962C8B-B14F-4D97-AF65-F5344CB8AC3E}">
        <p14:creationId xmlns:p14="http://schemas.microsoft.com/office/powerpoint/2010/main" val="408901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108</a:t>
            </a:fld>
            <a:endParaRPr lang="ru-RU"/>
          </a:p>
        </p:txBody>
      </p:sp>
    </p:spTree>
    <p:extLst>
      <p:ext uri="{BB962C8B-B14F-4D97-AF65-F5344CB8AC3E}">
        <p14:creationId xmlns:p14="http://schemas.microsoft.com/office/powerpoint/2010/main" val="1344170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123</a:t>
            </a:fld>
            <a:endParaRPr lang="ru-RU"/>
          </a:p>
        </p:txBody>
      </p:sp>
    </p:spTree>
    <p:extLst>
      <p:ext uri="{BB962C8B-B14F-4D97-AF65-F5344CB8AC3E}">
        <p14:creationId xmlns:p14="http://schemas.microsoft.com/office/powerpoint/2010/main" val="312924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20</a:t>
            </a:fld>
            <a:endParaRPr lang="ru-RU"/>
          </a:p>
        </p:txBody>
      </p:sp>
    </p:spTree>
    <p:extLst>
      <p:ext uri="{BB962C8B-B14F-4D97-AF65-F5344CB8AC3E}">
        <p14:creationId xmlns:p14="http://schemas.microsoft.com/office/powerpoint/2010/main" val="3540416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25</a:t>
            </a:fld>
            <a:endParaRPr lang="ru-RU"/>
          </a:p>
        </p:txBody>
      </p:sp>
    </p:spTree>
    <p:extLst>
      <p:ext uri="{BB962C8B-B14F-4D97-AF65-F5344CB8AC3E}">
        <p14:creationId xmlns:p14="http://schemas.microsoft.com/office/powerpoint/2010/main" val="117225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27</a:t>
            </a:fld>
            <a:endParaRPr lang="ru-RU"/>
          </a:p>
        </p:txBody>
      </p:sp>
    </p:spTree>
    <p:extLst>
      <p:ext uri="{BB962C8B-B14F-4D97-AF65-F5344CB8AC3E}">
        <p14:creationId xmlns:p14="http://schemas.microsoft.com/office/powerpoint/2010/main" val="351093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F9D004-0297-444A-9403-32D94099DA29}" type="slidenum">
              <a:rPr lang="ru-RU" smtClean="0"/>
              <a:pPr/>
              <a:t>29</a:t>
            </a:fld>
            <a:endParaRPr lang="ru-RU"/>
          </a:p>
        </p:txBody>
      </p:sp>
    </p:spTree>
    <p:extLst>
      <p:ext uri="{BB962C8B-B14F-4D97-AF65-F5344CB8AC3E}">
        <p14:creationId xmlns:p14="http://schemas.microsoft.com/office/powerpoint/2010/main" val="96750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altLang="ru-RU" noProof="0" smtClean="0"/>
              <a:t>Образец заголовка</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7172" name="Rectangle 4"/>
          <p:cNvSpPr>
            <a:spLocks noGrp="1" noChangeArrowheads="1"/>
          </p:cNvSpPr>
          <p:nvPr>
            <p:ph type="dt" sz="quarter" idx="2"/>
          </p:nvPr>
        </p:nvSpPr>
        <p:spPr/>
        <p:txBody>
          <a:bodyPr/>
          <a:lstStyle>
            <a:lvl1pPr>
              <a:defRPr/>
            </a:lvl1pPr>
          </a:lstStyle>
          <a:p>
            <a:endParaRPr lang="ru-RU" altLang="ru-RU"/>
          </a:p>
        </p:txBody>
      </p:sp>
      <p:sp>
        <p:nvSpPr>
          <p:cNvPr id="7173" name="Rectangle 5"/>
          <p:cNvSpPr>
            <a:spLocks noGrp="1" noChangeArrowheads="1"/>
          </p:cNvSpPr>
          <p:nvPr>
            <p:ph type="ftr" sz="quarter" idx="3"/>
          </p:nvPr>
        </p:nvSpPr>
        <p:spPr/>
        <p:txBody>
          <a:bodyPr/>
          <a:lstStyle>
            <a:lvl1pPr>
              <a:defRPr/>
            </a:lvl1pPr>
          </a:lstStyle>
          <a:p>
            <a:endParaRPr lang="ru-RU" altLang="ru-RU"/>
          </a:p>
        </p:txBody>
      </p:sp>
      <p:sp>
        <p:nvSpPr>
          <p:cNvPr id="7174" name="Rectangle 6"/>
          <p:cNvSpPr>
            <a:spLocks noGrp="1" noChangeArrowheads="1"/>
          </p:cNvSpPr>
          <p:nvPr>
            <p:ph type="sldNum" sz="quarter" idx="4"/>
          </p:nvPr>
        </p:nvSpPr>
        <p:spPr/>
        <p:txBody>
          <a:bodyPr/>
          <a:lstStyle>
            <a:lvl1pPr>
              <a:defRPr/>
            </a:lvl1pPr>
          </a:lstStyle>
          <a:p>
            <a:fld id="{55657185-FA39-4FF6-92F5-01216390D2AF}"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47993E74-4A7F-41AC-BBF6-11812A8DA6AA}" type="slidenum">
              <a:rPr lang="ru-RU" altLang="ru-RU"/>
              <a:pPr/>
              <a:t>‹#›</a:t>
            </a:fld>
            <a:endParaRPr lang="ru-RU" altLang="ru-RU"/>
          </a:p>
        </p:txBody>
      </p:sp>
    </p:spTree>
    <p:extLst>
      <p:ext uri="{BB962C8B-B14F-4D97-AF65-F5344CB8AC3E}">
        <p14:creationId xmlns:p14="http://schemas.microsoft.com/office/powerpoint/2010/main" val="171150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2D693598-D06C-45FE-B63F-C8E5CBFFDDF8}" type="slidenum">
              <a:rPr lang="ru-RU" altLang="ru-RU"/>
              <a:pPr/>
              <a:t>‹#›</a:t>
            </a:fld>
            <a:endParaRPr lang="ru-RU" altLang="ru-RU"/>
          </a:p>
        </p:txBody>
      </p:sp>
    </p:spTree>
    <p:extLst>
      <p:ext uri="{BB962C8B-B14F-4D97-AF65-F5344CB8AC3E}">
        <p14:creationId xmlns:p14="http://schemas.microsoft.com/office/powerpoint/2010/main" val="88113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3C34591B-9B8F-43B1-893E-0C70C62BC58F}" type="slidenum">
              <a:rPr lang="ru-RU" altLang="ru-RU"/>
              <a:pPr/>
              <a:t>‹#›</a:t>
            </a:fld>
            <a:endParaRPr lang="ru-RU" altLang="ru-RU"/>
          </a:p>
        </p:txBody>
      </p:sp>
    </p:spTree>
    <p:extLst>
      <p:ext uri="{BB962C8B-B14F-4D97-AF65-F5344CB8AC3E}">
        <p14:creationId xmlns:p14="http://schemas.microsoft.com/office/powerpoint/2010/main" val="274098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9C89B05-8F7D-4F47-B63A-23648953B535}" type="slidenum">
              <a:rPr lang="ru-RU" altLang="ru-RU"/>
              <a:pPr/>
              <a:t>‹#›</a:t>
            </a:fld>
            <a:endParaRPr lang="ru-RU" altLang="ru-RU"/>
          </a:p>
        </p:txBody>
      </p:sp>
    </p:spTree>
    <p:extLst>
      <p:ext uri="{BB962C8B-B14F-4D97-AF65-F5344CB8AC3E}">
        <p14:creationId xmlns:p14="http://schemas.microsoft.com/office/powerpoint/2010/main" val="343793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5ABA5E7E-5FD1-4201-8F21-789AC011FCB3}" type="slidenum">
              <a:rPr lang="ru-RU" altLang="ru-RU"/>
              <a:pPr/>
              <a:t>‹#›</a:t>
            </a:fld>
            <a:endParaRPr lang="ru-RU" altLang="ru-RU"/>
          </a:p>
        </p:txBody>
      </p:sp>
    </p:spTree>
    <p:extLst>
      <p:ext uri="{BB962C8B-B14F-4D97-AF65-F5344CB8AC3E}">
        <p14:creationId xmlns:p14="http://schemas.microsoft.com/office/powerpoint/2010/main" val="41164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E65E1D04-AFA5-45C7-84AC-5BA2C1901A5D}" type="slidenum">
              <a:rPr lang="ru-RU" altLang="ru-RU"/>
              <a:pPr/>
              <a:t>‹#›</a:t>
            </a:fld>
            <a:endParaRPr lang="ru-RU" altLang="ru-RU"/>
          </a:p>
        </p:txBody>
      </p:sp>
    </p:spTree>
    <p:extLst>
      <p:ext uri="{BB962C8B-B14F-4D97-AF65-F5344CB8AC3E}">
        <p14:creationId xmlns:p14="http://schemas.microsoft.com/office/powerpoint/2010/main" val="314025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B64D756B-AF53-4212-8962-0C7D32B62830}" type="slidenum">
              <a:rPr lang="ru-RU" altLang="ru-RU"/>
              <a:pPr/>
              <a:t>‹#›</a:t>
            </a:fld>
            <a:endParaRPr lang="ru-RU" altLang="ru-RU"/>
          </a:p>
        </p:txBody>
      </p:sp>
    </p:spTree>
    <p:extLst>
      <p:ext uri="{BB962C8B-B14F-4D97-AF65-F5344CB8AC3E}">
        <p14:creationId xmlns:p14="http://schemas.microsoft.com/office/powerpoint/2010/main" val="24795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915C3492-7468-4650-82C5-D218C959108E}" type="slidenum">
              <a:rPr lang="ru-RU" altLang="ru-RU"/>
              <a:pPr/>
              <a:t>‹#›</a:t>
            </a:fld>
            <a:endParaRPr lang="ru-RU" altLang="ru-RU"/>
          </a:p>
        </p:txBody>
      </p:sp>
    </p:spTree>
    <p:extLst>
      <p:ext uri="{BB962C8B-B14F-4D97-AF65-F5344CB8AC3E}">
        <p14:creationId xmlns:p14="http://schemas.microsoft.com/office/powerpoint/2010/main" val="171980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40A928EA-8DF1-4F81-8871-CC7FFB890C0C}" type="slidenum">
              <a:rPr lang="ru-RU" altLang="ru-RU"/>
              <a:pPr/>
              <a:t>‹#›</a:t>
            </a:fld>
            <a:endParaRPr lang="ru-RU" altLang="ru-RU"/>
          </a:p>
        </p:txBody>
      </p:sp>
    </p:spTree>
    <p:extLst>
      <p:ext uri="{BB962C8B-B14F-4D97-AF65-F5344CB8AC3E}">
        <p14:creationId xmlns:p14="http://schemas.microsoft.com/office/powerpoint/2010/main" val="64511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B005EC7C-41D3-40FC-B9E7-30475B41AFFD}" type="slidenum">
              <a:rPr lang="ru-RU" altLang="ru-RU"/>
              <a:pPr/>
              <a:t>‹#›</a:t>
            </a:fld>
            <a:endParaRPr lang="ru-RU" altLang="ru-RU"/>
          </a:p>
        </p:txBody>
      </p:sp>
    </p:spTree>
    <p:extLst>
      <p:ext uri="{BB962C8B-B14F-4D97-AF65-F5344CB8AC3E}">
        <p14:creationId xmlns:p14="http://schemas.microsoft.com/office/powerpoint/2010/main" val="388378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5D9C4685-529E-43B5-B0D1-A6DF98DEBAFB}" type="slidenum">
              <a:rPr lang="ru-RU" altLang="ru-RU"/>
              <a:pPr/>
              <a:t>‹#›</a:t>
            </a:fld>
            <a:endParaRPr lang="ru-RU" altLang="ru-RU"/>
          </a:p>
        </p:txBody>
      </p:sp>
    </p:spTree>
    <p:extLst>
      <p:ext uri="{BB962C8B-B14F-4D97-AF65-F5344CB8AC3E}">
        <p14:creationId xmlns:p14="http://schemas.microsoft.com/office/powerpoint/2010/main" val="195373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path path="rect">
            <a:fillToRect r="100000" b="10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614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ru-RU" altLang="ru-RU"/>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ru-RU" altLang="ru-RU"/>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00068FE2-5F79-49A3-BA5E-A806DB030A7A}"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png"/><Relationship Id="rId2"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10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1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11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11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tepka.ru/Praktikum_po_slesarnomu_delu/index.html" TargetMode="External"/><Relationship Id="rId2" Type="http://schemas.openxmlformats.org/officeDocument/2006/relationships/hyperlink" Target="http://www.e-ope.ee/_download/euni_repository/file/3739/1.zip/index.html"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120.jpeg"/><Relationship Id="rId4" Type="http://schemas.microsoft.com/office/2007/relationships/hdphoto" Target="../media/hdphoto1.wdp"/></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8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98.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hyperlink" Target="&#1074;&#1080;&#1076;&#1077;&#1086;/&#1055;&#1088;&#1072;&#1074;&#1082;&#1072;%20&#1080;%20&#1088;&#1080;&#1093;&#1090;&#1086;&#1074;&#1082;&#1072;/&#1056;&#1077;&#1084;&#1086;&#1085;&#1090;%20&#1082;&#1086;&#1088;&#1086;&#1073;&#1072;%20&#1089;&#1087;&#1086;&#1090;&#1090;&#1077;&#1088;&#1086;&#1084;.flv" TargetMode="External"/><Relationship Id="rId7" Type="http://schemas.openxmlformats.org/officeDocument/2006/relationships/hyperlink" Target="&#1074;&#1080;&#1076;&#1077;&#1086;/&#1091;&#1076;&#1072;&#1083;&#1077;&#1085;&#1080;&#1077;%20&#1074;&#1084;&#1103;&#1090;&#1080;&#1085;%20&#1073;&#1077;&#1079;%20&#1087;&#1086;&#1082;&#1088;&#1072;&#1089;&#1082;&#1080;.flv" TargetMode="External"/><Relationship Id="rId2"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hyperlink" Target="&#1074;&#1080;&#1076;&#1077;&#1086;/&#1055;&#1088;&#1072;&#1074;&#1082;&#1072;%20&#1080;%20&#1088;&#1080;&#1093;&#1090;&#1086;&#1074;&#1082;&#1072;/&#1051;&#1080;&#1089;&#1090;&#1086;&#1087;&#1088;&#1072;&#1074;&#1080;&#1083;&#1100;&#1085;&#1072;&#1103;%20&#1084;&#1072;&#1096;&#1080;&#1085;&#1072;%20&#1052;&#1051;&#1063;%201725_%20&#1087;&#1088;&#1072;&#1074;&#1082;&#1072;%20&#1079;&#1072;&#1075;&#1086;&#1090;&#1086;&#1074;&#1082;&#1080;%20&#1083;&#1080;&#1089;&#1090;&#1086;&#1074;&#1086;&#1081;%20&#1089;&#1090;&#1072;&#1083;&#1080;%20&#1090;&#1086;&#1083;&#1097;&#1080;&#1085;&#1086;&#1081;%2012%20&#1084;&#1084;.mp4" TargetMode="External"/><Relationship Id="rId4" Type="http://schemas.openxmlformats.org/officeDocument/2006/relationships/image" Target="../media/image86.jpeg"/></Relationships>
</file>

<file path=ppt/slides/_rels/slide9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4383" y="457200"/>
            <a:ext cx="8496946" cy="3588092"/>
          </a:xfrm>
          <a:solidFill>
            <a:schemeClr val="tx1"/>
          </a:solidFill>
        </p:spPr>
        <p:txBody>
          <a:bodyPr>
            <a:noAutofit/>
          </a:bodyPr>
          <a:lstStyle/>
          <a:p>
            <a:pPr algn="ctr"/>
            <a:r>
              <a:rPr lang="ru-RU" b="1" dirty="0" smtClean="0">
                <a:solidFill>
                  <a:srgbClr val="FF0000"/>
                </a:solidFill>
                <a:effectLst/>
                <a:cs typeface="Calibri" panose="020F0502020204030204" pitchFamily="34" charset="0"/>
              </a:rPr>
              <a:t>МДК 03.01 </a:t>
            </a:r>
            <a:r>
              <a:rPr lang="ru-RU" b="1" dirty="0" smtClean="0">
                <a:solidFill>
                  <a:srgbClr val="FF0000"/>
                </a:solidFill>
                <a:latin typeface="Calibri" panose="020F0502020204030204" pitchFamily="34" charset="0"/>
                <a:cs typeface="Calibri" panose="020F0502020204030204" pitchFamily="34" charset="0"/>
              </a:rPr>
              <a:t/>
            </a:r>
            <a:br>
              <a:rPr lang="ru-RU" b="1" dirty="0" smtClean="0">
                <a:solidFill>
                  <a:srgbClr val="FF0000"/>
                </a:solidFill>
                <a:latin typeface="Calibri" panose="020F0502020204030204" pitchFamily="34" charset="0"/>
                <a:cs typeface="Calibri" panose="020F0502020204030204" pitchFamily="34" charset="0"/>
              </a:rPr>
            </a:br>
            <a:r>
              <a:rPr lang="ru-RU" b="1" dirty="0" smtClean="0">
                <a:solidFill>
                  <a:srgbClr val="0000FF"/>
                </a:solidFill>
                <a:effectLst/>
                <a:latin typeface="Arial Black" panose="020B0A04020102020204" pitchFamily="34" charset="0"/>
                <a:cs typeface="Calibri" panose="020F0502020204030204" pitchFamily="34" charset="0"/>
              </a:rPr>
              <a:t>Слесарное дело и </a:t>
            </a:r>
            <a:br>
              <a:rPr lang="ru-RU" b="1" dirty="0" smtClean="0">
                <a:solidFill>
                  <a:srgbClr val="0000FF"/>
                </a:solidFill>
                <a:effectLst/>
                <a:latin typeface="Arial Black" panose="020B0A04020102020204" pitchFamily="34" charset="0"/>
                <a:cs typeface="Calibri" panose="020F0502020204030204" pitchFamily="34" charset="0"/>
              </a:rPr>
            </a:br>
            <a:r>
              <a:rPr lang="ru-RU" b="1" dirty="0" smtClean="0">
                <a:solidFill>
                  <a:srgbClr val="0000FF"/>
                </a:solidFill>
                <a:effectLst/>
                <a:latin typeface="Arial Black" panose="020B0A04020102020204" pitchFamily="34" charset="0"/>
                <a:cs typeface="Calibri" panose="020F0502020204030204" pitchFamily="34" charset="0"/>
              </a:rPr>
              <a:t>технические измерения</a:t>
            </a:r>
            <a:r>
              <a:rPr lang="ru-RU" sz="4000" b="1" dirty="0" smtClean="0">
                <a:solidFill>
                  <a:srgbClr val="0000FF"/>
                </a:solidFill>
                <a:latin typeface="Arial Black" panose="020B0A04020102020204" pitchFamily="34" charset="0"/>
                <a:cs typeface="Calibri" panose="020F0502020204030204" pitchFamily="34" charset="0"/>
              </a:rPr>
              <a:t/>
            </a:r>
            <a:br>
              <a:rPr lang="ru-RU" sz="4000" b="1" dirty="0" smtClean="0">
                <a:solidFill>
                  <a:srgbClr val="0000FF"/>
                </a:solidFill>
                <a:latin typeface="Arial Black" panose="020B0A04020102020204" pitchFamily="34" charset="0"/>
                <a:cs typeface="Calibri" panose="020F0502020204030204" pitchFamily="34" charset="0"/>
              </a:rPr>
            </a:br>
            <a:r>
              <a:rPr lang="ru-RU" sz="2800" b="1" dirty="0" smtClean="0">
                <a:latin typeface="Calibri" panose="020F0502020204030204" pitchFamily="34" charset="0"/>
                <a:cs typeface="Calibri" panose="020F0502020204030204" pitchFamily="34" charset="0"/>
              </a:rPr>
              <a:t> </a:t>
            </a:r>
            <a:r>
              <a:rPr lang="ru-RU" sz="4000" b="1" dirty="0" smtClean="0">
                <a:latin typeface="Calibri" panose="020F0502020204030204" pitchFamily="34" charset="0"/>
                <a:cs typeface="Calibri" panose="020F0502020204030204" pitchFamily="34" charset="0"/>
              </a:rPr>
              <a:t/>
            </a:r>
            <a:br>
              <a:rPr lang="ru-RU" sz="4000" b="1" dirty="0" smtClean="0">
                <a:latin typeface="Calibri" panose="020F0502020204030204" pitchFamily="34" charset="0"/>
                <a:cs typeface="Calibri" panose="020F0502020204030204" pitchFamily="34" charset="0"/>
              </a:rPr>
            </a:br>
            <a:r>
              <a:rPr lang="ru-RU" sz="4800" b="1" dirty="0" smtClean="0">
                <a:solidFill>
                  <a:srgbClr val="006600"/>
                </a:solidFill>
                <a:effectLst/>
                <a:latin typeface="Calibri" panose="020F0502020204030204" pitchFamily="34" charset="0"/>
                <a:cs typeface="Calibri" panose="020F0502020204030204" pitchFamily="34" charset="0"/>
              </a:rPr>
              <a:t>Раздел 1</a:t>
            </a:r>
            <a:r>
              <a:rPr lang="ru-RU" sz="4800" b="1" dirty="0" smtClean="0">
                <a:effectLst/>
                <a:latin typeface="Calibri" panose="020F0502020204030204" pitchFamily="34" charset="0"/>
                <a:cs typeface="Calibri" panose="020F0502020204030204" pitchFamily="34" charset="0"/>
              </a:rPr>
              <a:t> </a:t>
            </a:r>
            <a:r>
              <a:rPr lang="ru-RU" sz="4800" b="1" dirty="0" smtClean="0">
                <a:solidFill>
                  <a:srgbClr val="FF00FF"/>
                </a:solidFill>
                <a:effectLst/>
                <a:latin typeface="Calibri" panose="020F0502020204030204" pitchFamily="34" charset="0"/>
                <a:cs typeface="Calibri" panose="020F0502020204030204" pitchFamily="34" charset="0"/>
              </a:rPr>
              <a:t>Слесарное дело</a:t>
            </a:r>
            <a:endParaRPr lang="ru-RU" sz="4800" b="1" dirty="0">
              <a:solidFill>
                <a:srgbClr val="00B050"/>
              </a:solidFill>
              <a:effectLst/>
              <a:latin typeface="Calibri" panose="020F0502020204030204" pitchFamily="34" charset="0"/>
              <a:cs typeface="Calibri" panose="020F0502020204030204" pitchFamily="34" charset="0"/>
            </a:endParaRPr>
          </a:p>
        </p:txBody>
      </p:sp>
      <p:sp>
        <p:nvSpPr>
          <p:cNvPr id="3" name="Подзаголовок 2"/>
          <p:cNvSpPr>
            <a:spLocks noGrp="1"/>
          </p:cNvSpPr>
          <p:nvPr>
            <p:ph type="subTitle" idx="1"/>
          </p:nvPr>
        </p:nvSpPr>
        <p:spPr>
          <a:xfrm>
            <a:off x="314384" y="5373216"/>
            <a:ext cx="8496945" cy="1179984"/>
          </a:xfrm>
          <a:solidFill>
            <a:srgbClr val="FFFF00"/>
          </a:solidFill>
        </p:spPr>
        <p:txBody>
          <a:bodyPr>
            <a:normAutofit fontScale="55000" lnSpcReduction="20000"/>
          </a:bodyPr>
          <a:lstStyle/>
          <a:p>
            <a:pPr algn="ctr"/>
            <a:endParaRPr lang="ru-RU" sz="2900" dirty="0" smtClean="0">
              <a:solidFill>
                <a:srgbClr val="0000FF"/>
              </a:solidFill>
            </a:endParaRPr>
          </a:p>
          <a:p>
            <a:pPr marL="0" algn="ctr" defTabSz="908050"/>
            <a:r>
              <a:rPr lang="ru-RU" sz="5900" b="1" dirty="0" smtClean="0">
                <a:solidFill>
                  <a:srgbClr val="0000FF"/>
                </a:solidFill>
                <a:effectLst/>
              </a:rPr>
              <a:t>ТЕМА</a:t>
            </a:r>
            <a:r>
              <a:rPr lang="ru-RU" sz="5900" b="1" dirty="0">
                <a:solidFill>
                  <a:srgbClr val="0000FF"/>
                </a:solidFill>
                <a:effectLst/>
              </a:rPr>
              <a:t>:</a:t>
            </a:r>
            <a:r>
              <a:rPr lang="ru-RU" sz="5400" dirty="0">
                <a:solidFill>
                  <a:srgbClr val="FF0000"/>
                </a:solidFill>
              </a:rPr>
              <a:t> </a:t>
            </a:r>
            <a:r>
              <a:rPr lang="ru-RU" sz="7600" b="1" dirty="0" smtClean="0">
                <a:solidFill>
                  <a:srgbClr val="FF0000"/>
                </a:solidFill>
                <a:effectLst/>
              </a:rPr>
              <a:t>Гибка и правка металла</a:t>
            </a:r>
            <a:endParaRPr lang="ru-RU" sz="7600" dirty="0">
              <a:effectLst/>
            </a:endParaRPr>
          </a:p>
        </p:txBody>
      </p:sp>
      <p:sp>
        <p:nvSpPr>
          <p:cNvPr id="4" name="Прямоугольник 3"/>
          <p:cNvSpPr/>
          <p:nvPr/>
        </p:nvSpPr>
        <p:spPr>
          <a:xfrm>
            <a:off x="314384" y="4409537"/>
            <a:ext cx="8496945" cy="646331"/>
          </a:xfrm>
          <a:prstGeom prst="rect">
            <a:avLst/>
          </a:prstGeom>
          <a:solidFill>
            <a:srgbClr val="0000FF"/>
          </a:solidFill>
          <a:ln>
            <a:solidFill>
              <a:srgbClr val="0000FF"/>
            </a:solidFill>
          </a:ln>
        </p:spPr>
        <p:txBody>
          <a:bodyPr wrap="square">
            <a:spAutoFit/>
          </a:bodyPr>
          <a:lstStyle/>
          <a:p>
            <a:pPr algn="ctr"/>
            <a:r>
              <a:rPr lang="ru-RU" sz="3600" b="1" dirty="0">
                <a:effectLst>
                  <a:outerShdw blurRad="38100" dist="38100" dir="2700000" algn="tl">
                    <a:srgbClr val="000000">
                      <a:alpha val="43137"/>
                    </a:srgbClr>
                  </a:outerShdw>
                </a:effectLst>
              </a:rPr>
              <a:t>Подготовительные слесарные работы:</a:t>
            </a:r>
            <a:endParaRPr lang="ru-RU"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5669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600200" y="131236"/>
            <a:ext cx="63637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b="1" dirty="0">
                <a:solidFill>
                  <a:srgbClr val="C00000"/>
                </a:solidFill>
              </a:rPr>
              <a:t>Виды разных деталей и форм</a:t>
            </a:r>
          </a:p>
        </p:txBody>
      </p:sp>
      <p:sp>
        <p:nvSpPr>
          <p:cNvPr id="80899" name="Rectangle 3"/>
          <p:cNvSpPr>
            <a:spLocks noChangeArrowheads="1"/>
          </p:cNvSpPr>
          <p:nvPr/>
        </p:nvSpPr>
        <p:spPr bwMode="auto">
          <a:xfrm>
            <a:off x="214832" y="1889099"/>
            <a:ext cx="8677648"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indent="0" eaLnBrk="1" hangingPunct="1">
              <a:defRPr/>
            </a:pPr>
            <a:r>
              <a:rPr lang="ru-RU" altLang="ru-RU" sz="1900" dirty="0" smtClean="0">
                <a:solidFill>
                  <a:srgbClr val="000000"/>
                </a:solidFill>
              </a:rPr>
              <a:t>При гибки деталей </a:t>
            </a:r>
            <a:r>
              <a:rPr lang="ru-RU" altLang="ru-RU" sz="1900" b="1" dirty="0" smtClean="0">
                <a:solidFill>
                  <a:srgbClr val="FF3300"/>
                </a:solidFill>
              </a:rPr>
              <a:t>под прямым углом без закруглений </a:t>
            </a:r>
            <a:r>
              <a:rPr lang="ru-RU" altLang="ru-RU" sz="1900" dirty="0" smtClean="0">
                <a:solidFill>
                  <a:srgbClr val="000000"/>
                </a:solidFill>
              </a:rPr>
              <a:t>с внутренней стороны</a:t>
            </a:r>
            <a:r>
              <a:rPr lang="ru-RU" altLang="ru-RU" sz="1900" dirty="0" smtClean="0">
                <a:solidFill>
                  <a:srgbClr val="FF3300"/>
                </a:solidFill>
              </a:rPr>
              <a:t> </a:t>
            </a:r>
            <a:r>
              <a:rPr lang="ru-RU" altLang="ru-RU" sz="1900" b="1" dirty="0" smtClean="0">
                <a:solidFill>
                  <a:srgbClr val="009900"/>
                </a:solidFill>
                <a:effectLst>
                  <a:outerShdw blurRad="38100" dist="38100" dir="2700000" algn="tl">
                    <a:srgbClr val="C0C0C0"/>
                  </a:outerShdw>
                </a:effectLst>
              </a:rPr>
              <a:t>припуск на загиб</a:t>
            </a:r>
            <a:r>
              <a:rPr lang="ru-RU" altLang="ru-RU" sz="1900" dirty="0" smtClean="0">
                <a:solidFill>
                  <a:srgbClr val="FF3300"/>
                </a:solidFill>
              </a:rPr>
              <a:t> </a:t>
            </a:r>
            <a:r>
              <a:rPr lang="ru-RU" altLang="ru-RU" sz="1900" dirty="0" smtClean="0">
                <a:solidFill>
                  <a:srgbClr val="000000"/>
                </a:solidFill>
              </a:rPr>
              <a:t>берётся</a:t>
            </a:r>
            <a:r>
              <a:rPr lang="ru-RU" altLang="ru-RU" sz="1900" dirty="0" smtClean="0">
                <a:solidFill>
                  <a:srgbClr val="FF3300"/>
                </a:solidFill>
              </a:rPr>
              <a:t> </a:t>
            </a:r>
            <a:r>
              <a:rPr lang="ru-RU" altLang="ru-RU" sz="1900" b="1" dirty="0" smtClean="0">
                <a:solidFill>
                  <a:srgbClr val="009900"/>
                </a:solidFill>
              </a:rPr>
              <a:t>от 0,5 до 0,8</a:t>
            </a:r>
            <a:r>
              <a:rPr lang="ru-RU" altLang="ru-RU" sz="1900" b="1" dirty="0" smtClean="0">
                <a:solidFill>
                  <a:srgbClr val="FF3300"/>
                </a:solidFill>
              </a:rPr>
              <a:t> </a:t>
            </a:r>
            <a:r>
              <a:rPr lang="ru-RU" altLang="ru-RU" sz="2000" b="1" dirty="0" smtClean="0">
                <a:solidFill>
                  <a:srgbClr val="FF3300"/>
                </a:solidFill>
              </a:rPr>
              <a:t>толщины металла</a:t>
            </a:r>
            <a:r>
              <a:rPr lang="ru-RU" altLang="ru-RU" sz="2400" dirty="0" smtClean="0">
                <a:solidFill>
                  <a:srgbClr val="FF3300"/>
                </a:solidFill>
              </a:rPr>
              <a:t>.</a:t>
            </a:r>
          </a:p>
          <a:p>
            <a:pPr indent="0" eaLnBrk="1" hangingPunct="1">
              <a:defRPr/>
            </a:pPr>
            <a:endParaRPr lang="ru-RU" altLang="ru-RU" sz="800" b="1" dirty="0" smtClean="0">
              <a:solidFill>
                <a:srgbClr val="0000FF"/>
              </a:solidFill>
            </a:endParaRPr>
          </a:p>
          <a:p>
            <a:pPr indent="0" eaLnBrk="1" hangingPunct="1">
              <a:defRPr/>
            </a:pPr>
            <a:r>
              <a:rPr lang="ru-RU" altLang="ru-RU" sz="2000" b="1" dirty="0" smtClean="0">
                <a:solidFill>
                  <a:srgbClr val="0000FF"/>
                </a:solidFill>
              </a:rPr>
              <a:t>Дано: </a:t>
            </a:r>
            <a:r>
              <a:rPr lang="ru-RU" altLang="ru-RU" sz="2000" dirty="0" smtClean="0">
                <a:solidFill>
                  <a:srgbClr val="000000"/>
                </a:solidFill>
              </a:rPr>
              <a:t>Размеры угольника: </a:t>
            </a:r>
            <a:r>
              <a:rPr lang="ru-RU" altLang="ru-RU" sz="2000" b="1" dirty="0" smtClean="0">
                <a:solidFill>
                  <a:srgbClr val="FF00FF"/>
                </a:solidFill>
              </a:rPr>
              <a:t>а = 30 мм</a:t>
            </a:r>
            <a:r>
              <a:rPr lang="ru-RU" altLang="ru-RU" sz="2000" dirty="0" smtClean="0">
                <a:solidFill>
                  <a:srgbClr val="FF00FF"/>
                </a:solidFill>
              </a:rPr>
              <a:t>; </a:t>
            </a:r>
            <a:r>
              <a:rPr lang="ru-RU" altLang="ru-RU" sz="2000" b="1" dirty="0" smtClean="0">
                <a:solidFill>
                  <a:srgbClr val="FF00FF"/>
                </a:solidFill>
              </a:rPr>
              <a:t>b = 70 мм;</a:t>
            </a:r>
            <a:r>
              <a:rPr lang="ru-RU" altLang="ru-RU" sz="2000" dirty="0" smtClean="0">
                <a:solidFill>
                  <a:srgbClr val="FF00FF"/>
                </a:solidFill>
              </a:rPr>
              <a:t> </a:t>
            </a:r>
            <a:r>
              <a:rPr lang="ru-RU" altLang="ru-RU" sz="2000" b="1" dirty="0" smtClean="0">
                <a:solidFill>
                  <a:srgbClr val="FF00FF"/>
                </a:solidFill>
              </a:rPr>
              <a:t>t = 6 мм.</a:t>
            </a:r>
            <a:r>
              <a:rPr lang="ru-RU" altLang="ru-RU" sz="2000" dirty="0" smtClean="0">
                <a:solidFill>
                  <a:srgbClr val="FF00FF"/>
                </a:solidFill>
              </a:rPr>
              <a:t> </a:t>
            </a:r>
          </a:p>
          <a:p>
            <a:pPr indent="0" eaLnBrk="1" hangingPunct="1">
              <a:defRPr/>
            </a:pPr>
            <a:r>
              <a:rPr lang="ru-RU" altLang="ru-RU" sz="2000" b="1" dirty="0" smtClean="0">
                <a:solidFill>
                  <a:srgbClr val="006600"/>
                </a:solidFill>
              </a:rPr>
              <a:t>Длина развёртки заготовки: </a:t>
            </a:r>
          </a:p>
          <a:p>
            <a:pPr indent="0" eaLnBrk="1" hangingPunct="1">
              <a:defRPr/>
            </a:pPr>
            <a:r>
              <a:rPr lang="ru-RU" altLang="ru-RU" sz="2000" b="1" dirty="0" smtClean="0">
                <a:solidFill>
                  <a:srgbClr val="FF3300"/>
                </a:solidFill>
              </a:rPr>
              <a:t>L = a + b + </a:t>
            </a:r>
            <a:r>
              <a:rPr lang="ru-RU" altLang="ru-RU" sz="2000" b="1" dirty="0" smtClean="0">
                <a:solidFill>
                  <a:srgbClr val="009900"/>
                </a:solidFill>
              </a:rPr>
              <a:t>0,5</a:t>
            </a:r>
            <a:r>
              <a:rPr lang="ru-RU" altLang="ru-RU" sz="2000" b="1" dirty="0" smtClean="0">
                <a:solidFill>
                  <a:srgbClr val="FF3300"/>
                </a:solidFill>
              </a:rPr>
              <a:t> t</a:t>
            </a:r>
            <a:r>
              <a:rPr lang="ru-RU" altLang="ru-RU" sz="2000" dirty="0" smtClean="0"/>
              <a:t> </a:t>
            </a:r>
            <a:r>
              <a:rPr lang="ru-RU" altLang="ru-RU" sz="2000" dirty="0" smtClean="0">
                <a:solidFill>
                  <a:srgbClr val="000000"/>
                </a:solidFill>
              </a:rPr>
              <a:t>= </a:t>
            </a:r>
            <a:r>
              <a:rPr lang="ru-RU" altLang="ru-RU" sz="2000" b="1" dirty="0" smtClean="0">
                <a:solidFill>
                  <a:srgbClr val="000000"/>
                </a:solidFill>
              </a:rPr>
              <a:t>30 </a:t>
            </a:r>
            <a:r>
              <a:rPr lang="ru-RU" altLang="ru-RU" sz="2000" dirty="0" smtClean="0">
                <a:solidFill>
                  <a:srgbClr val="000000"/>
                </a:solidFill>
              </a:rPr>
              <a:t>+ </a:t>
            </a:r>
            <a:r>
              <a:rPr lang="ru-RU" altLang="ru-RU" sz="2000" b="1" dirty="0" smtClean="0">
                <a:solidFill>
                  <a:srgbClr val="000000"/>
                </a:solidFill>
              </a:rPr>
              <a:t>70 </a:t>
            </a:r>
            <a:r>
              <a:rPr lang="ru-RU" altLang="ru-RU" sz="2000" dirty="0" smtClean="0">
                <a:solidFill>
                  <a:srgbClr val="000000"/>
                </a:solidFill>
              </a:rPr>
              <a:t>+ (</a:t>
            </a:r>
            <a:r>
              <a:rPr lang="ru-RU" altLang="ru-RU" sz="2000" b="1" dirty="0" smtClean="0">
                <a:solidFill>
                  <a:srgbClr val="009900"/>
                </a:solidFill>
              </a:rPr>
              <a:t>0,5</a:t>
            </a:r>
            <a:r>
              <a:rPr lang="ru-RU" altLang="ru-RU" sz="2000" dirty="0" smtClean="0"/>
              <a:t> </a:t>
            </a:r>
            <a:r>
              <a:rPr lang="ru-RU" altLang="ru-RU" sz="2000" dirty="0" smtClean="0">
                <a:solidFill>
                  <a:srgbClr val="000000"/>
                </a:solidFill>
              </a:rPr>
              <a:t>х </a:t>
            </a:r>
            <a:r>
              <a:rPr lang="ru-RU" altLang="ru-RU" sz="2000" b="1" dirty="0" smtClean="0">
                <a:solidFill>
                  <a:srgbClr val="000000"/>
                </a:solidFill>
              </a:rPr>
              <a:t>6</a:t>
            </a:r>
            <a:r>
              <a:rPr lang="ru-RU" altLang="ru-RU" sz="2000" dirty="0" smtClean="0">
                <a:solidFill>
                  <a:srgbClr val="000000"/>
                </a:solidFill>
              </a:rPr>
              <a:t>) = </a:t>
            </a:r>
            <a:r>
              <a:rPr lang="ru-RU" altLang="ru-RU" sz="2000" b="1" dirty="0" smtClean="0">
                <a:solidFill>
                  <a:srgbClr val="FF0000"/>
                </a:solidFill>
              </a:rPr>
              <a:t>103 мм. </a:t>
            </a:r>
            <a:endParaRPr lang="ru-RU" altLang="ru-RU" sz="2000" b="1" dirty="0" smtClean="0"/>
          </a:p>
        </p:txBody>
      </p:sp>
      <p:pic>
        <p:nvPicPr>
          <p:cNvPr id="95237" name="Picture 5" descr="p0080"/>
          <p:cNvPicPr>
            <a:picLocks noChangeAspect="1" noChangeArrowheads="1"/>
          </p:cNvPicPr>
          <p:nvPr/>
        </p:nvPicPr>
        <p:blipFill>
          <a:blip r:embed="rId2">
            <a:extLst>
              <a:ext uri="{28A0092B-C50C-407E-A947-70E740481C1C}">
                <a14:useLocalDpi xmlns:a14="http://schemas.microsoft.com/office/drawing/2010/main" val="0"/>
              </a:ext>
            </a:extLst>
          </a:blip>
          <a:srcRect l="2644" t="7660" r="59239" b="58382"/>
          <a:stretch>
            <a:fillRect/>
          </a:stretch>
        </p:blipFill>
        <p:spPr bwMode="auto">
          <a:xfrm>
            <a:off x="2362200" y="3886200"/>
            <a:ext cx="4068230" cy="281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14832" y="742448"/>
            <a:ext cx="8677648" cy="1107996"/>
          </a:xfrm>
          <a:prstGeom prst="rect">
            <a:avLst/>
          </a:prstGeom>
          <a:solidFill>
            <a:schemeClr val="accent1">
              <a:lumMod val="20000"/>
              <a:lumOff val="80000"/>
            </a:schemeClr>
          </a:solidFill>
        </p:spPr>
        <p:txBody>
          <a:bodyPr wrap="square">
            <a:spAutoFit/>
          </a:bodyPr>
          <a:lstStyle/>
          <a:p>
            <a:pPr indent="265113">
              <a:defRPr/>
            </a:pPr>
            <a:r>
              <a:rPr lang="ru-RU" altLang="ru-RU" sz="2200" b="1" dirty="0">
                <a:solidFill>
                  <a:srgbClr val="0033CC"/>
                </a:solidFill>
              </a:rPr>
              <a:t>Пример 1:</a:t>
            </a:r>
          </a:p>
          <a:p>
            <a:pPr>
              <a:defRPr/>
            </a:pPr>
            <a:r>
              <a:rPr lang="ru-RU" altLang="ru-RU" sz="2200" b="1" dirty="0">
                <a:solidFill>
                  <a:srgbClr val="006600"/>
                </a:solidFill>
              </a:rPr>
              <a:t>Подсчитать длину развёртки заготовки </a:t>
            </a:r>
            <a:r>
              <a:rPr lang="ru-RU" altLang="ru-RU" sz="2200" b="1" u="sng" dirty="0">
                <a:solidFill>
                  <a:srgbClr val="FF0000"/>
                </a:solidFill>
              </a:rPr>
              <a:t>угольника</a:t>
            </a:r>
            <a:r>
              <a:rPr lang="ru-RU" altLang="ru-RU" sz="2200" b="1" dirty="0">
                <a:solidFill>
                  <a:srgbClr val="FF0000"/>
                </a:solidFill>
              </a:rPr>
              <a:t> с прямыми внутренними углами.</a:t>
            </a:r>
            <a:endParaRPr lang="ru-RU" altLang="ru-RU" sz="2200" dirty="0">
              <a:solidFill>
                <a:srgbClr val="FF0000"/>
              </a:solidFill>
            </a:endParaRPr>
          </a:p>
        </p:txBody>
      </p:sp>
    </p:spTree>
    <p:extLst>
      <p:ext uri="{BB962C8B-B14F-4D97-AF65-F5344CB8AC3E}">
        <p14:creationId xmlns:p14="http://schemas.microsoft.com/office/powerpoint/2010/main" val="25123553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76200"/>
            <a:ext cx="8763000" cy="2677656"/>
          </a:xfrm>
          <a:prstGeom prst="rect">
            <a:avLst/>
          </a:prstGeom>
        </p:spPr>
        <p:txBody>
          <a:bodyPr wrap="square">
            <a:spAutoFit/>
          </a:bodyPr>
          <a:lstStyle/>
          <a:p>
            <a:pPr algn="ctr"/>
            <a:r>
              <a:rPr lang="ru-RU" sz="2400" b="1" dirty="0" smtClean="0">
                <a:solidFill>
                  <a:srgbClr val="C00000"/>
                </a:solidFill>
                <a:latin typeface="Montserrat"/>
              </a:rPr>
              <a:t>Кузовной напильник</a:t>
            </a:r>
            <a:endParaRPr lang="ru-RU" sz="2400" b="1" dirty="0">
              <a:solidFill>
                <a:srgbClr val="C00000"/>
              </a:solidFill>
              <a:latin typeface="Montserrat"/>
            </a:endParaRPr>
          </a:p>
          <a:p>
            <a:r>
              <a:rPr lang="ru-RU" sz="1600" b="1" dirty="0">
                <a:solidFill>
                  <a:srgbClr val="006600"/>
                </a:solidFill>
              </a:rPr>
              <a:t>Кузовной напильник может использоваться на начальной стадии ремонта, для определения структуры повреждения, а также на  завершающей стадии выравнивания металла. </a:t>
            </a:r>
            <a:endParaRPr lang="ru-RU" sz="1600" b="1" dirty="0" smtClean="0">
              <a:solidFill>
                <a:srgbClr val="006600"/>
              </a:solidFill>
            </a:endParaRPr>
          </a:p>
          <a:p>
            <a:r>
              <a:rPr lang="ru-RU" sz="1600" dirty="0" smtClean="0">
                <a:solidFill>
                  <a:srgbClr val="0000FF"/>
                </a:solidFill>
              </a:rPr>
              <a:t>Рабочая </a:t>
            </a:r>
            <a:r>
              <a:rPr lang="ru-RU" sz="1600" dirty="0">
                <a:solidFill>
                  <a:srgbClr val="0000FF"/>
                </a:solidFill>
              </a:rPr>
              <a:t>часть сделана из очень прочной стали и имеет зазубрины. Держатель напильника имеет две ручки и винтовую стяжку для регулировки изгиба напильника. </a:t>
            </a:r>
            <a:endParaRPr lang="ru-RU" sz="1600" dirty="0" smtClean="0">
              <a:solidFill>
                <a:srgbClr val="0000FF"/>
              </a:solidFill>
            </a:endParaRPr>
          </a:p>
          <a:p>
            <a:r>
              <a:rPr lang="ru-RU" sz="1600" dirty="0" smtClean="0">
                <a:solidFill>
                  <a:srgbClr val="0000FF"/>
                </a:solidFill>
              </a:rPr>
              <a:t>В </a:t>
            </a:r>
            <a:r>
              <a:rPr lang="ru-RU" sz="1600" dirty="0">
                <a:solidFill>
                  <a:srgbClr val="0000FF"/>
                </a:solidFill>
              </a:rPr>
              <a:t>зависимости от изгиба, уменьшается или увеличивается рабочая площадь напильника для удобства использования в разных местах панелей. </a:t>
            </a:r>
            <a:endParaRPr lang="ru-RU" sz="1600" dirty="0" smtClean="0">
              <a:solidFill>
                <a:srgbClr val="0000FF"/>
              </a:solidFill>
            </a:endParaRPr>
          </a:p>
          <a:p>
            <a:r>
              <a:rPr lang="ru-RU" sz="1600" dirty="0" smtClean="0">
                <a:solidFill>
                  <a:srgbClr val="0000FF"/>
                </a:solidFill>
              </a:rPr>
              <a:t>Кузовные </a:t>
            </a:r>
            <a:r>
              <a:rPr lang="ru-RU" sz="1600" dirty="0">
                <a:solidFill>
                  <a:srgbClr val="0000FF"/>
                </a:solidFill>
              </a:rPr>
              <a:t>напильники бывают разных размеров, форм и могут иметь разное количество и конфигурацию зубцов. Менее грубые напильники могут использоваться на алюминиевых кузовных панелях.</a:t>
            </a:r>
            <a:endParaRPr lang="ru-RU" sz="1600" b="0" i="0" dirty="0">
              <a:solidFill>
                <a:srgbClr val="0000FF"/>
              </a:solidFill>
              <a:effectLst/>
              <a:latin typeface="Montserrat"/>
            </a:endParaRPr>
          </a:p>
        </p:txBody>
      </p:sp>
      <p:pic>
        <p:nvPicPr>
          <p:cNvPr id="9218" name="Picture 2" descr="https://kuzov.info/wp-content/uploads/2017/09/fil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2756244"/>
            <a:ext cx="4492625" cy="22649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kuzov.info/wp-content/uploads/2017/09/fil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806" y="2763804"/>
            <a:ext cx="4440089" cy="22649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17475" y="5073878"/>
            <a:ext cx="8874125" cy="1723549"/>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0000"/>
                </a:solidFill>
                <a:effectLst/>
                <a:latin typeface="Open Sans"/>
              </a:rPr>
              <a:t>Кузовной напильник может:</a:t>
            </a:r>
            <a:endParaRPr kumimoji="0" lang="ru-RU" altLang="ru-RU" sz="1400" b="1" i="0" u="none" strike="noStrike" cap="none" normalizeH="0" baseline="0" dirty="0" smtClean="0">
              <a:ln>
                <a:noFill/>
              </a:ln>
              <a:solidFill>
                <a:srgbClr val="FF0000"/>
              </a:solidFill>
              <a:effectLst/>
            </a:endParaRPr>
          </a:p>
          <a:p>
            <a:pPr marL="361950" marR="0" lvl="0" indent="-180975" algn="l" defTabSz="914400" rtl="0" eaLnBrk="0" fontAlgn="base" latinLnBrk="0" hangingPunct="0">
              <a:lnSpc>
                <a:spcPct val="100000"/>
              </a:lnSpc>
              <a:spcBef>
                <a:spcPct val="0"/>
              </a:spcBef>
              <a:spcAft>
                <a:spcPct val="0"/>
              </a:spcAft>
              <a:buClr>
                <a:srgbClr val="FF0000"/>
              </a:buClr>
              <a:buSzTx/>
              <a:buFontTx/>
              <a:buChar char="•"/>
              <a:tabLst/>
            </a:pPr>
            <a:r>
              <a:rPr kumimoji="0" lang="ru-RU" altLang="ru-RU" sz="1400" b="1" i="0" u="none" strike="noStrike" cap="none" normalizeH="0" baseline="0" dirty="0" smtClean="0">
                <a:ln>
                  <a:noFill/>
                </a:ln>
                <a:solidFill>
                  <a:srgbClr val="000000"/>
                </a:solidFill>
                <a:effectLst/>
                <a:latin typeface="Open Sans"/>
              </a:rPr>
              <a:t>Проявлять структуру повреждения на начальной стадии ремонта.</a:t>
            </a:r>
          </a:p>
          <a:p>
            <a:pPr marL="361950" marR="0" lvl="0" indent="-180975" algn="l" defTabSz="914400" rtl="0" eaLnBrk="0" fontAlgn="base" latinLnBrk="0" hangingPunct="0">
              <a:lnSpc>
                <a:spcPct val="100000"/>
              </a:lnSpc>
              <a:spcBef>
                <a:spcPct val="0"/>
              </a:spcBef>
              <a:spcAft>
                <a:spcPct val="0"/>
              </a:spcAft>
              <a:buClr>
                <a:srgbClr val="FF0000"/>
              </a:buClr>
              <a:buSzTx/>
              <a:buFontTx/>
              <a:buChar char="•"/>
              <a:tabLst/>
            </a:pPr>
            <a:r>
              <a:rPr kumimoji="0" lang="ru-RU" altLang="ru-RU" sz="1400" b="1" i="0" u="none" strike="noStrike" cap="none" normalizeH="0" baseline="0" dirty="0" smtClean="0">
                <a:ln>
                  <a:noFill/>
                </a:ln>
                <a:solidFill>
                  <a:srgbClr val="000000"/>
                </a:solidFill>
                <a:effectLst/>
                <a:latin typeface="Open Sans"/>
              </a:rPr>
              <a:t>Выявлять мелкие углубления и возвышенности при финишной рихтовки кузовной панели.</a:t>
            </a:r>
          </a:p>
          <a:p>
            <a:pPr marL="361950" marR="0" lvl="0" indent="-180975" algn="l" defTabSz="914400" rtl="0" eaLnBrk="0" fontAlgn="base" latinLnBrk="0" hangingPunct="0">
              <a:lnSpc>
                <a:spcPct val="100000"/>
              </a:lnSpc>
              <a:spcBef>
                <a:spcPct val="0"/>
              </a:spcBef>
              <a:spcAft>
                <a:spcPct val="0"/>
              </a:spcAft>
              <a:buClr>
                <a:srgbClr val="FF0000"/>
              </a:buClr>
              <a:buSzTx/>
              <a:buFontTx/>
              <a:buChar char="•"/>
              <a:tabLst/>
            </a:pPr>
            <a:r>
              <a:rPr kumimoji="0" lang="ru-RU" altLang="ru-RU" sz="1400" b="1" i="0" u="none" strike="noStrike" cap="none" normalizeH="0" baseline="0" dirty="0" smtClean="0">
                <a:ln>
                  <a:noFill/>
                </a:ln>
                <a:solidFill>
                  <a:srgbClr val="000000"/>
                </a:solidFill>
                <a:effectLst/>
                <a:latin typeface="Open Sans"/>
              </a:rPr>
              <a:t>Срезать небольшие возвышенности.</a:t>
            </a:r>
          </a:p>
          <a:p>
            <a:pPr marL="361950" marR="0" lvl="0" indent="-180975" algn="l" defTabSz="914400" rtl="0" eaLnBrk="0" fontAlgn="base" latinLnBrk="0" hangingPunct="0">
              <a:lnSpc>
                <a:spcPct val="100000"/>
              </a:lnSpc>
              <a:spcBef>
                <a:spcPct val="0"/>
              </a:spcBef>
              <a:spcAft>
                <a:spcPct val="0"/>
              </a:spcAft>
              <a:buClr>
                <a:srgbClr val="FF0000"/>
              </a:buClr>
              <a:buSzTx/>
              <a:buFontTx/>
              <a:buChar char="•"/>
              <a:tabLst/>
            </a:pPr>
            <a:r>
              <a:rPr kumimoji="0" lang="ru-RU" altLang="ru-RU" sz="1400" b="1" i="0" u="none" strike="noStrike" cap="none" normalizeH="0" baseline="0" dirty="0" smtClean="0">
                <a:ln>
                  <a:noFill/>
                </a:ln>
                <a:solidFill>
                  <a:srgbClr val="000000"/>
                </a:solidFill>
                <a:effectLst/>
                <a:latin typeface="Open Sans"/>
              </a:rPr>
              <a:t>Применяться на завершающей стадии выравнивания, когда используется тонкий слой шпаклёвки.</a:t>
            </a:r>
          </a:p>
          <a:p>
            <a:pPr marL="361950" marR="0" lvl="0" indent="-180975" algn="l" defTabSz="914400" rtl="0" eaLnBrk="0" fontAlgn="base" latinLnBrk="0" hangingPunct="0">
              <a:lnSpc>
                <a:spcPct val="100000"/>
              </a:lnSpc>
              <a:spcBef>
                <a:spcPct val="0"/>
              </a:spcBef>
              <a:spcAft>
                <a:spcPct val="0"/>
              </a:spcAft>
              <a:buClr>
                <a:srgbClr val="FF0000"/>
              </a:buClr>
              <a:buSzTx/>
              <a:buFontTx/>
              <a:buChar char="•"/>
              <a:tabLst/>
            </a:pPr>
            <a:r>
              <a:rPr kumimoji="0" lang="ru-RU" altLang="ru-RU" sz="1400" b="1" i="0" u="none" strike="noStrike" cap="none" normalizeH="0" baseline="0" dirty="0" smtClean="0">
                <a:ln>
                  <a:noFill/>
                </a:ln>
                <a:solidFill>
                  <a:srgbClr val="000000"/>
                </a:solidFill>
                <a:effectLst/>
                <a:latin typeface="Open Sans"/>
              </a:rPr>
              <a:t>Выравнивать сварочные швы.</a:t>
            </a:r>
          </a:p>
          <a:p>
            <a:pPr marL="361950" marR="0" lvl="0" indent="-180975" algn="l" defTabSz="914400" rtl="0" eaLnBrk="0" fontAlgn="base" latinLnBrk="0" hangingPunct="0">
              <a:lnSpc>
                <a:spcPct val="100000"/>
              </a:lnSpc>
              <a:spcBef>
                <a:spcPct val="0"/>
              </a:spcBef>
              <a:spcAft>
                <a:spcPct val="0"/>
              </a:spcAft>
              <a:buClr>
                <a:srgbClr val="FF0000"/>
              </a:buClr>
              <a:buSzTx/>
              <a:buFontTx/>
              <a:buChar char="•"/>
              <a:tabLst/>
            </a:pPr>
            <a:r>
              <a:rPr kumimoji="0" lang="ru-RU" altLang="ru-RU" sz="1400" b="1" i="0" u="none" strike="noStrike" cap="none" normalizeH="0" baseline="0" dirty="0" smtClean="0">
                <a:ln>
                  <a:noFill/>
                </a:ln>
                <a:solidFill>
                  <a:srgbClr val="000000"/>
                </a:solidFill>
                <a:effectLst/>
                <a:latin typeface="Open Sans"/>
              </a:rPr>
              <a:t>Обрабатывать поверхность после лужения и нанесения припоя на кузов.</a:t>
            </a:r>
            <a:endParaRPr kumimoji="0" lang="ru-RU" altLang="ru-RU"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7843505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76200"/>
            <a:ext cx="8763000" cy="2677656"/>
          </a:xfrm>
          <a:prstGeom prst="rect">
            <a:avLst/>
          </a:prstGeom>
        </p:spPr>
        <p:txBody>
          <a:bodyPr wrap="square">
            <a:spAutoFit/>
          </a:bodyPr>
          <a:lstStyle/>
          <a:p>
            <a:pPr algn="ctr"/>
            <a:r>
              <a:rPr lang="ru-RU" sz="2400" b="1" dirty="0">
                <a:solidFill>
                  <a:srgbClr val="C00000"/>
                </a:solidFill>
                <a:latin typeface="Montserrat"/>
              </a:rPr>
              <a:t>Набор крючков</a:t>
            </a:r>
          </a:p>
          <a:p>
            <a:r>
              <a:rPr lang="ru-RU" dirty="0">
                <a:solidFill>
                  <a:srgbClr val="0000FF"/>
                </a:solidFill>
                <a:latin typeface="Montserrat"/>
              </a:rPr>
              <a:t>Если на кузове автомобиля обнаружилась вмятина, но лакокрасочное покрытие не повреждено, </a:t>
            </a:r>
            <a:r>
              <a:rPr lang="ru-RU" dirty="0" smtClean="0">
                <a:solidFill>
                  <a:srgbClr val="0000FF"/>
                </a:solidFill>
                <a:latin typeface="Montserrat"/>
              </a:rPr>
              <a:t>используют инструмент </a:t>
            </a:r>
            <a:r>
              <a:rPr lang="ru-RU" dirty="0">
                <a:solidFill>
                  <a:srgbClr val="0000FF"/>
                </a:solidFill>
                <a:latin typeface="Montserrat"/>
              </a:rPr>
              <a:t>для правки, который получил название </a:t>
            </a:r>
            <a:r>
              <a:rPr lang="ru-RU" b="1" dirty="0">
                <a:solidFill>
                  <a:srgbClr val="FF0000"/>
                </a:solidFill>
                <a:latin typeface="Montserrat"/>
              </a:rPr>
              <a:t>«крючки».</a:t>
            </a:r>
          </a:p>
          <a:p>
            <a:r>
              <a:rPr lang="ru-RU" dirty="0">
                <a:solidFill>
                  <a:srgbClr val="0000FF"/>
                </a:solidFill>
                <a:latin typeface="Montserrat"/>
              </a:rPr>
              <a:t>Он представляет из себя набор </a:t>
            </a:r>
            <a:r>
              <a:rPr lang="ru-RU" b="1" dirty="0">
                <a:solidFill>
                  <a:srgbClr val="FF0000"/>
                </a:solidFill>
                <a:latin typeface="Montserrat"/>
              </a:rPr>
              <a:t>стержней с ручкой и загибом на конце</a:t>
            </a:r>
            <a:r>
              <a:rPr lang="ru-RU" dirty="0">
                <a:solidFill>
                  <a:srgbClr val="FF0000"/>
                </a:solidFill>
                <a:latin typeface="Montserrat"/>
              </a:rPr>
              <a:t>. </a:t>
            </a:r>
            <a:r>
              <a:rPr lang="ru-RU" dirty="0">
                <a:solidFill>
                  <a:srgbClr val="0000FF"/>
                </a:solidFill>
                <a:latin typeface="Montserrat"/>
              </a:rPr>
              <a:t>Загибы имеют </a:t>
            </a:r>
            <a:r>
              <a:rPr lang="ru-RU" b="1" dirty="0">
                <a:solidFill>
                  <a:srgbClr val="006600"/>
                </a:solidFill>
                <a:latin typeface="Montserrat"/>
              </a:rPr>
              <a:t>разные радиусы, углы, форму</a:t>
            </a:r>
            <a:r>
              <a:rPr lang="ru-RU" dirty="0">
                <a:solidFill>
                  <a:srgbClr val="006600"/>
                </a:solidFill>
                <a:latin typeface="Montserrat"/>
              </a:rPr>
              <a:t>. </a:t>
            </a:r>
            <a:endParaRPr lang="ru-RU" dirty="0" smtClean="0">
              <a:solidFill>
                <a:srgbClr val="006600"/>
              </a:solidFill>
              <a:latin typeface="Montserrat"/>
            </a:endParaRPr>
          </a:p>
          <a:p>
            <a:r>
              <a:rPr lang="ru-RU" dirty="0" smtClean="0">
                <a:solidFill>
                  <a:srgbClr val="0000FF"/>
                </a:solidFill>
                <a:latin typeface="Montserrat"/>
              </a:rPr>
              <a:t>Каждый </a:t>
            </a:r>
            <a:r>
              <a:rPr lang="ru-RU" dirty="0">
                <a:solidFill>
                  <a:srgbClr val="0000FF"/>
                </a:solidFill>
                <a:latin typeface="Montserrat"/>
              </a:rPr>
              <a:t>из множества видов крючков </a:t>
            </a:r>
            <a:r>
              <a:rPr lang="ru-RU" b="1" dirty="0">
                <a:solidFill>
                  <a:srgbClr val="006600"/>
                </a:solidFill>
                <a:latin typeface="Montserrat"/>
              </a:rPr>
              <a:t>(конусные, ножевые, сложного доступа, арки, рессорные и другие) </a:t>
            </a:r>
            <a:r>
              <a:rPr lang="ru-RU" dirty="0">
                <a:solidFill>
                  <a:srgbClr val="0000FF"/>
                </a:solidFill>
                <a:latin typeface="Montserrat"/>
              </a:rPr>
              <a:t>предназначен для устранения дефектов </a:t>
            </a:r>
            <a:r>
              <a:rPr lang="ru-RU" dirty="0" smtClean="0">
                <a:solidFill>
                  <a:srgbClr val="0000FF"/>
                </a:solidFill>
                <a:latin typeface="Montserrat"/>
              </a:rPr>
              <a:t>определённой </a:t>
            </a:r>
            <a:r>
              <a:rPr lang="ru-RU" dirty="0">
                <a:solidFill>
                  <a:srgbClr val="0000FF"/>
                </a:solidFill>
                <a:latin typeface="Montserrat"/>
              </a:rPr>
              <a:t>формы конструкции кузова.</a:t>
            </a:r>
            <a:endParaRPr lang="ru-RU" b="0" i="0" dirty="0">
              <a:solidFill>
                <a:srgbClr val="0000FF"/>
              </a:solidFill>
              <a:effectLst/>
              <a:latin typeface="Montserrat"/>
            </a:endParaRPr>
          </a:p>
        </p:txBody>
      </p:sp>
      <p:pic>
        <p:nvPicPr>
          <p:cNvPr id="1026" name="Picture 2" descr="http://ipmet.ru/wp-content/uploads/2019/09/Nabor-kruchkov-prav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16475"/>
            <a:ext cx="4032448" cy="227161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8400" y="4988088"/>
            <a:ext cx="4032448" cy="369332"/>
          </a:xfrm>
          <a:prstGeom prst="rect">
            <a:avLst/>
          </a:prstGeom>
          <a:solidFill>
            <a:schemeClr val="tx1"/>
          </a:solidFill>
        </p:spPr>
        <p:txBody>
          <a:bodyPr wrap="square">
            <a:spAutoFit/>
          </a:bodyPr>
          <a:lstStyle/>
          <a:p>
            <a:pPr algn="ctr"/>
            <a:r>
              <a:rPr lang="ru-RU" b="1" dirty="0">
                <a:solidFill>
                  <a:srgbClr val="0000FF"/>
                </a:solidFill>
                <a:latin typeface="Montserrat"/>
              </a:rPr>
              <a:t>Набор крючков для </a:t>
            </a:r>
            <a:r>
              <a:rPr lang="ru-RU" b="1" dirty="0" smtClean="0">
                <a:solidFill>
                  <a:srgbClr val="0000FF"/>
                </a:solidFill>
                <a:latin typeface="Montserrat"/>
              </a:rPr>
              <a:t>правки</a:t>
            </a:r>
            <a:endParaRPr lang="ru-RU" b="1" dirty="0">
              <a:solidFill>
                <a:srgbClr val="0000FF"/>
              </a:solidFill>
            </a:endParaRPr>
          </a:p>
        </p:txBody>
      </p:sp>
      <p:sp>
        <p:nvSpPr>
          <p:cNvPr id="4" name="Прямоугольник 3"/>
          <p:cNvSpPr/>
          <p:nvPr/>
        </p:nvSpPr>
        <p:spPr>
          <a:xfrm>
            <a:off x="228600" y="5398043"/>
            <a:ext cx="8839200" cy="1477328"/>
          </a:xfrm>
          <a:prstGeom prst="rect">
            <a:avLst/>
          </a:prstGeom>
        </p:spPr>
        <p:txBody>
          <a:bodyPr wrap="square">
            <a:spAutoFit/>
          </a:bodyPr>
          <a:lstStyle/>
          <a:p>
            <a:r>
              <a:rPr lang="ru-RU" b="1" dirty="0">
                <a:solidFill>
                  <a:srgbClr val="006600"/>
                </a:solidFill>
                <a:latin typeface="Montserrat"/>
              </a:rPr>
              <a:t>Конструкция «крючков» позволяет сделать доступным обработку вмятины изнутри корпуса кузова, что является единственным способом устранить вмятину без нарушения покрытия. </a:t>
            </a:r>
            <a:endParaRPr lang="ru-RU" b="1" dirty="0" smtClean="0">
              <a:solidFill>
                <a:srgbClr val="006600"/>
              </a:solidFill>
              <a:latin typeface="Montserrat"/>
            </a:endParaRPr>
          </a:p>
          <a:p>
            <a:r>
              <a:rPr lang="ru-RU" b="1" dirty="0" smtClean="0">
                <a:solidFill>
                  <a:srgbClr val="006600"/>
                </a:solidFill>
                <a:latin typeface="Montserrat"/>
              </a:rPr>
              <a:t>Работать </a:t>
            </a:r>
            <a:r>
              <a:rPr lang="ru-RU" b="1" dirty="0">
                <a:solidFill>
                  <a:srgbClr val="006600"/>
                </a:solidFill>
                <a:latin typeface="Montserrat"/>
              </a:rPr>
              <a:t>с таким инструментом под силу лишь квалифицированным специалистам.</a:t>
            </a:r>
            <a:endParaRPr lang="ru-RU" b="1" dirty="0">
              <a:solidFill>
                <a:srgbClr val="006600"/>
              </a:solidFill>
            </a:endParaRPr>
          </a:p>
        </p:txBody>
      </p:sp>
      <p:sp>
        <p:nvSpPr>
          <p:cNvPr id="5" name="Прямоугольник 4"/>
          <p:cNvSpPr/>
          <p:nvPr/>
        </p:nvSpPr>
        <p:spPr>
          <a:xfrm>
            <a:off x="5858774" y="2744750"/>
            <a:ext cx="603448" cy="523220"/>
          </a:xfrm>
          <a:prstGeom prst="rect">
            <a:avLst/>
          </a:prstGeom>
          <a:solidFill>
            <a:schemeClr val="tx1"/>
          </a:solidFill>
        </p:spPr>
        <p:txBody>
          <a:bodyPr wrap="square">
            <a:spAutoFit/>
          </a:bodyPr>
          <a:lstStyle/>
          <a:p>
            <a:endParaRPr lang="ru-RU" sz="2800" b="1" dirty="0">
              <a:solidFill>
                <a:srgbClr val="0000FF"/>
              </a:solidFill>
              <a:latin typeface="Montserrat"/>
            </a:endParaRPr>
          </a:p>
        </p:txBody>
      </p:sp>
    </p:spTree>
    <p:extLst>
      <p:ext uri="{BB962C8B-B14F-4D97-AF65-F5344CB8AC3E}">
        <p14:creationId xmlns:p14="http://schemas.microsoft.com/office/powerpoint/2010/main" val="22042050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s://toolspanda.com/66607-home_default/chuk-udaren-pnevmatichen-obraten-chuk-s-nalyagane-do-63bar-profit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1466849"/>
            <a:ext cx="2571750" cy="25717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 y="609600"/>
            <a:ext cx="8763000" cy="1477328"/>
          </a:xfrm>
          <a:prstGeom prst="rect">
            <a:avLst/>
          </a:prstGeom>
        </p:spPr>
        <p:txBody>
          <a:bodyPr wrap="square">
            <a:spAutoFit/>
          </a:bodyPr>
          <a:lstStyle/>
          <a:p>
            <a:r>
              <a:rPr lang="ru-RU" dirty="0" smtClean="0">
                <a:solidFill>
                  <a:srgbClr val="0000FF"/>
                </a:solidFill>
              </a:rPr>
              <a:t>Специальные </a:t>
            </a:r>
            <a:r>
              <a:rPr lang="ru-RU" b="1" dirty="0">
                <a:solidFill>
                  <a:srgbClr val="FF0000"/>
                </a:solidFill>
              </a:rPr>
              <a:t>надувные подушки </a:t>
            </a:r>
            <a:r>
              <a:rPr lang="ru-RU" dirty="0">
                <a:solidFill>
                  <a:srgbClr val="0000FF"/>
                </a:solidFill>
              </a:rPr>
              <a:t>используются с обратной стороны повреждённых панелей, для выдавливания вмятин большого размера. Они могут использоваться внутри дверей, задних крыльев и других панелей.</a:t>
            </a:r>
          </a:p>
          <a:p>
            <a:r>
              <a:rPr lang="ru-RU" b="1" dirty="0">
                <a:solidFill>
                  <a:srgbClr val="FF0000"/>
                </a:solidFill>
              </a:rPr>
              <a:t>Вакуумная присоска </a:t>
            </a:r>
            <a:r>
              <a:rPr lang="ru-RU" dirty="0">
                <a:solidFill>
                  <a:srgbClr val="0000FF"/>
                </a:solidFill>
              </a:rPr>
              <a:t>может использоваться для вытягивания плавных вмятин. </a:t>
            </a:r>
            <a:endParaRPr lang="ru-RU" dirty="0" smtClean="0">
              <a:solidFill>
                <a:srgbClr val="0000FF"/>
              </a:solidFill>
            </a:endParaRPr>
          </a:p>
          <a:p>
            <a:r>
              <a:rPr lang="ru-RU" dirty="0" smtClean="0">
                <a:solidFill>
                  <a:srgbClr val="0000FF"/>
                </a:solidFill>
              </a:rPr>
              <a:t>Она </a:t>
            </a:r>
            <a:r>
              <a:rPr lang="ru-RU" dirty="0">
                <a:solidFill>
                  <a:srgbClr val="0000FF"/>
                </a:solidFill>
              </a:rPr>
              <a:t>может иметь ручку или быть в составе молотка обратного действия.</a:t>
            </a:r>
          </a:p>
        </p:txBody>
      </p:sp>
      <p:sp>
        <p:nvSpPr>
          <p:cNvPr id="6" name="Прямоугольник 5"/>
          <p:cNvSpPr/>
          <p:nvPr/>
        </p:nvSpPr>
        <p:spPr>
          <a:xfrm>
            <a:off x="1050131" y="76200"/>
            <a:ext cx="7119938" cy="461665"/>
          </a:xfrm>
          <a:prstGeom prst="rect">
            <a:avLst/>
          </a:prstGeom>
        </p:spPr>
        <p:txBody>
          <a:bodyPr wrap="square">
            <a:spAutoFit/>
          </a:bodyPr>
          <a:lstStyle/>
          <a:p>
            <a:pPr algn="ctr"/>
            <a:r>
              <a:rPr lang="ru-RU" sz="2400" b="1" dirty="0">
                <a:solidFill>
                  <a:srgbClr val="C00000"/>
                </a:solidFill>
                <a:latin typeface="+mn-lt"/>
              </a:rPr>
              <a:t>Надувные подушки и вакуумные присоски</a:t>
            </a:r>
          </a:p>
        </p:txBody>
      </p:sp>
      <p:pic>
        <p:nvPicPr>
          <p:cNvPr id="10242" name="Picture 2" descr="http://sales-superb.ru/43323-4-large_default/75-%D0%BC%D0%BC-multi-function-pdr-%D0%B8%D0%BD%D1%81%D1%82%D1%80%D1%83%D0%BC%D0%B5%D0%BD%D1%82%D1%8B-%D0%BF%D1%80%D0%B8%D1%81%D0%BE%D1%81%D0%BA%D0%B0%D0%BC%D0%B8-%D0%B4%D0%BB%D1%8F-paintless-dent-%D1%80%D0%B5%D0%BC%D0%BE%D0%BD%D1%82-%D0%B2%D0%BC%D1%8F%D1%82%D0%B8%D0%BD%D0%B0-%D1%81%D1%8A%D0%B5%D0%BC%D0%BD%D0%B8%D0%BA%D0%B0-%D0%B0%D0%B2%D1%82%D0%BE%D0%BC%D0%BE%D0%B1%D0%B8%D0%BB%D1%8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86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images.ru.prom.st/101295240_w640_h640_nabor-dlya-udaleniy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590" y="3342590"/>
            <a:ext cx="3515410" cy="351541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images-na.ssl-images-amazon.com/images/I/612A8WngXHL._SL11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2538" y="2049240"/>
            <a:ext cx="280035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bezpokraski.com.ua/katalog2/wp-content/uploads/2016/11/img_0804-600x6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190" y="4070784"/>
            <a:ext cx="2791510" cy="279151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https://images.ru.prom.st/297294932_w500_h500_komplekt-pnevmorasshiritelej-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61046"/>
            <a:ext cx="3135964" cy="200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055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6200"/>
            <a:ext cx="9144000" cy="446276"/>
          </a:xfrm>
          <a:prstGeom prst="rect">
            <a:avLst/>
          </a:prstGeom>
        </p:spPr>
        <p:txBody>
          <a:bodyPr wrap="square">
            <a:spAutoFit/>
          </a:bodyPr>
          <a:lstStyle/>
          <a:p>
            <a:pPr algn="ctr"/>
            <a:r>
              <a:rPr lang="ru-RU" sz="2200" b="1" dirty="0" smtClean="0">
                <a:solidFill>
                  <a:srgbClr val="C00000"/>
                </a:solidFill>
                <a:latin typeface="+mn-lt"/>
              </a:rPr>
              <a:t>Пример </a:t>
            </a:r>
            <a:r>
              <a:rPr lang="ru-RU" sz="2200" b="1" dirty="0">
                <a:solidFill>
                  <a:srgbClr val="C00000"/>
                </a:solidFill>
                <a:latin typeface="+mn-lt"/>
              </a:rPr>
              <a:t>ремонта </a:t>
            </a:r>
            <a:r>
              <a:rPr lang="ru-RU" sz="2200" b="1" dirty="0" smtClean="0">
                <a:solidFill>
                  <a:srgbClr val="C00000"/>
                </a:solidFill>
                <a:latin typeface="+mn-lt"/>
              </a:rPr>
              <a:t>деформации кузовной </a:t>
            </a:r>
            <a:r>
              <a:rPr lang="ru-RU" sz="2200" b="1" dirty="0" smtClean="0">
                <a:solidFill>
                  <a:srgbClr val="C00000"/>
                </a:solidFill>
                <a:latin typeface="+mj-lt"/>
              </a:rPr>
              <a:t>панели</a:t>
            </a:r>
            <a:endParaRPr lang="ru-RU" sz="2200" b="1" dirty="0">
              <a:solidFill>
                <a:srgbClr val="C00000"/>
              </a:solidFill>
              <a:latin typeface="+mj-lt"/>
            </a:endParaRPr>
          </a:p>
        </p:txBody>
      </p:sp>
      <p:pic>
        <p:nvPicPr>
          <p:cNvPr id="11266" name="Picture 2" descr="Усадка растянутого метал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953942" cy="351081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52671" y="1752600"/>
            <a:ext cx="7848600" cy="369332"/>
          </a:xfrm>
          <a:prstGeom prst="rect">
            <a:avLst/>
          </a:prstGeom>
          <a:solidFill>
            <a:schemeClr val="tx1"/>
          </a:solidFill>
        </p:spPr>
        <p:txBody>
          <a:bodyPr wrap="square">
            <a:spAutoFit/>
          </a:bodyPr>
          <a:lstStyle/>
          <a:p>
            <a:pPr algn="ctr"/>
            <a:r>
              <a:rPr lang="ru-RU" b="1" dirty="0">
                <a:solidFill>
                  <a:srgbClr val="0000FF"/>
                </a:solidFill>
                <a:latin typeface="Open Sans"/>
              </a:rPr>
              <a:t>Последовательность усадки обширной зоны растянутого металла</a:t>
            </a:r>
            <a:endParaRPr lang="ru-RU" b="1" dirty="0">
              <a:solidFill>
                <a:srgbClr val="0000FF"/>
              </a:solidFill>
            </a:endParaRPr>
          </a:p>
        </p:txBody>
      </p:sp>
    </p:spTree>
    <p:extLst>
      <p:ext uri="{BB962C8B-B14F-4D97-AF65-F5344CB8AC3E}">
        <p14:creationId xmlns:p14="http://schemas.microsoft.com/office/powerpoint/2010/main" val="35273349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6200"/>
            <a:ext cx="9144000" cy="446276"/>
          </a:xfrm>
          <a:prstGeom prst="rect">
            <a:avLst/>
          </a:prstGeom>
        </p:spPr>
        <p:txBody>
          <a:bodyPr wrap="square">
            <a:spAutoFit/>
          </a:bodyPr>
          <a:lstStyle/>
          <a:p>
            <a:pPr algn="ctr"/>
            <a:r>
              <a:rPr lang="ru-RU" sz="2200" b="1" dirty="0" smtClean="0">
                <a:solidFill>
                  <a:srgbClr val="C00000"/>
                </a:solidFill>
                <a:latin typeface="+mn-lt"/>
              </a:rPr>
              <a:t>Примеры </a:t>
            </a:r>
            <a:r>
              <a:rPr lang="ru-RU" sz="2200" b="1" dirty="0">
                <a:solidFill>
                  <a:srgbClr val="C00000"/>
                </a:solidFill>
                <a:latin typeface="+mn-lt"/>
              </a:rPr>
              <a:t>ремонта простой деформации </a:t>
            </a:r>
            <a:r>
              <a:rPr lang="ru-RU" sz="2200" b="1" dirty="0" smtClean="0">
                <a:solidFill>
                  <a:srgbClr val="C00000"/>
                </a:solidFill>
                <a:latin typeface="+mn-lt"/>
              </a:rPr>
              <a:t>кузовной </a:t>
            </a:r>
            <a:r>
              <a:rPr lang="ru-RU" sz="2200" b="1" dirty="0" smtClean="0">
                <a:solidFill>
                  <a:srgbClr val="C00000"/>
                </a:solidFill>
                <a:latin typeface="+mj-lt"/>
              </a:rPr>
              <a:t>панели</a:t>
            </a:r>
            <a:endParaRPr lang="ru-RU" sz="2200" b="1" dirty="0">
              <a:solidFill>
                <a:srgbClr val="C00000"/>
              </a:solidFill>
              <a:latin typeface="+mj-lt"/>
            </a:endParaRPr>
          </a:p>
        </p:txBody>
      </p:sp>
      <p:pic>
        <p:nvPicPr>
          <p:cNvPr id="11268" name="Picture 4" descr="Рихтовка своими рука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09" y="550380"/>
            <a:ext cx="8716533"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2746" y="5715881"/>
            <a:ext cx="8678433" cy="923330"/>
          </a:xfrm>
          <a:prstGeom prst="rect">
            <a:avLst/>
          </a:prstGeom>
          <a:solidFill>
            <a:schemeClr val="tx1"/>
          </a:solidFill>
        </p:spPr>
        <p:txBody>
          <a:bodyPr wrap="square">
            <a:spAutoFit/>
          </a:bodyPr>
          <a:lstStyle/>
          <a:p>
            <a:pPr algn="ctr"/>
            <a:r>
              <a:rPr lang="ru-RU" b="1" dirty="0">
                <a:solidFill>
                  <a:srgbClr val="FF0000"/>
                </a:solidFill>
                <a:latin typeface="Open Sans"/>
              </a:rPr>
              <a:t>Правильный порядок ремонта повреждения. </a:t>
            </a:r>
            <a:endParaRPr lang="ru-RU" b="1" dirty="0" smtClean="0">
              <a:solidFill>
                <a:srgbClr val="FF0000"/>
              </a:solidFill>
              <a:latin typeface="Open Sans"/>
            </a:endParaRPr>
          </a:p>
          <a:p>
            <a:pPr algn="ctr"/>
            <a:r>
              <a:rPr lang="ru-RU" b="1" dirty="0" smtClean="0">
                <a:solidFill>
                  <a:srgbClr val="0000FF"/>
                </a:solidFill>
                <a:latin typeface="Open Sans"/>
              </a:rPr>
              <a:t>Сначала </a:t>
            </a:r>
            <a:r>
              <a:rPr lang="ru-RU" b="1" dirty="0">
                <a:solidFill>
                  <a:srgbClr val="0000FF"/>
                </a:solidFill>
                <a:latin typeface="Open Sans"/>
              </a:rPr>
              <a:t>ослабляются заломы, которые были созданы последними после удара.</a:t>
            </a:r>
            <a:endParaRPr lang="ru-RU" b="1" dirty="0">
              <a:solidFill>
                <a:srgbClr val="0000FF"/>
              </a:solidFill>
            </a:endParaRPr>
          </a:p>
        </p:txBody>
      </p:sp>
    </p:spTree>
    <p:extLst>
      <p:ext uri="{BB962C8B-B14F-4D97-AF65-F5344CB8AC3E}">
        <p14:creationId xmlns:p14="http://schemas.microsoft.com/office/powerpoint/2010/main" val="37667544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6200"/>
            <a:ext cx="9144000" cy="446276"/>
          </a:xfrm>
          <a:prstGeom prst="rect">
            <a:avLst/>
          </a:prstGeom>
        </p:spPr>
        <p:txBody>
          <a:bodyPr wrap="square">
            <a:spAutoFit/>
          </a:bodyPr>
          <a:lstStyle/>
          <a:p>
            <a:pPr algn="ctr"/>
            <a:r>
              <a:rPr lang="ru-RU" sz="2200" b="1" dirty="0" smtClean="0">
                <a:solidFill>
                  <a:srgbClr val="C00000"/>
                </a:solidFill>
                <a:latin typeface="+mn-lt"/>
              </a:rPr>
              <a:t>Примеры </a:t>
            </a:r>
            <a:r>
              <a:rPr lang="ru-RU" sz="2200" b="1" dirty="0">
                <a:solidFill>
                  <a:srgbClr val="C00000"/>
                </a:solidFill>
                <a:latin typeface="+mn-lt"/>
              </a:rPr>
              <a:t>ремонта простой деформации </a:t>
            </a:r>
            <a:r>
              <a:rPr lang="ru-RU" sz="2200" b="1" dirty="0" smtClean="0">
                <a:solidFill>
                  <a:srgbClr val="C00000"/>
                </a:solidFill>
                <a:latin typeface="+mn-lt"/>
              </a:rPr>
              <a:t>кузовной </a:t>
            </a:r>
            <a:r>
              <a:rPr lang="ru-RU" sz="2200" b="1" dirty="0" smtClean="0">
                <a:solidFill>
                  <a:srgbClr val="C00000"/>
                </a:solidFill>
                <a:latin typeface="+mj-lt"/>
              </a:rPr>
              <a:t>панели</a:t>
            </a:r>
            <a:endParaRPr lang="ru-RU" sz="2200" b="1" dirty="0">
              <a:solidFill>
                <a:srgbClr val="C00000"/>
              </a:solidFill>
              <a:latin typeface="+mj-lt"/>
            </a:endParaRPr>
          </a:p>
        </p:txBody>
      </p:sp>
      <p:pic>
        <p:nvPicPr>
          <p:cNvPr id="12290"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22477"/>
            <a:ext cx="6418526" cy="60396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200" y="5791200"/>
            <a:ext cx="9067800" cy="923330"/>
          </a:xfrm>
          <a:prstGeom prst="rect">
            <a:avLst/>
          </a:prstGeom>
          <a:solidFill>
            <a:schemeClr val="tx1"/>
          </a:solidFill>
        </p:spPr>
        <p:txBody>
          <a:bodyPr wrap="square">
            <a:spAutoFit/>
          </a:bodyPr>
          <a:lstStyle/>
          <a:p>
            <a:pPr algn="ctr"/>
            <a:r>
              <a:rPr lang="ru-RU" b="1" dirty="0">
                <a:solidFill>
                  <a:srgbClr val="FF0000"/>
                </a:solidFill>
              </a:rPr>
              <a:t>Не правильная последовательность ремонта. </a:t>
            </a:r>
            <a:endParaRPr lang="ru-RU" b="1" dirty="0" smtClean="0">
              <a:solidFill>
                <a:srgbClr val="FF0000"/>
              </a:solidFill>
            </a:endParaRPr>
          </a:p>
          <a:p>
            <a:pPr algn="ctr"/>
            <a:r>
              <a:rPr lang="ru-RU" b="1" dirty="0" smtClean="0">
                <a:solidFill>
                  <a:srgbClr val="0000FF"/>
                </a:solidFill>
              </a:rPr>
              <a:t>Вмятины </a:t>
            </a:r>
            <a:r>
              <a:rPr lang="ru-RU" b="1" dirty="0">
                <a:solidFill>
                  <a:srgbClr val="0000FF"/>
                </a:solidFill>
              </a:rPr>
              <a:t>были выправлены без предварительного ослабления напряжённых зон панели. В итоге металл растянут и требует дополнительной правки.</a:t>
            </a:r>
          </a:p>
        </p:txBody>
      </p:sp>
    </p:spTree>
    <p:extLst>
      <p:ext uri="{BB962C8B-B14F-4D97-AF65-F5344CB8AC3E}">
        <p14:creationId xmlns:p14="http://schemas.microsoft.com/office/powerpoint/2010/main" val="151097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27584" y="114811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ru-RU" sz="48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dirty="0"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Типичные дефекты при правке, причины их появления и способы предупреждения</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812323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76200" y="-1"/>
            <a:ext cx="8816280" cy="908721"/>
          </a:xfrm>
        </p:spPr>
        <p:txBody>
          <a:bodyPr>
            <a:noAutofit/>
          </a:bodyPr>
          <a:lstStyle/>
          <a:p>
            <a:pPr algn="ctr"/>
            <a:r>
              <a:rPr lang="ru-RU" sz="2400" b="1" dirty="0" smtClean="0">
                <a:solidFill>
                  <a:srgbClr val="C00000"/>
                </a:solidFill>
              </a:rPr>
              <a:t>5. ТИПИЧНЫЕ ДЕФЕКТЫ ПРИ ПРАВКЕ,  ПРИЧИНЫ ИХ ПОЯВЛЕНИЯ И СПОСОБЫ ПРЕДУПРЕЖДЕНИЯ</a:t>
            </a:r>
            <a:endParaRPr lang="ru-RU" sz="2400" dirty="0">
              <a:solidFill>
                <a:srgbClr val="C00000"/>
              </a:solidFill>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09802347"/>
              </p:ext>
            </p:extLst>
          </p:nvPr>
        </p:nvGraphicFramePr>
        <p:xfrm>
          <a:off x="179512" y="908721"/>
          <a:ext cx="8812088" cy="5760638"/>
        </p:xfrm>
        <a:graphic>
          <a:graphicData uri="http://schemas.openxmlformats.org/drawingml/2006/table">
            <a:tbl>
              <a:tblPr/>
              <a:tblGrid>
                <a:gridCol w="2709574">
                  <a:extLst>
                    <a:ext uri="{9D8B030D-6E8A-4147-A177-3AD203B41FA5}">
                      <a16:colId xmlns:a16="http://schemas.microsoft.com/office/drawing/2014/main" xmlns="" val="20000"/>
                    </a:ext>
                  </a:extLst>
                </a:gridCol>
                <a:gridCol w="2303377">
                  <a:extLst>
                    <a:ext uri="{9D8B030D-6E8A-4147-A177-3AD203B41FA5}">
                      <a16:colId xmlns:a16="http://schemas.microsoft.com/office/drawing/2014/main" xmlns="" val="20001"/>
                    </a:ext>
                  </a:extLst>
                </a:gridCol>
                <a:gridCol w="3799137">
                  <a:extLst>
                    <a:ext uri="{9D8B030D-6E8A-4147-A177-3AD203B41FA5}">
                      <a16:colId xmlns:a16="http://schemas.microsoft.com/office/drawing/2014/main" xmlns="" val="20002"/>
                    </a:ext>
                  </a:extLst>
                </a:gridCol>
              </a:tblGrid>
              <a:tr h="425782">
                <a:tc>
                  <a:txBody>
                    <a:bodyPr/>
                    <a:lstStyle/>
                    <a:p>
                      <a:pPr marL="445135" algn="ctr">
                        <a:lnSpc>
                          <a:spcPct val="115000"/>
                        </a:lnSpc>
                        <a:spcAft>
                          <a:spcPts val="0"/>
                        </a:spcAft>
                      </a:pPr>
                      <a:r>
                        <a:rPr lang="ru-RU" sz="1800" b="1" spc="-30" dirty="0">
                          <a:solidFill>
                            <a:srgbClr val="FF0000"/>
                          </a:solidFill>
                          <a:latin typeface="Times New Roman"/>
                          <a:ea typeface="Times New Roman"/>
                        </a:rPr>
                        <a:t>Дефект</a:t>
                      </a:r>
                      <a:endParaRPr lang="ru-RU" sz="1800" b="1" dirty="0">
                        <a:solidFill>
                          <a:srgbClr val="FF0000"/>
                        </a:solidFill>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tx2"/>
                    </a:solidFill>
                  </a:tcPr>
                </a:tc>
                <a:tc>
                  <a:txBody>
                    <a:bodyPr/>
                    <a:lstStyle/>
                    <a:p>
                      <a:pPr marL="210185" algn="ctr">
                        <a:lnSpc>
                          <a:spcPct val="115000"/>
                        </a:lnSpc>
                        <a:spcAft>
                          <a:spcPts val="0"/>
                        </a:spcAft>
                      </a:pPr>
                      <a:r>
                        <a:rPr lang="ru-RU" sz="1800" b="1" spc="-25" dirty="0">
                          <a:solidFill>
                            <a:srgbClr val="FF0000"/>
                          </a:solidFill>
                          <a:latin typeface="Times New Roman"/>
                          <a:ea typeface="Times New Roman"/>
                        </a:rPr>
                        <a:t>Причина</a:t>
                      </a:r>
                      <a:endParaRPr lang="ru-RU" sz="1800" b="1" dirty="0">
                        <a:solidFill>
                          <a:srgbClr val="FF0000"/>
                        </a:solidFill>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tx2"/>
                    </a:solidFill>
                  </a:tcPr>
                </a:tc>
                <a:tc>
                  <a:txBody>
                    <a:bodyPr/>
                    <a:lstStyle/>
                    <a:p>
                      <a:pPr marL="198120" algn="ctr">
                        <a:lnSpc>
                          <a:spcPct val="115000"/>
                        </a:lnSpc>
                        <a:spcAft>
                          <a:spcPts val="0"/>
                        </a:spcAft>
                      </a:pPr>
                      <a:r>
                        <a:rPr lang="ru-RU" sz="1800" b="1" spc="-25" dirty="0">
                          <a:solidFill>
                            <a:srgbClr val="FF0000"/>
                          </a:solidFill>
                          <a:latin typeface="Times New Roman"/>
                          <a:ea typeface="Times New Roman"/>
                        </a:rPr>
                        <a:t>Способ предупреждения</a:t>
                      </a:r>
                      <a:endParaRPr lang="ru-RU" sz="1800" b="1" dirty="0">
                        <a:solidFill>
                          <a:srgbClr val="FF0000"/>
                        </a:solidFill>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2099542">
                <a:tc>
                  <a:txBody>
                    <a:bodyPr/>
                    <a:lstStyle/>
                    <a:p>
                      <a:pPr marR="48895">
                        <a:lnSpc>
                          <a:spcPct val="115000"/>
                        </a:lnSpc>
                        <a:spcAft>
                          <a:spcPts val="0"/>
                        </a:spcAft>
                      </a:pPr>
                      <a:r>
                        <a:rPr lang="ru-RU" sz="1800" b="1" spc="-5" dirty="0">
                          <a:solidFill>
                            <a:srgbClr val="000000"/>
                          </a:solidFill>
                          <a:latin typeface="Times New Roman"/>
                          <a:ea typeface="Times New Roman"/>
                        </a:rPr>
                        <a:t>После правки </a:t>
                      </a:r>
                      <a:r>
                        <a:rPr lang="ru-RU" sz="1800" b="1" spc="-5" dirty="0" smtClean="0">
                          <a:solidFill>
                            <a:srgbClr val="000000"/>
                          </a:solidFill>
                          <a:latin typeface="Times New Roman"/>
                          <a:ea typeface="Times New Roman"/>
                        </a:rPr>
                        <a:t>обрабо</a:t>
                      </a:r>
                      <a:r>
                        <a:rPr lang="ru-RU" sz="1800" b="1" dirty="0" smtClean="0">
                          <a:solidFill>
                            <a:srgbClr val="000000"/>
                          </a:solidFill>
                          <a:latin typeface="Times New Roman"/>
                          <a:ea typeface="Times New Roman"/>
                        </a:rPr>
                        <a:t>танной </a:t>
                      </a:r>
                      <a:r>
                        <a:rPr lang="ru-RU" sz="1800" b="1" dirty="0">
                          <a:solidFill>
                            <a:srgbClr val="000000"/>
                          </a:solidFill>
                          <a:latin typeface="Times New Roman"/>
                          <a:ea typeface="Times New Roman"/>
                        </a:rPr>
                        <a:t>детали в ней </a:t>
                      </a:r>
                      <a:r>
                        <a:rPr lang="ru-RU" sz="1800" b="1" spc="-25" dirty="0">
                          <a:solidFill>
                            <a:srgbClr val="000000"/>
                          </a:solidFill>
                          <a:latin typeface="Times New Roman"/>
                          <a:ea typeface="Times New Roman"/>
                        </a:rPr>
                        <a:t>имеются вмятины</a:t>
                      </a:r>
                      <a:endParaRPr lang="ru-RU" sz="18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a:lnSpc>
                          <a:spcPct val="115000"/>
                        </a:lnSpc>
                        <a:spcAft>
                          <a:spcPts val="0"/>
                        </a:spcAft>
                      </a:pPr>
                      <a:r>
                        <a:rPr lang="ru-RU" sz="1800" b="1" spc="-10" dirty="0">
                          <a:solidFill>
                            <a:srgbClr val="000000"/>
                          </a:solidFill>
                          <a:latin typeface="Times New Roman"/>
                          <a:ea typeface="Times New Roman"/>
                        </a:rPr>
                        <a:t>Правка </a:t>
                      </a:r>
                      <a:r>
                        <a:rPr lang="ru-RU" sz="1800" b="1" spc="-10" dirty="0" smtClean="0">
                          <a:solidFill>
                            <a:srgbClr val="000000"/>
                          </a:solidFill>
                          <a:latin typeface="Times New Roman"/>
                          <a:ea typeface="Times New Roman"/>
                        </a:rPr>
                        <a:t>произво</a:t>
                      </a:r>
                      <a:r>
                        <a:rPr lang="ru-RU" sz="1800" b="1" spc="10" dirty="0" smtClean="0">
                          <a:solidFill>
                            <a:srgbClr val="000000"/>
                          </a:solidFill>
                          <a:latin typeface="Times New Roman"/>
                          <a:ea typeface="Times New Roman"/>
                        </a:rPr>
                        <a:t>дилась </a:t>
                      </a:r>
                      <a:r>
                        <a:rPr lang="ru-RU" sz="1800" b="1" spc="10" dirty="0">
                          <a:solidFill>
                            <a:srgbClr val="000000"/>
                          </a:solidFill>
                          <a:latin typeface="Times New Roman"/>
                          <a:ea typeface="Times New Roman"/>
                        </a:rPr>
                        <a:t>ударами </a:t>
                      </a:r>
                      <a:r>
                        <a:rPr lang="ru-RU" sz="1800" b="1" spc="-20" dirty="0">
                          <a:solidFill>
                            <a:srgbClr val="000000"/>
                          </a:solidFill>
                          <a:latin typeface="Times New Roman"/>
                          <a:ea typeface="Times New Roman"/>
                        </a:rPr>
                        <a:t>молотка или </a:t>
                      </a:r>
                      <a:r>
                        <a:rPr lang="ru-RU" sz="1800" b="1" spc="-20" dirty="0" smtClean="0">
                          <a:solidFill>
                            <a:srgbClr val="000000"/>
                          </a:solidFill>
                          <a:latin typeface="Times New Roman"/>
                          <a:ea typeface="Times New Roman"/>
                        </a:rPr>
                        <a:t>ку</a:t>
                      </a:r>
                      <a:r>
                        <a:rPr lang="ru-RU" sz="1800" b="1" spc="-15" dirty="0" smtClean="0">
                          <a:solidFill>
                            <a:srgbClr val="000000"/>
                          </a:solidFill>
                          <a:latin typeface="Times New Roman"/>
                          <a:ea typeface="Times New Roman"/>
                        </a:rPr>
                        <a:t>валды непосред</a:t>
                      </a:r>
                      <a:r>
                        <a:rPr lang="ru-RU" sz="1800" b="1" spc="-10" dirty="0" smtClean="0">
                          <a:solidFill>
                            <a:srgbClr val="000000"/>
                          </a:solidFill>
                          <a:latin typeface="Times New Roman"/>
                          <a:ea typeface="Times New Roman"/>
                        </a:rPr>
                        <a:t>ственно </a:t>
                      </a:r>
                      <a:r>
                        <a:rPr lang="ru-RU" sz="1800" b="1" spc="-10" dirty="0">
                          <a:solidFill>
                            <a:srgbClr val="000000"/>
                          </a:solidFill>
                          <a:latin typeface="Times New Roman"/>
                          <a:ea typeface="Times New Roman"/>
                        </a:rPr>
                        <a:t>по </a:t>
                      </a:r>
                      <a:r>
                        <a:rPr lang="ru-RU" sz="1800" b="1" spc="-10" dirty="0" smtClean="0">
                          <a:solidFill>
                            <a:srgbClr val="000000"/>
                          </a:solidFill>
                          <a:latin typeface="Times New Roman"/>
                          <a:ea typeface="Times New Roman"/>
                        </a:rPr>
                        <a:t>дета</a:t>
                      </a:r>
                      <a:r>
                        <a:rPr lang="ru-RU" sz="1800" b="1" spc="-35" dirty="0" smtClean="0">
                          <a:solidFill>
                            <a:srgbClr val="000000"/>
                          </a:solidFill>
                          <a:latin typeface="Times New Roman"/>
                          <a:ea typeface="Times New Roman"/>
                        </a:rPr>
                        <a:t>ли</a:t>
                      </a:r>
                      <a:endParaRPr lang="ru-RU" sz="18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marR="54610">
                        <a:lnSpc>
                          <a:spcPct val="115000"/>
                        </a:lnSpc>
                        <a:spcAft>
                          <a:spcPts val="0"/>
                        </a:spcAft>
                      </a:pPr>
                      <a:r>
                        <a:rPr lang="ru-RU" sz="1800" b="1" spc="-5" dirty="0">
                          <a:solidFill>
                            <a:srgbClr val="000000"/>
                          </a:solidFill>
                          <a:latin typeface="Times New Roman"/>
                          <a:ea typeface="Times New Roman"/>
                        </a:rPr>
                        <a:t>Правку производить через </a:t>
                      </a:r>
                      <a:r>
                        <a:rPr lang="ru-RU" sz="1800" b="1" spc="-15" dirty="0">
                          <a:solidFill>
                            <a:srgbClr val="000000"/>
                          </a:solidFill>
                          <a:latin typeface="Times New Roman"/>
                          <a:ea typeface="Times New Roman"/>
                        </a:rPr>
                        <a:t>прокладку или наставку из </a:t>
                      </a:r>
                      <a:r>
                        <a:rPr lang="ru-RU" sz="1800" b="1" spc="-20" dirty="0">
                          <a:solidFill>
                            <a:srgbClr val="000000"/>
                          </a:solidFill>
                          <a:latin typeface="Times New Roman"/>
                          <a:ea typeface="Times New Roman"/>
                        </a:rPr>
                        <a:t>мягкого металла, при правке </a:t>
                      </a:r>
                      <a:r>
                        <a:rPr lang="ru-RU" sz="1800" b="1" spc="-15" dirty="0">
                          <a:solidFill>
                            <a:srgbClr val="000000"/>
                          </a:solidFill>
                          <a:latin typeface="Times New Roman"/>
                          <a:ea typeface="Times New Roman"/>
                        </a:rPr>
                        <a:t>обработанные </a:t>
                      </a:r>
                      <a:r>
                        <a:rPr lang="ru-RU" sz="1800" b="1" spc="-15" dirty="0" smtClean="0">
                          <a:solidFill>
                            <a:srgbClr val="000000"/>
                          </a:solidFill>
                          <a:latin typeface="Times New Roman"/>
                          <a:ea typeface="Times New Roman"/>
                        </a:rPr>
                        <a:t>цилиндричес</a:t>
                      </a:r>
                      <a:r>
                        <a:rPr lang="ru-RU" sz="1800" b="1" spc="-10" dirty="0" smtClean="0">
                          <a:solidFill>
                            <a:srgbClr val="000000"/>
                          </a:solidFill>
                          <a:latin typeface="Times New Roman"/>
                          <a:ea typeface="Times New Roman"/>
                        </a:rPr>
                        <a:t>кие </a:t>
                      </a:r>
                      <a:r>
                        <a:rPr lang="ru-RU" sz="1800" b="1" spc="-10" dirty="0">
                          <a:solidFill>
                            <a:srgbClr val="000000"/>
                          </a:solidFill>
                          <a:latin typeface="Times New Roman"/>
                          <a:ea typeface="Times New Roman"/>
                        </a:rPr>
                        <a:t>детали устанавливать на </a:t>
                      </a:r>
                      <a:r>
                        <a:rPr lang="ru-RU" sz="1800" b="1" spc="-30" dirty="0">
                          <a:solidFill>
                            <a:srgbClr val="000000"/>
                          </a:solidFill>
                          <a:latin typeface="Times New Roman"/>
                          <a:ea typeface="Times New Roman"/>
                        </a:rPr>
                        <a:t>призмы</a:t>
                      </a:r>
                      <a:endParaRPr lang="ru-RU" sz="18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099542">
                <a:tc>
                  <a:txBody>
                    <a:bodyPr/>
                    <a:lstStyle/>
                    <a:p>
                      <a:pPr>
                        <a:lnSpc>
                          <a:spcPct val="115000"/>
                        </a:lnSpc>
                        <a:spcAft>
                          <a:spcPts val="0"/>
                        </a:spcAft>
                      </a:pPr>
                      <a:r>
                        <a:rPr lang="ru-RU" sz="1800" b="1" spc="-10" dirty="0">
                          <a:solidFill>
                            <a:srgbClr val="000000"/>
                          </a:solidFill>
                          <a:latin typeface="Times New Roman"/>
                          <a:ea typeface="Times New Roman"/>
                        </a:rPr>
                        <a:t>После правки листово­</a:t>
                      </a:r>
                      <a:r>
                        <a:rPr lang="ru-RU" sz="1800" b="1" spc="-5" dirty="0">
                          <a:solidFill>
                            <a:srgbClr val="000000"/>
                          </a:solidFill>
                          <a:latin typeface="Times New Roman"/>
                          <a:ea typeface="Times New Roman"/>
                        </a:rPr>
                        <a:t>го материала киянкой </a:t>
                      </a:r>
                      <a:r>
                        <a:rPr lang="ru-RU" sz="1800" b="1" spc="-15" dirty="0">
                          <a:solidFill>
                            <a:srgbClr val="000000"/>
                          </a:solidFill>
                          <a:latin typeface="Times New Roman"/>
                          <a:ea typeface="Times New Roman"/>
                        </a:rPr>
                        <a:t>или молотком через </a:t>
                      </a:r>
                      <a:r>
                        <a:rPr lang="ru-RU" sz="1800" b="1" spc="-15" dirty="0" smtClean="0">
                          <a:solidFill>
                            <a:srgbClr val="000000"/>
                          </a:solidFill>
                          <a:latin typeface="Times New Roman"/>
                          <a:ea typeface="Times New Roman"/>
                        </a:rPr>
                        <a:t>де</a:t>
                      </a:r>
                      <a:r>
                        <a:rPr lang="ru-RU" sz="1800" b="1" spc="-25" dirty="0" smtClean="0">
                          <a:solidFill>
                            <a:srgbClr val="000000"/>
                          </a:solidFill>
                          <a:latin typeface="Times New Roman"/>
                          <a:ea typeface="Times New Roman"/>
                        </a:rPr>
                        <a:t>ревянную </a:t>
                      </a:r>
                      <a:r>
                        <a:rPr lang="ru-RU" sz="1800" b="1" spc="-25" dirty="0">
                          <a:solidFill>
                            <a:srgbClr val="000000"/>
                          </a:solidFill>
                          <a:latin typeface="Times New Roman"/>
                          <a:ea typeface="Times New Roman"/>
                        </a:rPr>
                        <a:t>наставку лист </a:t>
                      </a:r>
                      <a:r>
                        <a:rPr lang="ru-RU" sz="1800" b="1" spc="-5" dirty="0">
                          <a:solidFill>
                            <a:srgbClr val="000000"/>
                          </a:solidFill>
                          <a:latin typeface="Times New Roman"/>
                          <a:ea typeface="Times New Roman"/>
                        </a:rPr>
                        <a:t>значительно </a:t>
                      </a:r>
                      <a:r>
                        <a:rPr lang="ru-RU" sz="1800" b="1" spc="-5" dirty="0" smtClean="0">
                          <a:solidFill>
                            <a:srgbClr val="000000"/>
                          </a:solidFill>
                          <a:latin typeface="Times New Roman"/>
                          <a:ea typeface="Times New Roman"/>
                        </a:rPr>
                        <a:t>деформи</a:t>
                      </a:r>
                      <a:r>
                        <a:rPr lang="ru-RU" sz="1800" b="1" spc="10" dirty="0" smtClean="0">
                          <a:solidFill>
                            <a:srgbClr val="000000"/>
                          </a:solidFill>
                          <a:latin typeface="Times New Roman"/>
                          <a:ea typeface="Times New Roman"/>
                        </a:rPr>
                        <a:t>рован</a:t>
                      </a:r>
                      <a:endParaRPr lang="ru-RU" sz="18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marR="27305">
                        <a:lnSpc>
                          <a:spcPct val="115000"/>
                        </a:lnSpc>
                        <a:spcAft>
                          <a:spcPts val="0"/>
                        </a:spcAft>
                      </a:pPr>
                      <a:r>
                        <a:rPr lang="ru-RU" sz="1800" b="1" spc="-30">
                          <a:solidFill>
                            <a:srgbClr val="000000"/>
                          </a:solidFill>
                          <a:latin typeface="Times New Roman"/>
                          <a:ea typeface="Times New Roman"/>
                        </a:rPr>
                        <a:t>Применялись </a:t>
                      </a:r>
                      <a:r>
                        <a:rPr lang="ru-RU" sz="1800" b="1" spc="-5">
                          <a:solidFill>
                            <a:srgbClr val="000000"/>
                          </a:solidFill>
                          <a:latin typeface="Times New Roman"/>
                          <a:ea typeface="Times New Roman"/>
                        </a:rPr>
                        <a:t>недостаточно </a:t>
                      </a:r>
                      <a:r>
                        <a:rPr lang="ru-RU" sz="1800" b="1" spc="-35">
                          <a:solidFill>
                            <a:srgbClr val="000000"/>
                          </a:solidFill>
                          <a:latin typeface="Times New Roman"/>
                          <a:ea typeface="Times New Roman"/>
                        </a:rPr>
                        <a:t>эффективные </a:t>
                      </a:r>
                      <a:r>
                        <a:rPr lang="ru-RU" sz="1800" b="1" spc="-20">
                          <a:solidFill>
                            <a:srgbClr val="000000"/>
                          </a:solidFill>
                          <a:latin typeface="Times New Roman"/>
                          <a:ea typeface="Times New Roman"/>
                        </a:rPr>
                        <a:t>способы правки</a:t>
                      </a:r>
                      <a:endParaRPr lang="ru-RU" sz="1800" b="1">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a:lnSpc>
                          <a:spcPct val="115000"/>
                        </a:lnSpc>
                        <a:spcAft>
                          <a:spcPts val="0"/>
                        </a:spcAft>
                      </a:pPr>
                      <a:r>
                        <a:rPr lang="ru-RU" sz="1800" b="1" spc="-15" dirty="0">
                          <a:solidFill>
                            <a:srgbClr val="000000"/>
                          </a:solidFill>
                          <a:latin typeface="Times New Roman"/>
                          <a:ea typeface="Times New Roman"/>
                        </a:rPr>
                        <a:t>Применить способ правки пу­</a:t>
                      </a:r>
                      <a:r>
                        <a:rPr lang="ru-RU" sz="1800" b="1" spc="-10" dirty="0">
                          <a:solidFill>
                            <a:srgbClr val="000000"/>
                          </a:solidFill>
                          <a:latin typeface="Times New Roman"/>
                          <a:ea typeface="Times New Roman"/>
                        </a:rPr>
                        <a:t>тем растяжения металла по </a:t>
                      </a:r>
                      <a:r>
                        <a:rPr lang="ru-RU" sz="1800" b="1" spc="-15" dirty="0">
                          <a:solidFill>
                            <a:srgbClr val="000000"/>
                          </a:solidFill>
                          <a:latin typeface="Times New Roman"/>
                          <a:ea typeface="Times New Roman"/>
                        </a:rPr>
                        <a:t>краям выпуклости, чередуя </a:t>
                      </a:r>
                      <a:r>
                        <a:rPr lang="ru-RU" sz="1800" b="1" spc="-10" dirty="0">
                          <a:solidFill>
                            <a:srgbClr val="000000"/>
                          </a:solidFill>
                          <a:latin typeface="Times New Roman"/>
                          <a:ea typeface="Times New Roman"/>
                        </a:rPr>
                        <a:t>этот способ с правкой </a:t>
                      </a:r>
                      <a:r>
                        <a:rPr lang="ru-RU" sz="1800" b="1" spc="-10" dirty="0" smtClean="0">
                          <a:solidFill>
                            <a:srgbClr val="000000"/>
                          </a:solidFill>
                          <a:latin typeface="Times New Roman"/>
                          <a:ea typeface="Times New Roman"/>
                        </a:rPr>
                        <a:t>прямы</a:t>
                      </a:r>
                      <a:r>
                        <a:rPr lang="ru-RU" sz="1800" b="1" spc="-15" dirty="0" smtClean="0">
                          <a:solidFill>
                            <a:srgbClr val="000000"/>
                          </a:solidFill>
                          <a:latin typeface="Times New Roman"/>
                          <a:ea typeface="Times New Roman"/>
                        </a:rPr>
                        <a:t>ми </a:t>
                      </a:r>
                      <a:r>
                        <a:rPr lang="ru-RU" sz="1800" b="1" spc="-15" dirty="0">
                          <a:solidFill>
                            <a:srgbClr val="000000"/>
                          </a:solidFill>
                          <a:latin typeface="Times New Roman"/>
                          <a:ea typeface="Times New Roman"/>
                        </a:rPr>
                        <a:t>ударами</a:t>
                      </a:r>
                      <a:endParaRPr lang="ru-RU" sz="18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135772">
                <a:tc>
                  <a:txBody>
                    <a:bodyPr/>
                    <a:lstStyle/>
                    <a:p>
                      <a:pPr indent="3175">
                        <a:lnSpc>
                          <a:spcPct val="115000"/>
                        </a:lnSpc>
                        <a:spcAft>
                          <a:spcPts val="0"/>
                        </a:spcAft>
                      </a:pPr>
                      <a:r>
                        <a:rPr lang="ru-RU" sz="1800" b="1" spc="-15" dirty="0">
                          <a:solidFill>
                            <a:srgbClr val="000000"/>
                          </a:solidFill>
                          <a:latin typeface="Times New Roman"/>
                          <a:ea typeface="Times New Roman"/>
                        </a:rPr>
                        <a:t>После рихтовки полоса непрямолинейна по </a:t>
                      </a:r>
                      <a:r>
                        <a:rPr lang="ru-RU" sz="1800" b="1" spc="-5" dirty="0">
                          <a:solidFill>
                            <a:srgbClr val="000000"/>
                          </a:solidFill>
                          <a:latin typeface="Times New Roman"/>
                          <a:ea typeface="Times New Roman"/>
                        </a:rPr>
                        <a:t>ребру</a:t>
                      </a:r>
                      <a:endParaRPr lang="ru-RU" sz="18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marR="24130">
                        <a:lnSpc>
                          <a:spcPct val="115000"/>
                        </a:lnSpc>
                        <a:spcAft>
                          <a:spcPts val="0"/>
                        </a:spcAft>
                      </a:pPr>
                      <a:r>
                        <a:rPr lang="ru-RU" sz="1800" b="1" spc="-15">
                          <a:solidFill>
                            <a:srgbClr val="000000"/>
                          </a:solidFill>
                          <a:latin typeface="Times New Roman"/>
                          <a:ea typeface="Times New Roman"/>
                        </a:rPr>
                        <a:t>Процесс правки </a:t>
                      </a:r>
                      <a:r>
                        <a:rPr lang="ru-RU" sz="1800" b="1" spc="-10">
                          <a:solidFill>
                            <a:srgbClr val="000000"/>
                          </a:solidFill>
                          <a:latin typeface="Times New Roman"/>
                          <a:ea typeface="Times New Roman"/>
                        </a:rPr>
                        <a:t>не окончен</a:t>
                      </a:r>
                      <a:endParaRPr lang="ru-RU" sz="1800" b="1">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a:lnSpc>
                          <a:spcPct val="115000"/>
                        </a:lnSpc>
                        <a:spcAft>
                          <a:spcPts val="0"/>
                        </a:spcAft>
                      </a:pPr>
                      <a:r>
                        <a:rPr lang="ru-RU" sz="1800" b="1" spc="5" dirty="0">
                          <a:solidFill>
                            <a:srgbClr val="000000"/>
                          </a:solidFill>
                          <a:latin typeface="Times New Roman"/>
                          <a:ea typeface="Times New Roman"/>
                        </a:rPr>
                        <a:t>Правку заканчивать ударами </a:t>
                      </a:r>
                      <a:r>
                        <a:rPr lang="ru-RU" sz="1800" b="1" spc="-5" dirty="0">
                          <a:solidFill>
                            <a:srgbClr val="000000"/>
                          </a:solidFill>
                          <a:latin typeface="Times New Roman"/>
                          <a:ea typeface="Times New Roman"/>
                        </a:rPr>
                        <a:t>по ребрам полосы, </a:t>
                      </a:r>
                      <a:r>
                        <a:rPr lang="ru-RU" sz="1800" b="1" spc="-5" dirty="0" smtClean="0">
                          <a:solidFill>
                            <a:srgbClr val="000000"/>
                          </a:solidFill>
                          <a:latin typeface="Times New Roman"/>
                          <a:ea typeface="Times New Roman"/>
                        </a:rPr>
                        <a:t>перевора</a:t>
                      </a:r>
                      <a:r>
                        <a:rPr lang="ru-RU" sz="1800" b="1" spc="-10" dirty="0" smtClean="0">
                          <a:solidFill>
                            <a:srgbClr val="000000"/>
                          </a:solidFill>
                          <a:latin typeface="Times New Roman"/>
                          <a:ea typeface="Times New Roman"/>
                        </a:rPr>
                        <a:t>чивая </a:t>
                      </a:r>
                      <a:r>
                        <a:rPr lang="ru-RU" sz="1800" b="1" spc="-10" dirty="0">
                          <a:solidFill>
                            <a:srgbClr val="000000"/>
                          </a:solidFill>
                          <a:latin typeface="Times New Roman"/>
                          <a:ea typeface="Times New Roman"/>
                        </a:rPr>
                        <a:t>ее в процессе правки </a:t>
                      </a:r>
                      <a:r>
                        <a:rPr lang="ru-RU" sz="1800" b="1" spc="-35" dirty="0">
                          <a:solidFill>
                            <a:srgbClr val="000000"/>
                          </a:solidFill>
                          <a:latin typeface="Times New Roman"/>
                          <a:ea typeface="Times New Roman"/>
                        </a:rPr>
                        <a:t>на 180°</a:t>
                      </a:r>
                      <a:endParaRPr lang="ru-RU" sz="18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663706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381000"/>
            <a:ext cx="8352928" cy="6370975"/>
          </a:xfrm>
          <a:prstGeom prst="rect">
            <a:avLst/>
          </a:prstGeom>
          <a:solidFill>
            <a:srgbClr val="FFFF00"/>
          </a:solidFill>
          <a:effectLst>
            <a:softEdge rad="635000"/>
          </a:effectLst>
        </p:spPr>
        <p:txBody>
          <a:bodyPr wrap="square">
            <a:spAutoFit/>
          </a:bodyPr>
          <a:lstStyle/>
          <a:p>
            <a:pPr algn="ctr"/>
            <a:endPar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8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ПРОВЕРЬ СВОИ ЗНАНИЯ</a:t>
            </a:r>
          </a:p>
          <a:p>
            <a:pPr algn="ctr"/>
            <a:endParaRPr lang="ru-RU"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480355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2400" y="76200"/>
            <a:ext cx="8686800" cy="1143000"/>
          </a:xfrm>
          <a:solidFill>
            <a:srgbClr val="FFFF00"/>
          </a:solidFill>
        </p:spPr>
        <p:txBody>
          <a:bodyPr/>
          <a:lstStyle/>
          <a:p>
            <a:r>
              <a:rPr lang="ru-RU" b="1" dirty="0" smtClean="0">
                <a:solidFill>
                  <a:srgbClr val="C00000"/>
                </a:solidFill>
              </a:rPr>
              <a:t>Вопросы для самоконтроля</a:t>
            </a:r>
            <a:endParaRPr lang="ru-RU" b="1" dirty="0">
              <a:solidFill>
                <a:srgbClr val="C00000"/>
              </a:solidFill>
            </a:endParaRPr>
          </a:p>
        </p:txBody>
      </p:sp>
      <p:sp>
        <p:nvSpPr>
          <p:cNvPr id="2" name="Содержимое 1"/>
          <p:cNvSpPr>
            <a:spLocks noGrp="1"/>
          </p:cNvSpPr>
          <p:nvPr>
            <p:ph sz="quarter" idx="1"/>
          </p:nvPr>
        </p:nvSpPr>
        <p:spPr>
          <a:xfrm>
            <a:off x="228600" y="1447800"/>
            <a:ext cx="8763000" cy="5105400"/>
          </a:xfrm>
        </p:spPr>
        <p:txBody>
          <a:bodyPr>
            <a:noAutofit/>
          </a:bodyPr>
          <a:lstStyle/>
          <a:p>
            <a:pPr>
              <a:spcBef>
                <a:spcPts val="800"/>
              </a:spcBef>
              <a:spcAft>
                <a:spcPts val="800"/>
              </a:spcAft>
              <a:buClr>
                <a:srgbClr val="FF0000"/>
              </a:buClr>
              <a:buSzPct val="100000"/>
            </a:pPr>
            <a:r>
              <a:rPr lang="ru-RU" sz="2400" dirty="0" smtClean="0">
                <a:solidFill>
                  <a:srgbClr val="0000FF"/>
                </a:solidFill>
                <a:effectLst/>
              </a:rPr>
              <a:t>Почему при правке металлов рекомендуют применять молоток с круглым, а не с квадратным бойком?</a:t>
            </a:r>
          </a:p>
          <a:p>
            <a:pPr>
              <a:spcBef>
                <a:spcPts val="800"/>
              </a:spcBef>
              <a:spcAft>
                <a:spcPts val="800"/>
              </a:spcAft>
              <a:buClr>
                <a:srgbClr val="FF0000"/>
              </a:buClr>
              <a:buSzPct val="100000"/>
            </a:pPr>
            <a:r>
              <a:rPr lang="ru-RU" sz="2400" dirty="0" smtClean="0">
                <a:solidFill>
                  <a:srgbClr val="0000FF"/>
                </a:solidFill>
                <a:effectLst/>
              </a:rPr>
              <a:t>Почему при правке мягких материалов и тонких листов рекомендуется использовать прокладки?</a:t>
            </a:r>
          </a:p>
          <a:p>
            <a:pPr>
              <a:spcBef>
                <a:spcPts val="800"/>
              </a:spcBef>
              <a:spcAft>
                <a:spcPts val="800"/>
              </a:spcAft>
              <a:buClr>
                <a:srgbClr val="FF0000"/>
              </a:buClr>
              <a:buSzPct val="100000"/>
            </a:pPr>
            <a:r>
              <a:rPr lang="ru-RU" sz="2400" dirty="0" smtClean="0">
                <a:solidFill>
                  <a:srgbClr val="0000FF"/>
                </a:solidFill>
                <a:effectLst/>
              </a:rPr>
              <a:t>Чем вызвана необходимость использования молотков с вставками из твердых металлов при рихтовке заготовок?</a:t>
            </a:r>
          </a:p>
          <a:p>
            <a:pPr>
              <a:spcBef>
                <a:spcPts val="800"/>
              </a:spcBef>
              <a:spcAft>
                <a:spcPts val="800"/>
              </a:spcAft>
              <a:buClr>
                <a:srgbClr val="FF0000"/>
              </a:buClr>
              <a:buSzPct val="100000"/>
            </a:pPr>
            <a:r>
              <a:rPr lang="ru-RU" sz="2400" dirty="0" smtClean="0">
                <a:solidFill>
                  <a:srgbClr val="0000FF"/>
                </a:solidFill>
                <a:effectLst/>
              </a:rPr>
              <a:t>С какой целью при правке валов с предварительно обработанными поверхностями применяют для их установки призмы?</a:t>
            </a:r>
          </a:p>
          <a:p>
            <a:pPr>
              <a:spcBef>
                <a:spcPts val="800"/>
              </a:spcBef>
              <a:spcAft>
                <a:spcPts val="800"/>
              </a:spcAft>
              <a:buClr>
                <a:srgbClr val="FF0000"/>
              </a:buClr>
              <a:buSzPct val="100000"/>
            </a:pPr>
            <a:r>
              <a:rPr lang="ru-RU" sz="2400" dirty="0" smtClean="0">
                <a:solidFill>
                  <a:srgbClr val="0000FF"/>
                </a:solidFill>
                <a:effectLst/>
              </a:rPr>
              <a:t>В чём состоит особенности правки деталей, подвергшихся термической обработке?</a:t>
            </a:r>
            <a:endParaRPr lang="ru-RU" sz="2400" dirty="0">
              <a:solidFill>
                <a:srgbClr val="0000FF"/>
              </a:solidFill>
              <a:effectLst/>
            </a:endParaRPr>
          </a:p>
        </p:txBody>
      </p:sp>
    </p:spTree>
    <p:extLst>
      <p:ext uri="{BB962C8B-B14F-4D97-AF65-F5344CB8AC3E}">
        <p14:creationId xmlns:p14="http://schemas.microsoft.com/office/powerpoint/2010/main" val="35961356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600200" y="76200"/>
            <a:ext cx="63637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b="1" dirty="0">
                <a:solidFill>
                  <a:srgbClr val="C00000"/>
                </a:solidFill>
              </a:rPr>
              <a:t>Виды разных деталей и форм</a:t>
            </a:r>
          </a:p>
        </p:txBody>
      </p:sp>
      <p:sp>
        <p:nvSpPr>
          <p:cNvPr id="80899" name="Rectangle 3"/>
          <p:cNvSpPr>
            <a:spLocks noChangeArrowheads="1"/>
          </p:cNvSpPr>
          <p:nvPr/>
        </p:nvSpPr>
        <p:spPr bwMode="auto">
          <a:xfrm>
            <a:off x="467544" y="1889099"/>
            <a:ext cx="8424936"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indent="0" eaLnBrk="1" hangingPunct="1">
              <a:defRPr/>
            </a:pPr>
            <a:r>
              <a:rPr lang="ru-RU" altLang="ru-RU" sz="1900" dirty="0" smtClean="0">
                <a:solidFill>
                  <a:srgbClr val="000000"/>
                </a:solidFill>
              </a:rPr>
              <a:t>При гибки деталей </a:t>
            </a:r>
            <a:r>
              <a:rPr lang="ru-RU" altLang="ru-RU" sz="1900" b="1" dirty="0" smtClean="0">
                <a:solidFill>
                  <a:srgbClr val="FF3300"/>
                </a:solidFill>
              </a:rPr>
              <a:t>под прямым углом без закруглений </a:t>
            </a:r>
            <a:r>
              <a:rPr lang="ru-RU" altLang="ru-RU" sz="1900" dirty="0" smtClean="0">
                <a:solidFill>
                  <a:srgbClr val="000000"/>
                </a:solidFill>
              </a:rPr>
              <a:t>с внутренней стороны</a:t>
            </a:r>
            <a:r>
              <a:rPr lang="ru-RU" altLang="ru-RU" sz="1900" dirty="0" smtClean="0">
                <a:solidFill>
                  <a:srgbClr val="FF3300"/>
                </a:solidFill>
              </a:rPr>
              <a:t> </a:t>
            </a:r>
            <a:r>
              <a:rPr lang="ru-RU" altLang="ru-RU" sz="1900" b="1" dirty="0" smtClean="0">
                <a:solidFill>
                  <a:srgbClr val="009900"/>
                </a:solidFill>
                <a:effectLst>
                  <a:outerShdw blurRad="38100" dist="38100" dir="2700000" algn="tl">
                    <a:srgbClr val="C0C0C0"/>
                  </a:outerShdw>
                </a:effectLst>
              </a:rPr>
              <a:t>припуск на загиб</a:t>
            </a:r>
            <a:r>
              <a:rPr lang="ru-RU" altLang="ru-RU" sz="1900" dirty="0" smtClean="0">
                <a:solidFill>
                  <a:srgbClr val="FF3300"/>
                </a:solidFill>
              </a:rPr>
              <a:t> </a:t>
            </a:r>
            <a:r>
              <a:rPr lang="ru-RU" altLang="ru-RU" sz="1900" dirty="0" smtClean="0">
                <a:solidFill>
                  <a:srgbClr val="000000"/>
                </a:solidFill>
              </a:rPr>
              <a:t>берётся</a:t>
            </a:r>
            <a:r>
              <a:rPr lang="ru-RU" altLang="ru-RU" sz="1900" dirty="0" smtClean="0">
                <a:solidFill>
                  <a:srgbClr val="FF3300"/>
                </a:solidFill>
              </a:rPr>
              <a:t> </a:t>
            </a:r>
            <a:r>
              <a:rPr lang="ru-RU" altLang="ru-RU" sz="1900" b="1" dirty="0" smtClean="0">
                <a:solidFill>
                  <a:srgbClr val="009900"/>
                </a:solidFill>
              </a:rPr>
              <a:t>от 0,5 до 0,8</a:t>
            </a:r>
            <a:r>
              <a:rPr lang="ru-RU" altLang="ru-RU" sz="1900" b="1" dirty="0" smtClean="0">
                <a:solidFill>
                  <a:srgbClr val="FF3300"/>
                </a:solidFill>
              </a:rPr>
              <a:t> </a:t>
            </a:r>
            <a:r>
              <a:rPr lang="ru-RU" altLang="ru-RU" sz="2000" b="1" dirty="0" smtClean="0">
                <a:solidFill>
                  <a:srgbClr val="FF3300"/>
                </a:solidFill>
              </a:rPr>
              <a:t>толщины металла</a:t>
            </a:r>
            <a:r>
              <a:rPr lang="ru-RU" altLang="ru-RU" sz="2400" dirty="0" smtClean="0">
                <a:solidFill>
                  <a:srgbClr val="FF3300"/>
                </a:solidFill>
              </a:rPr>
              <a:t>.</a:t>
            </a:r>
          </a:p>
          <a:p>
            <a:pPr indent="0" eaLnBrk="1" hangingPunct="1">
              <a:defRPr/>
            </a:pPr>
            <a:endParaRPr lang="ru-RU" altLang="ru-RU" sz="800" b="1" dirty="0" smtClean="0">
              <a:solidFill>
                <a:srgbClr val="0000FF"/>
              </a:solidFill>
            </a:endParaRPr>
          </a:p>
          <a:p>
            <a:pPr indent="0">
              <a:defRPr/>
            </a:pPr>
            <a:r>
              <a:rPr lang="ru-RU" altLang="ru-RU" sz="2000" b="1" dirty="0" smtClean="0">
                <a:solidFill>
                  <a:srgbClr val="0000FF"/>
                </a:solidFill>
              </a:rPr>
              <a:t>Дано: </a:t>
            </a:r>
            <a:r>
              <a:rPr lang="ru-RU" altLang="ru-RU" sz="2000" dirty="0" smtClean="0">
                <a:solidFill>
                  <a:srgbClr val="000000"/>
                </a:solidFill>
              </a:rPr>
              <a:t>Размеры скобы: </a:t>
            </a:r>
            <a:r>
              <a:rPr lang="ru-RU" altLang="ru-RU" sz="2000" b="1" dirty="0">
                <a:solidFill>
                  <a:srgbClr val="FF00FF"/>
                </a:solidFill>
              </a:rPr>
              <a:t>а = 70 мм; </a:t>
            </a:r>
            <a:r>
              <a:rPr lang="en-US" altLang="ru-RU" sz="2000" b="1" dirty="0">
                <a:solidFill>
                  <a:srgbClr val="FF00FF"/>
                </a:solidFill>
              </a:rPr>
              <a:t>b</a:t>
            </a:r>
            <a:r>
              <a:rPr lang="ru-RU" altLang="ru-RU" sz="2000" b="1" dirty="0">
                <a:solidFill>
                  <a:srgbClr val="FF00FF"/>
                </a:solidFill>
              </a:rPr>
              <a:t> = 80 мм; </a:t>
            </a:r>
            <a:r>
              <a:rPr lang="en-US" altLang="ru-RU" sz="2000" b="1" dirty="0">
                <a:solidFill>
                  <a:srgbClr val="FF00FF"/>
                </a:solidFill>
              </a:rPr>
              <a:t>c</a:t>
            </a:r>
            <a:r>
              <a:rPr lang="ru-RU" altLang="ru-RU" sz="2000" b="1" dirty="0">
                <a:solidFill>
                  <a:srgbClr val="FF00FF"/>
                </a:solidFill>
              </a:rPr>
              <a:t> = 60 мм; </a:t>
            </a:r>
            <a:r>
              <a:rPr lang="en-US" altLang="ru-RU" sz="2000" b="1" dirty="0">
                <a:solidFill>
                  <a:srgbClr val="FF00FF"/>
                </a:solidFill>
              </a:rPr>
              <a:t>t</a:t>
            </a:r>
            <a:r>
              <a:rPr lang="ru-RU" altLang="ru-RU" sz="2000" b="1" dirty="0">
                <a:solidFill>
                  <a:srgbClr val="FF00FF"/>
                </a:solidFill>
              </a:rPr>
              <a:t> = 4мм</a:t>
            </a:r>
            <a:r>
              <a:rPr lang="ru-RU" altLang="ru-RU" sz="2000" dirty="0">
                <a:solidFill>
                  <a:srgbClr val="FF00FF"/>
                </a:solidFill>
              </a:rPr>
              <a:t>.</a:t>
            </a:r>
          </a:p>
          <a:p>
            <a:pPr indent="0" eaLnBrk="1" hangingPunct="1">
              <a:defRPr/>
            </a:pPr>
            <a:r>
              <a:rPr lang="ru-RU" altLang="ru-RU" sz="2000" b="1" dirty="0" smtClean="0">
                <a:solidFill>
                  <a:srgbClr val="006600"/>
                </a:solidFill>
              </a:rPr>
              <a:t>Длина развёртки заготовки: </a:t>
            </a:r>
          </a:p>
          <a:p>
            <a:pPr indent="0">
              <a:defRPr/>
            </a:pPr>
            <a:r>
              <a:rPr lang="ru-RU" altLang="ru-RU" sz="2000" b="1" dirty="0">
                <a:solidFill>
                  <a:srgbClr val="FF0000"/>
                </a:solidFill>
                <a:cs typeface="Times New Roman" panose="02020603050405020304" pitchFamily="18" charset="0"/>
              </a:rPr>
              <a:t>L = a + b + c</a:t>
            </a:r>
            <a:r>
              <a:rPr lang="ru-RU" altLang="ru-RU" sz="2000" b="1" dirty="0">
                <a:solidFill>
                  <a:srgbClr val="A50021"/>
                </a:solidFill>
                <a:cs typeface="Times New Roman" panose="02020603050405020304" pitchFamily="18" charset="0"/>
              </a:rPr>
              <a:t> </a:t>
            </a:r>
            <a:r>
              <a:rPr lang="ru-RU" altLang="ru-RU" sz="2000" b="1" dirty="0">
                <a:solidFill>
                  <a:srgbClr val="FF0000"/>
                </a:solidFill>
                <a:cs typeface="Times New Roman" panose="02020603050405020304" pitchFamily="18" charset="0"/>
              </a:rPr>
              <a:t>+</a:t>
            </a:r>
            <a:r>
              <a:rPr lang="ru-RU" altLang="ru-RU" sz="2000" dirty="0">
                <a:cs typeface="Times New Roman" panose="02020603050405020304" pitchFamily="18" charset="0"/>
              </a:rPr>
              <a:t> </a:t>
            </a:r>
            <a:r>
              <a:rPr lang="ru-RU" altLang="ru-RU" sz="2000" b="1" dirty="0">
                <a:solidFill>
                  <a:srgbClr val="009900"/>
                </a:solidFill>
                <a:cs typeface="Times New Roman" panose="02020603050405020304" pitchFamily="18" charset="0"/>
              </a:rPr>
              <a:t>0,5</a:t>
            </a:r>
            <a:r>
              <a:rPr lang="ru-RU" altLang="ru-RU" sz="2000" b="1" dirty="0">
                <a:solidFill>
                  <a:srgbClr val="009900"/>
                </a:solidFill>
              </a:rPr>
              <a:t> </a:t>
            </a:r>
            <a:r>
              <a:rPr lang="ru-RU" altLang="ru-RU" sz="2000" b="1" dirty="0">
                <a:solidFill>
                  <a:srgbClr val="FF0000"/>
                </a:solidFill>
                <a:cs typeface="Times New Roman" panose="02020603050405020304" pitchFamily="18" charset="0"/>
              </a:rPr>
              <a:t>t </a:t>
            </a:r>
            <a:r>
              <a:rPr lang="ru-RU" altLang="ru-RU" sz="2000" dirty="0">
                <a:solidFill>
                  <a:srgbClr val="000000"/>
                </a:solidFill>
                <a:cs typeface="Times New Roman" panose="02020603050405020304" pitchFamily="18" charset="0"/>
              </a:rPr>
              <a:t>= </a:t>
            </a:r>
            <a:r>
              <a:rPr lang="ru-RU" altLang="ru-RU" sz="2000" b="1" dirty="0">
                <a:solidFill>
                  <a:srgbClr val="000000"/>
                </a:solidFill>
              </a:rPr>
              <a:t>70 + 80 + 60 </a:t>
            </a:r>
            <a:r>
              <a:rPr lang="ru-RU" altLang="ru-RU" sz="2000" dirty="0">
                <a:solidFill>
                  <a:srgbClr val="000000"/>
                </a:solidFill>
              </a:rPr>
              <a:t>+ </a:t>
            </a:r>
            <a:r>
              <a:rPr lang="ru-RU" altLang="ru-RU" sz="2000" b="1" dirty="0">
                <a:solidFill>
                  <a:srgbClr val="000000"/>
                </a:solidFill>
              </a:rPr>
              <a:t>(</a:t>
            </a:r>
            <a:r>
              <a:rPr lang="ru-RU" altLang="ru-RU" sz="2000" b="1" dirty="0">
                <a:solidFill>
                  <a:srgbClr val="009900"/>
                </a:solidFill>
              </a:rPr>
              <a:t>0,5 </a:t>
            </a:r>
            <a:r>
              <a:rPr lang="ru-RU" altLang="ru-RU" sz="2000" b="1" dirty="0">
                <a:solidFill>
                  <a:srgbClr val="000000"/>
                </a:solidFill>
              </a:rPr>
              <a:t>х 4</a:t>
            </a:r>
            <a:r>
              <a:rPr lang="ru-RU" altLang="ru-RU" sz="2000" dirty="0">
                <a:solidFill>
                  <a:srgbClr val="000000"/>
                </a:solidFill>
              </a:rPr>
              <a:t> </a:t>
            </a:r>
            <a:r>
              <a:rPr lang="ru-RU" altLang="ru-RU" sz="2000" b="1" dirty="0">
                <a:solidFill>
                  <a:srgbClr val="000000"/>
                </a:solidFill>
              </a:rPr>
              <a:t>) = </a:t>
            </a:r>
            <a:r>
              <a:rPr lang="ru-RU" altLang="ru-RU" sz="2000" b="1" dirty="0" smtClean="0">
                <a:solidFill>
                  <a:srgbClr val="FF0000"/>
                </a:solidFill>
              </a:rPr>
              <a:t>212 мм</a:t>
            </a:r>
            <a:r>
              <a:rPr lang="ru-RU" altLang="ru-RU" sz="2000" b="1" dirty="0">
                <a:solidFill>
                  <a:srgbClr val="FF0000"/>
                </a:solidFill>
              </a:rPr>
              <a:t>.</a:t>
            </a:r>
          </a:p>
        </p:txBody>
      </p:sp>
      <p:sp>
        <p:nvSpPr>
          <p:cNvPr id="2" name="Прямоугольник 1"/>
          <p:cNvSpPr/>
          <p:nvPr/>
        </p:nvSpPr>
        <p:spPr>
          <a:xfrm>
            <a:off x="533400" y="717929"/>
            <a:ext cx="8084275" cy="1107996"/>
          </a:xfrm>
          <a:prstGeom prst="rect">
            <a:avLst/>
          </a:prstGeom>
          <a:solidFill>
            <a:schemeClr val="accent1">
              <a:lumMod val="20000"/>
              <a:lumOff val="80000"/>
            </a:schemeClr>
          </a:solidFill>
        </p:spPr>
        <p:txBody>
          <a:bodyPr wrap="square">
            <a:spAutoFit/>
          </a:bodyPr>
          <a:lstStyle/>
          <a:p>
            <a:pPr indent="265113">
              <a:defRPr/>
            </a:pPr>
            <a:r>
              <a:rPr lang="ru-RU" altLang="ru-RU" sz="2200" b="1" dirty="0">
                <a:solidFill>
                  <a:srgbClr val="0033CC"/>
                </a:solidFill>
              </a:rPr>
              <a:t>Пример </a:t>
            </a:r>
            <a:r>
              <a:rPr lang="ru-RU" altLang="ru-RU" sz="2200" b="1" dirty="0" smtClean="0">
                <a:solidFill>
                  <a:srgbClr val="0033CC"/>
                </a:solidFill>
              </a:rPr>
              <a:t>2:</a:t>
            </a:r>
            <a:endParaRPr lang="ru-RU" altLang="ru-RU" sz="2200" b="1" dirty="0">
              <a:solidFill>
                <a:srgbClr val="0033CC"/>
              </a:solidFill>
            </a:endParaRPr>
          </a:p>
          <a:p>
            <a:pPr>
              <a:defRPr/>
            </a:pPr>
            <a:r>
              <a:rPr lang="ru-RU" altLang="ru-RU" sz="2200" b="1" dirty="0">
                <a:solidFill>
                  <a:srgbClr val="006600"/>
                </a:solidFill>
              </a:rPr>
              <a:t>Подсчитать длину развёртки заготовки </a:t>
            </a:r>
            <a:r>
              <a:rPr lang="ru-RU" altLang="ru-RU" sz="2200" b="1" u="sng" dirty="0" smtClean="0">
                <a:solidFill>
                  <a:srgbClr val="FF0000"/>
                </a:solidFill>
              </a:rPr>
              <a:t>скобы</a:t>
            </a:r>
            <a:r>
              <a:rPr lang="ru-RU" altLang="ru-RU" sz="2200" b="1" dirty="0" smtClean="0">
                <a:solidFill>
                  <a:srgbClr val="FF0000"/>
                </a:solidFill>
              </a:rPr>
              <a:t> </a:t>
            </a:r>
            <a:r>
              <a:rPr lang="ru-RU" altLang="ru-RU" sz="2200" b="1" dirty="0">
                <a:solidFill>
                  <a:srgbClr val="FF0000"/>
                </a:solidFill>
              </a:rPr>
              <a:t>с прямыми внутренними углами.</a:t>
            </a:r>
            <a:endParaRPr lang="ru-RU" altLang="ru-RU" sz="2200" dirty="0">
              <a:solidFill>
                <a:srgbClr val="FF0000"/>
              </a:solidFill>
            </a:endParaRPr>
          </a:p>
        </p:txBody>
      </p:sp>
      <p:pic>
        <p:nvPicPr>
          <p:cNvPr id="6" name="Picture 4" descr="p0080"/>
          <p:cNvPicPr>
            <a:picLocks noChangeAspect="1" noChangeArrowheads="1"/>
          </p:cNvPicPr>
          <p:nvPr/>
        </p:nvPicPr>
        <p:blipFill>
          <a:blip r:embed="rId2">
            <a:extLst>
              <a:ext uri="{28A0092B-C50C-407E-A947-70E740481C1C}">
                <a14:useLocalDpi xmlns:a14="http://schemas.microsoft.com/office/drawing/2010/main" val="0"/>
              </a:ext>
            </a:extLst>
          </a:blip>
          <a:srcRect l="50586" r="4787" b="58382"/>
          <a:stretch>
            <a:fillRect/>
          </a:stretch>
        </p:blipFill>
        <p:spPr bwMode="auto">
          <a:xfrm>
            <a:off x="2620823" y="3752766"/>
            <a:ext cx="4033450" cy="292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1696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685800"/>
          </a:xfrm>
          <a:solidFill>
            <a:srgbClr val="FFFF00"/>
          </a:solidFill>
        </p:spPr>
        <p:txBody>
          <a:bodyPr/>
          <a:lstStyle/>
          <a:p>
            <a:r>
              <a:rPr lang="ru-RU" altLang="ru-RU" sz="3600" b="1" dirty="0">
                <a:solidFill>
                  <a:srgbClr val="FF0000"/>
                </a:solidFill>
                <a:effectLst/>
                <a:latin typeface="Times New Roman" panose="02020603050405020304" pitchFamily="18" charset="0"/>
              </a:rPr>
              <a:t>Проверь свои знания</a:t>
            </a:r>
          </a:p>
        </p:txBody>
      </p:sp>
      <p:sp>
        <p:nvSpPr>
          <p:cNvPr id="34819" name="Rectangle 3"/>
          <p:cNvSpPr>
            <a:spLocks noGrp="1" noChangeArrowheads="1"/>
          </p:cNvSpPr>
          <p:nvPr>
            <p:ph type="body" idx="1"/>
          </p:nvPr>
        </p:nvSpPr>
        <p:spPr>
          <a:xfrm>
            <a:off x="228600" y="838200"/>
            <a:ext cx="8782050" cy="762000"/>
          </a:xfrm>
        </p:spPr>
        <p:txBody>
          <a:bodyPr/>
          <a:lstStyle/>
          <a:p>
            <a:pPr marL="609600" indent="-609600" algn="ctr">
              <a:buFont typeface="Wingdings" panose="05000000000000000000" pitchFamily="2" charset="2"/>
              <a:buNone/>
            </a:pPr>
            <a:r>
              <a:rPr lang="ru-RU" altLang="ru-RU" sz="2800" b="1">
                <a:solidFill>
                  <a:srgbClr val="990033"/>
                </a:solidFill>
                <a:effectLst/>
                <a:latin typeface="Times New Roman" panose="02020603050405020304" pitchFamily="18" charset="0"/>
              </a:rPr>
              <a:t>1. Назовите инструмент, который используется для правки тонколистового металла, включая жесть?</a:t>
            </a:r>
          </a:p>
        </p:txBody>
      </p:sp>
      <p:sp>
        <p:nvSpPr>
          <p:cNvPr id="34823" name="Text Box 7"/>
          <p:cNvSpPr txBox="1">
            <a:spLocks noChangeArrowheads="1"/>
          </p:cNvSpPr>
          <p:nvPr/>
        </p:nvSpPr>
        <p:spPr bwMode="auto">
          <a:xfrm>
            <a:off x="685800" y="4251325"/>
            <a:ext cx="1781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Правка киянкой на подкладной доске</a:t>
            </a:r>
          </a:p>
        </p:txBody>
      </p:sp>
      <p:sp>
        <p:nvSpPr>
          <p:cNvPr id="34824" name="Text Box 8"/>
          <p:cNvSpPr txBox="1">
            <a:spLocks noChangeArrowheads="1"/>
          </p:cNvSpPr>
          <p:nvPr/>
        </p:nvSpPr>
        <p:spPr bwMode="auto">
          <a:xfrm>
            <a:off x="3352800" y="4267200"/>
            <a:ext cx="1981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Правка киянкой на правильной плите</a:t>
            </a:r>
          </a:p>
        </p:txBody>
      </p:sp>
      <p:sp>
        <p:nvSpPr>
          <p:cNvPr id="34825" name="Text Box 9"/>
          <p:cNvSpPr txBox="1">
            <a:spLocks noChangeArrowheads="1"/>
          </p:cNvSpPr>
          <p:nvPr/>
        </p:nvSpPr>
        <p:spPr bwMode="auto">
          <a:xfrm>
            <a:off x="6400800" y="4267200"/>
            <a:ext cx="1676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Правка молотком на подкладной доску</a:t>
            </a:r>
          </a:p>
        </p:txBody>
      </p:sp>
      <p:pic>
        <p:nvPicPr>
          <p:cNvPr id="34826" name="Picture 10" descr="Правка заготовки"/>
          <p:cNvPicPr>
            <a:picLocks noChangeAspect="1" noChangeArrowheads="1"/>
          </p:cNvPicPr>
          <p:nvPr/>
        </p:nvPicPr>
        <p:blipFill>
          <a:blip r:embed="rId2">
            <a:extLst>
              <a:ext uri="{28A0092B-C50C-407E-A947-70E740481C1C}">
                <a14:useLocalDpi xmlns:a14="http://schemas.microsoft.com/office/drawing/2010/main" val="0"/>
              </a:ext>
            </a:extLst>
          </a:blip>
          <a:srcRect l="6015" t="10588" r="3760" b="5042"/>
          <a:stretch>
            <a:fillRect/>
          </a:stretch>
        </p:blipFill>
        <p:spPr bwMode="auto">
          <a:xfrm>
            <a:off x="161925" y="2133600"/>
            <a:ext cx="2681288" cy="1870075"/>
          </a:xfrm>
          <a:prstGeom prst="rect">
            <a:avLst/>
          </a:prstGeom>
          <a:noFill/>
          <a:extLst>
            <a:ext uri="{909E8E84-426E-40DD-AFC4-6F175D3DCCD1}">
              <a14:hiddenFill xmlns:a14="http://schemas.microsoft.com/office/drawing/2010/main">
                <a:solidFill>
                  <a:srgbClr val="FFFFFF"/>
                </a:solidFill>
              </a14:hiddenFill>
            </a:ext>
          </a:extLst>
        </p:spPr>
      </p:pic>
      <p:pic>
        <p:nvPicPr>
          <p:cNvPr id="34828" name="Picture 12" descr="Правка жести молотком"/>
          <p:cNvPicPr>
            <a:picLocks noChangeAspect="1" noChangeArrowheads="1"/>
          </p:cNvPicPr>
          <p:nvPr/>
        </p:nvPicPr>
        <p:blipFill>
          <a:blip r:embed="rId3">
            <a:extLst>
              <a:ext uri="{28A0092B-C50C-407E-A947-70E740481C1C}">
                <a14:useLocalDpi xmlns:a14="http://schemas.microsoft.com/office/drawing/2010/main" val="0"/>
              </a:ext>
            </a:extLst>
          </a:blip>
          <a:srcRect l="6337" t="9702" b="6670"/>
          <a:stretch>
            <a:fillRect/>
          </a:stretch>
        </p:blipFill>
        <p:spPr bwMode="auto">
          <a:xfrm>
            <a:off x="6019800" y="2133600"/>
            <a:ext cx="2867025" cy="1911350"/>
          </a:xfrm>
          <a:prstGeom prst="rect">
            <a:avLst/>
          </a:prstGeom>
          <a:noFill/>
          <a:extLst>
            <a:ext uri="{909E8E84-426E-40DD-AFC4-6F175D3DCCD1}">
              <a14:hiddenFill xmlns:a14="http://schemas.microsoft.com/office/drawing/2010/main">
                <a:solidFill>
                  <a:srgbClr val="FFFFFF"/>
                </a:solidFill>
              </a14:hiddenFill>
            </a:ext>
          </a:extLst>
        </p:spPr>
      </p:pic>
      <p:pic>
        <p:nvPicPr>
          <p:cNvPr id="34831" name="Picture 15" descr="правка тонколистового металла н аправильной плите"/>
          <p:cNvPicPr>
            <a:picLocks noChangeAspect="1" noChangeArrowheads="1"/>
          </p:cNvPicPr>
          <p:nvPr/>
        </p:nvPicPr>
        <p:blipFill>
          <a:blip r:embed="rId4">
            <a:extLst>
              <a:ext uri="{28A0092B-C50C-407E-A947-70E740481C1C}">
                <a14:useLocalDpi xmlns:a14="http://schemas.microsoft.com/office/drawing/2010/main" val="0"/>
              </a:ext>
            </a:extLst>
          </a:blip>
          <a:srcRect l="8350" t="17085" r="13289" b="12892"/>
          <a:stretch>
            <a:fillRect/>
          </a:stretch>
        </p:blipFill>
        <p:spPr bwMode="auto">
          <a:xfrm>
            <a:off x="2979738" y="2120900"/>
            <a:ext cx="2792412" cy="1889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1000" fill="hold"/>
                                        <p:tgtEl>
                                          <p:spTgt spid="34823"/>
                                        </p:tgtEl>
                                        <p:attrNameLst>
                                          <p:attrName>ppt_w</p:attrName>
                                        </p:attrNameLst>
                                      </p:cBhvr>
                                      <p:tavLst>
                                        <p:tav tm="0">
                                          <p:val>
                                            <p:fltVal val="0"/>
                                          </p:val>
                                        </p:tav>
                                        <p:tav tm="100000">
                                          <p:val>
                                            <p:strVal val="#ppt_w"/>
                                          </p:val>
                                        </p:tav>
                                      </p:tavLst>
                                    </p:anim>
                                    <p:anim calcmode="lin" valueType="num">
                                      <p:cBhvr>
                                        <p:cTn id="8" dur="1000" fill="hold"/>
                                        <p:tgtEl>
                                          <p:spTgt spid="34823"/>
                                        </p:tgtEl>
                                        <p:attrNameLst>
                                          <p:attrName>ppt_h</p:attrName>
                                        </p:attrNameLst>
                                      </p:cBhvr>
                                      <p:tavLst>
                                        <p:tav tm="0">
                                          <p:val>
                                            <p:fltVal val="0"/>
                                          </p:val>
                                        </p:tav>
                                        <p:tav tm="100000">
                                          <p:val>
                                            <p:strVal val="#ppt_h"/>
                                          </p:val>
                                        </p:tav>
                                      </p:tavLst>
                                    </p:anim>
                                    <p:animEffect transition="in" filter="fade">
                                      <p:cBhvr>
                                        <p:cTn id="9" dur="1000"/>
                                        <p:tgtEl>
                                          <p:spTgt spid="348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824"/>
                                        </p:tgtEl>
                                        <p:attrNameLst>
                                          <p:attrName>style.visibility</p:attrName>
                                        </p:attrNameLst>
                                      </p:cBhvr>
                                      <p:to>
                                        <p:strVal val="visible"/>
                                      </p:to>
                                    </p:set>
                                    <p:anim calcmode="lin" valueType="num">
                                      <p:cBhvr>
                                        <p:cTn id="12" dur="1000" fill="hold"/>
                                        <p:tgtEl>
                                          <p:spTgt spid="34824"/>
                                        </p:tgtEl>
                                        <p:attrNameLst>
                                          <p:attrName>ppt_w</p:attrName>
                                        </p:attrNameLst>
                                      </p:cBhvr>
                                      <p:tavLst>
                                        <p:tav tm="0">
                                          <p:val>
                                            <p:fltVal val="0"/>
                                          </p:val>
                                        </p:tav>
                                        <p:tav tm="100000">
                                          <p:val>
                                            <p:strVal val="#ppt_w"/>
                                          </p:val>
                                        </p:tav>
                                      </p:tavLst>
                                    </p:anim>
                                    <p:anim calcmode="lin" valueType="num">
                                      <p:cBhvr>
                                        <p:cTn id="13" dur="1000" fill="hold"/>
                                        <p:tgtEl>
                                          <p:spTgt spid="34824"/>
                                        </p:tgtEl>
                                        <p:attrNameLst>
                                          <p:attrName>ppt_h</p:attrName>
                                        </p:attrNameLst>
                                      </p:cBhvr>
                                      <p:tavLst>
                                        <p:tav tm="0">
                                          <p:val>
                                            <p:fltVal val="0"/>
                                          </p:val>
                                        </p:tav>
                                        <p:tav tm="100000">
                                          <p:val>
                                            <p:strVal val="#ppt_h"/>
                                          </p:val>
                                        </p:tav>
                                      </p:tavLst>
                                    </p:anim>
                                    <p:animEffect transition="in" filter="fade">
                                      <p:cBhvr>
                                        <p:cTn id="14" dur="1000"/>
                                        <p:tgtEl>
                                          <p:spTgt spid="3482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4825"/>
                                        </p:tgtEl>
                                        <p:attrNameLst>
                                          <p:attrName>style.visibility</p:attrName>
                                        </p:attrNameLst>
                                      </p:cBhvr>
                                      <p:to>
                                        <p:strVal val="visible"/>
                                      </p:to>
                                    </p:set>
                                    <p:anim calcmode="lin" valueType="num">
                                      <p:cBhvr>
                                        <p:cTn id="17" dur="1000" fill="hold"/>
                                        <p:tgtEl>
                                          <p:spTgt spid="34825"/>
                                        </p:tgtEl>
                                        <p:attrNameLst>
                                          <p:attrName>ppt_w</p:attrName>
                                        </p:attrNameLst>
                                      </p:cBhvr>
                                      <p:tavLst>
                                        <p:tav tm="0">
                                          <p:val>
                                            <p:fltVal val="0"/>
                                          </p:val>
                                        </p:tav>
                                        <p:tav tm="100000">
                                          <p:val>
                                            <p:strVal val="#ppt_w"/>
                                          </p:val>
                                        </p:tav>
                                      </p:tavLst>
                                    </p:anim>
                                    <p:anim calcmode="lin" valueType="num">
                                      <p:cBhvr>
                                        <p:cTn id="18" dur="1000" fill="hold"/>
                                        <p:tgtEl>
                                          <p:spTgt spid="34825"/>
                                        </p:tgtEl>
                                        <p:attrNameLst>
                                          <p:attrName>ppt_h</p:attrName>
                                        </p:attrNameLst>
                                      </p:cBhvr>
                                      <p:tavLst>
                                        <p:tav tm="0">
                                          <p:val>
                                            <p:fltVal val="0"/>
                                          </p:val>
                                        </p:tav>
                                        <p:tav tm="100000">
                                          <p:val>
                                            <p:strVal val="#ppt_h"/>
                                          </p:val>
                                        </p:tav>
                                      </p:tavLst>
                                    </p:anim>
                                    <p:animEffect transition="in" filter="fade">
                                      <p:cBhvr>
                                        <p:cTn id="19" dur="1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82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xit" presetSubtype="0" fill="hold" grpId="1" nodeType="clickEffect">
                                  <p:stCondLst>
                                    <p:cond delay="0"/>
                                  </p:stCondLst>
                                  <p:childTnLst>
                                    <p:animEffect transition="out" filter="dissolve">
                                      <p:cBhvr>
                                        <p:cTn id="24" dur="1000"/>
                                        <p:tgtEl>
                                          <p:spTgt spid="34823"/>
                                        </p:tgtEl>
                                      </p:cBhvr>
                                    </p:animEffect>
                                    <p:set>
                                      <p:cBhvr>
                                        <p:cTn id="25" dur="1" fill="hold">
                                          <p:stCondLst>
                                            <p:cond delay="999"/>
                                          </p:stCondLst>
                                        </p:cTn>
                                        <p:tgtEl>
                                          <p:spTgt spid="34823"/>
                                        </p:tgtEl>
                                        <p:attrNameLst>
                                          <p:attrName>style.visibility</p:attrName>
                                        </p:attrNameLst>
                                      </p:cBhvr>
                                      <p:to>
                                        <p:strVal val="hidden"/>
                                      </p:to>
                                    </p:set>
                                  </p:childTnLst>
                                </p:cTn>
                              </p:par>
                            </p:childTnLst>
                          </p:cTn>
                        </p:par>
                        <p:par>
                          <p:cTn id="26" fill="hold" nodeType="afterGroup">
                            <p:stCondLst>
                              <p:cond delay="1000"/>
                            </p:stCondLst>
                            <p:childTnLst>
                              <p:par>
                                <p:cTn id="27" presetID="9" presetClass="exit" presetSubtype="0" fill="hold" nodeType="afterEffect">
                                  <p:stCondLst>
                                    <p:cond delay="0"/>
                                  </p:stCondLst>
                                  <p:childTnLst>
                                    <p:animEffect transition="out" filter="dissolve">
                                      <p:cBhvr>
                                        <p:cTn id="28" dur="1000"/>
                                        <p:tgtEl>
                                          <p:spTgt spid="34826"/>
                                        </p:tgtEl>
                                      </p:cBhvr>
                                    </p:animEffect>
                                    <p:set>
                                      <p:cBhvr>
                                        <p:cTn id="29" dur="1" fill="hold">
                                          <p:stCondLst>
                                            <p:cond delay="999"/>
                                          </p:stCondLst>
                                        </p:cTn>
                                        <p:tgtEl>
                                          <p:spTgt spid="34826"/>
                                        </p:tgtEl>
                                        <p:attrNameLst>
                                          <p:attrName>style.visibility</p:attrName>
                                        </p:attrNameLst>
                                      </p:cBhvr>
                                      <p:to>
                                        <p:strVal val="hidden"/>
                                      </p:to>
                                    </p:set>
                                  </p:childTnLst>
                                </p:cTn>
                              </p:par>
                            </p:childTnLst>
                          </p:cTn>
                        </p:par>
                      </p:childTnLst>
                    </p:cTn>
                  </p:par>
                </p:childTnLst>
              </p:cTn>
              <p:nextCondLst>
                <p:cond evt="onClick" delay="0">
                  <p:tgtEl>
                    <p:spTgt spid="34826"/>
                  </p:tgtEl>
                </p:cond>
              </p:nextCondLst>
            </p:seq>
            <p:seq concurrent="1" nextAc="seek">
              <p:cTn id="30" restart="whenNotActive" fill="hold" evtFilter="cancelBubble" nodeType="interactiveSeq">
                <p:stCondLst>
                  <p:cond evt="onClick" delay="0">
                    <p:tgtEl>
                      <p:spTgt spid="34831"/>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6" presetClass="emph" presetSubtype="0" fill="hold" grpId="1" nodeType="clickEffect">
                                  <p:stCondLst>
                                    <p:cond delay="0"/>
                                  </p:stCondLst>
                                  <p:childTnLst>
                                    <p:animScale>
                                      <p:cBhvr>
                                        <p:cTn id="34" dur="2000" fill="hold"/>
                                        <p:tgtEl>
                                          <p:spTgt spid="34824"/>
                                        </p:tgtEl>
                                      </p:cBhvr>
                                      <p:by x="150000" y="150000"/>
                                    </p:animScale>
                                  </p:childTnLst>
                                </p:cTn>
                              </p:par>
                            </p:childTnLst>
                          </p:cTn>
                        </p:par>
                        <p:par>
                          <p:cTn id="35" fill="hold" nodeType="afterGroup">
                            <p:stCondLst>
                              <p:cond delay="2000"/>
                            </p:stCondLst>
                            <p:childTnLst>
                              <p:par>
                                <p:cTn id="36" presetID="55" presetClass="exit" presetSubtype="0" fill="hold" nodeType="afterEffect">
                                  <p:stCondLst>
                                    <p:cond delay="0"/>
                                  </p:stCondLst>
                                  <p:childTnLst>
                                    <p:anim calcmode="lin" valueType="num">
                                      <p:cBhvr>
                                        <p:cTn id="37" dur="1000"/>
                                        <p:tgtEl>
                                          <p:spTgt spid="34826"/>
                                        </p:tgtEl>
                                        <p:attrNameLst>
                                          <p:attrName>ppt_w</p:attrName>
                                        </p:attrNameLst>
                                      </p:cBhvr>
                                      <p:tavLst>
                                        <p:tav tm="0">
                                          <p:val>
                                            <p:strVal val="ppt_w"/>
                                          </p:val>
                                        </p:tav>
                                        <p:tav tm="100000">
                                          <p:val>
                                            <p:strVal val="ppt_w*0.70"/>
                                          </p:val>
                                        </p:tav>
                                      </p:tavLst>
                                    </p:anim>
                                    <p:anim calcmode="lin" valueType="num">
                                      <p:cBhvr>
                                        <p:cTn id="38" dur="1000"/>
                                        <p:tgtEl>
                                          <p:spTgt spid="34826"/>
                                        </p:tgtEl>
                                        <p:attrNameLst>
                                          <p:attrName>ppt_h</p:attrName>
                                        </p:attrNameLst>
                                      </p:cBhvr>
                                      <p:tavLst>
                                        <p:tav tm="0">
                                          <p:val>
                                            <p:strVal val="ppt_h"/>
                                          </p:val>
                                        </p:tav>
                                        <p:tav tm="100000">
                                          <p:val>
                                            <p:strVal val="ppt_h"/>
                                          </p:val>
                                        </p:tav>
                                      </p:tavLst>
                                    </p:anim>
                                    <p:animEffect transition="out" filter="fade">
                                      <p:cBhvr>
                                        <p:cTn id="39" dur="1000"/>
                                        <p:tgtEl>
                                          <p:spTgt spid="34826"/>
                                        </p:tgtEl>
                                      </p:cBhvr>
                                    </p:animEffect>
                                    <p:set>
                                      <p:cBhvr>
                                        <p:cTn id="40" dur="1" fill="hold">
                                          <p:stCondLst>
                                            <p:cond delay="999"/>
                                          </p:stCondLst>
                                        </p:cTn>
                                        <p:tgtEl>
                                          <p:spTgt spid="34826"/>
                                        </p:tgtEl>
                                        <p:attrNameLst>
                                          <p:attrName>style.visibility</p:attrName>
                                        </p:attrNameLst>
                                      </p:cBhvr>
                                      <p:to>
                                        <p:strVal val="hidden"/>
                                      </p:to>
                                    </p:set>
                                  </p:childTnLst>
                                </p:cTn>
                              </p:par>
                              <p:par>
                                <p:cTn id="41" presetID="55" presetClass="exit" presetSubtype="0" fill="hold" grpId="2" nodeType="withEffect">
                                  <p:stCondLst>
                                    <p:cond delay="0"/>
                                  </p:stCondLst>
                                  <p:childTnLst>
                                    <p:anim calcmode="lin" valueType="num">
                                      <p:cBhvr>
                                        <p:cTn id="42" dur="1000"/>
                                        <p:tgtEl>
                                          <p:spTgt spid="34823"/>
                                        </p:tgtEl>
                                        <p:attrNameLst>
                                          <p:attrName>ppt_w</p:attrName>
                                        </p:attrNameLst>
                                      </p:cBhvr>
                                      <p:tavLst>
                                        <p:tav tm="0">
                                          <p:val>
                                            <p:strVal val="ppt_w"/>
                                          </p:val>
                                        </p:tav>
                                        <p:tav tm="100000">
                                          <p:val>
                                            <p:strVal val="ppt_w*0.70"/>
                                          </p:val>
                                        </p:tav>
                                      </p:tavLst>
                                    </p:anim>
                                    <p:anim calcmode="lin" valueType="num">
                                      <p:cBhvr>
                                        <p:cTn id="43" dur="1000"/>
                                        <p:tgtEl>
                                          <p:spTgt spid="34823"/>
                                        </p:tgtEl>
                                        <p:attrNameLst>
                                          <p:attrName>ppt_h</p:attrName>
                                        </p:attrNameLst>
                                      </p:cBhvr>
                                      <p:tavLst>
                                        <p:tav tm="0">
                                          <p:val>
                                            <p:strVal val="ppt_h"/>
                                          </p:val>
                                        </p:tav>
                                        <p:tav tm="100000">
                                          <p:val>
                                            <p:strVal val="ppt_h"/>
                                          </p:val>
                                        </p:tav>
                                      </p:tavLst>
                                    </p:anim>
                                    <p:animEffect transition="out" filter="fade">
                                      <p:cBhvr>
                                        <p:cTn id="44" dur="1000"/>
                                        <p:tgtEl>
                                          <p:spTgt spid="34823"/>
                                        </p:tgtEl>
                                      </p:cBhvr>
                                    </p:animEffect>
                                    <p:set>
                                      <p:cBhvr>
                                        <p:cTn id="45" dur="1" fill="hold">
                                          <p:stCondLst>
                                            <p:cond delay="999"/>
                                          </p:stCondLst>
                                        </p:cTn>
                                        <p:tgtEl>
                                          <p:spTgt spid="34823"/>
                                        </p:tgtEl>
                                        <p:attrNameLst>
                                          <p:attrName>style.visibility</p:attrName>
                                        </p:attrNameLst>
                                      </p:cBhvr>
                                      <p:to>
                                        <p:strVal val="hidden"/>
                                      </p:to>
                                    </p:set>
                                  </p:childTnLst>
                                </p:cTn>
                              </p:par>
                              <p:par>
                                <p:cTn id="46" presetID="55" presetClass="exit" presetSubtype="0" fill="hold" nodeType="withEffect">
                                  <p:stCondLst>
                                    <p:cond delay="0"/>
                                  </p:stCondLst>
                                  <p:childTnLst>
                                    <p:anim calcmode="lin" valueType="num">
                                      <p:cBhvr>
                                        <p:cTn id="47" dur="1000"/>
                                        <p:tgtEl>
                                          <p:spTgt spid="34828"/>
                                        </p:tgtEl>
                                        <p:attrNameLst>
                                          <p:attrName>ppt_w</p:attrName>
                                        </p:attrNameLst>
                                      </p:cBhvr>
                                      <p:tavLst>
                                        <p:tav tm="0">
                                          <p:val>
                                            <p:strVal val="ppt_w"/>
                                          </p:val>
                                        </p:tav>
                                        <p:tav tm="100000">
                                          <p:val>
                                            <p:strVal val="ppt_w*0.70"/>
                                          </p:val>
                                        </p:tav>
                                      </p:tavLst>
                                    </p:anim>
                                    <p:anim calcmode="lin" valueType="num">
                                      <p:cBhvr>
                                        <p:cTn id="48" dur="1000"/>
                                        <p:tgtEl>
                                          <p:spTgt spid="34828"/>
                                        </p:tgtEl>
                                        <p:attrNameLst>
                                          <p:attrName>ppt_h</p:attrName>
                                        </p:attrNameLst>
                                      </p:cBhvr>
                                      <p:tavLst>
                                        <p:tav tm="0">
                                          <p:val>
                                            <p:strVal val="ppt_h"/>
                                          </p:val>
                                        </p:tav>
                                        <p:tav tm="100000">
                                          <p:val>
                                            <p:strVal val="ppt_h"/>
                                          </p:val>
                                        </p:tav>
                                      </p:tavLst>
                                    </p:anim>
                                    <p:animEffect transition="out" filter="fade">
                                      <p:cBhvr>
                                        <p:cTn id="49" dur="1000"/>
                                        <p:tgtEl>
                                          <p:spTgt spid="34828"/>
                                        </p:tgtEl>
                                      </p:cBhvr>
                                    </p:animEffect>
                                    <p:set>
                                      <p:cBhvr>
                                        <p:cTn id="50" dur="1" fill="hold">
                                          <p:stCondLst>
                                            <p:cond delay="999"/>
                                          </p:stCondLst>
                                        </p:cTn>
                                        <p:tgtEl>
                                          <p:spTgt spid="34828"/>
                                        </p:tgtEl>
                                        <p:attrNameLst>
                                          <p:attrName>style.visibility</p:attrName>
                                        </p:attrNameLst>
                                      </p:cBhvr>
                                      <p:to>
                                        <p:strVal val="hidden"/>
                                      </p:to>
                                    </p:set>
                                  </p:childTnLst>
                                </p:cTn>
                              </p:par>
                              <p:par>
                                <p:cTn id="51" presetID="55" presetClass="exit" presetSubtype="0" fill="hold" grpId="2" nodeType="withEffect">
                                  <p:stCondLst>
                                    <p:cond delay="0"/>
                                  </p:stCondLst>
                                  <p:childTnLst>
                                    <p:anim calcmode="lin" valueType="num">
                                      <p:cBhvr>
                                        <p:cTn id="52" dur="1000"/>
                                        <p:tgtEl>
                                          <p:spTgt spid="34825"/>
                                        </p:tgtEl>
                                        <p:attrNameLst>
                                          <p:attrName>ppt_w</p:attrName>
                                        </p:attrNameLst>
                                      </p:cBhvr>
                                      <p:tavLst>
                                        <p:tav tm="0">
                                          <p:val>
                                            <p:strVal val="ppt_w"/>
                                          </p:val>
                                        </p:tav>
                                        <p:tav tm="100000">
                                          <p:val>
                                            <p:strVal val="ppt_w*0.70"/>
                                          </p:val>
                                        </p:tav>
                                      </p:tavLst>
                                    </p:anim>
                                    <p:anim calcmode="lin" valueType="num">
                                      <p:cBhvr>
                                        <p:cTn id="53" dur="1000"/>
                                        <p:tgtEl>
                                          <p:spTgt spid="34825"/>
                                        </p:tgtEl>
                                        <p:attrNameLst>
                                          <p:attrName>ppt_h</p:attrName>
                                        </p:attrNameLst>
                                      </p:cBhvr>
                                      <p:tavLst>
                                        <p:tav tm="0">
                                          <p:val>
                                            <p:strVal val="ppt_h"/>
                                          </p:val>
                                        </p:tav>
                                        <p:tav tm="100000">
                                          <p:val>
                                            <p:strVal val="ppt_h"/>
                                          </p:val>
                                        </p:tav>
                                      </p:tavLst>
                                    </p:anim>
                                    <p:animEffect transition="out" filter="fade">
                                      <p:cBhvr>
                                        <p:cTn id="54" dur="1000"/>
                                        <p:tgtEl>
                                          <p:spTgt spid="34825"/>
                                        </p:tgtEl>
                                      </p:cBhvr>
                                    </p:animEffect>
                                    <p:set>
                                      <p:cBhvr>
                                        <p:cTn id="55" dur="1" fill="hold">
                                          <p:stCondLst>
                                            <p:cond delay="999"/>
                                          </p:stCondLst>
                                        </p:cTn>
                                        <p:tgtEl>
                                          <p:spTgt spid="34825"/>
                                        </p:tgtEl>
                                        <p:attrNameLst>
                                          <p:attrName>style.visibility</p:attrName>
                                        </p:attrNameLst>
                                      </p:cBhvr>
                                      <p:to>
                                        <p:strVal val="hidden"/>
                                      </p:to>
                                    </p:set>
                                  </p:childTnLst>
                                </p:cTn>
                              </p:par>
                            </p:childTnLst>
                          </p:cTn>
                        </p:par>
                      </p:childTnLst>
                    </p:cTn>
                  </p:par>
                </p:childTnLst>
              </p:cTn>
              <p:nextCondLst>
                <p:cond evt="onClick" delay="0">
                  <p:tgtEl>
                    <p:spTgt spid="34831"/>
                  </p:tgtEl>
                </p:cond>
              </p:nextCondLst>
            </p:seq>
            <p:seq concurrent="1" nextAc="seek">
              <p:cTn id="56" restart="whenNotActive" fill="hold" evtFilter="cancelBubble" nodeType="interactiveSeq">
                <p:stCondLst>
                  <p:cond evt="onClick" delay="0">
                    <p:tgtEl>
                      <p:spTgt spid="348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9" presetClass="exit" presetSubtype="0" fill="hold" grpId="1" nodeType="clickEffect">
                                  <p:stCondLst>
                                    <p:cond delay="0"/>
                                  </p:stCondLst>
                                  <p:childTnLst>
                                    <p:animEffect transition="out" filter="dissolve">
                                      <p:cBhvr>
                                        <p:cTn id="60" dur="1000"/>
                                        <p:tgtEl>
                                          <p:spTgt spid="34825"/>
                                        </p:tgtEl>
                                      </p:cBhvr>
                                    </p:animEffect>
                                    <p:set>
                                      <p:cBhvr>
                                        <p:cTn id="61" dur="1" fill="hold">
                                          <p:stCondLst>
                                            <p:cond delay="999"/>
                                          </p:stCondLst>
                                        </p:cTn>
                                        <p:tgtEl>
                                          <p:spTgt spid="34825"/>
                                        </p:tgtEl>
                                        <p:attrNameLst>
                                          <p:attrName>style.visibility</p:attrName>
                                        </p:attrNameLst>
                                      </p:cBhvr>
                                      <p:to>
                                        <p:strVal val="hidden"/>
                                      </p:to>
                                    </p:set>
                                  </p:childTnLst>
                                </p:cTn>
                              </p:par>
                            </p:childTnLst>
                          </p:cTn>
                        </p:par>
                        <p:par>
                          <p:cTn id="62" fill="hold" nodeType="afterGroup">
                            <p:stCondLst>
                              <p:cond delay="1000"/>
                            </p:stCondLst>
                            <p:childTnLst>
                              <p:par>
                                <p:cTn id="63" presetID="9" presetClass="exit" presetSubtype="0" fill="hold" nodeType="afterEffect">
                                  <p:stCondLst>
                                    <p:cond delay="0"/>
                                  </p:stCondLst>
                                  <p:childTnLst>
                                    <p:animEffect transition="out" filter="dissolve">
                                      <p:cBhvr>
                                        <p:cTn id="64" dur="1000"/>
                                        <p:tgtEl>
                                          <p:spTgt spid="34828"/>
                                        </p:tgtEl>
                                      </p:cBhvr>
                                    </p:animEffect>
                                    <p:set>
                                      <p:cBhvr>
                                        <p:cTn id="65" dur="1" fill="hold">
                                          <p:stCondLst>
                                            <p:cond delay="999"/>
                                          </p:stCondLst>
                                        </p:cTn>
                                        <p:tgtEl>
                                          <p:spTgt spid="34828"/>
                                        </p:tgtEl>
                                        <p:attrNameLst>
                                          <p:attrName>style.visibility</p:attrName>
                                        </p:attrNameLst>
                                      </p:cBhvr>
                                      <p:to>
                                        <p:strVal val="hidden"/>
                                      </p:to>
                                    </p:set>
                                  </p:childTnLst>
                                </p:cTn>
                              </p:par>
                            </p:childTnLst>
                          </p:cTn>
                        </p:par>
                      </p:childTnLst>
                    </p:cTn>
                  </p:par>
                </p:childTnLst>
              </p:cTn>
              <p:nextCondLst>
                <p:cond evt="onClick" delay="0">
                  <p:tgtEl>
                    <p:spTgt spid="34828"/>
                  </p:tgtEl>
                </p:cond>
              </p:nextCondLst>
            </p:seq>
          </p:childTnLst>
        </p:cTn>
      </p:par>
    </p:tnLst>
    <p:bldLst>
      <p:bldP spid="34823" grpId="0"/>
      <p:bldP spid="34823" grpId="1"/>
      <p:bldP spid="34823" grpId="2"/>
      <p:bldP spid="34824" grpId="0"/>
      <p:bldP spid="34824" grpId="1"/>
      <p:bldP spid="34825" grpId="0"/>
      <p:bldP spid="34825" grpId="1"/>
      <p:bldP spid="34825" grpId="2"/>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800600" y="3048000"/>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sz="1000">
              <a:cs typeface="Arial" panose="020B0604020202020204" pitchFamily="34" charset="0"/>
            </a:endParaRPr>
          </a:p>
        </p:txBody>
      </p:sp>
      <p:sp>
        <p:nvSpPr>
          <p:cNvPr id="58371" name="Text Box 3"/>
          <p:cNvSpPr txBox="1">
            <a:spLocks noChangeArrowheads="1"/>
          </p:cNvSpPr>
          <p:nvPr/>
        </p:nvSpPr>
        <p:spPr bwMode="auto">
          <a:xfrm>
            <a:off x="6705600" y="54864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cs typeface="Arial" panose="020B0604020202020204" pitchFamily="34" charset="0"/>
            </a:endParaRPr>
          </a:p>
        </p:txBody>
      </p:sp>
      <p:sp>
        <p:nvSpPr>
          <p:cNvPr id="58372" name="Rectangle 4"/>
          <p:cNvSpPr>
            <a:spLocks noChangeArrowheads="1"/>
          </p:cNvSpPr>
          <p:nvPr/>
        </p:nvSpPr>
        <p:spPr bwMode="auto">
          <a:xfrm>
            <a:off x="152400" y="8382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800" b="1">
                <a:solidFill>
                  <a:srgbClr val="990033"/>
                </a:solidFill>
                <a:cs typeface="Arial" panose="020B0604020202020204" pitchFamily="34" charset="0"/>
              </a:rPr>
              <a:t>2.</a:t>
            </a:r>
            <a:r>
              <a:rPr lang="ru-RU" altLang="ru-RU" sz="2400" b="1">
                <a:solidFill>
                  <a:srgbClr val="990033"/>
                </a:solidFill>
                <a:cs typeface="Arial" panose="020B0604020202020204" pitchFamily="34" charset="0"/>
              </a:rPr>
              <a:t> </a:t>
            </a:r>
            <a:r>
              <a:rPr lang="ru-RU" altLang="ru-RU" sz="2800" b="1">
                <a:solidFill>
                  <a:srgbClr val="990033"/>
                </a:solidFill>
              </a:rPr>
              <a:t>При каких условиях можно править проволоку?</a:t>
            </a:r>
            <a:endParaRPr lang="ru-RU" altLang="ru-RU" sz="2800" b="1">
              <a:solidFill>
                <a:srgbClr val="990033"/>
              </a:solidFill>
              <a:cs typeface="Arial" panose="020B0604020202020204" pitchFamily="34" charset="0"/>
            </a:endParaRPr>
          </a:p>
        </p:txBody>
      </p:sp>
      <p:sp>
        <p:nvSpPr>
          <p:cNvPr id="58373" name="Rectangle 5"/>
          <p:cNvSpPr>
            <a:spLocks noGrp="1" noChangeArrowheads="1"/>
          </p:cNvSpPr>
          <p:nvPr>
            <p:ph type="title"/>
          </p:nvPr>
        </p:nvSpPr>
        <p:spPr>
          <a:xfrm>
            <a:off x="457200" y="0"/>
            <a:ext cx="8229600" cy="609600"/>
          </a:xfrm>
          <a:solidFill>
            <a:srgbClr val="FFFF00"/>
          </a:solidFill>
          <a:ln/>
        </p:spPr>
        <p:txBody>
          <a:bodyPr anchorCtr="1"/>
          <a:lstStyle/>
          <a:p>
            <a:r>
              <a:rPr lang="ru-RU" altLang="ru-RU" sz="3600" b="1" dirty="0">
                <a:solidFill>
                  <a:srgbClr val="FF0000"/>
                </a:solidFill>
                <a:effectLst/>
                <a:latin typeface="Times New Roman" panose="02020603050405020304" pitchFamily="18" charset="0"/>
                <a:cs typeface="Times New Roman" panose="02020603050405020304" pitchFamily="18" charset="0"/>
              </a:rPr>
              <a:t>Проверь свои знания</a:t>
            </a:r>
          </a:p>
        </p:txBody>
      </p:sp>
      <p:sp>
        <p:nvSpPr>
          <p:cNvPr id="58374" name="Rectangle 6"/>
          <p:cNvSpPr>
            <a:spLocks noChangeArrowheads="1"/>
          </p:cNvSpPr>
          <p:nvPr/>
        </p:nvSpPr>
        <p:spPr bwMode="auto">
          <a:xfrm>
            <a:off x="533400" y="1524000"/>
            <a:ext cx="1447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200" b="1" dirty="0">
                <a:solidFill>
                  <a:srgbClr val="0000FF"/>
                </a:solidFill>
                <a:cs typeface="Arial" panose="020B0604020202020204" pitchFamily="34" charset="0"/>
              </a:rPr>
              <a:t>А</a:t>
            </a:r>
            <a:r>
              <a:rPr lang="ru-RU" altLang="ru-RU" sz="2200" b="1" dirty="0">
                <a:solidFill>
                  <a:srgbClr val="292929"/>
                </a:solidFill>
                <a:cs typeface="Arial" panose="020B0604020202020204" pitchFamily="34" charset="0"/>
              </a:rPr>
              <a:t> </a:t>
            </a:r>
            <a:endParaRPr lang="ru-RU" altLang="ru-RU" dirty="0">
              <a:cs typeface="Arial" panose="020B0604020202020204" pitchFamily="34" charset="0"/>
            </a:endParaRPr>
          </a:p>
        </p:txBody>
      </p:sp>
      <p:sp>
        <p:nvSpPr>
          <p:cNvPr id="58375" name="Rectangle 7"/>
          <p:cNvSpPr>
            <a:spLocks noChangeArrowheads="1"/>
          </p:cNvSpPr>
          <p:nvPr/>
        </p:nvSpPr>
        <p:spPr bwMode="auto">
          <a:xfrm>
            <a:off x="3581400" y="1524000"/>
            <a:ext cx="1524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200" b="1" dirty="0">
                <a:solidFill>
                  <a:srgbClr val="0000FF"/>
                </a:solidFill>
                <a:cs typeface="Arial" panose="020B0604020202020204" pitchFamily="34" charset="0"/>
              </a:rPr>
              <a:t>Б</a:t>
            </a:r>
          </a:p>
        </p:txBody>
      </p:sp>
      <p:sp>
        <p:nvSpPr>
          <p:cNvPr id="58376" name="Rectangle 8"/>
          <p:cNvSpPr>
            <a:spLocks noChangeArrowheads="1"/>
          </p:cNvSpPr>
          <p:nvPr/>
        </p:nvSpPr>
        <p:spPr bwMode="auto">
          <a:xfrm>
            <a:off x="6477000" y="1477963"/>
            <a:ext cx="129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200" b="1" dirty="0">
                <a:solidFill>
                  <a:srgbClr val="0000FF"/>
                </a:solidFill>
                <a:cs typeface="Arial" panose="020B0604020202020204" pitchFamily="34" charset="0"/>
              </a:rPr>
              <a:t>В</a:t>
            </a:r>
            <a:endParaRPr lang="ru-RU" altLang="ru-RU" sz="2400" b="1" dirty="0">
              <a:solidFill>
                <a:srgbClr val="0000FF"/>
              </a:solidFill>
              <a:cs typeface="Arial" panose="020B0604020202020204" pitchFamily="34" charset="0"/>
            </a:endParaRPr>
          </a:p>
        </p:txBody>
      </p:sp>
      <p:sp>
        <p:nvSpPr>
          <p:cNvPr id="58377" name="AutoShape 9"/>
          <p:cNvSpPr>
            <a:spLocks noChangeArrowheads="1"/>
          </p:cNvSpPr>
          <p:nvPr/>
        </p:nvSpPr>
        <p:spPr bwMode="auto">
          <a:xfrm>
            <a:off x="6400800" y="2590800"/>
            <a:ext cx="2362200" cy="609600"/>
          </a:xfrm>
          <a:prstGeom prst="wedgeRoundRectCallout">
            <a:avLst>
              <a:gd name="adj1" fmla="val -20296"/>
              <a:gd name="adj2" fmla="val -176042"/>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58378" name="AutoShape 10"/>
          <p:cNvSpPr>
            <a:spLocks noChangeArrowheads="1"/>
          </p:cNvSpPr>
          <p:nvPr/>
        </p:nvSpPr>
        <p:spPr bwMode="auto">
          <a:xfrm>
            <a:off x="3352800" y="2590800"/>
            <a:ext cx="2438400" cy="609600"/>
          </a:xfrm>
          <a:prstGeom prst="wedgeRoundRectCallout">
            <a:avLst>
              <a:gd name="adj1" fmla="val -10093"/>
              <a:gd name="adj2" fmla="val -164843"/>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58379" name="AutoShape 11"/>
          <p:cNvSpPr>
            <a:spLocks noChangeArrowheads="1"/>
          </p:cNvSpPr>
          <p:nvPr/>
        </p:nvSpPr>
        <p:spPr bwMode="auto">
          <a:xfrm>
            <a:off x="381000" y="2590800"/>
            <a:ext cx="2438400" cy="609600"/>
          </a:xfrm>
          <a:prstGeom prst="wedgeRoundRectCallout">
            <a:avLst>
              <a:gd name="adj1" fmla="val -10676"/>
              <a:gd name="adj2" fmla="val -162500"/>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58382" name="Picture 14" descr="правка-через-гвозди"/>
          <p:cNvPicPr>
            <a:picLocks noChangeAspect="1" noChangeArrowheads="1"/>
          </p:cNvPicPr>
          <p:nvPr/>
        </p:nvPicPr>
        <p:blipFill>
          <a:blip r:embed="rId2" cstate="print">
            <a:extLst>
              <a:ext uri="{28A0092B-C50C-407E-A947-70E740481C1C}">
                <a14:useLocalDpi xmlns:a14="http://schemas.microsoft.com/office/drawing/2010/main" val="0"/>
              </a:ext>
            </a:extLst>
          </a:blip>
          <a:srcRect t="45926" b="20689"/>
          <a:stretch>
            <a:fillRect/>
          </a:stretch>
        </p:blipFill>
        <p:spPr bwMode="auto">
          <a:xfrm>
            <a:off x="2209800" y="5867400"/>
            <a:ext cx="4838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5" descr="Правка проволоки рук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3605213"/>
            <a:ext cx="3562350" cy="2033587"/>
          </a:xfrm>
          <a:prstGeom prst="rect">
            <a:avLst/>
          </a:prstGeom>
          <a:noFill/>
          <a:extLst>
            <a:ext uri="{909E8E84-426E-40DD-AFC4-6F175D3DCCD1}">
              <a14:hiddenFill xmlns:a14="http://schemas.microsoft.com/office/drawing/2010/main">
                <a:solidFill>
                  <a:srgbClr val="FFFFFF"/>
                </a:solidFill>
              </a14:hiddenFill>
            </a:ext>
          </a:extLst>
        </p:spPr>
      </p:pic>
      <p:pic>
        <p:nvPicPr>
          <p:cNvPr id="58384" name="Picture 16" descr="Правка проволоки рукам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4343400" cy="2019300"/>
          </a:xfrm>
          <a:prstGeom prst="rect">
            <a:avLst/>
          </a:prstGeom>
          <a:noFill/>
          <a:extLst>
            <a:ext uri="{909E8E84-426E-40DD-AFC4-6F175D3DCCD1}">
              <a14:hiddenFill xmlns:a14="http://schemas.microsoft.com/office/drawing/2010/main">
                <a:solidFill>
                  <a:srgbClr val="FFFFFF"/>
                </a:solidFill>
              </a14:hiddenFill>
            </a:ext>
          </a:extLst>
        </p:spPr>
      </p:pic>
      <p:sp>
        <p:nvSpPr>
          <p:cNvPr id="58385" name="Text Box 17"/>
          <p:cNvSpPr txBox="1">
            <a:spLocks noChangeArrowheads="1"/>
          </p:cNvSpPr>
          <p:nvPr/>
        </p:nvSpPr>
        <p:spPr bwMode="auto">
          <a:xfrm>
            <a:off x="228600" y="3657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b="1" dirty="0">
                <a:solidFill>
                  <a:srgbClr val="0000FF"/>
                </a:solidFill>
              </a:rPr>
              <a:t>А</a:t>
            </a:r>
          </a:p>
        </p:txBody>
      </p:sp>
      <p:sp>
        <p:nvSpPr>
          <p:cNvPr id="58386" name="Text Box 18"/>
          <p:cNvSpPr txBox="1">
            <a:spLocks noChangeArrowheads="1"/>
          </p:cNvSpPr>
          <p:nvPr/>
        </p:nvSpPr>
        <p:spPr bwMode="auto">
          <a:xfrm>
            <a:off x="8458200" y="3657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Б</a:t>
            </a:r>
          </a:p>
        </p:txBody>
      </p:sp>
      <p:sp>
        <p:nvSpPr>
          <p:cNvPr id="58387" name="Text Box 19"/>
          <p:cNvSpPr txBox="1">
            <a:spLocks noChangeArrowheads="1"/>
          </p:cNvSpPr>
          <p:nvPr/>
        </p:nvSpPr>
        <p:spPr bwMode="auto">
          <a:xfrm>
            <a:off x="2286000" y="59436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1000" fill="hold"/>
                                        <p:tgtEl>
                                          <p:spTgt spid="58374"/>
                                        </p:tgtEl>
                                        <p:attrNameLst>
                                          <p:attrName>ppt_w</p:attrName>
                                        </p:attrNameLst>
                                      </p:cBhvr>
                                      <p:tavLst>
                                        <p:tav tm="0">
                                          <p:val>
                                            <p:fltVal val="0"/>
                                          </p:val>
                                        </p:tav>
                                        <p:tav tm="100000">
                                          <p:val>
                                            <p:strVal val="#ppt_w"/>
                                          </p:val>
                                        </p:tav>
                                      </p:tavLst>
                                    </p:anim>
                                    <p:anim calcmode="lin" valueType="num">
                                      <p:cBhvr>
                                        <p:cTn id="8" dur="1000" fill="hold"/>
                                        <p:tgtEl>
                                          <p:spTgt spid="58374"/>
                                        </p:tgtEl>
                                        <p:attrNameLst>
                                          <p:attrName>ppt_h</p:attrName>
                                        </p:attrNameLst>
                                      </p:cBhvr>
                                      <p:tavLst>
                                        <p:tav tm="0">
                                          <p:val>
                                            <p:fltVal val="0"/>
                                          </p:val>
                                        </p:tav>
                                        <p:tav tm="100000">
                                          <p:val>
                                            <p:strVal val="#ppt_h"/>
                                          </p:val>
                                        </p:tav>
                                      </p:tavLst>
                                    </p:anim>
                                    <p:animEffect transition="in" filter="fade">
                                      <p:cBhvr>
                                        <p:cTn id="9" dur="1000"/>
                                        <p:tgtEl>
                                          <p:spTgt spid="583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375"/>
                                        </p:tgtEl>
                                        <p:attrNameLst>
                                          <p:attrName>style.visibility</p:attrName>
                                        </p:attrNameLst>
                                      </p:cBhvr>
                                      <p:to>
                                        <p:strVal val="visible"/>
                                      </p:to>
                                    </p:set>
                                    <p:anim calcmode="lin" valueType="num">
                                      <p:cBhvr>
                                        <p:cTn id="12" dur="1000" fill="hold"/>
                                        <p:tgtEl>
                                          <p:spTgt spid="58375"/>
                                        </p:tgtEl>
                                        <p:attrNameLst>
                                          <p:attrName>ppt_w</p:attrName>
                                        </p:attrNameLst>
                                      </p:cBhvr>
                                      <p:tavLst>
                                        <p:tav tm="0">
                                          <p:val>
                                            <p:fltVal val="0"/>
                                          </p:val>
                                        </p:tav>
                                        <p:tav tm="100000">
                                          <p:val>
                                            <p:strVal val="#ppt_w"/>
                                          </p:val>
                                        </p:tav>
                                      </p:tavLst>
                                    </p:anim>
                                    <p:anim calcmode="lin" valueType="num">
                                      <p:cBhvr>
                                        <p:cTn id="13" dur="1000" fill="hold"/>
                                        <p:tgtEl>
                                          <p:spTgt spid="58375"/>
                                        </p:tgtEl>
                                        <p:attrNameLst>
                                          <p:attrName>ppt_h</p:attrName>
                                        </p:attrNameLst>
                                      </p:cBhvr>
                                      <p:tavLst>
                                        <p:tav tm="0">
                                          <p:val>
                                            <p:fltVal val="0"/>
                                          </p:val>
                                        </p:tav>
                                        <p:tav tm="100000">
                                          <p:val>
                                            <p:strVal val="#ppt_h"/>
                                          </p:val>
                                        </p:tav>
                                      </p:tavLst>
                                    </p:anim>
                                    <p:animEffect transition="in" filter="fade">
                                      <p:cBhvr>
                                        <p:cTn id="14" dur="1000"/>
                                        <p:tgtEl>
                                          <p:spTgt spid="5837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8376"/>
                                        </p:tgtEl>
                                        <p:attrNameLst>
                                          <p:attrName>style.visibility</p:attrName>
                                        </p:attrNameLst>
                                      </p:cBhvr>
                                      <p:to>
                                        <p:strVal val="visible"/>
                                      </p:to>
                                    </p:set>
                                    <p:anim calcmode="lin" valueType="num">
                                      <p:cBhvr>
                                        <p:cTn id="17" dur="1000" fill="hold"/>
                                        <p:tgtEl>
                                          <p:spTgt spid="58376"/>
                                        </p:tgtEl>
                                        <p:attrNameLst>
                                          <p:attrName>ppt_w</p:attrName>
                                        </p:attrNameLst>
                                      </p:cBhvr>
                                      <p:tavLst>
                                        <p:tav tm="0">
                                          <p:val>
                                            <p:fltVal val="0"/>
                                          </p:val>
                                        </p:tav>
                                        <p:tav tm="100000">
                                          <p:val>
                                            <p:strVal val="#ppt_w"/>
                                          </p:val>
                                        </p:tav>
                                      </p:tavLst>
                                    </p:anim>
                                    <p:anim calcmode="lin" valueType="num">
                                      <p:cBhvr>
                                        <p:cTn id="18" dur="1000" fill="hold"/>
                                        <p:tgtEl>
                                          <p:spTgt spid="58376"/>
                                        </p:tgtEl>
                                        <p:attrNameLst>
                                          <p:attrName>ppt_h</p:attrName>
                                        </p:attrNameLst>
                                      </p:cBhvr>
                                      <p:tavLst>
                                        <p:tav tm="0">
                                          <p:val>
                                            <p:fltVal val="0"/>
                                          </p:val>
                                        </p:tav>
                                        <p:tav tm="100000">
                                          <p:val>
                                            <p:strVal val="#ppt_h"/>
                                          </p:val>
                                        </p:tav>
                                      </p:tavLst>
                                    </p:anim>
                                    <p:animEffect transition="in" filter="fade">
                                      <p:cBhvr>
                                        <p:cTn id="19" dur="10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837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379"/>
                                        </p:tgtEl>
                                        <p:attrNameLst>
                                          <p:attrName>style.visibility</p:attrName>
                                        </p:attrNameLst>
                                      </p:cBhvr>
                                      <p:to>
                                        <p:strVal val="visible"/>
                                      </p:to>
                                    </p:set>
                                    <p:animEffect transition="in" filter="dissolve">
                                      <p:cBhvr>
                                        <p:cTn id="25" dur="1000"/>
                                        <p:tgtEl>
                                          <p:spTgt spid="58379"/>
                                        </p:tgtEl>
                                      </p:cBhvr>
                                    </p:animEffect>
                                  </p:childTnLst>
                                </p:cTn>
                              </p:par>
                            </p:childTnLst>
                          </p:cTn>
                        </p:par>
                        <p:par>
                          <p:cTn id="26" fill="hold" nodeType="afterGroup">
                            <p:stCondLst>
                              <p:cond delay="1000"/>
                            </p:stCondLst>
                            <p:childTnLst>
                              <p:par>
                                <p:cTn id="27" presetID="9" presetClass="exit" presetSubtype="0" fill="hold" grpId="1" nodeType="afterEffect">
                                  <p:stCondLst>
                                    <p:cond delay="1500"/>
                                  </p:stCondLst>
                                  <p:childTnLst>
                                    <p:animEffect transition="out" filter="dissolve">
                                      <p:cBhvr>
                                        <p:cTn id="28" dur="1000"/>
                                        <p:tgtEl>
                                          <p:spTgt spid="58379"/>
                                        </p:tgtEl>
                                      </p:cBhvr>
                                    </p:animEffect>
                                    <p:set>
                                      <p:cBhvr>
                                        <p:cTn id="29" dur="1" fill="hold">
                                          <p:stCondLst>
                                            <p:cond delay="999"/>
                                          </p:stCondLst>
                                        </p:cTn>
                                        <p:tgtEl>
                                          <p:spTgt spid="58379"/>
                                        </p:tgtEl>
                                        <p:attrNameLst>
                                          <p:attrName>style.visibility</p:attrName>
                                        </p:attrNameLst>
                                      </p:cBhvr>
                                      <p:to>
                                        <p:strVal val="hidden"/>
                                      </p:to>
                                    </p:set>
                                  </p:childTnLst>
                                </p:cTn>
                              </p:par>
                              <p:par>
                                <p:cTn id="30" presetID="55" presetClass="exit" presetSubtype="0" fill="hold" grpId="1" nodeType="withEffect">
                                  <p:stCondLst>
                                    <p:cond delay="1500"/>
                                  </p:stCondLst>
                                  <p:childTnLst>
                                    <p:anim calcmode="lin" valueType="num">
                                      <p:cBhvr>
                                        <p:cTn id="31" dur="1000"/>
                                        <p:tgtEl>
                                          <p:spTgt spid="58374"/>
                                        </p:tgtEl>
                                        <p:attrNameLst>
                                          <p:attrName>ppt_w</p:attrName>
                                        </p:attrNameLst>
                                      </p:cBhvr>
                                      <p:tavLst>
                                        <p:tav tm="0">
                                          <p:val>
                                            <p:strVal val="ppt_w"/>
                                          </p:val>
                                        </p:tav>
                                        <p:tav tm="100000">
                                          <p:val>
                                            <p:strVal val="ppt_w*0.70"/>
                                          </p:val>
                                        </p:tav>
                                      </p:tavLst>
                                    </p:anim>
                                    <p:anim calcmode="lin" valueType="num">
                                      <p:cBhvr>
                                        <p:cTn id="32" dur="1000"/>
                                        <p:tgtEl>
                                          <p:spTgt spid="58374"/>
                                        </p:tgtEl>
                                        <p:attrNameLst>
                                          <p:attrName>ppt_h</p:attrName>
                                        </p:attrNameLst>
                                      </p:cBhvr>
                                      <p:tavLst>
                                        <p:tav tm="0">
                                          <p:val>
                                            <p:strVal val="ppt_h"/>
                                          </p:val>
                                        </p:tav>
                                        <p:tav tm="100000">
                                          <p:val>
                                            <p:strVal val="ppt_h"/>
                                          </p:val>
                                        </p:tav>
                                      </p:tavLst>
                                    </p:anim>
                                    <p:animEffect transition="out" filter="fade">
                                      <p:cBhvr>
                                        <p:cTn id="33" dur="1000"/>
                                        <p:tgtEl>
                                          <p:spTgt spid="58374"/>
                                        </p:tgtEl>
                                      </p:cBhvr>
                                    </p:animEffect>
                                    <p:set>
                                      <p:cBhvr>
                                        <p:cTn id="34" dur="1" fill="hold">
                                          <p:stCondLst>
                                            <p:cond delay="999"/>
                                          </p:stCondLst>
                                        </p:cTn>
                                        <p:tgtEl>
                                          <p:spTgt spid="58374"/>
                                        </p:tgtEl>
                                        <p:attrNameLst>
                                          <p:attrName>style.visibility</p:attrName>
                                        </p:attrNameLst>
                                      </p:cBhvr>
                                      <p:to>
                                        <p:strVal val="hidden"/>
                                      </p:to>
                                    </p:set>
                                  </p:childTnLst>
                                </p:cTn>
                              </p:par>
                            </p:childTnLst>
                          </p:cTn>
                        </p:par>
                      </p:childTnLst>
                    </p:cTn>
                  </p:par>
                </p:childTnLst>
              </p:cTn>
              <p:nextCondLst>
                <p:cond evt="onClick" delay="0">
                  <p:tgtEl>
                    <p:spTgt spid="58374"/>
                  </p:tgtEl>
                </p:cond>
              </p:nextCondLst>
            </p:seq>
            <p:seq concurrent="1" nextAc="seek">
              <p:cTn id="35" restart="whenNotActive" fill="hold" evtFilter="cancelBubble" nodeType="interactiveSeq">
                <p:stCondLst>
                  <p:cond evt="onClick" delay="0">
                    <p:tgtEl>
                      <p:spTgt spid="5837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8378"/>
                                        </p:tgtEl>
                                        <p:attrNameLst>
                                          <p:attrName>style.visibility</p:attrName>
                                        </p:attrNameLst>
                                      </p:cBhvr>
                                      <p:to>
                                        <p:strVal val="visible"/>
                                      </p:to>
                                    </p:set>
                                    <p:animEffect transition="in" filter="dissolve">
                                      <p:cBhvr>
                                        <p:cTn id="40" dur="1000"/>
                                        <p:tgtEl>
                                          <p:spTgt spid="58378"/>
                                        </p:tgtEl>
                                      </p:cBhvr>
                                    </p:animEffect>
                                  </p:childTnLst>
                                </p:cTn>
                              </p:par>
                            </p:childTnLst>
                          </p:cTn>
                        </p:par>
                        <p:par>
                          <p:cTn id="41" fill="hold" nodeType="afterGroup">
                            <p:stCondLst>
                              <p:cond delay="1000"/>
                            </p:stCondLst>
                            <p:childTnLst>
                              <p:par>
                                <p:cTn id="42" presetID="9" presetClass="exit" presetSubtype="0" fill="hold" grpId="1" nodeType="afterEffect">
                                  <p:stCondLst>
                                    <p:cond delay="1500"/>
                                  </p:stCondLst>
                                  <p:childTnLst>
                                    <p:animEffect transition="out" filter="dissolve">
                                      <p:cBhvr>
                                        <p:cTn id="43" dur="1000"/>
                                        <p:tgtEl>
                                          <p:spTgt spid="58378"/>
                                        </p:tgtEl>
                                      </p:cBhvr>
                                    </p:animEffect>
                                    <p:set>
                                      <p:cBhvr>
                                        <p:cTn id="44" dur="1" fill="hold">
                                          <p:stCondLst>
                                            <p:cond delay="999"/>
                                          </p:stCondLst>
                                        </p:cTn>
                                        <p:tgtEl>
                                          <p:spTgt spid="58378"/>
                                        </p:tgtEl>
                                        <p:attrNameLst>
                                          <p:attrName>style.visibility</p:attrName>
                                        </p:attrNameLst>
                                      </p:cBhvr>
                                      <p:to>
                                        <p:strVal val="hidden"/>
                                      </p:to>
                                    </p:set>
                                  </p:childTnLst>
                                </p:cTn>
                              </p:par>
                              <p:par>
                                <p:cTn id="45" presetID="55" presetClass="exit" presetSubtype="0" fill="hold" grpId="1" nodeType="withEffect">
                                  <p:stCondLst>
                                    <p:cond delay="1500"/>
                                  </p:stCondLst>
                                  <p:childTnLst>
                                    <p:anim calcmode="lin" valueType="num">
                                      <p:cBhvr>
                                        <p:cTn id="46" dur="1000"/>
                                        <p:tgtEl>
                                          <p:spTgt spid="58375"/>
                                        </p:tgtEl>
                                        <p:attrNameLst>
                                          <p:attrName>ppt_w</p:attrName>
                                        </p:attrNameLst>
                                      </p:cBhvr>
                                      <p:tavLst>
                                        <p:tav tm="0">
                                          <p:val>
                                            <p:strVal val="ppt_w"/>
                                          </p:val>
                                        </p:tav>
                                        <p:tav tm="100000">
                                          <p:val>
                                            <p:strVal val="ppt_w*0.70"/>
                                          </p:val>
                                        </p:tav>
                                      </p:tavLst>
                                    </p:anim>
                                    <p:anim calcmode="lin" valueType="num">
                                      <p:cBhvr>
                                        <p:cTn id="47" dur="1000"/>
                                        <p:tgtEl>
                                          <p:spTgt spid="58375"/>
                                        </p:tgtEl>
                                        <p:attrNameLst>
                                          <p:attrName>ppt_h</p:attrName>
                                        </p:attrNameLst>
                                      </p:cBhvr>
                                      <p:tavLst>
                                        <p:tav tm="0">
                                          <p:val>
                                            <p:strVal val="ppt_h"/>
                                          </p:val>
                                        </p:tav>
                                        <p:tav tm="100000">
                                          <p:val>
                                            <p:strVal val="ppt_h"/>
                                          </p:val>
                                        </p:tav>
                                      </p:tavLst>
                                    </p:anim>
                                    <p:animEffect transition="out" filter="fade">
                                      <p:cBhvr>
                                        <p:cTn id="48" dur="1000"/>
                                        <p:tgtEl>
                                          <p:spTgt spid="58375"/>
                                        </p:tgtEl>
                                      </p:cBhvr>
                                    </p:animEffect>
                                    <p:set>
                                      <p:cBhvr>
                                        <p:cTn id="49" dur="1" fill="hold">
                                          <p:stCondLst>
                                            <p:cond delay="999"/>
                                          </p:stCondLst>
                                        </p:cTn>
                                        <p:tgtEl>
                                          <p:spTgt spid="58375"/>
                                        </p:tgtEl>
                                        <p:attrNameLst>
                                          <p:attrName>style.visibility</p:attrName>
                                        </p:attrNameLst>
                                      </p:cBhvr>
                                      <p:to>
                                        <p:strVal val="hidden"/>
                                      </p:to>
                                    </p:set>
                                  </p:childTnLst>
                                </p:cTn>
                              </p:par>
                            </p:childTnLst>
                          </p:cTn>
                        </p:par>
                      </p:childTnLst>
                    </p:cTn>
                  </p:par>
                </p:childTnLst>
              </p:cTn>
              <p:nextCondLst>
                <p:cond evt="onClick" delay="0">
                  <p:tgtEl>
                    <p:spTgt spid="58375"/>
                  </p:tgtEl>
                </p:cond>
              </p:nextCondLst>
            </p:seq>
            <p:seq concurrent="1" nextAc="seek">
              <p:cTn id="50" restart="whenNotActive" fill="hold" evtFilter="cancelBubble" nodeType="interactiveSeq">
                <p:stCondLst>
                  <p:cond evt="onClick" delay="0">
                    <p:tgtEl>
                      <p:spTgt spid="58376"/>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8377"/>
                                        </p:tgtEl>
                                        <p:attrNameLst>
                                          <p:attrName>style.visibility</p:attrName>
                                        </p:attrNameLst>
                                      </p:cBhvr>
                                      <p:to>
                                        <p:strVal val="visible"/>
                                      </p:to>
                                    </p:set>
                                    <p:animEffect transition="in" filter="dissolve">
                                      <p:cBhvr>
                                        <p:cTn id="55" dur="1000"/>
                                        <p:tgtEl>
                                          <p:spTgt spid="58377"/>
                                        </p:tgtEl>
                                      </p:cBhvr>
                                    </p:animEffect>
                                  </p:childTnLst>
                                </p:cTn>
                              </p:par>
                            </p:childTnLst>
                          </p:cTn>
                        </p:par>
                        <p:par>
                          <p:cTn id="56" fill="hold" nodeType="afterGroup">
                            <p:stCondLst>
                              <p:cond delay="1000"/>
                            </p:stCondLst>
                            <p:childTnLst>
                              <p:par>
                                <p:cTn id="57" presetID="2" presetClass="exit" presetSubtype="4" fill="hold" grpId="2" nodeType="afterEffect">
                                  <p:stCondLst>
                                    <p:cond delay="1000"/>
                                  </p:stCondLst>
                                  <p:childTnLst>
                                    <p:anim calcmode="lin" valueType="num">
                                      <p:cBhvr additive="base">
                                        <p:cTn id="58" dur="1000"/>
                                        <p:tgtEl>
                                          <p:spTgt spid="58374"/>
                                        </p:tgtEl>
                                        <p:attrNameLst>
                                          <p:attrName>ppt_x</p:attrName>
                                        </p:attrNameLst>
                                      </p:cBhvr>
                                      <p:tavLst>
                                        <p:tav tm="0">
                                          <p:val>
                                            <p:strVal val="ppt_x"/>
                                          </p:val>
                                        </p:tav>
                                        <p:tav tm="100000">
                                          <p:val>
                                            <p:strVal val="ppt_x"/>
                                          </p:val>
                                        </p:tav>
                                      </p:tavLst>
                                    </p:anim>
                                    <p:anim calcmode="lin" valueType="num">
                                      <p:cBhvr additive="base">
                                        <p:cTn id="59" dur="1000"/>
                                        <p:tgtEl>
                                          <p:spTgt spid="58374"/>
                                        </p:tgtEl>
                                        <p:attrNameLst>
                                          <p:attrName>ppt_y</p:attrName>
                                        </p:attrNameLst>
                                      </p:cBhvr>
                                      <p:tavLst>
                                        <p:tav tm="0">
                                          <p:val>
                                            <p:strVal val="ppt_y"/>
                                          </p:val>
                                        </p:tav>
                                        <p:tav tm="100000">
                                          <p:val>
                                            <p:strVal val="1+ppt_h/2"/>
                                          </p:val>
                                        </p:tav>
                                      </p:tavLst>
                                    </p:anim>
                                    <p:set>
                                      <p:cBhvr>
                                        <p:cTn id="60" dur="1" fill="hold">
                                          <p:stCondLst>
                                            <p:cond delay="999"/>
                                          </p:stCondLst>
                                        </p:cTn>
                                        <p:tgtEl>
                                          <p:spTgt spid="58374"/>
                                        </p:tgtEl>
                                        <p:attrNameLst>
                                          <p:attrName>style.visibility</p:attrName>
                                        </p:attrNameLst>
                                      </p:cBhvr>
                                      <p:to>
                                        <p:strVal val="hidden"/>
                                      </p:to>
                                    </p:set>
                                  </p:childTnLst>
                                </p:cTn>
                              </p:par>
                              <p:par>
                                <p:cTn id="61" presetID="2" presetClass="exit" presetSubtype="4" fill="hold" grpId="2" nodeType="withEffect">
                                  <p:stCondLst>
                                    <p:cond delay="1000"/>
                                  </p:stCondLst>
                                  <p:childTnLst>
                                    <p:anim calcmode="lin" valueType="num">
                                      <p:cBhvr additive="base">
                                        <p:cTn id="62" dur="1000"/>
                                        <p:tgtEl>
                                          <p:spTgt spid="58375"/>
                                        </p:tgtEl>
                                        <p:attrNameLst>
                                          <p:attrName>ppt_x</p:attrName>
                                        </p:attrNameLst>
                                      </p:cBhvr>
                                      <p:tavLst>
                                        <p:tav tm="0">
                                          <p:val>
                                            <p:strVal val="ppt_x"/>
                                          </p:val>
                                        </p:tav>
                                        <p:tav tm="100000">
                                          <p:val>
                                            <p:strVal val="ppt_x"/>
                                          </p:val>
                                        </p:tav>
                                      </p:tavLst>
                                    </p:anim>
                                    <p:anim calcmode="lin" valueType="num">
                                      <p:cBhvr additive="base">
                                        <p:cTn id="63" dur="1000"/>
                                        <p:tgtEl>
                                          <p:spTgt spid="58375"/>
                                        </p:tgtEl>
                                        <p:attrNameLst>
                                          <p:attrName>ppt_y</p:attrName>
                                        </p:attrNameLst>
                                      </p:cBhvr>
                                      <p:tavLst>
                                        <p:tav tm="0">
                                          <p:val>
                                            <p:strVal val="ppt_y"/>
                                          </p:val>
                                        </p:tav>
                                        <p:tav tm="100000">
                                          <p:val>
                                            <p:strVal val="1+ppt_h/2"/>
                                          </p:val>
                                        </p:tav>
                                      </p:tavLst>
                                    </p:anim>
                                    <p:set>
                                      <p:cBhvr>
                                        <p:cTn id="64" dur="1" fill="hold">
                                          <p:stCondLst>
                                            <p:cond delay="999"/>
                                          </p:stCondLst>
                                        </p:cTn>
                                        <p:tgtEl>
                                          <p:spTgt spid="58375"/>
                                        </p:tgtEl>
                                        <p:attrNameLst>
                                          <p:attrName>style.visibility</p:attrName>
                                        </p:attrNameLst>
                                      </p:cBhvr>
                                      <p:to>
                                        <p:strVal val="hidden"/>
                                      </p:to>
                                    </p:set>
                                  </p:childTnLst>
                                </p:cTn>
                              </p:par>
                            </p:childTnLst>
                          </p:cTn>
                        </p:par>
                      </p:childTnLst>
                    </p:cTn>
                  </p:par>
                </p:childTnLst>
              </p:cTn>
              <p:nextCondLst>
                <p:cond evt="onClick" delay="0">
                  <p:tgtEl>
                    <p:spTgt spid="58376"/>
                  </p:tgtEl>
                </p:cond>
              </p:nextCondLst>
            </p:seq>
          </p:childTnLst>
        </p:cTn>
      </p:par>
    </p:tnLst>
    <p:bldLst>
      <p:bldP spid="58374" grpId="0"/>
      <p:bldP spid="58374" grpId="1"/>
      <p:bldP spid="58374" grpId="2"/>
      <p:bldP spid="58375" grpId="0"/>
      <p:bldP spid="58375" grpId="1"/>
      <p:bldP spid="58375" grpId="2"/>
      <p:bldP spid="58376" grpId="0"/>
      <p:bldP spid="58377" grpId="0" animBg="1"/>
      <p:bldP spid="58378" grpId="0" animBg="1"/>
      <p:bldP spid="58378" grpId="1" animBg="1"/>
      <p:bldP spid="58379" grpId="0" animBg="1"/>
      <p:bldP spid="58379"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569912"/>
          </a:xfrm>
          <a:solidFill>
            <a:srgbClr val="FFFF00"/>
          </a:solidFill>
        </p:spPr>
        <p:txBody>
          <a:bodyPr/>
          <a:lstStyle/>
          <a:p>
            <a:r>
              <a:rPr lang="ru-RU" altLang="ru-RU" sz="3600" b="1" dirty="0">
                <a:solidFill>
                  <a:srgbClr val="FF0000"/>
                </a:solidFill>
                <a:effectLst/>
                <a:latin typeface="Times New Roman" panose="02020603050405020304" pitchFamily="18" charset="0"/>
              </a:rPr>
              <a:t>Проверь свои знания</a:t>
            </a:r>
          </a:p>
        </p:txBody>
      </p:sp>
      <p:sp>
        <p:nvSpPr>
          <p:cNvPr id="59395" name="Rectangle 3"/>
          <p:cNvSpPr>
            <a:spLocks noGrp="1" noChangeArrowheads="1"/>
          </p:cNvSpPr>
          <p:nvPr>
            <p:ph type="body" idx="1"/>
          </p:nvPr>
        </p:nvSpPr>
        <p:spPr>
          <a:xfrm>
            <a:off x="914400" y="3200400"/>
            <a:ext cx="7086600" cy="692150"/>
          </a:xfrm>
        </p:spPr>
        <p:txBody>
          <a:bodyPr/>
          <a:lstStyle/>
          <a:p>
            <a:pPr marL="533400" indent="-533400"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В</a:t>
            </a:r>
            <a:r>
              <a:rPr lang="ru-RU" altLang="ru-RU" sz="2400" b="1" dirty="0">
                <a:solidFill>
                  <a:srgbClr val="000000"/>
                </a:solidFill>
                <a:effectLst/>
                <a:latin typeface="Times New Roman" panose="02020603050405020304" pitchFamily="18" charset="0"/>
                <a:cs typeface="Times New Roman" panose="02020603050405020304" pitchFamily="18" charset="0"/>
              </a:rPr>
              <a:t> – Правильная плита, киянка, молоток, плоскогубцы, ручные тиски, тиски, гвозди</a:t>
            </a:r>
          </a:p>
          <a:p>
            <a:pPr marL="533400" indent="-533400" algn="ctr">
              <a:lnSpc>
                <a:spcPct val="80000"/>
              </a:lnSpc>
              <a:buFont typeface="Wingdings" panose="05000000000000000000" pitchFamily="2" charset="2"/>
              <a:buNone/>
            </a:pPr>
            <a:endParaRPr lang="ru-RU" altLang="ru-RU" sz="2400" b="1" dirty="0">
              <a:solidFill>
                <a:srgbClr val="000000"/>
              </a:solidFill>
              <a:effectLst/>
              <a:latin typeface="Times New Roman" panose="02020603050405020304" pitchFamily="18" charset="0"/>
              <a:cs typeface="Times New Roman" panose="02020603050405020304" pitchFamily="18" charset="0"/>
            </a:endParaRPr>
          </a:p>
        </p:txBody>
      </p:sp>
      <p:sp>
        <p:nvSpPr>
          <p:cNvPr id="59402" name="Rectangle 10"/>
          <p:cNvSpPr>
            <a:spLocks noChangeArrowheads="1"/>
          </p:cNvSpPr>
          <p:nvPr/>
        </p:nvSpPr>
        <p:spPr bwMode="auto">
          <a:xfrm>
            <a:off x="304800" y="914400"/>
            <a:ext cx="86439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800" b="1" dirty="0">
                <a:solidFill>
                  <a:srgbClr val="990033"/>
                </a:solidFill>
                <a:effectLst/>
                <a:latin typeface="Times New Roman" panose="02020603050405020304" pitchFamily="18" charset="0"/>
                <a:cs typeface="Times New Roman" panose="02020603050405020304" pitchFamily="18" charset="0"/>
              </a:rPr>
              <a:t>3. Назовите инструмент, используемый для правки проволоки?</a:t>
            </a:r>
          </a:p>
          <a:p>
            <a:pPr>
              <a:lnSpc>
                <a:spcPct val="80000"/>
              </a:lnSpc>
            </a:pPr>
            <a:endParaRPr lang="ru-RU" altLang="ru-RU" sz="2000" dirty="0">
              <a:latin typeface="Times New Roman" panose="02020603050405020304" pitchFamily="18" charset="0"/>
            </a:endParaRPr>
          </a:p>
        </p:txBody>
      </p:sp>
      <p:sp>
        <p:nvSpPr>
          <p:cNvPr id="59403" name="Rectangle 11"/>
          <p:cNvSpPr>
            <a:spLocks noChangeArrowheads="1"/>
          </p:cNvSpPr>
          <p:nvPr/>
        </p:nvSpPr>
        <p:spPr bwMode="auto">
          <a:xfrm>
            <a:off x="500063" y="1752600"/>
            <a:ext cx="86439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А</a:t>
            </a:r>
            <a:r>
              <a:rPr lang="ru-RU" altLang="ru-RU" sz="2400" b="1" dirty="0">
                <a:solidFill>
                  <a:srgbClr val="000000"/>
                </a:solidFill>
                <a:effectLst/>
                <a:latin typeface="Times New Roman" panose="02020603050405020304" pitchFamily="18" charset="0"/>
                <a:cs typeface="Times New Roman" panose="02020603050405020304" pitchFamily="18" charset="0"/>
              </a:rPr>
              <a:t> – Киянка, молоток, правильная плита, дощечки, ручные тиски, доска с вбитыми гвоздями</a:t>
            </a:r>
          </a:p>
        </p:txBody>
      </p:sp>
      <p:sp>
        <p:nvSpPr>
          <p:cNvPr id="59404" name="Rectangle 12"/>
          <p:cNvSpPr>
            <a:spLocks noChangeArrowheads="1"/>
          </p:cNvSpPr>
          <p:nvPr/>
        </p:nvSpPr>
        <p:spPr bwMode="auto">
          <a:xfrm>
            <a:off x="228600" y="2438400"/>
            <a:ext cx="86439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Б</a:t>
            </a:r>
            <a:r>
              <a:rPr lang="ru-RU" altLang="ru-RU" sz="2400" b="1" dirty="0">
                <a:solidFill>
                  <a:srgbClr val="000000"/>
                </a:solidFill>
                <a:effectLst/>
                <a:latin typeface="Times New Roman" panose="02020603050405020304" pitchFamily="18" charset="0"/>
                <a:cs typeface="Times New Roman" panose="02020603050405020304" pitchFamily="18" charset="0"/>
              </a:rPr>
              <a:t> – Молоток, подкладочная доска, киянка, кусачки, плоскогубцы, кернер, напильник</a:t>
            </a:r>
          </a:p>
        </p:txBody>
      </p:sp>
      <p:sp>
        <p:nvSpPr>
          <p:cNvPr id="59405" name="AutoShape 13"/>
          <p:cNvSpPr>
            <a:spLocks noChangeArrowheads="1"/>
          </p:cNvSpPr>
          <p:nvPr/>
        </p:nvSpPr>
        <p:spPr bwMode="auto">
          <a:xfrm>
            <a:off x="0" y="3810000"/>
            <a:ext cx="2514600" cy="685800"/>
          </a:xfrm>
          <a:prstGeom prst="wedgeRoundRectCallout">
            <a:avLst>
              <a:gd name="adj1" fmla="val -17426"/>
              <a:gd name="adj2" fmla="val -302083"/>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59406" name="AutoShape 14"/>
          <p:cNvSpPr>
            <a:spLocks noChangeArrowheads="1"/>
          </p:cNvSpPr>
          <p:nvPr/>
        </p:nvSpPr>
        <p:spPr bwMode="auto">
          <a:xfrm>
            <a:off x="228600" y="3886200"/>
            <a:ext cx="2514600" cy="609600"/>
          </a:xfrm>
          <a:prstGeom prst="wedgeRoundRectCallout">
            <a:avLst>
              <a:gd name="adj1" fmla="val 92426"/>
              <a:gd name="adj2" fmla="val -57032"/>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59407" name="AutoShape 15"/>
          <p:cNvSpPr>
            <a:spLocks noChangeArrowheads="1"/>
          </p:cNvSpPr>
          <p:nvPr/>
        </p:nvSpPr>
        <p:spPr bwMode="auto">
          <a:xfrm>
            <a:off x="228600" y="3886200"/>
            <a:ext cx="2438400" cy="609600"/>
          </a:xfrm>
          <a:prstGeom prst="wedgeRoundRectCallout">
            <a:avLst>
              <a:gd name="adj1" fmla="val -17449"/>
              <a:gd name="adj2" fmla="val -240106"/>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dirty="0">
                <a:solidFill>
                  <a:srgbClr val="FF0000"/>
                </a:solidFill>
                <a:cs typeface="Arial" panose="020B0604020202020204" pitchFamily="34" charset="0"/>
              </a:rPr>
              <a:t>Подумай!!!</a:t>
            </a:r>
          </a:p>
        </p:txBody>
      </p:sp>
      <p:pic>
        <p:nvPicPr>
          <p:cNvPr id="59408" name="Picture 16" descr="правка проволоки через стерже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0950"/>
            <a:ext cx="2743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17" descr="правка проволоки"/>
          <p:cNvPicPr>
            <a:picLocks noChangeAspect="1" noChangeArrowheads="1"/>
          </p:cNvPicPr>
          <p:nvPr/>
        </p:nvPicPr>
        <p:blipFill>
          <a:blip r:embed="rId3" cstate="print">
            <a:extLst>
              <a:ext uri="{28A0092B-C50C-407E-A947-70E740481C1C}">
                <a14:useLocalDpi xmlns:a14="http://schemas.microsoft.com/office/drawing/2010/main" val="0"/>
              </a:ext>
            </a:extLst>
          </a:blip>
          <a:srcRect l="3494" r="35268" b="60121"/>
          <a:stretch>
            <a:fillRect/>
          </a:stretch>
        </p:blipFill>
        <p:spPr bwMode="auto">
          <a:xfrm>
            <a:off x="5334000" y="5075238"/>
            <a:ext cx="38100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0" name="Picture 18" descr="правка брусками"/>
          <p:cNvPicPr>
            <a:picLocks noChangeAspect="1" noChangeArrowheads="1"/>
          </p:cNvPicPr>
          <p:nvPr/>
        </p:nvPicPr>
        <p:blipFill>
          <a:blip r:embed="rId4" cstate="print">
            <a:extLst>
              <a:ext uri="{28A0092B-C50C-407E-A947-70E740481C1C}">
                <a14:useLocalDpi xmlns:a14="http://schemas.microsoft.com/office/drawing/2010/main" val="0"/>
              </a:ext>
            </a:extLst>
          </a:blip>
          <a:srcRect l="11858" t="45906" r="36513" b="10086"/>
          <a:stretch>
            <a:fillRect/>
          </a:stretch>
        </p:blipFill>
        <p:spPr bwMode="auto">
          <a:xfrm>
            <a:off x="2952750" y="4638675"/>
            <a:ext cx="22288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9403"/>
                                        </p:tgtEl>
                                        <p:attrNameLst>
                                          <p:attrName>style.visibility</p:attrName>
                                        </p:attrNameLst>
                                      </p:cBhvr>
                                      <p:to>
                                        <p:strVal val="visible"/>
                                      </p:to>
                                    </p:set>
                                    <p:anim calcmode="lin" valueType="num">
                                      <p:cBhvr>
                                        <p:cTn id="7" dur="1000" fill="hold"/>
                                        <p:tgtEl>
                                          <p:spTgt spid="59403"/>
                                        </p:tgtEl>
                                        <p:attrNameLst>
                                          <p:attrName>ppt_w</p:attrName>
                                        </p:attrNameLst>
                                      </p:cBhvr>
                                      <p:tavLst>
                                        <p:tav tm="0">
                                          <p:val>
                                            <p:fltVal val="0"/>
                                          </p:val>
                                        </p:tav>
                                        <p:tav tm="100000">
                                          <p:val>
                                            <p:strVal val="#ppt_w"/>
                                          </p:val>
                                        </p:tav>
                                      </p:tavLst>
                                    </p:anim>
                                    <p:anim calcmode="lin" valueType="num">
                                      <p:cBhvr>
                                        <p:cTn id="8" dur="1000" fill="hold"/>
                                        <p:tgtEl>
                                          <p:spTgt spid="59403"/>
                                        </p:tgtEl>
                                        <p:attrNameLst>
                                          <p:attrName>ppt_h</p:attrName>
                                        </p:attrNameLst>
                                      </p:cBhvr>
                                      <p:tavLst>
                                        <p:tav tm="0">
                                          <p:val>
                                            <p:fltVal val="0"/>
                                          </p:val>
                                        </p:tav>
                                        <p:tav tm="100000">
                                          <p:val>
                                            <p:strVal val="#ppt_h"/>
                                          </p:val>
                                        </p:tav>
                                      </p:tavLst>
                                    </p:anim>
                                    <p:animEffect transition="in" filter="fade">
                                      <p:cBhvr>
                                        <p:cTn id="9" dur="1000"/>
                                        <p:tgtEl>
                                          <p:spTgt spid="5940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9404"/>
                                        </p:tgtEl>
                                        <p:attrNameLst>
                                          <p:attrName>style.visibility</p:attrName>
                                        </p:attrNameLst>
                                      </p:cBhvr>
                                      <p:to>
                                        <p:strVal val="visible"/>
                                      </p:to>
                                    </p:set>
                                    <p:anim calcmode="lin" valueType="num">
                                      <p:cBhvr>
                                        <p:cTn id="12" dur="1000" fill="hold"/>
                                        <p:tgtEl>
                                          <p:spTgt spid="59404"/>
                                        </p:tgtEl>
                                        <p:attrNameLst>
                                          <p:attrName>ppt_w</p:attrName>
                                        </p:attrNameLst>
                                      </p:cBhvr>
                                      <p:tavLst>
                                        <p:tav tm="0">
                                          <p:val>
                                            <p:fltVal val="0"/>
                                          </p:val>
                                        </p:tav>
                                        <p:tav tm="100000">
                                          <p:val>
                                            <p:strVal val="#ppt_w"/>
                                          </p:val>
                                        </p:tav>
                                      </p:tavLst>
                                    </p:anim>
                                    <p:anim calcmode="lin" valueType="num">
                                      <p:cBhvr>
                                        <p:cTn id="13" dur="1000" fill="hold"/>
                                        <p:tgtEl>
                                          <p:spTgt spid="59404"/>
                                        </p:tgtEl>
                                        <p:attrNameLst>
                                          <p:attrName>ppt_h</p:attrName>
                                        </p:attrNameLst>
                                      </p:cBhvr>
                                      <p:tavLst>
                                        <p:tav tm="0">
                                          <p:val>
                                            <p:fltVal val="0"/>
                                          </p:val>
                                        </p:tav>
                                        <p:tav tm="100000">
                                          <p:val>
                                            <p:strVal val="#ppt_h"/>
                                          </p:val>
                                        </p:tav>
                                      </p:tavLst>
                                    </p:anim>
                                    <p:animEffect transition="in" filter="fade">
                                      <p:cBhvr>
                                        <p:cTn id="14" dur="1000"/>
                                        <p:tgtEl>
                                          <p:spTgt spid="5940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9395">
                                            <p:txEl>
                                              <p:pRg st="0" end="0"/>
                                            </p:txEl>
                                          </p:spTgt>
                                        </p:tgtEl>
                                        <p:attrNameLst>
                                          <p:attrName>style.visibility</p:attrName>
                                        </p:attrNameLst>
                                      </p:cBhvr>
                                      <p:to>
                                        <p:strVal val="visible"/>
                                      </p:to>
                                    </p:set>
                                    <p:anim calcmode="lin" valueType="num">
                                      <p:cBhvr>
                                        <p:cTn id="17" dur="10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59395">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940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9405"/>
                                        </p:tgtEl>
                                        <p:attrNameLst>
                                          <p:attrName>style.visibility</p:attrName>
                                        </p:attrNameLst>
                                      </p:cBhvr>
                                      <p:to>
                                        <p:strVal val="visible"/>
                                      </p:to>
                                    </p:set>
                                    <p:animEffect transition="in" filter="dissolve">
                                      <p:cBhvr>
                                        <p:cTn id="25" dur="1000"/>
                                        <p:tgtEl>
                                          <p:spTgt spid="59405"/>
                                        </p:tgtEl>
                                      </p:cBhvr>
                                    </p:animEffect>
                                  </p:childTnLst>
                                </p:cTn>
                              </p:par>
                            </p:childTnLst>
                          </p:cTn>
                        </p:par>
                        <p:par>
                          <p:cTn id="26" fill="hold" nodeType="afterGroup">
                            <p:stCondLst>
                              <p:cond delay="1000"/>
                            </p:stCondLst>
                            <p:childTnLst>
                              <p:par>
                                <p:cTn id="27" presetID="2" presetClass="exit" presetSubtype="4" fill="hold" grpId="1" nodeType="afterEffect">
                                  <p:stCondLst>
                                    <p:cond delay="1000"/>
                                  </p:stCondLst>
                                  <p:childTnLst>
                                    <p:anim calcmode="lin" valueType="num">
                                      <p:cBhvr additive="base">
                                        <p:cTn id="28" dur="1000"/>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29" dur="1000"/>
                                        <p:tgtEl>
                                          <p:spTgt spid="59395">
                                            <p:txEl>
                                              <p:pRg st="0" end="0"/>
                                            </p:txEl>
                                          </p:spTgt>
                                        </p:tgtEl>
                                        <p:attrNameLst>
                                          <p:attrName>ppt_y</p:attrName>
                                        </p:attrNameLst>
                                      </p:cBhvr>
                                      <p:tavLst>
                                        <p:tav tm="0">
                                          <p:val>
                                            <p:strVal val="ppt_y"/>
                                          </p:val>
                                        </p:tav>
                                        <p:tav tm="100000">
                                          <p:val>
                                            <p:strVal val="1+ppt_h/2"/>
                                          </p:val>
                                        </p:tav>
                                      </p:tavLst>
                                    </p:anim>
                                    <p:set>
                                      <p:cBhvr>
                                        <p:cTn id="30" dur="1" fill="hold">
                                          <p:stCondLst>
                                            <p:cond delay="999"/>
                                          </p:stCondLst>
                                        </p:cTn>
                                        <p:tgtEl>
                                          <p:spTgt spid="59395">
                                            <p:txEl>
                                              <p:pRg st="0" end="0"/>
                                            </p:txEl>
                                          </p:spTgt>
                                        </p:tgtEl>
                                        <p:attrNameLst>
                                          <p:attrName>style.visibility</p:attrName>
                                        </p:attrNameLst>
                                      </p:cBhvr>
                                      <p:to>
                                        <p:strVal val="hidden"/>
                                      </p:to>
                                    </p:set>
                                  </p:childTnLst>
                                </p:cTn>
                              </p:par>
                              <p:par>
                                <p:cTn id="31" presetID="2" presetClass="exit" presetSubtype="4" fill="hold" grpId="1" nodeType="withEffect">
                                  <p:stCondLst>
                                    <p:cond delay="1000"/>
                                  </p:stCondLst>
                                  <p:childTnLst>
                                    <p:anim calcmode="lin" valueType="num">
                                      <p:cBhvr additive="base">
                                        <p:cTn id="32" dur="1000"/>
                                        <p:tgtEl>
                                          <p:spTgt spid="59404"/>
                                        </p:tgtEl>
                                        <p:attrNameLst>
                                          <p:attrName>ppt_x</p:attrName>
                                        </p:attrNameLst>
                                      </p:cBhvr>
                                      <p:tavLst>
                                        <p:tav tm="0">
                                          <p:val>
                                            <p:strVal val="ppt_x"/>
                                          </p:val>
                                        </p:tav>
                                        <p:tav tm="100000">
                                          <p:val>
                                            <p:strVal val="ppt_x"/>
                                          </p:val>
                                        </p:tav>
                                      </p:tavLst>
                                    </p:anim>
                                    <p:anim calcmode="lin" valueType="num">
                                      <p:cBhvr additive="base">
                                        <p:cTn id="33" dur="1000"/>
                                        <p:tgtEl>
                                          <p:spTgt spid="59404"/>
                                        </p:tgtEl>
                                        <p:attrNameLst>
                                          <p:attrName>ppt_y</p:attrName>
                                        </p:attrNameLst>
                                      </p:cBhvr>
                                      <p:tavLst>
                                        <p:tav tm="0">
                                          <p:val>
                                            <p:strVal val="ppt_y"/>
                                          </p:val>
                                        </p:tav>
                                        <p:tav tm="100000">
                                          <p:val>
                                            <p:strVal val="1+ppt_h/2"/>
                                          </p:val>
                                        </p:tav>
                                      </p:tavLst>
                                    </p:anim>
                                    <p:set>
                                      <p:cBhvr>
                                        <p:cTn id="34" dur="1" fill="hold">
                                          <p:stCondLst>
                                            <p:cond delay="999"/>
                                          </p:stCondLst>
                                        </p:cTn>
                                        <p:tgtEl>
                                          <p:spTgt spid="59404"/>
                                        </p:tgtEl>
                                        <p:attrNameLst>
                                          <p:attrName>style.visibility</p:attrName>
                                        </p:attrNameLst>
                                      </p:cBhvr>
                                      <p:to>
                                        <p:strVal val="hidden"/>
                                      </p:to>
                                    </p:set>
                                  </p:childTnLst>
                                </p:cTn>
                              </p:par>
                            </p:childTnLst>
                          </p:cTn>
                        </p:par>
                      </p:childTnLst>
                    </p:cTn>
                  </p:par>
                </p:childTnLst>
              </p:cTn>
              <p:nextCondLst>
                <p:cond evt="onClick" delay="0">
                  <p:tgtEl>
                    <p:spTgt spid="59403"/>
                  </p:tgtEl>
                </p:cond>
              </p:nextCondLst>
            </p:seq>
            <p:seq concurrent="1" nextAc="seek">
              <p:cTn id="35" restart="whenNotActive" fill="hold" evtFilter="cancelBubble" nodeType="interactiveSeq">
                <p:stCondLst>
                  <p:cond evt="onClick" delay="0">
                    <p:tgtEl>
                      <p:spTgt spid="5940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9406"/>
                                        </p:tgtEl>
                                        <p:attrNameLst>
                                          <p:attrName>style.visibility</p:attrName>
                                        </p:attrNameLst>
                                      </p:cBhvr>
                                      <p:to>
                                        <p:strVal val="visible"/>
                                      </p:to>
                                    </p:set>
                                    <p:animEffect transition="in" filter="dissolve">
                                      <p:cBhvr>
                                        <p:cTn id="40" dur="1000"/>
                                        <p:tgtEl>
                                          <p:spTgt spid="59406"/>
                                        </p:tgtEl>
                                      </p:cBhvr>
                                    </p:animEffect>
                                  </p:childTnLst>
                                </p:cTn>
                              </p:par>
                            </p:childTnLst>
                          </p:cTn>
                        </p:par>
                        <p:par>
                          <p:cTn id="41" fill="hold" nodeType="afterGroup">
                            <p:stCondLst>
                              <p:cond delay="1000"/>
                            </p:stCondLst>
                            <p:childTnLst>
                              <p:par>
                                <p:cTn id="42" presetID="9" presetClass="exit" presetSubtype="0" fill="hold" grpId="1" nodeType="afterEffect">
                                  <p:stCondLst>
                                    <p:cond delay="1500"/>
                                  </p:stCondLst>
                                  <p:childTnLst>
                                    <p:animEffect transition="out" filter="dissolve">
                                      <p:cBhvr>
                                        <p:cTn id="43" dur="1000"/>
                                        <p:tgtEl>
                                          <p:spTgt spid="59406"/>
                                        </p:tgtEl>
                                      </p:cBhvr>
                                    </p:animEffect>
                                    <p:set>
                                      <p:cBhvr>
                                        <p:cTn id="44" dur="1" fill="hold">
                                          <p:stCondLst>
                                            <p:cond delay="999"/>
                                          </p:stCondLst>
                                        </p:cTn>
                                        <p:tgtEl>
                                          <p:spTgt spid="59406"/>
                                        </p:tgtEl>
                                        <p:attrNameLst>
                                          <p:attrName>style.visibility</p:attrName>
                                        </p:attrNameLst>
                                      </p:cBhvr>
                                      <p:to>
                                        <p:strVal val="hidden"/>
                                      </p:to>
                                    </p:set>
                                  </p:childTnLst>
                                </p:cTn>
                              </p:par>
                              <p:par>
                                <p:cTn id="45" presetID="55" presetClass="exit" presetSubtype="0" fill="hold" grpId="2" nodeType="withEffect">
                                  <p:stCondLst>
                                    <p:cond delay="1500"/>
                                  </p:stCondLst>
                                  <p:childTnLst>
                                    <p:anim calcmode="lin" valueType="num">
                                      <p:cBhvr>
                                        <p:cTn id="46" dur="1000"/>
                                        <p:tgtEl>
                                          <p:spTgt spid="59404"/>
                                        </p:tgtEl>
                                        <p:attrNameLst>
                                          <p:attrName>ppt_w</p:attrName>
                                        </p:attrNameLst>
                                      </p:cBhvr>
                                      <p:tavLst>
                                        <p:tav tm="0">
                                          <p:val>
                                            <p:strVal val="ppt_w"/>
                                          </p:val>
                                        </p:tav>
                                        <p:tav tm="100000">
                                          <p:val>
                                            <p:strVal val="ppt_w*0.70"/>
                                          </p:val>
                                        </p:tav>
                                      </p:tavLst>
                                    </p:anim>
                                    <p:anim calcmode="lin" valueType="num">
                                      <p:cBhvr>
                                        <p:cTn id="47" dur="1000"/>
                                        <p:tgtEl>
                                          <p:spTgt spid="59404"/>
                                        </p:tgtEl>
                                        <p:attrNameLst>
                                          <p:attrName>ppt_h</p:attrName>
                                        </p:attrNameLst>
                                      </p:cBhvr>
                                      <p:tavLst>
                                        <p:tav tm="0">
                                          <p:val>
                                            <p:strVal val="ppt_h"/>
                                          </p:val>
                                        </p:tav>
                                        <p:tav tm="100000">
                                          <p:val>
                                            <p:strVal val="ppt_h"/>
                                          </p:val>
                                        </p:tav>
                                      </p:tavLst>
                                    </p:anim>
                                    <p:animEffect transition="out" filter="fade">
                                      <p:cBhvr>
                                        <p:cTn id="48" dur="1000"/>
                                        <p:tgtEl>
                                          <p:spTgt spid="59404"/>
                                        </p:tgtEl>
                                      </p:cBhvr>
                                    </p:animEffect>
                                    <p:set>
                                      <p:cBhvr>
                                        <p:cTn id="49" dur="1" fill="hold">
                                          <p:stCondLst>
                                            <p:cond delay="999"/>
                                          </p:stCondLst>
                                        </p:cTn>
                                        <p:tgtEl>
                                          <p:spTgt spid="59404"/>
                                        </p:tgtEl>
                                        <p:attrNameLst>
                                          <p:attrName>style.visibility</p:attrName>
                                        </p:attrNameLst>
                                      </p:cBhvr>
                                      <p:to>
                                        <p:strVal val="hidden"/>
                                      </p:to>
                                    </p:set>
                                  </p:childTnLst>
                                </p:cTn>
                              </p:par>
                            </p:childTnLst>
                          </p:cTn>
                        </p:par>
                      </p:childTnLst>
                    </p:cTn>
                  </p:par>
                </p:childTnLst>
              </p:cTn>
              <p:nextCondLst>
                <p:cond evt="onClick" delay="0">
                  <p:tgtEl>
                    <p:spTgt spid="59404"/>
                  </p:tgtEl>
                </p:cond>
              </p:nextCondLst>
            </p:seq>
            <p:seq concurrent="1" nextAc="seek">
              <p:cTn id="50" restart="whenNotActive" fill="hold" evtFilter="cancelBubble" nodeType="interactiveSeq">
                <p:stCondLst>
                  <p:cond evt="onClick" delay="0">
                    <p:tgtEl>
                      <p:spTgt spid="5939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9407"/>
                                        </p:tgtEl>
                                        <p:attrNameLst>
                                          <p:attrName>style.visibility</p:attrName>
                                        </p:attrNameLst>
                                      </p:cBhvr>
                                      <p:to>
                                        <p:strVal val="visible"/>
                                      </p:to>
                                    </p:set>
                                    <p:animEffect transition="in" filter="dissolve">
                                      <p:cBhvr>
                                        <p:cTn id="55" dur="1000"/>
                                        <p:tgtEl>
                                          <p:spTgt spid="59407"/>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59407"/>
                                        </p:tgtEl>
                                      </p:cBhvr>
                                    </p:animEffect>
                                    <p:set>
                                      <p:cBhvr>
                                        <p:cTn id="59" dur="1" fill="hold">
                                          <p:stCondLst>
                                            <p:cond delay="999"/>
                                          </p:stCondLst>
                                        </p:cTn>
                                        <p:tgtEl>
                                          <p:spTgt spid="59407"/>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59395">
                                            <p:txEl>
                                              <p:pRg st="0" end="0"/>
                                            </p:txEl>
                                          </p:spTgt>
                                        </p:tgtEl>
                                        <p:attrNameLst>
                                          <p:attrName>ppt_w</p:attrName>
                                        </p:attrNameLst>
                                      </p:cBhvr>
                                      <p:tavLst>
                                        <p:tav tm="0">
                                          <p:val>
                                            <p:strVal val="ppt_w"/>
                                          </p:val>
                                        </p:tav>
                                        <p:tav tm="100000">
                                          <p:val>
                                            <p:strVal val="ppt_w*0.70"/>
                                          </p:val>
                                        </p:tav>
                                      </p:tavLst>
                                    </p:anim>
                                    <p:anim calcmode="lin" valueType="num">
                                      <p:cBhvr>
                                        <p:cTn id="62" dur="1000"/>
                                        <p:tgtEl>
                                          <p:spTgt spid="59395">
                                            <p:txEl>
                                              <p:pRg st="0" end="0"/>
                                            </p:txEl>
                                          </p:spTgt>
                                        </p:tgtEl>
                                        <p:attrNameLst>
                                          <p:attrName>ppt_h</p:attrName>
                                        </p:attrNameLst>
                                      </p:cBhvr>
                                      <p:tavLst>
                                        <p:tav tm="0">
                                          <p:val>
                                            <p:strVal val="ppt_h"/>
                                          </p:val>
                                        </p:tav>
                                        <p:tav tm="100000">
                                          <p:val>
                                            <p:strVal val="ppt_h"/>
                                          </p:val>
                                        </p:tav>
                                      </p:tavLst>
                                    </p:anim>
                                    <p:animEffect transition="out" filter="fade">
                                      <p:cBhvr>
                                        <p:cTn id="63" dur="1000"/>
                                        <p:tgtEl>
                                          <p:spTgt spid="59395">
                                            <p:txEl>
                                              <p:pRg st="0" end="0"/>
                                            </p:txEl>
                                          </p:spTgt>
                                        </p:tgtEl>
                                      </p:cBhvr>
                                    </p:animEffect>
                                    <p:set>
                                      <p:cBhvr>
                                        <p:cTn id="64" dur="1" fill="hold">
                                          <p:stCondLst>
                                            <p:cond delay="999"/>
                                          </p:stCondLst>
                                        </p:cTn>
                                        <p:tgtEl>
                                          <p:spTgt spid="59395">
                                            <p:txEl>
                                              <p:pRg st="0" end="0"/>
                                            </p:txEl>
                                          </p:spTgt>
                                        </p:tgtEl>
                                        <p:attrNameLst>
                                          <p:attrName>style.visibility</p:attrName>
                                        </p:attrNameLst>
                                      </p:cBhvr>
                                      <p:to>
                                        <p:strVal val="hidden"/>
                                      </p:to>
                                    </p:set>
                                  </p:childTnLst>
                                </p:cTn>
                              </p:par>
                            </p:childTnLst>
                          </p:cTn>
                        </p:par>
                      </p:childTnLst>
                    </p:cTn>
                  </p:par>
                </p:childTnLst>
              </p:cTn>
              <p:nextCondLst>
                <p:cond evt="onClick" delay="0">
                  <p:tgtEl>
                    <p:spTgt spid="59395"/>
                  </p:tgtEl>
                </p:cond>
              </p:nextCondLst>
            </p:seq>
          </p:childTnLst>
        </p:cTn>
      </p:par>
    </p:tnLst>
    <p:bldLst>
      <p:bldP spid="59395" grpId="0" build="p"/>
      <p:bldP spid="59395" grpId="1" build="p"/>
      <p:bldP spid="59395" grpId="2" build="p"/>
      <p:bldP spid="59403" grpId="0"/>
      <p:bldP spid="59404" grpId="0"/>
      <p:bldP spid="59404" grpId="1"/>
      <p:bldP spid="59404" grpId="2"/>
      <p:bldP spid="59405" grpId="0" animBg="1"/>
      <p:bldP spid="59406" grpId="0" animBg="1"/>
      <p:bldP spid="59406" grpId="1" animBg="1"/>
      <p:bldP spid="59407" grpId="0" animBg="1"/>
      <p:bldP spid="59407"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76200" y="11430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800" b="1">
                <a:solidFill>
                  <a:srgbClr val="990033"/>
                </a:solidFill>
                <a:cs typeface="Arial" panose="020B0604020202020204" pitchFamily="34" charset="0"/>
              </a:rPr>
              <a:t>4. </a:t>
            </a:r>
            <a:r>
              <a:rPr lang="ru-RU" altLang="ru-RU" sz="2800" b="1">
                <a:solidFill>
                  <a:srgbClr val="990033"/>
                </a:solidFill>
              </a:rPr>
              <a:t>Каким способом устраняют неровности, изгибы, вмятины на заготовке из листового металла?</a:t>
            </a:r>
            <a:endParaRPr lang="ru-RU" altLang="ru-RU" sz="2800" b="1">
              <a:solidFill>
                <a:srgbClr val="990033"/>
              </a:solidFill>
              <a:cs typeface="Arial" panose="020B0604020202020204" pitchFamily="34" charset="0"/>
            </a:endParaRPr>
          </a:p>
        </p:txBody>
      </p:sp>
      <p:sp>
        <p:nvSpPr>
          <p:cNvPr id="60421" name="Rectangle 5"/>
          <p:cNvSpPr>
            <a:spLocks noGrp="1" noChangeArrowheads="1"/>
          </p:cNvSpPr>
          <p:nvPr>
            <p:ph type="title"/>
          </p:nvPr>
        </p:nvSpPr>
        <p:spPr>
          <a:xfrm>
            <a:off x="457200" y="0"/>
            <a:ext cx="8229600" cy="685800"/>
          </a:xfrm>
          <a:solidFill>
            <a:srgbClr val="FFFF00"/>
          </a:solidFill>
          <a:ln/>
        </p:spPr>
        <p:txBody>
          <a:bodyPr anchorCtr="1"/>
          <a:lstStyle/>
          <a:p>
            <a:r>
              <a:rPr lang="ru-RU" altLang="ru-RU" sz="3600" b="1" dirty="0">
                <a:solidFill>
                  <a:srgbClr val="FF0000"/>
                </a:solidFill>
                <a:effectLst/>
                <a:latin typeface="Times New Roman" panose="02020603050405020304" pitchFamily="18" charset="0"/>
                <a:cs typeface="Times New Roman" panose="02020603050405020304" pitchFamily="18" charset="0"/>
              </a:rPr>
              <a:t>Проверь свои знания</a:t>
            </a:r>
          </a:p>
        </p:txBody>
      </p:sp>
      <p:sp>
        <p:nvSpPr>
          <p:cNvPr id="60422" name="Rectangle 6"/>
          <p:cNvSpPr>
            <a:spLocks noChangeArrowheads="1"/>
          </p:cNvSpPr>
          <p:nvPr/>
        </p:nvSpPr>
        <p:spPr bwMode="auto">
          <a:xfrm>
            <a:off x="228600" y="22098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А</a:t>
            </a:r>
            <a:r>
              <a:rPr lang="ru-RU" altLang="ru-RU" sz="2400" b="1" dirty="0">
                <a:solidFill>
                  <a:srgbClr val="292929"/>
                </a:solidFill>
                <a:cs typeface="Arial" panose="020B0604020202020204" pitchFamily="34" charset="0"/>
              </a:rPr>
              <a:t> – </a:t>
            </a:r>
            <a:r>
              <a:rPr lang="ru-RU" altLang="ru-RU" sz="2400" b="1" dirty="0">
                <a:solidFill>
                  <a:srgbClr val="000000"/>
                </a:solidFill>
              </a:rPr>
              <a:t>разгибанием</a:t>
            </a:r>
          </a:p>
        </p:txBody>
      </p:sp>
      <p:sp>
        <p:nvSpPr>
          <p:cNvPr id="60423" name="Rectangle 7"/>
          <p:cNvSpPr>
            <a:spLocks noChangeArrowheads="1"/>
          </p:cNvSpPr>
          <p:nvPr/>
        </p:nvSpPr>
        <p:spPr bwMode="auto">
          <a:xfrm>
            <a:off x="3276600" y="2209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2400" b="1" dirty="0">
                <a:solidFill>
                  <a:srgbClr val="FF0000"/>
                </a:solidFill>
                <a:cs typeface="Arial" panose="020B0604020202020204" pitchFamily="34" charset="0"/>
              </a:rPr>
              <a:t>Б</a:t>
            </a:r>
            <a:r>
              <a:rPr lang="ru-RU" altLang="ru-RU" sz="2400" b="1" dirty="0">
                <a:solidFill>
                  <a:srgbClr val="292929"/>
                </a:solidFill>
                <a:cs typeface="Arial" panose="020B0604020202020204" pitchFamily="34" charset="0"/>
              </a:rPr>
              <a:t> – </a:t>
            </a:r>
            <a:r>
              <a:rPr lang="ru-RU" altLang="ru-RU" sz="2400" b="1" dirty="0">
                <a:solidFill>
                  <a:srgbClr val="000000"/>
                </a:solidFill>
              </a:rPr>
              <a:t>правкой</a:t>
            </a:r>
            <a:endParaRPr lang="ru-RU" altLang="ru-RU" sz="2400" b="1" dirty="0">
              <a:solidFill>
                <a:srgbClr val="000000"/>
              </a:solidFill>
              <a:cs typeface="Arial" panose="020B0604020202020204" pitchFamily="34" charset="0"/>
            </a:endParaRPr>
          </a:p>
        </p:txBody>
      </p:sp>
      <p:sp>
        <p:nvSpPr>
          <p:cNvPr id="60424" name="Rectangle 8"/>
          <p:cNvSpPr>
            <a:spLocks noChangeArrowheads="1"/>
          </p:cNvSpPr>
          <p:nvPr/>
        </p:nvSpPr>
        <p:spPr bwMode="auto">
          <a:xfrm>
            <a:off x="5486400" y="2209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В</a:t>
            </a:r>
            <a:r>
              <a:rPr lang="ru-RU" altLang="ru-RU" sz="2400" b="1" dirty="0">
                <a:solidFill>
                  <a:srgbClr val="292929"/>
                </a:solidFill>
                <a:cs typeface="Arial" panose="020B0604020202020204" pitchFamily="34" charset="0"/>
              </a:rPr>
              <a:t> – </a:t>
            </a:r>
            <a:r>
              <a:rPr lang="ru-RU" altLang="ru-RU" sz="2400" b="1" dirty="0" err="1">
                <a:solidFill>
                  <a:srgbClr val="000000"/>
                </a:solidFill>
              </a:rPr>
              <a:t>отбортовкой</a:t>
            </a:r>
            <a:endParaRPr lang="ru-RU" altLang="ru-RU" sz="2400" b="1" dirty="0">
              <a:solidFill>
                <a:srgbClr val="000000"/>
              </a:solidFill>
              <a:cs typeface="Arial" panose="020B0604020202020204" pitchFamily="34" charset="0"/>
            </a:endParaRPr>
          </a:p>
        </p:txBody>
      </p:sp>
      <p:sp>
        <p:nvSpPr>
          <p:cNvPr id="60425" name="AutoShape 9"/>
          <p:cNvSpPr>
            <a:spLocks noChangeArrowheads="1"/>
          </p:cNvSpPr>
          <p:nvPr/>
        </p:nvSpPr>
        <p:spPr bwMode="auto">
          <a:xfrm>
            <a:off x="0" y="2971800"/>
            <a:ext cx="2819400" cy="609600"/>
          </a:xfrm>
          <a:prstGeom prst="wedgeRoundRectCallout">
            <a:avLst>
              <a:gd name="adj1" fmla="val 35583"/>
              <a:gd name="adj2" fmla="val -108593"/>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0426" name="AutoShape 10"/>
          <p:cNvSpPr>
            <a:spLocks noChangeArrowheads="1"/>
          </p:cNvSpPr>
          <p:nvPr/>
        </p:nvSpPr>
        <p:spPr bwMode="auto">
          <a:xfrm>
            <a:off x="2895600" y="2971800"/>
            <a:ext cx="2667000" cy="609600"/>
          </a:xfrm>
          <a:prstGeom prst="wedgeRoundRectCallout">
            <a:avLst>
              <a:gd name="adj1" fmla="val 9106"/>
              <a:gd name="adj2" fmla="val -114843"/>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0427" name="AutoShape 11"/>
          <p:cNvSpPr>
            <a:spLocks noChangeArrowheads="1"/>
          </p:cNvSpPr>
          <p:nvPr/>
        </p:nvSpPr>
        <p:spPr bwMode="auto">
          <a:xfrm>
            <a:off x="5638800" y="2971800"/>
            <a:ext cx="2819400" cy="609600"/>
          </a:xfrm>
          <a:prstGeom prst="wedgeRoundRectCallout">
            <a:avLst>
              <a:gd name="adj1" fmla="val -32264"/>
              <a:gd name="adj2" fmla="val -109634"/>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0428" name="Text Box 12"/>
          <p:cNvSpPr txBox="1">
            <a:spLocks noChangeArrowheads="1"/>
          </p:cNvSpPr>
          <p:nvPr/>
        </p:nvSpPr>
        <p:spPr bwMode="auto">
          <a:xfrm>
            <a:off x="4648200" y="4495800"/>
            <a:ext cx="3581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Правка листового металла  на правильной плите киянкой</a:t>
            </a:r>
          </a:p>
        </p:txBody>
      </p:sp>
      <p:pic>
        <p:nvPicPr>
          <p:cNvPr id="60429" name="Picture 13" descr="праывка токолистолвого металла"/>
          <p:cNvPicPr>
            <a:picLocks noChangeAspect="1" noChangeArrowheads="1"/>
          </p:cNvPicPr>
          <p:nvPr/>
        </p:nvPicPr>
        <p:blipFill>
          <a:blip r:embed="rId2">
            <a:extLst>
              <a:ext uri="{28A0092B-C50C-407E-A947-70E740481C1C}">
                <a14:useLocalDpi xmlns:a14="http://schemas.microsoft.com/office/drawing/2010/main" val="0"/>
              </a:ext>
            </a:extLst>
          </a:blip>
          <a:srcRect l="17418" t="5328" r="12090" b="9947"/>
          <a:stretch>
            <a:fillRect/>
          </a:stretch>
        </p:blipFill>
        <p:spPr bwMode="auto">
          <a:xfrm>
            <a:off x="47625" y="3810000"/>
            <a:ext cx="4295775" cy="297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1000" fill="hold"/>
                                        <p:tgtEl>
                                          <p:spTgt spid="60422"/>
                                        </p:tgtEl>
                                        <p:attrNameLst>
                                          <p:attrName>ppt_w</p:attrName>
                                        </p:attrNameLst>
                                      </p:cBhvr>
                                      <p:tavLst>
                                        <p:tav tm="0">
                                          <p:val>
                                            <p:fltVal val="0"/>
                                          </p:val>
                                        </p:tav>
                                        <p:tav tm="100000">
                                          <p:val>
                                            <p:strVal val="#ppt_w"/>
                                          </p:val>
                                        </p:tav>
                                      </p:tavLst>
                                    </p:anim>
                                    <p:anim calcmode="lin" valueType="num">
                                      <p:cBhvr>
                                        <p:cTn id="8" dur="1000" fill="hold"/>
                                        <p:tgtEl>
                                          <p:spTgt spid="60422"/>
                                        </p:tgtEl>
                                        <p:attrNameLst>
                                          <p:attrName>ppt_h</p:attrName>
                                        </p:attrNameLst>
                                      </p:cBhvr>
                                      <p:tavLst>
                                        <p:tav tm="0">
                                          <p:val>
                                            <p:fltVal val="0"/>
                                          </p:val>
                                        </p:tav>
                                        <p:tav tm="100000">
                                          <p:val>
                                            <p:strVal val="#ppt_h"/>
                                          </p:val>
                                        </p:tav>
                                      </p:tavLst>
                                    </p:anim>
                                    <p:animEffect transition="in" filter="fade">
                                      <p:cBhvr>
                                        <p:cTn id="9" dur="1000"/>
                                        <p:tgtEl>
                                          <p:spTgt spid="6042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0423"/>
                                        </p:tgtEl>
                                        <p:attrNameLst>
                                          <p:attrName>style.visibility</p:attrName>
                                        </p:attrNameLst>
                                      </p:cBhvr>
                                      <p:to>
                                        <p:strVal val="visible"/>
                                      </p:to>
                                    </p:set>
                                    <p:anim calcmode="lin" valueType="num">
                                      <p:cBhvr>
                                        <p:cTn id="12" dur="1000" fill="hold"/>
                                        <p:tgtEl>
                                          <p:spTgt spid="60423"/>
                                        </p:tgtEl>
                                        <p:attrNameLst>
                                          <p:attrName>ppt_w</p:attrName>
                                        </p:attrNameLst>
                                      </p:cBhvr>
                                      <p:tavLst>
                                        <p:tav tm="0">
                                          <p:val>
                                            <p:fltVal val="0"/>
                                          </p:val>
                                        </p:tav>
                                        <p:tav tm="100000">
                                          <p:val>
                                            <p:strVal val="#ppt_w"/>
                                          </p:val>
                                        </p:tav>
                                      </p:tavLst>
                                    </p:anim>
                                    <p:anim calcmode="lin" valueType="num">
                                      <p:cBhvr>
                                        <p:cTn id="13" dur="1000" fill="hold"/>
                                        <p:tgtEl>
                                          <p:spTgt spid="60423"/>
                                        </p:tgtEl>
                                        <p:attrNameLst>
                                          <p:attrName>ppt_h</p:attrName>
                                        </p:attrNameLst>
                                      </p:cBhvr>
                                      <p:tavLst>
                                        <p:tav tm="0">
                                          <p:val>
                                            <p:fltVal val="0"/>
                                          </p:val>
                                        </p:tav>
                                        <p:tav tm="100000">
                                          <p:val>
                                            <p:strVal val="#ppt_h"/>
                                          </p:val>
                                        </p:tav>
                                      </p:tavLst>
                                    </p:anim>
                                    <p:animEffect transition="in" filter="fade">
                                      <p:cBhvr>
                                        <p:cTn id="14" dur="1000"/>
                                        <p:tgtEl>
                                          <p:spTgt spid="6042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0424"/>
                                        </p:tgtEl>
                                        <p:attrNameLst>
                                          <p:attrName>style.visibility</p:attrName>
                                        </p:attrNameLst>
                                      </p:cBhvr>
                                      <p:to>
                                        <p:strVal val="visible"/>
                                      </p:to>
                                    </p:set>
                                    <p:anim calcmode="lin" valueType="num">
                                      <p:cBhvr>
                                        <p:cTn id="17" dur="1000" fill="hold"/>
                                        <p:tgtEl>
                                          <p:spTgt spid="60424"/>
                                        </p:tgtEl>
                                        <p:attrNameLst>
                                          <p:attrName>ppt_w</p:attrName>
                                        </p:attrNameLst>
                                      </p:cBhvr>
                                      <p:tavLst>
                                        <p:tav tm="0">
                                          <p:val>
                                            <p:fltVal val="0"/>
                                          </p:val>
                                        </p:tav>
                                        <p:tav tm="100000">
                                          <p:val>
                                            <p:strVal val="#ppt_w"/>
                                          </p:val>
                                        </p:tav>
                                      </p:tavLst>
                                    </p:anim>
                                    <p:anim calcmode="lin" valueType="num">
                                      <p:cBhvr>
                                        <p:cTn id="18" dur="1000" fill="hold"/>
                                        <p:tgtEl>
                                          <p:spTgt spid="60424"/>
                                        </p:tgtEl>
                                        <p:attrNameLst>
                                          <p:attrName>ppt_h</p:attrName>
                                        </p:attrNameLst>
                                      </p:cBhvr>
                                      <p:tavLst>
                                        <p:tav tm="0">
                                          <p:val>
                                            <p:fltVal val="0"/>
                                          </p:val>
                                        </p:tav>
                                        <p:tav tm="100000">
                                          <p:val>
                                            <p:strVal val="#ppt_h"/>
                                          </p:val>
                                        </p:tav>
                                      </p:tavLst>
                                    </p:anim>
                                    <p:animEffect transition="in" filter="fade">
                                      <p:cBhvr>
                                        <p:cTn id="19" dur="10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04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0425"/>
                                        </p:tgtEl>
                                        <p:attrNameLst>
                                          <p:attrName>style.visibility</p:attrName>
                                        </p:attrNameLst>
                                      </p:cBhvr>
                                      <p:to>
                                        <p:strVal val="visible"/>
                                      </p:to>
                                    </p:set>
                                    <p:animEffect transition="in" filter="dissolve">
                                      <p:cBhvr>
                                        <p:cTn id="25" dur="1000"/>
                                        <p:tgtEl>
                                          <p:spTgt spid="60425"/>
                                        </p:tgtEl>
                                      </p:cBhvr>
                                    </p:animEffect>
                                  </p:childTnLst>
                                </p:cTn>
                              </p:par>
                            </p:childTnLst>
                          </p:cTn>
                        </p:par>
                        <p:par>
                          <p:cTn id="26" fill="hold" nodeType="afterGroup">
                            <p:stCondLst>
                              <p:cond delay="1000"/>
                            </p:stCondLst>
                            <p:childTnLst>
                              <p:par>
                                <p:cTn id="27" presetID="9" presetClass="exit" presetSubtype="0" fill="hold" grpId="1" nodeType="afterEffect">
                                  <p:stCondLst>
                                    <p:cond delay="1500"/>
                                  </p:stCondLst>
                                  <p:childTnLst>
                                    <p:animEffect transition="out" filter="dissolve">
                                      <p:cBhvr>
                                        <p:cTn id="28" dur="1000"/>
                                        <p:tgtEl>
                                          <p:spTgt spid="60425"/>
                                        </p:tgtEl>
                                      </p:cBhvr>
                                    </p:animEffect>
                                    <p:set>
                                      <p:cBhvr>
                                        <p:cTn id="29" dur="1" fill="hold">
                                          <p:stCondLst>
                                            <p:cond delay="999"/>
                                          </p:stCondLst>
                                        </p:cTn>
                                        <p:tgtEl>
                                          <p:spTgt spid="60425"/>
                                        </p:tgtEl>
                                        <p:attrNameLst>
                                          <p:attrName>style.visibility</p:attrName>
                                        </p:attrNameLst>
                                      </p:cBhvr>
                                      <p:to>
                                        <p:strVal val="hidden"/>
                                      </p:to>
                                    </p:set>
                                  </p:childTnLst>
                                </p:cTn>
                              </p:par>
                              <p:par>
                                <p:cTn id="30" presetID="55" presetClass="exit" presetSubtype="0" fill="hold" grpId="1" nodeType="withEffect">
                                  <p:stCondLst>
                                    <p:cond delay="1500"/>
                                  </p:stCondLst>
                                  <p:childTnLst>
                                    <p:anim calcmode="lin" valueType="num">
                                      <p:cBhvr>
                                        <p:cTn id="31" dur="1000"/>
                                        <p:tgtEl>
                                          <p:spTgt spid="60422"/>
                                        </p:tgtEl>
                                        <p:attrNameLst>
                                          <p:attrName>ppt_w</p:attrName>
                                        </p:attrNameLst>
                                      </p:cBhvr>
                                      <p:tavLst>
                                        <p:tav tm="0">
                                          <p:val>
                                            <p:strVal val="ppt_w"/>
                                          </p:val>
                                        </p:tav>
                                        <p:tav tm="100000">
                                          <p:val>
                                            <p:strVal val="ppt_w*0.70"/>
                                          </p:val>
                                        </p:tav>
                                      </p:tavLst>
                                    </p:anim>
                                    <p:anim calcmode="lin" valueType="num">
                                      <p:cBhvr>
                                        <p:cTn id="32" dur="1000"/>
                                        <p:tgtEl>
                                          <p:spTgt spid="60422"/>
                                        </p:tgtEl>
                                        <p:attrNameLst>
                                          <p:attrName>ppt_h</p:attrName>
                                        </p:attrNameLst>
                                      </p:cBhvr>
                                      <p:tavLst>
                                        <p:tav tm="0">
                                          <p:val>
                                            <p:strVal val="ppt_h"/>
                                          </p:val>
                                        </p:tav>
                                        <p:tav tm="100000">
                                          <p:val>
                                            <p:strVal val="ppt_h"/>
                                          </p:val>
                                        </p:tav>
                                      </p:tavLst>
                                    </p:anim>
                                    <p:animEffect transition="out" filter="fade">
                                      <p:cBhvr>
                                        <p:cTn id="33" dur="1000"/>
                                        <p:tgtEl>
                                          <p:spTgt spid="60422"/>
                                        </p:tgtEl>
                                      </p:cBhvr>
                                    </p:animEffect>
                                    <p:set>
                                      <p:cBhvr>
                                        <p:cTn id="34" dur="1" fill="hold">
                                          <p:stCondLst>
                                            <p:cond delay="999"/>
                                          </p:stCondLst>
                                        </p:cTn>
                                        <p:tgtEl>
                                          <p:spTgt spid="60422"/>
                                        </p:tgtEl>
                                        <p:attrNameLst>
                                          <p:attrName>style.visibility</p:attrName>
                                        </p:attrNameLst>
                                      </p:cBhvr>
                                      <p:to>
                                        <p:strVal val="hidden"/>
                                      </p:to>
                                    </p:set>
                                  </p:childTnLst>
                                </p:cTn>
                              </p:par>
                            </p:childTnLst>
                          </p:cTn>
                        </p:par>
                      </p:childTnLst>
                    </p:cTn>
                  </p:par>
                </p:childTnLst>
              </p:cTn>
              <p:nextCondLst>
                <p:cond evt="onClick" delay="0">
                  <p:tgtEl>
                    <p:spTgt spid="60422"/>
                  </p:tgtEl>
                </p:cond>
              </p:nextCondLst>
            </p:seq>
            <p:seq concurrent="1" nextAc="seek">
              <p:cTn id="35" restart="whenNotActive" fill="hold" evtFilter="cancelBubble" nodeType="interactiveSeq">
                <p:stCondLst>
                  <p:cond evt="onClick" delay="0">
                    <p:tgtEl>
                      <p:spTgt spid="6042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0426"/>
                                        </p:tgtEl>
                                        <p:attrNameLst>
                                          <p:attrName>style.visibility</p:attrName>
                                        </p:attrNameLst>
                                      </p:cBhvr>
                                      <p:to>
                                        <p:strVal val="visible"/>
                                      </p:to>
                                    </p:set>
                                    <p:animEffect transition="in" filter="dissolve">
                                      <p:cBhvr>
                                        <p:cTn id="40" dur="1000"/>
                                        <p:tgtEl>
                                          <p:spTgt spid="60426"/>
                                        </p:tgtEl>
                                      </p:cBhvr>
                                    </p:animEffect>
                                  </p:childTnLst>
                                </p:cTn>
                              </p:par>
                            </p:childTnLst>
                          </p:cTn>
                        </p:par>
                        <p:par>
                          <p:cTn id="41" fill="hold" nodeType="afterGroup">
                            <p:stCondLst>
                              <p:cond delay="1000"/>
                            </p:stCondLst>
                            <p:childTnLst>
                              <p:par>
                                <p:cTn id="42" presetID="2" presetClass="exit" presetSubtype="4" fill="hold" grpId="2" nodeType="afterEffect">
                                  <p:stCondLst>
                                    <p:cond delay="1000"/>
                                  </p:stCondLst>
                                  <p:childTnLst>
                                    <p:anim calcmode="lin" valueType="num">
                                      <p:cBhvr additive="base">
                                        <p:cTn id="43" dur="1000"/>
                                        <p:tgtEl>
                                          <p:spTgt spid="60422"/>
                                        </p:tgtEl>
                                        <p:attrNameLst>
                                          <p:attrName>ppt_x</p:attrName>
                                        </p:attrNameLst>
                                      </p:cBhvr>
                                      <p:tavLst>
                                        <p:tav tm="0">
                                          <p:val>
                                            <p:strVal val="ppt_x"/>
                                          </p:val>
                                        </p:tav>
                                        <p:tav tm="100000">
                                          <p:val>
                                            <p:strVal val="ppt_x"/>
                                          </p:val>
                                        </p:tav>
                                      </p:tavLst>
                                    </p:anim>
                                    <p:anim calcmode="lin" valueType="num">
                                      <p:cBhvr additive="base">
                                        <p:cTn id="44" dur="1000"/>
                                        <p:tgtEl>
                                          <p:spTgt spid="60422"/>
                                        </p:tgtEl>
                                        <p:attrNameLst>
                                          <p:attrName>ppt_y</p:attrName>
                                        </p:attrNameLst>
                                      </p:cBhvr>
                                      <p:tavLst>
                                        <p:tav tm="0">
                                          <p:val>
                                            <p:strVal val="ppt_y"/>
                                          </p:val>
                                        </p:tav>
                                        <p:tav tm="100000">
                                          <p:val>
                                            <p:strVal val="1+ppt_h/2"/>
                                          </p:val>
                                        </p:tav>
                                      </p:tavLst>
                                    </p:anim>
                                    <p:set>
                                      <p:cBhvr>
                                        <p:cTn id="45" dur="1" fill="hold">
                                          <p:stCondLst>
                                            <p:cond delay="999"/>
                                          </p:stCondLst>
                                        </p:cTn>
                                        <p:tgtEl>
                                          <p:spTgt spid="60422"/>
                                        </p:tgtEl>
                                        <p:attrNameLst>
                                          <p:attrName>style.visibility</p:attrName>
                                        </p:attrNameLst>
                                      </p:cBhvr>
                                      <p:to>
                                        <p:strVal val="hidden"/>
                                      </p:to>
                                    </p:set>
                                  </p:childTnLst>
                                </p:cTn>
                              </p:par>
                              <p:par>
                                <p:cTn id="46" presetID="2" presetClass="exit" presetSubtype="4" fill="hold" grpId="1" nodeType="withEffect">
                                  <p:stCondLst>
                                    <p:cond delay="1000"/>
                                  </p:stCondLst>
                                  <p:childTnLst>
                                    <p:anim calcmode="lin" valueType="num">
                                      <p:cBhvr additive="base">
                                        <p:cTn id="47" dur="1000"/>
                                        <p:tgtEl>
                                          <p:spTgt spid="60424"/>
                                        </p:tgtEl>
                                        <p:attrNameLst>
                                          <p:attrName>ppt_x</p:attrName>
                                        </p:attrNameLst>
                                      </p:cBhvr>
                                      <p:tavLst>
                                        <p:tav tm="0">
                                          <p:val>
                                            <p:strVal val="ppt_x"/>
                                          </p:val>
                                        </p:tav>
                                        <p:tav tm="100000">
                                          <p:val>
                                            <p:strVal val="ppt_x"/>
                                          </p:val>
                                        </p:tav>
                                      </p:tavLst>
                                    </p:anim>
                                    <p:anim calcmode="lin" valueType="num">
                                      <p:cBhvr additive="base">
                                        <p:cTn id="48" dur="1000"/>
                                        <p:tgtEl>
                                          <p:spTgt spid="60424"/>
                                        </p:tgtEl>
                                        <p:attrNameLst>
                                          <p:attrName>ppt_y</p:attrName>
                                        </p:attrNameLst>
                                      </p:cBhvr>
                                      <p:tavLst>
                                        <p:tav tm="0">
                                          <p:val>
                                            <p:strVal val="ppt_y"/>
                                          </p:val>
                                        </p:tav>
                                        <p:tav tm="100000">
                                          <p:val>
                                            <p:strVal val="1+ppt_h/2"/>
                                          </p:val>
                                        </p:tav>
                                      </p:tavLst>
                                    </p:anim>
                                    <p:set>
                                      <p:cBhvr>
                                        <p:cTn id="49" dur="1" fill="hold">
                                          <p:stCondLst>
                                            <p:cond delay="999"/>
                                          </p:stCondLst>
                                        </p:cTn>
                                        <p:tgtEl>
                                          <p:spTgt spid="60424"/>
                                        </p:tgtEl>
                                        <p:attrNameLst>
                                          <p:attrName>style.visibility</p:attrName>
                                        </p:attrNameLst>
                                      </p:cBhvr>
                                      <p:to>
                                        <p:strVal val="hidden"/>
                                      </p:to>
                                    </p:set>
                                  </p:childTnLst>
                                </p:cTn>
                              </p:par>
                            </p:childTnLst>
                          </p:cTn>
                        </p:par>
                      </p:childTnLst>
                    </p:cTn>
                  </p:par>
                </p:childTnLst>
              </p:cTn>
              <p:nextCondLst>
                <p:cond evt="onClick" delay="0">
                  <p:tgtEl>
                    <p:spTgt spid="60423"/>
                  </p:tgtEl>
                </p:cond>
              </p:nextCondLst>
            </p:seq>
            <p:seq concurrent="1" nextAc="seek">
              <p:cTn id="50" restart="whenNotActive" fill="hold" evtFilter="cancelBubble" nodeType="interactiveSeq">
                <p:stCondLst>
                  <p:cond evt="onClick" delay="0">
                    <p:tgtEl>
                      <p:spTgt spid="6042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0427"/>
                                        </p:tgtEl>
                                        <p:attrNameLst>
                                          <p:attrName>style.visibility</p:attrName>
                                        </p:attrNameLst>
                                      </p:cBhvr>
                                      <p:to>
                                        <p:strVal val="visible"/>
                                      </p:to>
                                    </p:set>
                                    <p:animEffect transition="in" filter="dissolve">
                                      <p:cBhvr>
                                        <p:cTn id="55" dur="1000"/>
                                        <p:tgtEl>
                                          <p:spTgt spid="60427"/>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0427"/>
                                        </p:tgtEl>
                                      </p:cBhvr>
                                    </p:animEffect>
                                    <p:set>
                                      <p:cBhvr>
                                        <p:cTn id="59" dur="1" fill="hold">
                                          <p:stCondLst>
                                            <p:cond delay="999"/>
                                          </p:stCondLst>
                                        </p:cTn>
                                        <p:tgtEl>
                                          <p:spTgt spid="60427"/>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0424"/>
                                        </p:tgtEl>
                                        <p:attrNameLst>
                                          <p:attrName>ppt_w</p:attrName>
                                        </p:attrNameLst>
                                      </p:cBhvr>
                                      <p:tavLst>
                                        <p:tav tm="0">
                                          <p:val>
                                            <p:strVal val="ppt_w"/>
                                          </p:val>
                                        </p:tav>
                                        <p:tav tm="100000">
                                          <p:val>
                                            <p:strVal val="ppt_w*0.70"/>
                                          </p:val>
                                        </p:tav>
                                      </p:tavLst>
                                    </p:anim>
                                    <p:anim calcmode="lin" valueType="num">
                                      <p:cBhvr>
                                        <p:cTn id="62" dur="1000"/>
                                        <p:tgtEl>
                                          <p:spTgt spid="60424"/>
                                        </p:tgtEl>
                                        <p:attrNameLst>
                                          <p:attrName>ppt_h</p:attrName>
                                        </p:attrNameLst>
                                      </p:cBhvr>
                                      <p:tavLst>
                                        <p:tav tm="0">
                                          <p:val>
                                            <p:strVal val="ppt_h"/>
                                          </p:val>
                                        </p:tav>
                                        <p:tav tm="100000">
                                          <p:val>
                                            <p:strVal val="ppt_h"/>
                                          </p:val>
                                        </p:tav>
                                      </p:tavLst>
                                    </p:anim>
                                    <p:animEffect transition="out" filter="fade">
                                      <p:cBhvr>
                                        <p:cTn id="63" dur="1000"/>
                                        <p:tgtEl>
                                          <p:spTgt spid="60424"/>
                                        </p:tgtEl>
                                      </p:cBhvr>
                                    </p:animEffect>
                                    <p:set>
                                      <p:cBhvr>
                                        <p:cTn id="64" dur="1" fill="hold">
                                          <p:stCondLst>
                                            <p:cond delay="999"/>
                                          </p:stCondLst>
                                        </p:cTn>
                                        <p:tgtEl>
                                          <p:spTgt spid="60424"/>
                                        </p:tgtEl>
                                        <p:attrNameLst>
                                          <p:attrName>style.visibility</p:attrName>
                                        </p:attrNameLst>
                                      </p:cBhvr>
                                      <p:to>
                                        <p:strVal val="hidden"/>
                                      </p:to>
                                    </p:set>
                                  </p:childTnLst>
                                </p:cTn>
                              </p:par>
                            </p:childTnLst>
                          </p:cTn>
                        </p:par>
                      </p:childTnLst>
                    </p:cTn>
                  </p:par>
                </p:childTnLst>
              </p:cTn>
              <p:nextCondLst>
                <p:cond evt="onClick" delay="0">
                  <p:tgtEl>
                    <p:spTgt spid="60424"/>
                  </p:tgtEl>
                </p:cond>
              </p:nextCondLst>
            </p:seq>
          </p:childTnLst>
        </p:cTn>
      </p:par>
    </p:tnLst>
    <p:bldLst>
      <p:bldP spid="60422" grpId="0"/>
      <p:bldP spid="60422" grpId="1"/>
      <p:bldP spid="60422" grpId="2"/>
      <p:bldP spid="60423" grpId="0"/>
      <p:bldP spid="60424" grpId="0"/>
      <p:bldP spid="60424" grpId="1"/>
      <p:bldP spid="60424" grpId="2"/>
      <p:bldP spid="60425" grpId="0" animBg="1"/>
      <p:bldP spid="60425" grpId="1" animBg="1"/>
      <p:bldP spid="60426" grpId="0" animBg="1"/>
      <p:bldP spid="60427" grpId="0" animBg="1"/>
      <p:bldP spid="60427"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76200" y="11430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800" b="1">
                <a:solidFill>
                  <a:srgbClr val="990033"/>
                </a:solidFill>
                <a:cs typeface="Arial" panose="020B0604020202020204" pitchFamily="34" charset="0"/>
              </a:rPr>
              <a:t>5. </a:t>
            </a:r>
            <a:r>
              <a:rPr lang="ru-RU" altLang="ru-RU" sz="2800" b="1">
                <a:solidFill>
                  <a:srgbClr val="990033"/>
                </a:solidFill>
              </a:rPr>
              <a:t>Какой листовой металл правят на рисунке?</a:t>
            </a:r>
            <a:endParaRPr lang="ru-RU" altLang="ru-RU" sz="2800" b="1">
              <a:solidFill>
                <a:srgbClr val="990033"/>
              </a:solidFill>
              <a:cs typeface="Arial" panose="020B0604020202020204" pitchFamily="34" charset="0"/>
            </a:endParaRPr>
          </a:p>
        </p:txBody>
      </p:sp>
      <p:sp>
        <p:nvSpPr>
          <p:cNvPr id="62467" name="Rectangle 3"/>
          <p:cNvSpPr>
            <a:spLocks noGrp="1" noChangeArrowheads="1"/>
          </p:cNvSpPr>
          <p:nvPr>
            <p:ph type="title"/>
          </p:nvPr>
        </p:nvSpPr>
        <p:spPr>
          <a:xfrm>
            <a:off x="457200" y="0"/>
            <a:ext cx="8229600" cy="595313"/>
          </a:xfrm>
          <a:solidFill>
            <a:srgbClr val="FFFF00"/>
          </a:solidFill>
          <a:ln/>
        </p:spPr>
        <p:txBody>
          <a:bodyPr anchorCtr="1"/>
          <a:lstStyle/>
          <a:p>
            <a:r>
              <a:rPr lang="ru-RU" altLang="ru-RU" sz="3600" b="1" dirty="0">
                <a:solidFill>
                  <a:srgbClr val="FF0000"/>
                </a:solidFill>
                <a:effectLst/>
                <a:latin typeface="Times New Roman" panose="02020603050405020304" pitchFamily="18" charset="0"/>
                <a:cs typeface="Times New Roman" panose="02020603050405020304" pitchFamily="18" charset="0"/>
              </a:rPr>
              <a:t>Проверь свои знания</a:t>
            </a:r>
          </a:p>
        </p:txBody>
      </p:sp>
      <p:sp>
        <p:nvSpPr>
          <p:cNvPr id="62468" name="Rectangle 4"/>
          <p:cNvSpPr>
            <a:spLocks noChangeArrowheads="1"/>
          </p:cNvSpPr>
          <p:nvPr/>
        </p:nvSpPr>
        <p:spPr bwMode="auto">
          <a:xfrm>
            <a:off x="-152400" y="1752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А</a:t>
            </a:r>
            <a:r>
              <a:rPr lang="ru-RU" altLang="ru-RU" sz="2400" b="1" dirty="0">
                <a:solidFill>
                  <a:srgbClr val="292929"/>
                </a:solidFill>
                <a:cs typeface="Arial" panose="020B0604020202020204" pitchFamily="34" charset="0"/>
              </a:rPr>
              <a:t> – </a:t>
            </a:r>
            <a:r>
              <a:rPr lang="ru-RU" altLang="ru-RU" sz="2400" b="1" dirty="0">
                <a:solidFill>
                  <a:srgbClr val="000000"/>
                </a:solidFill>
              </a:rPr>
              <a:t>фольгу</a:t>
            </a:r>
          </a:p>
        </p:txBody>
      </p:sp>
      <p:sp>
        <p:nvSpPr>
          <p:cNvPr id="62469" name="Rectangle 5"/>
          <p:cNvSpPr>
            <a:spLocks noChangeArrowheads="1"/>
          </p:cNvSpPr>
          <p:nvPr/>
        </p:nvSpPr>
        <p:spPr bwMode="auto">
          <a:xfrm>
            <a:off x="2057400" y="17526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2400" b="1" dirty="0">
                <a:solidFill>
                  <a:srgbClr val="FF0000"/>
                </a:solidFill>
                <a:cs typeface="Arial" panose="020B0604020202020204" pitchFamily="34" charset="0"/>
              </a:rPr>
              <a:t>Б</a:t>
            </a:r>
            <a:r>
              <a:rPr lang="ru-RU" altLang="ru-RU" sz="2400" b="1" dirty="0">
                <a:solidFill>
                  <a:srgbClr val="292929"/>
                </a:solidFill>
                <a:cs typeface="Arial" panose="020B0604020202020204" pitchFamily="34" charset="0"/>
              </a:rPr>
              <a:t> – </a:t>
            </a:r>
            <a:r>
              <a:rPr lang="ru-RU" altLang="ru-RU" sz="2400" b="1" dirty="0">
                <a:solidFill>
                  <a:srgbClr val="000000"/>
                </a:solidFill>
              </a:rPr>
              <a:t>тонколистовую сталь, жесть</a:t>
            </a:r>
          </a:p>
        </p:txBody>
      </p:sp>
      <p:sp>
        <p:nvSpPr>
          <p:cNvPr id="62470" name="Rectangle 6"/>
          <p:cNvSpPr>
            <a:spLocks noChangeArrowheads="1"/>
          </p:cNvSpPr>
          <p:nvPr/>
        </p:nvSpPr>
        <p:spPr bwMode="auto">
          <a:xfrm>
            <a:off x="5486400" y="2209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В</a:t>
            </a:r>
            <a:r>
              <a:rPr lang="ru-RU" altLang="ru-RU" sz="2400" b="1" dirty="0">
                <a:solidFill>
                  <a:srgbClr val="292929"/>
                </a:solidFill>
                <a:cs typeface="Arial" panose="020B0604020202020204" pitchFamily="34" charset="0"/>
              </a:rPr>
              <a:t> – </a:t>
            </a:r>
            <a:r>
              <a:rPr lang="ru-RU" altLang="ru-RU" sz="2400" b="1" dirty="0">
                <a:solidFill>
                  <a:srgbClr val="000000"/>
                </a:solidFill>
              </a:rPr>
              <a:t>листовую сталь</a:t>
            </a:r>
          </a:p>
        </p:txBody>
      </p:sp>
      <p:sp>
        <p:nvSpPr>
          <p:cNvPr id="62471" name="AutoShape 7"/>
          <p:cNvSpPr>
            <a:spLocks noChangeArrowheads="1"/>
          </p:cNvSpPr>
          <p:nvPr/>
        </p:nvSpPr>
        <p:spPr bwMode="auto">
          <a:xfrm>
            <a:off x="0" y="2590800"/>
            <a:ext cx="2819400" cy="609600"/>
          </a:xfrm>
          <a:prstGeom prst="wedgeRoundRectCallout">
            <a:avLst>
              <a:gd name="adj1" fmla="val -27759"/>
              <a:gd name="adj2" fmla="val -113542"/>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2472" name="AutoShape 8"/>
          <p:cNvSpPr>
            <a:spLocks noChangeArrowheads="1"/>
          </p:cNvSpPr>
          <p:nvPr/>
        </p:nvSpPr>
        <p:spPr bwMode="auto">
          <a:xfrm>
            <a:off x="2819400" y="2514600"/>
            <a:ext cx="2667000" cy="609600"/>
          </a:xfrm>
          <a:prstGeom prst="wedgeRoundRectCallout">
            <a:avLst>
              <a:gd name="adj1" fmla="val -68037"/>
              <a:gd name="adj2" fmla="val -111199"/>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2473" name="AutoShape 9"/>
          <p:cNvSpPr>
            <a:spLocks noChangeArrowheads="1"/>
          </p:cNvSpPr>
          <p:nvPr/>
        </p:nvSpPr>
        <p:spPr bwMode="auto">
          <a:xfrm>
            <a:off x="5638800" y="2971800"/>
            <a:ext cx="2819400" cy="609600"/>
          </a:xfrm>
          <a:prstGeom prst="wedgeRoundRectCallout">
            <a:avLst>
              <a:gd name="adj1" fmla="val -32264"/>
              <a:gd name="adj2" fmla="val -109634"/>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62477" name="Picture 13" descr="Правка жести на плите киянкой"/>
          <p:cNvPicPr>
            <a:picLocks noChangeAspect="1" noChangeArrowheads="1"/>
          </p:cNvPicPr>
          <p:nvPr/>
        </p:nvPicPr>
        <p:blipFill>
          <a:blip r:embed="rId2">
            <a:extLst>
              <a:ext uri="{28A0092B-C50C-407E-A947-70E740481C1C}">
                <a14:useLocalDpi xmlns:a14="http://schemas.microsoft.com/office/drawing/2010/main" val="0"/>
              </a:ext>
            </a:extLst>
          </a:blip>
          <a:srcRect l="7330" t="18538" r="12477" b="11122"/>
          <a:stretch>
            <a:fillRect/>
          </a:stretch>
        </p:blipFill>
        <p:spPr bwMode="auto">
          <a:xfrm>
            <a:off x="381000" y="3376613"/>
            <a:ext cx="4897438" cy="3252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1000" fill="hold"/>
                                        <p:tgtEl>
                                          <p:spTgt spid="62468"/>
                                        </p:tgtEl>
                                        <p:attrNameLst>
                                          <p:attrName>ppt_w</p:attrName>
                                        </p:attrNameLst>
                                      </p:cBhvr>
                                      <p:tavLst>
                                        <p:tav tm="0">
                                          <p:val>
                                            <p:fltVal val="0"/>
                                          </p:val>
                                        </p:tav>
                                        <p:tav tm="100000">
                                          <p:val>
                                            <p:strVal val="#ppt_w"/>
                                          </p:val>
                                        </p:tav>
                                      </p:tavLst>
                                    </p:anim>
                                    <p:anim calcmode="lin" valueType="num">
                                      <p:cBhvr>
                                        <p:cTn id="8" dur="1000" fill="hold"/>
                                        <p:tgtEl>
                                          <p:spTgt spid="62468"/>
                                        </p:tgtEl>
                                        <p:attrNameLst>
                                          <p:attrName>ppt_h</p:attrName>
                                        </p:attrNameLst>
                                      </p:cBhvr>
                                      <p:tavLst>
                                        <p:tav tm="0">
                                          <p:val>
                                            <p:fltVal val="0"/>
                                          </p:val>
                                        </p:tav>
                                        <p:tav tm="100000">
                                          <p:val>
                                            <p:strVal val="#ppt_h"/>
                                          </p:val>
                                        </p:tav>
                                      </p:tavLst>
                                    </p:anim>
                                    <p:animEffect transition="in" filter="fade">
                                      <p:cBhvr>
                                        <p:cTn id="9" dur="1000"/>
                                        <p:tgtEl>
                                          <p:spTgt spid="6246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2469"/>
                                        </p:tgtEl>
                                        <p:attrNameLst>
                                          <p:attrName>style.visibility</p:attrName>
                                        </p:attrNameLst>
                                      </p:cBhvr>
                                      <p:to>
                                        <p:strVal val="visible"/>
                                      </p:to>
                                    </p:set>
                                    <p:anim calcmode="lin" valueType="num">
                                      <p:cBhvr>
                                        <p:cTn id="12" dur="1000" fill="hold"/>
                                        <p:tgtEl>
                                          <p:spTgt spid="62469"/>
                                        </p:tgtEl>
                                        <p:attrNameLst>
                                          <p:attrName>ppt_w</p:attrName>
                                        </p:attrNameLst>
                                      </p:cBhvr>
                                      <p:tavLst>
                                        <p:tav tm="0">
                                          <p:val>
                                            <p:fltVal val="0"/>
                                          </p:val>
                                        </p:tav>
                                        <p:tav tm="100000">
                                          <p:val>
                                            <p:strVal val="#ppt_w"/>
                                          </p:val>
                                        </p:tav>
                                      </p:tavLst>
                                    </p:anim>
                                    <p:anim calcmode="lin" valueType="num">
                                      <p:cBhvr>
                                        <p:cTn id="13" dur="1000" fill="hold"/>
                                        <p:tgtEl>
                                          <p:spTgt spid="62469"/>
                                        </p:tgtEl>
                                        <p:attrNameLst>
                                          <p:attrName>ppt_h</p:attrName>
                                        </p:attrNameLst>
                                      </p:cBhvr>
                                      <p:tavLst>
                                        <p:tav tm="0">
                                          <p:val>
                                            <p:fltVal val="0"/>
                                          </p:val>
                                        </p:tav>
                                        <p:tav tm="100000">
                                          <p:val>
                                            <p:strVal val="#ppt_h"/>
                                          </p:val>
                                        </p:tav>
                                      </p:tavLst>
                                    </p:anim>
                                    <p:animEffect transition="in" filter="fade">
                                      <p:cBhvr>
                                        <p:cTn id="14" dur="1000"/>
                                        <p:tgtEl>
                                          <p:spTgt spid="6246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2470"/>
                                        </p:tgtEl>
                                        <p:attrNameLst>
                                          <p:attrName>style.visibility</p:attrName>
                                        </p:attrNameLst>
                                      </p:cBhvr>
                                      <p:to>
                                        <p:strVal val="visible"/>
                                      </p:to>
                                    </p:set>
                                    <p:anim calcmode="lin" valueType="num">
                                      <p:cBhvr>
                                        <p:cTn id="17" dur="1000" fill="hold"/>
                                        <p:tgtEl>
                                          <p:spTgt spid="62470"/>
                                        </p:tgtEl>
                                        <p:attrNameLst>
                                          <p:attrName>ppt_w</p:attrName>
                                        </p:attrNameLst>
                                      </p:cBhvr>
                                      <p:tavLst>
                                        <p:tav tm="0">
                                          <p:val>
                                            <p:fltVal val="0"/>
                                          </p:val>
                                        </p:tav>
                                        <p:tav tm="100000">
                                          <p:val>
                                            <p:strVal val="#ppt_w"/>
                                          </p:val>
                                        </p:tav>
                                      </p:tavLst>
                                    </p:anim>
                                    <p:anim calcmode="lin" valueType="num">
                                      <p:cBhvr>
                                        <p:cTn id="18" dur="1000" fill="hold"/>
                                        <p:tgtEl>
                                          <p:spTgt spid="62470"/>
                                        </p:tgtEl>
                                        <p:attrNameLst>
                                          <p:attrName>ppt_h</p:attrName>
                                        </p:attrNameLst>
                                      </p:cBhvr>
                                      <p:tavLst>
                                        <p:tav tm="0">
                                          <p:val>
                                            <p:fltVal val="0"/>
                                          </p:val>
                                        </p:tav>
                                        <p:tav tm="100000">
                                          <p:val>
                                            <p:strVal val="#ppt_h"/>
                                          </p:val>
                                        </p:tav>
                                      </p:tavLst>
                                    </p:anim>
                                    <p:animEffect transition="in" filter="fade">
                                      <p:cBhvr>
                                        <p:cTn id="19"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246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2471"/>
                                        </p:tgtEl>
                                        <p:attrNameLst>
                                          <p:attrName>style.visibility</p:attrName>
                                        </p:attrNameLst>
                                      </p:cBhvr>
                                      <p:to>
                                        <p:strVal val="visible"/>
                                      </p:to>
                                    </p:set>
                                    <p:animEffect transition="in" filter="dissolve">
                                      <p:cBhvr>
                                        <p:cTn id="25" dur="1000"/>
                                        <p:tgtEl>
                                          <p:spTgt spid="62471"/>
                                        </p:tgtEl>
                                      </p:cBhvr>
                                    </p:animEffect>
                                  </p:childTnLst>
                                </p:cTn>
                              </p:par>
                            </p:childTnLst>
                          </p:cTn>
                        </p:par>
                        <p:par>
                          <p:cTn id="26" fill="hold" nodeType="afterGroup">
                            <p:stCondLst>
                              <p:cond delay="1000"/>
                            </p:stCondLst>
                            <p:childTnLst>
                              <p:par>
                                <p:cTn id="27" presetID="9" presetClass="exit" presetSubtype="0" fill="hold" grpId="1" nodeType="afterEffect">
                                  <p:stCondLst>
                                    <p:cond delay="1500"/>
                                  </p:stCondLst>
                                  <p:childTnLst>
                                    <p:animEffect transition="out" filter="dissolve">
                                      <p:cBhvr>
                                        <p:cTn id="28" dur="1000"/>
                                        <p:tgtEl>
                                          <p:spTgt spid="62471"/>
                                        </p:tgtEl>
                                      </p:cBhvr>
                                    </p:animEffect>
                                    <p:set>
                                      <p:cBhvr>
                                        <p:cTn id="29" dur="1" fill="hold">
                                          <p:stCondLst>
                                            <p:cond delay="999"/>
                                          </p:stCondLst>
                                        </p:cTn>
                                        <p:tgtEl>
                                          <p:spTgt spid="62471"/>
                                        </p:tgtEl>
                                        <p:attrNameLst>
                                          <p:attrName>style.visibility</p:attrName>
                                        </p:attrNameLst>
                                      </p:cBhvr>
                                      <p:to>
                                        <p:strVal val="hidden"/>
                                      </p:to>
                                    </p:set>
                                  </p:childTnLst>
                                </p:cTn>
                              </p:par>
                              <p:par>
                                <p:cTn id="30" presetID="55" presetClass="exit" presetSubtype="0" fill="hold" grpId="1" nodeType="withEffect">
                                  <p:stCondLst>
                                    <p:cond delay="1500"/>
                                  </p:stCondLst>
                                  <p:childTnLst>
                                    <p:anim calcmode="lin" valueType="num">
                                      <p:cBhvr>
                                        <p:cTn id="31" dur="1000"/>
                                        <p:tgtEl>
                                          <p:spTgt spid="62468"/>
                                        </p:tgtEl>
                                        <p:attrNameLst>
                                          <p:attrName>ppt_w</p:attrName>
                                        </p:attrNameLst>
                                      </p:cBhvr>
                                      <p:tavLst>
                                        <p:tav tm="0">
                                          <p:val>
                                            <p:strVal val="ppt_w"/>
                                          </p:val>
                                        </p:tav>
                                        <p:tav tm="100000">
                                          <p:val>
                                            <p:strVal val="ppt_w*0.70"/>
                                          </p:val>
                                        </p:tav>
                                      </p:tavLst>
                                    </p:anim>
                                    <p:anim calcmode="lin" valueType="num">
                                      <p:cBhvr>
                                        <p:cTn id="32" dur="1000"/>
                                        <p:tgtEl>
                                          <p:spTgt spid="62468"/>
                                        </p:tgtEl>
                                        <p:attrNameLst>
                                          <p:attrName>ppt_h</p:attrName>
                                        </p:attrNameLst>
                                      </p:cBhvr>
                                      <p:tavLst>
                                        <p:tav tm="0">
                                          <p:val>
                                            <p:strVal val="ppt_h"/>
                                          </p:val>
                                        </p:tav>
                                        <p:tav tm="100000">
                                          <p:val>
                                            <p:strVal val="ppt_h"/>
                                          </p:val>
                                        </p:tav>
                                      </p:tavLst>
                                    </p:anim>
                                    <p:animEffect transition="out" filter="fade">
                                      <p:cBhvr>
                                        <p:cTn id="33" dur="1000"/>
                                        <p:tgtEl>
                                          <p:spTgt spid="62468"/>
                                        </p:tgtEl>
                                      </p:cBhvr>
                                    </p:animEffect>
                                    <p:set>
                                      <p:cBhvr>
                                        <p:cTn id="34" dur="1" fill="hold">
                                          <p:stCondLst>
                                            <p:cond delay="999"/>
                                          </p:stCondLst>
                                        </p:cTn>
                                        <p:tgtEl>
                                          <p:spTgt spid="62468"/>
                                        </p:tgtEl>
                                        <p:attrNameLst>
                                          <p:attrName>style.visibility</p:attrName>
                                        </p:attrNameLst>
                                      </p:cBhvr>
                                      <p:to>
                                        <p:strVal val="hidden"/>
                                      </p:to>
                                    </p:set>
                                  </p:childTnLst>
                                </p:cTn>
                              </p:par>
                            </p:childTnLst>
                          </p:cTn>
                        </p:par>
                      </p:childTnLst>
                    </p:cTn>
                  </p:par>
                </p:childTnLst>
              </p:cTn>
              <p:nextCondLst>
                <p:cond evt="onClick" delay="0">
                  <p:tgtEl>
                    <p:spTgt spid="62468"/>
                  </p:tgtEl>
                </p:cond>
              </p:nextCondLst>
            </p:seq>
            <p:seq concurrent="1" nextAc="seek">
              <p:cTn id="35" restart="whenNotActive" fill="hold" evtFilter="cancelBubble" nodeType="interactiveSeq">
                <p:stCondLst>
                  <p:cond evt="onClick" delay="0">
                    <p:tgtEl>
                      <p:spTgt spid="6246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2472"/>
                                        </p:tgtEl>
                                        <p:attrNameLst>
                                          <p:attrName>style.visibility</p:attrName>
                                        </p:attrNameLst>
                                      </p:cBhvr>
                                      <p:to>
                                        <p:strVal val="visible"/>
                                      </p:to>
                                    </p:set>
                                    <p:animEffect transition="in" filter="dissolve">
                                      <p:cBhvr>
                                        <p:cTn id="40" dur="1000"/>
                                        <p:tgtEl>
                                          <p:spTgt spid="62472"/>
                                        </p:tgtEl>
                                      </p:cBhvr>
                                    </p:animEffect>
                                  </p:childTnLst>
                                </p:cTn>
                              </p:par>
                            </p:childTnLst>
                          </p:cTn>
                        </p:par>
                        <p:par>
                          <p:cTn id="41" fill="hold" nodeType="afterGroup">
                            <p:stCondLst>
                              <p:cond delay="1000"/>
                            </p:stCondLst>
                            <p:childTnLst>
                              <p:par>
                                <p:cTn id="42" presetID="2" presetClass="exit" presetSubtype="4" fill="hold" grpId="2" nodeType="afterEffect">
                                  <p:stCondLst>
                                    <p:cond delay="1000"/>
                                  </p:stCondLst>
                                  <p:childTnLst>
                                    <p:anim calcmode="lin" valueType="num">
                                      <p:cBhvr additive="base">
                                        <p:cTn id="43" dur="1000"/>
                                        <p:tgtEl>
                                          <p:spTgt spid="62468"/>
                                        </p:tgtEl>
                                        <p:attrNameLst>
                                          <p:attrName>ppt_x</p:attrName>
                                        </p:attrNameLst>
                                      </p:cBhvr>
                                      <p:tavLst>
                                        <p:tav tm="0">
                                          <p:val>
                                            <p:strVal val="ppt_x"/>
                                          </p:val>
                                        </p:tav>
                                        <p:tav tm="100000">
                                          <p:val>
                                            <p:strVal val="ppt_x"/>
                                          </p:val>
                                        </p:tav>
                                      </p:tavLst>
                                    </p:anim>
                                    <p:anim calcmode="lin" valueType="num">
                                      <p:cBhvr additive="base">
                                        <p:cTn id="44" dur="1000"/>
                                        <p:tgtEl>
                                          <p:spTgt spid="62468"/>
                                        </p:tgtEl>
                                        <p:attrNameLst>
                                          <p:attrName>ppt_y</p:attrName>
                                        </p:attrNameLst>
                                      </p:cBhvr>
                                      <p:tavLst>
                                        <p:tav tm="0">
                                          <p:val>
                                            <p:strVal val="ppt_y"/>
                                          </p:val>
                                        </p:tav>
                                        <p:tav tm="100000">
                                          <p:val>
                                            <p:strVal val="1+ppt_h/2"/>
                                          </p:val>
                                        </p:tav>
                                      </p:tavLst>
                                    </p:anim>
                                    <p:set>
                                      <p:cBhvr>
                                        <p:cTn id="45" dur="1" fill="hold">
                                          <p:stCondLst>
                                            <p:cond delay="999"/>
                                          </p:stCondLst>
                                        </p:cTn>
                                        <p:tgtEl>
                                          <p:spTgt spid="62468"/>
                                        </p:tgtEl>
                                        <p:attrNameLst>
                                          <p:attrName>style.visibility</p:attrName>
                                        </p:attrNameLst>
                                      </p:cBhvr>
                                      <p:to>
                                        <p:strVal val="hidden"/>
                                      </p:to>
                                    </p:set>
                                  </p:childTnLst>
                                </p:cTn>
                              </p:par>
                              <p:par>
                                <p:cTn id="46" presetID="2" presetClass="exit" presetSubtype="4" fill="hold" grpId="1" nodeType="withEffect">
                                  <p:stCondLst>
                                    <p:cond delay="1000"/>
                                  </p:stCondLst>
                                  <p:childTnLst>
                                    <p:anim calcmode="lin" valueType="num">
                                      <p:cBhvr additive="base">
                                        <p:cTn id="47" dur="1000"/>
                                        <p:tgtEl>
                                          <p:spTgt spid="62470"/>
                                        </p:tgtEl>
                                        <p:attrNameLst>
                                          <p:attrName>ppt_x</p:attrName>
                                        </p:attrNameLst>
                                      </p:cBhvr>
                                      <p:tavLst>
                                        <p:tav tm="0">
                                          <p:val>
                                            <p:strVal val="ppt_x"/>
                                          </p:val>
                                        </p:tav>
                                        <p:tav tm="100000">
                                          <p:val>
                                            <p:strVal val="ppt_x"/>
                                          </p:val>
                                        </p:tav>
                                      </p:tavLst>
                                    </p:anim>
                                    <p:anim calcmode="lin" valueType="num">
                                      <p:cBhvr additive="base">
                                        <p:cTn id="48" dur="1000"/>
                                        <p:tgtEl>
                                          <p:spTgt spid="62470"/>
                                        </p:tgtEl>
                                        <p:attrNameLst>
                                          <p:attrName>ppt_y</p:attrName>
                                        </p:attrNameLst>
                                      </p:cBhvr>
                                      <p:tavLst>
                                        <p:tav tm="0">
                                          <p:val>
                                            <p:strVal val="ppt_y"/>
                                          </p:val>
                                        </p:tav>
                                        <p:tav tm="100000">
                                          <p:val>
                                            <p:strVal val="1+ppt_h/2"/>
                                          </p:val>
                                        </p:tav>
                                      </p:tavLst>
                                    </p:anim>
                                    <p:set>
                                      <p:cBhvr>
                                        <p:cTn id="49" dur="1" fill="hold">
                                          <p:stCondLst>
                                            <p:cond delay="999"/>
                                          </p:stCondLst>
                                        </p:cTn>
                                        <p:tgtEl>
                                          <p:spTgt spid="62470"/>
                                        </p:tgtEl>
                                        <p:attrNameLst>
                                          <p:attrName>style.visibility</p:attrName>
                                        </p:attrNameLst>
                                      </p:cBhvr>
                                      <p:to>
                                        <p:strVal val="hidden"/>
                                      </p:to>
                                    </p:set>
                                  </p:childTnLst>
                                </p:cTn>
                              </p:par>
                            </p:childTnLst>
                          </p:cTn>
                        </p:par>
                      </p:childTnLst>
                    </p:cTn>
                  </p:par>
                </p:childTnLst>
              </p:cTn>
              <p:nextCondLst>
                <p:cond evt="onClick" delay="0">
                  <p:tgtEl>
                    <p:spTgt spid="62469"/>
                  </p:tgtEl>
                </p:cond>
              </p:nextCondLst>
            </p:seq>
            <p:seq concurrent="1" nextAc="seek">
              <p:cTn id="50" restart="whenNotActive" fill="hold" evtFilter="cancelBubble" nodeType="interactiveSeq">
                <p:stCondLst>
                  <p:cond evt="onClick" delay="0">
                    <p:tgtEl>
                      <p:spTgt spid="62470"/>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2473"/>
                                        </p:tgtEl>
                                        <p:attrNameLst>
                                          <p:attrName>style.visibility</p:attrName>
                                        </p:attrNameLst>
                                      </p:cBhvr>
                                      <p:to>
                                        <p:strVal val="visible"/>
                                      </p:to>
                                    </p:set>
                                    <p:animEffect transition="in" filter="dissolve">
                                      <p:cBhvr>
                                        <p:cTn id="55" dur="1000"/>
                                        <p:tgtEl>
                                          <p:spTgt spid="62473"/>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2473"/>
                                        </p:tgtEl>
                                      </p:cBhvr>
                                    </p:animEffect>
                                    <p:set>
                                      <p:cBhvr>
                                        <p:cTn id="59" dur="1" fill="hold">
                                          <p:stCondLst>
                                            <p:cond delay="999"/>
                                          </p:stCondLst>
                                        </p:cTn>
                                        <p:tgtEl>
                                          <p:spTgt spid="62473"/>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2470"/>
                                        </p:tgtEl>
                                        <p:attrNameLst>
                                          <p:attrName>ppt_w</p:attrName>
                                        </p:attrNameLst>
                                      </p:cBhvr>
                                      <p:tavLst>
                                        <p:tav tm="0">
                                          <p:val>
                                            <p:strVal val="ppt_w"/>
                                          </p:val>
                                        </p:tav>
                                        <p:tav tm="100000">
                                          <p:val>
                                            <p:strVal val="ppt_w*0.70"/>
                                          </p:val>
                                        </p:tav>
                                      </p:tavLst>
                                    </p:anim>
                                    <p:anim calcmode="lin" valueType="num">
                                      <p:cBhvr>
                                        <p:cTn id="62" dur="1000"/>
                                        <p:tgtEl>
                                          <p:spTgt spid="62470"/>
                                        </p:tgtEl>
                                        <p:attrNameLst>
                                          <p:attrName>ppt_h</p:attrName>
                                        </p:attrNameLst>
                                      </p:cBhvr>
                                      <p:tavLst>
                                        <p:tav tm="0">
                                          <p:val>
                                            <p:strVal val="ppt_h"/>
                                          </p:val>
                                        </p:tav>
                                        <p:tav tm="100000">
                                          <p:val>
                                            <p:strVal val="ppt_h"/>
                                          </p:val>
                                        </p:tav>
                                      </p:tavLst>
                                    </p:anim>
                                    <p:animEffect transition="out" filter="fade">
                                      <p:cBhvr>
                                        <p:cTn id="63" dur="1000"/>
                                        <p:tgtEl>
                                          <p:spTgt spid="62470"/>
                                        </p:tgtEl>
                                      </p:cBhvr>
                                    </p:animEffect>
                                    <p:set>
                                      <p:cBhvr>
                                        <p:cTn id="64" dur="1" fill="hold">
                                          <p:stCondLst>
                                            <p:cond delay="999"/>
                                          </p:stCondLst>
                                        </p:cTn>
                                        <p:tgtEl>
                                          <p:spTgt spid="62470"/>
                                        </p:tgtEl>
                                        <p:attrNameLst>
                                          <p:attrName>style.visibility</p:attrName>
                                        </p:attrNameLst>
                                      </p:cBhvr>
                                      <p:to>
                                        <p:strVal val="hidden"/>
                                      </p:to>
                                    </p:set>
                                  </p:childTnLst>
                                </p:cTn>
                              </p:par>
                            </p:childTnLst>
                          </p:cTn>
                        </p:par>
                      </p:childTnLst>
                    </p:cTn>
                  </p:par>
                </p:childTnLst>
              </p:cTn>
              <p:nextCondLst>
                <p:cond evt="onClick" delay="0">
                  <p:tgtEl>
                    <p:spTgt spid="62470"/>
                  </p:tgtEl>
                </p:cond>
              </p:nextCondLst>
            </p:seq>
          </p:childTnLst>
        </p:cTn>
      </p:par>
    </p:tnLst>
    <p:bldLst>
      <p:bldP spid="62468" grpId="0"/>
      <p:bldP spid="62468" grpId="1"/>
      <p:bldP spid="62468" grpId="2"/>
      <p:bldP spid="62469" grpId="0"/>
      <p:bldP spid="62470" grpId="0"/>
      <p:bldP spid="62470" grpId="1"/>
      <p:bldP spid="62470" grpId="2"/>
      <p:bldP spid="62471" grpId="0" animBg="1"/>
      <p:bldP spid="62471" grpId="1" animBg="1"/>
      <p:bldP spid="62472" grpId="0" animBg="1"/>
      <p:bldP spid="62473" grpId="0" animBg="1"/>
      <p:bldP spid="6247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533400"/>
          </a:xfrm>
          <a:solidFill>
            <a:srgbClr val="FFFF00"/>
          </a:solidFill>
        </p:spPr>
        <p:txBody>
          <a:bodyPr/>
          <a:lstStyle/>
          <a:p>
            <a:r>
              <a:rPr lang="ru-RU" altLang="ru-RU" sz="3600" b="1" dirty="0">
                <a:solidFill>
                  <a:srgbClr val="FF0000"/>
                </a:solidFill>
                <a:effectLst/>
                <a:latin typeface="Times New Roman" panose="02020603050405020304" pitchFamily="18" charset="0"/>
              </a:rPr>
              <a:t>Проверь свои знания</a:t>
            </a:r>
          </a:p>
        </p:txBody>
      </p:sp>
      <p:sp>
        <p:nvSpPr>
          <p:cNvPr id="61443" name="Rectangle 3"/>
          <p:cNvSpPr>
            <a:spLocks noGrp="1" noChangeArrowheads="1"/>
          </p:cNvSpPr>
          <p:nvPr>
            <p:ph type="body" idx="1"/>
          </p:nvPr>
        </p:nvSpPr>
        <p:spPr>
          <a:xfrm>
            <a:off x="76200" y="3893344"/>
            <a:ext cx="8686800" cy="554038"/>
          </a:xfrm>
        </p:spPr>
        <p:txBody>
          <a:bodyPr/>
          <a:lstStyle/>
          <a:p>
            <a:pPr marL="533400" indent="-533400">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В</a:t>
            </a:r>
            <a:r>
              <a:rPr lang="ru-RU" altLang="ru-RU" sz="2400" b="1" dirty="0">
                <a:solidFill>
                  <a:srgbClr val="000000"/>
                </a:solidFill>
                <a:effectLst/>
                <a:latin typeface="Times New Roman" panose="02020603050405020304" pitchFamily="18" charset="0"/>
                <a:cs typeface="Times New Roman" panose="02020603050405020304" pitchFamily="18" charset="0"/>
              </a:rPr>
              <a:t> – при этом необходимо использовать специальный разметочный инструмент</a:t>
            </a:r>
          </a:p>
        </p:txBody>
      </p:sp>
      <p:sp>
        <p:nvSpPr>
          <p:cNvPr id="61450" name="Rectangle 10"/>
          <p:cNvSpPr>
            <a:spLocks noChangeArrowheads="1"/>
          </p:cNvSpPr>
          <p:nvPr/>
        </p:nvSpPr>
        <p:spPr bwMode="auto">
          <a:xfrm>
            <a:off x="-152400" y="588963"/>
            <a:ext cx="891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buFont typeface="Wingdings" panose="05000000000000000000" pitchFamily="2" charset="2"/>
              <a:buNone/>
            </a:pPr>
            <a:r>
              <a:rPr lang="ru-RU" altLang="ru-RU" sz="2800" b="1" dirty="0">
                <a:solidFill>
                  <a:srgbClr val="990033"/>
                </a:solidFill>
                <a:effectLst/>
                <a:latin typeface="Times New Roman" panose="02020603050405020304" pitchFamily="18" charset="0"/>
                <a:cs typeface="Times New Roman" panose="02020603050405020304" pitchFamily="18" charset="0"/>
              </a:rPr>
              <a:t>6. Попробуйте разметить неровную заготовку из тонколистового металла или проволоки. </a:t>
            </a:r>
            <a:r>
              <a:rPr lang="ru-RU" altLang="ru-RU" sz="2800" b="1" dirty="0" smtClean="0">
                <a:solidFill>
                  <a:srgbClr val="990033"/>
                </a:solidFill>
                <a:effectLst/>
                <a:latin typeface="Times New Roman" panose="02020603050405020304" pitchFamily="18" charset="0"/>
                <a:cs typeface="Times New Roman" panose="02020603050405020304" pitchFamily="18" charset="0"/>
              </a:rPr>
              <a:t>Какие </a:t>
            </a:r>
            <a:r>
              <a:rPr lang="ru-RU" altLang="ru-RU" sz="2800" b="1" dirty="0">
                <a:solidFill>
                  <a:srgbClr val="990033"/>
                </a:solidFill>
                <a:effectLst/>
                <a:latin typeface="Times New Roman" panose="02020603050405020304" pitchFamily="18" charset="0"/>
                <a:cs typeface="Times New Roman" panose="02020603050405020304" pitchFamily="18" charset="0"/>
              </a:rPr>
              <a:t>трудности при этом возникают?</a:t>
            </a:r>
          </a:p>
        </p:txBody>
      </p:sp>
      <p:sp>
        <p:nvSpPr>
          <p:cNvPr id="61451" name="Rectangle 11"/>
          <p:cNvSpPr>
            <a:spLocks noChangeArrowheads="1"/>
          </p:cNvSpPr>
          <p:nvPr/>
        </p:nvSpPr>
        <p:spPr bwMode="auto">
          <a:xfrm>
            <a:off x="114300" y="1932782"/>
            <a:ext cx="9029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А</a:t>
            </a:r>
            <a:r>
              <a:rPr lang="ru-RU" altLang="ru-RU" sz="2400" b="1" dirty="0">
                <a:solidFill>
                  <a:srgbClr val="000000"/>
                </a:solidFill>
                <a:effectLst/>
                <a:latin typeface="Times New Roman" panose="02020603050405020304" pitchFamily="18" charset="0"/>
                <a:cs typeface="Times New Roman" panose="02020603050405020304" pitchFamily="18" charset="0"/>
              </a:rPr>
              <a:t> – разметочные инструменты имеют прямолинейные поверхности (угольник, линейка, шаблон и т.д.); к неровным участкам заготовки их трудно правильно приложить</a:t>
            </a:r>
          </a:p>
          <a:p>
            <a:pPr>
              <a:spcBef>
                <a:spcPct val="0"/>
              </a:spcBef>
              <a:buClrTx/>
              <a:buSzTx/>
              <a:buFontTx/>
              <a:buNone/>
            </a:pPr>
            <a:endParaRPr lang="ru-RU" altLang="ru-RU" sz="2400" b="1" dirty="0">
              <a:solidFill>
                <a:srgbClr val="000000"/>
              </a:solidFill>
              <a:effectLst/>
              <a:latin typeface="Times New Roman" panose="02020603050405020304" pitchFamily="18" charset="0"/>
              <a:cs typeface="Times New Roman" panose="02020603050405020304" pitchFamily="18" charset="0"/>
            </a:endParaRPr>
          </a:p>
        </p:txBody>
      </p:sp>
      <p:sp>
        <p:nvSpPr>
          <p:cNvPr id="61452" name="Rectangle 12"/>
          <p:cNvSpPr>
            <a:spLocks noChangeArrowheads="1"/>
          </p:cNvSpPr>
          <p:nvPr/>
        </p:nvSpPr>
        <p:spPr bwMode="auto">
          <a:xfrm>
            <a:off x="-114300" y="3456781"/>
            <a:ext cx="937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Б</a:t>
            </a:r>
            <a:r>
              <a:rPr lang="ru-RU" altLang="ru-RU" sz="2400" b="1" dirty="0">
                <a:solidFill>
                  <a:srgbClr val="000000"/>
                </a:solidFill>
                <a:effectLst/>
                <a:latin typeface="Times New Roman" panose="02020603050405020304" pitchFamily="18" charset="0"/>
                <a:cs typeface="Times New Roman" panose="02020603050405020304" pitchFamily="18" charset="0"/>
              </a:rPr>
              <a:t> – несколько раз приходится повторять операцию по разметке</a:t>
            </a:r>
          </a:p>
        </p:txBody>
      </p:sp>
      <p:sp>
        <p:nvSpPr>
          <p:cNvPr id="61453" name="AutoShape 13"/>
          <p:cNvSpPr>
            <a:spLocks noChangeArrowheads="1"/>
          </p:cNvSpPr>
          <p:nvPr/>
        </p:nvSpPr>
        <p:spPr bwMode="auto">
          <a:xfrm>
            <a:off x="6029325" y="4724400"/>
            <a:ext cx="2743200" cy="609600"/>
          </a:xfrm>
          <a:prstGeom prst="wedgeRoundRectCallout">
            <a:avLst>
              <a:gd name="adj1" fmla="val -6250"/>
              <a:gd name="adj2" fmla="val -396614"/>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1454" name="AutoShape 14"/>
          <p:cNvSpPr>
            <a:spLocks noChangeArrowheads="1"/>
          </p:cNvSpPr>
          <p:nvPr/>
        </p:nvSpPr>
        <p:spPr bwMode="auto">
          <a:xfrm>
            <a:off x="6172200" y="4724400"/>
            <a:ext cx="2514600" cy="609600"/>
          </a:xfrm>
          <a:prstGeom prst="wedgeRoundRectCallout">
            <a:avLst>
              <a:gd name="adj1" fmla="val -277779"/>
              <a:gd name="adj2" fmla="val -227083"/>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1455" name="AutoShape 15"/>
          <p:cNvSpPr>
            <a:spLocks noChangeArrowheads="1"/>
          </p:cNvSpPr>
          <p:nvPr/>
        </p:nvSpPr>
        <p:spPr bwMode="auto">
          <a:xfrm>
            <a:off x="6096000" y="4724400"/>
            <a:ext cx="2667000" cy="609600"/>
          </a:xfrm>
          <a:prstGeom prst="wedgeRoundRectCallout">
            <a:avLst>
              <a:gd name="adj1" fmla="val -163752"/>
              <a:gd name="adj2" fmla="val -114324"/>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61456" name="Picture 16" descr="Разметка листового металла"/>
          <p:cNvPicPr>
            <a:picLocks noChangeAspect="1" noChangeArrowheads="1"/>
          </p:cNvPicPr>
          <p:nvPr/>
        </p:nvPicPr>
        <p:blipFill>
          <a:blip r:embed="rId2">
            <a:extLst>
              <a:ext uri="{28A0092B-C50C-407E-A947-70E740481C1C}">
                <a14:useLocalDpi xmlns:a14="http://schemas.microsoft.com/office/drawing/2010/main" val="0"/>
              </a:ext>
            </a:extLst>
          </a:blip>
          <a:srcRect l="8585" t="30908" r="13171" b="12115"/>
          <a:stretch>
            <a:fillRect/>
          </a:stretch>
        </p:blipFill>
        <p:spPr bwMode="auto">
          <a:xfrm>
            <a:off x="0" y="4589463"/>
            <a:ext cx="4114800" cy="2268537"/>
          </a:xfrm>
          <a:prstGeom prst="rect">
            <a:avLst/>
          </a:prstGeom>
          <a:noFill/>
          <a:extLst>
            <a:ext uri="{909E8E84-426E-40DD-AFC4-6F175D3DCCD1}">
              <a14:hiddenFill xmlns:a14="http://schemas.microsoft.com/office/drawing/2010/main">
                <a:solidFill>
                  <a:srgbClr val="FFFFFF"/>
                </a:solidFill>
              </a14:hiddenFill>
            </a:ext>
          </a:extLst>
        </p:spPr>
      </p:pic>
      <p:sp>
        <p:nvSpPr>
          <p:cNvPr id="61457" name="Text Box 17"/>
          <p:cNvSpPr txBox="1">
            <a:spLocks noChangeArrowheads="1"/>
          </p:cNvSpPr>
          <p:nvPr/>
        </p:nvSpPr>
        <p:spPr bwMode="auto">
          <a:xfrm>
            <a:off x="4267200" y="6019800"/>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Разметка тонколистового металла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451"/>
                                        </p:tgtEl>
                                        <p:attrNameLst>
                                          <p:attrName>style.visibility</p:attrName>
                                        </p:attrNameLst>
                                      </p:cBhvr>
                                      <p:to>
                                        <p:strVal val="visible"/>
                                      </p:to>
                                    </p:set>
                                    <p:anim calcmode="lin" valueType="num">
                                      <p:cBhvr>
                                        <p:cTn id="7" dur="1000" fill="hold"/>
                                        <p:tgtEl>
                                          <p:spTgt spid="61451"/>
                                        </p:tgtEl>
                                        <p:attrNameLst>
                                          <p:attrName>ppt_w</p:attrName>
                                        </p:attrNameLst>
                                      </p:cBhvr>
                                      <p:tavLst>
                                        <p:tav tm="0">
                                          <p:val>
                                            <p:fltVal val="0"/>
                                          </p:val>
                                        </p:tav>
                                        <p:tav tm="100000">
                                          <p:val>
                                            <p:strVal val="#ppt_w"/>
                                          </p:val>
                                        </p:tav>
                                      </p:tavLst>
                                    </p:anim>
                                    <p:anim calcmode="lin" valueType="num">
                                      <p:cBhvr>
                                        <p:cTn id="8" dur="1000" fill="hold"/>
                                        <p:tgtEl>
                                          <p:spTgt spid="61451"/>
                                        </p:tgtEl>
                                        <p:attrNameLst>
                                          <p:attrName>ppt_h</p:attrName>
                                        </p:attrNameLst>
                                      </p:cBhvr>
                                      <p:tavLst>
                                        <p:tav tm="0">
                                          <p:val>
                                            <p:fltVal val="0"/>
                                          </p:val>
                                        </p:tav>
                                        <p:tav tm="100000">
                                          <p:val>
                                            <p:strVal val="#ppt_h"/>
                                          </p:val>
                                        </p:tav>
                                      </p:tavLst>
                                    </p:anim>
                                    <p:animEffect transition="in" filter="fade">
                                      <p:cBhvr>
                                        <p:cTn id="9" dur="1000"/>
                                        <p:tgtEl>
                                          <p:spTgt spid="6145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52"/>
                                        </p:tgtEl>
                                        <p:attrNameLst>
                                          <p:attrName>style.visibility</p:attrName>
                                        </p:attrNameLst>
                                      </p:cBhvr>
                                      <p:to>
                                        <p:strVal val="visible"/>
                                      </p:to>
                                    </p:set>
                                    <p:anim calcmode="lin" valueType="num">
                                      <p:cBhvr>
                                        <p:cTn id="12" dur="1000" fill="hold"/>
                                        <p:tgtEl>
                                          <p:spTgt spid="61452"/>
                                        </p:tgtEl>
                                        <p:attrNameLst>
                                          <p:attrName>ppt_w</p:attrName>
                                        </p:attrNameLst>
                                      </p:cBhvr>
                                      <p:tavLst>
                                        <p:tav tm="0">
                                          <p:val>
                                            <p:fltVal val="0"/>
                                          </p:val>
                                        </p:tav>
                                        <p:tav tm="100000">
                                          <p:val>
                                            <p:strVal val="#ppt_w"/>
                                          </p:val>
                                        </p:tav>
                                      </p:tavLst>
                                    </p:anim>
                                    <p:anim calcmode="lin" valueType="num">
                                      <p:cBhvr>
                                        <p:cTn id="13" dur="1000" fill="hold"/>
                                        <p:tgtEl>
                                          <p:spTgt spid="61452"/>
                                        </p:tgtEl>
                                        <p:attrNameLst>
                                          <p:attrName>ppt_h</p:attrName>
                                        </p:attrNameLst>
                                      </p:cBhvr>
                                      <p:tavLst>
                                        <p:tav tm="0">
                                          <p:val>
                                            <p:fltVal val="0"/>
                                          </p:val>
                                        </p:tav>
                                        <p:tav tm="100000">
                                          <p:val>
                                            <p:strVal val="#ppt_h"/>
                                          </p:val>
                                        </p:tav>
                                      </p:tavLst>
                                    </p:anim>
                                    <p:animEffect transition="in" filter="fade">
                                      <p:cBhvr>
                                        <p:cTn id="14" dur="1000"/>
                                        <p:tgtEl>
                                          <p:spTgt spid="6145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443">
                                            <p:txEl>
                                              <p:pRg st="0" end="0"/>
                                            </p:txEl>
                                          </p:spTgt>
                                        </p:tgtEl>
                                        <p:attrNameLst>
                                          <p:attrName>style.visibility</p:attrName>
                                        </p:attrNameLst>
                                      </p:cBhvr>
                                      <p:to>
                                        <p:strVal val="visible"/>
                                      </p:to>
                                    </p:set>
                                    <p:anim calcmode="lin" valueType="num">
                                      <p:cBhvr>
                                        <p:cTn id="17" dur="10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1443">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145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1453"/>
                                        </p:tgtEl>
                                        <p:attrNameLst>
                                          <p:attrName>style.visibility</p:attrName>
                                        </p:attrNameLst>
                                      </p:cBhvr>
                                      <p:to>
                                        <p:strVal val="visible"/>
                                      </p:to>
                                    </p:set>
                                    <p:animEffect transition="in" filter="dissolve">
                                      <p:cBhvr>
                                        <p:cTn id="25" dur="1000"/>
                                        <p:tgtEl>
                                          <p:spTgt spid="61453"/>
                                        </p:tgtEl>
                                      </p:cBhvr>
                                    </p:animEffect>
                                  </p:childTnLst>
                                </p:cTn>
                              </p:par>
                            </p:childTnLst>
                          </p:cTn>
                        </p:par>
                        <p:par>
                          <p:cTn id="26" fill="hold" nodeType="afterGroup">
                            <p:stCondLst>
                              <p:cond delay="1000"/>
                            </p:stCondLst>
                            <p:childTnLst>
                              <p:par>
                                <p:cTn id="27" presetID="2" presetClass="exit" presetSubtype="4" fill="hold" grpId="1" nodeType="afterEffect">
                                  <p:stCondLst>
                                    <p:cond delay="1000"/>
                                  </p:stCondLst>
                                  <p:childTnLst>
                                    <p:anim calcmode="lin" valueType="num">
                                      <p:cBhvr additive="base">
                                        <p:cTn id="28" dur="1000"/>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29" dur="1000"/>
                                        <p:tgtEl>
                                          <p:spTgt spid="61443">
                                            <p:txEl>
                                              <p:pRg st="0" end="0"/>
                                            </p:txEl>
                                          </p:spTgt>
                                        </p:tgtEl>
                                        <p:attrNameLst>
                                          <p:attrName>ppt_y</p:attrName>
                                        </p:attrNameLst>
                                      </p:cBhvr>
                                      <p:tavLst>
                                        <p:tav tm="0">
                                          <p:val>
                                            <p:strVal val="ppt_y"/>
                                          </p:val>
                                        </p:tav>
                                        <p:tav tm="100000">
                                          <p:val>
                                            <p:strVal val="1+ppt_h/2"/>
                                          </p:val>
                                        </p:tav>
                                      </p:tavLst>
                                    </p:anim>
                                    <p:set>
                                      <p:cBhvr>
                                        <p:cTn id="30" dur="1" fill="hold">
                                          <p:stCondLst>
                                            <p:cond delay="999"/>
                                          </p:stCondLst>
                                        </p:cTn>
                                        <p:tgtEl>
                                          <p:spTgt spid="61443">
                                            <p:txEl>
                                              <p:pRg st="0" end="0"/>
                                            </p:txEl>
                                          </p:spTgt>
                                        </p:tgtEl>
                                        <p:attrNameLst>
                                          <p:attrName>style.visibility</p:attrName>
                                        </p:attrNameLst>
                                      </p:cBhvr>
                                      <p:to>
                                        <p:strVal val="hidden"/>
                                      </p:to>
                                    </p:set>
                                  </p:childTnLst>
                                </p:cTn>
                              </p:par>
                              <p:par>
                                <p:cTn id="31" presetID="2" presetClass="exit" presetSubtype="4" fill="hold" grpId="1" nodeType="withEffect">
                                  <p:stCondLst>
                                    <p:cond delay="1000"/>
                                  </p:stCondLst>
                                  <p:childTnLst>
                                    <p:anim calcmode="lin" valueType="num">
                                      <p:cBhvr additive="base">
                                        <p:cTn id="32" dur="1000"/>
                                        <p:tgtEl>
                                          <p:spTgt spid="61452"/>
                                        </p:tgtEl>
                                        <p:attrNameLst>
                                          <p:attrName>ppt_x</p:attrName>
                                        </p:attrNameLst>
                                      </p:cBhvr>
                                      <p:tavLst>
                                        <p:tav tm="0">
                                          <p:val>
                                            <p:strVal val="ppt_x"/>
                                          </p:val>
                                        </p:tav>
                                        <p:tav tm="100000">
                                          <p:val>
                                            <p:strVal val="ppt_x"/>
                                          </p:val>
                                        </p:tav>
                                      </p:tavLst>
                                    </p:anim>
                                    <p:anim calcmode="lin" valueType="num">
                                      <p:cBhvr additive="base">
                                        <p:cTn id="33" dur="1000"/>
                                        <p:tgtEl>
                                          <p:spTgt spid="61452"/>
                                        </p:tgtEl>
                                        <p:attrNameLst>
                                          <p:attrName>ppt_y</p:attrName>
                                        </p:attrNameLst>
                                      </p:cBhvr>
                                      <p:tavLst>
                                        <p:tav tm="0">
                                          <p:val>
                                            <p:strVal val="ppt_y"/>
                                          </p:val>
                                        </p:tav>
                                        <p:tav tm="100000">
                                          <p:val>
                                            <p:strVal val="1+ppt_h/2"/>
                                          </p:val>
                                        </p:tav>
                                      </p:tavLst>
                                    </p:anim>
                                    <p:set>
                                      <p:cBhvr>
                                        <p:cTn id="34" dur="1" fill="hold">
                                          <p:stCondLst>
                                            <p:cond delay="999"/>
                                          </p:stCondLst>
                                        </p:cTn>
                                        <p:tgtEl>
                                          <p:spTgt spid="61452"/>
                                        </p:tgtEl>
                                        <p:attrNameLst>
                                          <p:attrName>style.visibility</p:attrName>
                                        </p:attrNameLst>
                                      </p:cBhvr>
                                      <p:to>
                                        <p:strVal val="hidden"/>
                                      </p:to>
                                    </p:set>
                                  </p:childTnLst>
                                </p:cTn>
                              </p:par>
                            </p:childTnLst>
                          </p:cTn>
                        </p:par>
                      </p:childTnLst>
                    </p:cTn>
                  </p:par>
                </p:childTnLst>
              </p:cTn>
              <p:nextCondLst>
                <p:cond evt="onClick" delay="0">
                  <p:tgtEl>
                    <p:spTgt spid="61451"/>
                  </p:tgtEl>
                </p:cond>
              </p:nextCondLst>
            </p:seq>
            <p:seq concurrent="1" nextAc="seek">
              <p:cTn id="35" restart="whenNotActive" fill="hold" evtFilter="cancelBubble" nodeType="interactiveSeq">
                <p:stCondLst>
                  <p:cond evt="onClick" delay="0">
                    <p:tgtEl>
                      <p:spTgt spid="61452"/>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1454"/>
                                        </p:tgtEl>
                                        <p:attrNameLst>
                                          <p:attrName>style.visibility</p:attrName>
                                        </p:attrNameLst>
                                      </p:cBhvr>
                                      <p:to>
                                        <p:strVal val="visible"/>
                                      </p:to>
                                    </p:set>
                                    <p:animEffect transition="in" filter="dissolve">
                                      <p:cBhvr>
                                        <p:cTn id="40" dur="1000"/>
                                        <p:tgtEl>
                                          <p:spTgt spid="61454"/>
                                        </p:tgtEl>
                                      </p:cBhvr>
                                    </p:animEffect>
                                  </p:childTnLst>
                                </p:cTn>
                              </p:par>
                            </p:childTnLst>
                          </p:cTn>
                        </p:par>
                        <p:par>
                          <p:cTn id="41" fill="hold" nodeType="afterGroup">
                            <p:stCondLst>
                              <p:cond delay="1000"/>
                            </p:stCondLst>
                            <p:childTnLst>
                              <p:par>
                                <p:cTn id="42" presetID="9" presetClass="exit" presetSubtype="0" fill="hold" grpId="1" nodeType="afterEffect">
                                  <p:stCondLst>
                                    <p:cond delay="1500"/>
                                  </p:stCondLst>
                                  <p:childTnLst>
                                    <p:animEffect transition="out" filter="dissolve">
                                      <p:cBhvr>
                                        <p:cTn id="43" dur="1000"/>
                                        <p:tgtEl>
                                          <p:spTgt spid="61454"/>
                                        </p:tgtEl>
                                      </p:cBhvr>
                                    </p:animEffect>
                                    <p:set>
                                      <p:cBhvr>
                                        <p:cTn id="44" dur="1" fill="hold">
                                          <p:stCondLst>
                                            <p:cond delay="999"/>
                                          </p:stCondLst>
                                        </p:cTn>
                                        <p:tgtEl>
                                          <p:spTgt spid="61454"/>
                                        </p:tgtEl>
                                        <p:attrNameLst>
                                          <p:attrName>style.visibility</p:attrName>
                                        </p:attrNameLst>
                                      </p:cBhvr>
                                      <p:to>
                                        <p:strVal val="hidden"/>
                                      </p:to>
                                    </p:set>
                                  </p:childTnLst>
                                </p:cTn>
                              </p:par>
                              <p:par>
                                <p:cTn id="45" presetID="55" presetClass="exit" presetSubtype="0" fill="hold" grpId="2" nodeType="withEffect">
                                  <p:stCondLst>
                                    <p:cond delay="1500"/>
                                  </p:stCondLst>
                                  <p:childTnLst>
                                    <p:anim calcmode="lin" valueType="num">
                                      <p:cBhvr>
                                        <p:cTn id="46" dur="1000"/>
                                        <p:tgtEl>
                                          <p:spTgt spid="61452"/>
                                        </p:tgtEl>
                                        <p:attrNameLst>
                                          <p:attrName>ppt_w</p:attrName>
                                        </p:attrNameLst>
                                      </p:cBhvr>
                                      <p:tavLst>
                                        <p:tav tm="0">
                                          <p:val>
                                            <p:strVal val="ppt_w"/>
                                          </p:val>
                                        </p:tav>
                                        <p:tav tm="100000">
                                          <p:val>
                                            <p:strVal val="ppt_w*0.70"/>
                                          </p:val>
                                        </p:tav>
                                      </p:tavLst>
                                    </p:anim>
                                    <p:anim calcmode="lin" valueType="num">
                                      <p:cBhvr>
                                        <p:cTn id="47" dur="1000"/>
                                        <p:tgtEl>
                                          <p:spTgt spid="61452"/>
                                        </p:tgtEl>
                                        <p:attrNameLst>
                                          <p:attrName>ppt_h</p:attrName>
                                        </p:attrNameLst>
                                      </p:cBhvr>
                                      <p:tavLst>
                                        <p:tav tm="0">
                                          <p:val>
                                            <p:strVal val="ppt_h"/>
                                          </p:val>
                                        </p:tav>
                                        <p:tav tm="100000">
                                          <p:val>
                                            <p:strVal val="ppt_h"/>
                                          </p:val>
                                        </p:tav>
                                      </p:tavLst>
                                    </p:anim>
                                    <p:animEffect transition="out" filter="fade">
                                      <p:cBhvr>
                                        <p:cTn id="48" dur="1000"/>
                                        <p:tgtEl>
                                          <p:spTgt spid="61452"/>
                                        </p:tgtEl>
                                      </p:cBhvr>
                                    </p:animEffect>
                                    <p:set>
                                      <p:cBhvr>
                                        <p:cTn id="49" dur="1" fill="hold">
                                          <p:stCondLst>
                                            <p:cond delay="999"/>
                                          </p:stCondLst>
                                        </p:cTn>
                                        <p:tgtEl>
                                          <p:spTgt spid="61452"/>
                                        </p:tgtEl>
                                        <p:attrNameLst>
                                          <p:attrName>style.visibility</p:attrName>
                                        </p:attrNameLst>
                                      </p:cBhvr>
                                      <p:to>
                                        <p:strVal val="hidden"/>
                                      </p:to>
                                    </p:set>
                                  </p:childTnLst>
                                </p:cTn>
                              </p:par>
                            </p:childTnLst>
                          </p:cTn>
                        </p:par>
                      </p:childTnLst>
                    </p:cTn>
                  </p:par>
                </p:childTnLst>
              </p:cTn>
              <p:nextCondLst>
                <p:cond evt="onClick" delay="0">
                  <p:tgtEl>
                    <p:spTgt spid="61452"/>
                  </p:tgtEl>
                </p:cond>
              </p:nextCondLst>
            </p:seq>
            <p:seq concurrent="1" nextAc="seek">
              <p:cTn id="50" restart="whenNotActive" fill="hold" evtFilter="cancelBubble" nodeType="interactiveSeq">
                <p:stCondLst>
                  <p:cond evt="onClick" delay="0">
                    <p:tgtEl>
                      <p:spTgt spid="6144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1455"/>
                                        </p:tgtEl>
                                        <p:attrNameLst>
                                          <p:attrName>style.visibility</p:attrName>
                                        </p:attrNameLst>
                                      </p:cBhvr>
                                      <p:to>
                                        <p:strVal val="visible"/>
                                      </p:to>
                                    </p:set>
                                    <p:animEffect transition="in" filter="dissolve">
                                      <p:cBhvr>
                                        <p:cTn id="55" dur="1000"/>
                                        <p:tgtEl>
                                          <p:spTgt spid="61455"/>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1455"/>
                                        </p:tgtEl>
                                      </p:cBhvr>
                                    </p:animEffect>
                                    <p:set>
                                      <p:cBhvr>
                                        <p:cTn id="59" dur="1" fill="hold">
                                          <p:stCondLst>
                                            <p:cond delay="999"/>
                                          </p:stCondLst>
                                        </p:cTn>
                                        <p:tgtEl>
                                          <p:spTgt spid="61455"/>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1443">
                                            <p:txEl>
                                              <p:pRg st="0" end="0"/>
                                            </p:txEl>
                                          </p:spTgt>
                                        </p:tgtEl>
                                        <p:attrNameLst>
                                          <p:attrName>ppt_w</p:attrName>
                                        </p:attrNameLst>
                                      </p:cBhvr>
                                      <p:tavLst>
                                        <p:tav tm="0">
                                          <p:val>
                                            <p:strVal val="ppt_w"/>
                                          </p:val>
                                        </p:tav>
                                        <p:tav tm="100000">
                                          <p:val>
                                            <p:strVal val="ppt_w*0.70"/>
                                          </p:val>
                                        </p:tav>
                                      </p:tavLst>
                                    </p:anim>
                                    <p:anim calcmode="lin" valueType="num">
                                      <p:cBhvr>
                                        <p:cTn id="62" dur="1000"/>
                                        <p:tgtEl>
                                          <p:spTgt spid="61443">
                                            <p:txEl>
                                              <p:pRg st="0" end="0"/>
                                            </p:txEl>
                                          </p:spTgt>
                                        </p:tgtEl>
                                        <p:attrNameLst>
                                          <p:attrName>ppt_h</p:attrName>
                                        </p:attrNameLst>
                                      </p:cBhvr>
                                      <p:tavLst>
                                        <p:tav tm="0">
                                          <p:val>
                                            <p:strVal val="ppt_h"/>
                                          </p:val>
                                        </p:tav>
                                        <p:tav tm="100000">
                                          <p:val>
                                            <p:strVal val="ppt_h"/>
                                          </p:val>
                                        </p:tav>
                                      </p:tavLst>
                                    </p:anim>
                                    <p:animEffect transition="out" filter="fade">
                                      <p:cBhvr>
                                        <p:cTn id="63" dur="1000"/>
                                        <p:tgtEl>
                                          <p:spTgt spid="61443">
                                            <p:txEl>
                                              <p:pRg st="0" end="0"/>
                                            </p:txEl>
                                          </p:spTgt>
                                        </p:tgtEl>
                                      </p:cBhvr>
                                    </p:animEffect>
                                    <p:set>
                                      <p:cBhvr>
                                        <p:cTn id="64" dur="1" fill="hold">
                                          <p:stCondLst>
                                            <p:cond delay="999"/>
                                          </p:stCondLst>
                                        </p:cTn>
                                        <p:tgtEl>
                                          <p:spTgt spid="61443">
                                            <p:txEl>
                                              <p:pRg st="0" end="0"/>
                                            </p:txEl>
                                          </p:spTgt>
                                        </p:tgtEl>
                                        <p:attrNameLst>
                                          <p:attrName>style.visibility</p:attrName>
                                        </p:attrNameLst>
                                      </p:cBhvr>
                                      <p:to>
                                        <p:strVal val="hidden"/>
                                      </p:to>
                                    </p:set>
                                  </p:childTnLst>
                                </p:cTn>
                              </p:par>
                            </p:childTnLst>
                          </p:cTn>
                        </p:par>
                      </p:childTnLst>
                    </p:cTn>
                  </p:par>
                </p:childTnLst>
              </p:cTn>
              <p:nextCondLst>
                <p:cond evt="onClick" delay="0">
                  <p:tgtEl>
                    <p:spTgt spid="61443"/>
                  </p:tgtEl>
                </p:cond>
              </p:nextCondLst>
            </p:seq>
          </p:childTnLst>
        </p:cTn>
      </p:par>
    </p:tnLst>
    <p:bldLst>
      <p:bldP spid="61443" grpId="0" build="p"/>
      <p:bldP spid="61443" grpId="1" build="p"/>
      <p:bldP spid="61443" grpId="2" build="p"/>
      <p:bldP spid="61451" grpId="0"/>
      <p:bldP spid="61452" grpId="0"/>
      <p:bldP spid="61452" grpId="1"/>
      <p:bldP spid="61452" grpId="2"/>
      <p:bldP spid="61453" grpId="0" animBg="1"/>
      <p:bldP spid="61454" grpId="0" animBg="1"/>
      <p:bldP spid="61454" grpId="1" animBg="1"/>
      <p:bldP spid="61455" grpId="0" animBg="1"/>
      <p:bldP spid="61455"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609600"/>
          </a:xfrm>
          <a:solidFill>
            <a:srgbClr val="FFFF00"/>
          </a:solidFill>
        </p:spPr>
        <p:txBody>
          <a:bodyPr/>
          <a:lstStyle/>
          <a:p>
            <a:r>
              <a:rPr lang="ru-RU" altLang="ru-RU" sz="3600" b="1" dirty="0">
                <a:solidFill>
                  <a:srgbClr val="FF0000"/>
                </a:solidFill>
                <a:effectLst/>
                <a:latin typeface="Times New Roman" panose="02020603050405020304" pitchFamily="18" charset="0"/>
              </a:rPr>
              <a:t>Проверь свои знания</a:t>
            </a:r>
          </a:p>
        </p:txBody>
      </p:sp>
      <p:sp>
        <p:nvSpPr>
          <p:cNvPr id="63491" name="Rectangle 3"/>
          <p:cNvSpPr>
            <a:spLocks noGrp="1" noChangeArrowheads="1"/>
          </p:cNvSpPr>
          <p:nvPr>
            <p:ph type="body" idx="1"/>
          </p:nvPr>
        </p:nvSpPr>
        <p:spPr>
          <a:xfrm>
            <a:off x="228600" y="4191000"/>
            <a:ext cx="8686800" cy="554038"/>
          </a:xfrm>
        </p:spPr>
        <p:txBody>
          <a:bodyPr/>
          <a:lstStyle/>
          <a:p>
            <a:pPr marL="533400" indent="-533400"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В</a:t>
            </a:r>
            <a:r>
              <a:rPr lang="ru-RU" altLang="ru-RU" sz="2400" b="1" dirty="0">
                <a:solidFill>
                  <a:srgbClr val="000000"/>
                </a:solidFill>
                <a:effectLst/>
                <a:latin typeface="Times New Roman" panose="02020603050405020304" pitchFamily="18" charset="0"/>
                <a:cs typeface="Times New Roman" panose="02020603050405020304" pitchFamily="18" charset="0"/>
              </a:rPr>
              <a:t> – потому что на тонколистовом металле меньше выпуклостей </a:t>
            </a:r>
          </a:p>
        </p:txBody>
      </p:sp>
      <p:sp>
        <p:nvSpPr>
          <p:cNvPr id="63492" name="Rectangle 4"/>
          <p:cNvSpPr>
            <a:spLocks noChangeArrowheads="1"/>
          </p:cNvSpPr>
          <p:nvPr/>
        </p:nvSpPr>
        <p:spPr bwMode="auto">
          <a:xfrm>
            <a:off x="0" y="762000"/>
            <a:ext cx="952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buFont typeface="Wingdings" panose="05000000000000000000" pitchFamily="2" charset="2"/>
              <a:buNone/>
            </a:pPr>
            <a:r>
              <a:rPr lang="ru-RU" altLang="ru-RU" sz="2800" b="1">
                <a:solidFill>
                  <a:srgbClr val="990033"/>
                </a:solidFill>
                <a:effectLst/>
                <a:latin typeface="Times New Roman" panose="02020603050405020304" pitchFamily="18" charset="0"/>
                <a:cs typeface="Times New Roman" panose="02020603050405020304" pitchFamily="18" charset="0"/>
              </a:rPr>
              <a:t>7. Почему деревянным бруском-гладилкой можно выправить  только  тонколистовой металл?</a:t>
            </a:r>
          </a:p>
          <a:p>
            <a:pPr>
              <a:spcBef>
                <a:spcPct val="0"/>
              </a:spcBef>
              <a:buClrTx/>
              <a:buSzTx/>
              <a:buFontTx/>
              <a:buNone/>
            </a:pPr>
            <a:endParaRPr lang="ru-RU" altLang="ru-RU" sz="2800" b="1">
              <a:solidFill>
                <a:srgbClr val="990033"/>
              </a:solidFill>
              <a:effectLst/>
              <a:latin typeface="Times New Roman" panose="02020603050405020304" pitchFamily="18" charset="0"/>
              <a:cs typeface="Times New Roman" panose="02020603050405020304" pitchFamily="18" charset="0"/>
            </a:endParaRPr>
          </a:p>
        </p:txBody>
      </p:sp>
      <p:sp>
        <p:nvSpPr>
          <p:cNvPr id="63493" name="Rectangle 5"/>
          <p:cNvSpPr>
            <a:spLocks noChangeArrowheads="1"/>
          </p:cNvSpPr>
          <p:nvPr/>
        </p:nvSpPr>
        <p:spPr bwMode="auto">
          <a:xfrm>
            <a:off x="0" y="1828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А</a:t>
            </a:r>
            <a:r>
              <a:rPr lang="ru-RU" altLang="ru-RU" sz="2400" b="1" dirty="0">
                <a:solidFill>
                  <a:srgbClr val="000000"/>
                </a:solidFill>
                <a:effectLst/>
                <a:latin typeface="Times New Roman" panose="02020603050405020304" pitchFamily="18" charset="0"/>
                <a:cs typeface="Times New Roman" panose="02020603050405020304" pitchFamily="18" charset="0"/>
              </a:rPr>
              <a:t> – относительно толстолистового металла тонколистовой более мягкий и для его правки достаточно использовать деревянный брусок-гладилку</a:t>
            </a:r>
          </a:p>
          <a:p>
            <a:pPr>
              <a:spcBef>
                <a:spcPct val="0"/>
              </a:spcBef>
              <a:buClrTx/>
              <a:buSzTx/>
              <a:buFontTx/>
              <a:buNone/>
            </a:pPr>
            <a:endParaRPr lang="ru-RU" altLang="ru-RU" sz="2400" b="1" dirty="0">
              <a:solidFill>
                <a:srgbClr val="000000"/>
              </a:solidFill>
              <a:effectLst/>
              <a:latin typeface="Times New Roman" panose="02020603050405020304" pitchFamily="18" charset="0"/>
              <a:cs typeface="Times New Roman" panose="02020603050405020304" pitchFamily="18" charset="0"/>
            </a:endParaRPr>
          </a:p>
        </p:txBody>
      </p:sp>
      <p:sp>
        <p:nvSpPr>
          <p:cNvPr id="63494" name="Rectangle 6"/>
          <p:cNvSpPr>
            <a:spLocks noChangeArrowheads="1"/>
          </p:cNvSpPr>
          <p:nvPr/>
        </p:nvSpPr>
        <p:spPr bwMode="auto">
          <a:xfrm>
            <a:off x="0" y="3048000"/>
            <a:ext cx="9601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Б</a:t>
            </a:r>
            <a:r>
              <a:rPr lang="ru-RU" altLang="ru-RU" sz="2400" b="1" dirty="0">
                <a:solidFill>
                  <a:srgbClr val="000000"/>
                </a:solidFill>
                <a:effectLst/>
                <a:latin typeface="Times New Roman" panose="02020603050405020304" pitchFamily="18" charset="0"/>
                <a:cs typeface="Times New Roman" panose="02020603050405020304" pitchFamily="18" charset="0"/>
              </a:rPr>
              <a:t> – потому что тонколистовой металл правят деревянным бруском-гладилкой только вдоль заготовки, а толстолистовой - поперёк</a:t>
            </a:r>
          </a:p>
        </p:txBody>
      </p:sp>
      <p:sp>
        <p:nvSpPr>
          <p:cNvPr id="63495" name="AutoShape 7"/>
          <p:cNvSpPr>
            <a:spLocks noChangeArrowheads="1"/>
          </p:cNvSpPr>
          <p:nvPr/>
        </p:nvSpPr>
        <p:spPr bwMode="auto">
          <a:xfrm>
            <a:off x="6019800" y="4724400"/>
            <a:ext cx="2743200" cy="609600"/>
          </a:xfrm>
          <a:prstGeom prst="wedgeRoundRectCallout">
            <a:avLst>
              <a:gd name="adj1" fmla="val 21296"/>
              <a:gd name="adj2" fmla="val -406250"/>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3496" name="AutoShape 8"/>
          <p:cNvSpPr>
            <a:spLocks noChangeArrowheads="1"/>
          </p:cNvSpPr>
          <p:nvPr/>
        </p:nvSpPr>
        <p:spPr bwMode="auto">
          <a:xfrm>
            <a:off x="6629400" y="4572000"/>
            <a:ext cx="2514600" cy="609600"/>
          </a:xfrm>
          <a:prstGeom prst="wedgeRoundRectCallout">
            <a:avLst>
              <a:gd name="adj1" fmla="val -260731"/>
              <a:gd name="adj2" fmla="val -244009"/>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3497" name="AutoShape 9"/>
          <p:cNvSpPr>
            <a:spLocks noChangeArrowheads="1"/>
          </p:cNvSpPr>
          <p:nvPr/>
        </p:nvSpPr>
        <p:spPr bwMode="auto">
          <a:xfrm>
            <a:off x="6096000" y="4724400"/>
            <a:ext cx="2667000" cy="609600"/>
          </a:xfrm>
          <a:prstGeom prst="wedgeRoundRectCallout">
            <a:avLst>
              <a:gd name="adj1" fmla="val -121546"/>
              <a:gd name="adj2" fmla="val -40884"/>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63500" name="Picture 12" descr="правка бруском1"/>
          <p:cNvPicPr>
            <a:picLocks noChangeAspect="1" noChangeArrowheads="1"/>
          </p:cNvPicPr>
          <p:nvPr/>
        </p:nvPicPr>
        <p:blipFill>
          <a:blip r:embed="rId2">
            <a:extLst>
              <a:ext uri="{28A0092B-C50C-407E-A947-70E740481C1C}">
                <a14:useLocalDpi xmlns:a14="http://schemas.microsoft.com/office/drawing/2010/main" val="0"/>
              </a:ext>
            </a:extLst>
          </a:blip>
          <a:srcRect l="7179" t="21465" r="9824" b="10982"/>
          <a:stretch>
            <a:fillRect/>
          </a:stretch>
        </p:blipFill>
        <p:spPr bwMode="auto">
          <a:xfrm>
            <a:off x="76200" y="4724400"/>
            <a:ext cx="3352800" cy="2066925"/>
          </a:xfrm>
          <a:prstGeom prst="rect">
            <a:avLst/>
          </a:prstGeom>
          <a:noFill/>
          <a:extLst>
            <a:ext uri="{909E8E84-426E-40DD-AFC4-6F175D3DCCD1}">
              <a14:hiddenFill xmlns:a14="http://schemas.microsoft.com/office/drawing/2010/main">
                <a:solidFill>
                  <a:srgbClr val="FFFFFF"/>
                </a:solidFill>
              </a14:hiddenFill>
            </a:ext>
          </a:extLst>
        </p:spPr>
      </p:pic>
      <p:sp>
        <p:nvSpPr>
          <p:cNvPr id="63501" name="Text Box 13"/>
          <p:cNvSpPr txBox="1">
            <a:spLocks noChangeArrowheads="1"/>
          </p:cNvSpPr>
          <p:nvPr/>
        </p:nvSpPr>
        <p:spPr bwMode="auto">
          <a:xfrm>
            <a:off x="3581400" y="57912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Правка тонколистового металла на правильной плите бруском-гладилкой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p:cTn id="7" dur="1000" fill="hold"/>
                                        <p:tgtEl>
                                          <p:spTgt spid="63493"/>
                                        </p:tgtEl>
                                        <p:attrNameLst>
                                          <p:attrName>ppt_w</p:attrName>
                                        </p:attrNameLst>
                                      </p:cBhvr>
                                      <p:tavLst>
                                        <p:tav tm="0">
                                          <p:val>
                                            <p:fltVal val="0"/>
                                          </p:val>
                                        </p:tav>
                                        <p:tav tm="100000">
                                          <p:val>
                                            <p:strVal val="#ppt_w"/>
                                          </p:val>
                                        </p:tav>
                                      </p:tavLst>
                                    </p:anim>
                                    <p:anim calcmode="lin" valueType="num">
                                      <p:cBhvr>
                                        <p:cTn id="8" dur="1000" fill="hold"/>
                                        <p:tgtEl>
                                          <p:spTgt spid="63493"/>
                                        </p:tgtEl>
                                        <p:attrNameLst>
                                          <p:attrName>ppt_h</p:attrName>
                                        </p:attrNameLst>
                                      </p:cBhvr>
                                      <p:tavLst>
                                        <p:tav tm="0">
                                          <p:val>
                                            <p:fltVal val="0"/>
                                          </p:val>
                                        </p:tav>
                                        <p:tav tm="100000">
                                          <p:val>
                                            <p:strVal val="#ppt_h"/>
                                          </p:val>
                                        </p:tav>
                                      </p:tavLst>
                                    </p:anim>
                                    <p:animEffect transition="in" filter="fade">
                                      <p:cBhvr>
                                        <p:cTn id="9" dur="1000"/>
                                        <p:tgtEl>
                                          <p:spTgt spid="6349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3494"/>
                                        </p:tgtEl>
                                        <p:attrNameLst>
                                          <p:attrName>style.visibility</p:attrName>
                                        </p:attrNameLst>
                                      </p:cBhvr>
                                      <p:to>
                                        <p:strVal val="visible"/>
                                      </p:to>
                                    </p:set>
                                    <p:anim calcmode="lin" valueType="num">
                                      <p:cBhvr>
                                        <p:cTn id="12" dur="1000" fill="hold"/>
                                        <p:tgtEl>
                                          <p:spTgt spid="63494"/>
                                        </p:tgtEl>
                                        <p:attrNameLst>
                                          <p:attrName>ppt_w</p:attrName>
                                        </p:attrNameLst>
                                      </p:cBhvr>
                                      <p:tavLst>
                                        <p:tav tm="0">
                                          <p:val>
                                            <p:fltVal val="0"/>
                                          </p:val>
                                        </p:tav>
                                        <p:tav tm="100000">
                                          <p:val>
                                            <p:strVal val="#ppt_w"/>
                                          </p:val>
                                        </p:tav>
                                      </p:tavLst>
                                    </p:anim>
                                    <p:anim calcmode="lin" valueType="num">
                                      <p:cBhvr>
                                        <p:cTn id="13" dur="1000" fill="hold"/>
                                        <p:tgtEl>
                                          <p:spTgt spid="63494"/>
                                        </p:tgtEl>
                                        <p:attrNameLst>
                                          <p:attrName>ppt_h</p:attrName>
                                        </p:attrNameLst>
                                      </p:cBhvr>
                                      <p:tavLst>
                                        <p:tav tm="0">
                                          <p:val>
                                            <p:fltVal val="0"/>
                                          </p:val>
                                        </p:tav>
                                        <p:tav tm="100000">
                                          <p:val>
                                            <p:strVal val="#ppt_h"/>
                                          </p:val>
                                        </p:tav>
                                      </p:tavLst>
                                    </p:anim>
                                    <p:animEffect transition="in" filter="fade">
                                      <p:cBhvr>
                                        <p:cTn id="14" dur="1000"/>
                                        <p:tgtEl>
                                          <p:spTgt spid="6349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3491">
                                            <p:txEl>
                                              <p:pRg st="0" end="0"/>
                                            </p:txEl>
                                          </p:spTgt>
                                        </p:tgtEl>
                                        <p:attrNameLst>
                                          <p:attrName>style.visibility</p:attrName>
                                        </p:attrNameLst>
                                      </p:cBhvr>
                                      <p:to>
                                        <p:strVal val="visible"/>
                                      </p:to>
                                    </p:set>
                                    <p:anim calcmode="lin" valueType="num">
                                      <p:cBhvr>
                                        <p:cTn id="17" dur="10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3491">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349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3495"/>
                                        </p:tgtEl>
                                        <p:attrNameLst>
                                          <p:attrName>style.visibility</p:attrName>
                                        </p:attrNameLst>
                                      </p:cBhvr>
                                      <p:to>
                                        <p:strVal val="visible"/>
                                      </p:to>
                                    </p:set>
                                    <p:animEffect transition="in" filter="dissolve">
                                      <p:cBhvr>
                                        <p:cTn id="25" dur="1000"/>
                                        <p:tgtEl>
                                          <p:spTgt spid="63495"/>
                                        </p:tgtEl>
                                      </p:cBhvr>
                                    </p:animEffect>
                                  </p:childTnLst>
                                </p:cTn>
                              </p:par>
                            </p:childTnLst>
                          </p:cTn>
                        </p:par>
                        <p:par>
                          <p:cTn id="26" fill="hold" nodeType="afterGroup">
                            <p:stCondLst>
                              <p:cond delay="1000"/>
                            </p:stCondLst>
                            <p:childTnLst>
                              <p:par>
                                <p:cTn id="27" presetID="2" presetClass="exit" presetSubtype="4" fill="hold" grpId="1" nodeType="afterEffect">
                                  <p:stCondLst>
                                    <p:cond delay="1000"/>
                                  </p:stCondLst>
                                  <p:childTnLst>
                                    <p:anim calcmode="lin" valueType="num">
                                      <p:cBhvr additive="base">
                                        <p:cTn id="28" dur="1000"/>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29" dur="1000"/>
                                        <p:tgtEl>
                                          <p:spTgt spid="63491">
                                            <p:txEl>
                                              <p:pRg st="0" end="0"/>
                                            </p:txEl>
                                          </p:spTgt>
                                        </p:tgtEl>
                                        <p:attrNameLst>
                                          <p:attrName>ppt_y</p:attrName>
                                        </p:attrNameLst>
                                      </p:cBhvr>
                                      <p:tavLst>
                                        <p:tav tm="0">
                                          <p:val>
                                            <p:strVal val="ppt_y"/>
                                          </p:val>
                                        </p:tav>
                                        <p:tav tm="100000">
                                          <p:val>
                                            <p:strVal val="1+ppt_h/2"/>
                                          </p:val>
                                        </p:tav>
                                      </p:tavLst>
                                    </p:anim>
                                    <p:set>
                                      <p:cBhvr>
                                        <p:cTn id="30" dur="1" fill="hold">
                                          <p:stCondLst>
                                            <p:cond delay="999"/>
                                          </p:stCondLst>
                                        </p:cTn>
                                        <p:tgtEl>
                                          <p:spTgt spid="63491">
                                            <p:txEl>
                                              <p:pRg st="0" end="0"/>
                                            </p:txEl>
                                          </p:spTgt>
                                        </p:tgtEl>
                                        <p:attrNameLst>
                                          <p:attrName>style.visibility</p:attrName>
                                        </p:attrNameLst>
                                      </p:cBhvr>
                                      <p:to>
                                        <p:strVal val="hidden"/>
                                      </p:to>
                                    </p:set>
                                  </p:childTnLst>
                                </p:cTn>
                              </p:par>
                              <p:par>
                                <p:cTn id="31" presetID="2" presetClass="exit" presetSubtype="4" fill="hold" grpId="1" nodeType="withEffect">
                                  <p:stCondLst>
                                    <p:cond delay="1000"/>
                                  </p:stCondLst>
                                  <p:childTnLst>
                                    <p:anim calcmode="lin" valueType="num">
                                      <p:cBhvr additive="base">
                                        <p:cTn id="32" dur="1000"/>
                                        <p:tgtEl>
                                          <p:spTgt spid="63494"/>
                                        </p:tgtEl>
                                        <p:attrNameLst>
                                          <p:attrName>ppt_x</p:attrName>
                                        </p:attrNameLst>
                                      </p:cBhvr>
                                      <p:tavLst>
                                        <p:tav tm="0">
                                          <p:val>
                                            <p:strVal val="ppt_x"/>
                                          </p:val>
                                        </p:tav>
                                        <p:tav tm="100000">
                                          <p:val>
                                            <p:strVal val="ppt_x"/>
                                          </p:val>
                                        </p:tav>
                                      </p:tavLst>
                                    </p:anim>
                                    <p:anim calcmode="lin" valueType="num">
                                      <p:cBhvr additive="base">
                                        <p:cTn id="33" dur="1000"/>
                                        <p:tgtEl>
                                          <p:spTgt spid="63494"/>
                                        </p:tgtEl>
                                        <p:attrNameLst>
                                          <p:attrName>ppt_y</p:attrName>
                                        </p:attrNameLst>
                                      </p:cBhvr>
                                      <p:tavLst>
                                        <p:tav tm="0">
                                          <p:val>
                                            <p:strVal val="ppt_y"/>
                                          </p:val>
                                        </p:tav>
                                        <p:tav tm="100000">
                                          <p:val>
                                            <p:strVal val="1+ppt_h/2"/>
                                          </p:val>
                                        </p:tav>
                                      </p:tavLst>
                                    </p:anim>
                                    <p:set>
                                      <p:cBhvr>
                                        <p:cTn id="34" dur="1" fill="hold">
                                          <p:stCondLst>
                                            <p:cond delay="999"/>
                                          </p:stCondLst>
                                        </p:cTn>
                                        <p:tgtEl>
                                          <p:spTgt spid="63494"/>
                                        </p:tgtEl>
                                        <p:attrNameLst>
                                          <p:attrName>style.visibility</p:attrName>
                                        </p:attrNameLst>
                                      </p:cBhvr>
                                      <p:to>
                                        <p:strVal val="hidden"/>
                                      </p:to>
                                    </p:set>
                                  </p:childTnLst>
                                </p:cTn>
                              </p:par>
                            </p:childTnLst>
                          </p:cTn>
                        </p:par>
                      </p:childTnLst>
                    </p:cTn>
                  </p:par>
                </p:childTnLst>
              </p:cTn>
              <p:nextCondLst>
                <p:cond evt="onClick" delay="0">
                  <p:tgtEl>
                    <p:spTgt spid="63493"/>
                  </p:tgtEl>
                </p:cond>
              </p:nextCondLst>
            </p:seq>
            <p:seq concurrent="1" nextAc="seek">
              <p:cTn id="35" restart="whenNotActive" fill="hold" evtFilter="cancelBubble" nodeType="interactiveSeq">
                <p:stCondLst>
                  <p:cond evt="onClick" delay="0">
                    <p:tgtEl>
                      <p:spTgt spid="6349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3496"/>
                                        </p:tgtEl>
                                        <p:attrNameLst>
                                          <p:attrName>style.visibility</p:attrName>
                                        </p:attrNameLst>
                                      </p:cBhvr>
                                      <p:to>
                                        <p:strVal val="visible"/>
                                      </p:to>
                                    </p:set>
                                    <p:animEffect transition="in" filter="dissolve">
                                      <p:cBhvr>
                                        <p:cTn id="40" dur="1000"/>
                                        <p:tgtEl>
                                          <p:spTgt spid="63496"/>
                                        </p:tgtEl>
                                      </p:cBhvr>
                                    </p:animEffect>
                                  </p:childTnLst>
                                </p:cTn>
                              </p:par>
                            </p:childTnLst>
                          </p:cTn>
                        </p:par>
                        <p:par>
                          <p:cTn id="41" fill="hold" nodeType="afterGroup">
                            <p:stCondLst>
                              <p:cond delay="1000"/>
                            </p:stCondLst>
                            <p:childTnLst>
                              <p:par>
                                <p:cTn id="42" presetID="9" presetClass="exit" presetSubtype="0" fill="hold" grpId="1" nodeType="afterEffect">
                                  <p:stCondLst>
                                    <p:cond delay="1500"/>
                                  </p:stCondLst>
                                  <p:childTnLst>
                                    <p:animEffect transition="out" filter="dissolve">
                                      <p:cBhvr>
                                        <p:cTn id="43" dur="1000"/>
                                        <p:tgtEl>
                                          <p:spTgt spid="63496"/>
                                        </p:tgtEl>
                                      </p:cBhvr>
                                    </p:animEffect>
                                    <p:set>
                                      <p:cBhvr>
                                        <p:cTn id="44" dur="1" fill="hold">
                                          <p:stCondLst>
                                            <p:cond delay="999"/>
                                          </p:stCondLst>
                                        </p:cTn>
                                        <p:tgtEl>
                                          <p:spTgt spid="63496"/>
                                        </p:tgtEl>
                                        <p:attrNameLst>
                                          <p:attrName>style.visibility</p:attrName>
                                        </p:attrNameLst>
                                      </p:cBhvr>
                                      <p:to>
                                        <p:strVal val="hidden"/>
                                      </p:to>
                                    </p:set>
                                  </p:childTnLst>
                                </p:cTn>
                              </p:par>
                              <p:par>
                                <p:cTn id="45" presetID="55" presetClass="exit" presetSubtype="0" fill="hold" grpId="2" nodeType="withEffect">
                                  <p:stCondLst>
                                    <p:cond delay="1500"/>
                                  </p:stCondLst>
                                  <p:childTnLst>
                                    <p:anim calcmode="lin" valueType="num">
                                      <p:cBhvr>
                                        <p:cTn id="46" dur="1000"/>
                                        <p:tgtEl>
                                          <p:spTgt spid="63494"/>
                                        </p:tgtEl>
                                        <p:attrNameLst>
                                          <p:attrName>ppt_w</p:attrName>
                                        </p:attrNameLst>
                                      </p:cBhvr>
                                      <p:tavLst>
                                        <p:tav tm="0">
                                          <p:val>
                                            <p:strVal val="ppt_w"/>
                                          </p:val>
                                        </p:tav>
                                        <p:tav tm="100000">
                                          <p:val>
                                            <p:strVal val="ppt_w*0.70"/>
                                          </p:val>
                                        </p:tav>
                                      </p:tavLst>
                                    </p:anim>
                                    <p:anim calcmode="lin" valueType="num">
                                      <p:cBhvr>
                                        <p:cTn id="47" dur="1000"/>
                                        <p:tgtEl>
                                          <p:spTgt spid="63494"/>
                                        </p:tgtEl>
                                        <p:attrNameLst>
                                          <p:attrName>ppt_h</p:attrName>
                                        </p:attrNameLst>
                                      </p:cBhvr>
                                      <p:tavLst>
                                        <p:tav tm="0">
                                          <p:val>
                                            <p:strVal val="ppt_h"/>
                                          </p:val>
                                        </p:tav>
                                        <p:tav tm="100000">
                                          <p:val>
                                            <p:strVal val="ppt_h"/>
                                          </p:val>
                                        </p:tav>
                                      </p:tavLst>
                                    </p:anim>
                                    <p:animEffect transition="out" filter="fade">
                                      <p:cBhvr>
                                        <p:cTn id="48" dur="1000"/>
                                        <p:tgtEl>
                                          <p:spTgt spid="63494"/>
                                        </p:tgtEl>
                                      </p:cBhvr>
                                    </p:animEffect>
                                    <p:set>
                                      <p:cBhvr>
                                        <p:cTn id="49" dur="1" fill="hold">
                                          <p:stCondLst>
                                            <p:cond delay="999"/>
                                          </p:stCondLst>
                                        </p:cTn>
                                        <p:tgtEl>
                                          <p:spTgt spid="63494"/>
                                        </p:tgtEl>
                                        <p:attrNameLst>
                                          <p:attrName>style.visibility</p:attrName>
                                        </p:attrNameLst>
                                      </p:cBhvr>
                                      <p:to>
                                        <p:strVal val="hidden"/>
                                      </p:to>
                                    </p:set>
                                  </p:childTnLst>
                                </p:cTn>
                              </p:par>
                            </p:childTnLst>
                          </p:cTn>
                        </p:par>
                      </p:childTnLst>
                    </p:cTn>
                  </p:par>
                </p:childTnLst>
              </p:cTn>
              <p:nextCondLst>
                <p:cond evt="onClick" delay="0">
                  <p:tgtEl>
                    <p:spTgt spid="63494"/>
                  </p:tgtEl>
                </p:cond>
              </p:nextCondLst>
            </p:seq>
            <p:seq concurrent="1" nextAc="seek">
              <p:cTn id="50" restart="whenNotActive" fill="hold" evtFilter="cancelBubble" nodeType="interactiveSeq">
                <p:stCondLst>
                  <p:cond evt="onClick" delay="0">
                    <p:tgtEl>
                      <p:spTgt spid="6349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3497"/>
                                        </p:tgtEl>
                                        <p:attrNameLst>
                                          <p:attrName>style.visibility</p:attrName>
                                        </p:attrNameLst>
                                      </p:cBhvr>
                                      <p:to>
                                        <p:strVal val="visible"/>
                                      </p:to>
                                    </p:set>
                                    <p:animEffect transition="in" filter="dissolve">
                                      <p:cBhvr>
                                        <p:cTn id="55" dur="1000"/>
                                        <p:tgtEl>
                                          <p:spTgt spid="63497"/>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3497"/>
                                        </p:tgtEl>
                                      </p:cBhvr>
                                    </p:animEffect>
                                    <p:set>
                                      <p:cBhvr>
                                        <p:cTn id="59" dur="1" fill="hold">
                                          <p:stCondLst>
                                            <p:cond delay="999"/>
                                          </p:stCondLst>
                                        </p:cTn>
                                        <p:tgtEl>
                                          <p:spTgt spid="63497"/>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3491">
                                            <p:txEl>
                                              <p:pRg st="0" end="0"/>
                                            </p:txEl>
                                          </p:spTgt>
                                        </p:tgtEl>
                                        <p:attrNameLst>
                                          <p:attrName>ppt_w</p:attrName>
                                        </p:attrNameLst>
                                      </p:cBhvr>
                                      <p:tavLst>
                                        <p:tav tm="0">
                                          <p:val>
                                            <p:strVal val="ppt_w"/>
                                          </p:val>
                                        </p:tav>
                                        <p:tav tm="100000">
                                          <p:val>
                                            <p:strVal val="ppt_w*0.70"/>
                                          </p:val>
                                        </p:tav>
                                      </p:tavLst>
                                    </p:anim>
                                    <p:anim calcmode="lin" valueType="num">
                                      <p:cBhvr>
                                        <p:cTn id="62" dur="1000"/>
                                        <p:tgtEl>
                                          <p:spTgt spid="63491">
                                            <p:txEl>
                                              <p:pRg st="0" end="0"/>
                                            </p:txEl>
                                          </p:spTgt>
                                        </p:tgtEl>
                                        <p:attrNameLst>
                                          <p:attrName>ppt_h</p:attrName>
                                        </p:attrNameLst>
                                      </p:cBhvr>
                                      <p:tavLst>
                                        <p:tav tm="0">
                                          <p:val>
                                            <p:strVal val="ppt_h"/>
                                          </p:val>
                                        </p:tav>
                                        <p:tav tm="100000">
                                          <p:val>
                                            <p:strVal val="ppt_h"/>
                                          </p:val>
                                        </p:tav>
                                      </p:tavLst>
                                    </p:anim>
                                    <p:animEffect transition="out" filter="fade">
                                      <p:cBhvr>
                                        <p:cTn id="63" dur="1000"/>
                                        <p:tgtEl>
                                          <p:spTgt spid="63491">
                                            <p:txEl>
                                              <p:pRg st="0" end="0"/>
                                            </p:txEl>
                                          </p:spTgt>
                                        </p:tgtEl>
                                      </p:cBhvr>
                                    </p:animEffect>
                                    <p:set>
                                      <p:cBhvr>
                                        <p:cTn id="64" dur="1" fill="hold">
                                          <p:stCondLst>
                                            <p:cond delay="999"/>
                                          </p:stCondLst>
                                        </p:cTn>
                                        <p:tgtEl>
                                          <p:spTgt spid="63491">
                                            <p:txEl>
                                              <p:pRg st="0" end="0"/>
                                            </p:txEl>
                                          </p:spTgt>
                                        </p:tgtEl>
                                        <p:attrNameLst>
                                          <p:attrName>style.visibility</p:attrName>
                                        </p:attrNameLst>
                                      </p:cBhvr>
                                      <p:to>
                                        <p:strVal val="hidden"/>
                                      </p:to>
                                    </p:set>
                                  </p:childTnLst>
                                </p:cTn>
                              </p:par>
                            </p:childTnLst>
                          </p:cTn>
                        </p:par>
                      </p:childTnLst>
                    </p:cTn>
                  </p:par>
                </p:childTnLst>
              </p:cTn>
              <p:nextCondLst>
                <p:cond evt="onClick" delay="0">
                  <p:tgtEl>
                    <p:spTgt spid="63491"/>
                  </p:tgtEl>
                </p:cond>
              </p:nextCondLst>
            </p:seq>
          </p:childTnLst>
        </p:cTn>
      </p:par>
    </p:tnLst>
    <p:bldLst>
      <p:bldP spid="63491" grpId="0" build="p"/>
      <p:bldP spid="63491" grpId="1" build="p"/>
      <p:bldP spid="63491" grpId="2" build="p"/>
      <p:bldP spid="63493" grpId="0"/>
      <p:bldP spid="63494" grpId="0"/>
      <p:bldP spid="63494" grpId="1"/>
      <p:bldP spid="63494" grpId="2"/>
      <p:bldP spid="63495" grpId="0" animBg="1"/>
      <p:bldP spid="63496" grpId="0" animBg="1"/>
      <p:bldP spid="63496" grpId="1" animBg="1"/>
      <p:bldP spid="63497" grpId="0" animBg="1"/>
      <p:bldP spid="63497"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04800" y="9906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800" b="1">
                <a:solidFill>
                  <a:srgbClr val="990033"/>
                </a:solidFill>
                <a:cs typeface="Arial" panose="020B0604020202020204" pitchFamily="34" charset="0"/>
              </a:rPr>
              <a:t>8. </a:t>
            </a:r>
            <a:r>
              <a:rPr lang="ru-RU" altLang="ru-RU" sz="2800" b="1">
                <a:solidFill>
                  <a:srgbClr val="990033"/>
                </a:solidFill>
              </a:rPr>
              <a:t>За счёт чего уменьшается выпуклость при правке?</a:t>
            </a:r>
            <a:endParaRPr lang="ru-RU" altLang="ru-RU" sz="2800" b="1">
              <a:solidFill>
                <a:srgbClr val="990033"/>
              </a:solidFill>
              <a:cs typeface="Arial" panose="020B0604020202020204" pitchFamily="34" charset="0"/>
            </a:endParaRPr>
          </a:p>
        </p:txBody>
      </p:sp>
      <p:sp>
        <p:nvSpPr>
          <p:cNvPr id="64517" name="Rectangle 5"/>
          <p:cNvSpPr>
            <a:spLocks noGrp="1" noChangeArrowheads="1"/>
          </p:cNvSpPr>
          <p:nvPr>
            <p:ph type="title"/>
          </p:nvPr>
        </p:nvSpPr>
        <p:spPr>
          <a:xfrm>
            <a:off x="457200" y="0"/>
            <a:ext cx="8229600" cy="649288"/>
          </a:xfrm>
          <a:solidFill>
            <a:srgbClr val="FFFF00"/>
          </a:solidFill>
          <a:ln/>
        </p:spPr>
        <p:txBody>
          <a:bodyPr anchorCtr="1"/>
          <a:lstStyle/>
          <a:p>
            <a:r>
              <a:rPr lang="ru-RU" altLang="ru-RU" sz="3600" b="1" dirty="0">
                <a:solidFill>
                  <a:srgbClr val="FF0000"/>
                </a:solidFill>
                <a:effectLst/>
                <a:latin typeface="Times New Roman" panose="02020603050405020304" pitchFamily="18" charset="0"/>
                <a:cs typeface="Times New Roman" panose="02020603050405020304" pitchFamily="18" charset="0"/>
              </a:rPr>
              <a:t>Проверь свои знания</a:t>
            </a:r>
          </a:p>
        </p:txBody>
      </p:sp>
      <p:sp>
        <p:nvSpPr>
          <p:cNvPr id="64518" name="Rectangle 6"/>
          <p:cNvSpPr>
            <a:spLocks noChangeArrowheads="1"/>
          </p:cNvSpPr>
          <p:nvPr/>
        </p:nvSpPr>
        <p:spPr bwMode="auto">
          <a:xfrm>
            <a:off x="228600" y="16002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А</a:t>
            </a:r>
            <a:r>
              <a:rPr lang="ru-RU" altLang="ru-RU" sz="2400" b="1" dirty="0">
                <a:solidFill>
                  <a:srgbClr val="292929"/>
                </a:solidFill>
                <a:cs typeface="Arial" panose="020B0604020202020204" pitchFamily="34" charset="0"/>
              </a:rPr>
              <a:t> – </a:t>
            </a:r>
            <a:r>
              <a:rPr lang="ru-RU" altLang="ru-RU" sz="2400" b="1" dirty="0">
                <a:solidFill>
                  <a:srgbClr val="000000"/>
                </a:solidFill>
              </a:rPr>
              <a:t>за счёт вида металла (цветной, чёрный)</a:t>
            </a:r>
          </a:p>
        </p:txBody>
      </p:sp>
      <p:sp>
        <p:nvSpPr>
          <p:cNvPr id="64519" name="Rectangle 7"/>
          <p:cNvSpPr>
            <a:spLocks noChangeArrowheads="1"/>
          </p:cNvSpPr>
          <p:nvPr/>
        </p:nvSpPr>
        <p:spPr bwMode="auto">
          <a:xfrm>
            <a:off x="76200" y="2064603"/>
            <a:ext cx="594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Б</a:t>
            </a:r>
            <a:r>
              <a:rPr lang="ru-RU" altLang="ru-RU" sz="2400" b="1" dirty="0">
                <a:solidFill>
                  <a:srgbClr val="000000"/>
                </a:solidFill>
                <a:cs typeface="Arial" panose="020B0604020202020204" pitchFamily="34" charset="0"/>
              </a:rPr>
              <a:t> – </a:t>
            </a:r>
            <a:r>
              <a:rPr lang="ru-RU" altLang="ru-RU" sz="2400" b="1" dirty="0">
                <a:solidFill>
                  <a:srgbClr val="000000"/>
                </a:solidFill>
              </a:rPr>
              <a:t>за счёт изменения структуры</a:t>
            </a:r>
            <a:r>
              <a:rPr lang="ru-RU" altLang="ru-RU" dirty="0">
                <a:solidFill>
                  <a:srgbClr val="000000"/>
                </a:solidFill>
              </a:rPr>
              <a:t> </a:t>
            </a:r>
            <a:r>
              <a:rPr lang="ru-RU" altLang="ru-RU" sz="2400" b="1" dirty="0">
                <a:solidFill>
                  <a:srgbClr val="000000"/>
                </a:solidFill>
              </a:rPr>
              <a:t>металла при обработке давлением</a:t>
            </a:r>
          </a:p>
        </p:txBody>
      </p:sp>
      <p:sp>
        <p:nvSpPr>
          <p:cNvPr id="64520" name="Rectangle 8"/>
          <p:cNvSpPr>
            <a:spLocks noChangeArrowheads="1"/>
          </p:cNvSpPr>
          <p:nvPr/>
        </p:nvSpPr>
        <p:spPr bwMode="auto">
          <a:xfrm>
            <a:off x="-228600" y="2895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В</a:t>
            </a:r>
            <a:r>
              <a:rPr lang="ru-RU" altLang="ru-RU" sz="2400" b="1" dirty="0">
                <a:solidFill>
                  <a:srgbClr val="292929"/>
                </a:solidFill>
                <a:cs typeface="Arial" panose="020B0604020202020204" pitchFamily="34" charset="0"/>
              </a:rPr>
              <a:t> – </a:t>
            </a:r>
            <a:r>
              <a:rPr lang="ru-RU" altLang="ru-RU" sz="2400" b="1" dirty="0">
                <a:solidFill>
                  <a:srgbClr val="000000"/>
                </a:solidFill>
              </a:rPr>
              <a:t>за счёт силы удара инструментом</a:t>
            </a:r>
          </a:p>
        </p:txBody>
      </p:sp>
      <p:sp>
        <p:nvSpPr>
          <p:cNvPr id="64521" name="AutoShape 9"/>
          <p:cNvSpPr>
            <a:spLocks noChangeArrowheads="1"/>
          </p:cNvSpPr>
          <p:nvPr/>
        </p:nvSpPr>
        <p:spPr bwMode="auto">
          <a:xfrm>
            <a:off x="6172200" y="2590800"/>
            <a:ext cx="2819400" cy="609600"/>
          </a:xfrm>
          <a:prstGeom prst="wedgeRoundRectCallout">
            <a:avLst>
              <a:gd name="adj1" fmla="val -76407"/>
              <a:gd name="adj2" fmla="val 36981"/>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4522" name="AutoShape 10"/>
          <p:cNvSpPr>
            <a:spLocks noChangeArrowheads="1"/>
          </p:cNvSpPr>
          <p:nvPr/>
        </p:nvSpPr>
        <p:spPr bwMode="auto">
          <a:xfrm>
            <a:off x="6324600" y="2590800"/>
            <a:ext cx="2819400" cy="609600"/>
          </a:xfrm>
          <a:prstGeom prst="wedgeRoundRectCallout">
            <a:avLst>
              <a:gd name="adj1" fmla="val -87273"/>
              <a:gd name="adj2" fmla="val -68750"/>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4523" name="AutoShape 11"/>
          <p:cNvSpPr>
            <a:spLocks noChangeArrowheads="1"/>
          </p:cNvSpPr>
          <p:nvPr/>
        </p:nvSpPr>
        <p:spPr bwMode="auto">
          <a:xfrm>
            <a:off x="6172200" y="2590800"/>
            <a:ext cx="2819400" cy="609600"/>
          </a:xfrm>
          <a:prstGeom prst="wedgeRoundRectCallout">
            <a:avLst>
              <a:gd name="adj1" fmla="val -26972"/>
              <a:gd name="adj2" fmla="val -150259"/>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64524" name="Picture 12" descr="выпуклость на метал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7620000" cy="2706688"/>
          </a:xfrm>
          <a:prstGeom prst="rect">
            <a:avLst/>
          </a:prstGeom>
          <a:noFill/>
          <a:extLst>
            <a:ext uri="{909E8E84-426E-40DD-AFC4-6F175D3DCCD1}">
              <a14:hiddenFill xmlns:a14="http://schemas.microsoft.com/office/drawing/2010/main">
                <a:solidFill>
                  <a:srgbClr val="FFFFFF"/>
                </a:solidFill>
              </a14:hiddenFill>
            </a:ext>
          </a:extLst>
        </p:spPr>
      </p:pic>
      <p:sp>
        <p:nvSpPr>
          <p:cNvPr id="64525" name="Line 13"/>
          <p:cNvSpPr>
            <a:spLocks noChangeShapeType="1"/>
          </p:cNvSpPr>
          <p:nvPr/>
        </p:nvSpPr>
        <p:spPr bwMode="auto">
          <a:xfrm>
            <a:off x="2286000" y="5562600"/>
            <a:ext cx="2133600" cy="914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4526" name="Line 14"/>
          <p:cNvSpPr>
            <a:spLocks noChangeShapeType="1"/>
          </p:cNvSpPr>
          <p:nvPr/>
        </p:nvSpPr>
        <p:spPr bwMode="auto">
          <a:xfrm flipH="1">
            <a:off x="4495800" y="5638800"/>
            <a:ext cx="1524000" cy="8382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4527" name="Text Box 15"/>
          <p:cNvSpPr txBox="1">
            <a:spLocks noChangeArrowheads="1"/>
          </p:cNvSpPr>
          <p:nvPr/>
        </p:nvSpPr>
        <p:spPr bwMode="auto">
          <a:xfrm>
            <a:off x="3848100" y="6364288"/>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Выпуклость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p:cTn id="7" dur="1000" fill="hold"/>
                                        <p:tgtEl>
                                          <p:spTgt spid="64518"/>
                                        </p:tgtEl>
                                        <p:attrNameLst>
                                          <p:attrName>ppt_w</p:attrName>
                                        </p:attrNameLst>
                                      </p:cBhvr>
                                      <p:tavLst>
                                        <p:tav tm="0">
                                          <p:val>
                                            <p:fltVal val="0"/>
                                          </p:val>
                                        </p:tav>
                                        <p:tav tm="100000">
                                          <p:val>
                                            <p:strVal val="#ppt_w"/>
                                          </p:val>
                                        </p:tav>
                                      </p:tavLst>
                                    </p:anim>
                                    <p:anim calcmode="lin" valueType="num">
                                      <p:cBhvr>
                                        <p:cTn id="8" dur="1000" fill="hold"/>
                                        <p:tgtEl>
                                          <p:spTgt spid="64518"/>
                                        </p:tgtEl>
                                        <p:attrNameLst>
                                          <p:attrName>ppt_h</p:attrName>
                                        </p:attrNameLst>
                                      </p:cBhvr>
                                      <p:tavLst>
                                        <p:tav tm="0">
                                          <p:val>
                                            <p:fltVal val="0"/>
                                          </p:val>
                                        </p:tav>
                                        <p:tav tm="100000">
                                          <p:val>
                                            <p:strVal val="#ppt_h"/>
                                          </p:val>
                                        </p:tav>
                                      </p:tavLst>
                                    </p:anim>
                                    <p:animEffect transition="in" filter="fade">
                                      <p:cBhvr>
                                        <p:cTn id="9" dur="1000"/>
                                        <p:tgtEl>
                                          <p:spTgt spid="6451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4519"/>
                                        </p:tgtEl>
                                        <p:attrNameLst>
                                          <p:attrName>style.visibility</p:attrName>
                                        </p:attrNameLst>
                                      </p:cBhvr>
                                      <p:to>
                                        <p:strVal val="visible"/>
                                      </p:to>
                                    </p:set>
                                    <p:anim calcmode="lin" valueType="num">
                                      <p:cBhvr>
                                        <p:cTn id="12" dur="1000" fill="hold"/>
                                        <p:tgtEl>
                                          <p:spTgt spid="64519"/>
                                        </p:tgtEl>
                                        <p:attrNameLst>
                                          <p:attrName>ppt_w</p:attrName>
                                        </p:attrNameLst>
                                      </p:cBhvr>
                                      <p:tavLst>
                                        <p:tav tm="0">
                                          <p:val>
                                            <p:fltVal val="0"/>
                                          </p:val>
                                        </p:tav>
                                        <p:tav tm="100000">
                                          <p:val>
                                            <p:strVal val="#ppt_w"/>
                                          </p:val>
                                        </p:tav>
                                      </p:tavLst>
                                    </p:anim>
                                    <p:anim calcmode="lin" valueType="num">
                                      <p:cBhvr>
                                        <p:cTn id="13" dur="1000" fill="hold"/>
                                        <p:tgtEl>
                                          <p:spTgt spid="64519"/>
                                        </p:tgtEl>
                                        <p:attrNameLst>
                                          <p:attrName>ppt_h</p:attrName>
                                        </p:attrNameLst>
                                      </p:cBhvr>
                                      <p:tavLst>
                                        <p:tav tm="0">
                                          <p:val>
                                            <p:fltVal val="0"/>
                                          </p:val>
                                        </p:tav>
                                        <p:tav tm="100000">
                                          <p:val>
                                            <p:strVal val="#ppt_h"/>
                                          </p:val>
                                        </p:tav>
                                      </p:tavLst>
                                    </p:anim>
                                    <p:animEffect transition="in" filter="fade">
                                      <p:cBhvr>
                                        <p:cTn id="14" dur="1000"/>
                                        <p:tgtEl>
                                          <p:spTgt spid="6451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4520"/>
                                        </p:tgtEl>
                                        <p:attrNameLst>
                                          <p:attrName>style.visibility</p:attrName>
                                        </p:attrNameLst>
                                      </p:cBhvr>
                                      <p:to>
                                        <p:strVal val="visible"/>
                                      </p:to>
                                    </p:set>
                                    <p:anim calcmode="lin" valueType="num">
                                      <p:cBhvr>
                                        <p:cTn id="17" dur="1000" fill="hold"/>
                                        <p:tgtEl>
                                          <p:spTgt spid="64520"/>
                                        </p:tgtEl>
                                        <p:attrNameLst>
                                          <p:attrName>ppt_w</p:attrName>
                                        </p:attrNameLst>
                                      </p:cBhvr>
                                      <p:tavLst>
                                        <p:tav tm="0">
                                          <p:val>
                                            <p:fltVal val="0"/>
                                          </p:val>
                                        </p:tav>
                                        <p:tav tm="100000">
                                          <p:val>
                                            <p:strVal val="#ppt_w"/>
                                          </p:val>
                                        </p:tav>
                                      </p:tavLst>
                                    </p:anim>
                                    <p:anim calcmode="lin" valueType="num">
                                      <p:cBhvr>
                                        <p:cTn id="18" dur="1000" fill="hold"/>
                                        <p:tgtEl>
                                          <p:spTgt spid="64520"/>
                                        </p:tgtEl>
                                        <p:attrNameLst>
                                          <p:attrName>ppt_h</p:attrName>
                                        </p:attrNameLst>
                                      </p:cBhvr>
                                      <p:tavLst>
                                        <p:tav tm="0">
                                          <p:val>
                                            <p:fltVal val="0"/>
                                          </p:val>
                                        </p:tav>
                                        <p:tav tm="100000">
                                          <p:val>
                                            <p:strVal val="#ppt_h"/>
                                          </p:val>
                                        </p:tav>
                                      </p:tavLst>
                                    </p:anim>
                                    <p:animEffect transition="in" filter="fade">
                                      <p:cBhvr>
                                        <p:cTn id="19" dur="1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451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4521"/>
                                        </p:tgtEl>
                                        <p:attrNameLst>
                                          <p:attrName>style.visibility</p:attrName>
                                        </p:attrNameLst>
                                      </p:cBhvr>
                                      <p:to>
                                        <p:strVal val="visible"/>
                                      </p:to>
                                    </p:set>
                                    <p:animEffect transition="in" filter="dissolve">
                                      <p:cBhvr>
                                        <p:cTn id="25" dur="1000"/>
                                        <p:tgtEl>
                                          <p:spTgt spid="64521"/>
                                        </p:tgtEl>
                                      </p:cBhvr>
                                    </p:animEffect>
                                  </p:childTnLst>
                                </p:cTn>
                              </p:par>
                            </p:childTnLst>
                          </p:cTn>
                        </p:par>
                        <p:par>
                          <p:cTn id="26" fill="hold" nodeType="afterGroup">
                            <p:stCondLst>
                              <p:cond delay="1000"/>
                            </p:stCondLst>
                            <p:childTnLst>
                              <p:par>
                                <p:cTn id="27" presetID="9" presetClass="exit" presetSubtype="0" fill="hold" grpId="1" nodeType="afterEffect">
                                  <p:stCondLst>
                                    <p:cond delay="1500"/>
                                  </p:stCondLst>
                                  <p:childTnLst>
                                    <p:animEffect transition="out" filter="dissolve">
                                      <p:cBhvr>
                                        <p:cTn id="28" dur="1000"/>
                                        <p:tgtEl>
                                          <p:spTgt spid="64521"/>
                                        </p:tgtEl>
                                      </p:cBhvr>
                                    </p:animEffect>
                                    <p:set>
                                      <p:cBhvr>
                                        <p:cTn id="29" dur="1" fill="hold">
                                          <p:stCondLst>
                                            <p:cond delay="999"/>
                                          </p:stCondLst>
                                        </p:cTn>
                                        <p:tgtEl>
                                          <p:spTgt spid="64521"/>
                                        </p:tgtEl>
                                        <p:attrNameLst>
                                          <p:attrName>style.visibility</p:attrName>
                                        </p:attrNameLst>
                                      </p:cBhvr>
                                      <p:to>
                                        <p:strVal val="hidden"/>
                                      </p:to>
                                    </p:set>
                                  </p:childTnLst>
                                </p:cTn>
                              </p:par>
                              <p:par>
                                <p:cTn id="30" presetID="55" presetClass="exit" presetSubtype="0" fill="hold" grpId="1" nodeType="withEffect">
                                  <p:stCondLst>
                                    <p:cond delay="1500"/>
                                  </p:stCondLst>
                                  <p:childTnLst>
                                    <p:anim calcmode="lin" valueType="num">
                                      <p:cBhvr>
                                        <p:cTn id="31" dur="1000"/>
                                        <p:tgtEl>
                                          <p:spTgt spid="64518"/>
                                        </p:tgtEl>
                                        <p:attrNameLst>
                                          <p:attrName>ppt_w</p:attrName>
                                        </p:attrNameLst>
                                      </p:cBhvr>
                                      <p:tavLst>
                                        <p:tav tm="0">
                                          <p:val>
                                            <p:strVal val="ppt_w"/>
                                          </p:val>
                                        </p:tav>
                                        <p:tav tm="100000">
                                          <p:val>
                                            <p:strVal val="ppt_w*0.70"/>
                                          </p:val>
                                        </p:tav>
                                      </p:tavLst>
                                    </p:anim>
                                    <p:anim calcmode="lin" valueType="num">
                                      <p:cBhvr>
                                        <p:cTn id="32" dur="1000"/>
                                        <p:tgtEl>
                                          <p:spTgt spid="64518"/>
                                        </p:tgtEl>
                                        <p:attrNameLst>
                                          <p:attrName>ppt_h</p:attrName>
                                        </p:attrNameLst>
                                      </p:cBhvr>
                                      <p:tavLst>
                                        <p:tav tm="0">
                                          <p:val>
                                            <p:strVal val="ppt_h"/>
                                          </p:val>
                                        </p:tav>
                                        <p:tav tm="100000">
                                          <p:val>
                                            <p:strVal val="ppt_h"/>
                                          </p:val>
                                        </p:tav>
                                      </p:tavLst>
                                    </p:anim>
                                    <p:animEffect transition="out" filter="fade">
                                      <p:cBhvr>
                                        <p:cTn id="33" dur="1000"/>
                                        <p:tgtEl>
                                          <p:spTgt spid="64518"/>
                                        </p:tgtEl>
                                      </p:cBhvr>
                                    </p:animEffect>
                                    <p:set>
                                      <p:cBhvr>
                                        <p:cTn id="34" dur="1" fill="hold">
                                          <p:stCondLst>
                                            <p:cond delay="999"/>
                                          </p:stCondLst>
                                        </p:cTn>
                                        <p:tgtEl>
                                          <p:spTgt spid="64518"/>
                                        </p:tgtEl>
                                        <p:attrNameLst>
                                          <p:attrName>style.visibility</p:attrName>
                                        </p:attrNameLst>
                                      </p:cBhvr>
                                      <p:to>
                                        <p:strVal val="hidden"/>
                                      </p:to>
                                    </p:set>
                                  </p:childTnLst>
                                </p:cTn>
                              </p:par>
                            </p:childTnLst>
                          </p:cTn>
                        </p:par>
                      </p:childTnLst>
                    </p:cTn>
                  </p:par>
                </p:childTnLst>
              </p:cTn>
              <p:nextCondLst>
                <p:cond evt="onClick" delay="0">
                  <p:tgtEl>
                    <p:spTgt spid="64518"/>
                  </p:tgtEl>
                </p:cond>
              </p:nextCondLst>
            </p:seq>
            <p:seq concurrent="1" nextAc="seek">
              <p:cTn id="35" restart="whenNotActive" fill="hold" evtFilter="cancelBubble" nodeType="interactiveSeq">
                <p:stCondLst>
                  <p:cond evt="onClick" delay="0">
                    <p:tgtEl>
                      <p:spTgt spid="6451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4522"/>
                                        </p:tgtEl>
                                        <p:attrNameLst>
                                          <p:attrName>style.visibility</p:attrName>
                                        </p:attrNameLst>
                                      </p:cBhvr>
                                      <p:to>
                                        <p:strVal val="visible"/>
                                      </p:to>
                                    </p:set>
                                    <p:animEffect transition="in" filter="dissolve">
                                      <p:cBhvr>
                                        <p:cTn id="40" dur="1000"/>
                                        <p:tgtEl>
                                          <p:spTgt spid="64522"/>
                                        </p:tgtEl>
                                      </p:cBhvr>
                                    </p:animEffect>
                                  </p:childTnLst>
                                </p:cTn>
                              </p:par>
                            </p:childTnLst>
                          </p:cTn>
                        </p:par>
                        <p:par>
                          <p:cTn id="41" fill="hold" nodeType="afterGroup">
                            <p:stCondLst>
                              <p:cond delay="1000"/>
                            </p:stCondLst>
                            <p:childTnLst>
                              <p:par>
                                <p:cTn id="42" presetID="2" presetClass="exit" presetSubtype="4" fill="hold" grpId="2" nodeType="afterEffect">
                                  <p:stCondLst>
                                    <p:cond delay="1000"/>
                                  </p:stCondLst>
                                  <p:childTnLst>
                                    <p:anim calcmode="lin" valueType="num">
                                      <p:cBhvr additive="base">
                                        <p:cTn id="43" dur="1000"/>
                                        <p:tgtEl>
                                          <p:spTgt spid="64518"/>
                                        </p:tgtEl>
                                        <p:attrNameLst>
                                          <p:attrName>ppt_x</p:attrName>
                                        </p:attrNameLst>
                                      </p:cBhvr>
                                      <p:tavLst>
                                        <p:tav tm="0">
                                          <p:val>
                                            <p:strVal val="ppt_x"/>
                                          </p:val>
                                        </p:tav>
                                        <p:tav tm="100000">
                                          <p:val>
                                            <p:strVal val="ppt_x"/>
                                          </p:val>
                                        </p:tav>
                                      </p:tavLst>
                                    </p:anim>
                                    <p:anim calcmode="lin" valueType="num">
                                      <p:cBhvr additive="base">
                                        <p:cTn id="44" dur="1000"/>
                                        <p:tgtEl>
                                          <p:spTgt spid="64518"/>
                                        </p:tgtEl>
                                        <p:attrNameLst>
                                          <p:attrName>ppt_y</p:attrName>
                                        </p:attrNameLst>
                                      </p:cBhvr>
                                      <p:tavLst>
                                        <p:tav tm="0">
                                          <p:val>
                                            <p:strVal val="ppt_y"/>
                                          </p:val>
                                        </p:tav>
                                        <p:tav tm="100000">
                                          <p:val>
                                            <p:strVal val="1+ppt_h/2"/>
                                          </p:val>
                                        </p:tav>
                                      </p:tavLst>
                                    </p:anim>
                                    <p:set>
                                      <p:cBhvr>
                                        <p:cTn id="45" dur="1" fill="hold">
                                          <p:stCondLst>
                                            <p:cond delay="999"/>
                                          </p:stCondLst>
                                        </p:cTn>
                                        <p:tgtEl>
                                          <p:spTgt spid="64518"/>
                                        </p:tgtEl>
                                        <p:attrNameLst>
                                          <p:attrName>style.visibility</p:attrName>
                                        </p:attrNameLst>
                                      </p:cBhvr>
                                      <p:to>
                                        <p:strVal val="hidden"/>
                                      </p:to>
                                    </p:set>
                                  </p:childTnLst>
                                </p:cTn>
                              </p:par>
                              <p:par>
                                <p:cTn id="46" presetID="2" presetClass="exit" presetSubtype="4" fill="hold" grpId="1" nodeType="withEffect">
                                  <p:stCondLst>
                                    <p:cond delay="1000"/>
                                  </p:stCondLst>
                                  <p:childTnLst>
                                    <p:anim calcmode="lin" valueType="num">
                                      <p:cBhvr additive="base">
                                        <p:cTn id="47" dur="1000"/>
                                        <p:tgtEl>
                                          <p:spTgt spid="64520"/>
                                        </p:tgtEl>
                                        <p:attrNameLst>
                                          <p:attrName>ppt_x</p:attrName>
                                        </p:attrNameLst>
                                      </p:cBhvr>
                                      <p:tavLst>
                                        <p:tav tm="0">
                                          <p:val>
                                            <p:strVal val="ppt_x"/>
                                          </p:val>
                                        </p:tav>
                                        <p:tav tm="100000">
                                          <p:val>
                                            <p:strVal val="ppt_x"/>
                                          </p:val>
                                        </p:tav>
                                      </p:tavLst>
                                    </p:anim>
                                    <p:anim calcmode="lin" valueType="num">
                                      <p:cBhvr additive="base">
                                        <p:cTn id="48" dur="1000"/>
                                        <p:tgtEl>
                                          <p:spTgt spid="64520"/>
                                        </p:tgtEl>
                                        <p:attrNameLst>
                                          <p:attrName>ppt_y</p:attrName>
                                        </p:attrNameLst>
                                      </p:cBhvr>
                                      <p:tavLst>
                                        <p:tav tm="0">
                                          <p:val>
                                            <p:strVal val="ppt_y"/>
                                          </p:val>
                                        </p:tav>
                                        <p:tav tm="100000">
                                          <p:val>
                                            <p:strVal val="1+ppt_h/2"/>
                                          </p:val>
                                        </p:tav>
                                      </p:tavLst>
                                    </p:anim>
                                    <p:set>
                                      <p:cBhvr>
                                        <p:cTn id="49" dur="1" fill="hold">
                                          <p:stCondLst>
                                            <p:cond delay="999"/>
                                          </p:stCondLst>
                                        </p:cTn>
                                        <p:tgtEl>
                                          <p:spTgt spid="64520"/>
                                        </p:tgtEl>
                                        <p:attrNameLst>
                                          <p:attrName>style.visibility</p:attrName>
                                        </p:attrNameLst>
                                      </p:cBhvr>
                                      <p:to>
                                        <p:strVal val="hidden"/>
                                      </p:to>
                                    </p:set>
                                  </p:childTnLst>
                                </p:cTn>
                              </p:par>
                            </p:childTnLst>
                          </p:cTn>
                        </p:par>
                      </p:childTnLst>
                    </p:cTn>
                  </p:par>
                </p:childTnLst>
              </p:cTn>
              <p:nextCondLst>
                <p:cond evt="onClick" delay="0">
                  <p:tgtEl>
                    <p:spTgt spid="64519"/>
                  </p:tgtEl>
                </p:cond>
              </p:nextCondLst>
            </p:seq>
            <p:seq concurrent="1" nextAc="seek">
              <p:cTn id="50" restart="whenNotActive" fill="hold" evtFilter="cancelBubble" nodeType="interactiveSeq">
                <p:stCondLst>
                  <p:cond evt="onClick" delay="0">
                    <p:tgtEl>
                      <p:spTgt spid="64520"/>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4523"/>
                                        </p:tgtEl>
                                        <p:attrNameLst>
                                          <p:attrName>style.visibility</p:attrName>
                                        </p:attrNameLst>
                                      </p:cBhvr>
                                      <p:to>
                                        <p:strVal val="visible"/>
                                      </p:to>
                                    </p:set>
                                    <p:animEffect transition="in" filter="dissolve">
                                      <p:cBhvr>
                                        <p:cTn id="55" dur="1000"/>
                                        <p:tgtEl>
                                          <p:spTgt spid="64523"/>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4523"/>
                                        </p:tgtEl>
                                      </p:cBhvr>
                                    </p:animEffect>
                                    <p:set>
                                      <p:cBhvr>
                                        <p:cTn id="59" dur="1" fill="hold">
                                          <p:stCondLst>
                                            <p:cond delay="999"/>
                                          </p:stCondLst>
                                        </p:cTn>
                                        <p:tgtEl>
                                          <p:spTgt spid="64523"/>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4520"/>
                                        </p:tgtEl>
                                        <p:attrNameLst>
                                          <p:attrName>ppt_w</p:attrName>
                                        </p:attrNameLst>
                                      </p:cBhvr>
                                      <p:tavLst>
                                        <p:tav tm="0">
                                          <p:val>
                                            <p:strVal val="ppt_w"/>
                                          </p:val>
                                        </p:tav>
                                        <p:tav tm="100000">
                                          <p:val>
                                            <p:strVal val="ppt_w*0.70"/>
                                          </p:val>
                                        </p:tav>
                                      </p:tavLst>
                                    </p:anim>
                                    <p:anim calcmode="lin" valueType="num">
                                      <p:cBhvr>
                                        <p:cTn id="62" dur="1000"/>
                                        <p:tgtEl>
                                          <p:spTgt spid="64520"/>
                                        </p:tgtEl>
                                        <p:attrNameLst>
                                          <p:attrName>ppt_h</p:attrName>
                                        </p:attrNameLst>
                                      </p:cBhvr>
                                      <p:tavLst>
                                        <p:tav tm="0">
                                          <p:val>
                                            <p:strVal val="ppt_h"/>
                                          </p:val>
                                        </p:tav>
                                        <p:tav tm="100000">
                                          <p:val>
                                            <p:strVal val="ppt_h"/>
                                          </p:val>
                                        </p:tav>
                                      </p:tavLst>
                                    </p:anim>
                                    <p:animEffect transition="out" filter="fade">
                                      <p:cBhvr>
                                        <p:cTn id="63" dur="1000"/>
                                        <p:tgtEl>
                                          <p:spTgt spid="64520"/>
                                        </p:tgtEl>
                                      </p:cBhvr>
                                    </p:animEffect>
                                    <p:set>
                                      <p:cBhvr>
                                        <p:cTn id="64" dur="1" fill="hold">
                                          <p:stCondLst>
                                            <p:cond delay="999"/>
                                          </p:stCondLst>
                                        </p:cTn>
                                        <p:tgtEl>
                                          <p:spTgt spid="64520"/>
                                        </p:tgtEl>
                                        <p:attrNameLst>
                                          <p:attrName>style.visibility</p:attrName>
                                        </p:attrNameLst>
                                      </p:cBhvr>
                                      <p:to>
                                        <p:strVal val="hidden"/>
                                      </p:to>
                                    </p:set>
                                  </p:childTnLst>
                                </p:cTn>
                              </p:par>
                            </p:childTnLst>
                          </p:cTn>
                        </p:par>
                      </p:childTnLst>
                    </p:cTn>
                  </p:par>
                </p:childTnLst>
              </p:cTn>
              <p:nextCondLst>
                <p:cond evt="onClick" delay="0">
                  <p:tgtEl>
                    <p:spTgt spid="64520"/>
                  </p:tgtEl>
                </p:cond>
              </p:nextCondLst>
            </p:seq>
          </p:childTnLst>
        </p:cTn>
      </p:par>
    </p:tnLst>
    <p:bldLst>
      <p:bldP spid="64518" grpId="0"/>
      <p:bldP spid="64518" grpId="1"/>
      <p:bldP spid="64518" grpId="2"/>
      <p:bldP spid="64519" grpId="0"/>
      <p:bldP spid="64520" grpId="0"/>
      <p:bldP spid="64520" grpId="1"/>
      <p:bldP spid="64520" grpId="2"/>
      <p:bldP spid="64521" grpId="0" animBg="1"/>
      <p:bldP spid="64521" grpId="1" animBg="1"/>
      <p:bldP spid="64522" grpId="0" animBg="1"/>
      <p:bldP spid="64523" grpId="0" animBg="1"/>
      <p:bldP spid="6452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9600" cy="685800"/>
          </a:xfrm>
          <a:solidFill>
            <a:srgbClr val="FFFF00"/>
          </a:solidFill>
        </p:spPr>
        <p:txBody>
          <a:bodyPr/>
          <a:lstStyle/>
          <a:p>
            <a:r>
              <a:rPr lang="ru-RU" altLang="ru-RU" sz="3600" b="1" dirty="0">
                <a:solidFill>
                  <a:srgbClr val="FF0000"/>
                </a:solidFill>
                <a:effectLst/>
                <a:latin typeface="Times New Roman" panose="02020603050405020304" pitchFamily="18" charset="0"/>
              </a:rPr>
              <a:t>Проверь свои знания</a:t>
            </a:r>
          </a:p>
        </p:txBody>
      </p:sp>
      <p:sp>
        <p:nvSpPr>
          <p:cNvPr id="65539" name="Rectangle 3"/>
          <p:cNvSpPr>
            <a:spLocks noGrp="1" noChangeArrowheads="1"/>
          </p:cNvSpPr>
          <p:nvPr>
            <p:ph type="body" idx="1"/>
          </p:nvPr>
        </p:nvSpPr>
        <p:spPr>
          <a:xfrm>
            <a:off x="1371600" y="2895600"/>
            <a:ext cx="6510338" cy="554038"/>
          </a:xfrm>
        </p:spPr>
        <p:txBody>
          <a:bodyPr/>
          <a:lstStyle/>
          <a:p>
            <a:pPr marL="533400" indent="-533400" algn="ctr">
              <a:lnSpc>
                <a:spcPct val="9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В</a:t>
            </a:r>
            <a:r>
              <a:rPr lang="ru-RU" altLang="ru-RU" sz="2400" b="1" dirty="0">
                <a:solidFill>
                  <a:srgbClr val="000000"/>
                </a:solidFill>
                <a:effectLst/>
                <a:latin typeface="Times New Roman" panose="02020603050405020304" pitchFamily="18" charset="0"/>
                <a:cs typeface="Times New Roman" panose="02020603050405020304" pitchFamily="18" charset="0"/>
              </a:rPr>
              <a:t> – проволока расплющится</a:t>
            </a:r>
          </a:p>
        </p:txBody>
      </p:sp>
      <p:sp>
        <p:nvSpPr>
          <p:cNvPr id="65546" name="Rectangle 10"/>
          <p:cNvSpPr>
            <a:spLocks noChangeArrowheads="1"/>
          </p:cNvSpPr>
          <p:nvPr/>
        </p:nvSpPr>
        <p:spPr bwMode="auto">
          <a:xfrm>
            <a:off x="500063" y="1143000"/>
            <a:ext cx="86439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800" b="1">
                <a:solidFill>
                  <a:srgbClr val="990033"/>
                </a:solidFill>
                <a:effectLst/>
                <a:latin typeface="Times New Roman" panose="02020603050405020304" pitchFamily="18" charset="0"/>
                <a:cs typeface="Times New Roman" panose="02020603050405020304" pitchFamily="18" charset="0"/>
              </a:rPr>
              <a:t>9. Почему при правке проволоки нельзя сильно стучать по выпуклому месту?</a:t>
            </a:r>
          </a:p>
          <a:p>
            <a:pPr algn="ctr">
              <a:lnSpc>
                <a:spcPct val="80000"/>
              </a:lnSpc>
              <a:buFont typeface="Wingdings" panose="05000000000000000000" pitchFamily="2" charset="2"/>
              <a:buNone/>
            </a:pPr>
            <a:endParaRPr lang="ru-RU" altLang="ru-RU" sz="2800" b="1">
              <a:solidFill>
                <a:srgbClr val="990033"/>
              </a:solidFill>
              <a:effectLst/>
              <a:latin typeface="Times New Roman" panose="02020603050405020304" pitchFamily="18" charset="0"/>
              <a:cs typeface="Times New Roman" panose="02020603050405020304" pitchFamily="18" charset="0"/>
            </a:endParaRPr>
          </a:p>
          <a:p>
            <a:pPr>
              <a:lnSpc>
                <a:spcPct val="80000"/>
              </a:lnSpc>
            </a:pPr>
            <a:endParaRPr lang="ru-RU" altLang="ru-RU" sz="2000">
              <a:latin typeface="Times New Roman" panose="02020603050405020304" pitchFamily="18" charset="0"/>
            </a:endParaRPr>
          </a:p>
        </p:txBody>
      </p:sp>
      <p:sp>
        <p:nvSpPr>
          <p:cNvPr id="65547" name="Rectangle 11"/>
          <p:cNvSpPr>
            <a:spLocks noChangeArrowheads="1"/>
          </p:cNvSpPr>
          <p:nvPr/>
        </p:nvSpPr>
        <p:spPr bwMode="auto">
          <a:xfrm>
            <a:off x="0" y="198120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А</a:t>
            </a:r>
            <a:r>
              <a:rPr lang="ru-RU" altLang="ru-RU" sz="2400" b="1" dirty="0">
                <a:solidFill>
                  <a:srgbClr val="000000"/>
                </a:solidFill>
                <a:effectLst/>
                <a:latin typeface="Times New Roman" panose="02020603050405020304" pitchFamily="18" charset="0"/>
                <a:cs typeface="Times New Roman" panose="02020603050405020304" pitchFamily="18" charset="0"/>
              </a:rPr>
              <a:t> – проволока провернётся в удерживающей руке и поранит её</a:t>
            </a:r>
          </a:p>
        </p:txBody>
      </p:sp>
      <p:sp>
        <p:nvSpPr>
          <p:cNvPr id="65548" name="Rectangle 12"/>
          <p:cNvSpPr>
            <a:spLocks noChangeArrowheads="1"/>
          </p:cNvSpPr>
          <p:nvPr/>
        </p:nvSpPr>
        <p:spPr bwMode="auto">
          <a:xfrm>
            <a:off x="228600" y="2438400"/>
            <a:ext cx="86439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cs typeface="Times New Roman" panose="02020603050405020304" pitchFamily="18" charset="0"/>
              </a:rPr>
              <a:t>Б</a:t>
            </a:r>
            <a:r>
              <a:rPr lang="ru-RU" altLang="ru-RU" sz="2400" b="1" dirty="0">
                <a:solidFill>
                  <a:srgbClr val="000000"/>
                </a:solidFill>
                <a:effectLst/>
                <a:latin typeface="Times New Roman" panose="02020603050405020304" pitchFamily="18" charset="0"/>
                <a:cs typeface="Times New Roman" panose="02020603050405020304" pitchFamily="18" charset="0"/>
              </a:rPr>
              <a:t> – проволока изогнётся в другую сторону</a:t>
            </a:r>
          </a:p>
        </p:txBody>
      </p:sp>
      <p:sp>
        <p:nvSpPr>
          <p:cNvPr id="65549" name="AutoShape 13"/>
          <p:cNvSpPr>
            <a:spLocks noChangeArrowheads="1"/>
          </p:cNvSpPr>
          <p:nvPr/>
        </p:nvSpPr>
        <p:spPr bwMode="auto">
          <a:xfrm>
            <a:off x="6400800" y="4038600"/>
            <a:ext cx="2514600" cy="609600"/>
          </a:xfrm>
          <a:prstGeom prst="wedgeRoundRectCallout">
            <a:avLst>
              <a:gd name="adj1" fmla="val 31060"/>
              <a:gd name="adj2" fmla="val -335940"/>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5550" name="AutoShape 14"/>
          <p:cNvSpPr>
            <a:spLocks noChangeArrowheads="1"/>
          </p:cNvSpPr>
          <p:nvPr/>
        </p:nvSpPr>
        <p:spPr bwMode="auto">
          <a:xfrm>
            <a:off x="6477000" y="4038600"/>
            <a:ext cx="2362200" cy="609600"/>
          </a:xfrm>
          <a:prstGeom prst="wedgeRoundRectCallout">
            <a:avLst>
              <a:gd name="adj1" fmla="val -18546"/>
              <a:gd name="adj2" fmla="val -254949"/>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5551" name="AutoShape 15"/>
          <p:cNvSpPr>
            <a:spLocks noChangeArrowheads="1"/>
          </p:cNvSpPr>
          <p:nvPr/>
        </p:nvSpPr>
        <p:spPr bwMode="auto">
          <a:xfrm>
            <a:off x="6477000" y="4191000"/>
            <a:ext cx="2438400" cy="609600"/>
          </a:xfrm>
          <a:prstGeom prst="wedgeRoundRectCallout">
            <a:avLst>
              <a:gd name="adj1" fmla="val -56444"/>
              <a:gd name="adj2" fmla="val -196616"/>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65552" name="Picture 16" descr="правка проволоки на плите"/>
          <p:cNvPicPr>
            <a:picLocks noChangeAspect="1" noChangeArrowheads="1"/>
          </p:cNvPicPr>
          <p:nvPr/>
        </p:nvPicPr>
        <p:blipFill>
          <a:blip r:embed="rId2">
            <a:extLst>
              <a:ext uri="{28A0092B-C50C-407E-A947-70E740481C1C}">
                <a14:useLocalDpi xmlns:a14="http://schemas.microsoft.com/office/drawing/2010/main" val="0"/>
              </a:ext>
            </a:extLst>
          </a:blip>
          <a:srcRect l="8318" t="29155" r="10237" b="8873"/>
          <a:stretch>
            <a:fillRect/>
          </a:stretch>
        </p:blipFill>
        <p:spPr bwMode="auto">
          <a:xfrm>
            <a:off x="0" y="3478213"/>
            <a:ext cx="5715000" cy="3292475"/>
          </a:xfrm>
          <a:prstGeom prst="rect">
            <a:avLst/>
          </a:prstGeom>
          <a:noFill/>
          <a:extLst>
            <a:ext uri="{909E8E84-426E-40DD-AFC4-6F175D3DCCD1}">
              <a14:hiddenFill xmlns:a14="http://schemas.microsoft.com/office/drawing/2010/main">
                <a:solidFill>
                  <a:srgbClr val="FFFFFF"/>
                </a:solidFill>
              </a14:hiddenFill>
            </a:ext>
          </a:extLst>
        </p:spPr>
      </p:pic>
      <p:sp>
        <p:nvSpPr>
          <p:cNvPr id="65553" name="Text Box 17"/>
          <p:cNvSpPr txBox="1">
            <a:spLocks noChangeArrowheads="1"/>
          </p:cNvSpPr>
          <p:nvPr/>
        </p:nvSpPr>
        <p:spPr bwMode="auto">
          <a:xfrm>
            <a:off x="5867400" y="5410200"/>
            <a:ext cx="2971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b="1" dirty="0">
                <a:solidFill>
                  <a:srgbClr val="0000FF"/>
                </a:solidFill>
              </a:rPr>
              <a:t>Правка проволоки на правильной плите молотком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547"/>
                                        </p:tgtEl>
                                        <p:attrNameLst>
                                          <p:attrName>style.visibility</p:attrName>
                                        </p:attrNameLst>
                                      </p:cBhvr>
                                      <p:to>
                                        <p:strVal val="visible"/>
                                      </p:to>
                                    </p:set>
                                    <p:anim calcmode="lin" valueType="num">
                                      <p:cBhvr>
                                        <p:cTn id="7" dur="1000" fill="hold"/>
                                        <p:tgtEl>
                                          <p:spTgt spid="65547"/>
                                        </p:tgtEl>
                                        <p:attrNameLst>
                                          <p:attrName>ppt_w</p:attrName>
                                        </p:attrNameLst>
                                      </p:cBhvr>
                                      <p:tavLst>
                                        <p:tav tm="0">
                                          <p:val>
                                            <p:fltVal val="0"/>
                                          </p:val>
                                        </p:tav>
                                        <p:tav tm="100000">
                                          <p:val>
                                            <p:strVal val="#ppt_w"/>
                                          </p:val>
                                        </p:tav>
                                      </p:tavLst>
                                    </p:anim>
                                    <p:anim calcmode="lin" valueType="num">
                                      <p:cBhvr>
                                        <p:cTn id="8" dur="1000" fill="hold"/>
                                        <p:tgtEl>
                                          <p:spTgt spid="65547"/>
                                        </p:tgtEl>
                                        <p:attrNameLst>
                                          <p:attrName>ppt_h</p:attrName>
                                        </p:attrNameLst>
                                      </p:cBhvr>
                                      <p:tavLst>
                                        <p:tav tm="0">
                                          <p:val>
                                            <p:fltVal val="0"/>
                                          </p:val>
                                        </p:tav>
                                        <p:tav tm="100000">
                                          <p:val>
                                            <p:strVal val="#ppt_h"/>
                                          </p:val>
                                        </p:tav>
                                      </p:tavLst>
                                    </p:anim>
                                    <p:animEffect transition="in" filter="fade">
                                      <p:cBhvr>
                                        <p:cTn id="9" dur="1000"/>
                                        <p:tgtEl>
                                          <p:spTgt spid="6554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5548"/>
                                        </p:tgtEl>
                                        <p:attrNameLst>
                                          <p:attrName>style.visibility</p:attrName>
                                        </p:attrNameLst>
                                      </p:cBhvr>
                                      <p:to>
                                        <p:strVal val="visible"/>
                                      </p:to>
                                    </p:set>
                                    <p:anim calcmode="lin" valueType="num">
                                      <p:cBhvr>
                                        <p:cTn id="12" dur="1000" fill="hold"/>
                                        <p:tgtEl>
                                          <p:spTgt spid="65548"/>
                                        </p:tgtEl>
                                        <p:attrNameLst>
                                          <p:attrName>ppt_w</p:attrName>
                                        </p:attrNameLst>
                                      </p:cBhvr>
                                      <p:tavLst>
                                        <p:tav tm="0">
                                          <p:val>
                                            <p:fltVal val="0"/>
                                          </p:val>
                                        </p:tav>
                                        <p:tav tm="100000">
                                          <p:val>
                                            <p:strVal val="#ppt_w"/>
                                          </p:val>
                                        </p:tav>
                                      </p:tavLst>
                                    </p:anim>
                                    <p:anim calcmode="lin" valueType="num">
                                      <p:cBhvr>
                                        <p:cTn id="13" dur="1000" fill="hold"/>
                                        <p:tgtEl>
                                          <p:spTgt spid="65548"/>
                                        </p:tgtEl>
                                        <p:attrNameLst>
                                          <p:attrName>ppt_h</p:attrName>
                                        </p:attrNameLst>
                                      </p:cBhvr>
                                      <p:tavLst>
                                        <p:tav tm="0">
                                          <p:val>
                                            <p:fltVal val="0"/>
                                          </p:val>
                                        </p:tav>
                                        <p:tav tm="100000">
                                          <p:val>
                                            <p:strVal val="#ppt_h"/>
                                          </p:val>
                                        </p:tav>
                                      </p:tavLst>
                                    </p:anim>
                                    <p:animEffect transition="in" filter="fade">
                                      <p:cBhvr>
                                        <p:cTn id="14" dur="1000"/>
                                        <p:tgtEl>
                                          <p:spTgt spid="6554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5539">
                                            <p:txEl>
                                              <p:pRg st="0" end="0"/>
                                            </p:txEl>
                                          </p:spTgt>
                                        </p:tgtEl>
                                        <p:attrNameLst>
                                          <p:attrName>style.visibility</p:attrName>
                                        </p:attrNameLst>
                                      </p:cBhvr>
                                      <p:to>
                                        <p:strVal val="visible"/>
                                      </p:to>
                                    </p:set>
                                    <p:anim calcmode="lin" valueType="num">
                                      <p:cBhvr>
                                        <p:cTn id="17" dur="10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5539">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554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5549"/>
                                        </p:tgtEl>
                                        <p:attrNameLst>
                                          <p:attrName>style.visibility</p:attrName>
                                        </p:attrNameLst>
                                      </p:cBhvr>
                                      <p:to>
                                        <p:strVal val="visible"/>
                                      </p:to>
                                    </p:set>
                                    <p:animEffect transition="in" filter="dissolve">
                                      <p:cBhvr>
                                        <p:cTn id="25" dur="1000"/>
                                        <p:tgtEl>
                                          <p:spTgt spid="65549"/>
                                        </p:tgtEl>
                                      </p:cBhvr>
                                    </p:animEffect>
                                  </p:childTnLst>
                                </p:cTn>
                              </p:par>
                            </p:childTnLst>
                          </p:cTn>
                        </p:par>
                        <p:par>
                          <p:cTn id="26" fill="hold" nodeType="afterGroup">
                            <p:stCondLst>
                              <p:cond delay="1000"/>
                            </p:stCondLst>
                            <p:childTnLst>
                              <p:par>
                                <p:cTn id="27" presetID="2" presetClass="exit" presetSubtype="4" fill="hold" grpId="1" nodeType="afterEffect">
                                  <p:stCondLst>
                                    <p:cond delay="1000"/>
                                  </p:stCondLst>
                                  <p:childTnLst>
                                    <p:anim calcmode="lin" valueType="num">
                                      <p:cBhvr additive="base">
                                        <p:cTn id="28" dur="1000"/>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29" dur="1000"/>
                                        <p:tgtEl>
                                          <p:spTgt spid="65539">
                                            <p:txEl>
                                              <p:pRg st="0" end="0"/>
                                            </p:txEl>
                                          </p:spTgt>
                                        </p:tgtEl>
                                        <p:attrNameLst>
                                          <p:attrName>ppt_y</p:attrName>
                                        </p:attrNameLst>
                                      </p:cBhvr>
                                      <p:tavLst>
                                        <p:tav tm="0">
                                          <p:val>
                                            <p:strVal val="ppt_y"/>
                                          </p:val>
                                        </p:tav>
                                        <p:tav tm="100000">
                                          <p:val>
                                            <p:strVal val="1+ppt_h/2"/>
                                          </p:val>
                                        </p:tav>
                                      </p:tavLst>
                                    </p:anim>
                                    <p:set>
                                      <p:cBhvr>
                                        <p:cTn id="30" dur="1" fill="hold">
                                          <p:stCondLst>
                                            <p:cond delay="999"/>
                                          </p:stCondLst>
                                        </p:cTn>
                                        <p:tgtEl>
                                          <p:spTgt spid="65539">
                                            <p:txEl>
                                              <p:pRg st="0" end="0"/>
                                            </p:txEl>
                                          </p:spTgt>
                                        </p:tgtEl>
                                        <p:attrNameLst>
                                          <p:attrName>style.visibility</p:attrName>
                                        </p:attrNameLst>
                                      </p:cBhvr>
                                      <p:to>
                                        <p:strVal val="hidden"/>
                                      </p:to>
                                    </p:set>
                                  </p:childTnLst>
                                </p:cTn>
                              </p:par>
                              <p:par>
                                <p:cTn id="31" presetID="2" presetClass="exit" presetSubtype="4" fill="hold" grpId="1" nodeType="withEffect">
                                  <p:stCondLst>
                                    <p:cond delay="1000"/>
                                  </p:stCondLst>
                                  <p:childTnLst>
                                    <p:anim calcmode="lin" valueType="num">
                                      <p:cBhvr additive="base">
                                        <p:cTn id="32" dur="1000"/>
                                        <p:tgtEl>
                                          <p:spTgt spid="65548"/>
                                        </p:tgtEl>
                                        <p:attrNameLst>
                                          <p:attrName>ppt_x</p:attrName>
                                        </p:attrNameLst>
                                      </p:cBhvr>
                                      <p:tavLst>
                                        <p:tav tm="0">
                                          <p:val>
                                            <p:strVal val="ppt_x"/>
                                          </p:val>
                                        </p:tav>
                                        <p:tav tm="100000">
                                          <p:val>
                                            <p:strVal val="ppt_x"/>
                                          </p:val>
                                        </p:tav>
                                      </p:tavLst>
                                    </p:anim>
                                    <p:anim calcmode="lin" valueType="num">
                                      <p:cBhvr additive="base">
                                        <p:cTn id="33" dur="1000"/>
                                        <p:tgtEl>
                                          <p:spTgt spid="65548"/>
                                        </p:tgtEl>
                                        <p:attrNameLst>
                                          <p:attrName>ppt_y</p:attrName>
                                        </p:attrNameLst>
                                      </p:cBhvr>
                                      <p:tavLst>
                                        <p:tav tm="0">
                                          <p:val>
                                            <p:strVal val="ppt_y"/>
                                          </p:val>
                                        </p:tav>
                                        <p:tav tm="100000">
                                          <p:val>
                                            <p:strVal val="1+ppt_h/2"/>
                                          </p:val>
                                        </p:tav>
                                      </p:tavLst>
                                    </p:anim>
                                    <p:set>
                                      <p:cBhvr>
                                        <p:cTn id="34" dur="1" fill="hold">
                                          <p:stCondLst>
                                            <p:cond delay="999"/>
                                          </p:stCondLst>
                                        </p:cTn>
                                        <p:tgtEl>
                                          <p:spTgt spid="65548"/>
                                        </p:tgtEl>
                                        <p:attrNameLst>
                                          <p:attrName>style.visibility</p:attrName>
                                        </p:attrNameLst>
                                      </p:cBhvr>
                                      <p:to>
                                        <p:strVal val="hidden"/>
                                      </p:to>
                                    </p:set>
                                  </p:childTnLst>
                                </p:cTn>
                              </p:par>
                            </p:childTnLst>
                          </p:cTn>
                        </p:par>
                      </p:childTnLst>
                    </p:cTn>
                  </p:par>
                </p:childTnLst>
              </p:cTn>
              <p:nextCondLst>
                <p:cond evt="onClick" delay="0">
                  <p:tgtEl>
                    <p:spTgt spid="65547"/>
                  </p:tgtEl>
                </p:cond>
              </p:nextCondLst>
            </p:seq>
            <p:seq concurrent="1" nextAc="seek">
              <p:cTn id="35" restart="whenNotActive" fill="hold" evtFilter="cancelBubble" nodeType="interactiveSeq">
                <p:stCondLst>
                  <p:cond evt="onClick" delay="0">
                    <p:tgtEl>
                      <p:spTgt spid="65548"/>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5550"/>
                                        </p:tgtEl>
                                        <p:attrNameLst>
                                          <p:attrName>style.visibility</p:attrName>
                                        </p:attrNameLst>
                                      </p:cBhvr>
                                      <p:to>
                                        <p:strVal val="visible"/>
                                      </p:to>
                                    </p:set>
                                    <p:animEffect transition="in" filter="dissolve">
                                      <p:cBhvr>
                                        <p:cTn id="40" dur="1000"/>
                                        <p:tgtEl>
                                          <p:spTgt spid="65550"/>
                                        </p:tgtEl>
                                      </p:cBhvr>
                                    </p:animEffect>
                                  </p:childTnLst>
                                </p:cTn>
                              </p:par>
                            </p:childTnLst>
                          </p:cTn>
                        </p:par>
                        <p:par>
                          <p:cTn id="41" fill="hold" nodeType="afterGroup">
                            <p:stCondLst>
                              <p:cond delay="1000"/>
                            </p:stCondLst>
                            <p:childTnLst>
                              <p:par>
                                <p:cTn id="42" presetID="9" presetClass="exit" presetSubtype="0" fill="hold" grpId="1" nodeType="afterEffect">
                                  <p:stCondLst>
                                    <p:cond delay="1500"/>
                                  </p:stCondLst>
                                  <p:childTnLst>
                                    <p:animEffect transition="out" filter="dissolve">
                                      <p:cBhvr>
                                        <p:cTn id="43" dur="1000"/>
                                        <p:tgtEl>
                                          <p:spTgt spid="65550"/>
                                        </p:tgtEl>
                                      </p:cBhvr>
                                    </p:animEffect>
                                    <p:set>
                                      <p:cBhvr>
                                        <p:cTn id="44" dur="1" fill="hold">
                                          <p:stCondLst>
                                            <p:cond delay="999"/>
                                          </p:stCondLst>
                                        </p:cTn>
                                        <p:tgtEl>
                                          <p:spTgt spid="65550"/>
                                        </p:tgtEl>
                                        <p:attrNameLst>
                                          <p:attrName>style.visibility</p:attrName>
                                        </p:attrNameLst>
                                      </p:cBhvr>
                                      <p:to>
                                        <p:strVal val="hidden"/>
                                      </p:to>
                                    </p:set>
                                  </p:childTnLst>
                                </p:cTn>
                              </p:par>
                              <p:par>
                                <p:cTn id="45" presetID="55" presetClass="exit" presetSubtype="0" fill="hold" grpId="2" nodeType="withEffect">
                                  <p:stCondLst>
                                    <p:cond delay="1500"/>
                                  </p:stCondLst>
                                  <p:childTnLst>
                                    <p:anim calcmode="lin" valueType="num">
                                      <p:cBhvr>
                                        <p:cTn id="46" dur="1000"/>
                                        <p:tgtEl>
                                          <p:spTgt spid="65548"/>
                                        </p:tgtEl>
                                        <p:attrNameLst>
                                          <p:attrName>ppt_w</p:attrName>
                                        </p:attrNameLst>
                                      </p:cBhvr>
                                      <p:tavLst>
                                        <p:tav tm="0">
                                          <p:val>
                                            <p:strVal val="ppt_w"/>
                                          </p:val>
                                        </p:tav>
                                        <p:tav tm="100000">
                                          <p:val>
                                            <p:strVal val="ppt_w*0.70"/>
                                          </p:val>
                                        </p:tav>
                                      </p:tavLst>
                                    </p:anim>
                                    <p:anim calcmode="lin" valueType="num">
                                      <p:cBhvr>
                                        <p:cTn id="47" dur="1000"/>
                                        <p:tgtEl>
                                          <p:spTgt spid="65548"/>
                                        </p:tgtEl>
                                        <p:attrNameLst>
                                          <p:attrName>ppt_h</p:attrName>
                                        </p:attrNameLst>
                                      </p:cBhvr>
                                      <p:tavLst>
                                        <p:tav tm="0">
                                          <p:val>
                                            <p:strVal val="ppt_h"/>
                                          </p:val>
                                        </p:tav>
                                        <p:tav tm="100000">
                                          <p:val>
                                            <p:strVal val="ppt_h"/>
                                          </p:val>
                                        </p:tav>
                                      </p:tavLst>
                                    </p:anim>
                                    <p:animEffect transition="out" filter="fade">
                                      <p:cBhvr>
                                        <p:cTn id="48" dur="1000"/>
                                        <p:tgtEl>
                                          <p:spTgt spid="65548"/>
                                        </p:tgtEl>
                                      </p:cBhvr>
                                    </p:animEffect>
                                    <p:set>
                                      <p:cBhvr>
                                        <p:cTn id="49" dur="1" fill="hold">
                                          <p:stCondLst>
                                            <p:cond delay="999"/>
                                          </p:stCondLst>
                                        </p:cTn>
                                        <p:tgtEl>
                                          <p:spTgt spid="65548"/>
                                        </p:tgtEl>
                                        <p:attrNameLst>
                                          <p:attrName>style.visibility</p:attrName>
                                        </p:attrNameLst>
                                      </p:cBhvr>
                                      <p:to>
                                        <p:strVal val="hidden"/>
                                      </p:to>
                                    </p:set>
                                  </p:childTnLst>
                                </p:cTn>
                              </p:par>
                            </p:childTnLst>
                          </p:cTn>
                        </p:par>
                      </p:childTnLst>
                    </p:cTn>
                  </p:par>
                </p:childTnLst>
              </p:cTn>
              <p:nextCondLst>
                <p:cond evt="onClick" delay="0">
                  <p:tgtEl>
                    <p:spTgt spid="65548"/>
                  </p:tgtEl>
                </p:cond>
              </p:nextCondLst>
            </p:seq>
            <p:seq concurrent="1" nextAc="seek">
              <p:cTn id="50" restart="whenNotActive" fill="hold" evtFilter="cancelBubble" nodeType="interactiveSeq">
                <p:stCondLst>
                  <p:cond evt="onClick" delay="0">
                    <p:tgtEl>
                      <p:spTgt spid="6553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5551"/>
                                        </p:tgtEl>
                                        <p:attrNameLst>
                                          <p:attrName>style.visibility</p:attrName>
                                        </p:attrNameLst>
                                      </p:cBhvr>
                                      <p:to>
                                        <p:strVal val="visible"/>
                                      </p:to>
                                    </p:set>
                                    <p:animEffect transition="in" filter="dissolve">
                                      <p:cBhvr>
                                        <p:cTn id="55" dur="1000"/>
                                        <p:tgtEl>
                                          <p:spTgt spid="65551"/>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5551"/>
                                        </p:tgtEl>
                                      </p:cBhvr>
                                    </p:animEffect>
                                    <p:set>
                                      <p:cBhvr>
                                        <p:cTn id="59" dur="1" fill="hold">
                                          <p:stCondLst>
                                            <p:cond delay="999"/>
                                          </p:stCondLst>
                                        </p:cTn>
                                        <p:tgtEl>
                                          <p:spTgt spid="65551"/>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5539">
                                            <p:txEl>
                                              <p:pRg st="0" end="0"/>
                                            </p:txEl>
                                          </p:spTgt>
                                        </p:tgtEl>
                                        <p:attrNameLst>
                                          <p:attrName>ppt_w</p:attrName>
                                        </p:attrNameLst>
                                      </p:cBhvr>
                                      <p:tavLst>
                                        <p:tav tm="0">
                                          <p:val>
                                            <p:strVal val="ppt_w"/>
                                          </p:val>
                                        </p:tav>
                                        <p:tav tm="100000">
                                          <p:val>
                                            <p:strVal val="ppt_w*0.70"/>
                                          </p:val>
                                        </p:tav>
                                      </p:tavLst>
                                    </p:anim>
                                    <p:anim calcmode="lin" valueType="num">
                                      <p:cBhvr>
                                        <p:cTn id="62" dur="1000"/>
                                        <p:tgtEl>
                                          <p:spTgt spid="65539">
                                            <p:txEl>
                                              <p:pRg st="0" end="0"/>
                                            </p:txEl>
                                          </p:spTgt>
                                        </p:tgtEl>
                                        <p:attrNameLst>
                                          <p:attrName>ppt_h</p:attrName>
                                        </p:attrNameLst>
                                      </p:cBhvr>
                                      <p:tavLst>
                                        <p:tav tm="0">
                                          <p:val>
                                            <p:strVal val="ppt_h"/>
                                          </p:val>
                                        </p:tav>
                                        <p:tav tm="100000">
                                          <p:val>
                                            <p:strVal val="ppt_h"/>
                                          </p:val>
                                        </p:tav>
                                      </p:tavLst>
                                    </p:anim>
                                    <p:animEffect transition="out" filter="fade">
                                      <p:cBhvr>
                                        <p:cTn id="63" dur="1000"/>
                                        <p:tgtEl>
                                          <p:spTgt spid="65539">
                                            <p:txEl>
                                              <p:pRg st="0" end="0"/>
                                            </p:txEl>
                                          </p:spTgt>
                                        </p:tgtEl>
                                      </p:cBhvr>
                                    </p:animEffect>
                                    <p:set>
                                      <p:cBhvr>
                                        <p:cTn id="64" dur="1" fill="hold">
                                          <p:stCondLst>
                                            <p:cond delay="999"/>
                                          </p:stCondLst>
                                        </p:cTn>
                                        <p:tgtEl>
                                          <p:spTgt spid="65539">
                                            <p:txEl>
                                              <p:pRg st="0" end="0"/>
                                            </p:txEl>
                                          </p:spTgt>
                                        </p:tgtEl>
                                        <p:attrNameLst>
                                          <p:attrName>style.visibility</p:attrName>
                                        </p:attrNameLst>
                                      </p:cBhvr>
                                      <p:to>
                                        <p:strVal val="hidden"/>
                                      </p:to>
                                    </p:set>
                                  </p:childTnLst>
                                </p:cTn>
                              </p:par>
                            </p:childTnLst>
                          </p:cTn>
                        </p:par>
                      </p:childTnLst>
                    </p:cTn>
                  </p:par>
                </p:childTnLst>
              </p:cTn>
              <p:nextCondLst>
                <p:cond evt="onClick" delay="0">
                  <p:tgtEl>
                    <p:spTgt spid="65539"/>
                  </p:tgtEl>
                </p:cond>
              </p:nextCondLst>
            </p:seq>
          </p:childTnLst>
        </p:cTn>
      </p:par>
    </p:tnLst>
    <p:bldLst>
      <p:bldP spid="65539" grpId="0" build="p"/>
      <p:bldP spid="65539" grpId="1" build="p"/>
      <p:bldP spid="65539" grpId="2" build="p"/>
      <p:bldP spid="65547" grpId="0"/>
      <p:bldP spid="65548" grpId="0"/>
      <p:bldP spid="65548" grpId="1"/>
      <p:bldP spid="65548" grpId="2"/>
      <p:bldP spid="65549" grpId="0" animBg="1"/>
      <p:bldP spid="65550" grpId="0" animBg="1"/>
      <p:bldP spid="65550" grpId="1" animBg="1"/>
      <p:bldP spid="65551" grpId="0" animBg="1"/>
      <p:bldP spid="65551"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600" y="11430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42925" indent="-542925"/>
            <a:r>
              <a:rPr lang="ru-RU" altLang="ru-RU" sz="2800" b="1" dirty="0">
                <a:solidFill>
                  <a:srgbClr val="990033"/>
                </a:solidFill>
                <a:cs typeface="Arial" panose="020B0604020202020204" pitchFamily="34" charset="0"/>
              </a:rPr>
              <a:t>10. </a:t>
            </a:r>
            <a:r>
              <a:rPr lang="ru-RU" altLang="ru-RU" sz="2800" b="1" dirty="0">
                <a:solidFill>
                  <a:srgbClr val="990033"/>
                </a:solidFill>
              </a:rPr>
              <a:t>Каким образом можно распрямить алюминиевую проволоку толщиной </a:t>
            </a:r>
            <a:r>
              <a:rPr lang="ru-RU" altLang="ru-RU" sz="2800" b="1" dirty="0" smtClean="0">
                <a:solidFill>
                  <a:srgbClr val="990033"/>
                </a:solidFill>
              </a:rPr>
              <a:t>3 мм</a:t>
            </a:r>
            <a:r>
              <a:rPr lang="ru-RU" altLang="ru-RU" sz="2800" b="1" dirty="0">
                <a:solidFill>
                  <a:srgbClr val="990033"/>
                </a:solidFill>
              </a:rPr>
              <a:t>?</a:t>
            </a:r>
          </a:p>
        </p:txBody>
      </p:sp>
      <p:sp>
        <p:nvSpPr>
          <p:cNvPr id="66565" name="Rectangle 5"/>
          <p:cNvSpPr>
            <a:spLocks noGrp="1" noChangeArrowheads="1"/>
          </p:cNvSpPr>
          <p:nvPr>
            <p:ph type="title"/>
          </p:nvPr>
        </p:nvSpPr>
        <p:spPr>
          <a:xfrm>
            <a:off x="457200" y="0"/>
            <a:ext cx="8229600" cy="565150"/>
          </a:xfrm>
          <a:solidFill>
            <a:srgbClr val="FFFF00"/>
          </a:solidFill>
          <a:ln/>
        </p:spPr>
        <p:txBody>
          <a:bodyPr anchorCtr="1"/>
          <a:lstStyle/>
          <a:p>
            <a:r>
              <a:rPr lang="ru-RU" altLang="ru-RU" sz="3600" b="1" dirty="0">
                <a:solidFill>
                  <a:srgbClr val="FF0000"/>
                </a:solidFill>
                <a:effectLst/>
                <a:latin typeface="Times New Roman" panose="02020603050405020304" pitchFamily="18" charset="0"/>
                <a:cs typeface="Times New Roman" panose="02020603050405020304" pitchFamily="18" charset="0"/>
              </a:rPr>
              <a:t>Проверь свои знания</a:t>
            </a:r>
          </a:p>
        </p:txBody>
      </p:sp>
      <p:sp>
        <p:nvSpPr>
          <p:cNvPr id="66566" name="Rectangle 6"/>
          <p:cNvSpPr>
            <a:spLocks noChangeArrowheads="1"/>
          </p:cNvSpPr>
          <p:nvPr/>
        </p:nvSpPr>
        <p:spPr bwMode="auto">
          <a:xfrm>
            <a:off x="762000" y="21336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effectLst>
                  <a:outerShdw blurRad="38100" dist="38100" dir="2700000" algn="tl">
                    <a:srgbClr val="FFFFFF"/>
                  </a:outerShdw>
                </a:effectLst>
                <a:cs typeface="Times New Roman" panose="02020603050405020304" pitchFamily="18" charset="0"/>
              </a:rPr>
              <a:t>А</a:t>
            </a:r>
            <a:r>
              <a:rPr lang="ru-RU" altLang="ru-RU" sz="2400" b="1" dirty="0">
                <a:solidFill>
                  <a:srgbClr val="000000"/>
                </a:solidFill>
                <a:effectLst>
                  <a:outerShdw blurRad="38100" dist="38100" dir="2700000" algn="tl">
                    <a:srgbClr val="FFFFFF"/>
                  </a:outerShdw>
                </a:effectLst>
                <a:cs typeface="Times New Roman" panose="02020603050405020304" pitchFamily="18" charset="0"/>
              </a:rPr>
              <a:t> – молотком на правильной плите</a:t>
            </a:r>
          </a:p>
        </p:txBody>
      </p:sp>
      <p:sp>
        <p:nvSpPr>
          <p:cNvPr id="66567" name="Rectangle 7"/>
          <p:cNvSpPr>
            <a:spLocks noChangeArrowheads="1"/>
          </p:cNvSpPr>
          <p:nvPr/>
        </p:nvSpPr>
        <p:spPr bwMode="auto">
          <a:xfrm>
            <a:off x="762000" y="2667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Б</a:t>
            </a:r>
            <a:r>
              <a:rPr lang="ru-RU" altLang="ru-RU" sz="2400" b="1" dirty="0">
                <a:solidFill>
                  <a:srgbClr val="292929"/>
                </a:solidFill>
                <a:cs typeface="Arial" panose="020B0604020202020204" pitchFamily="34" charset="0"/>
              </a:rPr>
              <a:t> – </a:t>
            </a:r>
            <a:r>
              <a:rPr lang="ru-RU" altLang="ru-RU" sz="2400" b="1" dirty="0">
                <a:solidFill>
                  <a:srgbClr val="000000"/>
                </a:solidFill>
              </a:rPr>
              <a:t>протаскивая её между гвоздями, вбитыми в доску</a:t>
            </a:r>
          </a:p>
        </p:txBody>
      </p:sp>
      <p:sp>
        <p:nvSpPr>
          <p:cNvPr id="66568" name="Rectangle 8"/>
          <p:cNvSpPr>
            <a:spLocks noChangeArrowheads="1"/>
          </p:cNvSpPr>
          <p:nvPr/>
        </p:nvSpPr>
        <p:spPr bwMode="auto">
          <a:xfrm>
            <a:off x="1219200" y="31242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Times New Roman" panose="02020603050405020304" pitchFamily="18" charset="0"/>
              </a:rPr>
              <a:t>В</a:t>
            </a:r>
            <a:r>
              <a:rPr lang="ru-RU" altLang="ru-RU" sz="2400" b="1" dirty="0">
                <a:solidFill>
                  <a:srgbClr val="000000"/>
                </a:solidFill>
                <a:cs typeface="Times New Roman" panose="02020603050405020304" pitchFamily="18" charset="0"/>
              </a:rPr>
              <a:t> – пальцами рук</a:t>
            </a:r>
          </a:p>
        </p:txBody>
      </p:sp>
      <p:sp>
        <p:nvSpPr>
          <p:cNvPr id="66569" name="AutoShape 9"/>
          <p:cNvSpPr>
            <a:spLocks noChangeArrowheads="1"/>
          </p:cNvSpPr>
          <p:nvPr/>
        </p:nvSpPr>
        <p:spPr bwMode="auto">
          <a:xfrm>
            <a:off x="6324600" y="3733800"/>
            <a:ext cx="2819400" cy="609600"/>
          </a:xfrm>
          <a:prstGeom prst="wedgeRoundRectCallout">
            <a:avLst>
              <a:gd name="adj1" fmla="val -36824"/>
              <a:gd name="adj2" fmla="val -250523"/>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6570" name="AutoShape 10"/>
          <p:cNvSpPr>
            <a:spLocks noChangeArrowheads="1"/>
          </p:cNvSpPr>
          <p:nvPr/>
        </p:nvSpPr>
        <p:spPr bwMode="auto">
          <a:xfrm>
            <a:off x="6324600" y="3733800"/>
            <a:ext cx="2819400" cy="609600"/>
          </a:xfrm>
          <a:prstGeom prst="wedgeRoundRectCallout">
            <a:avLst>
              <a:gd name="adj1" fmla="val -50676"/>
              <a:gd name="adj2" fmla="val -162759"/>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6571" name="AutoShape 11"/>
          <p:cNvSpPr>
            <a:spLocks noChangeArrowheads="1"/>
          </p:cNvSpPr>
          <p:nvPr/>
        </p:nvSpPr>
        <p:spPr bwMode="auto">
          <a:xfrm>
            <a:off x="6324600" y="3733800"/>
            <a:ext cx="2819400" cy="609600"/>
          </a:xfrm>
          <a:prstGeom prst="wedgeRoundRectCallout">
            <a:avLst>
              <a:gd name="adj1" fmla="val -79000"/>
              <a:gd name="adj2" fmla="val -95051"/>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66572" name="Picture 12" descr="правка-через-гвозди"/>
          <p:cNvPicPr>
            <a:picLocks noChangeAspect="1" noChangeArrowheads="1"/>
          </p:cNvPicPr>
          <p:nvPr/>
        </p:nvPicPr>
        <p:blipFill>
          <a:blip r:embed="rId2">
            <a:extLst>
              <a:ext uri="{28A0092B-C50C-407E-A947-70E740481C1C}">
                <a14:useLocalDpi xmlns:a14="http://schemas.microsoft.com/office/drawing/2010/main" val="0"/>
              </a:ext>
            </a:extLst>
          </a:blip>
          <a:srcRect t="45926" b="20689"/>
          <a:stretch>
            <a:fillRect/>
          </a:stretch>
        </p:blipFill>
        <p:spPr bwMode="auto">
          <a:xfrm>
            <a:off x="228600" y="4719638"/>
            <a:ext cx="86868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p:cTn id="7" dur="1000" fill="hold"/>
                                        <p:tgtEl>
                                          <p:spTgt spid="66566"/>
                                        </p:tgtEl>
                                        <p:attrNameLst>
                                          <p:attrName>ppt_w</p:attrName>
                                        </p:attrNameLst>
                                      </p:cBhvr>
                                      <p:tavLst>
                                        <p:tav tm="0">
                                          <p:val>
                                            <p:fltVal val="0"/>
                                          </p:val>
                                        </p:tav>
                                        <p:tav tm="100000">
                                          <p:val>
                                            <p:strVal val="#ppt_w"/>
                                          </p:val>
                                        </p:tav>
                                      </p:tavLst>
                                    </p:anim>
                                    <p:anim calcmode="lin" valueType="num">
                                      <p:cBhvr>
                                        <p:cTn id="8" dur="1000" fill="hold"/>
                                        <p:tgtEl>
                                          <p:spTgt spid="66566"/>
                                        </p:tgtEl>
                                        <p:attrNameLst>
                                          <p:attrName>ppt_h</p:attrName>
                                        </p:attrNameLst>
                                      </p:cBhvr>
                                      <p:tavLst>
                                        <p:tav tm="0">
                                          <p:val>
                                            <p:fltVal val="0"/>
                                          </p:val>
                                        </p:tav>
                                        <p:tav tm="100000">
                                          <p:val>
                                            <p:strVal val="#ppt_h"/>
                                          </p:val>
                                        </p:tav>
                                      </p:tavLst>
                                    </p:anim>
                                    <p:animEffect transition="in" filter="fade">
                                      <p:cBhvr>
                                        <p:cTn id="9" dur="1000"/>
                                        <p:tgtEl>
                                          <p:spTgt spid="6656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6567"/>
                                        </p:tgtEl>
                                        <p:attrNameLst>
                                          <p:attrName>style.visibility</p:attrName>
                                        </p:attrNameLst>
                                      </p:cBhvr>
                                      <p:to>
                                        <p:strVal val="visible"/>
                                      </p:to>
                                    </p:set>
                                    <p:anim calcmode="lin" valueType="num">
                                      <p:cBhvr>
                                        <p:cTn id="12" dur="1000" fill="hold"/>
                                        <p:tgtEl>
                                          <p:spTgt spid="66567"/>
                                        </p:tgtEl>
                                        <p:attrNameLst>
                                          <p:attrName>ppt_w</p:attrName>
                                        </p:attrNameLst>
                                      </p:cBhvr>
                                      <p:tavLst>
                                        <p:tav tm="0">
                                          <p:val>
                                            <p:fltVal val="0"/>
                                          </p:val>
                                        </p:tav>
                                        <p:tav tm="100000">
                                          <p:val>
                                            <p:strVal val="#ppt_w"/>
                                          </p:val>
                                        </p:tav>
                                      </p:tavLst>
                                    </p:anim>
                                    <p:anim calcmode="lin" valueType="num">
                                      <p:cBhvr>
                                        <p:cTn id="13" dur="1000" fill="hold"/>
                                        <p:tgtEl>
                                          <p:spTgt spid="66567"/>
                                        </p:tgtEl>
                                        <p:attrNameLst>
                                          <p:attrName>ppt_h</p:attrName>
                                        </p:attrNameLst>
                                      </p:cBhvr>
                                      <p:tavLst>
                                        <p:tav tm="0">
                                          <p:val>
                                            <p:fltVal val="0"/>
                                          </p:val>
                                        </p:tav>
                                        <p:tav tm="100000">
                                          <p:val>
                                            <p:strVal val="#ppt_h"/>
                                          </p:val>
                                        </p:tav>
                                      </p:tavLst>
                                    </p:anim>
                                    <p:animEffect transition="in" filter="fade">
                                      <p:cBhvr>
                                        <p:cTn id="14" dur="1000"/>
                                        <p:tgtEl>
                                          <p:spTgt spid="6656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6568"/>
                                        </p:tgtEl>
                                        <p:attrNameLst>
                                          <p:attrName>style.visibility</p:attrName>
                                        </p:attrNameLst>
                                      </p:cBhvr>
                                      <p:to>
                                        <p:strVal val="visible"/>
                                      </p:to>
                                    </p:set>
                                    <p:anim calcmode="lin" valueType="num">
                                      <p:cBhvr>
                                        <p:cTn id="17" dur="1000" fill="hold"/>
                                        <p:tgtEl>
                                          <p:spTgt spid="66568"/>
                                        </p:tgtEl>
                                        <p:attrNameLst>
                                          <p:attrName>ppt_w</p:attrName>
                                        </p:attrNameLst>
                                      </p:cBhvr>
                                      <p:tavLst>
                                        <p:tav tm="0">
                                          <p:val>
                                            <p:fltVal val="0"/>
                                          </p:val>
                                        </p:tav>
                                        <p:tav tm="100000">
                                          <p:val>
                                            <p:strVal val="#ppt_w"/>
                                          </p:val>
                                        </p:tav>
                                      </p:tavLst>
                                    </p:anim>
                                    <p:anim calcmode="lin" valueType="num">
                                      <p:cBhvr>
                                        <p:cTn id="18" dur="1000" fill="hold"/>
                                        <p:tgtEl>
                                          <p:spTgt spid="66568"/>
                                        </p:tgtEl>
                                        <p:attrNameLst>
                                          <p:attrName>ppt_h</p:attrName>
                                        </p:attrNameLst>
                                      </p:cBhvr>
                                      <p:tavLst>
                                        <p:tav tm="0">
                                          <p:val>
                                            <p:fltVal val="0"/>
                                          </p:val>
                                        </p:tav>
                                        <p:tav tm="100000">
                                          <p:val>
                                            <p:strVal val="#ppt_h"/>
                                          </p:val>
                                        </p:tav>
                                      </p:tavLst>
                                    </p:anim>
                                    <p:animEffect transition="in" filter="fade">
                                      <p:cBhvr>
                                        <p:cTn id="19" dur="10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656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6569"/>
                                        </p:tgtEl>
                                        <p:attrNameLst>
                                          <p:attrName>style.visibility</p:attrName>
                                        </p:attrNameLst>
                                      </p:cBhvr>
                                      <p:to>
                                        <p:strVal val="visible"/>
                                      </p:to>
                                    </p:set>
                                    <p:animEffect transition="in" filter="dissolve">
                                      <p:cBhvr>
                                        <p:cTn id="25" dur="1000"/>
                                        <p:tgtEl>
                                          <p:spTgt spid="66569"/>
                                        </p:tgtEl>
                                      </p:cBhvr>
                                    </p:animEffect>
                                  </p:childTnLst>
                                </p:cTn>
                              </p:par>
                            </p:childTnLst>
                          </p:cTn>
                        </p:par>
                        <p:par>
                          <p:cTn id="26" fill="hold" nodeType="afterGroup">
                            <p:stCondLst>
                              <p:cond delay="1000"/>
                            </p:stCondLst>
                            <p:childTnLst>
                              <p:par>
                                <p:cTn id="27" presetID="9" presetClass="exit" presetSubtype="0" fill="hold" grpId="1" nodeType="afterEffect">
                                  <p:stCondLst>
                                    <p:cond delay="1500"/>
                                  </p:stCondLst>
                                  <p:childTnLst>
                                    <p:animEffect transition="out" filter="dissolve">
                                      <p:cBhvr>
                                        <p:cTn id="28" dur="1000"/>
                                        <p:tgtEl>
                                          <p:spTgt spid="66569"/>
                                        </p:tgtEl>
                                      </p:cBhvr>
                                    </p:animEffect>
                                    <p:set>
                                      <p:cBhvr>
                                        <p:cTn id="29" dur="1" fill="hold">
                                          <p:stCondLst>
                                            <p:cond delay="999"/>
                                          </p:stCondLst>
                                        </p:cTn>
                                        <p:tgtEl>
                                          <p:spTgt spid="66569"/>
                                        </p:tgtEl>
                                        <p:attrNameLst>
                                          <p:attrName>style.visibility</p:attrName>
                                        </p:attrNameLst>
                                      </p:cBhvr>
                                      <p:to>
                                        <p:strVal val="hidden"/>
                                      </p:to>
                                    </p:set>
                                  </p:childTnLst>
                                </p:cTn>
                              </p:par>
                              <p:par>
                                <p:cTn id="30" presetID="55" presetClass="exit" presetSubtype="0" fill="hold" grpId="1" nodeType="withEffect">
                                  <p:stCondLst>
                                    <p:cond delay="1500"/>
                                  </p:stCondLst>
                                  <p:childTnLst>
                                    <p:anim calcmode="lin" valueType="num">
                                      <p:cBhvr>
                                        <p:cTn id="31" dur="1000"/>
                                        <p:tgtEl>
                                          <p:spTgt spid="66566"/>
                                        </p:tgtEl>
                                        <p:attrNameLst>
                                          <p:attrName>ppt_w</p:attrName>
                                        </p:attrNameLst>
                                      </p:cBhvr>
                                      <p:tavLst>
                                        <p:tav tm="0">
                                          <p:val>
                                            <p:strVal val="ppt_w"/>
                                          </p:val>
                                        </p:tav>
                                        <p:tav tm="100000">
                                          <p:val>
                                            <p:strVal val="ppt_w*0.70"/>
                                          </p:val>
                                        </p:tav>
                                      </p:tavLst>
                                    </p:anim>
                                    <p:anim calcmode="lin" valueType="num">
                                      <p:cBhvr>
                                        <p:cTn id="32" dur="1000"/>
                                        <p:tgtEl>
                                          <p:spTgt spid="66566"/>
                                        </p:tgtEl>
                                        <p:attrNameLst>
                                          <p:attrName>ppt_h</p:attrName>
                                        </p:attrNameLst>
                                      </p:cBhvr>
                                      <p:tavLst>
                                        <p:tav tm="0">
                                          <p:val>
                                            <p:strVal val="ppt_h"/>
                                          </p:val>
                                        </p:tav>
                                        <p:tav tm="100000">
                                          <p:val>
                                            <p:strVal val="ppt_h"/>
                                          </p:val>
                                        </p:tav>
                                      </p:tavLst>
                                    </p:anim>
                                    <p:animEffect transition="out" filter="fade">
                                      <p:cBhvr>
                                        <p:cTn id="33" dur="1000"/>
                                        <p:tgtEl>
                                          <p:spTgt spid="66566"/>
                                        </p:tgtEl>
                                      </p:cBhvr>
                                    </p:animEffect>
                                    <p:set>
                                      <p:cBhvr>
                                        <p:cTn id="34" dur="1" fill="hold">
                                          <p:stCondLst>
                                            <p:cond delay="999"/>
                                          </p:stCondLst>
                                        </p:cTn>
                                        <p:tgtEl>
                                          <p:spTgt spid="66566"/>
                                        </p:tgtEl>
                                        <p:attrNameLst>
                                          <p:attrName>style.visibility</p:attrName>
                                        </p:attrNameLst>
                                      </p:cBhvr>
                                      <p:to>
                                        <p:strVal val="hidden"/>
                                      </p:to>
                                    </p:set>
                                  </p:childTnLst>
                                </p:cTn>
                              </p:par>
                            </p:childTnLst>
                          </p:cTn>
                        </p:par>
                      </p:childTnLst>
                    </p:cTn>
                  </p:par>
                </p:childTnLst>
              </p:cTn>
              <p:nextCondLst>
                <p:cond evt="onClick" delay="0">
                  <p:tgtEl>
                    <p:spTgt spid="66566"/>
                  </p:tgtEl>
                </p:cond>
              </p:nextCondLst>
            </p:seq>
            <p:seq concurrent="1" nextAc="seek">
              <p:cTn id="35" restart="whenNotActive" fill="hold" evtFilter="cancelBubble" nodeType="interactiveSeq">
                <p:stCondLst>
                  <p:cond evt="onClick" delay="0">
                    <p:tgtEl>
                      <p:spTgt spid="6656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6570"/>
                                        </p:tgtEl>
                                        <p:attrNameLst>
                                          <p:attrName>style.visibility</p:attrName>
                                        </p:attrNameLst>
                                      </p:cBhvr>
                                      <p:to>
                                        <p:strVal val="visible"/>
                                      </p:to>
                                    </p:set>
                                    <p:animEffect transition="in" filter="dissolve">
                                      <p:cBhvr>
                                        <p:cTn id="40" dur="1000"/>
                                        <p:tgtEl>
                                          <p:spTgt spid="66570"/>
                                        </p:tgtEl>
                                      </p:cBhvr>
                                    </p:animEffect>
                                  </p:childTnLst>
                                </p:cTn>
                              </p:par>
                            </p:childTnLst>
                          </p:cTn>
                        </p:par>
                        <p:par>
                          <p:cTn id="41" fill="hold" nodeType="afterGroup">
                            <p:stCondLst>
                              <p:cond delay="1000"/>
                            </p:stCondLst>
                            <p:childTnLst>
                              <p:par>
                                <p:cTn id="42" presetID="2" presetClass="exit" presetSubtype="4" fill="hold" grpId="2" nodeType="afterEffect">
                                  <p:stCondLst>
                                    <p:cond delay="1000"/>
                                  </p:stCondLst>
                                  <p:childTnLst>
                                    <p:anim calcmode="lin" valueType="num">
                                      <p:cBhvr additive="base">
                                        <p:cTn id="43" dur="1000"/>
                                        <p:tgtEl>
                                          <p:spTgt spid="66566"/>
                                        </p:tgtEl>
                                        <p:attrNameLst>
                                          <p:attrName>ppt_x</p:attrName>
                                        </p:attrNameLst>
                                      </p:cBhvr>
                                      <p:tavLst>
                                        <p:tav tm="0">
                                          <p:val>
                                            <p:strVal val="ppt_x"/>
                                          </p:val>
                                        </p:tav>
                                        <p:tav tm="100000">
                                          <p:val>
                                            <p:strVal val="ppt_x"/>
                                          </p:val>
                                        </p:tav>
                                      </p:tavLst>
                                    </p:anim>
                                    <p:anim calcmode="lin" valueType="num">
                                      <p:cBhvr additive="base">
                                        <p:cTn id="44" dur="1000"/>
                                        <p:tgtEl>
                                          <p:spTgt spid="66566"/>
                                        </p:tgtEl>
                                        <p:attrNameLst>
                                          <p:attrName>ppt_y</p:attrName>
                                        </p:attrNameLst>
                                      </p:cBhvr>
                                      <p:tavLst>
                                        <p:tav tm="0">
                                          <p:val>
                                            <p:strVal val="ppt_y"/>
                                          </p:val>
                                        </p:tav>
                                        <p:tav tm="100000">
                                          <p:val>
                                            <p:strVal val="1+ppt_h/2"/>
                                          </p:val>
                                        </p:tav>
                                      </p:tavLst>
                                    </p:anim>
                                    <p:set>
                                      <p:cBhvr>
                                        <p:cTn id="45" dur="1" fill="hold">
                                          <p:stCondLst>
                                            <p:cond delay="999"/>
                                          </p:stCondLst>
                                        </p:cTn>
                                        <p:tgtEl>
                                          <p:spTgt spid="66566"/>
                                        </p:tgtEl>
                                        <p:attrNameLst>
                                          <p:attrName>style.visibility</p:attrName>
                                        </p:attrNameLst>
                                      </p:cBhvr>
                                      <p:to>
                                        <p:strVal val="hidden"/>
                                      </p:to>
                                    </p:set>
                                  </p:childTnLst>
                                </p:cTn>
                              </p:par>
                              <p:par>
                                <p:cTn id="46" presetID="2" presetClass="exit" presetSubtype="4" fill="hold" grpId="1" nodeType="withEffect">
                                  <p:stCondLst>
                                    <p:cond delay="1000"/>
                                  </p:stCondLst>
                                  <p:childTnLst>
                                    <p:anim calcmode="lin" valueType="num">
                                      <p:cBhvr additive="base">
                                        <p:cTn id="47" dur="1000"/>
                                        <p:tgtEl>
                                          <p:spTgt spid="66568"/>
                                        </p:tgtEl>
                                        <p:attrNameLst>
                                          <p:attrName>ppt_x</p:attrName>
                                        </p:attrNameLst>
                                      </p:cBhvr>
                                      <p:tavLst>
                                        <p:tav tm="0">
                                          <p:val>
                                            <p:strVal val="ppt_x"/>
                                          </p:val>
                                        </p:tav>
                                        <p:tav tm="100000">
                                          <p:val>
                                            <p:strVal val="ppt_x"/>
                                          </p:val>
                                        </p:tav>
                                      </p:tavLst>
                                    </p:anim>
                                    <p:anim calcmode="lin" valueType="num">
                                      <p:cBhvr additive="base">
                                        <p:cTn id="48" dur="1000"/>
                                        <p:tgtEl>
                                          <p:spTgt spid="66568"/>
                                        </p:tgtEl>
                                        <p:attrNameLst>
                                          <p:attrName>ppt_y</p:attrName>
                                        </p:attrNameLst>
                                      </p:cBhvr>
                                      <p:tavLst>
                                        <p:tav tm="0">
                                          <p:val>
                                            <p:strVal val="ppt_y"/>
                                          </p:val>
                                        </p:tav>
                                        <p:tav tm="100000">
                                          <p:val>
                                            <p:strVal val="1+ppt_h/2"/>
                                          </p:val>
                                        </p:tav>
                                      </p:tavLst>
                                    </p:anim>
                                    <p:set>
                                      <p:cBhvr>
                                        <p:cTn id="49" dur="1" fill="hold">
                                          <p:stCondLst>
                                            <p:cond delay="999"/>
                                          </p:stCondLst>
                                        </p:cTn>
                                        <p:tgtEl>
                                          <p:spTgt spid="66568"/>
                                        </p:tgtEl>
                                        <p:attrNameLst>
                                          <p:attrName>style.visibility</p:attrName>
                                        </p:attrNameLst>
                                      </p:cBhvr>
                                      <p:to>
                                        <p:strVal val="hidden"/>
                                      </p:to>
                                    </p:set>
                                  </p:childTnLst>
                                </p:cTn>
                              </p:par>
                            </p:childTnLst>
                          </p:cTn>
                        </p:par>
                      </p:childTnLst>
                    </p:cTn>
                  </p:par>
                </p:childTnLst>
              </p:cTn>
              <p:nextCondLst>
                <p:cond evt="onClick" delay="0">
                  <p:tgtEl>
                    <p:spTgt spid="66567"/>
                  </p:tgtEl>
                </p:cond>
              </p:nextCondLst>
            </p:seq>
            <p:seq concurrent="1" nextAc="seek">
              <p:cTn id="50" restart="whenNotActive" fill="hold" evtFilter="cancelBubble" nodeType="interactiveSeq">
                <p:stCondLst>
                  <p:cond evt="onClick" delay="0">
                    <p:tgtEl>
                      <p:spTgt spid="6656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6571"/>
                                        </p:tgtEl>
                                        <p:attrNameLst>
                                          <p:attrName>style.visibility</p:attrName>
                                        </p:attrNameLst>
                                      </p:cBhvr>
                                      <p:to>
                                        <p:strVal val="visible"/>
                                      </p:to>
                                    </p:set>
                                    <p:animEffect transition="in" filter="dissolve">
                                      <p:cBhvr>
                                        <p:cTn id="55" dur="1000"/>
                                        <p:tgtEl>
                                          <p:spTgt spid="66571"/>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6571"/>
                                        </p:tgtEl>
                                      </p:cBhvr>
                                    </p:animEffect>
                                    <p:set>
                                      <p:cBhvr>
                                        <p:cTn id="59" dur="1" fill="hold">
                                          <p:stCondLst>
                                            <p:cond delay="999"/>
                                          </p:stCondLst>
                                        </p:cTn>
                                        <p:tgtEl>
                                          <p:spTgt spid="66571"/>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6568"/>
                                        </p:tgtEl>
                                        <p:attrNameLst>
                                          <p:attrName>ppt_w</p:attrName>
                                        </p:attrNameLst>
                                      </p:cBhvr>
                                      <p:tavLst>
                                        <p:tav tm="0">
                                          <p:val>
                                            <p:strVal val="ppt_w"/>
                                          </p:val>
                                        </p:tav>
                                        <p:tav tm="100000">
                                          <p:val>
                                            <p:strVal val="ppt_w*0.70"/>
                                          </p:val>
                                        </p:tav>
                                      </p:tavLst>
                                    </p:anim>
                                    <p:anim calcmode="lin" valueType="num">
                                      <p:cBhvr>
                                        <p:cTn id="62" dur="1000"/>
                                        <p:tgtEl>
                                          <p:spTgt spid="66568"/>
                                        </p:tgtEl>
                                        <p:attrNameLst>
                                          <p:attrName>ppt_h</p:attrName>
                                        </p:attrNameLst>
                                      </p:cBhvr>
                                      <p:tavLst>
                                        <p:tav tm="0">
                                          <p:val>
                                            <p:strVal val="ppt_h"/>
                                          </p:val>
                                        </p:tav>
                                        <p:tav tm="100000">
                                          <p:val>
                                            <p:strVal val="ppt_h"/>
                                          </p:val>
                                        </p:tav>
                                      </p:tavLst>
                                    </p:anim>
                                    <p:animEffect transition="out" filter="fade">
                                      <p:cBhvr>
                                        <p:cTn id="63" dur="1000"/>
                                        <p:tgtEl>
                                          <p:spTgt spid="66568"/>
                                        </p:tgtEl>
                                      </p:cBhvr>
                                    </p:animEffect>
                                    <p:set>
                                      <p:cBhvr>
                                        <p:cTn id="64" dur="1" fill="hold">
                                          <p:stCondLst>
                                            <p:cond delay="999"/>
                                          </p:stCondLst>
                                        </p:cTn>
                                        <p:tgtEl>
                                          <p:spTgt spid="66568"/>
                                        </p:tgtEl>
                                        <p:attrNameLst>
                                          <p:attrName>style.visibility</p:attrName>
                                        </p:attrNameLst>
                                      </p:cBhvr>
                                      <p:to>
                                        <p:strVal val="hidden"/>
                                      </p:to>
                                    </p:set>
                                  </p:childTnLst>
                                </p:cTn>
                              </p:par>
                            </p:childTnLst>
                          </p:cTn>
                        </p:par>
                      </p:childTnLst>
                    </p:cTn>
                  </p:par>
                </p:childTnLst>
              </p:cTn>
              <p:nextCondLst>
                <p:cond evt="onClick" delay="0">
                  <p:tgtEl>
                    <p:spTgt spid="66568"/>
                  </p:tgtEl>
                </p:cond>
              </p:nextCondLst>
            </p:seq>
          </p:childTnLst>
        </p:cTn>
      </p:par>
    </p:tnLst>
    <p:bldLst>
      <p:bldP spid="66566" grpId="0"/>
      <p:bldP spid="66566" grpId="1"/>
      <p:bldP spid="66566" grpId="2"/>
      <p:bldP spid="66567" grpId="0"/>
      <p:bldP spid="66568" grpId="0"/>
      <p:bldP spid="66568" grpId="1"/>
      <p:bldP spid="66568" grpId="2"/>
      <p:bldP spid="66569" grpId="0" animBg="1"/>
      <p:bldP spid="66569" grpId="1" animBg="1"/>
      <p:bldP spid="66570" grpId="0" animBg="1"/>
      <p:bldP spid="66571" grpId="0" animBg="1"/>
      <p:bldP spid="6657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80592" y="123299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ru-RU" sz="48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spc="300" dirty="0" smtClean="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Инструменты, приспособления и материалы, применяемые при </a:t>
            </a:r>
            <a:r>
              <a:rPr lang="ru-RU" sz="4800" b="1" spc="300" dirty="0" err="1" smtClean="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гибке</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99479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76200" y="11430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800" b="1">
                <a:solidFill>
                  <a:srgbClr val="990033"/>
                </a:solidFill>
                <a:cs typeface="Arial" panose="020B0604020202020204" pitchFamily="34" charset="0"/>
              </a:rPr>
              <a:t>11. </a:t>
            </a:r>
            <a:r>
              <a:rPr lang="ru-RU" altLang="ru-RU" sz="2800" b="1">
                <a:solidFill>
                  <a:srgbClr val="990033"/>
                </a:solidFill>
              </a:rPr>
              <a:t>Почему жесть и тонкую проволоку правят киянкой, а не слесарным молотком?</a:t>
            </a:r>
            <a:endParaRPr lang="ru-RU" altLang="ru-RU" sz="2800" b="1">
              <a:solidFill>
                <a:srgbClr val="990033"/>
              </a:solidFill>
              <a:cs typeface="Arial" panose="020B0604020202020204" pitchFamily="34" charset="0"/>
            </a:endParaRPr>
          </a:p>
        </p:txBody>
      </p:sp>
      <p:sp>
        <p:nvSpPr>
          <p:cNvPr id="67589" name="Rectangle 5"/>
          <p:cNvSpPr>
            <a:spLocks noGrp="1" noChangeArrowheads="1"/>
          </p:cNvSpPr>
          <p:nvPr>
            <p:ph type="title"/>
          </p:nvPr>
        </p:nvSpPr>
        <p:spPr>
          <a:xfrm>
            <a:off x="457200" y="0"/>
            <a:ext cx="8229600" cy="533400"/>
          </a:xfrm>
          <a:solidFill>
            <a:srgbClr val="FFFF00"/>
          </a:solidFill>
          <a:ln/>
        </p:spPr>
        <p:txBody>
          <a:bodyPr anchorCtr="1"/>
          <a:lstStyle/>
          <a:p>
            <a:r>
              <a:rPr lang="ru-RU" altLang="ru-RU" sz="3600" b="1" dirty="0">
                <a:solidFill>
                  <a:srgbClr val="FF0000"/>
                </a:solidFill>
                <a:effectLst/>
                <a:latin typeface="Times New Roman" panose="02020603050405020304" pitchFamily="18" charset="0"/>
                <a:cs typeface="Times New Roman" panose="02020603050405020304" pitchFamily="18" charset="0"/>
              </a:rPr>
              <a:t>Проверь свои знания</a:t>
            </a:r>
          </a:p>
        </p:txBody>
      </p:sp>
      <p:sp>
        <p:nvSpPr>
          <p:cNvPr id="67590" name="Rectangle 6"/>
          <p:cNvSpPr>
            <a:spLocks noChangeArrowheads="1"/>
          </p:cNvSpPr>
          <p:nvPr/>
        </p:nvSpPr>
        <p:spPr bwMode="auto">
          <a:xfrm>
            <a:off x="533400" y="2057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Times New Roman" panose="02020603050405020304" pitchFamily="18" charset="0"/>
              </a:rPr>
              <a:t>А</a:t>
            </a:r>
            <a:r>
              <a:rPr lang="ru-RU" altLang="ru-RU" sz="2400" b="1" dirty="0">
                <a:solidFill>
                  <a:srgbClr val="000000"/>
                </a:solidFill>
                <a:cs typeface="Times New Roman" panose="02020603050405020304" pitchFamily="18" charset="0"/>
              </a:rPr>
              <a:t> – киянкой быстрее правят, чем слесарным молотком</a:t>
            </a:r>
          </a:p>
        </p:txBody>
      </p:sp>
      <p:sp>
        <p:nvSpPr>
          <p:cNvPr id="67591" name="Rectangle 7"/>
          <p:cNvSpPr>
            <a:spLocks noChangeArrowheads="1"/>
          </p:cNvSpPr>
          <p:nvPr/>
        </p:nvSpPr>
        <p:spPr bwMode="auto">
          <a:xfrm>
            <a:off x="685800" y="2514600"/>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Arial" panose="020B0604020202020204" pitchFamily="34" charset="0"/>
              </a:rPr>
              <a:t>Б</a:t>
            </a:r>
            <a:r>
              <a:rPr lang="ru-RU" altLang="ru-RU" sz="2400" b="1" dirty="0">
                <a:solidFill>
                  <a:srgbClr val="292929"/>
                </a:solidFill>
                <a:cs typeface="Arial" panose="020B0604020202020204" pitchFamily="34" charset="0"/>
              </a:rPr>
              <a:t> – </a:t>
            </a:r>
            <a:r>
              <a:rPr lang="ru-RU" altLang="ru-RU" sz="2400" b="1" dirty="0">
                <a:solidFill>
                  <a:srgbClr val="000000"/>
                </a:solidFill>
              </a:rPr>
              <a:t>киянка, в отличии от слесарного молотка, не оставляет вмятин на заготовке</a:t>
            </a:r>
          </a:p>
        </p:txBody>
      </p:sp>
      <p:sp>
        <p:nvSpPr>
          <p:cNvPr id="67592" name="Rectangle 8"/>
          <p:cNvSpPr>
            <a:spLocks noChangeArrowheads="1"/>
          </p:cNvSpPr>
          <p:nvPr/>
        </p:nvSpPr>
        <p:spPr bwMode="auto">
          <a:xfrm>
            <a:off x="533400" y="3292475"/>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dirty="0">
                <a:solidFill>
                  <a:srgbClr val="FF0000"/>
                </a:solidFill>
                <a:cs typeface="Times New Roman" panose="02020603050405020304" pitchFamily="18" charset="0"/>
              </a:rPr>
              <a:t>В</a:t>
            </a:r>
            <a:r>
              <a:rPr lang="ru-RU" altLang="ru-RU" sz="2400" b="1" dirty="0">
                <a:solidFill>
                  <a:srgbClr val="292929"/>
                </a:solidFill>
                <a:cs typeface="Times New Roman" panose="02020603050405020304" pitchFamily="18" charset="0"/>
              </a:rPr>
              <a:t> – </a:t>
            </a:r>
            <a:r>
              <a:rPr lang="ru-RU" altLang="ru-RU" sz="2400" b="1" dirty="0">
                <a:solidFill>
                  <a:srgbClr val="000000"/>
                </a:solidFill>
                <a:cs typeface="Times New Roman" panose="02020603050405020304" pitchFamily="18" charset="0"/>
              </a:rPr>
              <a:t>не так быстро устаёт рука, потому что киянка легче, чем слесарный молоток</a:t>
            </a:r>
            <a:endParaRPr lang="ru-RU" altLang="ru-RU" sz="2400" b="1" dirty="0">
              <a:solidFill>
                <a:srgbClr val="000000"/>
              </a:solidFill>
            </a:endParaRPr>
          </a:p>
        </p:txBody>
      </p:sp>
      <p:sp>
        <p:nvSpPr>
          <p:cNvPr id="67593" name="AutoShape 9"/>
          <p:cNvSpPr>
            <a:spLocks noChangeArrowheads="1"/>
          </p:cNvSpPr>
          <p:nvPr/>
        </p:nvSpPr>
        <p:spPr bwMode="auto">
          <a:xfrm>
            <a:off x="6096000" y="4114800"/>
            <a:ext cx="2819400" cy="609600"/>
          </a:xfrm>
          <a:prstGeom prst="wedgeRoundRectCallout">
            <a:avLst>
              <a:gd name="adj1" fmla="val 25505"/>
              <a:gd name="adj2" fmla="val -322657"/>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7594" name="AutoShape 10"/>
          <p:cNvSpPr>
            <a:spLocks noChangeArrowheads="1"/>
          </p:cNvSpPr>
          <p:nvPr/>
        </p:nvSpPr>
        <p:spPr bwMode="auto">
          <a:xfrm>
            <a:off x="6248400" y="4114800"/>
            <a:ext cx="2819400" cy="609600"/>
          </a:xfrm>
          <a:prstGeom prst="wedgeRoundRectCallout">
            <a:avLst>
              <a:gd name="adj1" fmla="val -21454"/>
              <a:gd name="adj2" fmla="val -254426"/>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7595" name="AutoShape 11"/>
          <p:cNvSpPr>
            <a:spLocks noChangeArrowheads="1"/>
          </p:cNvSpPr>
          <p:nvPr/>
        </p:nvSpPr>
        <p:spPr bwMode="auto">
          <a:xfrm>
            <a:off x="6172200" y="4114800"/>
            <a:ext cx="2819400" cy="609600"/>
          </a:xfrm>
          <a:prstGeom prst="wedgeRoundRectCallout">
            <a:avLst>
              <a:gd name="adj1" fmla="val -57829"/>
              <a:gd name="adj2" fmla="val -62241"/>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67596" name="Picture 12" descr="правка тонколистового металла н аправильной плите"/>
          <p:cNvPicPr>
            <a:picLocks noChangeAspect="1" noChangeArrowheads="1"/>
          </p:cNvPicPr>
          <p:nvPr/>
        </p:nvPicPr>
        <p:blipFill>
          <a:blip r:embed="rId2">
            <a:extLst>
              <a:ext uri="{28A0092B-C50C-407E-A947-70E740481C1C}">
                <a14:useLocalDpi xmlns:a14="http://schemas.microsoft.com/office/drawing/2010/main" val="0"/>
              </a:ext>
            </a:extLst>
          </a:blip>
          <a:srcRect l="8350" t="17085" r="13289" b="12892"/>
          <a:stretch>
            <a:fillRect/>
          </a:stretch>
        </p:blipFill>
        <p:spPr bwMode="auto">
          <a:xfrm>
            <a:off x="0" y="4410075"/>
            <a:ext cx="350520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67597" name="Picture 13" descr="правка  тонкой проволоки на плите"/>
          <p:cNvPicPr>
            <a:picLocks noChangeAspect="1" noChangeArrowheads="1"/>
          </p:cNvPicPr>
          <p:nvPr/>
        </p:nvPicPr>
        <p:blipFill>
          <a:blip r:embed="rId3">
            <a:extLst>
              <a:ext uri="{28A0092B-C50C-407E-A947-70E740481C1C}">
                <a14:useLocalDpi xmlns:a14="http://schemas.microsoft.com/office/drawing/2010/main" val="0"/>
              </a:ext>
            </a:extLst>
          </a:blip>
          <a:srcRect l="7143" t="16507" r="9949" b="7411"/>
          <a:stretch>
            <a:fillRect/>
          </a:stretch>
        </p:blipFill>
        <p:spPr bwMode="auto">
          <a:xfrm>
            <a:off x="3581400" y="4822825"/>
            <a:ext cx="2819400" cy="195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p:cTn id="7" dur="1000" fill="hold"/>
                                        <p:tgtEl>
                                          <p:spTgt spid="67590"/>
                                        </p:tgtEl>
                                        <p:attrNameLst>
                                          <p:attrName>ppt_w</p:attrName>
                                        </p:attrNameLst>
                                      </p:cBhvr>
                                      <p:tavLst>
                                        <p:tav tm="0">
                                          <p:val>
                                            <p:fltVal val="0"/>
                                          </p:val>
                                        </p:tav>
                                        <p:tav tm="100000">
                                          <p:val>
                                            <p:strVal val="#ppt_w"/>
                                          </p:val>
                                        </p:tav>
                                      </p:tavLst>
                                    </p:anim>
                                    <p:anim calcmode="lin" valueType="num">
                                      <p:cBhvr>
                                        <p:cTn id="8" dur="1000" fill="hold"/>
                                        <p:tgtEl>
                                          <p:spTgt spid="67590"/>
                                        </p:tgtEl>
                                        <p:attrNameLst>
                                          <p:attrName>ppt_h</p:attrName>
                                        </p:attrNameLst>
                                      </p:cBhvr>
                                      <p:tavLst>
                                        <p:tav tm="0">
                                          <p:val>
                                            <p:fltVal val="0"/>
                                          </p:val>
                                        </p:tav>
                                        <p:tav tm="100000">
                                          <p:val>
                                            <p:strVal val="#ppt_h"/>
                                          </p:val>
                                        </p:tav>
                                      </p:tavLst>
                                    </p:anim>
                                    <p:animEffect transition="in" filter="fade">
                                      <p:cBhvr>
                                        <p:cTn id="9" dur="1000"/>
                                        <p:tgtEl>
                                          <p:spTgt spid="6759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7591"/>
                                        </p:tgtEl>
                                        <p:attrNameLst>
                                          <p:attrName>style.visibility</p:attrName>
                                        </p:attrNameLst>
                                      </p:cBhvr>
                                      <p:to>
                                        <p:strVal val="visible"/>
                                      </p:to>
                                    </p:set>
                                    <p:anim calcmode="lin" valueType="num">
                                      <p:cBhvr>
                                        <p:cTn id="12" dur="1000" fill="hold"/>
                                        <p:tgtEl>
                                          <p:spTgt spid="67591"/>
                                        </p:tgtEl>
                                        <p:attrNameLst>
                                          <p:attrName>ppt_w</p:attrName>
                                        </p:attrNameLst>
                                      </p:cBhvr>
                                      <p:tavLst>
                                        <p:tav tm="0">
                                          <p:val>
                                            <p:fltVal val="0"/>
                                          </p:val>
                                        </p:tav>
                                        <p:tav tm="100000">
                                          <p:val>
                                            <p:strVal val="#ppt_w"/>
                                          </p:val>
                                        </p:tav>
                                      </p:tavLst>
                                    </p:anim>
                                    <p:anim calcmode="lin" valueType="num">
                                      <p:cBhvr>
                                        <p:cTn id="13" dur="1000" fill="hold"/>
                                        <p:tgtEl>
                                          <p:spTgt spid="67591"/>
                                        </p:tgtEl>
                                        <p:attrNameLst>
                                          <p:attrName>ppt_h</p:attrName>
                                        </p:attrNameLst>
                                      </p:cBhvr>
                                      <p:tavLst>
                                        <p:tav tm="0">
                                          <p:val>
                                            <p:fltVal val="0"/>
                                          </p:val>
                                        </p:tav>
                                        <p:tav tm="100000">
                                          <p:val>
                                            <p:strVal val="#ppt_h"/>
                                          </p:val>
                                        </p:tav>
                                      </p:tavLst>
                                    </p:anim>
                                    <p:animEffect transition="in" filter="fade">
                                      <p:cBhvr>
                                        <p:cTn id="14" dur="1000"/>
                                        <p:tgtEl>
                                          <p:spTgt spid="6759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7592"/>
                                        </p:tgtEl>
                                        <p:attrNameLst>
                                          <p:attrName>style.visibility</p:attrName>
                                        </p:attrNameLst>
                                      </p:cBhvr>
                                      <p:to>
                                        <p:strVal val="visible"/>
                                      </p:to>
                                    </p:set>
                                    <p:anim calcmode="lin" valueType="num">
                                      <p:cBhvr>
                                        <p:cTn id="17" dur="1000" fill="hold"/>
                                        <p:tgtEl>
                                          <p:spTgt spid="67592"/>
                                        </p:tgtEl>
                                        <p:attrNameLst>
                                          <p:attrName>ppt_w</p:attrName>
                                        </p:attrNameLst>
                                      </p:cBhvr>
                                      <p:tavLst>
                                        <p:tav tm="0">
                                          <p:val>
                                            <p:fltVal val="0"/>
                                          </p:val>
                                        </p:tav>
                                        <p:tav tm="100000">
                                          <p:val>
                                            <p:strVal val="#ppt_w"/>
                                          </p:val>
                                        </p:tav>
                                      </p:tavLst>
                                    </p:anim>
                                    <p:anim calcmode="lin" valueType="num">
                                      <p:cBhvr>
                                        <p:cTn id="18" dur="1000" fill="hold"/>
                                        <p:tgtEl>
                                          <p:spTgt spid="67592"/>
                                        </p:tgtEl>
                                        <p:attrNameLst>
                                          <p:attrName>ppt_h</p:attrName>
                                        </p:attrNameLst>
                                      </p:cBhvr>
                                      <p:tavLst>
                                        <p:tav tm="0">
                                          <p:val>
                                            <p:fltVal val="0"/>
                                          </p:val>
                                        </p:tav>
                                        <p:tav tm="100000">
                                          <p:val>
                                            <p:strVal val="#ppt_h"/>
                                          </p:val>
                                        </p:tav>
                                      </p:tavLst>
                                    </p:anim>
                                    <p:animEffect transition="in" filter="fade">
                                      <p:cBhvr>
                                        <p:cTn id="19" dur="10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759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593"/>
                                        </p:tgtEl>
                                        <p:attrNameLst>
                                          <p:attrName>style.visibility</p:attrName>
                                        </p:attrNameLst>
                                      </p:cBhvr>
                                      <p:to>
                                        <p:strVal val="visible"/>
                                      </p:to>
                                    </p:set>
                                    <p:animEffect transition="in" filter="dissolve">
                                      <p:cBhvr>
                                        <p:cTn id="25" dur="1000"/>
                                        <p:tgtEl>
                                          <p:spTgt spid="67593"/>
                                        </p:tgtEl>
                                      </p:cBhvr>
                                    </p:animEffect>
                                  </p:childTnLst>
                                </p:cTn>
                              </p:par>
                            </p:childTnLst>
                          </p:cTn>
                        </p:par>
                        <p:par>
                          <p:cTn id="26" fill="hold" nodeType="afterGroup">
                            <p:stCondLst>
                              <p:cond delay="1000"/>
                            </p:stCondLst>
                            <p:childTnLst>
                              <p:par>
                                <p:cTn id="27" presetID="9" presetClass="exit" presetSubtype="0" fill="hold" grpId="1" nodeType="afterEffect">
                                  <p:stCondLst>
                                    <p:cond delay="1500"/>
                                  </p:stCondLst>
                                  <p:childTnLst>
                                    <p:animEffect transition="out" filter="dissolve">
                                      <p:cBhvr>
                                        <p:cTn id="28" dur="1000"/>
                                        <p:tgtEl>
                                          <p:spTgt spid="67593"/>
                                        </p:tgtEl>
                                      </p:cBhvr>
                                    </p:animEffect>
                                    <p:set>
                                      <p:cBhvr>
                                        <p:cTn id="29" dur="1" fill="hold">
                                          <p:stCondLst>
                                            <p:cond delay="999"/>
                                          </p:stCondLst>
                                        </p:cTn>
                                        <p:tgtEl>
                                          <p:spTgt spid="67593"/>
                                        </p:tgtEl>
                                        <p:attrNameLst>
                                          <p:attrName>style.visibility</p:attrName>
                                        </p:attrNameLst>
                                      </p:cBhvr>
                                      <p:to>
                                        <p:strVal val="hidden"/>
                                      </p:to>
                                    </p:set>
                                  </p:childTnLst>
                                </p:cTn>
                              </p:par>
                              <p:par>
                                <p:cTn id="30" presetID="55" presetClass="exit" presetSubtype="0" fill="hold" grpId="1" nodeType="withEffect">
                                  <p:stCondLst>
                                    <p:cond delay="1500"/>
                                  </p:stCondLst>
                                  <p:childTnLst>
                                    <p:anim calcmode="lin" valueType="num">
                                      <p:cBhvr>
                                        <p:cTn id="31" dur="1000"/>
                                        <p:tgtEl>
                                          <p:spTgt spid="67590"/>
                                        </p:tgtEl>
                                        <p:attrNameLst>
                                          <p:attrName>ppt_w</p:attrName>
                                        </p:attrNameLst>
                                      </p:cBhvr>
                                      <p:tavLst>
                                        <p:tav tm="0">
                                          <p:val>
                                            <p:strVal val="ppt_w"/>
                                          </p:val>
                                        </p:tav>
                                        <p:tav tm="100000">
                                          <p:val>
                                            <p:strVal val="ppt_w*0.70"/>
                                          </p:val>
                                        </p:tav>
                                      </p:tavLst>
                                    </p:anim>
                                    <p:anim calcmode="lin" valueType="num">
                                      <p:cBhvr>
                                        <p:cTn id="32" dur="1000"/>
                                        <p:tgtEl>
                                          <p:spTgt spid="67590"/>
                                        </p:tgtEl>
                                        <p:attrNameLst>
                                          <p:attrName>ppt_h</p:attrName>
                                        </p:attrNameLst>
                                      </p:cBhvr>
                                      <p:tavLst>
                                        <p:tav tm="0">
                                          <p:val>
                                            <p:strVal val="ppt_h"/>
                                          </p:val>
                                        </p:tav>
                                        <p:tav tm="100000">
                                          <p:val>
                                            <p:strVal val="ppt_h"/>
                                          </p:val>
                                        </p:tav>
                                      </p:tavLst>
                                    </p:anim>
                                    <p:animEffect transition="out" filter="fade">
                                      <p:cBhvr>
                                        <p:cTn id="33" dur="1000"/>
                                        <p:tgtEl>
                                          <p:spTgt spid="67590"/>
                                        </p:tgtEl>
                                      </p:cBhvr>
                                    </p:animEffect>
                                    <p:set>
                                      <p:cBhvr>
                                        <p:cTn id="34" dur="1" fill="hold">
                                          <p:stCondLst>
                                            <p:cond delay="999"/>
                                          </p:stCondLst>
                                        </p:cTn>
                                        <p:tgtEl>
                                          <p:spTgt spid="67590"/>
                                        </p:tgtEl>
                                        <p:attrNameLst>
                                          <p:attrName>style.visibility</p:attrName>
                                        </p:attrNameLst>
                                      </p:cBhvr>
                                      <p:to>
                                        <p:strVal val="hidden"/>
                                      </p:to>
                                    </p:set>
                                  </p:childTnLst>
                                </p:cTn>
                              </p:par>
                            </p:childTnLst>
                          </p:cTn>
                        </p:par>
                      </p:childTnLst>
                    </p:cTn>
                  </p:par>
                </p:childTnLst>
              </p:cTn>
              <p:nextCondLst>
                <p:cond evt="onClick" delay="0">
                  <p:tgtEl>
                    <p:spTgt spid="67590"/>
                  </p:tgtEl>
                </p:cond>
              </p:nextCondLst>
            </p:seq>
            <p:seq concurrent="1" nextAc="seek">
              <p:cTn id="35" restart="whenNotActive" fill="hold" evtFilter="cancelBubble" nodeType="interactiveSeq">
                <p:stCondLst>
                  <p:cond evt="onClick" delay="0">
                    <p:tgtEl>
                      <p:spTgt spid="67591"/>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7594"/>
                                        </p:tgtEl>
                                        <p:attrNameLst>
                                          <p:attrName>style.visibility</p:attrName>
                                        </p:attrNameLst>
                                      </p:cBhvr>
                                      <p:to>
                                        <p:strVal val="visible"/>
                                      </p:to>
                                    </p:set>
                                    <p:animEffect transition="in" filter="dissolve">
                                      <p:cBhvr>
                                        <p:cTn id="40" dur="1000"/>
                                        <p:tgtEl>
                                          <p:spTgt spid="67594"/>
                                        </p:tgtEl>
                                      </p:cBhvr>
                                    </p:animEffect>
                                  </p:childTnLst>
                                </p:cTn>
                              </p:par>
                            </p:childTnLst>
                          </p:cTn>
                        </p:par>
                        <p:par>
                          <p:cTn id="41" fill="hold" nodeType="afterGroup">
                            <p:stCondLst>
                              <p:cond delay="1000"/>
                            </p:stCondLst>
                            <p:childTnLst>
                              <p:par>
                                <p:cTn id="42" presetID="2" presetClass="exit" presetSubtype="4" fill="hold" grpId="2" nodeType="afterEffect">
                                  <p:stCondLst>
                                    <p:cond delay="1000"/>
                                  </p:stCondLst>
                                  <p:childTnLst>
                                    <p:anim calcmode="lin" valueType="num">
                                      <p:cBhvr additive="base">
                                        <p:cTn id="43" dur="1000"/>
                                        <p:tgtEl>
                                          <p:spTgt spid="67590"/>
                                        </p:tgtEl>
                                        <p:attrNameLst>
                                          <p:attrName>ppt_x</p:attrName>
                                        </p:attrNameLst>
                                      </p:cBhvr>
                                      <p:tavLst>
                                        <p:tav tm="0">
                                          <p:val>
                                            <p:strVal val="ppt_x"/>
                                          </p:val>
                                        </p:tav>
                                        <p:tav tm="100000">
                                          <p:val>
                                            <p:strVal val="ppt_x"/>
                                          </p:val>
                                        </p:tav>
                                      </p:tavLst>
                                    </p:anim>
                                    <p:anim calcmode="lin" valueType="num">
                                      <p:cBhvr additive="base">
                                        <p:cTn id="44" dur="1000"/>
                                        <p:tgtEl>
                                          <p:spTgt spid="67590"/>
                                        </p:tgtEl>
                                        <p:attrNameLst>
                                          <p:attrName>ppt_y</p:attrName>
                                        </p:attrNameLst>
                                      </p:cBhvr>
                                      <p:tavLst>
                                        <p:tav tm="0">
                                          <p:val>
                                            <p:strVal val="ppt_y"/>
                                          </p:val>
                                        </p:tav>
                                        <p:tav tm="100000">
                                          <p:val>
                                            <p:strVal val="1+ppt_h/2"/>
                                          </p:val>
                                        </p:tav>
                                      </p:tavLst>
                                    </p:anim>
                                    <p:set>
                                      <p:cBhvr>
                                        <p:cTn id="45" dur="1" fill="hold">
                                          <p:stCondLst>
                                            <p:cond delay="999"/>
                                          </p:stCondLst>
                                        </p:cTn>
                                        <p:tgtEl>
                                          <p:spTgt spid="67590"/>
                                        </p:tgtEl>
                                        <p:attrNameLst>
                                          <p:attrName>style.visibility</p:attrName>
                                        </p:attrNameLst>
                                      </p:cBhvr>
                                      <p:to>
                                        <p:strVal val="hidden"/>
                                      </p:to>
                                    </p:set>
                                  </p:childTnLst>
                                </p:cTn>
                              </p:par>
                              <p:par>
                                <p:cTn id="46" presetID="2" presetClass="exit" presetSubtype="4" fill="hold" grpId="1" nodeType="withEffect">
                                  <p:stCondLst>
                                    <p:cond delay="1000"/>
                                  </p:stCondLst>
                                  <p:childTnLst>
                                    <p:anim calcmode="lin" valueType="num">
                                      <p:cBhvr additive="base">
                                        <p:cTn id="47" dur="1000"/>
                                        <p:tgtEl>
                                          <p:spTgt spid="67592"/>
                                        </p:tgtEl>
                                        <p:attrNameLst>
                                          <p:attrName>ppt_x</p:attrName>
                                        </p:attrNameLst>
                                      </p:cBhvr>
                                      <p:tavLst>
                                        <p:tav tm="0">
                                          <p:val>
                                            <p:strVal val="ppt_x"/>
                                          </p:val>
                                        </p:tav>
                                        <p:tav tm="100000">
                                          <p:val>
                                            <p:strVal val="ppt_x"/>
                                          </p:val>
                                        </p:tav>
                                      </p:tavLst>
                                    </p:anim>
                                    <p:anim calcmode="lin" valueType="num">
                                      <p:cBhvr additive="base">
                                        <p:cTn id="48" dur="1000"/>
                                        <p:tgtEl>
                                          <p:spTgt spid="67592"/>
                                        </p:tgtEl>
                                        <p:attrNameLst>
                                          <p:attrName>ppt_y</p:attrName>
                                        </p:attrNameLst>
                                      </p:cBhvr>
                                      <p:tavLst>
                                        <p:tav tm="0">
                                          <p:val>
                                            <p:strVal val="ppt_y"/>
                                          </p:val>
                                        </p:tav>
                                        <p:tav tm="100000">
                                          <p:val>
                                            <p:strVal val="1+ppt_h/2"/>
                                          </p:val>
                                        </p:tav>
                                      </p:tavLst>
                                    </p:anim>
                                    <p:set>
                                      <p:cBhvr>
                                        <p:cTn id="49" dur="1" fill="hold">
                                          <p:stCondLst>
                                            <p:cond delay="999"/>
                                          </p:stCondLst>
                                        </p:cTn>
                                        <p:tgtEl>
                                          <p:spTgt spid="67592"/>
                                        </p:tgtEl>
                                        <p:attrNameLst>
                                          <p:attrName>style.visibility</p:attrName>
                                        </p:attrNameLst>
                                      </p:cBhvr>
                                      <p:to>
                                        <p:strVal val="hidden"/>
                                      </p:to>
                                    </p:set>
                                  </p:childTnLst>
                                </p:cTn>
                              </p:par>
                            </p:childTnLst>
                          </p:cTn>
                        </p:par>
                      </p:childTnLst>
                    </p:cTn>
                  </p:par>
                </p:childTnLst>
              </p:cTn>
              <p:nextCondLst>
                <p:cond evt="onClick" delay="0">
                  <p:tgtEl>
                    <p:spTgt spid="67591"/>
                  </p:tgtEl>
                </p:cond>
              </p:nextCondLst>
            </p:seq>
            <p:seq concurrent="1" nextAc="seek">
              <p:cTn id="50" restart="whenNotActive" fill="hold" evtFilter="cancelBubble" nodeType="interactiveSeq">
                <p:stCondLst>
                  <p:cond evt="onClick" delay="0">
                    <p:tgtEl>
                      <p:spTgt spid="6759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7595"/>
                                        </p:tgtEl>
                                        <p:attrNameLst>
                                          <p:attrName>style.visibility</p:attrName>
                                        </p:attrNameLst>
                                      </p:cBhvr>
                                      <p:to>
                                        <p:strVal val="visible"/>
                                      </p:to>
                                    </p:set>
                                    <p:animEffect transition="in" filter="dissolve">
                                      <p:cBhvr>
                                        <p:cTn id="55" dur="1000"/>
                                        <p:tgtEl>
                                          <p:spTgt spid="67595"/>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7595"/>
                                        </p:tgtEl>
                                      </p:cBhvr>
                                    </p:animEffect>
                                    <p:set>
                                      <p:cBhvr>
                                        <p:cTn id="59" dur="1" fill="hold">
                                          <p:stCondLst>
                                            <p:cond delay="999"/>
                                          </p:stCondLst>
                                        </p:cTn>
                                        <p:tgtEl>
                                          <p:spTgt spid="67595"/>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7592"/>
                                        </p:tgtEl>
                                        <p:attrNameLst>
                                          <p:attrName>ppt_w</p:attrName>
                                        </p:attrNameLst>
                                      </p:cBhvr>
                                      <p:tavLst>
                                        <p:tav tm="0">
                                          <p:val>
                                            <p:strVal val="ppt_w"/>
                                          </p:val>
                                        </p:tav>
                                        <p:tav tm="100000">
                                          <p:val>
                                            <p:strVal val="ppt_w*0.70"/>
                                          </p:val>
                                        </p:tav>
                                      </p:tavLst>
                                    </p:anim>
                                    <p:anim calcmode="lin" valueType="num">
                                      <p:cBhvr>
                                        <p:cTn id="62" dur="1000"/>
                                        <p:tgtEl>
                                          <p:spTgt spid="67592"/>
                                        </p:tgtEl>
                                        <p:attrNameLst>
                                          <p:attrName>ppt_h</p:attrName>
                                        </p:attrNameLst>
                                      </p:cBhvr>
                                      <p:tavLst>
                                        <p:tav tm="0">
                                          <p:val>
                                            <p:strVal val="ppt_h"/>
                                          </p:val>
                                        </p:tav>
                                        <p:tav tm="100000">
                                          <p:val>
                                            <p:strVal val="ppt_h"/>
                                          </p:val>
                                        </p:tav>
                                      </p:tavLst>
                                    </p:anim>
                                    <p:animEffect transition="out" filter="fade">
                                      <p:cBhvr>
                                        <p:cTn id="63" dur="1000"/>
                                        <p:tgtEl>
                                          <p:spTgt spid="67592"/>
                                        </p:tgtEl>
                                      </p:cBhvr>
                                    </p:animEffect>
                                    <p:set>
                                      <p:cBhvr>
                                        <p:cTn id="64" dur="1" fill="hold">
                                          <p:stCondLst>
                                            <p:cond delay="999"/>
                                          </p:stCondLst>
                                        </p:cTn>
                                        <p:tgtEl>
                                          <p:spTgt spid="67592"/>
                                        </p:tgtEl>
                                        <p:attrNameLst>
                                          <p:attrName>style.visibility</p:attrName>
                                        </p:attrNameLst>
                                      </p:cBhvr>
                                      <p:to>
                                        <p:strVal val="hidden"/>
                                      </p:to>
                                    </p:set>
                                  </p:childTnLst>
                                </p:cTn>
                              </p:par>
                            </p:childTnLst>
                          </p:cTn>
                        </p:par>
                      </p:childTnLst>
                    </p:cTn>
                  </p:par>
                </p:childTnLst>
              </p:cTn>
              <p:nextCondLst>
                <p:cond evt="onClick" delay="0">
                  <p:tgtEl>
                    <p:spTgt spid="67592"/>
                  </p:tgtEl>
                </p:cond>
              </p:nextCondLst>
            </p:seq>
          </p:childTnLst>
        </p:cTn>
      </p:par>
    </p:tnLst>
    <p:bldLst>
      <p:bldP spid="67590" grpId="0"/>
      <p:bldP spid="67590" grpId="1"/>
      <p:bldP spid="67590" grpId="2"/>
      <p:bldP spid="67591" grpId="0"/>
      <p:bldP spid="67592" grpId="0"/>
      <p:bldP spid="67592" grpId="1"/>
      <p:bldP spid="67592" grpId="2"/>
      <p:bldP spid="67593" grpId="0" animBg="1"/>
      <p:bldP spid="67593" grpId="1" animBg="1"/>
      <p:bldP spid="67594" grpId="0" animBg="1"/>
      <p:bldP spid="67595" grpId="0" animBg="1"/>
      <p:bldP spid="67595"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609600"/>
          </a:xfrm>
          <a:solidFill>
            <a:srgbClr val="FFFF00"/>
          </a:solidFill>
        </p:spPr>
        <p:txBody>
          <a:bodyPr/>
          <a:lstStyle/>
          <a:p>
            <a:r>
              <a:rPr lang="ru-RU" altLang="ru-RU" sz="3600" b="1" dirty="0">
                <a:solidFill>
                  <a:srgbClr val="FF0000"/>
                </a:solidFill>
                <a:effectLst/>
                <a:latin typeface="Times New Roman" panose="02020603050405020304" pitchFamily="18" charset="0"/>
              </a:rPr>
              <a:t>Проверь свои знания</a:t>
            </a:r>
          </a:p>
        </p:txBody>
      </p:sp>
      <p:sp>
        <p:nvSpPr>
          <p:cNvPr id="68611" name="Rectangle 3"/>
          <p:cNvSpPr>
            <a:spLocks noGrp="1" noChangeArrowheads="1"/>
          </p:cNvSpPr>
          <p:nvPr>
            <p:ph type="body" idx="1"/>
          </p:nvPr>
        </p:nvSpPr>
        <p:spPr>
          <a:xfrm>
            <a:off x="4876800" y="1808163"/>
            <a:ext cx="3886200" cy="554037"/>
          </a:xfrm>
        </p:spPr>
        <p:txBody>
          <a:bodyPr/>
          <a:lstStyle/>
          <a:p>
            <a:pPr marL="533400" indent="-533400"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rPr>
              <a:t>В</a:t>
            </a:r>
            <a:r>
              <a:rPr lang="ru-RU" altLang="ru-RU" sz="2400" b="1" dirty="0">
                <a:solidFill>
                  <a:srgbClr val="292929"/>
                </a:solidFill>
                <a:effectLst/>
                <a:latin typeface="Times New Roman" panose="02020603050405020304" pitchFamily="18" charset="0"/>
              </a:rPr>
              <a:t> – только в отдельных случаях </a:t>
            </a:r>
          </a:p>
        </p:txBody>
      </p:sp>
      <p:sp>
        <p:nvSpPr>
          <p:cNvPr id="68618" name="Rectangle 10"/>
          <p:cNvSpPr>
            <a:spLocks noChangeArrowheads="1"/>
          </p:cNvSpPr>
          <p:nvPr/>
        </p:nvSpPr>
        <p:spPr bwMode="auto">
          <a:xfrm>
            <a:off x="152400" y="838200"/>
            <a:ext cx="86439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800" b="1">
                <a:solidFill>
                  <a:srgbClr val="990033"/>
                </a:solidFill>
                <a:effectLst/>
                <a:latin typeface="Times New Roman" panose="02020603050405020304" pitchFamily="18" charset="0"/>
                <a:cs typeface="Times New Roman" panose="02020603050405020304" pitchFamily="18" charset="0"/>
              </a:rPr>
              <a:t>12. Нужна ли правка заготовок из тонколистового металла после их разрезки?</a:t>
            </a:r>
            <a:endParaRPr lang="ru-RU" altLang="ru-RU" sz="2400" b="1">
              <a:solidFill>
                <a:srgbClr val="990033"/>
              </a:solidFill>
              <a:latin typeface="Times New Roman" panose="02020603050405020304" pitchFamily="18" charset="0"/>
            </a:endParaRPr>
          </a:p>
          <a:p>
            <a:pPr>
              <a:lnSpc>
                <a:spcPct val="80000"/>
              </a:lnSpc>
            </a:pPr>
            <a:endParaRPr lang="ru-RU" altLang="ru-RU" sz="2000">
              <a:latin typeface="Times New Roman" panose="02020603050405020304" pitchFamily="18" charset="0"/>
            </a:endParaRPr>
          </a:p>
        </p:txBody>
      </p:sp>
      <p:sp>
        <p:nvSpPr>
          <p:cNvPr id="68619" name="Rectangle 11"/>
          <p:cNvSpPr>
            <a:spLocks noChangeArrowheads="1"/>
          </p:cNvSpPr>
          <p:nvPr/>
        </p:nvSpPr>
        <p:spPr bwMode="auto">
          <a:xfrm>
            <a:off x="881063" y="1828800"/>
            <a:ext cx="11001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rPr>
              <a:t>А</a:t>
            </a:r>
            <a:r>
              <a:rPr lang="ru-RU" altLang="ru-RU" sz="2400" b="1" dirty="0">
                <a:solidFill>
                  <a:srgbClr val="292929"/>
                </a:solidFill>
                <a:latin typeface="Times New Roman" panose="02020603050405020304" pitchFamily="18" charset="0"/>
              </a:rPr>
              <a:t> – </a:t>
            </a:r>
            <a:r>
              <a:rPr lang="ru-RU" altLang="ru-RU" sz="2400" b="1" dirty="0">
                <a:solidFill>
                  <a:srgbClr val="000000"/>
                </a:solidFill>
                <a:effectLst/>
                <a:latin typeface="Times New Roman" panose="02020603050405020304" pitchFamily="18" charset="0"/>
                <a:cs typeface="Times New Roman" panose="02020603050405020304" pitchFamily="18" charset="0"/>
              </a:rPr>
              <a:t>да</a:t>
            </a:r>
          </a:p>
        </p:txBody>
      </p:sp>
      <p:sp>
        <p:nvSpPr>
          <p:cNvPr id="68620" name="Rectangle 12"/>
          <p:cNvSpPr>
            <a:spLocks noChangeArrowheads="1"/>
          </p:cNvSpPr>
          <p:nvPr/>
        </p:nvSpPr>
        <p:spPr bwMode="auto">
          <a:xfrm>
            <a:off x="3124200" y="18288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914400" indent="-45720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295400" indent="-3810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714500" indent="-3429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171700" indent="-3429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6289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0861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433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00500" indent="-3429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0000"/>
              </a:lnSpc>
              <a:buFont typeface="Wingdings" panose="05000000000000000000" pitchFamily="2" charset="2"/>
              <a:buNone/>
            </a:pPr>
            <a:r>
              <a:rPr lang="ru-RU" altLang="ru-RU" sz="2400" b="1" dirty="0">
                <a:solidFill>
                  <a:srgbClr val="FF0000"/>
                </a:solidFill>
                <a:effectLst/>
                <a:latin typeface="Times New Roman" panose="02020603050405020304" pitchFamily="18" charset="0"/>
              </a:rPr>
              <a:t>Б</a:t>
            </a:r>
            <a:r>
              <a:rPr lang="ru-RU" altLang="ru-RU" sz="2400" b="1" dirty="0">
                <a:solidFill>
                  <a:srgbClr val="292929"/>
                </a:solidFill>
                <a:effectLst/>
                <a:latin typeface="Times New Roman" panose="02020603050405020304" pitchFamily="18" charset="0"/>
              </a:rPr>
              <a:t> – нет</a:t>
            </a:r>
          </a:p>
        </p:txBody>
      </p:sp>
      <p:sp>
        <p:nvSpPr>
          <p:cNvPr id="68621" name="AutoShape 13"/>
          <p:cNvSpPr>
            <a:spLocks noChangeArrowheads="1"/>
          </p:cNvSpPr>
          <p:nvPr/>
        </p:nvSpPr>
        <p:spPr bwMode="auto">
          <a:xfrm>
            <a:off x="152400" y="2438400"/>
            <a:ext cx="2514600" cy="609600"/>
          </a:xfrm>
          <a:prstGeom prst="wedgeRoundRectCallout">
            <a:avLst>
              <a:gd name="adj1" fmla="val 7829"/>
              <a:gd name="adj2" fmla="val -102606"/>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Правильно</a:t>
            </a:r>
          </a:p>
        </p:txBody>
      </p:sp>
      <p:sp>
        <p:nvSpPr>
          <p:cNvPr id="68622" name="AutoShape 14"/>
          <p:cNvSpPr>
            <a:spLocks noChangeArrowheads="1"/>
          </p:cNvSpPr>
          <p:nvPr/>
        </p:nvSpPr>
        <p:spPr bwMode="auto">
          <a:xfrm>
            <a:off x="2743200" y="2438400"/>
            <a:ext cx="2514600" cy="609600"/>
          </a:xfrm>
          <a:prstGeom prst="wedgeRoundRectCallout">
            <a:avLst>
              <a:gd name="adj1" fmla="val -14519"/>
              <a:gd name="adj2" fmla="val -101301"/>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sp>
        <p:nvSpPr>
          <p:cNvPr id="68623" name="AutoShape 15"/>
          <p:cNvSpPr>
            <a:spLocks noChangeArrowheads="1"/>
          </p:cNvSpPr>
          <p:nvPr/>
        </p:nvSpPr>
        <p:spPr bwMode="auto">
          <a:xfrm>
            <a:off x="6019800" y="2667000"/>
            <a:ext cx="2590800" cy="609600"/>
          </a:xfrm>
          <a:prstGeom prst="wedgeRoundRectCallout">
            <a:avLst>
              <a:gd name="adj1" fmla="val -58699"/>
              <a:gd name="adj2" fmla="val -115106"/>
              <a:gd name="adj3" fmla="val 1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2800" b="1" i="1">
                <a:solidFill>
                  <a:srgbClr val="FF0000"/>
                </a:solidFill>
                <a:cs typeface="Arial" panose="020B0604020202020204" pitchFamily="34" charset="0"/>
              </a:rPr>
              <a:t>Подумай!!!</a:t>
            </a:r>
          </a:p>
        </p:txBody>
      </p:sp>
      <p:pic>
        <p:nvPicPr>
          <p:cNvPr id="68624" name="Picture 16" descr="правка после резки11"/>
          <p:cNvPicPr>
            <a:picLocks noChangeAspect="1" noChangeArrowheads="1"/>
          </p:cNvPicPr>
          <p:nvPr/>
        </p:nvPicPr>
        <p:blipFill>
          <a:blip r:embed="rId2">
            <a:extLst>
              <a:ext uri="{28A0092B-C50C-407E-A947-70E740481C1C}">
                <a14:useLocalDpi xmlns:a14="http://schemas.microsoft.com/office/drawing/2010/main" val="0"/>
              </a:ext>
            </a:extLst>
          </a:blip>
          <a:srcRect l="8350" t="11183" r="13171" b="13046"/>
          <a:stretch>
            <a:fillRect/>
          </a:stretch>
        </p:blipFill>
        <p:spPr bwMode="auto">
          <a:xfrm>
            <a:off x="5313363" y="3954463"/>
            <a:ext cx="3449637" cy="2522537"/>
          </a:xfrm>
          <a:prstGeom prst="rect">
            <a:avLst/>
          </a:prstGeom>
          <a:noFill/>
          <a:extLst>
            <a:ext uri="{909E8E84-426E-40DD-AFC4-6F175D3DCCD1}">
              <a14:hiddenFill xmlns:a14="http://schemas.microsoft.com/office/drawing/2010/main">
                <a:solidFill>
                  <a:srgbClr val="FFFFFF"/>
                </a:solidFill>
              </a14:hiddenFill>
            </a:ext>
          </a:extLst>
        </p:spPr>
      </p:pic>
      <p:pic>
        <p:nvPicPr>
          <p:cNvPr id="68625" name="Picture 17" descr="резание детали"/>
          <p:cNvPicPr>
            <a:picLocks noChangeAspect="1" noChangeArrowheads="1"/>
          </p:cNvPicPr>
          <p:nvPr/>
        </p:nvPicPr>
        <p:blipFill>
          <a:blip r:embed="rId3">
            <a:extLst>
              <a:ext uri="{28A0092B-C50C-407E-A947-70E740481C1C}">
                <a14:useLocalDpi xmlns:a14="http://schemas.microsoft.com/office/drawing/2010/main" val="0"/>
              </a:ext>
            </a:extLst>
          </a:blip>
          <a:srcRect l="4762" t="23154" r="19312" b="24477"/>
          <a:stretch>
            <a:fillRect/>
          </a:stretch>
        </p:blipFill>
        <p:spPr bwMode="auto">
          <a:xfrm>
            <a:off x="206375" y="3933825"/>
            <a:ext cx="4598988" cy="253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 calcmode="lin" valueType="num">
                                      <p:cBhvr>
                                        <p:cTn id="7" dur="1000" fill="hold"/>
                                        <p:tgtEl>
                                          <p:spTgt spid="68619"/>
                                        </p:tgtEl>
                                        <p:attrNameLst>
                                          <p:attrName>ppt_w</p:attrName>
                                        </p:attrNameLst>
                                      </p:cBhvr>
                                      <p:tavLst>
                                        <p:tav tm="0">
                                          <p:val>
                                            <p:fltVal val="0"/>
                                          </p:val>
                                        </p:tav>
                                        <p:tav tm="100000">
                                          <p:val>
                                            <p:strVal val="#ppt_w"/>
                                          </p:val>
                                        </p:tav>
                                      </p:tavLst>
                                    </p:anim>
                                    <p:anim calcmode="lin" valueType="num">
                                      <p:cBhvr>
                                        <p:cTn id="8" dur="1000" fill="hold"/>
                                        <p:tgtEl>
                                          <p:spTgt spid="68619"/>
                                        </p:tgtEl>
                                        <p:attrNameLst>
                                          <p:attrName>ppt_h</p:attrName>
                                        </p:attrNameLst>
                                      </p:cBhvr>
                                      <p:tavLst>
                                        <p:tav tm="0">
                                          <p:val>
                                            <p:fltVal val="0"/>
                                          </p:val>
                                        </p:tav>
                                        <p:tav tm="100000">
                                          <p:val>
                                            <p:strVal val="#ppt_h"/>
                                          </p:val>
                                        </p:tav>
                                      </p:tavLst>
                                    </p:anim>
                                    <p:animEffect transition="in" filter="fade">
                                      <p:cBhvr>
                                        <p:cTn id="9" dur="1000"/>
                                        <p:tgtEl>
                                          <p:spTgt spid="6861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8620"/>
                                        </p:tgtEl>
                                        <p:attrNameLst>
                                          <p:attrName>style.visibility</p:attrName>
                                        </p:attrNameLst>
                                      </p:cBhvr>
                                      <p:to>
                                        <p:strVal val="visible"/>
                                      </p:to>
                                    </p:set>
                                    <p:anim calcmode="lin" valueType="num">
                                      <p:cBhvr>
                                        <p:cTn id="12" dur="1000" fill="hold"/>
                                        <p:tgtEl>
                                          <p:spTgt spid="68620"/>
                                        </p:tgtEl>
                                        <p:attrNameLst>
                                          <p:attrName>ppt_w</p:attrName>
                                        </p:attrNameLst>
                                      </p:cBhvr>
                                      <p:tavLst>
                                        <p:tav tm="0">
                                          <p:val>
                                            <p:fltVal val="0"/>
                                          </p:val>
                                        </p:tav>
                                        <p:tav tm="100000">
                                          <p:val>
                                            <p:strVal val="#ppt_w"/>
                                          </p:val>
                                        </p:tav>
                                      </p:tavLst>
                                    </p:anim>
                                    <p:anim calcmode="lin" valueType="num">
                                      <p:cBhvr>
                                        <p:cTn id="13" dur="1000" fill="hold"/>
                                        <p:tgtEl>
                                          <p:spTgt spid="68620"/>
                                        </p:tgtEl>
                                        <p:attrNameLst>
                                          <p:attrName>ppt_h</p:attrName>
                                        </p:attrNameLst>
                                      </p:cBhvr>
                                      <p:tavLst>
                                        <p:tav tm="0">
                                          <p:val>
                                            <p:fltVal val="0"/>
                                          </p:val>
                                        </p:tav>
                                        <p:tav tm="100000">
                                          <p:val>
                                            <p:strVal val="#ppt_h"/>
                                          </p:val>
                                        </p:tav>
                                      </p:tavLst>
                                    </p:anim>
                                    <p:animEffect transition="in" filter="fade">
                                      <p:cBhvr>
                                        <p:cTn id="14" dur="1000"/>
                                        <p:tgtEl>
                                          <p:spTgt spid="6862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8611">
                                            <p:txEl>
                                              <p:pRg st="0" end="0"/>
                                            </p:txEl>
                                          </p:spTgt>
                                        </p:tgtEl>
                                        <p:attrNameLst>
                                          <p:attrName>style.visibility</p:attrName>
                                        </p:attrNameLst>
                                      </p:cBhvr>
                                      <p:to>
                                        <p:strVal val="visible"/>
                                      </p:to>
                                    </p:set>
                                    <p:anim calcmode="lin" valueType="num">
                                      <p:cBhvr>
                                        <p:cTn id="17" dur="1000" fill="hold"/>
                                        <p:tgtEl>
                                          <p:spTgt spid="68611">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8611">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86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8621"/>
                                        </p:tgtEl>
                                        <p:attrNameLst>
                                          <p:attrName>style.visibility</p:attrName>
                                        </p:attrNameLst>
                                      </p:cBhvr>
                                      <p:to>
                                        <p:strVal val="visible"/>
                                      </p:to>
                                    </p:set>
                                    <p:animEffect transition="in" filter="dissolve">
                                      <p:cBhvr>
                                        <p:cTn id="25" dur="1000"/>
                                        <p:tgtEl>
                                          <p:spTgt spid="68621"/>
                                        </p:tgtEl>
                                      </p:cBhvr>
                                    </p:animEffect>
                                  </p:childTnLst>
                                </p:cTn>
                              </p:par>
                            </p:childTnLst>
                          </p:cTn>
                        </p:par>
                        <p:par>
                          <p:cTn id="26" fill="hold" nodeType="afterGroup">
                            <p:stCondLst>
                              <p:cond delay="1000"/>
                            </p:stCondLst>
                            <p:childTnLst>
                              <p:par>
                                <p:cTn id="27" presetID="2" presetClass="exit" presetSubtype="4" fill="hold" grpId="1" nodeType="afterEffect">
                                  <p:stCondLst>
                                    <p:cond delay="1000"/>
                                  </p:stCondLst>
                                  <p:childTnLst>
                                    <p:anim calcmode="lin" valueType="num">
                                      <p:cBhvr additive="base">
                                        <p:cTn id="28" dur="1000"/>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29" dur="1000"/>
                                        <p:tgtEl>
                                          <p:spTgt spid="68611">
                                            <p:txEl>
                                              <p:pRg st="0" end="0"/>
                                            </p:txEl>
                                          </p:spTgt>
                                        </p:tgtEl>
                                        <p:attrNameLst>
                                          <p:attrName>ppt_y</p:attrName>
                                        </p:attrNameLst>
                                      </p:cBhvr>
                                      <p:tavLst>
                                        <p:tav tm="0">
                                          <p:val>
                                            <p:strVal val="ppt_y"/>
                                          </p:val>
                                        </p:tav>
                                        <p:tav tm="100000">
                                          <p:val>
                                            <p:strVal val="1+ppt_h/2"/>
                                          </p:val>
                                        </p:tav>
                                      </p:tavLst>
                                    </p:anim>
                                    <p:set>
                                      <p:cBhvr>
                                        <p:cTn id="30" dur="1" fill="hold">
                                          <p:stCondLst>
                                            <p:cond delay="999"/>
                                          </p:stCondLst>
                                        </p:cTn>
                                        <p:tgtEl>
                                          <p:spTgt spid="68611">
                                            <p:txEl>
                                              <p:pRg st="0" end="0"/>
                                            </p:txEl>
                                          </p:spTgt>
                                        </p:tgtEl>
                                        <p:attrNameLst>
                                          <p:attrName>style.visibility</p:attrName>
                                        </p:attrNameLst>
                                      </p:cBhvr>
                                      <p:to>
                                        <p:strVal val="hidden"/>
                                      </p:to>
                                    </p:set>
                                  </p:childTnLst>
                                </p:cTn>
                              </p:par>
                              <p:par>
                                <p:cTn id="31" presetID="2" presetClass="exit" presetSubtype="4" fill="hold" grpId="1" nodeType="withEffect">
                                  <p:stCondLst>
                                    <p:cond delay="1000"/>
                                  </p:stCondLst>
                                  <p:childTnLst>
                                    <p:anim calcmode="lin" valueType="num">
                                      <p:cBhvr additive="base">
                                        <p:cTn id="32" dur="1000"/>
                                        <p:tgtEl>
                                          <p:spTgt spid="68620"/>
                                        </p:tgtEl>
                                        <p:attrNameLst>
                                          <p:attrName>ppt_x</p:attrName>
                                        </p:attrNameLst>
                                      </p:cBhvr>
                                      <p:tavLst>
                                        <p:tav tm="0">
                                          <p:val>
                                            <p:strVal val="ppt_x"/>
                                          </p:val>
                                        </p:tav>
                                        <p:tav tm="100000">
                                          <p:val>
                                            <p:strVal val="ppt_x"/>
                                          </p:val>
                                        </p:tav>
                                      </p:tavLst>
                                    </p:anim>
                                    <p:anim calcmode="lin" valueType="num">
                                      <p:cBhvr additive="base">
                                        <p:cTn id="33" dur="1000"/>
                                        <p:tgtEl>
                                          <p:spTgt spid="68620"/>
                                        </p:tgtEl>
                                        <p:attrNameLst>
                                          <p:attrName>ppt_y</p:attrName>
                                        </p:attrNameLst>
                                      </p:cBhvr>
                                      <p:tavLst>
                                        <p:tav tm="0">
                                          <p:val>
                                            <p:strVal val="ppt_y"/>
                                          </p:val>
                                        </p:tav>
                                        <p:tav tm="100000">
                                          <p:val>
                                            <p:strVal val="1+ppt_h/2"/>
                                          </p:val>
                                        </p:tav>
                                      </p:tavLst>
                                    </p:anim>
                                    <p:set>
                                      <p:cBhvr>
                                        <p:cTn id="34" dur="1" fill="hold">
                                          <p:stCondLst>
                                            <p:cond delay="999"/>
                                          </p:stCondLst>
                                        </p:cTn>
                                        <p:tgtEl>
                                          <p:spTgt spid="68620"/>
                                        </p:tgtEl>
                                        <p:attrNameLst>
                                          <p:attrName>style.visibility</p:attrName>
                                        </p:attrNameLst>
                                      </p:cBhvr>
                                      <p:to>
                                        <p:strVal val="hidden"/>
                                      </p:to>
                                    </p:set>
                                  </p:childTnLst>
                                </p:cTn>
                              </p:par>
                            </p:childTnLst>
                          </p:cTn>
                        </p:par>
                      </p:childTnLst>
                    </p:cTn>
                  </p:par>
                </p:childTnLst>
              </p:cTn>
              <p:nextCondLst>
                <p:cond evt="onClick" delay="0">
                  <p:tgtEl>
                    <p:spTgt spid="68619"/>
                  </p:tgtEl>
                </p:cond>
              </p:nextCondLst>
            </p:seq>
            <p:seq concurrent="1" nextAc="seek">
              <p:cTn id="35" restart="whenNotActive" fill="hold" evtFilter="cancelBubble" nodeType="interactiveSeq">
                <p:stCondLst>
                  <p:cond evt="onClick" delay="0">
                    <p:tgtEl>
                      <p:spTgt spid="68620"/>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8622"/>
                                        </p:tgtEl>
                                        <p:attrNameLst>
                                          <p:attrName>style.visibility</p:attrName>
                                        </p:attrNameLst>
                                      </p:cBhvr>
                                      <p:to>
                                        <p:strVal val="visible"/>
                                      </p:to>
                                    </p:set>
                                    <p:animEffect transition="in" filter="dissolve">
                                      <p:cBhvr>
                                        <p:cTn id="40" dur="1000"/>
                                        <p:tgtEl>
                                          <p:spTgt spid="68622"/>
                                        </p:tgtEl>
                                      </p:cBhvr>
                                    </p:animEffect>
                                  </p:childTnLst>
                                </p:cTn>
                              </p:par>
                            </p:childTnLst>
                          </p:cTn>
                        </p:par>
                        <p:par>
                          <p:cTn id="41" fill="hold" nodeType="afterGroup">
                            <p:stCondLst>
                              <p:cond delay="1000"/>
                            </p:stCondLst>
                            <p:childTnLst>
                              <p:par>
                                <p:cTn id="42" presetID="9" presetClass="exit" presetSubtype="0" fill="hold" grpId="1" nodeType="afterEffect">
                                  <p:stCondLst>
                                    <p:cond delay="1500"/>
                                  </p:stCondLst>
                                  <p:childTnLst>
                                    <p:animEffect transition="out" filter="dissolve">
                                      <p:cBhvr>
                                        <p:cTn id="43" dur="1000"/>
                                        <p:tgtEl>
                                          <p:spTgt spid="68622"/>
                                        </p:tgtEl>
                                      </p:cBhvr>
                                    </p:animEffect>
                                    <p:set>
                                      <p:cBhvr>
                                        <p:cTn id="44" dur="1" fill="hold">
                                          <p:stCondLst>
                                            <p:cond delay="999"/>
                                          </p:stCondLst>
                                        </p:cTn>
                                        <p:tgtEl>
                                          <p:spTgt spid="68622"/>
                                        </p:tgtEl>
                                        <p:attrNameLst>
                                          <p:attrName>style.visibility</p:attrName>
                                        </p:attrNameLst>
                                      </p:cBhvr>
                                      <p:to>
                                        <p:strVal val="hidden"/>
                                      </p:to>
                                    </p:set>
                                  </p:childTnLst>
                                </p:cTn>
                              </p:par>
                              <p:par>
                                <p:cTn id="45" presetID="55" presetClass="exit" presetSubtype="0" fill="hold" grpId="2" nodeType="withEffect">
                                  <p:stCondLst>
                                    <p:cond delay="1500"/>
                                  </p:stCondLst>
                                  <p:childTnLst>
                                    <p:anim calcmode="lin" valueType="num">
                                      <p:cBhvr>
                                        <p:cTn id="46" dur="1000"/>
                                        <p:tgtEl>
                                          <p:spTgt spid="68620"/>
                                        </p:tgtEl>
                                        <p:attrNameLst>
                                          <p:attrName>ppt_w</p:attrName>
                                        </p:attrNameLst>
                                      </p:cBhvr>
                                      <p:tavLst>
                                        <p:tav tm="0">
                                          <p:val>
                                            <p:strVal val="ppt_w"/>
                                          </p:val>
                                        </p:tav>
                                        <p:tav tm="100000">
                                          <p:val>
                                            <p:strVal val="ppt_w*0.70"/>
                                          </p:val>
                                        </p:tav>
                                      </p:tavLst>
                                    </p:anim>
                                    <p:anim calcmode="lin" valueType="num">
                                      <p:cBhvr>
                                        <p:cTn id="47" dur="1000"/>
                                        <p:tgtEl>
                                          <p:spTgt spid="68620"/>
                                        </p:tgtEl>
                                        <p:attrNameLst>
                                          <p:attrName>ppt_h</p:attrName>
                                        </p:attrNameLst>
                                      </p:cBhvr>
                                      <p:tavLst>
                                        <p:tav tm="0">
                                          <p:val>
                                            <p:strVal val="ppt_h"/>
                                          </p:val>
                                        </p:tav>
                                        <p:tav tm="100000">
                                          <p:val>
                                            <p:strVal val="ppt_h"/>
                                          </p:val>
                                        </p:tav>
                                      </p:tavLst>
                                    </p:anim>
                                    <p:animEffect transition="out" filter="fade">
                                      <p:cBhvr>
                                        <p:cTn id="48" dur="1000"/>
                                        <p:tgtEl>
                                          <p:spTgt spid="68620"/>
                                        </p:tgtEl>
                                      </p:cBhvr>
                                    </p:animEffect>
                                    <p:set>
                                      <p:cBhvr>
                                        <p:cTn id="49" dur="1" fill="hold">
                                          <p:stCondLst>
                                            <p:cond delay="999"/>
                                          </p:stCondLst>
                                        </p:cTn>
                                        <p:tgtEl>
                                          <p:spTgt spid="68620"/>
                                        </p:tgtEl>
                                        <p:attrNameLst>
                                          <p:attrName>style.visibility</p:attrName>
                                        </p:attrNameLst>
                                      </p:cBhvr>
                                      <p:to>
                                        <p:strVal val="hidden"/>
                                      </p:to>
                                    </p:set>
                                  </p:childTnLst>
                                </p:cTn>
                              </p:par>
                            </p:childTnLst>
                          </p:cTn>
                        </p:par>
                      </p:childTnLst>
                    </p:cTn>
                  </p:par>
                </p:childTnLst>
              </p:cTn>
              <p:nextCondLst>
                <p:cond evt="onClick" delay="0">
                  <p:tgtEl>
                    <p:spTgt spid="68620"/>
                  </p:tgtEl>
                </p:cond>
              </p:nextCondLst>
            </p:seq>
            <p:seq concurrent="1" nextAc="seek">
              <p:cTn id="50" restart="whenNotActive" fill="hold" evtFilter="cancelBubble" nodeType="interactiveSeq">
                <p:stCondLst>
                  <p:cond evt="onClick" delay="0">
                    <p:tgtEl>
                      <p:spTgt spid="686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8623"/>
                                        </p:tgtEl>
                                        <p:attrNameLst>
                                          <p:attrName>style.visibility</p:attrName>
                                        </p:attrNameLst>
                                      </p:cBhvr>
                                      <p:to>
                                        <p:strVal val="visible"/>
                                      </p:to>
                                    </p:set>
                                    <p:animEffect transition="in" filter="dissolve">
                                      <p:cBhvr>
                                        <p:cTn id="55" dur="1000"/>
                                        <p:tgtEl>
                                          <p:spTgt spid="68623"/>
                                        </p:tgtEl>
                                      </p:cBhvr>
                                    </p:animEffect>
                                  </p:childTnLst>
                                </p:cTn>
                              </p:par>
                            </p:childTnLst>
                          </p:cTn>
                        </p:par>
                        <p:par>
                          <p:cTn id="56" fill="hold" nodeType="afterGroup">
                            <p:stCondLst>
                              <p:cond delay="1000"/>
                            </p:stCondLst>
                            <p:childTnLst>
                              <p:par>
                                <p:cTn id="57" presetID="9" presetClass="exit" presetSubtype="0" fill="hold" grpId="1" nodeType="afterEffect">
                                  <p:stCondLst>
                                    <p:cond delay="1500"/>
                                  </p:stCondLst>
                                  <p:childTnLst>
                                    <p:animEffect transition="out" filter="dissolve">
                                      <p:cBhvr>
                                        <p:cTn id="58" dur="1000"/>
                                        <p:tgtEl>
                                          <p:spTgt spid="68623"/>
                                        </p:tgtEl>
                                      </p:cBhvr>
                                    </p:animEffect>
                                    <p:set>
                                      <p:cBhvr>
                                        <p:cTn id="59" dur="1" fill="hold">
                                          <p:stCondLst>
                                            <p:cond delay="999"/>
                                          </p:stCondLst>
                                        </p:cTn>
                                        <p:tgtEl>
                                          <p:spTgt spid="68623"/>
                                        </p:tgtEl>
                                        <p:attrNameLst>
                                          <p:attrName>style.visibility</p:attrName>
                                        </p:attrNameLst>
                                      </p:cBhvr>
                                      <p:to>
                                        <p:strVal val="hidden"/>
                                      </p:to>
                                    </p:set>
                                  </p:childTnLst>
                                </p:cTn>
                              </p:par>
                              <p:par>
                                <p:cTn id="60" presetID="55" presetClass="exit" presetSubtype="0" fill="hold" grpId="2" nodeType="withEffect">
                                  <p:stCondLst>
                                    <p:cond delay="1500"/>
                                  </p:stCondLst>
                                  <p:childTnLst>
                                    <p:anim calcmode="lin" valueType="num">
                                      <p:cBhvr>
                                        <p:cTn id="61" dur="1000"/>
                                        <p:tgtEl>
                                          <p:spTgt spid="68611">
                                            <p:txEl>
                                              <p:pRg st="0" end="0"/>
                                            </p:txEl>
                                          </p:spTgt>
                                        </p:tgtEl>
                                        <p:attrNameLst>
                                          <p:attrName>ppt_w</p:attrName>
                                        </p:attrNameLst>
                                      </p:cBhvr>
                                      <p:tavLst>
                                        <p:tav tm="0">
                                          <p:val>
                                            <p:strVal val="ppt_w"/>
                                          </p:val>
                                        </p:tav>
                                        <p:tav tm="100000">
                                          <p:val>
                                            <p:strVal val="ppt_w*0.70"/>
                                          </p:val>
                                        </p:tav>
                                      </p:tavLst>
                                    </p:anim>
                                    <p:anim calcmode="lin" valueType="num">
                                      <p:cBhvr>
                                        <p:cTn id="62" dur="1000"/>
                                        <p:tgtEl>
                                          <p:spTgt spid="68611">
                                            <p:txEl>
                                              <p:pRg st="0" end="0"/>
                                            </p:txEl>
                                          </p:spTgt>
                                        </p:tgtEl>
                                        <p:attrNameLst>
                                          <p:attrName>ppt_h</p:attrName>
                                        </p:attrNameLst>
                                      </p:cBhvr>
                                      <p:tavLst>
                                        <p:tav tm="0">
                                          <p:val>
                                            <p:strVal val="ppt_h"/>
                                          </p:val>
                                        </p:tav>
                                        <p:tav tm="100000">
                                          <p:val>
                                            <p:strVal val="ppt_h"/>
                                          </p:val>
                                        </p:tav>
                                      </p:tavLst>
                                    </p:anim>
                                    <p:animEffect transition="out" filter="fade">
                                      <p:cBhvr>
                                        <p:cTn id="63" dur="1000"/>
                                        <p:tgtEl>
                                          <p:spTgt spid="68611">
                                            <p:txEl>
                                              <p:pRg st="0" end="0"/>
                                            </p:txEl>
                                          </p:spTgt>
                                        </p:tgtEl>
                                      </p:cBhvr>
                                    </p:animEffect>
                                    <p:set>
                                      <p:cBhvr>
                                        <p:cTn id="64" dur="1" fill="hold">
                                          <p:stCondLst>
                                            <p:cond delay="999"/>
                                          </p:stCondLst>
                                        </p:cTn>
                                        <p:tgtEl>
                                          <p:spTgt spid="68611">
                                            <p:txEl>
                                              <p:pRg st="0" end="0"/>
                                            </p:txEl>
                                          </p:spTgt>
                                        </p:tgtEl>
                                        <p:attrNameLst>
                                          <p:attrName>style.visibility</p:attrName>
                                        </p:attrNameLst>
                                      </p:cBhvr>
                                      <p:to>
                                        <p:strVal val="hidden"/>
                                      </p:to>
                                    </p:set>
                                  </p:childTnLst>
                                </p:cTn>
                              </p:par>
                            </p:childTnLst>
                          </p:cTn>
                        </p:par>
                      </p:childTnLst>
                    </p:cTn>
                  </p:par>
                </p:childTnLst>
              </p:cTn>
              <p:nextCondLst>
                <p:cond evt="onClick" delay="0">
                  <p:tgtEl>
                    <p:spTgt spid="68611"/>
                  </p:tgtEl>
                </p:cond>
              </p:nextCondLst>
            </p:seq>
          </p:childTnLst>
        </p:cTn>
      </p:par>
    </p:tnLst>
    <p:bldLst>
      <p:bldP spid="68611" grpId="0" build="p"/>
      <p:bldP spid="68611" grpId="1" build="p"/>
      <p:bldP spid="68611" grpId="2" build="p"/>
      <p:bldP spid="68619" grpId="0"/>
      <p:bldP spid="68620" grpId="0"/>
      <p:bldP spid="68620" grpId="1"/>
      <p:bldP spid="68620" grpId="2"/>
      <p:bldP spid="68621" grpId="0" animBg="1"/>
      <p:bldP spid="68622" grpId="0" animBg="1"/>
      <p:bldP spid="68622" grpId="1" animBg="1"/>
      <p:bldP spid="68623" grpId="0" animBg="1"/>
      <p:bldP spid="68623" grpId="1"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1124744"/>
            <a:ext cx="8991600" cy="4525963"/>
          </a:xfrm>
        </p:spPr>
        <p:txBody>
          <a:bodyPr>
            <a:normAutofit/>
          </a:bodyPr>
          <a:lstStyle/>
          <a:p>
            <a:pPr>
              <a:spcBef>
                <a:spcPts val="1200"/>
              </a:spcBef>
              <a:spcAft>
                <a:spcPts val="1200"/>
              </a:spcAft>
              <a:buClr>
                <a:srgbClr val="FF0000"/>
              </a:buClr>
              <a:buFont typeface="Wingdings" panose="05000000000000000000" pitchFamily="2" charset="2"/>
              <a:buChar char="q"/>
            </a:pPr>
            <a:r>
              <a:rPr lang="ru-RU" sz="2000" dirty="0" smtClean="0">
                <a:solidFill>
                  <a:srgbClr val="0000FF"/>
                </a:solidFill>
                <a:effectLst/>
              </a:rPr>
              <a:t>Покровский Б.С</a:t>
            </a:r>
            <a:r>
              <a:rPr lang="ru-RU" sz="2000" dirty="0">
                <a:solidFill>
                  <a:srgbClr val="0000FF"/>
                </a:solidFill>
                <a:effectLst/>
              </a:rPr>
              <a:t>. </a:t>
            </a:r>
            <a:r>
              <a:rPr lang="ru-RU" sz="2000" dirty="0" smtClean="0">
                <a:solidFill>
                  <a:srgbClr val="0000FF"/>
                </a:solidFill>
                <a:effectLst/>
              </a:rPr>
              <a:t>Основы слесарных и сборочных работ: учебник для студ. учреждений СПО / Б.С. Покровский – 9-е изд., стер. – М.: Издательский центр «Академия», 2017. – 208 с.</a:t>
            </a:r>
          </a:p>
          <a:p>
            <a:pPr>
              <a:spcBef>
                <a:spcPts val="1200"/>
              </a:spcBef>
              <a:spcAft>
                <a:spcPts val="1200"/>
              </a:spcAft>
              <a:buClr>
                <a:srgbClr val="FF0000"/>
              </a:buClr>
              <a:buFont typeface="Wingdings" panose="05000000000000000000" pitchFamily="2" charset="2"/>
              <a:buChar char="q"/>
            </a:pPr>
            <a:r>
              <a:rPr lang="ru-RU" sz="2000" dirty="0" smtClean="0">
                <a:solidFill>
                  <a:srgbClr val="0000FF"/>
                </a:solidFill>
                <a:effectLst/>
              </a:rPr>
              <a:t>Слесарное дело: учебник для нач. проф. образования / Б.С. Покровский,  </a:t>
            </a:r>
            <a:r>
              <a:rPr lang="ru-RU" sz="2000" dirty="0" err="1" smtClean="0">
                <a:solidFill>
                  <a:srgbClr val="0000FF"/>
                </a:solidFill>
                <a:effectLst/>
              </a:rPr>
              <a:t>В.А.Скакун</a:t>
            </a:r>
            <a:r>
              <a:rPr lang="ru-RU" sz="2000" dirty="0" smtClean="0">
                <a:solidFill>
                  <a:srgbClr val="0000FF"/>
                </a:solidFill>
                <a:effectLst/>
              </a:rPr>
              <a:t>. – 7-е изд., стер. – М.: Издательский центр «Академия», 2011.</a:t>
            </a:r>
          </a:p>
          <a:p>
            <a:pPr>
              <a:spcBef>
                <a:spcPts val="1200"/>
              </a:spcBef>
              <a:spcAft>
                <a:spcPts val="1200"/>
              </a:spcAft>
              <a:buClr>
                <a:srgbClr val="FF0000"/>
              </a:buClr>
              <a:buFont typeface="Wingdings" panose="05000000000000000000" pitchFamily="2" charset="2"/>
              <a:buChar char="q"/>
            </a:pPr>
            <a:r>
              <a:rPr lang="ru-RU" sz="2000" dirty="0" smtClean="0">
                <a:solidFill>
                  <a:srgbClr val="0000FF"/>
                </a:solidFill>
                <a:effectLst/>
              </a:rPr>
              <a:t>Общий курс слесарного дела: учебник для нач. проф. образования / Макиенко Н.И./ М.: </a:t>
            </a:r>
            <a:r>
              <a:rPr lang="ru-RU" sz="2000" dirty="0" err="1" smtClean="0">
                <a:solidFill>
                  <a:srgbClr val="0000FF"/>
                </a:solidFill>
                <a:effectLst/>
              </a:rPr>
              <a:t>Высш</a:t>
            </a:r>
            <a:r>
              <a:rPr lang="ru-RU" sz="2000" dirty="0" smtClean="0">
                <a:solidFill>
                  <a:srgbClr val="0000FF"/>
                </a:solidFill>
                <a:effectLst/>
              </a:rPr>
              <a:t>. </a:t>
            </a:r>
            <a:r>
              <a:rPr lang="ru-RU" sz="2000" dirty="0" err="1" smtClean="0">
                <a:solidFill>
                  <a:srgbClr val="0000FF"/>
                </a:solidFill>
                <a:effectLst/>
              </a:rPr>
              <a:t>шк</a:t>
            </a:r>
            <a:r>
              <a:rPr lang="ru-RU" sz="2000" dirty="0" smtClean="0">
                <a:solidFill>
                  <a:srgbClr val="0000FF"/>
                </a:solidFill>
                <a:effectLst/>
              </a:rPr>
              <a:t>., 1989.</a:t>
            </a:r>
          </a:p>
          <a:p>
            <a:pPr>
              <a:spcBef>
                <a:spcPts val="1200"/>
              </a:spcBef>
              <a:spcAft>
                <a:spcPts val="1200"/>
              </a:spcAft>
              <a:buClr>
                <a:srgbClr val="FF0000"/>
              </a:buClr>
              <a:buFont typeface="Wingdings" panose="05000000000000000000" pitchFamily="2" charset="2"/>
              <a:buChar char="q"/>
            </a:pPr>
            <a:r>
              <a:rPr lang="ru-RU" sz="2000" u="sng" dirty="0" smtClean="0">
                <a:solidFill>
                  <a:schemeClr val="tx2">
                    <a:lumMod val="50000"/>
                  </a:schemeClr>
                </a:solidFill>
                <a:effectLst/>
                <a:hlinkClick r:id="rId2"/>
              </a:rPr>
              <a:t>http</a:t>
            </a:r>
            <a:r>
              <a:rPr lang="ru-RU" sz="2000" u="sng" dirty="0">
                <a:solidFill>
                  <a:schemeClr val="tx2">
                    <a:lumMod val="50000"/>
                  </a:schemeClr>
                </a:solidFill>
                <a:effectLst/>
                <a:hlinkClick r:id="rId2"/>
              </a:rPr>
              <a:t>://www.e-ope.ee/_download/euni_repository/file/3739/1.zip/index.html</a:t>
            </a:r>
            <a:endParaRPr lang="ru-RU" sz="2000" u="sng" dirty="0">
              <a:solidFill>
                <a:schemeClr val="tx2">
                  <a:lumMod val="50000"/>
                </a:schemeClr>
              </a:solidFill>
              <a:effectLst/>
            </a:endParaRPr>
          </a:p>
          <a:p>
            <a:pPr>
              <a:spcBef>
                <a:spcPts val="1200"/>
              </a:spcBef>
              <a:spcAft>
                <a:spcPts val="1200"/>
              </a:spcAft>
              <a:buClr>
                <a:srgbClr val="FF0000"/>
              </a:buClr>
              <a:buFont typeface="Wingdings" panose="05000000000000000000" pitchFamily="2" charset="2"/>
              <a:buChar char="q"/>
            </a:pPr>
            <a:r>
              <a:rPr lang="ru-RU" sz="2000" u="sng" dirty="0">
                <a:solidFill>
                  <a:schemeClr val="tx2">
                    <a:lumMod val="50000"/>
                  </a:schemeClr>
                </a:solidFill>
                <a:effectLst/>
                <a:hlinkClick r:id="rId3"/>
              </a:rPr>
              <a:t>http://www.tepka.ru/Praktikum_po_slesarnomu_delu/index.html</a:t>
            </a:r>
            <a:r>
              <a:rPr lang="ru-RU" sz="2000" dirty="0">
                <a:solidFill>
                  <a:schemeClr val="tx2">
                    <a:lumMod val="50000"/>
                  </a:schemeClr>
                </a:solidFill>
                <a:effectLst/>
              </a:rPr>
              <a:t> </a:t>
            </a:r>
          </a:p>
          <a:p>
            <a:pPr>
              <a:spcBef>
                <a:spcPts val="1200"/>
              </a:spcBef>
              <a:spcAft>
                <a:spcPts val="1200"/>
              </a:spcAft>
              <a:buClr>
                <a:srgbClr val="FF0000"/>
              </a:buClr>
              <a:buFont typeface="Wingdings" panose="05000000000000000000" pitchFamily="2" charset="2"/>
              <a:buChar char="q"/>
            </a:pPr>
            <a:endParaRPr lang="ru-RU" sz="2000" dirty="0"/>
          </a:p>
        </p:txBody>
      </p:sp>
      <p:sp>
        <p:nvSpPr>
          <p:cNvPr id="4" name="Заголовок 1"/>
          <p:cNvSpPr>
            <a:spLocks noGrp="1"/>
          </p:cNvSpPr>
          <p:nvPr>
            <p:ph type="title"/>
          </p:nvPr>
        </p:nvSpPr>
        <p:spPr>
          <a:xfrm>
            <a:off x="1600200" y="152400"/>
            <a:ext cx="6172200" cy="575347"/>
          </a:xfrm>
          <a:solidFill>
            <a:srgbClr val="FFFF00"/>
          </a:solidFill>
        </p:spPr>
        <p:txBody>
          <a:bodyPr>
            <a:noAutofit/>
          </a:bodyPr>
          <a:lstStyle/>
          <a:p>
            <a:pPr algn="ctr"/>
            <a:r>
              <a:rPr lang="ru-RU" sz="2400" b="1" dirty="0" smtClean="0">
                <a:solidFill>
                  <a:srgbClr val="C00000"/>
                </a:solidFill>
                <a:latin typeface="Times New Roman" pitchFamily="18" charset="0"/>
                <a:cs typeface="Times New Roman" pitchFamily="18" charset="0"/>
              </a:rPr>
              <a:t>ИСТОЧНИКИ ИНФОРМАЦИИ</a:t>
            </a:r>
            <a:endParaRPr lang="ru-RU"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548358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108519" y="260648"/>
            <a:ext cx="9378695" cy="6287640"/>
          </a:xfrm>
          <a:prstGeom prst="rect">
            <a:avLst/>
          </a:prstGeom>
          <a:gradFill>
            <a:gsLst>
              <a:gs pos="32000">
                <a:schemeClr val="tx2">
                  <a:lumMod val="40000"/>
                  <a:lumOff val="60000"/>
                </a:schemeClr>
              </a:gs>
              <a:gs pos="99000">
                <a:schemeClr val="bg2">
                  <a:tint val="97000"/>
                  <a:hueMod val="92000"/>
                  <a:satMod val="169000"/>
                  <a:lumMod val="164000"/>
                </a:schemeClr>
              </a:gs>
            </a:gsLst>
            <a:lin ang="6120000" scaled="1"/>
          </a:gradFill>
          <a:ln>
            <a:noFill/>
          </a:ln>
          <a:effectLst>
            <a:softEdge rad="112500"/>
          </a:effectLst>
        </p:spPr>
      </p:pic>
      <p:sp>
        <p:nvSpPr>
          <p:cNvPr id="55" name="Заголовок 54"/>
          <p:cNvSpPr>
            <a:spLocks noGrp="1"/>
          </p:cNvSpPr>
          <p:nvPr>
            <p:ph type="title"/>
          </p:nvPr>
        </p:nvSpPr>
        <p:spPr>
          <a:xfrm>
            <a:off x="2051663" y="-249090"/>
            <a:ext cx="9001000" cy="4608512"/>
          </a:xfrm>
          <a:effectLst>
            <a:glow rad="228600">
              <a:schemeClr val="accent5">
                <a:satMod val="175000"/>
                <a:alpha val="40000"/>
              </a:schemeClr>
            </a:glow>
            <a:outerShdw blurRad="50800" dist="38100" dir="18900000" algn="bl" rotWithShape="0">
              <a:prstClr val="black">
                <a:alpha val="40000"/>
              </a:prstClr>
            </a:outerShdw>
          </a:effectLst>
          <a:scene3d>
            <a:camera prst="perspectiveContrastingRightFacing"/>
            <a:lightRig rig="threePt" dir="t"/>
          </a:scene3d>
        </p:spPr>
        <p:txBody>
          <a:bodyPr>
            <a:noAutofit/>
          </a:bodyPr>
          <a:lstStyle/>
          <a:p>
            <a:r>
              <a:rPr lang="ru-RU" sz="8000" b="1" dirty="0" smtClean="0">
                <a:ln w="17780" cmpd="sng">
                  <a:solidFill>
                    <a:srgbClr val="FFFFFF"/>
                  </a:solidFill>
                  <a:prstDash val="solid"/>
                  <a:miter lim="800000"/>
                </a:ln>
                <a:solidFill>
                  <a:srgbClr val="00FFFF"/>
                </a:solidFill>
                <a:effectLst>
                  <a:glow rad="139700">
                    <a:schemeClr val="accent4">
                      <a:satMod val="175000"/>
                      <a:alpha val="40000"/>
                    </a:schemeClr>
                  </a:glow>
                  <a:outerShdw blurRad="50800" algn="tl" rotWithShape="0">
                    <a:srgbClr val="000000"/>
                  </a:outerShdw>
                </a:effectLst>
              </a:rPr>
              <a:t>Спасибо за </a:t>
            </a:r>
            <a:br>
              <a:rPr lang="ru-RU" sz="8000" b="1" dirty="0" smtClean="0">
                <a:ln w="17780" cmpd="sng">
                  <a:solidFill>
                    <a:srgbClr val="FFFFFF"/>
                  </a:solidFill>
                  <a:prstDash val="solid"/>
                  <a:miter lim="800000"/>
                </a:ln>
                <a:solidFill>
                  <a:srgbClr val="00FFFF"/>
                </a:solidFill>
                <a:effectLst>
                  <a:glow rad="139700">
                    <a:schemeClr val="accent4">
                      <a:satMod val="175000"/>
                      <a:alpha val="40000"/>
                    </a:schemeClr>
                  </a:glow>
                  <a:outerShdw blurRad="50800" algn="tl" rotWithShape="0">
                    <a:srgbClr val="000000"/>
                  </a:outerShdw>
                </a:effectLst>
              </a:rPr>
            </a:br>
            <a:r>
              <a:rPr lang="ru-RU" sz="8000" b="1" dirty="0" smtClean="0">
                <a:ln w="17780" cmpd="sng">
                  <a:solidFill>
                    <a:srgbClr val="FFFFFF"/>
                  </a:solidFill>
                  <a:prstDash val="solid"/>
                  <a:miter lim="800000"/>
                </a:ln>
                <a:solidFill>
                  <a:srgbClr val="00FFFF"/>
                </a:solidFill>
                <a:effectLst>
                  <a:glow rad="139700">
                    <a:schemeClr val="accent4">
                      <a:satMod val="175000"/>
                      <a:alpha val="40000"/>
                    </a:schemeClr>
                  </a:glow>
                  <a:outerShdw blurRad="50800" algn="tl" rotWithShape="0">
                    <a:srgbClr val="000000"/>
                  </a:outerShdw>
                </a:effectLst>
              </a:rPr>
              <a:t>внимание !</a:t>
            </a:r>
            <a:endParaRPr lang="ru-RU" sz="8000" b="1" dirty="0">
              <a:ln w="17780" cmpd="sng">
                <a:solidFill>
                  <a:srgbClr val="FFFFFF"/>
                </a:solidFill>
                <a:prstDash val="solid"/>
                <a:miter lim="800000"/>
              </a:ln>
              <a:solidFill>
                <a:srgbClr val="00FFFF"/>
              </a:solidFill>
              <a:effectLst>
                <a:glow rad="139700">
                  <a:schemeClr val="accent4">
                    <a:satMod val="175000"/>
                    <a:alpha val="40000"/>
                  </a:schemeClr>
                </a:glow>
                <a:outerShdw blurRad="50800" algn="tl" rotWithShape="0">
                  <a:srgbClr val="000000"/>
                </a:outerShdw>
              </a:effectLst>
            </a:endParaRPr>
          </a:p>
        </p:txBody>
      </p:sp>
      <p:sp>
        <p:nvSpPr>
          <p:cNvPr id="16" name="Прямоугольник 15"/>
          <p:cNvSpPr/>
          <p:nvPr/>
        </p:nvSpPr>
        <p:spPr>
          <a:xfrm>
            <a:off x="4261386" y="5013176"/>
            <a:ext cx="3822713" cy="369332"/>
          </a:xfrm>
          <a:prstGeom prst="rect">
            <a:avLst/>
          </a:prstGeom>
        </p:spPr>
        <p:txBody>
          <a:bodyPr wrap="none">
            <a:spAutoFit/>
          </a:bodyPr>
          <a:lstStyle/>
          <a:p>
            <a:r>
              <a:rPr lang="ru-RU" b="1" i="1" dirty="0" smtClean="0">
                <a:solidFill>
                  <a:srgbClr val="FF0000"/>
                </a:solidFill>
                <a:effectLst>
                  <a:outerShdw blurRad="38100" dist="38100" dir="2700000" algn="tl">
                    <a:srgbClr val="000000">
                      <a:alpha val="43137"/>
                    </a:srgbClr>
                  </a:outerShdw>
                </a:effectLst>
              </a:rPr>
              <a:t>Преподаватель: Тогидний И.И.</a:t>
            </a:r>
            <a:endParaRPr lang="ru-RU" dirty="0">
              <a:effectLst>
                <a:outerShdw blurRad="38100" dist="38100" dir="2700000" algn="tl">
                  <a:srgbClr val="000000">
                    <a:alpha val="43137"/>
                  </a:srgbClr>
                </a:outerShdw>
              </a:effectLst>
            </a:endParaRPr>
          </a:p>
        </p:txBody>
      </p:sp>
      <p:sp>
        <p:nvSpPr>
          <p:cNvPr id="47" name="Прямоугольник 46"/>
          <p:cNvSpPr/>
          <p:nvPr/>
        </p:nvSpPr>
        <p:spPr>
          <a:xfrm>
            <a:off x="3131840" y="3720849"/>
            <a:ext cx="5843724" cy="1569660"/>
          </a:xfrm>
          <a:prstGeom prst="rect">
            <a:avLst/>
          </a:prstGeom>
          <a:solidFill>
            <a:srgbClr val="FFFFCC"/>
          </a:solidFill>
          <a:effectLst>
            <a:softEdge rad="317500"/>
          </a:effectLst>
        </p:spPr>
        <p:txBody>
          <a:bodyPr wrap="square">
            <a:spAutoFit/>
          </a:bodyPr>
          <a:lstStyle/>
          <a:p>
            <a:pPr algn="ctr"/>
            <a:endParaRPr lang="ru-RU" sz="2400" b="1" i="1" spc="540" dirty="0">
              <a:solidFill>
                <a:srgbClr val="006600"/>
              </a:solidFill>
              <a:latin typeface="Monotype Corsiva" panose="03010101010201010101" pitchFamily="66" charset="0"/>
            </a:endParaRPr>
          </a:p>
          <a:p>
            <a:pPr algn="ctr"/>
            <a:r>
              <a:rPr lang="ru-RU" sz="2300" b="1" i="1" spc="540" dirty="0">
                <a:solidFill>
                  <a:srgbClr val="006600"/>
                </a:solidFill>
                <a:effectLst>
                  <a:outerShdw blurRad="38100" dist="38100" dir="2700000" algn="tl">
                    <a:srgbClr val="000000">
                      <a:alpha val="43137"/>
                    </a:srgbClr>
                  </a:outerShdw>
                </a:effectLst>
                <a:latin typeface="Monotype Corsiva" panose="03010101010201010101" pitchFamily="66" charset="0"/>
              </a:rPr>
              <a:t>УСПЕХА ВАМ В ОСВОЕНИИ УЧЕБНОГО МАТЕРИАЛА!</a:t>
            </a:r>
          </a:p>
          <a:p>
            <a:pPr algn="ctr"/>
            <a:endParaRPr lang="ru-RU" sz="2400" spc="540" dirty="0">
              <a:solidFill>
                <a:srgbClr val="006600"/>
              </a:solidFill>
              <a:latin typeface="Monotype Corsiva" panose="03010101010201010101" pitchFamily="66" charset="0"/>
            </a:endParaRPr>
          </a:p>
        </p:txBody>
      </p:sp>
      <p:sp>
        <p:nvSpPr>
          <p:cNvPr id="10" name="Прямоугольник 9"/>
          <p:cNvSpPr/>
          <p:nvPr/>
        </p:nvSpPr>
        <p:spPr>
          <a:xfrm>
            <a:off x="0" y="6361780"/>
            <a:ext cx="9144000" cy="476672"/>
          </a:xfrm>
          <a:prstGeom prst="rect">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rot="10800000">
            <a:off x="0" y="1"/>
            <a:ext cx="9144000" cy="476672"/>
          </a:xfrm>
          <a:prstGeom prst="rect">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http://www.hmcolleg.ru/images/stories/ikon/vY-Ka10c9JU.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14843">
            <a:off x="827556" y="2753866"/>
            <a:ext cx="288032" cy="275330"/>
          </a:xfrm>
          <a:prstGeom prst="rect">
            <a:avLst/>
          </a:prstGeom>
          <a:noFill/>
          <a:ln>
            <a:noFill/>
          </a:ln>
        </p:spPr>
      </p:pic>
    </p:spTree>
    <p:extLst>
      <p:ext uri="{BB962C8B-B14F-4D97-AF65-F5344CB8AC3E}">
        <p14:creationId xmlns:p14="http://schemas.microsoft.com/office/powerpoint/2010/main" val="2913323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80">
                                          <p:stCondLst>
                                            <p:cond delay="0"/>
                                          </p:stCondLst>
                                        </p:cTn>
                                        <p:tgtEl>
                                          <p:spTgt spid="16"/>
                                        </p:tgtEl>
                                      </p:cBhvr>
                                    </p:animEffect>
                                    <p:anim calcmode="lin" valueType="num">
                                      <p:cBhvr>
                                        <p:cTn id="3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0" dur="26">
                                          <p:stCondLst>
                                            <p:cond delay="650"/>
                                          </p:stCondLst>
                                        </p:cTn>
                                        <p:tgtEl>
                                          <p:spTgt spid="16"/>
                                        </p:tgtEl>
                                      </p:cBhvr>
                                      <p:to x="100000" y="60000"/>
                                    </p:animScale>
                                    <p:animScale>
                                      <p:cBhvr>
                                        <p:cTn id="41" dur="166" decel="50000">
                                          <p:stCondLst>
                                            <p:cond delay="676"/>
                                          </p:stCondLst>
                                        </p:cTn>
                                        <p:tgtEl>
                                          <p:spTgt spid="16"/>
                                        </p:tgtEl>
                                      </p:cBhvr>
                                      <p:to x="100000" y="100000"/>
                                    </p:animScale>
                                    <p:animScale>
                                      <p:cBhvr>
                                        <p:cTn id="42" dur="26">
                                          <p:stCondLst>
                                            <p:cond delay="1312"/>
                                          </p:stCondLst>
                                        </p:cTn>
                                        <p:tgtEl>
                                          <p:spTgt spid="16"/>
                                        </p:tgtEl>
                                      </p:cBhvr>
                                      <p:to x="100000" y="80000"/>
                                    </p:animScale>
                                    <p:animScale>
                                      <p:cBhvr>
                                        <p:cTn id="43" dur="166" decel="50000">
                                          <p:stCondLst>
                                            <p:cond delay="1338"/>
                                          </p:stCondLst>
                                        </p:cTn>
                                        <p:tgtEl>
                                          <p:spTgt spid="16"/>
                                        </p:tgtEl>
                                      </p:cBhvr>
                                      <p:to x="100000" y="100000"/>
                                    </p:animScale>
                                    <p:animScale>
                                      <p:cBhvr>
                                        <p:cTn id="44" dur="26">
                                          <p:stCondLst>
                                            <p:cond delay="1642"/>
                                          </p:stCondLst>
                                        </p:cTn>
                                        <p:tgtEl>
                                          <p:spTgt spid="16"/>
                                        </p:tgtEl>
                                      </p:cBhvr>
                                      <p:to x="100000" y="90000"/>
                                    </p:animScale>
                                    <p:animScale>
                                      <p:cBhvr>
                                        <p:cTn id="45" dur="166" decel="50000">
                                          <p:stCondLst>
                                            <p:cond delay="1668"/>
                                          </p:stCondLst>
                                        </p:cTn>
                                        <p:tgtEl>
                                          <p:spTgt spid="16"/>
                                        </p:tgtEl>
                                      </p:cBhvr>
                                      <p:to x="100000" y="100000"/>
                                    </p:animScale>
                                    <p:animScale>
                                      <p:cBhvr>
                                        <p:cTn id="46" dur="26">
                                          <p:stCondLst>
                                            <p:cond delay="1808"/>
                                          </p:stCondLst>
                                        </p:cTn>
                                        <p:tgtEl>
                                          <p:spTgt spid="16"/>
                                        </p:tgtEl>
                                      </p:cBhvr>
                                      <p:to x="100000" y="95000"/>
                                    </p:animScale>
                                    <p:animScale>
                                      <p:cBhvr>
                                        <p:cTn id="4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P spid="4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512" y="260648"/>
            <a:ext cx="8784976" cy="6324600"/>
          </a:xfrm>
          <a:solidFill>
            <a:srgbClr val="0000FF"/>
          </a:solidFill>
          <a:effectLst>
            <a:softEdge rad="635000"/>
          </a:effectLst>
        </p:spPr>
        <p:txBody>
          <a:bodyPr>
            <a:noAutofit/>
          </a:bodyPr>
          <a:lstStyle/>
          <a:p>
            <a:pPr marL="0" indent="0" algn="ctr">
              <a:buNone/>
            </a:pPr>
            <a:endParaRPr lang="ru-RU" sz="9600" b="1" dirty="0" smtClean="0">
              <a:solidFill>
                <a:srgbClr val="FFFF00"/>
              </a:solidFill>
              <a:latin typeface="Monotype Corsiva" panose="03010101010201010101" pitchFamily="66" charset="0"/>
            </a:endParaRPr>
          </a:p>
          <a:p>
            <a:pPr marL="0" indent="0" algn="ctr">
              <a:buNone/>
            </a:pPr>
            <a:r>
              <a:rPr lang="ru-RU" sz="8800" b="1" dirty="0" smtClean="0">
                <a:solidFill>
                  <a:srgbClr val="FFFF00"/>
                </a:solidFill>
                <a:latin typeface="Monotype Corsiva" panose="03010101010201010101" pitchFamily="66" charset="0"/>
              </a:rPr>
              <a:t>Всего доброго,</a:t>
            </a:r>
          </a:p>
          <a:p>
            <a:pPr marL="0" indent="0" algn="ctr">
              <a:buNone/>
            </a:pPr>
            <a:r>
              <a:rPr lang="ru-RU" sz="8800" b="1" dirty="0" smtClean="0">
                <a:solidFill>
                  <a:srgbClr val="FFFF00"/>
                </a:solidFill>
                <a:latin typeface="Monotype Corsiva" panose="03010101010201010101" pitchFamily="66" charset="0"/>
              </a:rPr>
              <a:t>до новых встреч!</a:t>
            </a:r>
            <a:endParaRPr lang="ru-RU" sz="8800" b="1"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val="142357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579066" y="5943600"/>
            <a:ext cx="804496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200" b="1" dirty="0" smtClean="0">
                <a:solidFill>
                  <a:srgbClr val="FF00FF"/>
                </a:solidFill>
                <a:latin typeface="Arial" pitchFamily="34" charset="0"/>
                <a:cs typeface="Arial" pitchFamily="34" charset="0"/>
              </a:rPr>
              <a:t>Рис. 1. </a:t>
            </a:r>
            <a:r>
              <a:rPr lang="ru-RU" sz="2200" b="1" dirty="0" smtClean="0">
                <a:solidFill>
                  <a:srgbClr val="006600"/>
                </a:solidFill>
                <a:latin typeface="Arial" pitchFamily="34" charset="0"/>
                <a:cs typeface="Arial" pitchFamily="34" charset="0"/>
              </a:rPr>
              <a:t>Гибка на оправке: </a:t>
            </a:r>
          </a:p>
          <a:p>
            <a:pPr algn="ctr"/>
            <a:r>
              <a:rPr lang="ru-RU" sz="2000" b="1" i="1" dirty="0" smtClean="0">
                <a:solidFill>
                  <a:srgbClr val="FF0000"/>
                </a:solidFill>
                <a:latin typeface="Arial" pitchFamily="34" charset="0"/>
                <a:cs typeface="Arial" pitchFamily="34" charset="0"/>
              </a:rPr>
              <a:t>а - в </a:t>
            </a:r>
            <a:r>
              <a:rPr lang="ru-RU" sz="2000" b="1" dirty="0" smtClean="0">
                <a:solidFill>
                  <a:srgbClr val="0000FF"/>
                </a:solidFill>
                <a:latin typeface="Arial" pitchFamily="34" charset="0"/>
                <a:cs typeface="Arial" pitchFamily="34" charset="0"/>
              </a:rPr>
              <a:t>– последовательность выполнения операции</a:t>
            </a:r>
            <a:endParaRPr lang="ru-RU" sz="2000" b="1" dirty="0">
              <a:solidFill>
                <a:srgbClr val="0000FF"/>
              </a:solidFill>
              <a:latin typeface="Arial" pitchFamily="34" charset="0"/>
              <a:cs typeface="Arial" pitchFamily="34" charset="0"/>
            </a:endParaRPr>
          </a:p>
        </p:txBody>
      </p:sp>
      <p:sp>
        <p:nvSpPr>
          <p:cNvPr id="5" name="Заголовок 1"/>
          <p:cNvSpPr txBox="1">
            <a:spLocks/>
          </p:cNvSpPr>
          <p:nvPr/>
        </p:nvSpPr>
        <p:spPr>
          <a:xfrm>
            <a:off x="353075" y="152400"/>
            <a:ext cx="8496944" cy="768148"/>
          </a:xfrm>
          <a:prstGeom prst="rect">
            <a:avLst/>
          </a:prstGeom>
          <a:solidFill>
            <a:srgbClr val="FFFF00"/>
          </a:solidFill>
        </p:spPr>
        <p:txBody>
          <a:bodyPr>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400" dirty="0" smtClean="0">
                <a:latin typeface="Arial" pitchFamily="34" charset="0"/>
                <a:cs typeface="Arial" pitchFamily="34" charset="0"/>
              </a:rPr>
              <a:t> </a:t>
            </a:r>
            <a:r>
              <a:rPr lang="ru-RU" sz="2200" dirty="0" smtClean="0">
                <a:solidFill>
                  <a:srgbClr val="C00000"/>
                </a:solidFill>
                <a:latin typeface="Arial" pitchFamily="34" charset="0"/>
                <a:cs typeface="Arial" pitchFamily="34" charset="0"/>
              </a:rPr>
              <a:t>2. ИНСТРУМЕНТЫ, ПРИСПОСОБЛЕНИЯ И МАТЕРИАЛЫ, ПРИМЕНЯЕМЫЕ ПРИ ГИБКЕ</a:t>
            </a:r>
            <a:endParaRPr lang="ru-RU" sz="2200" dirty="0" smtClean="0">
              <a:solidFill>
                <a:srgbClr val="C00000"/>
              </a:solidFill>
            </a:endParaRPr>
          </a:p>
        </p:txBody>
      </p:sp>
      <p:pic>
        <p:nvPicPr>
          <p:cNvPr id="7" name="Рисунок 6"/>
          <p:cNvPicPr/>
          <p:nvPr/>
        </p:nvPicPr>
        <p:blipFill>
          <a:blip r:embed="rId2" cstate="print"/>
          <a:srcRect/>
          <a:stretch>
            <a:fillRect/>
          </a:stretch>
        </p:blipFill>
        <p:spPr bwMode="auto">
          <a:xfrm>
            <a:off x="841834" y="3645024"/>
            <a:ext cx="7460332" cy="2144850"/>
          </a:xfrm>
          <a:prstGeom prst="rect">
            <a:avLst/>
          </a:prstGeom>
          <a:noFill/>
          <a:ln w="9525">
            <a:noFill/>
            <a:miter lim="800000"/>
            <a:headEnd/>
            <a:tailEnd/>
          </a:ln>
        </p:spPr>
      </p:pic>
      <p:sp>
        <p:nvSpPr>
          <p:cNvPr id="6" name="Прямоугольник 5"/>
          <p:cNvSpPr/>
          <p:nvPr/>
        </p:nvSpPr>
        <p:spPr>
          <a:xfrm>
            <a:off x="425083" y="1051764"/>
            <a:ext cx="8352928" cy="2554545"/>
          </a:xfrm>
          <a:prstGeom prst="rect">
            <a:avLst/>
          </a:prstGeom>
        </p:spPr>
        <p:txBody>
          <a:bodyPr wrap="square">
            <a:spAutoFit/>
          </a:bodyPr>
          <a:lstStyle/>
          <a:p>
            <a:r>
              <a:rPr lang="ru-RU" sz="2000" b="1" dirty="0" smtClean="0">
                <a:solidFill>
                  <a:srgbClr val="0000FF"/>
                </a:solidFill>
                <a:latin typeface="Arial" pitchFamily="34" charset="0"/>
                <a:cs typeface="Arial" pitchFamily="34" charset="0"/>
              </a:rPr>
              <a:t>В качестве инструментов при </a:t>
            </a:r>
            <a:r>
              <a:rPr lang="ru-RU" sz="2000" b="1" dirty="0" err="1" smtClean="0">
                <a:solidFill>
                  <a:srgbClr val="0000FF"/>
                </a:solidFill>
                <a:latin typeface="Arial" pitchFamily="34" charset="0"/>
                <a:cs typeface="Arial" pitchFamily="34" charset="0"/>
              </a:rPr>
              <a:t>гибке</a:t>
            </a:r>
            <a:r>
              <a:rPr lang="ru-RU" sz="2000" b="1" dirty="0" smtClean="0">
                <a:solidFill>
                  <a:srgbClr val="0000FF"/>
                </a:solidFill>
                <a:latin typeface="Arial" pitchFamily="34" charset="0"/>
                <a:cs typeface="Arial" pitchFamily="34" charset="0"/>
              </a:rPr>
              <a:t> </a:t>
            </a:r>
            <a:r>
              <a:rPr lang="ru-RU" sz="2000" b="1" dirty="0" smtClean="0">
                <a:solidFill>
                  <a:srgbClr val="FF00FF"/>
                </a:solidFill>
                <a:latin typeface="Arial" pitchFamily="34" charset="0"/>
                <a:cs typeface="Arial" pitchFamily="34" charset="0"/>
              </a:rPr>
              <a:t>листового материала</a:t>
            </a:r>
            <a:r>
              <a:rPr lang="ru-RU" sz="2000" b="1" dirty="0" smtClean="0">
                <a:solidFill>
                  <a:srgbClr val="0000FF"/>
                </a:solidFill>
                <a:latin typeface="Arial" pitchFamily="34" charset="0"/>
                <a:cs typeface="Arial" pitchFamily="34" charset="0"/>
              </a:rPr>
              <a:t> </a:t>
            </a:r>
          </a:p>
          <a:p>
            <a:r>
              <a:rPr lang="ru-RU" sz="2000" b="1" dirty="0" smtClean="0">
                <a:solidFill>
                  <a:srgbClr val="0000FF"/>
                </a:solidFill>
                <a:latin typeface="Arial" pitchFamily="34" charset="0"/>
                <a:cs typeface="Arial" pitchFamily="34" charset="0"/>
              </a:rPr>
              <a:t>толщиной </a:t>
            </a:r>
            <a:r>
              <a:rPr lang="ru-RU" sz="2000" b="1" dirty="0" smtClean="0">
                <a:solidFill>
                  <a:srgbClr val="FF0000"/>
                </a:solidFill>
                <a:latin typeface="Arial" pitchFamily="34" charset="0"/>
                <a:cs typeface="Arial" pitchFamily="34" charset="0"/>
              </a:rPr>
              <a:t>от 0,5 мм</a:t>
            </a:r>
            <a:r>
              <a:rPr lang="ru-RU" sz="2000" b="1" dirty="0" smtClean="0">
                <a:solidFill>
                  <a:srgbClr val="0000FF"/>
                </a:solidFill>
                <a:latin typeface="Arial" pitchFamily="34" charset="0"/>
                <a:cs typeface="Arial" pitchFamily="34" charset="0"/>
              </a:rPr>
              <a:t>, полосового и </a:t>
            </a:r>
            <a:r>
              <a:rPr lang="ru-RU" sz="2000" b="1" dirty="0" smtClean="0">
                <a:solidFill>
                  <a:srgbClr val="FF00FF"/>
                </a:solidFill>
                <a:latin typeface="Arial" pitchFamily="34" charset="0"/>
                <a:cs typeface="Arial" pitchFamily="34" charset="0"/>
              </a:rPr>
              <a:t>пруткового материала </a:t>
            </a:r>
            <a:r>
              <a:rPr lang="ru-RU" sz="2000" b="1" dirty="0" smtClean="0">
                <a:solidFill>
                  <a:srgbClr val="0000FF"/>
                </a:solidFill>
                <a:latin typeface="Arial" pitchFamily="34" charset="0"/>
                <a:cs typeface="Arial" pitchFamily="34" charset="0"/>
              </a:rPr>
              <a:t>толщиной </a:t>
            </a:r>
            <a:r>
              <a:rPr lang="ru-RU" sz="2000" b="1" dirty="0" smtClean="0">
                <a:solidFill>
                  <a:srgbClr val="FF0000"/>
                </a:solidFill>
                <a:latin typeface="Arial" pitchFamily="34" charset="0"/>
                <a:cs typeface="Arial" pitchFamily="34" charset="0"/>
              </a:rPr>
              <a:t>до 6,0 мм </a:t>
            </a:r>
            <a:r>
              <a:rPr lang="ru-RU" sz="2000" b="1" dirty="0" smtClean="0">
                <a:solidFill>
                  <a:srgbClr val="0000FF"/>
                </a:solidFill>
                <a:latin typeface="Arial" pitchFamily="34" charset="0"/>
                <a:cs typeface="Arial" pitchFamily="34" charset="0"/>
              </a:rPr>
              <a:t>применяют:</a:t>
            </a:r>
          </a:p>
          <a:p>
            <a:pPr marL="630238" indent="-342900">
              <a:buClr>
                <a:srgbClr val="FF0000"/>
              </a:buClr>
              <a:buFont typeface="Wingdings" panose="05000000000000000000" pitchFamily="2" charset="2"/>
              <a:buChar char="Ø"/>
            </a:pPr>
            <a:r>
              <a:rPr lang="ru-RU" sz="2000" b="1" dirty="0" smtClean="0">
                <a:solidFill>
                  <a:srgbClr val="006600"/>
                </a:solidFill>
                <a:latin typeface="Arial" pitchFamily="34" charset="0"/>
                <a:cs typeface="Arial" pitchFamily="34" charset="0"/>
              </a:rPr>
              <a:t>стальные слесарные молотки с квадратными и круглыми бойками массой от 500 до 1000 г;</a:t>
            </a:r>
          </a:p>
          <a:p>
            <a:pPr marL="630238" indent="-342900">
              <a:buClr>
                <a:srgbClr val="FF0000"/>
              </a:buClr>
              <a:buFont typeface="Wingdings" panose="05000000000000000000" pitchFamily="2" charset="2"/>
              <a:buChar char="Ø"/>
            </a:pPr>
            <a:r>
              <a:rPr lang="ru-RU" sz="2000" b="1" dirty="0" smtClean="0">
                <a:solidFill>
                  <a:srgbClr val="006600"/>
                </a:solidFill>
                <a:latin typeface="Arial" pitchFamily="34" charset="0"/>
                <a:cs typeface="Arial" pitchFamily="34" charset="0"/>
              </a:rPr>
              <a:t>молотки с мягкими вставками; </a:t>
            </a:r>
          </a:p>
          <a:p>
            <a:pPr marL="630238" indent="-342900">
              <a:buClr>
                <a:srgbClr val="FF0000"/>
              </a:buClr>
              <a:buFont typeface="Wingdings" panose="05000000000000000000" pitchFamily="2" charset="2"/>
              <a:buChar char="Ø"/>
            </a:pPr>
            <a:r>
              <a:rPr lang="ru-RU" sz="2000" b="1" dirty="0" smtClean="0">
                <a:solidFill>
                  <a:srgbClr val="006600"/>
                </a:solidFill>
                <a:latin typeface="Arial" pitchFamily="34" charset="0"/>
                <a:cs typeface="Arial" pitchFamily="34" charset="0"/>
              </a:rPr>
              <a:t>деревянные молотки; </a:t>
            </a:r>
          </a:p>
          <a:p>
            <a:pPr marL="630238" indent="-342900">
              <a:buClr>
                <a:srgbClr val="FF0000"/>
              </a:buClr>
              <a:buFont typeface="Wingdings" panose="05000000000000000000" pitchFamily="2" charset="2"/>
              <a:buChar char="Ø"/>
            </a:pPr>
            <a:r>
              <a:rPr lang="ru-RU" sz="2000" b="1" dirty="0" smtClean="0">
                <a:solidFill>
                  <a:srgbClr val="006600"/>
                </a:solidFill>
                <a:latin typeface="Arial" pitchFamily="34" charset="0"/>
                <a:cs typeface="Arial" pitchFamily="34" charset="0"/>
              </a:rPr>
              <a:t>плоскогубцы и круглогубцы. </a:t>
            </a:r>
            <a:endParaRPr lang="ru-RU" sz="2000" b="1"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311412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i_008"/>
          <p:cNvPicPr>
            <a:picLocks noChangeAspect="1" noChangeArrowheads="1"/>
          </p:cNvPicPr>
          <p:nvPr/>
        </p:nvPicPr>
        <p:blipFill>
          <a:blip r:embed="rId2">
            <a:extLst>
              <a:ext uri="{28A0092B-C50C-407E-A947-70E740481C1C}">
                <a14:useLocalDpi xmlns:a14="http://schemas.microsoft.com/office/drawing/2010/main" val="0"/>
              </a:ext>
            </a:extLst>
          </a:blip>
          <a:srcRect r="50667" b="52475"/>
          <a:stretch>
            <a:fillRect/>
          </a:stretch>
        </p:blipFill>
        <p:spPr bwMode="auto">
          <a:xfrm>
            <a:off x="5831632" y="205578"/>
            <a:ext cx="3312368" cy="161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3" descr="Рисунок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63" y="1981200"/>
            <a:ext cx="8364337" cy="473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ChangeArrowheads="1"/>
          </p:cNvSpPr>
          <p:nvPr/>
        </p:nvSpPr>
        <p:spPr bwMode="auto">
          <a:xfrm>
            <a:off x="228600" y="315341"/>
            <a:ext cx="560303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200" b="1" dirty="0">
                <a:solidFill>
                  <a:srgbClr val="A50021"/>
                </a:solidFill>
              </a:rPr>
              <a:t>Инструмент для гибки </a:t>
            </a:r>
            <a:r>
              <a:rPr lang="ru-RU" altLang="ru-RU" sz="2200" b="1" dirty="0" smtClean="0">
                <a:solidFill>
                  <a:srgbClr val="A50021"/>
                </a:solidFill>
              </a:rPr>
              <a:t>металла:</a:t>
            </a:r>
            <a:endParaRPr lang="ru-RU" altLang="ru-RU" sz="2200" b="1" dirty="0">
              <a:solidFill>
                <a:srgbClr val="A50021"/>
              </a:solidFill>
            </a:endParaRPr>
          </a:p>
          <a:p>
            <a:pPr marL="265113" indent="-265113" eaLnBrk="1" hangingPunct="1">
              <a:spcBef>
                <a:spcPct val="0"/>
              </a:spcBef>
              <a:buClr>
                <a:srgbClr val="FF0000"/>
              </a:buClr>
              <a:buFont typeface="Arial" panose="020B0604020202020204" pitchFamily="34" charset="0"/>
              <a:buChar char="•"/>
            </a:pPr>
            <a:r>
              <a:rPr lang="ru-RU" altLang="ru-RU" sz="2200" b="1" dirty="0" smtClean="0">
                <a:solidFill>
                  <a:srgbClr val="006600"/>
                </a:solidFill>
              </a:rPr>
              <a:t>молотки </a:t>
            </a:r>
            <a:r>
              <a:rPr lang="ru-RU" altLang="ru-RU" sz="2200" b="1" dirty="0">
                <a:solidFill>
                  <a:srgbClr val="006600"/>
                </a:solidFill>
              </a:rPr>
              <a:t>(лучше с мягкими бойками</a:t>
            </a:r>
            <a:r>
              <a:rPr lang="ru-RU" altLang="ru-RU" sz="2200" b="1" dirty="0" smtClean="0">
                <a:solidFill>
                  <a:srgbClr val="006600"/>
                </a:solidFill>
              </a:rPr>
              <a:t>);</a:t>
            </a:r>
            <a:endParaRPr lang="ru-RU" altLang="ru-RU" sz="2200" b="1" dirty="0">
              <a:solidFill>
                <a:srgbClr val="006600"/>
              </a:solidFill>
            </a:endParaRPr>
          </a:p>
          <a:p>
            <a:pPr marL="265113" indent="-265113" eaLnBrk="1" hangingPunct="1">
              <a:spcBef>
                <a:spcPct val="0"/>
              </a:spcBef>
              <a:buClr>
                <a:srgbClr val="FF0000"/>
              </a:buClr>
              <a:buFont typeface="Arial" panose="020B0604020202020204" pitchFamily="34" charset="0"/>
              <a:buChar char="•"/>
            </a:pPr>
            <a:r>
              <a:rPr lang="ru-RU" altLang="ru-RU" sz="2200" b="1" dirty="0" smtClean="0">
                <a:solidFill>
                  <a:srgbClr val="006600"/>
                </a:solidFill>
              </a:rPr>
              <a:t>киянки; </a:t>
            </a:r>
            <a:endParaRPr lang="ru-RU" altLang="ru-RU" sz="2200" b="1" dirty="0">
              <a:solidFill>
                <a:srgbClr val="006600"/>
              </a:solidFill>
            </a:endParaRPr>
          </a:p>
          <a:p>
            <a:pPr marL="265113" indent="-265113" eaLnBrk="1" hangingPunct="1">
              <a:spcBef>
                <a:spcPct val="0"/>
              </a:spcBef>
              <a:buClr>
                <a:srgbClr val="FF0000"/>
              </a:buClr>
              <a:buFont typeface="Arial" panose="020B0604020202020204" pitchFamily="34" charset="0"/>
              <a:buChar char="•"/>
            </a:pPr>
            <a:r>
              <a:rPr lang="ru-RU" altLang="ru-RU" sz="2200" b="1" dirty="0" smtClean="0">
                <a:solidFill>
                  <a:srgbClr val="006600"/>
                </a:solidFill>
              </a:rPr>
              <a:t>плоскогубцами </a:t>
            </a:r>
            <a:r>
              <a:rPr lang="ru-RU" altLang="ru-RU" sz="2200" b="1" dirty="0">
                <a:solidFill>
                  <a:srgbClr val="006600"/>
                </a:solidFill>
              </a:rPr>
              <a:t>или </a:t>
            </a:r>
            <a:r>
              <a:rPr lang="ru-RU" altLang="ru-RU" sz="2200" b="1" dirty="0" smtClean="0">
                <a:solidFill>
                  <a:srgbClr val="006600"/>
                </a:solidFill>
              </a:rPr>
              <a:t>круглогубцами</a:t>
            </a:r>
            <a:endParaRPr lang="ru-RU" altLang="ru-RU" sz="2200" b="1" dirty="0">
              <a:solidFill>
                <a:srgbClr val="006600"/>
              </a:solidFill>
            </a:endParaRPr>
          </a:p>
        </p:txBody>
      </p:sp>
    </p:spTree>
    <p:extLst>
      <p:ext uri="{BB962C8B-B14F-4D97-AF65-F5344CB8AC3E}">
        <p14:creationId xmlns:p14="http://schemas.microsoft.com/office/powerpoint/2010/main" val="3688746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6200" y="533400"/>
            <a:ext cx="8991600" cy="1200329"/>
          </a:xfrm>
          <a:prstGeom prst="rect">
            <a:avLst/>
          </a:prstGeom>
        </p:spPr>
        <p:txBody>
          <a:bodyPr wrap="square">
            <a:spAutoFit/>
          </a:bodyPr>
          <a:lstStyle/>
          <a:p>
            <a:r>
              <a:rPr lang="ru-RU" sz="2400" b="1" i="1" dirty="0" smtClean="0">
                <a:solidFill>
                  <a:srgbClr val="FF0000"/>
                </a:solidFill>
                <a:latin typeface="Arial" pitchFamily="34" charset="0"/>
                <a:cs typeface="Arial" pitchFamily="34" charset="0"/>
              </a:rPr>
              <a:t>Плоскогубцы и круглогубцы </a:t>
            </a:r>
            <a:r>
              <a:rPr lang="ru-RU" sz="2400" b="1" dirty="0" smtClean="0">
                <a:solidFill>
                  <a:srgbClr val="0000FF"/>
                </a:solidFill>
                <a:latin typeface="Arial" pitchFamily="34" charset="0"/>
                <a:cs typeface="Arial" pitchFamily="34" charset="0"/>
              </a:rPr>
              <a:t>применяют при </a:t>
            </a:r>
            <a:r>
              <a:rPr lang="ru-RU" sz="2400" b="1" dirty="0" err="1" smtClean="0">
                <a:solidFill>
                  <a:srgbClr val="0000FF"/>
                </a:solidFill>
                <a:latin typeface="Arial" pitchFamily="34" charset="0"/>
                <a:cs typeface="Arial" pitchFamily="34" charset="0"/>
              </a:rPr>
              <a:t>гибке</a:t>
            </a:r>
            <a:r>
              <a:rPr lang="ru-RU" sz="2400" b="1" dirty="0" smtClean="0">
                <a:solidFill>
                  <a:srgbClr val="0000FF"/>
                </a:solidFill>
                <a:latin typeface="Arial" pitchFamily="34" charset="0"/>
                <a:cs typeface="Arial" pitchFamily="34" charset="0"/>
              </a:rPr>
              <a:t> изделий из </a:t>
            </a:r>
            <a:r>
              <a:rPr lang="ru-RU" sz="2400" b="1" u="sng" dirty="0" smtClean="0">
                <a:solidFill>
                  <a:srgbClr val="0000FF"/>
                </a:solidFill>
                <a:latin typeface="Arial" pitchFamily="34" charset="0"/>
                <a:cs typeface="Arial" pitchFamily="34" charset="0"/>
              </a:rPr>
              <a:t>профильного проката</a:t>
            </a:r>
            <a:r>
              <a:rPr lang="ru-RU" sz="2400" b="1" dirty="0" smtClean="0">
                <a:solidFill>
                  <a:srgbClr val="0000FF"/>
                </a:solidFill>
                <a:latin typeface="Arial" pitchFamily="34" charset="0"/>
                <a:cs typeface="Arial" pitchFamily="34" charset="0"/>
              </a:rPr>
              <a:t> толщиной </a:t>
            </a:r>
            <a:r>
              <a:rPr lang="ru-RU" sz="2400" b="1" dirty="0" smtClean="0">
                <a:solidFill>
                  <a:srgbClr val="FF0000"/>
                </a:solidFill>
                <a:latin typeface="Arial" pitchFamily="34" charset="0"/>
                <a:cs typeface="Arial" pitchFamily="34" charset="0"/>
              </a:rPr>
              <a:t>менее 0,5 мм </a:t>
            </a:r>
            <a:r>
              <a:rPr lang="ru-RU" sz="2400" b="1" dirty="0" smtClean="0">
                <a:solidFill>
                  <a:srgbClr val="0000FF"/>
                </a:solidFill>
                <a:latin typeface="Arial" pitchFamily="34" charset="0"/>
                <a:cs typeface="Arial" pitchFamily="34" charset="0"/>
              </a:rPr>
              <a:t>и </a:t>
            </a:r>
            <a:r>
              <a:rPr lang="ru-RU" sz="2400" b="1" u="sng" dirty="0" smtClean="0">
                <a:solidFill>
                  <a:srgbClr val="0000FF"/>
                </a:solidFill>
                <a:latin typeface="Arial" pitchFamily="34" charset="0"/>
                <a:cs typeface="Arial" pitchFamily="34" charset="0"/>
              </a:rPr>
              <a:t>проволоки</a:t>
            </a:r>
            <a:r>
              <a:rPr lang="ru-RU" sz="2400" b="1" dirty="0" smtClean="0">
                <a:solidFill>
                  <a:srgbClr val="0000FF"/>
                </a:solidFill>
                <a:latin typeface="Arial" pitchFamily="34" charset="0"/>
                <a:cs typeface="Arial" pitchFamily="34" charset="0"/>
              </a:rPr>
              <a:t> </a:t>
            </a:r>
            <a:r>
              <a:rPr lang="ru-RU" altLang="ru-RU" sz="2400" b="1" dirty="0">
                <a:solidFill>
                  <a:srgbClr val="0000FF"/>
                </a:solidFill>
                <a:latin typeface="Arial" panose="020B0604020202020204" pitchFamily="34" charset="0"/>
                <a:cs typeface="Arial" panose="020B0604020202020204" pitchFamily="34" charset="0"/>
              </a:rPr>
              <a:t>диаметром</a:t>
            </a:r>
            <a:r>
              <a:rPr lang="ru-RU" altLang="ru-RU" sz="2400" dirty="0">
                <a:solidFill>
                  <a:srgbClr val="0000FF"/>
                </a:solidFill>
                <a:latin typeface="Arial" panose="020B0604020202020204" pitchFamily="34" charset="0"/>
                <a:cs typeface="Arial" panose="020B0604020202020204" pitchFamily="34" charset="0"/>
              </a:rPr>
              <a:t> </a:t>
            </a:r>
            <a:r>
              <a:rPr lang="ru-RU" altLang="ru-RU" sz="2400" b="1" dirty="0">
                <a:solidFill>
                  <a:srgbClr val="FF0000"/>
                </a:solidFill>
                <a:latin typeface="Arial" panose="020B0604020202020204" pitchFamily="34" charset="0"/>
                <a:cs typeface="Arial" panose="020B0604020202020204" pitchFamily="34" charset="0"/>
              </a:rPr>
              <a:t>до 3мм</a:t>
            </a:r>
            <a:r>
              <a:rPr lang="ru-RU" sz="2400" b="1" dirty="0" smtClean="0">
                <a:latin typeface="Arial" pitchFamily="34" charset="0"/>
                <a:cs typeface="Arial" pitchFamily="34" charset="0"/>
              </a:rPr>
              <a:t>. </a:t>
            </a:r>
            <a:endParaRPr lang="ru-RU" sz="2400" b="1" dirty="0">
              <a:latin typeface="Arial" pitchFamily="34" charset="0"/>
              <a:cs typeface="Arial" pitchFamily="34" charset="0"/>
            </a:endParaRPr>
          </a:p>
        </p:txBody>
      </p:sp>
      <p:pic>
        <p:nvPicPr>
          <p:cNvPr id="6" name="Рисунок 5"/>
          <p:cNvPicPr/>
          <p:nvPr/>
        </p:nvPicPr>
        <p:blipFill>
          <a:blip r:embed="rId2" cstate="print"/>
          <a:srcRect/>
          <a:stretch>
            <a:fillRect/>
          </a:stretch>
        </p:blipFill>
        <p:spPr bwMode="auto">
          <a:xfrm>
            <a:off x="207132" y="2362200"/>
            <a:ext cx="8708268" cy="2370187"/>
          </a:xfrm>
          <a:prstGeom prst="rect">
            <a:avLst/>
          </a:prstGeom>
          <a:noFill/>
          <a:ln w="9525">
            <a:noFill/>
            <a:miter lim="800000"/>
            <a:headEnd/>
            <a:tailEnd/>
          </a:ln>
        </p:spPr>
      </p:pic>
      <p:sp>
        <p:nvSpPr>
          <p:cNvPr id="7" name="Rectangle 1"/>
          <p:cNvSpPr>
            <a:spLocks noChangeArrowheads="1"/>
          </p:cNvSpPr>
          <p:nvPr/>
        </p:nvSpPr>
        <p:spPr bwMode="auto">
          <a:xfrm>
            <a:off x="533344" y="5029200"/>
            <a:ext cx="8001056"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400" b="1" dirty="0" smtClean="0">
                <a:solidFill>
                  <a:srgbClr val="FF00FF"/>
                </a:solidFill>
                <a:latin typeface="Arial" pitchFamily="34" charset="0"/>
                <a:cs typeface="Arial" pitchFamily="34" charset="0"/>
              </a:rPr>
              <a:t>Рис. 2. </a:t>
            </a:r>
            <a:r>
              <a:rPr lang="ru-RU" sz="2400" b="1" dirty="0" smtClean="0">
                <a:solidFill>
                  <a:srgbClr val="006600"/>
                </a:solidFill>
                <a:latin typeface="Arial" pitchFamily="34" charset="0"/>
                <a:cs typeface="Arial" pitchFamily="34" charset="0"/>
              </a:rPr>
              <a:t>Плоскогубцы</a:t>
            </a:r>
            <a:r>
              <a:rPr lang="en-US" sz="2400" b="1" dirty="0" smtClean="0">
                <a:solidFill>
                  <a:srgbClr val="006600"/>
                </a:solidFill>
                <a:latin typeface="Arial" pitchFamily="34" charset="0"/>
                <a:cs typeface="Arial" pitchFamily="34" charset="0"/>
              </a:rPr>
              <a:t>    </a:t>
            </a:r>
            <a:r>
              <a:rPr lang="en-US" sz="2400" b="1" dirty="0" smtClean="0">
                <a:latin typeface="Arial" pitchFamily="34" charset="0"/>
                <a:cs typeface="Arial" pitchFamily="34" charset="0"/>
              </a:rPr>
              <a:t>             </a:t>
            </a:r>
            <a:r>
              <a:rPr lang="ru-RU" sz="2400" b="1" dirty="0" smtClean="0">
                <a:latin typeface="Arial" pitchFamily="34" charset="0"/>
                <a:cs typeface="Arial" pitchFamily="34" charset="0"/>
              </a:rPr>
              <a:t> </a:t>
            </a:r>
            <a:r>
              <a:rPr lang="ru-RU" sz="2400" b="1" dirty="0" smtClean="0">
                <a:solidFill>
                  <a:srgbClr val="FF00FF"/>
                </a:solidFill>
                <a:latin typeface="Arial" pitchFamily="34" charset="0"/>
                <a:cs typeface="Arial" pitchFamily="34" charset="0"/>
              </a:rPr>
              <a:t>Рис. 3. </a:t>
            </a:r>
            <a:r>
              <a:rPr lang="ru-RU" sz="2400" b="1" dirty="0" smtClean="0">
                <a:solidFill>
                  <a:srgbClr val="006600"/>
                </a:solidFill>
                <a:latin typeface="Arial" pitchFamily="34" charset="0"/>
                <a:cs typeface="Arial" pitchFamily="34" charset="0"/>
              </a:rPr>
              <a:t>Круглогубцы</a:t>
            </a:r>
          </a:p>
        </p:txBody>
      </p:sp>
    </p:spTree>
    <p:extLst>
      <p:ext uri="{BB962C8B-B14F-4D97-AF65-F5344CB8AC3E}">
        <p14:creationId xmlns:p14="http://schemas.microsoft.com/office/powerpoint/2010/main" val="3941688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cstate="print"/>
          <a:srcRect/>
          <a:stretch>
            <a:fillRect/>
          </a:stretch>
        </p:blipFill>
        <p:spPr bwMode="auto">
          <a:xfrm>
            <a:off x="230188" y="457200"/>
            <a:ext cx="8683623" cy="4348134"/>
          </a:xfrm>
          <a:prstGeom prst="rect">
            <a:avLst/>
          </a:prstGeom>
          <a:noFill/>
          <a:ln w="9525">
            <a:noFill/>
            <a:miter lim="800000"/>
            <a:headEnd/>
            <a:tailEnd/>
          </a:ln>
        </p:spPr>
      </p:pic>
      <p:sp>
        <p:nvSpPr>
          <p:cNvPr id="9" name="Rectangle 1"/>
          <p:cNvSpPr>
            <a:spLocks noChangeArrowheads="1"/>
          </p:cNvSpPr>
          <p:nvPr/>
        </p:nvSpPr>
        <p:spPr bwMode="auto">
          <a:xfrm>
            <a:off x="0" y="5229200"/>
            <a:ext cx="9144000" cy="135421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200" b="1" dirty="0" smtClean="0">
                <a:solidFill>
                  <a:srgbClr val="FF00FF"/>
                </a:solidFill>
                <a:latin typeface="Arial" pitchFamily="34" charset="0"/>
                <a:cs typeface="Arial" pitchFamily="34" charset="0"/>
              </a:rPr>
              <a:t>Рис. 4. </a:t>
            </a:r>
            <a:r>
              <a:rPr lang="ru-RU" sz="2200" b="1" dirty="0" smtClean="0">
                <a:solidFill>
                  <a:srgbClr val="006600"/>
                </a:solidFill>
                <a:latin typeface="Arial" pitchFamily="34" charset="0"/>
                <a:cs typeface="Arial" pitchFamily="34" charset="0"/>
              </a:rPr>
              <a:t>Приспособление для гибки рамки ножовочного станка: </a:t>
            </a:r>
          </a:p>
          <a:p>
            <a:pPr algn="ctr"/>
            <a:r>
              <a:rPr lang="ru-RU" sz="2000" b="1" i="1" dirty="0" smtClean="0">
                <a:solidFill>
                  <a:srgbClr val="FF0000"/>
                </a:solidFill>
                <a:latin typeface="Arial" pitchFamily="34" charset="0"/>
                <a:cs typeface="Arial" pitchFamily="34" charset="0"/>
              </a:rPr>
              <a:t>а, б </a:t>
            </a:r>
            <a:r>
              <a:rPr lang="ru-RU" sz="2000" b="1" i="1" dirty="0" smtClean="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схемы применения приспособления;</a:t>
            </a:r>
            <a:r>
              <a:rPr lang="ru-RU" sz="2000" b="1" dirty="0" smtClean="0">
                <a:latin typeface="Arial" pitchFamily="34" charset="0"/>
                <a:cs typeface="Arial" pitchFamily="34" charset="0"/>
              </a:rPr>
              <a:t> </a:t>
            </a:r>
            <a:r>
              <a:rPr lang="ru-RU" sz="2000" b="1" dirty="0" smtClean="0">
                <a:solidFill>
                  <a:srgbClr val="FF0000"/>
                </a:solidFill>
                <a:latin typeface="Arial" pitchFamily="34" charset="0"/>
                <a:cs typeface="Arial" pitchFamily="34" charset="0"/>
              </a:rPr>
              <a:t>в</a:t>
            </a:r>
            <a:r>
              <a:rPr lang="ru-RU" sz="2000" b="1" dirty="0" smtClean="0">
                <a:latin typeface="Arial" pitchFamily="34" charset="0"/>
                <a:cs typeface="Arial" pitchFamily="34" charset="0"/>
              </a:rPr>
              <a:t> </a:t>
            </a:r>
            <a:r>
              <a:rPr lang="ru-RU" sz="2000" b="1" dirty="0" smtClean="0">
                <a:solidFill>
                  <a:srgbClr val="0000FF"/>
                </a:solidFill>
                <a:latin typeface="Arial" pitchFamily="34" charset="0"/>
                <a:cs typeface="Arial" pitchFamily="34" charset="0"/>
              </a:rPr>
              <a:t>– готовая рамка; </a:t>
            </a:r>
          </a:p>
          <a:p>
            <a:pPr algn="ctr"/>
            <a:r>
              <a:rPr lang="ru-RU" sz="2000" b="1" i="1" dirty="0" smtClean="0">
                <a:solidFill>
                  <a:srgbClr val="FF0000"/>
                </a:solidFill>
                <a:latin typeface="Arial" pitchFamily="34" charset="0"/>
                <a:cs typeface="Arial" pitchFamily="34" charset="0"/>
              </a:rPr>
              <a:t>1</a:t>
            </a:r>
            <a:r>
              <a:rPr lang="ru-RU" sz="2000" b="1" dirty="0" smtClean="0">
                <a:solidFill>
                  <a:srgbClr val="0000FF"/>
                </a:solidFill>
                <a:latin typeface="Arial" pitchFamily="34" charset="0"/>
                <a:cs typeface="Arial" pitchFamily="34" charset="0"/>
              </a:rPr>
              <a:t> </a:t>
            </a:r>
            <a:r>
              <a:rPr lang="ru-RU" sz="2000" b="1" i="1" dirty="0">
                <a:solidFill>
                  <a:srgbClr val="0000FF"/>
                </a:solidFill>
                <a:latin typeface="Arial" pitchFamily="34" charset="0"/>
                <a:cs typeface="Arial" pitchFamily="34" charset="0"/>
              </a:rPr>
              <a:t>–</a:t>
            </a:r>
            <a:r>
              <a:rPr lang="ru-RU" sz="2000" b="1" dirty="0" smtClean="0">
                <a:solidFill>
                  <a:srgbClr val="0000FF"/>
                </a:solidFill>
                <a:latin typeface="Arial" pitchFamily="34" charset="0"/>
                <a:cs typeface="Arial" pitchFamily="34" charset="0"/>
              </a:rPr>
              <a:t> рычаг; </a:t>
            </a:r>
            <a:r>
              <a:rPr lang="ru-RU" sz="2000" b="1" i="1" dirty="0" smtClean="0">
                <a:solidFill>
                  <a:srgbClr val="FF0000"/>
                </a:solidFill>
                <a:latin typeface="Arial" pitchFamily="34" charset="0"/>
                <a:cs typeface="Arial" pitchFamily="34" charset="0"/>
              </a:rPr>
              <a:t>2</a:t>
            </a:r>
            <a:r>
              <a:rPr lang="ru-RU" sz="2000" b="1" i="1" dirty="0" smtClean="0">
                <a:solidFill>
                  <a:srgbClr val="0000FF"/>
                </a:solidFill>
                <a:latin typeface="Arial" pitchFamily="34" charset="0"/>
                <a:cs typeface="Arial" pitchFamily="34" charset="0"/>
              </a:rPr>
              <a:t> </a:t>
            </a:r>
            <a:r>
              <a:rPr lang="ru-RU" sz="2000" b="1" i="1" dirty="0">
                <a:solidFill>
                  <a:srgbClr val="0000FF"/>
                </a:solidFill>
                <a:latin typeface="Arial" pitchFamily="34" charset="0"/>
                <a:cs typeface="Arial" pitchFamily="34" charset="0"/>
              </a:rPr>
              <a:t>–</a:t>
            </a:r>
            <a:r>
              <a:rPr lang="ru-RU" sz="2000" b="1" dirty="0" smtClean="0">
                <a:solidFill>
                  <a:srgbClr val="0000FF"/>
                </a:solidFill>
                <a:latin typeface="Arial" pitchFamily="34" charset="0"/>
                <a:cs typeface="Arial" pitchFamily="34" charset="0"/>
              </a:rPr>
              <a:t> ролик; </a:t>
            </a:r>
            <a:r>
              <a:rPr lang="ru-RU" sz="2000" b="1" i="1" dirty="0" smtClean="0">
                <a:solidFill>
                  <a:srgbClr val="FF0000"/>
                </a:solidFill>
                <a:latin typeface="Arial" pitchFamily="34" charset="0"/>
                <a:cs typeface="Arial" pitchFamily="34" charset="0"/>
              </a:rPr>
              <a:t>3</a:t>
            </a:r>
            <a:r>
              <a:rPr lang="ru-RU" sz="2000" b="1" i="1" dirty="0" smtClean="0">
                <a:solidFill>
                  <a:srgbClr val="0000FF"/>
                </a:solidFill>
                <a:latin typeface="Arial" pitchFamily="34" charset="0"/>
                <a:cs typeface="Arial" pitchFamily="34" charset="0"/>
              </a:rPr>
              <a:t> </a:t>
            </a:r>
            <a:r>
              <a:rPr lang="ru-RU" sz="2000" b="1" i="1" dirty="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заготовка; </a:t>
            </a:r>
            <a:r>
              <a:rPr lang="ru-RU" sz="2000" b="1" i="1" dirty="0" smtClean="0">
                <a:solidFill>
                  <a:srgbClr val="FF0000"/>
                </a:solidFill>
                <a:latin typeface="Arial" pitchFamily="34" charset="0"/>
                <a:cs typeface="Arial" pitchFamily="34" charset="0"/>
              </a:rPr>
              <a:t>4</a:t>
            </a:r>
            <a:r>
              <a:rPr lang="ru-RU" sz="2000" b="1" i="1" dirty="0" smtClean="0">
                <a:solidFill>
                  <a:srgbClr val="0000FF"/>
                </a:solidFill>
                <a:latin typeface="Arial" pitchFamily="34" charset="0"/>
                <a:cs typeface="Arial" pitchFamily="34" charset="0"/>
              </a:rPr>
              <a:t> </a:t>
            </a:r>
            <a:r>
              <a:rPr lang="ru-RU" sz="2000" b="1" i="1" dirty="0">
                <a:solidFill>
                  <a:srgbClr val="0000FF"/>
                </a:solidFill>
                <a:latin typeface="Arial" pitchFamily="34" charset="0"/>
                <a:cs typeface="Arial" pitchFamily="34" charset="0"/>
              </a:rPr>
              <a:t>–</a:t>
            </a:r>
            <a:r>
              <a:rPr lang="ru-RU" sz="2000" b="1" dirty="0" smtClean="0">
                <a:solidFill>
                  <a:srgbClr val="0000FF"/>
                </a:solidFill>
                <a:latin typeface="Arial" pitchFamily="34" charset="0"/>
                <a:cs typeface="Arial" pitchFamily="34" charset="0"/>
              </a:rPr>
              <a:t> оправка; </a:t>
            </a:r>
          </a:p>
          <a:p>
            <a:pPr algn="ctr"/>
            <a:r>
              <a:rPr lang="ru-RU" sz="2000" b="1" i="1" dirty="0" smtClean="0">
                <a:solidFill>
                  <a:srgbClr val="FF0000"/>
                </a:solidFill>
                <a:latin typeface="Arial" pitchFamily="34" charset="0"/>
                <a:cs typeface="Arial" pitchFamily="34" charset="0"/>
              </a:rPr>
              <a:t>А, Б </a:t>
            </a:r>
            <a:r>
              <a:rPr lang="ru-RU" sz="2000" b="1" i="1" dirty="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соответственно верхнее и нижнее положения рычага</a:t>
            </a:r>
            <a:endParaRPr lang="ru-RU" sz="20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65766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1835696" y="228600"/>
            <a:ext cx="5328592" cy="3447915"/>
          </a:xfrm>
          <a:prstGeom prst="rect">
            <a:avLst/>
          </a:prstGeom>
          <a:noFill/>
          <a:ln w="9525">
            <a:noFill/>
            <a:miter lim="800000"/>
            <a:headEnd/>
            <a:tailEnd/>
          </a:ln>
        </p:spPr>
      </p:pic>
      <p:sp>
        <p:nvSpPr>
          <p:cNvPr id="5" name="Rectangle 1"/>
          <p:cNvSpPr>
            <a:spLocks noChangeArrowheads="1"/>
          </p:cNvSpPr>
          <p:nvPr/>
        </p:nvSpPr>
        <p:spPr bwMode="auto">
          <a:xfrm>
            <a:off x="461324" y="3706727"/>
            <a:ext cx="8208913"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Arial" pitchFamily="34" charset="0"/>
                <a:cs typeface="Arial" pitchFamily="34" charset="0"/>
              </a:rPr>
              <a:t>Рис. 5. </a:t>
            </a:r>
            <a:r>
              <a:rPr lang="ru-RU" sz="2400" b="1" dirty="0" smtClean="0">
                <a:solidFill>
                  <a:srgbClr val="006600"/>
                </a:solidFill>
                <a:latin typeface="Arial" pitchFamily="34" charset="0"/>
                <a:cs typeface="Arial" pitchFamily="34" charset="0"/>
              </a:rPr>
              <a:t>Приспособление для гибки кольца </a:t>
            </a:r>
          </a:p>
        </p:txBody>
      </p:sp>
      <p:sp>
        <p:nvSpPr>
          <p:cNvPr id="6" name="Прямоугольник 5"/>
          <p:cNvSpPr/>
          <p:nvPr/>
        </p:nvSpPr>
        <p:spPr>
          <a:xfrm>
            <a:off x="228600" y="4343400"/>
            <a:ext cx="8585652" cy="2308324"/>
          </a:xfrm>
          <a:prstGeom prst="rect">
            <a:avLst/>
          </a:prstGeom>
          <a:solidFill>
            <a:schemeClr val="tx1"/>
          </a:solidFill>
        </p:spPr>
        <p:txBody>
          <a:bodyPr wrap="square">
            <a:spAutoFit/>
          </a:bodyPr>
          <a:lstStyle/>
          <a:p>
            <a:r>
              <a:rPr lang="ru-RU" sz="2000" b="1" dirty="0" err="1" smtClean="0">
                <a:solidFill>
                  <a:srgbClr val="FF0000"/>
                </a:solidFill>
                <a:latin typeface="Arial" pitchFamily="34" charset="0"/>
                <a:cs typeface="Arial" pitchFamily="34" charset="0"/>
              </a:rPr>
              <a:t>Гибку</a:t>
            </a:r>
            <a:r>
              <a:rPr lang="ru-RU" sz="2000" b="1" dirty="0" smtClean="0">
                <a:solidFill>
                  <a:srgbClr val="FF0000"/>
                </a:solidFill>
                <a:latin typeface="Arial" pitchFamily="34" charset="0"/>
                <a:cs typeface="Arial" pitchFamily="34" charset="0"/>
              </a:rPr>
              <a:t> труб в горячем состоянии </a:t>
            </a:r>
            <a:r>
              <a:rPr lang="ru-RU" sz="2000" b="1" dirty="0" smtClean="0">
                <a:solidFill>
                  <a:srgbClr val="0000FF"/>
                </a:solidFill>
                <a:latin typeface="Arial" pitchFamily="34" charset="0"/>
                <a:cs typeface="Arial" pitchFamily="34" charset="0"/>
              </a:rPr>
              <a:t>выполняют после предварительного нагрева токами высокой частоты (ТВЧ), в пламенных печах или горнах, </a:t>
            </a:r>
            <a:r>
              <a:rPr lang="ru-RU" sz="2000" b="1" dirty="0" err="1" smtClean="0">
                <a:solidFill>
                  <a:srgbClr val="0000FF"/>
                </a:solidFill>
                <a:latin typeface="Arial" pitchFamily="34" charset="0"/>
                <a:cs typeface="Arial" pitchFamily="34" charset="0"/>
              </a:rPr>
              <a:t>газоацетиленовыми</a:t>
            </a:r>
            <a:r>
              <a:rPr lang="ru-RU" sz="2000" b="1" dirty="0" smtClean="0">
                <a:solidFill>
                  <a:srgbClr val="0000FF"/>
                </a:solidFill>
                <a:latin typeface="Arial" pitchFamily="34" charset="0"/>
                <a:cs typeface="Arial" pitchFamily="34" charset="0"/>
              </a:rPr>
              <a:t> горелками или паяльными лампами непосредственно на месте гибки. </a:t>
            </a:r>
          </a:p>
          <a:p>
            <a:r>
              <a:rPr lang="ru-RU" sz="2000" b="1" dirty="0" smtClean="0">
                <a:solidFill>
                  <a:srgbClr val="006600"/>
                </a:solidFill>
                <a:latin typeface="Arial" pitchFamily="34" charset="0"/>
                <a:cs typeface="Arial" pitchFamily="34" charset="0"/>
              </a:rPr>
              <a:t>Наполнители при </a:t>
            </a:r>
            <a:r>
              <a:rPr lang="ru-RU" sz="2000" b="1" dirty="0" err="1" smtClean="0">
                <a:solidFill>
                  <a:srgbClr val="006600"/>
                </a:solidFill>
                <a:latin typeface="Arial" pitchFamily="34" charset="0"/>
                <a:cs typeface="Arial" pitchFamily="34" charset="0"/>
              </a:rPr>
              <a:t>гибке</a:t>
            </a:r>
            <a:r>
              <a:rPr lang="ru-RU" sz="2000" b="1" dirty="0" smtClean="0">
                <a:solidFill>
                  <a:srgbClr val="006600"/>
                </a:solidFill>
                <a:latin typeface="Arial" pitchFamily="34" charset="0"/>
                <a:cs typeface="Arial" pitchFamily="34" charset="0"/>
              </a:rPr>
              <a:t> труб </a:t>
            </a:r>
            <a:r>
              <a:rPr lang="ru-RU" sz="2000" b="1" dirty="0" smtClean="0">
                <a:solidFill>
                  <a:srgbClr val="0000FF"/>
                </a:solidFill>
                <a:latin typeface="Arial" pitchFamily="34" charset="0"/>
                <a:cs typeface="Arial" pitchFamily="34" charset="0"/>
              </a:rPr>
              <a:t>выбирают в зависимости от материала трубы, ее размеров и способа гибки. </a:t>
            </a:r>
          </a:p>
          <a:p>
            <a:r>
              <a:rPr lang="ru-RU" sz="2000" b="1" dirty="0" smtClean="0">
                <a:solidFill>
                  <a:srgbClr val="0000FF"/>
                </a:solidFill>
                <a:latin typeface="Arial" pitchFamily="34" charset="0"/>
                <a:cs typeface="Arial" pitchFamily="34" charset="0"/>
              </a:rPr>
              <a:t>В качестве наполнителей используют: </a:t>
            </a:r>
            <a:r>
              <a:rPr lang="ru-RU" sz="2000" b="1" dirty="0" smtClean="0">
                <a:solidFill>
                  <a:srgbClr val="006600"/>
                </a:solidFill>
                <a:latin typeface="Arial" pitchFamily="34" charset="0"/>
                <a:cs typeface="Arial" pitchFamily="34" charset="0"/>
              </a:rPr>
              <a:t>песок или канифоль</a:t>
            </a:r>
            <a:r>
              <a:rPr lang="ru-RU" sz="2400" b="1" dirty="0" smtClean="0">
                <a:solidFill>
                  <a:srgbClr val="006600"/>
                </a:solidFill>
                <a:latin typeface="Arial" pitchFamily="34" charset="0"/>
                <a:cs typeface="Arial" pitchFamily="34" charset="0"/>
              </a:rPr>
              <a:t>.</a:t>
            </a:r>
          </a:p>
        </p:txBody>
      </p:sp>
    </p:spTree>
    <p:extLst>
      <p:ext uri="{BB962C8B-B14F-4D97-AF65-F5344CB8AC3E}">
        <p14:creationId xmlns:p14="http://schemas.microsoft.com/office/powerpoint/2010/main" val="224327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04800" y="0"/>
            <a:ext cx="8610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solidFill>
                  <a:srgbClr val="A50021"/>
                </a:solidFill>
              </a:rPr>
              <a:t>Оборудование для гибки </a:t>
            </a:r>
            <a:r>
              <a:rPr lang="ru-RU" altLang="ru-RU" sz="2000" b="1" dirty="0" smtClean="0">
                <a:solidFill>
                  <a:srgbClr val="A50021"/>
                </a:solidFill>
              </a:rPr>
              <a:t>металлов:</a:t>
            </a:r>
            <a:endParaRPr lang="ru-RU" altLang="ru-RU" sz="2000" b="1" dirty="0">
              <a:solidFill>
                <a:srgbClr val="A50021"/>
              </a:solidFill>
            </a:endParaRPr>
          </a:p>
          <a:p>
            <a:pPr indent="265113" eaLnBrk="1" hangingPunct="1">
              <a:spcBef>
                <a:spcPct val="0"/>
              </a:spcBef>
              <a:buClr>
                <a:srgbClr val="FF0000"/>
              </a:buClr>
              <a:buFont typeface="Arial" panose="020B0604020202020204" pitchFamily="34" charset="0"/>
              <a:buChar char="•"/>
            </a:pPr>
            <a:r>
              <a:rPr lang="ru-RU" altLang="ru-RU" sz="2000" dirty="0" smtClean="0">
                <a:solidFill>
                  <a:srgbClr val="0000FF"/>
                </a:solidFill>
              </a:rPr>
              <a:t>в тисках; </a:t>
            </a:r>
            <a:endParaRPr lang="ru-RU" altLang="ru-RU" sz="2000" dirty="0">
              <a:solidFill>
                <a:srgbClr val="0000FF"/>
              </a:solidFill>
            </a:endParaRPr>
          </a:p>
          <a:p>
            <a:pPr indent="265113" eaLnBrk="1" hangingPunct="1">
              <a:spcBef>
                <a:spcPct val="0"/>
              </a:spcBef>
              <a:buClr>
                <a:srgbClr val="FF0000"/>
              </a:buClr>
              <a:buFont typeface="Arial" panose="020B0604020202020204" pitchFamily="34" charset="0"/>
              <a:buChar char="•"/>
            </a:pPr>
            <a:r>
              <a:rPr lang="ru-RU" altLang="ru-RU" sz="2000" dirty="0" smtClean="0">
                <a:solidFill>
                  <a:srgbClr val="0000FF"/>
                </a:solidFill>
              </a:rPr>
              <a:t>на наковальне; </a:t>
            </a:r>
            <a:endParaRPr lang="ru-RU" altLang="ru-RU" sz="2000" dirty="0">
              <a:solidFill>
                <a:srgbClr val="0000FF"/>
              </a:solidFill>
            </a:endParaRPr>
          </a:p>
          <a:p>
            <a:pPr indent="265113" eaLnBrk="1" hangingPunct="1">
              <a:spcBef>
                <a:spcPct val="0"/>
              </a:spcBef>
              <a:buClr>
                <a:srgbClr val="FF0000"/>
              </a:buClr>
              <a:buFont typeface="Arial" panose="020B0604020202020204" pitchFamily="34" charset="0"/>
              <a:buChar char="•"/>
            </a:pPr>
            <a:r>
              <a:rPr lang="ru-RU" altLang="ru-RU" sz="2000" dirty="0" smtClean="0">
                <a:solidFill>
                  <a:srgbClr val="0000FF"/>
                </a:solidFill>
              </a:rPr>
              <a:t>на плите; </a:t>
            </a:r>
            <a:endParaRPr lang="ru-RU" altLang="ru-RU" sz="2000" dirty="0">
              <a:solidFill>
                <a:srgbClr val="0000FF"/>
              </a:solidFill>
            </a:endParaRPr>
          </a:p>
          <a:p>
            <a:pPr indent="265113" eaLnBrk="1" hangingPunct="1">
              <a:spcBef>
                <a:spcPct val="0"/>
              </a:spcBef>
              <a:buClr>
                <a:srgbClr val="FF0000"/>
              </a:buClr>
              <a:buFont typeface="Arial" panose="020B0604020202020204" pitchFamily="34" charset="0"/>
              <a:buChar char="•"/>
            </a:pPr>
            <a:r>
              <a:rPr lang="ru-RU" altLang="ru-RU" sz="2000" dirty="0" smtClean="0">
                <a:solidFill>
                  <a:srgbClr val="0000FF"/>
                </a:solidFill>
              </a:rPr>
              <a:t>с </a:t>
            </a:r>
            <a:r>
              <a:rPr lang="ru-RU" altLang="ru-RU" sz="2000" dirty="0">
                <a:solidFill>
                  <a:srgbClr val="0000FF"/>
                </a:solidFill>
              </a:rPr>
              <a:t>помощью специальных приспособлений </a:t>
            </a:r>
          </a:p>
          <a:p>
            <a:pPr indent="265113" eaLnBrk="1" hangingPunct="1">
              <a:spcBef>
                <a:spcPct val="0"/>
              </a:spcBef>
              <a:buFontTx/>
              <a:buNone/>
            </a:pPr>
            <a:r>
              <a:rPr lang="ru-RU" altLang="ru-RU" sz="2000" dirty="0">
                <a:solidFill>
                  <a:srgbClr val="0000FF"/>
                </a:solidFill>
              </a:rPr>
              <a:t>(оправок, шаблонов, стержневых форм, </a:t>
            </a:r>
          </a:p>
          <a:p>
            <a:pPr indent="265113" eaLnBrk="1" hangingPunct="1">
              <a:spcBef>
                <a:spcPct val="0"/>
              </a:spcBef>
              <a:buFontTx/>
              <a:buNone/>
            </a:pPr>
            <a:r>
              <a:rPr lang="ru-RU" altLang="ru-RU" sz="2000" dirty="0">
                <a:solidFill>
                  <a:srgbClr val="0000FF"/>
                </a:solidFill>
              </a:rPr>
              <a:t>гибочных штампов и приспособлений). </a:t>
            </a:r>
          </a:p>
        </p:txBody>
      </p:sp>
      <p:pic>
        <p:nvPicPr>
          <p:cNvPr id="97283" name="Picture 3" descr="opravki-dlja-gibki"/>
          <p:cNvPicPr>
            <a:picLocks noChangeAspect="1" noChangeArrowheads="1"/>
          </p:cNvPicPr>
          <p:nvPr/>
        </p:nvPicPr>
        <p:blipFill>
          <a:blip r:embed="rId2">
            <a:extLst>
              <a:ext uri="{28A0092B-C50C-407E-A947-70E740481C1C}">
                <a14:useLocalDpi xmlns:a14="http://schemas.microsoft.com/office/drawing/2010/main" val="0"/>
              </a:ext>
            </a:extLst>
          </a:blip>
          <a:srcRect t="9267" b="3218"/>
          <a:stretch>
            <a:fillRect/>
          </a:stretch>
        </p:blipFill>
        <p:spPr bwMode="auto">
          <a:xfrm>
            <a:off x="5898418" y="65017"/>
            <a:ext cx="3245582" cy="333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4" descr="i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116" y="4419600"/>
            <a:ext cx="2857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5"/>
          <p:cNvSpPr>
            <a:spLocks noChangeArrowheads="1"/>
          </p:cNvSpPr>
          <p:nvPr/>
        </p:nvSpPr>
        <p:spPr bwMode="auto">
          <a:xfrm>
            <a:off x="733708" y="5964019"/>
            <a:ext cx="2561150" cy="646331"/>
          </a:xfrm>
          <a:prstGeom prst="rect">
            <a:avLst/>
          </a:prstGeom>
          <a:solidFill>
            <a:schemeClr val="tx1"/>
          </a:solidFill>
          <a:ln>
            <a:noFill/>
          </a:ln>
          <a:effectLst/>
          <a:extLst/>
        </p:spPr>
        <p:txBody>
          <a:bodyPr wrap="none" anchor="ctr">
            <a:spAutoFit/>
          </a:bodyPr>
          <a:lstStyle>
            <a:lvl1pPr indent="1428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dirty="0">
                <a:solidFill>
                  <a:srgbClr val="006600"/>
                </a:solidFill>
              </a:rPr>
              <a:t>Гибка с помощью</a:t>
            </a:r>
          </a:p>
          <a:p>
            <a:pPr algn="ctr" eaLnBrk="1" hangingPunct="1">
              <a:spcBef>
                <a:spcPct val="0"/>
              </a:spcBef>
              <a:buFontTx/>
              <a:buNone/>
            </a:pPr>
            <a:r>
              <a:rPr lang="ru-RU" altLang="ru-RU" sz="1800" b="1" dirty="0">
                <a:solidFill>
                  <a:srgbClr val="006600"/>
                </a:solidFill>
              </a:rPr>
              <a:t> гибочного штампа </a:t>
            </a:r>
          </a:p>
        </p:txBody>
      </p:sp>
      <p:pic>
        <p:nvPicPr>
          <p:cNvPr id="97286" name="Picture 6" descr="Рисунок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65441"/>
            <a:ext cx="36576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7" descr="Картинка 51 из 2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267457"/>
            <a:ext cx="28670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903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i_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 y="461662"/>
            <a:ext cx="4213063" cy="575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i_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791" y="461662"/>
            <a:ext cx="4921009" cy="575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5"/>
          <p:cNvSpPr>
            <a:spLocks noChangeArrowheads="1"/>
          </p:cNvSpPr>
          <p:nvPr/>
        </p:nvSpPr>
        <p:spPr bwMode="auto">
          <a:xfrm>
            <a:off x="4391045" y="6221551"/>
            <a:ext cx="4774689" cy="646331"/>
          </a:xfrm>
          <a:prstGeom prst="rect">
            <a:avLst/>
          </a:prstGeom>
          <a:solidFill>
            <a:schemeClr val="tx1"/>
          </a:solidFill>
          <a:ln>
            <a:noFill/>
          </a:ln>
          <a:effectLst/>
          <a:extLst/>
        </p:spPr>
        <p:txBody>
          <a:bodyPr wrap="square" anchor="ctr">
            <a:spAutoFit/>
          </a:bodyPr>
          <a:lstStyle>
            <a:lvl1pPr indent="1428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12788" indent="0" eaLnBrk="1" hangingPunct="1">
              <a:spcBef>
                <a:spcPct val="0"/>
              </a:spcBef>
              <a:buFontTx/>
              <a:buNone/>
            </a:pPr>
            <a:r>
              <a:rPr lang="ru-RU" altLang="ru-RU" sz="1800" b="1" dirty="0" smtClean="0">
                <a:solidFill>
                  <a:srgbClr val="FF0000"/>
                </a:solidFill>
              </a:rPr>
              <a:t>в</a:t>
            </a:r>
            <a:r>
              <a:rPr lang="ru-RU" altLang="ru-RU" sz="1800" dirty="0" smtClean="0"/>
              <a:t> </a:t>
            </a:r>
            <a:r>
              <a:rPr lang="ru-RU" altLang="ru-RU" sz="1800" b="1" dirty="0">
                <a:solidFill>
                  <a:srgbClr val="0000FF"/>
                </a:solidFill>
              </a:rPr>
              <a:t>– изготовление скобы; </a:t>
            </a:r>
          </a:p>
          <a:p>
            <a:pPr marL="712788" indent="0" eaLnBrk="1" hangingPunct="1">
              <a:spcBef>
                <a:spcPct val="0"/>
              </a:spcBef>
              <a:buFontTx/>
              <a:buNone/>
            </a:pPr>
            <a:r>
              <a:rPr lang="ru-RU" altLang="ru-RU" sz="1800" b="1" dirty="0">
                <a:solidFill>
                  <a:srgbClr val="FF0000"/>
                </a:solidFill>
              </a:rPr>
              <a:t>г</a:t>
            </a:r>
            <a:r>
              <a:rPr lang="ru-RU" altLang="ru-RU" sz="1800" b="1" dirty="0"/>
              <a:t> </a:t>
            </a:r>
            <a:r>
              <a:rPr lang="ru-RU" altLang="ru-RU" sz="1800" b="1" dirty="0">
                <a:solidFill>
                  <a:srgbClr val="0000FF"/>
                </a:solidFill>
              </a:rPr>
              <a:t>– изготовление хомутика. </a:t>
            </a:r>
          </a:p>
        </p:txBody>
      </p:sp>
      <p:sp>
        <p:nvSpPr>
          <p:cNvPr id="2" name="Прямоугольник 1"/>
          <p:cNvSpPr/>
          <p:nvPr/>
        </p:nvSpPr>
        <p:spPr>
          <a:xfrm>
            <a:off x="2010841" y="2600920"/>
            <a:ext cx="338554" cy="369332"/>
          </a:xfrm>
          <a:prstGeom prst="rect">
            <a:avLst/>
          </a:prstGeom>
          <a:solidFill>
            <a:schemeClr val="tx1"/>
          </a:solidFill>
        </p:spPr>
        <p:txBody>
          <a:bodyPr wrap="none">
            <a:spAutoFit/>
          </a:bodyPr>
          <a:lstStyle/>
          <a:p>
            <a:r>
              <a:rPr lang="ru-RU" altLang="ru-RU" b="1" dirty="0">
                <a:solidFill>
                  <a:srgbClr val="FF0000"/>
                </a:solidFill>
              </a:rPr>
              <a:t>а</a:t>
            </a:r>
            <a:endParaRPr lang="ru-RU" dirty="0"/>
          </a:p>
        </p:txBody>
      </p:sp>
      <p:sp>
        <p:nvSpPr>
          <p:cNvPr id="8" name="Прямоугольник 7"/>
          <p:cNvSpPr/>
          <p:nvPr/>
        </p:nvSpPr>
        <p:spPr>
          <a:xfrm>
            <a:off x="1955939" y="5851240"/>
            <a:ext cx="344966" cy="369332"/>
          </a:xfrm>
          <a:prstGeom prst="rect">
            <a:avLst/>
          </a:prstGeom>
          <a:solidFill>
            <a:schemeClr val="tx1"/>
          </a:solidFill>
        </p:spPr>
        <p:txBody>
          <a:bodyPr wrap="none">
            <a:spAutoFit/>
          </a:bodyPr>
          <a:lstStyle/>
          <a:p>
            <a:r>
              <a:rPr lang="ru-RU" altLang="ru-RU" b="1" dirty="0" smtClean="0">
                <a:solidFill>
                  <a:srgbClr val="FF0000"/>
                </a:solidFill>
              </a:rPr>
              <a:t>б</a:t>
            </a:r>
            <a:endParaRPr lang="ru-RU" dirty="0"/>
          </a:p>
        </p:txBody>
      </p:sp>
      <p:sp>
        <p:nvSpPr>
          <p:cNvPr id="9" name="Прямоугольник 8"/>
          <p:cNvSpPr/>
          <p:nvPr/>
        </p:nvSpPr>
        <p:spPr>
          <a:xfrm>
            <a:off x="6584137" y="1628800"/>
            <a:ext cx="338554" cy="369332"/>
          </a:xfrm>
          <a:prstGeom prst="rect">
            <a:avLst/>
          </a:prstGeom>
          <a:solidFill>
            <a:schemeClr val="tx1"/>
          </a:solidFill>
        </p:spPr>
        <p:txBody>
          <a:bodyPr wrap="none">
            <a:spAutoFit/>
          </a:bodyPr>
          <a:lstStyle/>
          <a:p>
            <a:r>
              <a:rPr lang="ru-RU" altLang="ru-RU" b="1" dirty="0" smtClean="0">
                <a:solidFill>
                  <a:srgbClr val="FF0000"/>
                </a:solidFill>
              </a:rPr>
              <a:t>в</a:t>
            </a:r>
            <a:endParaRPr lang="ru-RU" dirty="0"/>
          </a:p>
        </p:txBody>
      </p:sp>
      <p:sp>
        <p:nvSpPr>
          <p:cNvPr id="10" name="Прямоугольник 9"/>
          <p:cNvSpPr/>
          <p:nvPr/>
        </p:nvSpPr>
        <p:spPr>
          <a:xfrm>
            <a:off x="6491501" y="5851240"/>
            <a:ext cx="404215" cy="369332"/>
          </a:xfrm>
          <a:prstGeom prst="rect">
            <a:avLst/>
          </a:prstGeom>
          <a:solidFill>
            <a:schemeClr val="tx1"/>
          </a:solidFill>
        </p:spPr>
        <p:txBody>
          <a:bodyPr wrap="square">
            <a:spAutoFit/>
          </a:bodyPr>
          <a:lstStyle/>
          <a:p>
            <a:r>
              <a:rPr lang="ru-RU" altLang="ru-RU" b="1" dirty="0" smtClean="0">
                <a:solidFill>
                  <a:srgbClr val="FF0000"/>
                </a:solidFill>
              </a:rPr>
              <a:t>г</a:t>
            </a:r>
            <a:endParaRPr lang="ru-RU" dirty="0"/>
          </a:p>
        </p:txBody>
      </p:sp>
      <p:sp>
        <p:nvSpPr>
          <p:cNvPr id="98307" name="Rectangle 3"/>
          <p:cNvSpPr>
            <a:spLocks noChangeArrowheads="1"/>
          </p:cNvSpPr>
          <p:nvPr/>
        </p:nvSpPr>
        <p:spPr bwMode="auto">
          <a:xfrm>
            <a:off x="-4538" y="6221551"/>
            <a:ext cx="4720554" cy="646331"/>
          </a:xfrm>
          <a:prstGeom prst="rect">
            <a:avLst/>
          </a:prstGeom>
          <a:solidFill>
            <a:schemeClr val="tx1"/>
          </a:solidFill>
          <a:ln>
            <a:noFill/>
          </a:ln>
          <a:effectLst/>
          <a:extLst/>
        </p:spPr>
        <p:txBody>
          <a:bodyPr wrap="square" anchor="ctr">
            <a:spAutoFit/>
          </a:bodyPr>
          <a:lstStyle>
            <a:lvl1pPr indent="1428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47675" indent="0" eaLnBrk="1" hangingPunct="1">
              <a:spcBef>
                <a:spcPct val="0"/>
              </a:spcBef>
              <a:buFontTx/>
              <a:buNone/>
            </a:pPr>
            <a:r>
              <a:rPr lang="ru-RU" altLang="ru-RU" sz="1800" b="1" dirty="0" smtClean="0">
                <a:solidFill>
                  <a:srgbClr val="FF0000"/>
                </a:solidFill>
              </a:rPr>
              <a:t>а</a:t>
            </a:r>
            <a:r>
              <a:rPr lang="ru-RU" altLang="ru-RU" sz="1800" dirty="0" smtClean="0"/>
              <a:t> </a:t>
            </a:r>
            <a:r>
              <a:rPr lang="ru-RU" altLang="ru-RU" sz="1800" b="1" dirty="0">
                <a:solidFill>
                  <a:srgbClr val="0000FF"/>
                </a:solidFill>
              </a:rPr>
              <a:t>– порядок гибки; </a:t>
            </a:r>
          </a:p>
          <a:p>
            <a:pPr marL="447675" indent="0" eaLnBrk="1" hangingPunct="1">
              <a:spcBef>
                <a:spcPct val="0"/>
              </a:spcBef>
              <a:buFontTx/>
              <a:buNone/>
            </a:pPr>
            <a:r>
              <a:rPr lang="ru-RU" altLang="ru-RU" sz="1800" b="1" dirty="0">
                <a:solidFill>
                  <a:srgbClr val="FF0000"/>
                </a:solidFill>
              </a:rPr>
              <a:t>б</a:t>
            </a:r>
            <a:r>
              <a:rPr lang="ru-RU" altLang="ru-RU" sz="1800" b="1" dirty="0"/>
              <a:t> </a:t>
            </a:r>
            <a:r>
              <a:rPr lang="ru-RU" altLang="ru-RU" sz="1800" b="1" dirty="0">
                <a:solidFill>
                  <a:srgbClr val="0000FF"/>
                </a:solidFill>
              </a:rPr>
              <a:t>– гибка острого </a:t>
            </a:r>
            <a:r>
              <a:rPr lang="ru-RU" altLang="ru-RU" sz="1800" b="1" dirty="0" smtClean="0">
                <a:solidFill>
                  <a:srgbClr val="0000FF"/>
                </a:solidFill>
              </a:rPr>
              <a:t>угла на </a:t>
            </a:r>
            <a:r>
              <a:rPr lang="ru-RU" altLang="ru-RU" sz="1800" b="1" dirty="0">
                <a:solidFill>
                  <a:srgbClr val="0000FF"/>
                </a:solidFill>
              </a:rPr>
              <a:t>оправке. </a:t>
            </a:r>
          </a:p>
        </p:txBody>
      </p:sp>
      <p:sp>
        <p:nvSpPr>
          <p:cNvPr id="3" name="Прямоугольник 2"/>
          <p:cNvSpPr/>
          <p:nvPr/>
        </p:nvSpPr>
        <p:spPr>
          <a:xfrm>
            <a:off x="0" y="-3"/>
            <a:ext cx="9147446" cy="461665"/>
          </a:xfrm>
          <a:prstGeom prst="rect">
            <a:avLst/>
          </a:prstGeom>
          <a:solidFill>
            <a:schemeClr val="accent1">
              <a:lumMod val="20000"/>
              <a:lumOff val="80000"/>
            </a:schemeClr>
          </a:solidFill>
        </p:spPr>
        <p:txBody>
          <a:bodyPr wrap="square">
            <a:spAutoFit/>
          </a:bodyPr>
          <a:lstStyle/>
          <a:p>
            <a:pPr algn="ctr">
              <a:spcBef>
                <a:spcPct val="0"/>
              </a:spcBef>
            </a:pPr>
            <a:r>
              <a:rPr lang="ru-RU" altLang="ru-RU" sz="2400" b="1" dirty="0">
                <a:solidFill>
                  <a:srgbClr val="C00000"/>
                </a:solidFill>
              </a:rPr>
              <a:t>Приёмы гибки полос:</a:t>
            </a:r>
            <a:r>
              <a:rPr lang="ru-RU" altLang="ru-RU" sz="2400" dirty="0">
                <a:solidFill>
                  <a:srgbClr val="C00000"/>
                </a:solidFill>
              </a:rPr>
              <a:t> </a:t>
            </a:r>
          </a:p>
        </p:txBody>
      </p:sp>
    </p:spTree>
    <p:extLst>
      <p:ext uri="{BB962C8B-B14F-4D97-AF65-F5344CB8AC3E}">
        <p14:creationId xmlns:p14="http://schemas.microsoft.com/office/powerpoint/2010/main" val="222531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53007" y="381000"/>
            <a:ext cx="8496944" cy="6109365"/>
          </a:xfrm>
          <a:prstGeom prst="rect">
            <a:avLst/>
          </a:prstGeom>
          <a:solidFill>
            <a:schemeClr val="tx1"/>
          </a:solidFill>
          <a:effectLst>
            <a:softEdge rad="127000"/>
          </a:effectLst>
        </p:spPr>
        <p:txBody>
          <a:bodyPr wrap="square">
            <a:spAutoFit/>
          </a:bodyPr>
          <a:lstStyle/>
          <a:p>
            <a:pPr algn="ctr"/>
            <a:endParaRPr lang="ru-RU" sz="1200" b="1"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a:p>
            <a:pPr algn="ctr"/>
            <a:r>
              <a:rPr lang="ru-RU"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Тема </a:t>
            </a:r>
            <a:r>
              <a:rPr lang="ru-RU" sz="3600" b="1" dirty="0">
                <a:solidFill>
                  <a:srgbClr val="FF0000"/>
                </a:solidFill>
                <a:effectLst>
                  <a:outerShdw blurRad="38100" dist="38100" dir="2700000" algn="tl">
                    <a:srgbClr val="000000">
                      <a:alpha val="43137"/>
                    </a:srgbClr>
                  </a:outerShdw>
                </a:effectLst>
                <a:latin typeface="Arial Black" panose="020B0A04020102020204" pitchFamily="34" charset="0"/>
              </a:rPr>
              <a:t>1.2</a:t>
            </a:r>
          </a:p>
          <a:p>
            <a:pPr algn="ctr"/>
            <a:r>
              <a:rPr lang="ru-RU" sz="3600" b="1" dirty="0">
                <a:solidFill>
                  <a:srgbClr val="0000FF"/>
                </a:solidFill>
                <a:effectLst>
                  <a:outerShdw blurRad="38100" dist="38100" dir="2700000" algn="tl">
                    <a:srgbClr val="000000">
                      <a:alpha val="43137"/>
                    </a:srgbClr>
                  </a:outerShdw>
                </a:effectLst>
                <a:latin typeface="Arial Black" panose="020B0A04020102020204" pitchFamily="34" charset="0"/>
              </a:rPr>
              <a:t>Подготовительные операции слесарной обработки:</a:t>
            </a:r>
            <a:endParaRPr lang="ru-RU" sz="3600" b="1" dirty="0">
              <a:solidFill>
                <a:srgbClr val="0000FF"/>
              </a:solidFill>
              <a:effectLst>
                <a:outerShdw blurRad="38100" dist="38100" dir="2700000" algn="tl">
                  <a:srgbClr val="000000">
                    <a:alpha val="43137"/>
                  </a:srgbClr>
                </a:outerShdw>
              </a:effectLst>
              <a:latin typeface="Arial Black" panose="020B0A04020102020204" pitchFamily="34" charset="0"/>
              <a:cs typeface="Times New Roman" pitchFamily="18" charset="0"/>
            </a:endParaRPr>
          </a:p>
          <a:p>
            <a:pPr algn="ctr"/>
            <a:endParaRPr 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2597150" indent="-2324100">
              <a:spcBef>
                <a:spcPts val="600"/>
              </a:spcBef>
              <a:spcAft>
                <a:spcPts val="600"/>
              </a:spcAft>
            </a:pPr>
            <a:r>
              <a:rPr lang="ru-RU" sz="3800" b="1" u="sng"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Тема 1.2.1</a:t>
            </a:r>
            <a:r>
              <a:rPr lang="ru-RU" sz="3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Разметка плоскостная </a:t>
            </a:r>
            <a:r>
              <a:rPr lang="ru-RU" sz="38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и пространственная</a:t>
            </a:r>
            <a:endParaRPr lang="ru-RU" sz="38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endParaRPr>
          </a:p>
          <a:p>
            <a:pPr marL="273050">
              <a:spcBef>
                <a:spcPts val="600"/>
              </a:spcBef>
              <a:spcAft>
                <a:spcPts val="600"/>
              </a:spcAft>
            </a:pPr>
            <a:r>
              <a:rPr lang="ru-RU" sz="3800" b="1" u="sng"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Тема 1.2.2</a:t>
            </a:r>
            <a:r>
              <a:rPr lang="ru-RU" sz="3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Гибка и правка </a:t>
            </a:r>
            <a:r>
              <a:rPr lang="ru-RU" sz="38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металла</a:t>
            </a:r>
            <a:endParaRPr lang="ru-RU" sz="38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endParaRPr>
          </a:p>
          <a:p>
            <a:pPr marL="273050">
              <a:spcBef>
                <a:spcPts val="600"/>
              </a:spcBef>
              <a:spcAft>
                <a:spcPts val="600"/>
              </a:spcAft>
            </a:pPr>
            <a:r>
              <a:rPr lang="ru-RU" sz="3800" b="1" u="sng"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Тема 1.2.3</a:t>
            </a:r>
            <a:r>
              <a:rPr lang="ru-RU" sz="3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Рубка </a:t>
            </a:r>
            <a:r>
              <a:rPr lang="ru-RU" sz="38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металла</a:t>
            </a:r>
            <a:endParaRPr lang="ru-RU" sz="38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endParaRPr>
          </a:p>
          <a:p>
            <a:pPr marL="273050">
              <a:spcBef>
                <a:spcPts val="600"/>
              </a:spcBef>
              <a:spcAft>
                <a:spcPts val="600"/>
              </a:spcAft>
            </a:pPr>
            <a:r>
              <a:rPr lang="ru-RU" sz="3800" b="1" u="sng"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Тема 1.2.4</a:t>
            </a:r>
            <a:r>
              <a:rPr lang="ru-RU" sz="3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8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Резка </a:t>
            </a:r>
            <a:r>
              <a:rPr lang="ru-RU" sz="38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металла</a:t>
            </a:r>
          </a:p>
          <a:p>
            <a:pPr marL="273050">
              <a:spcBef>
                <a:spcPts val="600"/>
              </a:spcBef>
              <a:spcAft>
                <a:spcPts val="600"/>
              </a:spcAft>
            </a:pPr>
            <a:endParaRPr lang="ru-RU" sz="1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61230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914400" y="1295400"/>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ru-RU" sz="48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spc="300" dirty="0" smtClean="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Механизация при </a:t>
            </a:r>
            <a:r>
              <a:rPr lang="ru-RU" sz="4800" b="1" spc="300" dirty="0" err="1" smtClean="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гибке</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75743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4888" y="152400"/>
            <a:ext cx="8319862" cy="461665"/>
          </a:xfrm>
          <a:prstGeom prst="rect">
            <a:avLst/>
          </a:prstGeom>
          <a:solidFill>
            <a:srgbClr val="FFFF00"/>
          </a:solidFill>
        </p:spPr>
        <p:txBody>
          <a:bodyPr wrap="square">
            <a:spAutoFit/>
          </a:bodyPr>
          <a:lstStyle/>
          <a:p>
            <a:pPr algn="ctr">
              <a:spcBef>
                <a:spcPct val="0"/>
              </a:spcBef>
            </a:pPr>
            <a:r>
              <a:rPr lang="ru-RU" sz="2400" b="1" dirty="0">
                <a:solidFill>
                  <a:srgbClr val="C00000"/>
                </a:solidFill>
                <a:latin typeface="Arial" pitchFamily="34" charset="0"/>
                <a:cs typeface="Arial" pitchFamily="34" charset="0"/>
              </a:rPr>
              <a:t>3. МЕХАНИЗАЦИЯ ПРИ ГИБКЕ</a:t>
            </a:r>
            <a:endParaRPr lang="ru-RU" altLang="ru-RU" sz="2400" dirty="0">
              <a:solidFill>
                <a:srgbClr val="C00000"/>
              </a:solidFill>
            </a:endParaRPr>
          </a:p>
        </p:txBody>
      </p:sp>
      <p:pic>
        <p:nvPicPr>
          <p:cNvPr id="11" name="Рисунок 10"/>
          <p:cNvPicPr/>
          <p:nvPr/>
        </p:nvPicPr>
        <p:blipFill>
          <a:blip r:embed="rId2" cstate="print"/>
          <a:srcRect/>
          <a:stretch>
            <a:fillRect/>
          </a:stretch>
        </p:blipFill>
        <p:spPr bwMode="auto">
          <a:xfrm>
            <a:off x="1524000" y="762000"/>
            <a:ext cx="6248400" cy="4495800"/>
          </a:xfrm>
          <a:prstGeom prst="rect">
            <a:avLst/>
          </a:prstGeom>
          <a:noFill/>
          <a:ln w="9525">
            <a:noFill/>
            <a:miter lim="800000"/>
            <a:headEnd/>
            <a:tailEnd/>
          </a:ln>
        </p:spPr>
      </p:pic>
      <p:sp>
        <p:nvSpPr>
          <p:cNvPr id="12" name="Rectangle 1"/>
          <p:cNvSpPr>
            <a:spLocks noChangeArrowheads="1"/>
          </p:cNvSpPr>
          <p:nvPr/>
        </p:nvSpPr>
        <p:spPr bwMode="auto">
          <a:xfrm>
            <a:off x="685800" y="5486400"/>
            <a:ext cx="7820942" cy="10772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Arial" pitchFamily="34" charset="0"/>
                <a:cs typeface="Arial" pitchFamily="34" charset="0"/>
              </a:rPr>
              <a:t>Рис. 6.</a:t>
            </a:r>
            <a:r>
              <a:rPr lang="ru-RU" sz="2400" b="1" dirty="0" smtClean="0">
                <a:latin typeface="Arial" pitchFamily="34" charset="0"/>
                <a:cs typeface="Arial" pitchFamily="34" charset="0"/>
              </a:rPr>
              <a:t> </a:t>
            </a:r>
            <a:r>
              <a:rPr lang="ru-RU" sz="2400" b="1" dirty="0" smtClean="0">
                <a:solidFill>
                  <a:srgbClr val="006600"/>
                </a:solidFill>
                <a:latin typeface="Arial" pitchFamily="34" charset="0"/>
                <a:cs typeface="Arial" pitchFamily="34" charset="0"/>
              </a:rPr>
              <a:t>Листогибочные вальцы: </a:t>
            </a:r>
          </a:p>
          <a:p>
            <a:pPr algn="ctr"/>
            <a:r>
              <a:rPr lang="ru-RU" sz="2000" b="1" i="1" dirty="0" smtClean="0">
                <a:solidFill>
                  <a:srgbClr val="FF0000"/>
                </a:solidFill>
                <a:latin typeface="Arial" pitchFamily="34" charset="0"/>
                <a:cs typeface="Arial" pitchFamily="34" charset="0"/>
              </a:rPr>
              <a:t>1 </a:t>
            </a:r>
            <a:r>
              <a:rPr lang="ru-RU" sz="2000" b="1" dirty="0" smtClean="0">
                <a:solidFill>
                  <a:srgbClr val="0000FF"/>
                </a:solidFill>
                <a:latin typeface="Arial" pitchFamily="34" charset="0"/>
                <a:cs typeface="Arial" pitchFamily="34" charset="0"/>
              </a:rPr>
              <a:t>– механизм привода; </a:t>
            </a:r>
            <a:r>
              <a:rPr lang="ru-RU" sz="2000" b="1" i="1" dirty="0" smtClean="0">
                <a:solidFill>
                  <a:srgbClr val="FF0000"/>
                </a:solidFill>
                <a:latin typeface="Arial" pitchFamily="34" charset="0"/>
                <a:cs typeface="Arial" pitchFamily="34" charset="0"/>
              </a:rPr>
              <a:t>2</a:t>
            </a:r>
            <a:r>
              <a:rPr lang="ru-RU" sz="2000" b="1" i="1" dirty="0" smtClean="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 верхний валок; </a:t>
            </a:r>
          </a:p>
          <a:p>
            <a:pPr algn="ctr"/>
            <a:r>
              <a:rPr lang="ru-RU" sz="2000" b="1" i="1" dirty="0" smtClean="0">
                <a:solidFill>
                  <a:srgbClr val="FF0000"/>
                </a:solidFill>
                <a:latin typeface="Arial" pitchFamily="34" charset="0"/>
                <a:cs typeface="Arial" pitchFamily="34" charset="0"/>
              </a:rPr>
              <a:t>3</a:t>
            </a:r>
            <a:r>
              <a:rPr lang="ru-RU" sz="2000" b="1" i="1" dirty="0" smtClean="0">
                <a:solidFill>
                  <a:srgbClr val="0000FF"/>
                </a:solidFill>
                <a:latin typeface="Arial" pitchFamily="34" charset="0"/>
                <a:cs typeface="Arial" pitchFamily="34" charset="0"/>
              </a:rPr>
              <a:t> – </a:t>
            </a:r>
            <a:r>
              <a:rPr lang="ru-RU" sz="2000" b="1" dirty="0" smtClean="0">
                <a:solidFill>
                  <a:srgbClr val="0000FF"/>
                </a:solidFill>
                <a:latin typeface="Arial" pitchFamily="34" charset="0"/>
                <a:cs typeface="Arial" pitchFamily="34" charset="0"/>
              </a:rPr>
              <a:t>изгибаемый лист; </a:t>
            </a:r>
            <a:r>
              <a:rPr lang="ru-RU" sz="2000" b="1" i="1" dirty="0" smtClean="0">
                <a:solidFill>
                  <a:srgbClr val="FF0000"/>
                </a:solidFill>
                <a:latin typeface="Arial" pitchFamily="34" charset="0"/>
                <a:cs typeface="Arial" pitchFamily="34" charset="0"/>
              </a:rPr>
              <a:t>4</a:t>
            </a:r>
            <a:r>
              <a:rPr lang="ru-RU" sz="2000" b="1" i="1" dirty="0" smtClean="0">
                <a:solidFill>
                  <a:srgbClr val="0000FF"/>
                </a:solidFill>
                <a:latin typeface="Arial" pitchFamily="34" charset="0"/>
                <a:cs typeface="Arial" pitchFamily="34" charset="0"/>
              </a:rPr>
              <a:t> – </a:t>
            </a:r>
            <a:r>
              <a:rPr lang="ru-RU" sz="2000" b="1" dirty="0" smtClean="0">
                <a:solidFill>
                  <a:srgbClr val="0000FF"/>
                </a:solidFill>
                <a:latin typeface="Arial" pitchFamily="34" charset="0"/>
                <a:cs typeface="Arial" pitchFamily="34" charset="0"/>
              </a:rPr>
              <a:t>плита; </a:t>
            </a:r>
            <a:r>
              <a:rPr lang="ru-RU" sz="2000" b="1" dirty="0" smtClean="0">
                <a:solidFill>
                  <a:srgbClr val="FF0000"/>
                </a:solidFill>
                <a:latin typeface="Arial" pitchFamily="34" charset="0"/>
                <a:cs typeface="Arial" pitchFamily="34" charset="0"/>
              </a:rPr>
              <a:t>5</a:t>
            </a:r>
            <a:r>
              <a:rPr lang="ru-RU" sz="2000" b="1" dirty="0" smtClean="0">
                <a:solidFill>
                  <a:srgbClr val="0000FF"/>
                </a:solidFill>
                <a:latin typeface="Arial" pitchFamily="34" charset="0"/>
                <a:cs typeface="Arial" pitchFamily="34" charset="0"/>
              </a:rPr>
              <a:t> – нижний валок</a:t>
            </a:r>
            <a:endParaRPr lang="ru-RU" sz="20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746578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srcRect/>
          <a:stretch>
            <a:fillRect/>
          </a:stretch>
        </p:blipFill>
        <p:spPr bwMode="auto">
          <a:xfrm>
            <a:off x="276672" y="152400"/>
            <a:ext cx="4752528" cy="6553200"/>
          </a:xfrm>
          <a:prstGeom prst="rect">
            <a:avLst/>
          </a:prstGeom>
          <a:noFill/>
          <a:ln w="9525">
            <a:noFill/>
            <a:miter lim="800000"/>
            <a:headEnd/>
            <a:tailEnd/>
          </a:ln>
        </p:spPr>
      </p:pic>
      <p:sp>
        <p:nvSpPr>
          <p:cNvPr id="6" name="Rectangle 1"/>
          <p:cNvSpPr>
            <a:spLocks noChangeArrowheads="1"/>
          </p:cNvSpPr>
          <p:nvPr/>
        </p:nvSpPr>
        <p:spPr bwMode="auto">
          <a:xfrm>
            <a:off x="5181600" y="1828800"/>
            <a:ext cx="3688448" cy="360098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Arial" pitchFamily="34" charset="0"/>
                <a:cs typeface="Arial" pitchFamily="34" charset="0"/>
              </a:rPr>
              <a:t>Рис. 7. </a:t>
            </a:r>
            <a:r>
              <a:rPr lang="ru-RU" sz="2400" b="1" dirty="0" smtClean="0">
                <a:solidFill>
                  <a:srgbClr val="006600"/>
                </a:solidFill>
                <a:latin typeface="Arial" pitchFamily="34" charset="0"/>
                <a:cs typeface="Arial" pitchFamily="34" charset="0"/>
              </a:rPr>
              <a:t>Листогибочный пресс: </a:t>
            </a:r>
          </a:p>
          <a:p>
            <a:r>
              <a:rPr lang="ru-RU" sz="2000" b="1" i="1" dirty="0" smtClean="0">
                <a:solidFill>
                  <a:srgbClr val="FF0000"/>
                </a:solidFill>
                <a:latin typeface="Arial" pitchFamily="34" charset="0"/>
                <a:cs typeface="Arial" pitchFamily="34" charset="0"/>
              </a:rPr>
              <a:t>а</a:t>
            </a:r>
            <a:r>
              <a:rPr lang="ru-RU" sz="2000" b="1" i="1" dirty="0" smtClean="0">
                <a:latin typeface="Arial" pitchFamily="34" charset="0"/>
                <a:cs typeface="Arial" pitchFamily="34" charset="0"/>
              </a:rPr>
              <a:t> </a:t>
            </a:r>
            <a:r>
              <a:rPr lang="ru-RU" sz="2000" b="1" dirty="0" smtClean="0">
                <a:solidFill>
                  <a:srgbClr val="0000FF"/>
                </a:solidFill>
                <a:latin typeface="Arial" pitchFamily="34" charset="0"/>
                <a:cs typeface="Arial" pitchFamily="34" charset="0"/>
              </a:rPr>
              <a:t>– общий вид; </a:t>
            </a:r>
          </a:p>
          <a:p>
            <a:r>
              <a:rPr lang="ru-RU" sz="2000" b="1" i="1" dirty="0" smtClean="0">
                <a:solidFill>
                  <a:srgbClr val="FF0000"/>
                </a:solidFill>
                <a:latin typeface="Arial" pitchFamily="34" charset="0"/>
                <a:cs typeface="Arial" pitchFamily="34" charset="0"/>
              </a:rPr>
              <a:t>б</a:t>
            </a:r>
            <a:r>
              <a:rPr lang="ru-RU" sz="2000" b="1" dirty="0" smtClean="0">
                <a:solidFill>
                  <a:srgbClr val="0000FF"/>
                </a:solidFill>
                <a:latin typeface="Arial" pitchFamily="34" charset="0"/>
                <a:cs typeface="Arial" pitchFamily="34" charset="0"/>
              </a:rPr>
              <a:t> – конструктивная схема; </a:t>
            </a:r>
          </a:p>
          <a:p>
            <a:pPr marL="447675" indent="-447675"/>
            <a:r>
              <a:rPr lang="ru-RU" sz="2000" b="1" i="1" dirty="0">
                <a:solidFill>
                  <a:srgbClr val="FF0000"/>
                </a:solidFill>
                <a:latin typeface="Arial" pitchFamily="34" charset="0"/>
                <a:cs typeface="Arial" pitchFamily="34" charset="0"/>
              </a:rPr>
              <a:t>в</a:t>
            </a:r>
            <a:r>
              <a:rPr lang="ru-RU" sz="2000" b="1" dirty="0">
                <a:solidFill>
                  <a:srgbClr val="0000FF"/>
                </a:solidFill>
                <a:latin typeface="Arial" pitchFamily="34" charset="0"/>
                <a:cs typeface="Arial" pitchFamily="34" charset="0"/>
              </a:rPr>
              <a:t> – </a:t>
            </a:r>
            <a:r>
              <a:rPr lang="ru-RU" sz="2000" b="1" dirty="0" smtClean="0">
                <a:solidFill>
                  <a:srgbClr val="0000FF"/>
                </a:solidFill>
                <a:latin typeface="Arial" pitchFamily="34" charset="0"/>
                <a:cs typeface="Arial" pitchFamily="34" charset="0"/>
              </a:rPr>
              <a:t>формы изгибаемого профиля; </a:t>
            </a:r>
          </a:p>
          <a:p>
            <a:r>
              <a:rPr lang="ru-RU" sz="2000" b="1" i="1" dirty="0" smtClean="0">
                <a:solidFill>
                  <a:srgbClr val="FF0000"/>
                </a:solidFill>
                <a:latin typeface="Arial" pitchFamily="34" charset="0"/>
                <a:cs typeface="Arial" pitchFamily="34" charset="0"/>
              </a:rPr>
              <a:t>1</a:t>
            </a:r>
            <a:r>
              <a:rPr lang="ru-RU" sz="2000" b="1" i="1" dirty="0" smtClean="0">
                <a:solidFill>
                  <a:srgbClr val="0000FF"/>
                </a:solidFill>
                <a:latin typeface="Arial" pitchFamily="34" charset="0"/>
                <a:cs typeface="Arial" pitchFamily="34" charset="0"/>
              </a:rPr>
              <a:t> </a:t>
            </a:r>
            <a:r>
              <a:rPr lang="ru-RU" sz="2000" b="1" dirty="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рама ползуна; </a:t>
            </a:r>
          </a:p>
          <a:p>
            <a:r>
              <a:rPr lang="ru-RU" sz="2000" b="1" i="1" dirty="0" smtClean="0">
                <a:solidFill>
                  <a:srgbClr val="FF0000"/>
                </a:solidFill>
                <a:latin typeface="Arial" pitchFamily="34" charset="0"/>
                <a:cs typeface="Arial" pitchFamily="34" charset="0"/>
              </a:rPr>
              <a:t>2</a:t>
            </a:r>
            <a:r>
              <a:rPr lang="ru-RU" sz="2000" b="1" i="1" dirty="0" smtClean="0">
                <a:solidFill>
                  <a:srgbClr val="0000FF"/>
                </a:solidFill>
                <a:latin typeface="Arial" pitchFamily="34" charset="0"/>
                <a:cs typeface="Arial" pitchFamily="34" charset="0"/>
              </a:rPr>
              <a:t> </a:t>
            </a:r>
            <a:r>
              <a:rPr lang="ru-RU" sz="2000" b="1" dirty="0">
                <a:solidFill>
                  <a:srgbClr val="0000FF"/>
                </a:solidFill>
                <a:latin typeface="Arial" pitchFamily="34" charset="0"/>
                <a:cs typeface="Arial" pitchFamily="34" charset="0"/>
              </a:rPr>
              <a:t>–</a:t>
            </a:r>
            <a:r>
              <a:rPr lang="ru-RU" sz="2000" b="1" i="1" dirty="0" smtClean="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пуансон; </a:t>
            </a:r>
          </a:p>
          <a:p>
            <a:r>
              <a:rPr lang="ru-RU" sz="2000" b="1" i="1" dirty="0" smtClean="0">
                <a:solidFill>
                  <a:srgbClr val="FF0000"/>
                </a:solidFill>
                <a:latin typeface="Arial" pitchFamily="34" charset="0"/>
                <a:cs typeface="Arial" pitchFamily="34" charset="0"/>
              </a:rPr>
              <a:t>3</a:t>
            </a:r>
            <a:r>
              <a:rPr lang="ru-RU" sz="2000" b="1" i="1" dirty="0" smtClean="0">
                <a:solidFill>
                  <a:srgbClr val="0000FF"/>
                </a:solidFill>
                <a:latin typeface="Arial" pitchFamily="34" charset="0"/>
                <a:cs typeface="Arial" pitchFamily="34" charset="0"/>
              </a:rPr>
              <a:t> </a:t>
            </a:r>
            <a:r>
              <a:rPr lang="ru-RU" sz="2000" b="1" dirty="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матрица; </a:t>
            </a:r>
          </a:p>
          <a:p>
            <a:r>
              <a:rPr lang="ru-RU" sz="2000" b="1" i="1" dirty="0" smtClean="0">
                <a:solidFill>
                  <a:srgbClr val="FF0000"/>
                </a:solidFill>
                <a:latin typeface="Arial" pitchFamily="34" charset="0"/>
                <a:cs typeface="Arial" pitchFamily="34" charset="0"/>
              </a:rPr>
              <a:t>4</a:t>
            </a:r>
            <a:r>
              <a:rPr lang="ru-RU" sz="2000" b="1" i="1" dirty="0" smtClean="0">
                <a:solidFill>
                  <a:srgbClr val="0000FF"/>
                </a:solidFill>
                <a:latin typeface="Arial" pitchFamily="34" charset="0"/>
                <a:cs typeface="Arial" pitchFamily="34" charset="0"/>
              </a:rPr>
              <a:t> </a:t>
            </a:r>
            <a:r>
              <a:rPr lang="ru-RU" sz="2000" b="1" dirty="0">
                <a:solidFill>
                  <a:srgbClr val="0000FF"/>
                </a:solidFill>
                <a:latin typeface="Arial" pitchFamily="34" charset="0"/>
                <a:cs typeface="Arial" pitchFamily="34" charset="0"/>
              </a:rPr>
              <a:t>–</a:t>
            </a:r>
            <a:r>
              <a:rPr lang="ru-RU" sz="2000" b="1" i="1" dirty="0" smtClean="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подкладка; </a:t>
            </a:r>
          </a:p>
          <a:p>
            <a:r>
              <a:rPr lang="ru-RU" sz="2000" b="1" i="1" dirty="0" smtClean="0">
                <a:solidFill>
                  <a:srgbClr val="FF0000"/>
                </a:solidFill>
                <a:latin typeface="Arial" pitchFamily="34" charset="0"/>
                <a:cs typeface="Arial" pitchFamily="34" charset="0"/>
              </a:rPr>
              <a:t>5</a:t>
            </a:r>
            <a:r>
              <a:rPr lang="ru-RU" sz="2000" b="1" dirty="0" smtClean="0">
                <a:solidFill>
                  <a:srgbClr val="0000FF"/>
                </a:solidFill>
                <a:latin typeface="Arial" pitchFamily="34" charset="0"/>
                <a:cs typeface="Arial" pitchFamily="34" charset="0"/>
              </a:rPr>
              <a:t> </a:t>
            </a:r>
            <a:r>
              <a:rPr lang="ru-RU" sz="2000" b="1" dirty="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плита</a:t>
            </a:r>
            <a:endParaRPr lang="ru-RU" sz="20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80663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827584" y="152400"/>
            <a:ext cx="7488832" cy="5181600"/>
          </a:xfrm>
          <a:prstGeom prst="rect">
            <a:avLst/>
          </a:prstGeom>
          <a:noFill/>
          <a:ln w="9525">
            <a:noFill/>
            <a:miter lim="800000"/>
            <a:headEnd/>
            <a:tailEnd/>
          </a:ln>
        </p:spPr>
      </p:pic>
      <p:sp>
        <p:nvSpPr>
          <p:cNvPr id="7" name="Rectangle 1"/>
          <p:cNvSpPr>
            <a:spLocks noChangeArrowheads="1"/>
          </p:cNvSpPr>
          <p:nvPr/>
        </p:nvSpPr>
        <p:spPr bwMode="auto">
          <a:xfrm>
            <a:off x="0" y="5399909"/>
            <a:ext cx="9144000" cy="145424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200" b="1" dirty="0" smtClean="0">
                <a:solidFill>
                  <a:srgbClr val="FF00FF"/>
                </a:solidFill>
                <a:latin typeface="Arial" pitchFamily="34" charset="0"/>
                <a:cs typeface="Arial" pitchFamily="34" charset="0"/>
              </a:rPr>
              <a:t>Рис. 8. </a:t>
            </a:r>
            <a:r>
              <a:rPr lang="ru-RU" sz="2200" b="1" dirty="0" smtClean="0">
                <a:solidFill>
                  <a:srgbClr val="006600"/>
                </a:solidFill>
                <a:latin typeface="Arial" pitchFamily="34" charset="0"/>
                <a:cs typeface="Arial" pitchFamily="34" charset="0"/>
              </a:rPr>
              <a:t>Роликовый гибочный станок: </a:t>
            </a:r>
          </a:p>
          <a:p>
            <a:pPr algn="ctr"/>
            <a:r>
              <a:rPr lang="ru-RU" b="1" i="1" dirty="0" smtClean="0">
                <a:solidFill>
                  <a:srgbClr val="FF0000"/>
                </a:solidFill>
                <a:latin typeface="Arial" pitchFamily="34" charset="0"/>
                <a:cs typeface="Arial" pitchFamily="34" charset="0"/>
              </a:rPr>
              <a:t>а</a:t>
            </a:r>
            <a:r>
              <a:rPr lang="ru-RU" b="1" i="1" dirty="0" smtClean="0">
                <a:latin typeface="Arial" pitchFamily="34" charset="0"/>
                <a:cs typeface="Arial" pitchFamily="34" charset="0"/>
              </a:rPr>
              <a:t> </a:t>
            </a:r>
            <a:r>
              <a:rPr lang="ru-RU" b="1" i="1" dirty="0" smtClean="0">
                <a:solidFill>
                  <a:srgbClr val="0000FF"/>
                </a:solidFill>
                <a:latin typeface="Arial" pitchFamily="34" charset="0"/>
                <a:cs typeface="Arial" pitchFamily="34" charset="0"/>
              </a:rPr>
              <a:t>– </a:t>
            </a:r>
            <a:r>
              <a:rPr lang="ru-RU" b="1" dirty="0" err="1" smtClean="0">
                <a:solidFill>
                  <a:srgbClr val="0000FF"/>
                </a:solidFill>
                <a:latin typeface="Arial" pitchFamily="34" charset="0"/>
                <a:cs typeface="Arial" pitchFamily="34" charset="0"/>
              </a:rPr>
              <a:t>трёхроликовый</a:t>
            </a:r>
            <a:r>
              <a:rPr lang="ru-RU" b="1" dirty="0" smtClean="0">
                <a:solidFill>
                  <a:srgbClr val="0000FF"/>
                </a:solidFill>
                <a:latin typeface="Arial" pitchFamily="34" charset="0"/>
                <a:cs typeface="Arial" pitchFamily="34" charset="0"/>
              </a:rPr>
              <a:t>: </a:t>
            </a:r>
          </a:p>
          <a:p>
            <a:pPr algn="ctr"/>
            <a:r>
              <a:rPr lang="ru-RU" sz="1550" b="1" i="1" dirty="0" smtClean="0">
                <a:solidFill>
                  <a:srgbClr val="FF0000"/>
                </a:solidFill>
                <a:latin typeface="Arial" pitchFamily="34" charset="0"/>
                <a:cs typeface="Arial" pitchFamily="34" charset="0"/>
              </a:rPr>
              <a:t>1</a:t>
            </a:r>
            <a:r>
              <a:rPr lang="ru-RU" sz="1550" b="1" i="1" dirty="0" smtClean="0">
                <a:latin typeface="Arial" pitchFamily="34" charset="0"/>
                <a:cs typeface="Arial" pitchFamily="34" charset="0"/>
              </a:rPr>
              <a:t> </a:t>
            </a:r>
            <a:r>
              <a:rPr lang="ru-RU" sz="1550" b="1" i="1" dirty="0" smtClean="0">
                <a:solidFill>
                  <a:srgbClr val="000000"/>
                </a:solidFill>
                <a:latin typeface="Arial" pitchFamily="34" charset="0"/>
                <a:cs typeface="Arial" pitchFamily="34" charset="0"/>
              </a:rPr>
              <a:t>– </a:t>
            </a:r>
            <a:r>
              <a:rPr lang="ru-RU" sz="1550" b="1" dirty="0" smtClean="0">
                <a:solidFill>
                  <a:srgbClr val="000000"/>
                </a:solidFill>
                <a:latin typeface="Arial" pitchFamily="34" charset="0"/>
                <a:cs typeface="Arial" pitchFamily="34" charset="0"/>
              </a:rPr>
              <a:t>рукоятка; </a:t>
            </a:r>
            <a:r>
              <a:rPr lang="ru-RU" sz="1550" b="1" i="1" dirty="0" smtClean="0">
                <a:solidFill>
                  <a:srgbClr val="FF0000"/>
                </a:solidFill>
                <a:latin typeface="Arial" pitchFamily="34" charset="0"/>
                <a:cs typeface="Arial" pitchFamily="34" charset="0"/>
              </a:rPr>
              <a:t>2</a:t>
            </a:r>
            <a:r>
              <a:rPr lang="ru-RU" sz="1550" b="1" i="1" dirty="0" smtClean="0">
                <a:solidFill>
                  <a:srgbClr val="000000"/>
                </a:solidFill>
                <a:latin typeface="Arial" pitchFamily="34" charset="0"/>
                <a:cs typeface="Arial" pitchFamily="34" charset="0"/>
              </a:rPr>
              <a:t> </a:t>
            </a:r>
            <a:r>
              <a:rPr lang="ru-RU" sz="1550" b="1" i="1" dirty="0">
                <a:solidFill>
                  <a:srgbClr val="000000"/>
                </a:solidFill>
                <a:latin typeface="Arial" pitchFamily="34" charset="0"/>
                <a:cs typeface="Arial" pitchFamily="34" charset="0"/>
              </a:rPr>
              <a:t>– </a:t>
            </a:r>
            <a:r>
              <a:rPr lang="ru-RU" sz="1550" b="1" dirty="0" smtClean="0">
                <a:solidFill>
                  <a:srgbClr val="000000"/>
                </a:solidFill>
                <a:latin typeface="Arial" pitchFamily="34" charset="0"/>
                <a:cs typeface="Arial" pitchFamily="34" charset="0"/>
              </a:rPr>
              <a:t>верхний ролик; </a:t>
            </a:r>
            <a:r>
              <a:rPr lang="ru-RU" sz="1550" b="1" i="1" dirty="0" smtClean="0">
                <a:solidFill>
                  <a:srgbClr val="FF0000"/>
                </a:solidFill>
                <a:latin typeface="Arial" pitchFamily="34" charset="0"/>
                <a:cs typeface="Arial" pitchFamily="34" charset="0"/>
              </a:rPr>
              <a:t>3, 4 </a:t>
            </a:r>
            <a:r>
              <a:rPr lang="ru-RU" sz="1550" b="1" i="1" dirty="0">
                <a:solidFill>
                  <a:srgbClr val="000000"/>
                </a:solidFill>
                <a:latin typeface="Arial" pitchFamily="34" charset="0"/>
                <a:cs typeface="Arial" pitchFamily="34" charset="0"/>
              </a:rPr>
              <a:t>– </a:t>
            </a:r>
            <a:r>
              <a:rPr lang="ru-RU" sz="1550" b="1" dirty="0" smtClean="0">
                <a:solidFill>
                  <a:srgbClr val="000000"/>
                </a:solidFill>
                <a:latin typeface="Arial" pitchFamily="34" charset="0"/>
                <a:cs typeface="Arial" pitchFamily="34" charset="0"/>
              </a:rPr>
              <a:t>нажимные ролики; </a:t>
            </a:r>
            <a:r>
              <a:rPr lang="ru-RU" sz="1550" b="1" i="1" dirty="0" smtClean="0">
                <a:solidFill>
                  <a:srgbClr val="FF0000"/>
                </a:solidFill>
                <a:latin typeface="Arial" pitchFamily="34" charset="0"/>
                <a:cs typeface="Arial" pitchFamily="34" charset="0"/>
              </a:rPr>
              <a:t>5</a:t>
            </a:r>
            <a:r>
              <a:rPr lang="ru-RU" sz="1550" b="1" dirty="0" smtClean="0">
                <a:solidFill>
                  <a:srgbClr val="000000"/>
                </a:solidFill>
                <a:latin typeface="Arial" pitchFamily="34" charset="0"/>
                <a:cs typeface="Arial" pitchFamily="34" charset="0"/>
              </a:rPr>
              <a:t> </a:t>
            </a:r>
            <a:r>
              <a:rPr lang="ru-RU" sz="1550" b="1" i="1" dirty="0">
                <a:solidFill>
                  <a:srgbClr val="000000"/>
                </a:solidFill>
                <a:latin typeface="Arial" pitchFamily="34" charset="0"/>
                <a:cs typeface="Arial" pitchFamily="34" charset="0"/>
              </a:rPr>
              <a:t>–</a:t>
            </a:r>
            <a:r>
              <a:rPr lang="ru-RU" sz="1550" b="1" dirty="0" smtClean="0">
                <a:solidFill>
                  <a:srgbClr val="000000"/>
                </a:solidFill>
                <a:latin typeface="Arial" pitchFamily="34" charset="0"/>
                <a:cs typeface="Arial" pitchFamily="34" charset="0"/>
              </a:rPr>
              <a:t> прижи­мы; </a:t>
            </a:r>
          </a:p>
          <a:p>
            <a:pPr algn="ctr"/>
            <a:r>
              <a:rPr lang="ru-RU" b="1" i="1" dirty="0" smtClean="0">
                <a:solidFill>
                  <a:srgbClr val="FF0000"/>
                </a:solidFill>
                <a:latin typeface="Arial" pitchFamily="34" charset="0"/>
                <a:cs typeface="Arial" pitchFamily="34" charset="0"/>
              </a:rPr>
              <a:t>б</a:t>
            </a:r>
            <a:r>
              <a:rPr lang="ru-RU" b="1" i="1" dirty="0" smtClean="0">
                <a:latin typeface="Arial" pitchFamily="34" charset="0"/>
                <a:cs typeface="Arial" pitchFamily="34" charset="0"/>
              </a:rPr>
              <a:t> </a:t>
            </a:r>
            <a:r>
              <a:rPr lang="ru-RU" b="1" i="1" dirty="0" smtClean="0">
                <a:solidFill>
                  <a:srgbClr val="0000FF"/>
                </a:solidFill>
                <a:latin typeface="Arial" pitchFamily="34" charset="0"/>
                <a:cs typeface="Arial" pitchFamily="34" charset="0"/>
              </a:rPr>
              <a:t>– </a:t>
            </a:r>
            <a:r>
              <a:rPr lang="ru-RU" b="1" dirty="0" err="1" smtClean="0">
                <a:solidFill>
                  <a:srgbClr val="0000FF"/>
                </a:solidFill>
                <a:latin typeface="Arial" pitchFamily="34" charset="0"/>
                <a:cs typeface="Arial" pitchFamily="34" charset="0"/>
              </a:rPr>
              <a:t>четырёхроликовый</a:t>
            </a:r>
            <a:r>
              <a:rPr lang="ru-RU" b="1" dirty="0" smtClean="0">
                <a:solidFill>
                  <a:srgbClr val="0000FF"/>
                </a:solidFill>
                <a:latin typeface="Arial" pitchFamily="34" charset="0"/>
                <a:cs typeface="Arial" pitchFamily="34" charset="0"/>
              </a:rPr>
              <a:t>: </a:t>
            </a:r>
          </a:p>
          <a:p>
            <a:pPr algn="ctr"/>
            <a:r>
              <a:rPr lang="ru-RU" sz="1550" b="1" i="1" dirty="0" smtClean="0">
                <a:solidFill>
                  <a:srgbClr val="FF0000"/>
                </a:solidFill>
                <a:latin typeface="Arial" pitchFamily="34" charset="0"/>
                <a:cs typeface="Arial" pitchFamily="34" charset="0"/>
              </a:rPr>
              <a:t>1</a:t>
            </a:r>
            <a:r>
              <a:rPr lang="ru-RU" sz="1550" b="1" i="1" dirty="0" smtClean="0">
                <a:latin typeface="Arial" pitchFamily="34" charset="0"/>
                <a:cs typeface="Arial" pitchFamily="34" charset="0"/>
              </a:rPr>
              <a:t> </a:t>
            </a:r>
            <a:r>
              <a:rPr lang="ru-RU" sz="1550" b="1" i="1" dirty="0">
                <a:solidFill>
                  <a:srgbClr val="000000"/>
                </a:solidFill>
                <a:latin typeface="Arial" pitchFamily="34" charset="0"/>
                <a:cs typeface="Arial" pitchFamily="34" charset="0"/>
              </a:rPr>
              <a:t>– </a:t>
            </a:r>
            <a:r>
              <a:rPr lang="ru-RU" sz="1550" b="1" dirty="0" smtClean="0">
                <a:solidFill>
                  <a:srgbClr val="000000"/>
                </a:solidFill>
                <a:latin typeface="Arial" pitchFamily="34" charset="0"/>
                <a:cs typeface="Arial" pitchFamily="34" charset="0"/>
              </a:rPr>
              <a:t>станина; </a:t>
            </a:r>
            <a:r>
              <a:rPr lang="ru-RU" sz="1550" b="1" i="1" dirty="0">
                <a:solidFill>
                  <a:srgbClr val="FF0000"/>
                </a:solidFill>
                <a:latin typeface="Arial" pitchFamily="34" charset="0"/>
                <a:cs typeface="Arial" pitchFamily="34" charset="0"/>
              </a:rPr>
              <a:t>2</a:t>
            </a:r>
            <a:r>
              <a:rPr lang="ru-RU" sz="1550" b="1" i="1" dirty="0" smtClean="0">
                <a:solidFill>
                  <a:srgbClr val="FF0000"/>
                </a:solidFill>
                <a:latin typeface="Arial" pitchFamily="34" charset="0"/>
                <a:cs typeface="Arial" pitchFamily="34" charset="0"/>
              </a:rPr>
              <a:t>, 8</a:t>
            </a:r>
            <a:r>
              <a:rPr lang="ru-RU" sz="1550" b="1" i="1" dirty="0" smtClean="0">
                <a:solidFill>
                  <a:srgbClr val="000000"/>
                </a:solidFill>
                <a:latin typeface="Arial" pitchFamily="34" charset="0"/>
                <a:cs typeface="Arial" pitchFamily="34" charset="0"/>
              </a:rPr>
              <a:t> </a:t>
            </a:r>
            <a:r>
              <a:rPr lang="ru-RU" sz="1550" b="1" i="1" dirty="0">
                <a:solidFill>
                  <a:srgbClr val="000000"/>
                </a:solidFill>
                <a:latin typeface="Arial" pitchFamily="34" charset="0"/>
                <a:cs typeface="Arial" pitchFamily="34" charset="0"/>
              </a:rPr>
              <a:t>– </a:t>
            </a:r>
            <a:r>
              <a:rPr lang="ru-RU" sz="1550" b="1" dirty="0" smtClean="0">
                <a:solidFill>
                  <a:srgbClr val="000000"/>
                </a:solidFill>
                <a:latin typeface="Arial" pitchFamily="34" charset="0"/>
                <a:cs typeface="Arial" pitchFamily="34" charset="0"/>
              </a:rPr>
              <a:t>рукоятки; </a:t>
            </a:r>
            <a:r>
              <a:rPr lang="ru-RU" sz="1550" b="1" i="1" dirty="0" smtClean="0">
                <a:solidFill>
                  <a:srgbClr val="FF0000"/>
                </a:solidFill>
                <a:latin typeface="Arial" pitchFamily="34" charset="0"/>
                <a:cs typeface="Arial" pitchFamily="34" charset="0"/>
              </a:rPr>
              <a:t>3, 5 </a:t>
            </a:r>
            <a:r>
              <a:rPr lang="ru-RU" sz="1550" b="1" i="1" dirty="0">
                <a:solidFill>
                  <a:srgbClr val="000000"/>
                </a:solidFill>
                <a:latin typeface="Arial" pitchFamily="34" charset="0"/>
                <a:cs typeface="Arial" pitchFamily="34" charset="0"/>
              </a:rPr>
              <a:t>– </a:t>
            </a:r>
            <a:r>
              <a:rPr lang="ru-RU" sz="1550" b="1" dirty="0" smtClean="0">
                <a:solidFill>
                  <a:srgbClr val="000000"/>
                </a:solidFill>
                <a:latin typeface="Arial" pitchFamily="34" charset="0"/>
                <a:cs typeface="Arial" pitchFamily="34" charset="0"/>
              </a:rPr>
              <a:t>ведущие ролики; </a:t>
            </a:r>
            <a:r>
              <a:rPr lang="ru-RU" sz="1550" b="1" i="1" dirty="0" smtClean="0">
                <a:solidFill>
                  <a:srgbClr val="FF0000"/>
                </a:solidFill>
                <a:latin typeface="Arial" pitchFamily="34" charset="0"/>
                <a:cs typeface="Arial" pitchFamily="34" charset="0"/>
              </a:rPr>
              <a:t>4, 7 </a:t>
            </a:r>
            <a:r>
              <a:rPr lang="ru-RU" sz="1550" b="1" i="1" dirty="0">
                <a:solidFill>
                  <a:srgbClr val="000000"/>
                </a:solidFill>
                <a:latin typeface="Arial" pitchFamily="34" charset="0"/>
                <a:cs typeface="Arial" pitchFamily="34" charset="0"/>
              </a:rPr>
              <a:t>– </a:t>
            </a:r>
            <a:r>
              <a:rPr lang="ru-RU" sz="1550" b="1" dirty="0" smtClean="0">
                <a:solidFill>
                  <a:srgbClr val="000000"/>
                </a:solidFill>
                <a:latin typeface="Arial" pitchFamily="34" charset="0"/>
                <a:cs typeface="Arial" pitchFamily="34" charset="0"/>
              </a:rPr>
              <a:t>нажимные ролики; </a:t>
            </a:r>
            <a:r>
              <a:rPr lang="ru-RU" sz="1550" b="1" i="1" dirty="0" smtClean="0">
                <a:solidFill>
                  <a:srgbClr val="FF0000"/>
                </a:solidFill>
                <a:latin typeface="Arial" pitchFamily="34" charset="0"/>
                <a:cs typeface="Arial" pitchFamily="34" charset="0"/>
              </a:rPr>
              <a:t>6</a:t>
            </a:r>
            <a:r>
              <a:rPr lang="ru-RU" sz="1550" b="1" i="1" dirty="0" smtClean="0">
                <a:solidFill>
                  <a:srgbClr val="000000"/>
                </a:solidFill>
                <a:latin typeface="Arial" pitchFamily="34" charset="0"/>
                <a:cs typeface="Arial" pitchFamily="34" charset="0"/>
              </a:rPr>
              <a:t> – </a:t>
            </a:r>
            <a:r>
              <a:rPr lang="ru-RU" sz="1550" b="1" dirty="0" smtClean="0">
                <a:solidFill>
                  <a:srgbClr val="000000"/>
                </a:solidFill>
                <a:latin typeface="Arial" pitchFamily="34" charset="0"/>
                <a:cs typeface="Arial" pitchFamily="34" charset="0"/>
              </a:rPr>
              <a:t>заготовка </a:t>
            </a:r>
            <a:endParaRPr lang="ru-RU" sz="155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52833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srcRect/>
          <a:stretch>
            <a:fillRect/>
          </a:stretch>
        </p:blipFill>
        <p:spPr bwMode="auto">
          <a:xfrm>
            <a:off x="1219200" y="46654"/>
            <a:ext cx="6781800" cy="4296746"/>
          </a:xfrm>
          <a:prstGeom prst="rect">
            <a:avLst/>
          </a:prstGeom>
          <a:noFill/>
          <a:ln w="9525">
            <a:noFill/>
            <a:miter lim="800000"/>
            <a:headEnd/>
            <a:tailEnd/>
          </a:ln>
        </p:spPr>
      </p:pic>
      <p:sp>
        <p:nvSpPr>
          <p:cNvPr id="6" name="Rectangle 1"/>
          <p:cNvSpPr>
            <a:spLocks noChangeArrowheads="1"/>
          </p:cNvSpPr>
          <p:nvPr/>
        </p:nvSpPr>
        <p:spPr bwMode="auto">
          <a:xfrm>
            <a:off x="152400" y="4442698"/>
            <a:ext cx="8915400" cy="233910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smtClean="0">
                <a:solidFill>
                  <a:srgbClr val="FF00FF"/>
                </a:solidFill>
                <a:latin typeface="Arial" pitchFamily="34" charset="0"/>
                <a:cs typeface="Arial" pitchFamily="34" charset="0"/>
              </a:rPr>
              <a:t>Рис. 9. </a:t>
            </a:r>
            <a:r>
              <a:rPr lang="ru-RU" sz="2000" b="1" dirty="0" smtClean="0">
                <a:solidFill>
                  <a:srgbClr val="006600"/>
                </a:solidFill>
                <a:latin typeface="Arial" pitchFamily="34" charset="0"/>
                <a:cs typeface="Arial" pitchFamily="34" charset="0"/>
              </a:rPr>
              <a:t>Станок для гибки труб с нагревом токами высокой частоты: </a:t>
            </a:r>
          </a:p>
          <a:p>
            <a:pPr algn="ctr"/>
            <a:r>
              <a:rPr lang="ru-RU" b="1" i="1" dirty="0" smtClean="0">
                <a:solidFill>
                  <a:srgbClr val="FF0000"/>
                </a:solidFill>
                <a:latin typeface="Arial" pitchFamily="34" charset="0"/>
                <a:cs typeface="Arial" pitchFamily="34" charset="0"/>
              </a:rPr>
              <a:t>1</a:t>
            </a:r>
            <a:r>
              <a:rPr lang="ru-RU" b="1" dirty="0" smtClean="0">
                <a:latin typeface="Arial" pitchFamily="34" charset="0"/>
                <a:cs typeface="Arial" pitchFamily="34" charset="0"/>
              </a:rPr>
              <a:t>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станина; </a:t>
            </a:r>
            <a:r>
              <a:rPr lang="ru-RU" b="1" i="1" dirty="0" smtClean="0">
                <a:solidFill>
                  <a:srgbClr val="FF0000"/>
                </a:solidFill>
                <a:latin typeface="Arial" pitchFamily="34" charset="0"/>
                <a:cs typeface="Arial" pitchFamily="34" charset="0"/>
              </a:rPr>
              <a:t>2</a:t>
            </a:r>
            <a:r>
              <a:rPr lang="ru-RU" b="1" i="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 </a:t>
            </a:r>
            <a:r>
              <a:rPr lang="ru-RU" b="1" dirty="0" smtClean="0">
                <a:solidFill>
                  <a:srgbClr val="0000FF"/>
                </a:solidFill>
                <a:latin typeface="Arial" pitchFamily="34" charset="0"/>
                <a:cs typeface="Arial" pitchFamily="34" charset="0"/>
              </a:rPr>
              <a:t>механизм продольной подачи; </a:t>
            </a:r>
            <a:r>
              <a:rPr lang="ru-RU" b="1" i="1" dirty="0" smtClean="0">
                <a:solidFill>
                  <a:srgbClr val="FF0000"/>
                </a:solidFill>
                <a:latin typeface="Arial" pitchFamily="34" charset="0"/>
                <a:cs typeface="Arial" pitchFamily="34" charset="0"/>
              </a:rPr>
              <a:t>3</a:t>
            </a:r>
            <a:r>
              <a:rPr lang="ru-RU" b="1" i="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 </a:t>
            </a:r>
            <a:r>
              <a:rPr lang="ru-RU" b="1" dirty="0" smtClean="0">
                <a:solidFill>
                  <a:srgbClr val="0000FF"/>
                </a:solidFill>
                <a:latin typeface="Arial" pitchFamily="34" charset="0"/>
                <a:cs typeface="Arial" pitchFamily="34" charset="0"/>
              </a:rPr>
              <a:t>удлинитель; </a:t>
            </a:r>
          </a:p>
          <a:p>
            <a:pPr algn="ctr"/>
            <a:r>
              <a:rPr lang="ru-RU" b="1" i="1" dirty="0" smtClean="0">
                <a:solidFill>
                  <a:srgbClr val="FF0000"/>
                </a:solidFill>
                <a:latin typeface="Arial" pitchFamily="34" charset="0"/>
                <a:cs typeface="Arial" pitchFamily="34" charset="0"/>
              </a:rPr>
              <a:t>4</a:t>
            </a:r>
            <a:r>
              <a:rPr lang="ru-RU" b="1" i="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изгибаемая труба; </a:t>
            </a:r>
            <a:r>
              <a:rPr lang="ru-RU" b="1" dirty="0" smtClean="0">
                <a:solidFill>
                  <a:srgbClr val="FF0000"/>
                </a:solidFill>
                <a:latin typeface="Arial" pitchFamily="34" charset="0"/>
                <a:cs typeface="Arial" pitchFamily="34" charset="0"/>
              </a:rPr>
              <a:t>5</a:t>
            </a:r>
            <a:r>
              <a:rPr lang="ru-RU" b="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губки; </a:t>
            </a:r>
            <a:r>
              <a:rPr lang="ru-RU" b="1" i="1" dirty="0" smtClean="0">
                <a:solidFill>
                  <a:srgbClr val="FF0000"/>
                </a:solidFill>
                <a:latin typeface="Arial" pitchFamily="34" charset="0"/>
                <a:cs typeface="Arial" pitchFamily="34" charset="0"/>
              </a:rPr>
              <a:t>6, </a:t>
            </a:r>
            <a:r>
              <a:rPr lang="ru-RU" b="1" i="1" dirty="0">
                <a:solidFill>
                  <a:srgbClr val="FF0000"/>
                </a:solidFill>
                <a:latin typeface="Arial" pitchFamily="34" charset="0"/>
                <a:cs typeface="Arial" pitchFamily="34" charset="0"/>
              </a:rPr>
              <a:t>10 </a:t>
            </a:r>
            <a:r>
              <a:rPr lang="ru-RU" b="1" i="1" dirty="0">
                <a:solidFill>
                  <a:srgbClr val="0000FF"/>
                </a:solidFill>
                <a:latin typeface="Arial" pitchFamily="34" charset="0"/>
                <a:cs typeface="Arial" pitchFamily="34" charset="0"/>
              </a:rPr>
              <a:t>– </a:t>
            </a:r>
            <a:r>
              <a:rPr lang="ru-RU" b="1" dirty="0" smtClean="0">
                <a:solidFill>
                  <a:srgbClr val="0000FF"/>
                </a:solidFill>
                <a:latin typeface="Arial" pitchFamily="34" charset="0"/>
                <a:cs typeface="Arial" pitchFamily="34" charset="0"/>
              </a:rPr>
              <a:t>каретки; </a:t>
            </a:r>
          </a:p>
          <a:p>
            <a:pPr algn="ctr"/>
            <a:r>
              <a:rPr lang="ru-RU" b="1" dirty="0" smtClean="0">
                <a:solidFill>
                  <a:srgbClr val="FF0000"/>
                </a:solidFill>
                <a:latin typeface="Arial" pitchFamily="34" charset="0"/>
                <a:cs typeface="Arial" pitchFamily="34" charset="0"/>
              </a:rPr>
              <a:t>7</a:t>
            </a:r>
            <a:r>
              <a:rPr lang="ru-RU" b="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направляющие ролики; </a:t>
            </a:r>
            <a:r>
              <a:rPr lang="ru-RU" b="1" i="1" dirty="0" smtClean="0">
                <a:solidFill>
                  <a:srgbClr val="FF0000"/>
                </a:solidFill>
                <a:latin typeface="Arial" pitchFamily="34" charset="0"/>
                <a:cs typeface="Arial" pitchFamily="34" charset="0"/>
              </a:rPr>
              <a:t>8</a:t>
            </a:r>
            <a:r>
              <a:rPr lang="ru-RU" b="1" i="1" dirty="0" smtClean="0">
                <a:solidFill>
                  <a:srgbClr val="0000FF"/>
                </a:solidFill>
                <a:latin typeface="Arial" pitchFamily="34" charset="0"/>
                <a:cs typeface="Arial" pitchFamily="34" charset="0"/>
              </a:rPr>
              <a:t> – </a:t>
            </a:r>
            <a:r>
              <a:rPr lang="ru-RU" b="1" dirty="0" smtClean="0">
                <a:solidFill>
                  <a:srgbClr val="0000FF"/>
                </a:solidFill>
                <a:latin typeface="Arial" pitchFamily="34" charset="0"/>
                <a:cs typeface="Arial" pitchFamily="34" charset="0"/>
              </a:rPr>
              <a:t>держатель индуктора; </a:t>
            </a:r>
          </a:p>
          <a:p>
            <a:pPr algn="ctr"/>
            <a:r>
              <a:rPr lang="ru-RU" b="1" i="1" dirty="0" smtClean="0">
                <a:solidFill>
                  <a:srgbClr val="FF0000"/>
                </a:solidFill>
                <a:latin typeface="Arial" pitchFamily="34" charset="0"/>
                <a:cs typeface="Arial" pitchFamily="34" charset="0"/>
              </a:rPr>
              <a:t>9</a:t>
            </a:r>
            <a:r>
              <a:rPr lang="ru-RU" b="1" i="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a:t>
            </a:r>
            <a:r>
              <a:rPr lang="ru-RU" b="1" i="1" dirty="0" smtClean="0">
                <a:solidFill>
                  <a:srgbClr val="0000FF"/>
                </a:solidFill>
                <a:latin typeface="Arial" pitchFamily="34" charset="0"/>
                <a:cs typeface="Arial" pitchFamily="34" charset="0"/>
              </a:rPr>
              <a:t> </a:t>
            </a:r>
            <a:r>
              <a:rPr lang="ru-RU" b="1" dirty="0" smtClean="0">
                <a:solidFill>
                  <a:srgbClr val="0000FF"/>
                </a:solidFill>
                <a:latin typeface="Arial" pitchFamily="34" charset="0"/>
                <a:cs typeface="Arial" pitchFamily="34" charset="0"/>
              </a:rPr>
              <a:t>индуктор; </a:t>
            </a:r>
            <a:r>
              <a:rPr lang="ru-RU" b="1" i="1" dirty="0" smtClean="0">
                <a:solidFill>
                  <a:srgbClr val="FF0000"/>
                </a:solidFill>
                <a:latin typeface="Arial" pitchFamily="34" charset="0"/>
                <a:cs typeface="Arial" pitchFamily="34" charset="0"/>
              </a:rPr>
              <a:t>11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нажимной ролик; </a:t>
            </a:r>
            <a:r>
              <a:rPr lang="ru-RU" b="1" i="1" dirty="0" smtClean="0">
                <a:solidFill>
                  <a:srgbClr val="FF0000"/>
                </a:solidFill>
                <a:latin typeface="Arial" pitchFamily="34" charset="0"/>
                <a:cs typeface="Arial" pitchFamily="34" charset="0"/>
              </a:rPr>
              <a:t>12</a:t>
            </a:r>
            <a:r>
              <a:rPr lang="ru-RU" b="1" i="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каретка нажимного ролика; </a:t>
            </a:r>
          </a:p>
          <a:p>
            <a:pPr algn="ctr"/>
            <a:r>
              <a:rPr lang="ru-RU" b="1" i="1" dirty="0" smtClean="0">
                <a:solidFill>
                  <a:srgbClr val="FF0000"/>
                </a:solidFill>
                <a:latin typeface="Arial" pitchFamily="34" charset="0"/>
                <a:cs typeface="Arial" pitchFamily="34" charset="0"/>
              </a:rPr>
              <a:t>13 </a:t>
            </a:r>
            <a:r>
              <a:rPr lang="ru-RU" b="1" i="1" dirty="0">
                <a:solidFill>
                  <a:srgbClr val="0000FF"/>
                </a:solidFill>
                <a:latin typeface="Arial" pitchFamily="34" charset="0"/>
                <a:cs typeface="Arial" pitchFamily="34" charset="0"/>
              </a:rPr>
              <a:t>– </a:t>
            </a:r>
            <a:r>
              <a:rPr lang="ru-RU" b="1" dirty="0" smtClean="0">
                <a:solidFill>
                  <a:srgbClr val="0000FF"/>
                </a:solidFill>
                <a:latin typeface="Arial" pitchFamily="34" charset="0"/>
                <a:cs typeface="Arial" pitchFamily="34" charset="0"/>
              </a:rPr>
              <a:t>винт поперечной подачи; </a:t>
            </a:r>
            <a:r>
              <a:rPr lang="ru-RU" b="1" i="1" dirty="0" smtClean="0">
                <a:solidFill>
                  <a:srgbClr val="FF0000"/>
                </a:solidFill>
                <a:latin typeface="Arial" pitchFamily="34" charset="0"/>
                <a:cs typeface="Arial" pitchFamily="34" charset="0"/>
              </a:rPr>
              <a:t>14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механизм поперечной подачи; </a:t>
            </a:r>
          </a:p>
          <a:p>
            <a:pPr algn="ctr"/>
            <a:r>
              <a:rPr lang="ru-RU" b="1" i="1" dirty="0" smtClean="0">
                <a:solidFill>
                  <a:srgbClr val="FF0000"/>
                </a:solidFill>
                <a:latin typeface="Arial" pitchFamily="34" charset="0"/>
                <a:cs typeface="Arial" pitchFamily="34" charset="0"/>
              </a:rPr>
              <a:t>1</a:t>
            </a:r>
            <a:r>
              <a:rPr lang="ru-RU" b="1" dirty="0" smtClean="0">
                <a:solidFill>
                  <a:srgbClr val="FF0000"/>
                </a:solidFill>
                <a:latin typeface="Arial" pitchFamily="34" charset="0"/>
                <a:cs typeface="Arial" pitchFamily="34" charset="0"/>
              </a:rPr>
              <a:t>5</a:t>
            </a:r>
            <a:r>
              <a:rPr lang="ru-RU" b="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конечный выключатель; </a:t>
            </a:r>
            <a:r>
              <a:rPr lang="ru-RU" b="1" i="1" dirty="0" smtClean="0">
                <a:solidFill>
                  <a:srgbClr val="FF0000"/>
                </a:solidFill>
                <a:latin typeface="Arial" pitchFamily="34" charset="0"/>
                <a:cs typeface="Arial" pitchFamily="34" charset="0"/>
              </a:rPr>
              <a:t>16</a:t>
            </a:r>
            <a:r>
              <a:rPr lang="ru-RU" b="1" i="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система охлаждения; </a:t>
            </a:r>
          </a:p>
          <a:p>
            <a:pPr algn="ctr"/>
            <a:r>
              <a:rPr lang="ru-RU" b="1" i="1" dirty="0" smtClean="0">
                <a:solidFill>
                  <a:srgbClr val="FF0000"/>
                </a:solidFill>
                <a:latin typeface="Arial" pitchFamily="34" charset="0"/>
                <a:cs typeface="Arial" pitchFamily="34" charset="0"/>
              </a:rPr>
              <a:t>17</a:t>
            </a:r>
            <a:r>
              <a:rPr lang="ru-RU" b="1" i="1" dirty="0" smtClean="0">
                <a:solidFill>
                  <a:srgbClr val="0000FF"/>
                </a:solidFill>
                <a:latin typeface="Arial" pitchFamily="34" charset="0"/>
                <a:cs typeface="Arial" pitchFamily="34" charset="0"/>
              </a:rPr>
              <a:t> </a:t>
            </a:r>
            <a:r>
              <a:rPr lang="ru-RU" b="1" i="1" dirty="0">
                <a:solidFill>
                  <a:srgbClr val="0000FF"/>
                </a:solidFill>
                <a:latin typeface="Arial" pitchFamily="34" charset="0"/>
                <a:cs typeface="Arial" pitchFamily="34" charset="0"/>
              </a:rPr>
              <a:t>– </a:t>
            </a:r>
            <a:r>
              <a:rPr lang="ru-RU" b="1" dirty="0" smtClean="0">
                <a:solidFill>
                  <a:srgbClr val="0000FF"/>
                </a:solidFill>
                <a:latin typeface="Arial" pitchFamily="34" charset="0"/>
                <a:cs typeface="Arial" pitchFamily="34" charset="0"/>
              </a:rPr>
              <a:t>ходовой винт; </a:t>
            </a:r>
            <a:r>
              <a:rPr lang="ru-RU" b="1" i="1" dirty="0" smtClean="0">
                <a:solidFill>
                  <a:srgbClr val="FF0000"/>
                </a:solidFill>
                <a:latin typeface="Arial" pitchFamily="34" charset="0"/>
                <a:cs typeface="Arial" pitchFamily="34" charset="0"/>
              </a:rPr>
              <a:t>18, 20 </a:t>
            </a:r>
            <a:r>
              <a:rPr lang="ru-RU" b="1" i="1" dirty="0">
                <a:solidFill>
                  <a:srgbClr val="0000FF"/>
                </a:solidFill>
                <a:latin typeface="Arial" pitchFamily="34" charset="0"/>
                <a:cs typeface="Arial" pitchFamily="34" charset="0"/>
              </a:rPr>
              <a:t>– </a:t>
            </a:r>
            <a:r>
              <a:rPr lang="ru-RU" b="1" dirty="0" smtClean="0">
                <a:solidFill>
                  <a:srgbClr val="0000FF"/>
                </a:solidFill>
                <a:latin typeface="Arial" pitchFamily="34" charset="0"/>
                <a:cs typeface="Arial" pitchFamily="34" charset="0"/>
              </a:rPr>
              <a:t>рукоятки; </a:t>
            </a:r>
            <a:r>
              <a:rPr lang="ru-RU" b="1" i="1" dirty="0" smtClean="0">
                <a:solidFill>
                  <a:srgbClr val="FF0000"/>
                </a:solidFill>
                <a:latin typeface="Arial" pitchFamily="34" charset="0"/>
                <a:cs typeface="Arial" pitchFamily="34" charset="0"/>
              </a:rPr>
              <a:t>19 </a:t>
            </a:r>
            <a:r>
              <a:rPr lang="ru-RU" b="1" i="1" dirty="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ролик</a:t>
            </a:r>
            <a:endParaRPr lang="ru-RU"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292138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80592" y="123299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ru-RU" sz="48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dirty="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Правила выполнения работ при ручной </a:t>
            </a:r>
            <a:r>
              <a:rPr lang="ru-RU" sz="4800" b="1" dirty="0" err="1">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гибке</a:t>
            </a:r>
            <a:r>
              <a:rPr lang="ru-RU" sz="4800" b="1" dirty="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 металла</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73631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23528" y="228600"/>
            <a:ext cx="8424936" cy="424068"/>
          </a:xfrm>
          <a:prstGeom prst="rect">
            <a:avLst/>
          </a:prstGeom>
          <a:solidFill>
            <a:srgbClr val="FFFF00"/>
          </a:solidFill>
        </p:spPr>
        <p:txBody>
          <a:bodyP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400" dirty="0" smtClean="0">
                <a:solidFill>
                  <a:srgbClr val="C00000"/>
                </a:solidFill>
                <a:latin typeface="Arial" pitchFamily="34" charset="0"/>
                <a:cs typeface="Arial" pitchFamily="34" charset="0"/>
              </a:rPr>
              <a:t> </a:t>
            </a:r>
            <a:r>
              <a:rPr lang="ru-RU" sz="2200" dirty="0" smtClean="0">
                <a:solidFill>
                  <a:srgbClr val="C00000"/>
                </a:solidFill>
                <a:latin typeface="Arial" pitchFamily="34" charset="0"/>
                <a:cs typeface="Arial" pitchFamily="34" charset="0"/>
              </a:rPr>
              <a:t>4. Правила выполнения работ при ручной </a:t>
            </a:r>
            <a:r>
              <a:rPr lang="ru-RU" sz="2200" dirty="0" err="1" smtClean="0">
                <a:solidFill>
                  <a:srgbClr val="C00000"/>
                </a:solidFill>
                <a:latin typeface="Arial" pitchFamily="34" charset="0"/>
                <a:cs typeface="Arial" pitchFamily="34" charset="0"/>
              </a:rPr>
              <a:t>гибке</a:t>
            </a:r>
            <a:r>
              <a:rPr lang="ru-RU" sz="2200" dirty="0" smtClean="0">
                <a:solidFill>
                  <a:srgbClr val="C00000"/>
                </a:solidFill>
                <a:latin typeface="Arial" pitchFamily="34" charset="0"/>
                <a:cs typeface="Arial" pitchFamily="34" charset="0"/>
              </a:rPr>
              <a:t> металла </a:t>
            </a:r>
          </a:p>
        </p:txBody>
      </p:sp>
      <p:sp>
        <p:nvSpPr>
          <p:cNvPr id="7" name="Содержимое 2"/>
          <p:cNvSpPr txBox="1">
            <a:spLocks/>
          </p:cNvSpPr>
          <p:nvPr/>
        </p:nvSpPr>
        <p:spPr>
          <a:xfrm>
            <a:off x="230696" y="914400"/>
            <a:ext cx="8610600" cy="5589168"/>
          </a:xfrm>
          <a:prstGeom prst="rect">
            <a:avLst/>
          </a:prstGeom>
          <a:solidFill>
            <a:schemeClr val="tx1"/>
          </a:solidFill>
        </p:spPr>
        <p:txBody>
          <a:bodyPr vert="horz">
            <a:normAutofit fontScale="92500" lnSpcReduction="20000"/>
          </a:bodyPr>
          <a:lstStyle/>
          <a:p>
            <a:pPr marL="357188" lvl="0" indent="-357188">
              <a:spcBef>
                <a:spcPts val="1200"/>
              </a:spcBef>
              <a:spcAft>
                <a:spcPts val="1200"/>
              </a:spcAft>
              <a:buClr>
                <a:srgbClr val="FF0000"/>
              </a:buClr>
              <a:buSzPct val="100000"/>
              <a:buFont typeface="+mj-lt"/>
              <a:buAutoNum type="arabicPeriod"/>
              <a:defRPr/>
            </a:pPr>
            <a:r>
              <a:rPr lang="ru-RU" sz="2200" b="1" dirty="0" smtClean="0">
                <a:solidFill>
                  <a:srgbClr val="0000FF"/>
                </a:solidFill>
                <a:latin typeface="Arial" pitchFamily="34" charset="0"/>
                <a:cs typeface="Arial" pitchFamily="34" charset="0"/>
              </a:rPr>
              <a:t>При изгибании листового и полосового материала в тисках </a:t>
            </a:r>
            <a:r>
              <a:rPr lang="ru-RU" sz="2200" b="1" dirty="0" smtClean="0">
                <a:solidFill>
                  <a:srgbClr val="000000"/>
                </a:solidFill>
                <a:latin typeface="Arial" pitchFamily="34" charset="0"/>
                <a:cs typeface="Arial" pitchFamily="34" charset="0"/>
              </a:rPr>
              <a:t>разметочную риску необходимо располагать точно, без перекосов, на уровне губок тисков в сторону изгиба. </a:t>
            </a:r>
          </a:p>
          <a:p>
            <a:pPr marL="357188" lvl="0" indent="-357188">
              <a:spcBef>
                <a:spcPts val="1200"/>
              </a:spcBef>
              <a:spcAft>
                <a:spcPts val="1200"/>
              </a:spcAft>
              <a:buClr>
                <a:srgbClr val="FF0000"/>
              </a:buClr>
              <a:buSzPct val="100000"/>
              <a:buFont typeface="+mj-lt"/>
              <a:buAutoNum type="arabicPeriod"/>
              <a:defRPr/>
            </a:pPr>
            <a:r>
              <a:rPr lang="ru-RU" sz="2200" b="1" dirty="0" smtClean="0">
                <a:solidFill>
                  <a:srgbClr val="0000FF"/>
                </a:solidFill>
                <a:latin typeface="Arial" pitchFamily="34" charset="0"/>
                <a:cs typeface="Arial" pitchFamily="34" charset="0"/>
              </a:rPr>
              <a:t>При </a:t>
            </a:r>
            <a:r>
              <a:rPr lang="ru-RU" sz="2200" b="1" dirty="0" err="1" smtClean="0">
                <a:solidFill>
                  <a:srgbClr val="0000FF"/>
                </a:solidFill>
                <a:latin typeface="Arial" pitchFamily="34" charset="0"/>
                <a:cs typeface="Arial" pitchFamily="34" charset="0"/>
              </a:rPr>
              <a:t>гибке</a:t>
            </a:r>
            <a:r>
              <a:rPr lang="ru-RU" sz="2200" b="1" dirty="0" smtClean="0">
                <a:solidFill>
                  <a:srgbClr val="0000FF"/>
                </a:solidFill>
                <a:latin typeface="Arial" pitchFamily="34" charset="0"/>
                <a:cs typeface="Arial" pitchFamily="34" charset="0"/>
              </a:rPr>
              <a:t> из полос и прутков деталей типа уголков, скоб разной конфигурации, крючков, колец и других деталей </a:t>
            </a:r>
            <a:r>
              <a:rPr lang="ru-RU" sz="2200" b="1" dirty="0" smtClean="0">
                <a:solidFill>
                  <a:srgbClr val="000000"/>
                </a:solidFill>
                <a:latin typeface="Arial" pitchFamily="34" charset="0"/>
                <a:cs typeface="Arial" pitchFamily="34" charset="0"/>
              </a:rPr>
              <a:t>следует пред­варительно рассчитывать длину элементов и общую длину развертки детали, размечая при этом места изгиба. </a:t>
            </a:r>
          </a:p>
          <a:p>
            <a:pPr marL="357188" lvl="0" indent="-357188">
              <a:spcBef>
                <a:spcPts val="1200"/>
              </a:spcBef>
              <a:spcAft>
                <a:spcPts val="1200"/>
              </a:spcAft>
              <a:buClr>
                <a:srgbClr val="FF0000"/>
              </a:buClr>
              <a:buSzPct val="100000"/>
              <a:buFont typeface="+mj-lt"/>
              <a:buAutoNum type="arabicPeriod"/>
              <a:defRPr/>
            </a:pPr>
            <a:r>
              <a:rPr lang="ru-RU" sz="2200" b="1" dirty="0" smtClean="0">
                <a:solidFill>
                  <a:srgbClr val="0000FF"/>
                </a:solidFill>
                <a:latin typeface="Arial" pitchFamily="34" charset="0"/>
                <a:cs typeface="Arial" pitchFamily="34" charset="0"/>
              </a:rPr>
              <a:t>При массовом изготовлении деталей типа скоб </a:t>
            </a:r>
            <a:r>
              <a:rPr lang="ru-RU" sz="2200" b="1" dirty="0" smtClean="0">
                <a:solidFill>
                  <a:srgbClr val="000000"/>
                </a:solidFill>
                <a:latin typeface="Arial" pitchFamily="34" charset="0"/>
                <a:cs typeface="Arial" pitchFamily="34" charset="0"/>
              </a:rPr>
              <a:t>необходимо применять оправки, размеры которых соответствуют размерам элементов детали, что исключает текущую разметку мест изгиба.</a:t>
            </a:r>
          </a:p>
          <a:p>
            <a:pPr marL="357188" lvl="0" indent="-357188">
              <a:spcBef>
                <a:spcPts val="1200"/>
              </a:spcBef>
              <a:spcAft>
                <a:spcPts val="1200"/>
              </a:spcAft>
              <a:buClr>
                <a:srgbClr val="FF0000"/>
              </a:buClr>
              <a:buSzPct val="100000"/>
              <a:buFont typeface="+mj-lt"/>
              <a:buAutoNum type="arabicPeriod"/>
              <a:defRPr/>
            </a:pPr>
            <a:r>
              <a:rPr lang="ru-RU" sz="2400" b="1" dirty="0">
                <a:solidFill>
                  <a:srgbClr val="0000FF"/>
                </a:solidFill>
                <a:latin typeface="Arial" pitchFamily="34" charset="0"/>
                <a:cs typeface="Arial" pitchFamily="34" charset="0"/>
              </a:rPr>
              <a:t>При </a:t>
            </a:r>
            <a:r>
              <a:rPr lang="ru-RU" sz="2400" b="1" dirty="0" err="1">
                <a:solidFill>
                  <a:srgbClr val="0000FF"/>
                </a:solidFill>
                <a:latin typeface="Arial" pitchFamily="34" charset="0"/>
                <a:cs typeface="Arial" pitchFamily="34" charset="0"/>
              </a:rPr>
              <a:t>гибке</a:t>
            </a:r>
            <a:r>
              <a:rPr lang="ru-RU" sz="2400" b="1" dirty="0">
                <a:solidFill>
                  <a:srgbClr val="0000FF"/>
                </a:solidFill>
                <a:latin typeface="Arial" pitchFamily="34" charset="0"/>
                <a:cs typeface="Arial" pitchFamily="34" charset="0"/>
              </a:rPr>
              <a:t> листового и полосового металла в приспособлениях </a:t>
            </a:r>
            <a:r>
              <a:rPr lang="ru-RU" sz="2400" b="1" dirty="0">
                <a:solidFill>
                  <a:srgbClr val="000000"/>
                </a:solidFill>
                <a:latin typeface="Arial" pitchFamily="34" charset="0"/>
                <a:cs typeface="Arial" pitchFamily="34" charset="0"/>
              </a:rPr>
              <a:t>необходимо строго придерживаться прилагаемых к ним </a:t>
            </a:r>
            <a:r>
              <a:rPr lang="ru-RU" sz="2400" b="1" dirty="0" smtClean="0">
                <a:solidFill>
                  <a:srgbClr val="000000"/>
                </a:solidFill>
                <a:latin typeface="Arial" pitchFamily="34" charset="0"/>
                <a:cs typeface="Arial" pitchFamily="34" charset="0"/>
              </a:rPr>
              <a:t>инструкций.</a:t>
            </a:r>
          </a:p>
          <a:p>
            <a:pPr marL="357188" lvl="0" indent="-357188">
              <a:spcBef>
                <a:spcPts val="1200"/>
              </a:spcBef>
              <a:spcAft>
                <a:spcPts val="1200"/>
              </a:spcAft>
              <a:buClr>
                <a:srgbClr val="FF0000"/>
              </a:buClr>
              <a:buSzPct val="100000"/>
              <a:buFont typeface="+mj-lt"/>
              <a:buAutoNum type="arabicPeriod"/>
              <a:defRPr/>
            </a:pPr>
            <a:r>
              <a:rPr lang="ru-RU" sz="2400" b="1" dirty="0">
                <a:solidFill>
                  <a:srgbClr val="0000FF"/>
                </a:solidFill>
                <a:latin typeface="Arial" pitchFamily="34" charset="0"/>
                <a:cs typeface="Arial" pitchFamily="34" charset="0"/>
              </a:rPr>
              <a:t>При </a:t>
            </a:r>
            <a:r>
              <a:rPr lang="ru-RU" sz="2400" b="1" dirty="0" err="1">
                <a:solidFill>
                  <a:srgbClr val="0000FF"/>
                </a:solidFill>
                <a:latin typeface="Arial" pitchFamily="34" charset="0"/>
                <a:cs typeface="Arial" pitchFamily="34" charset="0"/>
              </a:rPr>
              <a:t>гибке</a:t>
            </a:r>
            <a:r>
              <a:rPr lang="ru-RU" sz="2400" b="1" dirty="0">
                <a:solidFill>
                  <a:srgbClr val="0000FF"/>
                </a:solidFill>
                <a:latin typeface="Arial" pitchFamily="34" charset="0"/>
                <a:cs typeface="Arial" pitchFamily="34" charset="0"/>
              </a:rPr>
              <a:t> газовых или водопроводных труб </a:t>
            </a:r>
            <a:r>
              <a:rPr lang="ru-RU" sz="2400" b="1" dirty="0">
                <a:solidFill>
                  <a:srgbClr val="000000"/>
                </a:solidFill>
                <a:latin typeface="Arial" pitchFamily="34" charset="0"/>
                <a:cs typeface="Arial" pitchFamily="34" charset="0"/>
              </a:rPr>
              <a:t>любым методом шов должен располагаться внутри </a:t>
            </a:r>
            <a:r>
              <a:rPr lang="ru-RU" sz="2400" b="1" dirty="0" smtClean="0">
                <a:solidFill>
                  <a:srgbClr val="000000"/>
                </a:solidFill>
                <a:latin typeface="Arial" pitchFamily="34" charset="0"/>
                <a:cs typeface="Arial" pitchFamily="34" charset="0"/>
              </a:rPr>
              <a:t>изгиба.</a:t>
            </a:r>
            <a:endParaRPr kumimoji="0" lang="ru-RU" sz="2600" b="1" i="0" u="none" strike="noStrike" kern="1200" cap="none" spc="0" normalizeH="0" baseline="0" noProof="0" dirty="0" smtClean="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180231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80592" y="123299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ru-RU" sz="48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dirty="0"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Типичные дефекты при </a:t>
            </a:r>
            <a:r>
              <a:rPr lang="ru-RU" sz="4800" b="1" dirty="0" err="1"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гибке</a:t>
            </a:r>
            <a:r>
              <a:rPr lang="ru-RU" sz="4800" b="1" dirty="0"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 причины их появления и способы предупреждения</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09119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72419" y="152400"/>
            <a:ext cx="8424936" cy="683146"/>
          </a:xfrm>
          <a:prstGeom prst="rect">
            <a:avLst/>
          </a:prstGeom>
          <a:solidFill>
            <a:srgbClr val="FFFF00"/>
          </a:solidFill>
        </p:spPr>
        <p:txBody>
          <a:bodyP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200" dirty="0" smtClean="0">
                <a:solidFill>
                  <a:srgbClr val="C00000"/>
                </a:solidFill>
              </a:rPr>
              <a:t>5. ТИПИЧНЫЕ ДЕФЕКТЫ ПРИ ГИБКЕ,  ПРИЧИНЫ ИХ ПОЯВЛЕНИЯ И СПОСОБЫ ПРЕДУПРЕЖДЕНИЯ</a:t>
            </a:r>
            <a:endParaRPr lang="ru-RU" sz="2200" dirty="0">
              <a:solidFill>
                <a:srgbClr val="C00000"/>
              </a:solidFill>
            </a:endParaRPr>
          </a:p>
        </p:txBody>
      </p:sp>
      <p:graphicFrame>
        <p:nvGraphicFramePr>
          <p:cNvPr id="6" name="Содержимое 5"/>
          <p:cNvGraphicFramePr>
            <a:graphicFrameLocks/>
          </p:cNvGraphicFramePr>
          <p:nvPr>
            <p:extLst>
              <p:ext uri="{D42A27DB-BD31-4B8C-83A1-F6EECF244321}">
                <p14:modId xmlns:p14="http://schemas.microsoft.com/office/powerpoint/2010/main" val="504036490"/>
              </p:ext>
            </p:extLst>
          </p:nvPr>
        </p:nvGraphicFramePr>
        <p:xfrm>
          <a:off x="272419" y="1066801"/>
          <a:ext cx="8424936" cy="5562599"/>
        </p:xfrm>
        <a:graphic>
          <a:graphicData uri="http://schemas.openxmlformats.org/drawingml/2006/table">
            <a:tbl>
              <a:tblPr/>
              <a:tblGrid>
                <a:gridCol w="2209820">
                  <a:extLst>
                    <a:ext uri="{9D8B030D-6E8A-4147-A177-3AD203B41FA5}">
                      <a16:colId xmlns:a16="http://schemas.microsoft.com/office/drawing/2014/main" xmlns="" val="20000"/>
                    </a:ext>
                  </a:extLst>
                </a:gridCol>
                <a:gridCol w="2486046">
                  <a:extLst>
                    <a:ext uri="{9D8B030D-6E8A-4147-A177-3AD203B41FA5}">
                      <a16:colId xmlns:a16="http://schemas.microsoft.com/office/drawing/2014/main" xmlns="" val="20001"/>
                    </a:ext>
                  </a:extLst>
                </a:gridCol>
                <a:gridCol w="3729070">
                  <a:extLst>
                    <a:ext uri="{9D8B030D-6E8A-4147-A177-3AD203B41FA5}">
                      <a16:colId xmlns:a16="http://schemas.microsoft.com/office/drawing/2014/main" xmlns="" val="20002"/>
                    </a:ext>
                  </a:extLst>
                </a:gridCol>
              </a:tblGrid>
              <a:tr h="467605">
                <a:tc>
                  <a:txBody>
                    <a:bodyPr/>
                    <a:lstStyle/>
                    <a:p>
                      <a:pPr marL="216535" algn="ctr">
                        <a:lnSpc>
                          <a:spcPct val="115000"/>
                        </a:lnSpc>
                        <a:spcAft>
                          <a:spcPts val="0"/>
                        </a:spcAft>
                      </a:pPr>
                      <a:r>
                        <a:rPr lang="ru-RU" sz="1600" b="1" spc="-35" dirty="0">
                          <a:solidFill>
                            <a:schemeClr val="accent1">
                              <a:lumMod val="75000"/>
                            </a:schemeClr>
                          </a:solidFill>
                          <a:latin typeface="Times New Roman"/>
                          <a:ea typeface="Times New Roman"/>
                        </a:rPr>
                        <a:t>Дефект</a:t>
                      </a:r>
                      <a:endParaRPr lang="ru-RU" sz="1600" b="1" dirty="0">
                        <a:solidFill>
                          <a:schemeClr val="accent1">
                            <a:lumMod val="75000"/>
                          </a:schemeClr>
                        </a:solidFill>
                        <a:latin typeface="Times New Roman"/>
                        <a:ea typeface="Times New Roman"/>
                      </a:endParaRPr>
                    </a:p>
                  </a:txBody>
                  <a:tcPr marL="25400" marR="25400" marT="0" marB="0" anchor="ct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1">
                        <a:lumMod val="20000"/>
                        <a:lumOff val="80000"/>
                      </a:schemeClr>
                    </a:solidFill>
                  </a:tcPr>
                </a:tc>
                <a:tc>
                  <a:txBody>
                    <a:bodyPr/>
                    <a:lstStyle/>
                    <a:p>
                      <a:pPr marL="167640" algn="ctr">
                        <a:lnSpc>
                          <a:spcPct val="115000"/>
                        </a:lnSpc>
                        <a:spcAft>
                          <a:spcPts val="0"/>
                        </a:spcAft>
                      </a:pPr>
                      <a:r>
                        <a:rPr lang="ru-RU" sz="1600" b="1" spc="-35" dirty="0">
                          <a:solidFill>
                            <a:schemeClr val="accent1">
                              <a:lumMod val="75000"/>
                            </a:schemeClr>
                          </a:solidFill>
                          <a:latin typeface="Times New Roman"/>
                          <a:ea typeface="Times New Roman"/>
                        </a:rPr>
                        <a:t>Причины</a:t>
                      </a:r>
                      <a:endParaRPr lang="ru-RU" sz="1600" b="1" dirty="0">
                        <a:solidFill>
                          <a:schemeClr val="accent1">
                            <a:lumMod val="75000"/>
                          </a:schemeClr>
                        </a:solidFill>
                        <a:latin typeface="Times New Roman"/>
                        <a:ea typeface="Times New Roman"/>
                      </a:endParaRPr>
                    </a:p>
                  </a:txBody>
                  <a:tcPr marL="25400" marR="25400" marT="0" marB="0" anchor="ct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1">
                        <a:lumMod val="20000"/>
                        <a:lumOff val="80000"/>
                      </a:schemeClr>
                    </a:solidFill>
                  </a:tcPr>
                </a:tc>
                <a:tc>
                  <a:txBody>
                    <a:bodyPr/>
                    <a:lstStyle/>
                    <a:p>
                      <a:pPr marL="448310" algn="ctr">
                        <a:lnSpc>
                          <a:spcPct val="115000"/>
                        </a:lnSpc>
                        <a:spcAft>
                          <a:spcPts val="0"/>
                        </a:spcAft>
                      </a:pPr>
                      <a:r>
                        <a:rPr lang="ru-RU" sz="1600" b="1" spc="-25" dirty="0">
                          <a:solidFill>
                            <a:schemeClr val="accent1">
                              <a:lumMod val="75000"/>
                            </a:schemeClr>
                          </a:solidFill>
                          <a:latin typeface="Times New Roman"/>
                          <a:ea typeface="Times New Roman"/>
                        </a:rPr>
                        <a:t>Способ предупреждения</a:t>
                      </a:r>
                      <a:endParaRPr lang="ru-RU" sz="1600" b="1" dirty="0">
                        <a:solidFill>
                          <a:schemeClr val="accent1">
                            <a:lumMod val="75000"/>
                          </a:schemeClr>
                        </a:solidFill>
                        <a:latin typeface="Times New Roman"/>
                        <a:ea typeface="Times New Roman"/>
                      </a:endParaRPr>
                    </a:p>
                  </a:txBody>
                  <a:tcPr marL="25400" marR="25400" marT="0" marB="0" anchor="ct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603261">
                <a:tc>
                  <a:txBody>
                    <a:bodyPr/>
                    <a:lstStyle/>
                    <a:p>
                      <a:pPr>
                        <a:lnSpc>
                          <a:spcPct val="115000"/>
                        </a:lnSpc>
                        <a:spcAft>
                          <a:spcPts val="0"/>
                        </a:spcAft>
                      </a:pPr>
                      <a:r>
                        <a:rPr lang="ru-RU" sz="1600" b="1" spc="-20" dirty="0">
                          <a:solidFill>
                            <a:srgbClr val="FF00FF"/>
                          </a:solidFill>
                          <a:latin typeface="Times New Roman"/>
                          <a:ea typeface="Times New Roman"/>
                        </a:rPr>
                        <a:t>При изгибании </a:t>
                      </a:r>
                      <a:r>
                        <a:rPr lang="ru-RU" sz="1600" b="1" spc="-30" dirty="0">
                          <a:solidFill>
                            <a:srgbClr val="FF00FF"/>
                          </a:solidFill>
                          <a:latin typeface="Times New Roman"/>
                          <a:ea typeface="Times New Roman"/>
                        </a:rPr>
                        <a:t>уголка из </a:t>
                      </a:r>
                      <a:r>
                        <a:rPr lang="ru-RU" sz="1600" b="1" spc="-30" dirty="0" smtClean="0">
                          <a:solidFill>
                            <a:srgbClr val="FF00FF"/>
                          </a:solidFill>
                          <a:latin typeface="Times New Roman"/>
                          <a:ea typeface="Times New Roman"/>
                        </a:rPr>
                        <a:t>поло</a:t>
                      </a:r>
                      <a:r>
                        <a:rPr lang="ru-RU" sz="1600" b="1" spc="-25" dirty="0" smtClean="0">
                          <a:solidFill>
                            <a:srgbClr val="FF00FF"/>
                          </a:solidFill>
                          <a:latin typeface="Times New Roman"/>
                          <a:ea typeface="Times New Roman"/>
                        </a:rPr>
                        <a:t>сы </a:t>
                      </a:r>
                      <a:r>
                        <a:rPr lang="ru-RU" sz="1600" b="1" spc="-25" dirty="0">
                          <a:solidFill>
                            <a:srgbClr val="FF00FF"/>
                          </a:solidFill>
                          <a:latin typeface="Times New Roman"/>
                          <a:ea typeface="Times New Roman"/>
                        </a:rPr>
                        <a:t>он </a:t>
                      </a:r>
                      <a:r>
                        <a:rPr lang="ru-RU" sz="1600" b="1" spc="-25" dirty="0" smtClean="0">
                          <a:solidFill>
                            <a:srgbClr val="FF00FF"/>
                          </a:solidFill>
                          <a:latin typeface="Times New Roman"/>
                          <a:ea typeface="Times New Roman"/>
                        </a:rPr>
                        <a:t>получился перекошен</a:t>
                      </a:r>
                      <a:r>
                        <a:rPr lang="ru-RU" sz="1600" b="1" spc="-55" dirty="0" smtClean="0">
                          <a:solidFill>
                            <a:srgbClr val="FF00FF"/>
                          </a:solidFill>
                          <a:latin typeface="Times New Roman"/>
                          <a:ea typeface="Times New Roman"/>
                        </a:rPr>
                        <a:t>ным</a:t>
                      </a:r>
                      <a:endParaRPr lang="ru-RU" sz="1600" b="1" dirty="0">
                        <a:solidFill>
                          <a:srgbClr val="FF00FF"/>
                        </a:solidFill>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10" dirty="0">
                          <a:solidFill>
                            <a:srgbClr val="000000"/>
                          </a:solidFill>
                          <a:latin typeface="Times New Roman"/>
                          <a:ea typeface="Times New Roman"/>
                        </a:rPr>
                        <a:t>Неправильное </a:t>
                      </a:r>
                      <a:r>
                        <a:rPr lang="ru-RU" sz="1600" b="1" spc="-15" dirty="0">
                          <a:solidFill>
                            <a:srgbClr val="000000"/>
                          </a:solidFill>
                          <a:latin typeface="Times New Roman"/>
                          <a:ea typeface="Times New Roman"/>
                        </a:rPr>
                        <a:t>закрепление </a:t>
                      </a:r>
                      <a:r>
                        <a:rPr lang="ru-RU" sz="1600" b="1" spc="-5" dirty="0">
                          <a:solidFill>
                            <a:srgbClr val="000000"/>
                          </a:solidFill>
                          <a:latin typeface="Times New Roman"/>
                          <a:ea typeface="Times New Roman"/>
                        </a:rPr>
                        <a:t>заготовки в </a:t>
                      </a:r>
                      <a:r>
                        <a:rPr lang="ru-RU" sz="1600" b="1" spc="-20" dirty="0">
                          <a:solidFill>
                            <a:srgbClr val="000000"/>
                          </a:solidFill>
                          <a:latin typeface="Times New Roman"/>
                          <a:ea typeface="Times New Roman"/>
                        </a:rPr>
                        <a:t>тисках</a:t>
                      </a:r>
                      <a:endParaRPr lang="ru-RU" sz="16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marR="8890">
                        <a:lnSpc>
                          <a:spcPct val="115000"/>
                        </a:lnSpc>
                        <a:spcAft>
                          <a:spcPts val="0"/>
                        </a:spcAft>
                      </a:pPr>
                      <a:r>
                        <a:rPr lang="ru-RU" sz="1600" b="1" spc="-5" dirty="0">
                          <a:solidFill>
                            <a:srgbClr val="000000"/>
                          </a:solidFill>
                          <a:latin typeface="Times New Roman"/>
                          <a:ea typeface="Times New Roman"/>
                        </a:rPr>
                        <a:t>Закреплять полосу так, чтобы риска </a:t>
                      </a:r>
                      <a:r>
                        <a:rPr lang="ru-RU" sz="1600" b="1" dirty="0">
                          <a:solidFill>
                            <a:srgbClr val="000000"/>
                          </a:solidFill>
                          <a:latin typeface="Times New Roman"/>
                          <a:ea typeface="Times New Roman"/>
                        </a:rPr>
                        <a:t>разметки точно располагалась по </a:t>
                      </a:r>
                      <a:r>
                        <a:rPr lang="ru-RU" sz="1600" b="1" spc="-20" dirty="0">
                          <a:solidFill>
                            <a:srgbClr val="000000"/>
                          </a:solidFill>
                          <a:latin typeface="Times New Roman"/>
                          <a:ea typeface="Times New Roman"/>
                        </a:rPr>
                        <a:t>уровню губок тисков. </a:t>
                      </a:r>
                      <a:r>
                        <a:rPr lang="ru-RU" sz="1600" b="1" spc="-20" dirty="0" smtClean="0">
                          <a:solidFill>
                            <a:srgbClr val="000000"/>
                          </a:solidFill>
                          <a:latin typeface="Times New Roman"/>
                          <a:ea typeface="Times New Roman"/>
                        </a:rPr>
                        <a:t>Перпендикуляр</a:t>
                      </a:r>
                      <a:r>
                        <a:rPr lang="ru-RU" sz="1600" b="1" spc="-15" dirty="0" smtClean="0">
                          <a:solidFill>
                            <a:srgbClr val="000000"/>
                          </a:solidFill>
                          <a:latin typeface="Times New Roman"/>
                          <a:ea typeface="Times New Roman"/>
                        </a:rPr>
                        <a:t>ность </a:t>
                      </a:r>
                      <a:r>
                        <a:rPr lang="ru-RU" sz="1600" b="1" spc="-15" dirty="0">
                          <a:solidFill>
                            <a:srgbClr val="000000"/>
                          </a:solidFill>
                          <a:latin typeface="Times New Roman"/>
                          <a:ea typeface="Times New Roman"/>
                        </a:rPr>
                        <a:t>полосы губкам тисков проверять </a:t>
                      </a:r>
                      <a:r>
                        <a:rPr lang="ru-RU" sz="1600" b="1" spc="-25" dirty="0">
                          <a:solidFill>
                            <a:srgbClr val="000000"/>
                          </a:solidFill>
                          <a:latin typeface="Times New Roman"/>
                          <a:ea typeface="Times New Roman"/>
                        </a:rPr>
                        <a:t>угольником</a:t>
                      </a:r>
                      <a:endParaRPr lang="ru-RU" sz="16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155682">
                <a:tc>
                  <a:txBody>
                    <a:bodyPr/>
                    <a:lstStyle/>
                    <a:p>
                      <a:pPr indent="3175">
                        <a:lnSpc>
                          <a:spcPct val="115000"/>
                        </a:lnSpc>
                        <a:spcAft>
                          <a:spcPts val="0"/>
                        </a:spcAft>
                      </a:pPr>
                      <a:r>
                        <a:rPr lang="ru-RU" sz="1600" b="1" spc="-15" dirty="0">
                          <a:solidFill>
                            <a:srgbClr val="FF00FF"/>
                          </a:solidFill>
                          <a:latin typeface="Times New Roman"/>
                          <a:ea typeface="Times New Roman"/>
                        </a:rPr>
                        <a:t>Размеры </a:t>
                      </a:r>
                      <a:r>
                        <a:rPr lang="ru-RU" sz="1600" b="1" spc="-15" dirty="0" smtClean="0">
                          <a:solidFill>
                            <a:srgbClr val="FF00FF"/>
                          </a:solidFill>
                          <a:latin typeface="Times New Roman"/>
                          <a:ea typeface="Times New Roman"/>
                        </a:rPr>
                        <a:t>изо</a:t>
                      </a:r>
                      <a:r>
                        <a:rPr lang="ru-RU" sz="1600" b="1" spc="-25" dirty="0" smtClean="0">
                          <a:solidFill>
                            <a:srgbClr val="FF00FF"/>
                          </a:solidFill>
                          <a:latin typeface="Times New Roman"/>
                          <a:ea typeface="Times New Roman"/>
                        </a:rPr>
                        <a:t>гнутой </a:t>
                      </a:r>
                      <a:r>
                        <a:rPr lang="ru-RU" sz="1600" b="1" spc="-25" dirty="0">
                          <a:solidFill>
                            <a:srgbClr val="FF00FF"/>
                          </a:solidFill>
                          <a:latin typeface="Times New Roman"/>
                          <a:ea typeface="Times New Roman"/>
                        </a:rPr>
                        <a:t>детали </a:t>
                      </a:r>
                      <a:r>
                        <a:rPr lang="ru-RU" sz="1600" b="1" spc="-30" dirty="0">
                          <a:solidFill>
                            <a:srgbClr val="FF00FF"/>
                          </a:solidFill>
                          <a:latin typeface="Times New Roman"/>
                          <a:ea typeface="Times New Roman"/>
                        </a:rPr>
                        <a:t>не </a:t>
                      </a:r>
                      <a:r>
                        <a:rPr lang="ru-RU" sz="1600" b="1" spc="-30" dirty="0" smtClean="0">
                          <a:solidFill>
                            <a:srgbClr val="FF00FF"/>
                          </a:solidFill>
                          <a:latin typeface="Times New Roman"/>
                          <a:ea typeface="Times New Roman"/>
                        </a:rPr>
                        <a:t>соответству</a:t>
                      </a:r>
                      <a:r>
                        <a:rPr lang="ru-RU" sz="1600" b="1" spc="-20" dirty="0" smtClean="0">
                          <a:solidFill>
                            <a:srgbClr val="FF00FF"/>
                          </a:solidFill>
                          <a:latin typeface="Times New Roman"/>
                          <a:ea typeface="Times New Roman"/>
                        </a:rPr>
                        <a:t>ют </a:t>
                      </a:r>
                      <a:r>
                        <a:rPr lang="ru-RU" sz="1600" b="1" spc="-20" dirty="0">
                          <a:solidFill>
                            <a:srgbClr val="FF00FF"/>
                          </a:solidFill>
                          <a:latin typeface="Times New Roman"/>
                          <a:ea typeface="Times New Roman"/>
                        </a:rPr>
                        <a:t>заданным</a:t>
                      </a:r>
                      <a:endParaRPr lang="ru-RU" sz="1600" b="1" dirty="0">
                        <a:solidFill>
                          <a:srgbClr val="FF00FF"/>
                        </a:solidFill>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indent="3175">
                        <a:lnSpc>
                          <a:spcPct val="115000"/>
                        </a:lnSpc>
                        <a:spcAft>
                          <a:spcPts val="0"/>
                        </a:spcAft>
                      </a:pPr>
                      <a:r>
                        <a:rPr lang="ru-RU" sz="1600" b="1" dirty="0">
                          <a:solidFill>
                            <a:srgbClr val="000000"/>
                          </a:solidFill>
                          <a:latin typeface="Times New Roman"/>
                          <a:ea typeface="Times New Roman"/>
                        </a:rPr>
                        <a:t>Неточный </a:t>
                      </a:r>
                      <a:r>
                        <a:rPr lang="ru-RU" sz="1600" b="1" dirty="0" smtClean="0">
                          <a:solidFill>
                            <a:srgbClr val="000000"/>
                          </a:solidFill>
                          <a:latin typeface="Times New Roman"/>
                          <a:ea typeface="Times New Roman"/>
                        </a:rPr>
                        <a:t>рас</a:t>
                      </a:r>
                      <a:r>
                        <a:rPr lang="ru-RU" sz="1600" b="1" spc="15" dirty="0" smtClean="0">
                          <a:solidFill>
                            <a:srgbClr val="000000"/>
                          </a:solidFill>
                          <a:latin typeface="Times New Roman"/>
                          <a:ea typeface="Times New Roman"/>
                        </a:rPr>
                        <a:t>чет </a:t>
                      </a:r>
                      <a:r>
                        <a:rPr lang="ru-RU" sz="1600" b="1" spc="15" dirty="0">
                          <a:solidFill>
                            <a:srgbClr val="000000"/>
                          </a:solidFill>
                          <a:latin typeface="Times New Roman"/>
                          <a:ea typeface="Times New Roman"/>
                        </a:rPr>
                        <a:t>развертки, </a:t>
                      </a:r>
                      <a:r>
                        <a:rPr lang="ru-RU" sz="1600" b="1" spc="-10" dirty="0">
                          <a:solidFill>
                            <a:srgbClr val="000000"/>
                          </a:solidFill>
                          <a:latin typeface="Times New Roman"/>
                          <a:ea typeface="Times New Roman"/>
                        </a:rPr>
                        <a:t>неправильно </a:t>
                      </a:r>
                      <a:r>
                        <a:rPr lang="ru-RU" sz="1600" b="1" spc="-5" dirty="0">
                          <a:solidFill>
                            <a:srgbClr val="000000"/>
                          </a:solidFill>
                          <a:latin typeface="Times New Roman"/>
                          <a:ea typeface="Times New Roman"/>
                        </a:rPr>
                        <a:t>выбрана оправка</a:t>
                      </a:r>
                      <a:endParaRPr lang="ru-RU" sz="16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10" dirty="0">
                          <a:solidFill>
                            <a:srgbClr val="000000"/>
                          </a:solidFill>
                          <a:latin typeface="Times New Roman"/>
                          <a:ea typeface="Times New Roman"/>
                        </a:rPr>
                        <a:t>Расчет развертки детали производить с </a:t>
                      </a:r>
                      <a:r>
                        <a:rPr lang="ru-RU" sz="1600" b="1" spc="-15" dirty="0">
                          <a:solidFill>
                            <a:srgbClr val="000000"/>
                          </a:solidFill>
                          <a:latin typeface="Times New Roman"/>
                          <a:ea typeface="Times New Roman"/>
                        </a:rPr>
                        <a:t>учетом припуска на загиб и </a:t>
                      </a:r>
                      <a:r>
                        <a:rPr lang="ru-RU" sz="1600" b="1" spc="-15" dirty="0" smtClean="0">
                          <a:solidFill>
                            <a:srgbClr val="000000"/>
                          </a:solidFill>
                          <a:latin typeface="Times New Roman"/>
                          <a:ea typeface="Times New Roman"/>
                        </a:rPr>
                        <a:t>последующую </a:t>
                      </a:r>
                      <a:r>
                        <a:rPr lang="ru-RU" sz="1600" b="1" spc="-15" dirty="0">
                          <a:solidFill>
                            <a:srgbClr val="000000"/>
                          </a:solidFill>
                          <a:latin typeface="Times New Roman"/>
                          <a:ea typeface="Times New Roman"/>
                        </a:rPr>
                        <a:t>обработку. Точно производить </a:t>
                      </a:r>
                      <a:r>
                        <a:rPr lang="ru-RU" sz="1600" b="1" spc="-10" dirty="0">
                          <a:solidFill>
                            <a:srgbClr val="000000"/>
                          </a:solidFill>
                          <a:latin typeface="Times New Roman"/>
                          <a:ea typeface="Times New Roman"/>
                        </a:rPr>
                        <a:t>разметку мест изгиба. Применять оправки, точно соответствующие </a:t>
                      </a:r>
                      <a:r>
                        <a:rPr lang="ru-RU" sz="1600" b="1" spc="-10" dirty="0" smtClean="0">
                          <a:solidFill>
                            <a:srgbClr val="000000"/>
                          </a:solidFill>
                          <a:latin typeface="Times New Roman"/>
                          <a:ea typeface="Times New Roman"/>
                        </a:rPr>
                        <a:t>за</a:t>
                      </a:r>
                      <a:r>
                        <a:rPr lang="ru-RU" sz="1600" b="1" spc="-5" dirty="0" smtClean="0">
                          <a:solidFill>
                            <a:srgbClr val="000000"/>
                          </a:solidFill>
                          <a:latin typeface="Times New Roman"/>
                          <a:ea typeface="Times New Roman"/>
                        </a:rPr>
                        <a:t>данным </a:t>
                      </a:r>
                      <a:r>
                        <a:rPr lang="ru-RU" sz="1600" b="1" spc="-5" dirty="0">
                          <a:solidFill>
                            <a:srgbClr val="000000"/>
                          </a:solidFill>
                          <a:latin typeface="Times New Roman"/>
                          <a:ea typeface="Times New Roman"/>
                        </a:rPr>
                        <a:t>размерам детали</a:t>
                      </a:r>
                      <a:endParaRPr lang="ru-RU" sz="16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336051">
                <a:tc>
                  <a:txBody>
                    <a:bodyPr/>
                    <a:lstStyle/>
                    <a:p>
                      <a:pPr indent="3175">
                        <a:lnSpc>
                          <a:spcPct val="115000"/>
                        </a:lnSpc>
                        <a:spcAft>
                          <a:spcPts val="0"/>
                        </a:spcAft>
                      </a:pPr>
                      <a:r>
                        <a:rPr lang="ru-RU" sz="1600" b="1" spc="-15" dirty="0" smtClean="0">
                          <a:solidFill>
                            <a:srgbClr val="FF00FF"/>
                          </a:solidFill>
                          <a:latin typeface="Times New Roman"/>
                          <a:ea typeface="Times New Roman"/>
                        </a:rPr>
                        <a:t>Вмятины </a:t>
                      </a:r>
                      <a:r>
                        <a:rPr lang="ru-RU" sz="1600" b="1" spc="-15" dirty="0">
                          <a:solidFill>
                            <a:srgbClr val="FF00FF"/>
                          </a:solidFill>
                          <a:latin typeface="Times New Roman"/>
                          <a:ea typeface="Times New Roman"/>
                        </a:rPr>
                        <a:t>(</a:t>
                      </a:r>
                      <a:r>
                        <a:rPr lang="ru-RU" sz="1600" b="1" spc="-15" dirty="0" smtClean="0">
                          <a:solidFill>
                            <a:srgbClr val="FF00FF"/>
                          </a:solidFill>
                          <a:latin typeface="Times New Roman"/>
                          <a:ea typeface="Times New Roman"/>
                        </a:rPr>
                        <a:t>тре</a:t>
                      </a:r>
                      <a:r>
                        <a:rPr lang="ru-RU" sz="1600" b="1" spc="-30" dirty="0" smtClean="0">
                          <a:solidFill>
                            <a:srgbClr val="FF00FF"/>
                          </a:solidFill>
                          <a:latin typeface="Times New Roman"/>
                          <a:ea typeface="Times New Roman"/>
                        </a:rPr>
                        <a:t>щины</a:t>
                      </a:r>
                      <a:r>
                        <a:rPr lang="ru-RU" sz="1600" b="1" spc="-30" dirty="0">
                          <a:solidFill>
                            <a:srgbClr val="FF00FF"/>
                          </a:solidFill>
                          <a:latin typeface="Times New Roman"/>
                          <a:ea typeface="Times New Roman"/>
                        </a:rPr>
                        <a:t>) при </a:t>
                      </a:r>
                      <a:r>
                        <a:rPr lang="ru-RU" sz="1600" b="1" spc="-30" dirty="0" smtClean="0">
                          <a:solidFill>
                            <a:srgbClr val="FF00FF"/>
                          </a:solidFill>
                          <a:latin typeface="Times New Roman"/>
                          <a:ea typeface="Times New Roman"/>
                        </a:rPr>
                        <a:t>из</a:t>
                      </a:r>
                      <a:r>
                        <a:rPr lang="ru-RU" sz="1600" b="1" spc="-20" dirty="0" smtClean="0">
                          <a:solidFill>
                            <a:srgbClr val="FF00FF"/>
                          </a:solidFill>
                          <a:latin typeface="Times New Roman"/>
                          <a:ea typeface="Times New Roman"/>
                        </a:rPr>
                        <a:t>гибании </a:t>
                      </a:r>
                      <a:r>
                        <a:rPr lang="ru-RU" sz="1600" b="1" spc="-20" dirty="0">
                          <a:solidFill>
                            <a:srgbClr val="FF00FF"/>
                          </a:solidFill>
                          <a:latin typeface="Times New Roman"/>
                          <a:ea typeface="Times New Roman"/>
                        </a:rPr>
                        <a:t>трубы </a:t>
                      </a:r>
                      <a:r>
                        <a:rPr lang="ru-RU" sz="1600" b="1" spc="-35" dirty="0">
                          <a:solidFill>
                            <a:srgbClr val="FF00FF"/>
                          </a:solidFill>
                          <a:latin typeface="Times New Roman"/>
                          <a:ea typeface="Times New Roman"/>
                        </a:rPr>
                        <a:t>с наполнителем</a:t>
                      </a:r>
                      <a:endParaRPr lang="ru-RU" sz="1600" b="1" dirty="0">
                        <a:solidFill>
                          <a:srgbClr val="FF00FF"/>
                        </a:solidFill>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a:lnSpc>
                          <a:spcPct val="115000"/>
                        </a:lnSpc>
                        <a:spcAft>
                          <a:spcPts val="0"/>
                        </a:spcAft>
                      </a:pPr>
                      <a:r>
                        <a:rPr lang="ru-RU" sz="1600" b="1" spc="-10" dirty="0">
                          <a:solidFill>
                            <a:srgbClr val="000000"/>
                          </a:solidFill>
                          <a:latin typeface="Times New Roman"/>
                          <a:ea typeface="Times New Roman"/>
                        </a:rPr>
                        <a:t>Труба </a:t>
                      </a:r>
                      <a:r>
                        <a:rPr lang="ru-RU" sz="1600" b="1" spc="-10" dirty="0" smtClean="0">
                          <a:solidFill>
                            <a:srgbClr val="000000"/>
                          </a:solidFill>
                          <a:latin typeface="Times New Roman"/>
                          <a:ea typeface="Times New Roman"/>
                        </a:rPr>
                        <a:t>недостаточно </a:t>
                      </a:r>
                      <a:r>
                        <a:rPr lang="ru-RU" sz="1600" b="1" spc="-10" dirty="0">
                          <a:solidFill>
                            <a:srgbClr val="000000"/>
                          </a:solidFill>
                          <a:latin typeface="Times New Roman"/>
                          <a:ea typeface="Times New Roman"/>
                        </a:rPr>
                        <a:t>плотно </a:t>
                      </a:r>
                      <a:r>
                        <a:rPr lang="ru-RU" sz="1600" b="1" spc="-5" dirty="0">
                          <a:solidFill>
                            <a:srgbClr val="000000"/>
                          </a:solidFill>
                          <a:latin typeface="Times New Roman"/>
                          <a:ea typeface="Times New Roman"/>
                        </a:rPr>
                        <a:t>набита </a:t>
                      </a:r>
                      <a:r>
                        <a:rPr lang="ru-RU" sz="1600" b="1" spc="-5" dirty="0" smtClean="0">
                          <a:solidFill>
                            <a:srgbClr val="000000"/>
                          </a:solidFill>
                          <a:latin typeface="Times New Roman"/>
                          <a:ea typeface="Times New Roman"/>
                        </a:rPr>
                        <a:t>напол</a:t>
                      </a:r>
                      <a:r>
                        <a:rPr lang="ru-RU" sz="1600" b="1" spc="-25" dirty="0" smtClean="0">
                          <a:solidFill>
                            <a:srgbClr val="000000"/>
                          </a:solidFill>
                          <a:latin typeface="Times New Roman"/>
                          <a:ea typeface="Times New Roman"/>
                        </a:rPr>
                        <a:t>нителем</a:t>
                      </a:r>
                      <a:endParaRPr lang="ru-RU" sz="16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tc>
                  <a:txBody>
                    <a:bodyPr/>
                    <a:lstStyle/>
                    <a:p>
                      <a:pPr marR="3175">
                        <a:lnSpc>
                          <a:spcPct val="115000"/>
                        </a:lnSpc>
                        <a:spcAft>
                          <a:spcPts val="0"/>
                        </a:spcAft>
                      </a:pPr>
                      <a:r>
                        <a:rPr lang="ru-RU" sz="1600" b="1" spc="-5" dirty="0">
                          <a:solidFill>
                            <a:srgbClr val="000000"/>
                          </a:solidFill>
                          <a:latin typeface="Times New Roman"/>
                          <a:ea typeface="Times New Roman"/>
                        </a:rPr>
                        <a:t>Трубу при заполнении наполнителем </a:t>
                      </a:r>
                      <a:r>
                        <a:rPr lang="ru-RU" sz="1600" b="1" spc="-15" dirty="0">
                          <a:solidFill>
                            <a:srgbClr val="000000"/>
                          </a:solidFill>
                          <a:latin typeface="Times New Roman"/>
                          <a:ea typeface="Times New Roman"/>
                        </a:rPr>
                        <a:t>(сухим песком) располагать </a:t>
                      </a:r>
                      <a:r>
                        <a:rPr lang="ru-RU" sz="1600" b="1" spc="-15" dirty="0" smtClean="0">
                          <a:solidFill>
                            <a:srgbClr val="000000"/>
                          </a:solidFill>
                          <a:latin typeface="Times New Roman"/>
                          <a:ea typeface="Times New Roman"/>
                        </a:rPr>
                        <a:t>вертикаль</a:t>
                      </a:r>
                      <a:r>
                        <a:rPr lang="ru-RU" sz="1600" b="1" spc="-10" dirty="0" smtClean="0">
                          <a:solidFill>
                            <a:srgbClr val="000000"/>
                          </a:solidFill>
                          <a:latin typeface="Times New Roman"/>
                          <a:ea typeface="Times New Roman"/>
                        </a:rPr>
                        <a:t>но</a:t>
                      </a:r>
                      <a:r>
                        <a:rPr lang="ru-RU" sz="1600" b="1" spc="-10" dirty="0">
                          <a:solidFill>
                            <a:srgbClr val="000000"/>
                          </a:solidFill>
                          <a:latin typeface="Times New Roman"/>
                          <a:ea typeface="Times New Roman"/>
                        </a:rPr>
                        <a:t>. Постукивать по трубе со всех </a:t>
                      </a:r>
                      <a:r>
                        <a:rPr lang="ru-RU" sz="1600" b="1" spc="-10" dirty="0" smtClean="0">
                          <a:solidFill>
                            <a:srgbClr val="000000"/>
                          </a:solidFill>
                          <a:latin typeface="Times New Roman"/>
                          <a:ea typeface="Times New Roman"/>
                        </a:rPr>
                        <a:t>сто</a:t>
                      </a:r>
                      <a:r>
                        <a:rPr lang="ru-RU" sz="1600" b="1" spc="-20" dirty="0" smtClean="0">
                          <a:solidFill>
                            <a:srgbClr val="000000"/>
                          </a:solidFill>
                          <a:latin typeface="Times New Roman"/>
                          <a:ea typeface="Times New Roman"/>
                        </a:rPr>
                        <a:t>рон </a:t>
                      </a:r>
                      <a:r>
                        <a:rPr lang="ru-RU" sz="1600" b="1" spc="-20" dirty="0">
                          <a:solidFill>
                            <a:srgbClr val="000000"/>
                          </a:solidFill>
                          <a:latin typeface="Times New Roman"/>
                          <a:ea typeface="Times New Roman"/>
                        </a:rPr>
                        <a:t>молотком</a:t>
                      </a:r>
                      <a:endParaRPr lang="ru-RU" sz="1600" b="1" dirty="0">
                        <a:latin typeface="Times New Roman"/>
                        <a:ea typeface="Times New Roman"/>
                      </a:endParaRPr>
                    </a:p>
                  </a:txBody>
                  <a:tcPr marL="25400" marR="25400" marT="0" marB="0">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64314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lgGrid">
          <a:fgClr>
            <a:schemeClr val="tx2">
              <a:lumMod val="50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457200" y="762000"/>
            <a:ext cx="8352928" cy="5262979"/>
          </a:xfrm>
          <a:prstGeom prst="rect">
            <a:avLst/>
          </a:prstGeom>
          <a:solidFill>
            <a:srgbClr val="FFFF00"/>
          </a:solidFill>
          <a:effectLst>
            <a:softEdge rad="635000"/>
          </a:effectLst>
        </p:spPr>
        <p:txBody>
          <a:bodyPr wrap="square">
            <a:spAutoFit/>
          </a:bodyPr>
          <a:lstStyle/>
          <a:p>
            <a:pPr algn="ctr"/>
            <a:endPar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9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a:t>
            </a:r>
            <a:r>
              <a:rPr lang="ru-RU" sz="9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96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96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Правка металла</a:t>
            </a:r>
          </a:p>
          <a:p>
            <a:pPr algn="ctr"/>
            <a:endParaRPr lang="ru-RU"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807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Блок-схема: документ 2"/>
          <p:cNvSpPr/>
          <p:nvPr/>
        </p:nvSpPr>
        <p:spPr>
          <a:xfrm>
            <a:off x="251520" y="188640"/>
            <a:ext cx="8640960" cy="6480720"/>
          </a:xfrm>
          <a:prstGeom prst="flowChartDocument">
            <a:avLst/>
          </a:prstGeom>
          <a:solidFill>
            <a:srgbClr val="0066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a:p>
            <a:pPr algn="ctr"/>
            <a:r>
              <a:rPr lang="ru-RU" sz="3800" b="1" dirty="0" smtClean="0">
                <a:solidFill>
                  <a:srgbClr val="FF0000"/>
                </a:solidFill>
                <a:effectLst>
                  <a:outerShdw blurRad="38100" dist="38100" dir="2700000" algn="tl">
                    <a:srgbClr val="000000">
                      <a:alpha val="43137"/>
                    </a:srgbClr>
                  </a:outerShdw>
                </a:effectLst>
                <a:latin typeface="Arial Black" panose="020B0A04020102020204" pitchFamily="34" charset="0"/>
              </a:rPr>
              <a:t>Тема </a:t>
            </a:r>
            <a:r>
              <a:rPr lang="ru-RU" sz="3800" b="1" dirty="0">
                <a:solidFill>
                  <a:srgbClr val="FF0000"/>
                </a:solidFill>
                <a:effectLst>
                  <a:outerShdw blurRad="38100" dist="38100" dir="2700000" algn="tl">
                    <a:srgbClr val="000000">
                      <a:alpha val="43137"/>
                    </a:srgbClr>
                  </a:outerShdw>
                </a:effectLst>
                <a:latin typeface="Arial Black" panose="020B0A04020102020204" pitchFamily="34" charset="0"/>
              </a:rPr>
              <a:t>1.2</a:t>
            </a:r>
          </a:p>
          <a:p>
            <a:pPr algn="ctr"/>
            <a:r>
              <a:rPr lang="ru-RU" sz="3800" b="1" dirty="0">
                <a:solidFill>
                  <a:srgbClr val="FFFF00"/>
                </a:solidFill>
                <a:effectLst>
                  <a:outerShdw blurRad="38100" dist="38100" dir="2700000" algn="tl">
                    <a:srgbClr val="000000">
                      <a:alpha val="43137"/>
                    </a:srgbClr>
                  </a:outerShdw>
                </a:effectLst>
                <a:latin typeface="Arial Black" panose="020B0A04020102020204" pitchFamily="34" charset="0"/>
              </a:rPr>
              <a:t>Подготовительные операции слесарной обработки:</a:t>
            </a:r>
            <a:endParaRPr lang="ru-RU" sz="38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itchFamily="18" charset="0"/>
            </a:endParaRPr>
          </a:p>
          <a:p>
            <a:pPr algn="ctr"/>
            <a:endPar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5400" b="1" u="sng" dirty="0">
                <a:solidFill>
                  <a:srgbClr val="00FFFF"/>
                </a:solidFill>
                <a:effectLst>
                  <a:outerShdw blurRad="38100" dist="38100" dir="2700000" algn="tl">
                    <a:srgbClr val="000000">
                      <a:alpha val="43137"/>
                    </a:srgbClr>
                  </a:outerShdw>
                </a:effectLst>
                <a:latin typeface="Times New Roman" pitchFamily="18" charset="0"/>
                <a:cs typeface="Times New Roman" pitchFamily="18" charset="0"/>
              </a:rPr>
              <a:t>Тема </a:t>
            </a:r>
            <a:r>
              <a:rPr lang="ru-RU" sz="5400" b="1" u="sng" dirty="0" smtClean="0">
                <a:solidFill>
                  <a:srgbClr val="00FFFF"/>
                </a:solidFill>
                <a:effectLst>
                  <a:outerShdw blurRad="38100" dist="38100" dir="2700000" algn="tl">
                    <a:srgbClr val="000000">
                      <a:alpha val="43137"/>
                    </a:srgbClr>
                  </a:outerShdw>
                </a:effectLst>
                <a:latin typeface="Times New Roman" pitchFamily="18" charset="0"/>
                <a:cs typeface="Times New Roman" pitchFamily="18" charset="0"/>
              </a:rPr>
              <a:t>1.2.2</a:t>
            </a:r>
            <a:r>
              <a:rPr lang="ru-RU" sz="5400" b="1" dirty="0" smtClean="0">
                <a:solidFill>
                  <a:srgbClr val="00FFFF"/>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sz="5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Гибка и правка металла</a:t>
            </a:r>
          </a:p>
          <a:p>
            <a:pPr algn="ctr"/>
            <a:endParaRPr lang="ru-RU" sz="16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57525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pPr algn="ctr"/>
            <a:r>
              <a:rPr lang="ru-RU" b="1" dirty="0" smtClean="0">
                <a:solidFill>
                  <a:srgbClr val="C00000"/>
                </a:solidFill>
              </a:rPr>
              <a:t> 2. ПРАВКА МЕТАЛЛА</a:t>
            </a:r>
            <a:endParaRPr lang="ru-RU" b="1" dirty="0">
              <a:solidFill>
                <a:srgbClr val="C00000"/>
              </a:solidFill>
            </a:endParaRPr>
          </a:p>
        </p:txBody>
      </p:sp>
      <p:sp>
        <p:nvSpPr>
          <p:cNvPr id="3" name="Содержимое 2"/>
          <p:cNvSpPr>
            <a:spLocks noGrp="1"/>
          </p:cNvSpPr>
          <p:nvPr>
            <p:ph idx="1"/>
          </p:nvPr>
        </p:nvSpPr>
        <p:spPr>
          <a:xfrm>
            <a:off x="455103" y="1600200"/>
            <a:ext cx="8311007" cy="5105400"/>
          </a:xfrm>
          <a:solidFill>
            <a:schemeClr val="tx1"/>
          </a:solidFill>
        </p:spPr>
        <p:txBody>
          <a:bodyPr>
            <a:normAutofit fontScale="92500" lnSpcReduction="20000"/>
          </a:bodyPr>
          <a:lstStyle/>
          <a:p>
            <a:pPr marL="514350" indent="-514350">
              <a:spcBef>
                <a:spcPts val="1200"/>
              </a:spcBef>
              <a:spcAft>
                <a:spcPts val="1200"/>
              </a:spcAft>
              <a:buClr>
                <a:srgbClr val="FF0000"/>
              </a:buClr>
              <a:buSzPct val="100000"/>
              <a:buFont typeface="+mj-lt"/>
              <a:buAutoNum type="arabicPeriod"/>
            </a:pPr>
            <a:r>
              <a:rPr lang="ru-RU" b="1" dirty="0" smtClean="0">
                <a:solidFill>
                  <a:srgbClr val="006600"/>
                </a:solidFill>
                <a:effectLst/>
                <a:latin typeface="Arial" pitchFamily="34" charset="0"/>
                <a:cs typeface="Arial" pitchFamily="34" charset="0"/>
              </a:rPr>
              <a:t>Сущность</a:t>
            </a:r>
            <a:r>
              <a:rPr lang="ru-RU" b="1" dirty="0">
                <a:solidFill>
                  <a:srgbClr val="006600"/>
                </a:solidFill>
                <a:effectLst/>
                <a:latin typeface="Arial" pitchFamily="34" charset="0"/>
                <a:cs typeface="Arial" pitchFamily="34" charset="0"/>
              </a:rPr>
              <a:t>, назначение и способы правки. </a:t>
            </a:r>
          </a:p>
          <a:p>
            <a:pPr marL="514350" indent="-514350">
              <a:spcBef>
                <a:spcPts val="1200"/>
              </a:spcBef>
              <a:spcAft>
                <a:spcPts val="1200"/>
              </a:spcAft>
              <a:buClr>
                <a:srgbClr val="FF0000"/>
              </a:buClr>
              <a:buSzPct val="100000"/>
              <a:buFont typeface="+mj-lt"/>
              <a:buAutoNum type="arabicPeriod"/>
            </a:pPr>
            <a:r>
              <a:rPr lang="ru-RU" b="1" dirty="0" smtClean="0">
                <a:solidFill>
                  <a:srgbClr val="006600"/>
                </a:solidFill>
                <a:effectLst/>
                <a:latin typeface="Arial" pitchFamily="34" charset="0"/>
                <a:cs typeface="Arial" pitchFamily="34" charset="0"/>
              </a:rPr>
              <a:t>Инструменты </a:t>
            </a:r>
            <a:r>
              <a:rPr lang="ru-RU" b="1" dirty="0">
                <a:solidFill>
                  <a:srgbClr val="006600"/>
                </a:solidFill>
                <a:effectLst/>
                <a:latin typeface="Arial" pitchFamily="34" charset="0"/>
                <a:cs typeface="Arial" pitchFamily="34" charset="0"/>
              </a:rPr>
              <a:t>и приспособления, применяемые при правке. </a:t>
            </a:r>
          </a:p>
          <a:p>
            <a:pPr marL="514350" indent="-514350">
              <a:spcBef>
                <a:spcPts val="1200"/>
              </a:spcBef>
              <a:spcAft>
                <a:spcPts val="1200"/>
              </a:spcAft>
              <a:buClr>
                <a:srgbClr val="FF0000"/>
              </a:buClr>
              <a:buSzPct val="100000"/>
              <a:buFont typeface="+mj-lt"/>
              <a:buAutoNum type="arabicPeriod"/>
            </a:pPr>
            <a:r>
              <a:rPr lang="ru-RU" b="1" dirty="0" smtClean="0">
                <a:solidFill>
                  <a:srgbClr val="006600"/>
                </a:solidFill>
                <a:effectLst/>
                <a:latin typeface="Arial" pitchFamily="34" charset="0"/>
                <a:cs typeface="Arial" pitchFamily="34" charset="0"/>
              </a:rPr>
              <a:t>Механизация </a:t>
            </a:r>
            <a:r>
              <a:rPr lang="ru-RU" b="1" dirty="0">
                <a:solidFill>
                  <a:srgbClr val="006600"/>
                </a:solidFill>
                <a:effectLst/>
                <a:latin typeface="Arial" pitchFamily="34" charset="0"/>
                <a:cs typeface="Arial" pitchFamily="34" charset="0"/>
              </a:rPr>
              <a:t>при правке. </a:t>
            </a:r>
          </a:p>
          <a:p>
            <a:pPr marL="514350" indent="-514350">
              <a:spcBef>
                <a:spcPts val="1200"/>
              </a:spcBef>
              <a:spcAft>
                <a:spcPts val="1200"/>
              </a:spcAft>
              <a:buClr>
                <a:srgbClr val="FF0000"/>
              </a:buClr>
              <a:buSzPct val="100000"/>
              <a:buFont typeface="+mj-lt"/>
              <a:buAutoNum type="arabicPeriod"/>
            </a:pPr>
            <a:r>
              <a:rPr lang="ru-RU" b="1" dirty="0" smtClean="0">
                <a:solidFill>
                  <a:srgbClr val="006600"/>
                </a:solidFill>
                <a:effectLst/>
                <a:latin typeface="Arial" pitchFamily="34" charset="0"/>
                <a:cs typeface="Arial" pitchFamily="34" charset="0"/>
              </a:rPr>
              <a:t>Основные </a:t>
            </a:r>
            <a:r>
              <a:rPr lang="ru-RU" b="1" dirty="0">
                <a:solidFill>
                  <a:srgbClr val="006600"/>
                </a:solidFill>
                <a:effectLst/>
                <a:latin typeface="Arial" pitchFamily="34" charset="0"/>
                <a:cs typeface="Arial" pitchFamily="34" charset="0"/>
              </a:rPr>
              <a:t>правила выполнения работ при правке. </a:t>
            </a:r>
          </a:p>
          <a:p>
            <a:pPr marL="514350" indent="-514350">
              <a:spcBef>
                <a:spcPts val="1200"/>
              </a:spcBef>
              <a:spcAft>
                <a:spcPts val="1200"/>
              </a:spcAft>
              <a:buClr>
                <a:srgbClr val="FF0000"/>
              </a:buClr>
              <a:buSzPct val="100000"/>
              <a:buFont typeface="+mj-lt"/>
              <a:buAutoNum type="arabicPeriod"/>
            </a:pPr>
            <a:r>
              <a:rPr lang="ru-RU" b="1" dirty="0" smtClean="0">
                <a:solidFill>
                  <a:srgbClr val="006600"/>
                </a:solidFill>
                <a:effectLst/>
                <a:latin typeface="Arial" pitchFamily="34" charset="0"/>
                <a:cs typeface="Arial" pitchFamily="34" charset="0"/>
              </a:rPr>
              <a:t>Типичные </a:t>
            </a:r>
            <a:r>
              <a:rPr lang="ru-RU" b="1" dirty="0">
                <a:solidFill>
                  <a:srgbClr val="006600"/>
                </a:solidFill>
                <a:effectLst/>
                <a:latin typeface="Arial" pitchFamily="34" charset="0"/>
                <a:cs typeface="Arial" pitchFamily="34" charset="0"/>
              </a:rPr>
              <a:t>дефекты при правке, причины их появления и способы предупреждения.</a:t>
            </a:r>
          </a:p>
        </p:txBody>
      </p:sp>
      <p:sp>
        <p:nvSpPr>
          <p:cNvPr id="4" name="Прямоугольник 3"/>
          <p:cNvSpPr/>
          <p:nvPr/>
        </p:nvSpPr>
        <p:spPr>
          <a:xfrm>
            <a:off x="2395220" y="990600"/>
            <a:ext cx="4374248" cy="523220"/>
          </a:xfrm>
          <a:prstGeom prst="rect">
            <a:avLst/>
          </a:prstGeom>
        </p:spPr>
        <p:txBody>
          <a:bodyPr wrap="square">
            <a:spAutoFit/>
          </a:bodyPr>
          <a:lstStyle/>
          <a:p>
            <a:pPr algn="ctr"/>
            <a:r>
              <a:rPr lang="ru-RU" sz="2800" b="1" dirty="0" smtClean="0">
                <a:solidFill>
                  <a:srgbClr val="0000FF"/>
                </a:solidFill>
              </a:rPr>
              <a:t>Учебные вопросы: </a:t>
            </a:r>
            <a:endParaRPr lang="ru-RU" sz="2800" dirty="0">
              <a:solidFill>
                <a:srgbClr val="0000FF"/>
              </a:solidFill>
            </a:endParaRPr>
          </a:p>
        </p:txBody>
      </p:sp>
    </p:spTree>
    <p:extLst>
      <p:ext uri="{BB962C8B-B14F-4D97-AF65-F5344CB8AC3E}">
        <p14:creationId xmlns:p14="http://schemas.microsoft.com/office/powerpoint/2010/main" val="1966152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80592" y="123299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ru-RU" sz="4800" b="1" dirty="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4800" b="1" dirty="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dirty="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Сущность, назначение и способы правки</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28621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04800" y="152400"/>
            <a:ext cx="8458200" cy="607390"/>
          </a:xfrm>
          <a:prstGeom prst="rect">
            <a:avLst/>
          </a:prstGeom>
          <a:solidFill>
            <a:srgbClr val="FFFF00"/>
          </a:solidFill>
        </p:spPr>
        <p:txBody>
          <a:bodyP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400" dirty="0" smtClean="0">
                <a:latin typeface="Arial" pitchFamily="34" charset="0"/>
                <a:cs typeface="Arial" pitchFamily="34" charset="0"/>
              </a:rPr>
              <a:t> </a:t>
            </a:r>
            <a:r>
              <a:rPr lang="ru-RU" sz="2800" dirty="0" smtClean="0">
                <a:solidFill>
                  <a:srgbClr val="C00000"/>
                </a:solidFill>
                <a:latin typeface="Arial" pitchFamily="34" charset="0"/>
                <a:cs typeface="Arial" pitchFamily="34" charset="0"/>
              </a:rPr>
              <a:t>1. Сущность, назначение и способы правки</a:t>
            </a:r>
            <a:endParaRPr lang="ru-RU" sz="2800" dirty="0">
              <a:solidFill>
                <a:srgbClr val="C00000"/>
              </a:solidFill>
            </a:endParaRPr>
          </a:p>
        </p:txBody>
      </p:sp>
      <p:sp>
        <p:nvSpPr>
          <p:cNvPr id="2" name="Прямоугольник 1"/>
          <p:cNvSpPr/>
          <p:nvPr/>
        </p:nvSpPr>
        <p:spPr>
          <a:xfrm>
            <a:off x="304800" y="980728"/>
            <a:ext cx="8610600" cy="1569660"/>
          </a:xfrm>
          <a:prstGeom prst="rect">
            <a:avLst/>
          </a:prstGeom>
          <a:solidFill>
            <a:schemeClr val="accent1">
              <a:lumMod val="20000"/>
              <a:lumOff val="80000"/>
            </a:schemeClr>
          </a:solidFill>
        </p:spPr>
        <p:txBody>
          <a:bodyPr wrap="square">
            <a:spAutoFit/>
          </a:bodyPr>
          <a:lstStyle/>
          <a:p>
            <a:pPr lvl="0">
              <a:spcBef>
                <a:spcPct val="20000"/>
              </a:spcBef>
              <a:buClr>
                <a:schemeClr val="accent3"/>
              </a:buClr>
              <a:buSzPct val="95000"/>
              <a:defRPr/>
            </a:pPr>
            <a:r>
              <a:rPr lang="ru-RU" sz="2400" b="1" dirty="0">
                <a:solidFill>
                  <a:srgbClr val="FF0000"/>
                </a:solidFill>
                <a:latin typeface="Arial" pitchFamily="34" charset="0"/>
                <a:cs typeface="Arial" pitchFamily="34" charset="0"/>
              </a:rPr>
              <a:t>Правка </a:t>
            </a:r>
            <a:r>
              <a:rPr lang="ru-RU" sz="2400" b="1" dirty="0" smtClean="0">
                <a:solidFill>
                  <a:srgbClr val="0000FF"/>
                </a:solidFill>
                <a:latin typeface="Arial" pitchFamily="34" charset="0"/>
                <a:cs typeface="Arial" pitchFamily="34" charset="0"/>
              </a:rPr>
              <a:t>– это слесарная </a:t>
            </a:r>
            <a:r>
              <a:rPr lang="ru-RU" sz="2400" b="1" dirty="0">
                <a:solidFill>
                  <a:srgbClr val="0000FF"/>
                </a:solidFill>
                <a:latin typeface="Arial" pitchFamily="34" charset="0"/>
                <a:cs typeface="Arial" pitchFamily="34" charset="0"/>
              </a:rPr>
              <a:t>операция по выпрямлению изогнутого или покоробленного металла, которой можно подвергать только пластичные материалы: </a:t>
            </a:r>
            <a:r>
              <a:rPr lang="ru-RU" sz="2400" b="1" i="1" dirty="0">
                <a:solidFill>
                  <a:srgbClr val="006600"/>
                </a:solidFill>
                <a:latin typeface="Arial" pitchFamily="34" charset="0"/>
                <a:cs typeface="Arial" pitchFamily="34" charset="0"/>
              </a:rPr>
              <a:t>алюминий, сталь, медь, латунь, титан. </a:t>
            </a:r>
          </a:p>
        </p:txBody>
      </p:sp>
      <p:sp>
        <p:nvSpPr>
          <p:cNvPr id="7" name="Содержимое 2"/>
          <p:cNvSpPr txBox="1">
            <a:spLocks/>
          </p:cNvSpPr>
          <p:nvPr/>
        </p:nvSpPr>
        <p:spPr>
          <a:xfrm>
            <a:off x="228600" y="2771326"/>
            <a:ext cx="8686800" cy="3754018"/>
          </a:xfrm>
          <a:prstGeom prst="rect">
            <a:avLst/>
          </a:prstGeom>
        </p:spPr>
        <p:txBody>
          <a:bodyPr vert="horz">
            <a:normAutofit/>
          </a:bodyPr>
          <a:lstStyle/>
          <a:p>
            <a:pPr lvl="0">
              <a:spcBef>
                <a:spcPts val="1200"/>
              </a:spcBef>
              <a:spcAft>
                <a:spcPts val="1200"/>
              </a:spcAft>
              <a:buClr>
                <a:schemeClr val="accent3"/>
              </a:buClr>
              <a:buSzPct val="95000"/>
              <a:defRPr/>
            </a:pPr>
            <a:r>
              <a:rPr lang="ru-RU" sz="2400" b="1" dirty="0" smtClean="0">
                <a:solidFill>
                  <a:srgbClr val="000000"/>
                </a:solidFill>
                <a:latin typeface="Arial" pitchFamily="34" charset="0"/>
                <a:cs typeface="Arial" pitchFamily="34" charset="0"/>
              </a:rPr>
              <a:t>Правку осуществляют на специальных </a:t>
            </a:r>
            <a:r>
              <a:rPr lang="ru-RU" sz="2400" b="1" dirty="0" smtClean="0">
                <a:solidFill>
                  <a:srgbClr val="FF00FF"/>
                </a:solidFill>
                <a:latin typeface="Arial" pitchFamily="34" charset="0"/>
                <a:cs typeface="Arial" pitchFamily="34" charset="0"/>
              </a:rPr>
              <a:t>правильных плитах</a:t>
            </a:r>
            <a:r>
              <a:rPr lang="ru-RU" sz="2400" b="1" dirty="0" smtClean="0">
                <a:solidFill>
                  <a:srgbClr val="000000"/>
                </a:solidFill>
                <a:latin typeface="Arial" pitchFamily="34" charset="0"/>
                <a:cs typeface="Arial" pitchFamily="34" charset="0"/>
              </a:rPr>
              <a:t>, которые изготавливаются из чугуна или стали. </a:t>
            </a:r>
          </a:p>
          <a:p>
            <a:pPr lvl="0">
              <a:spcBef>
                <a:spcPts val="1200"/>
              </a:spcBef>
              <a:spcAft>
                <a:spcPts val="1200"/>
              </a:spcAft>
              <a:buClr>
                <a:schemeClr val="accent3"/>
              </a:buClr>
              <a:buSzPct val="95000"/>
              <a:defRPr/>
            </a:pPr>
            <a:r>
              <a:rPr lang="ru-RU" sz="2400" b="1" dirty="0" smtClean="0">
                <a:solidFill>
                  <a:srgbClr val="000000"/>
                </a:solidFill>
                <a:latin typeface="Arial" pitchFamily="34" charset="0"/>
                <a:cs typeface="Arial" pitchFamily="34" charset="0"/>
              </a:rPr>
              <a:t>Правку мелких деталей можно производить на </a:t>
            </a:r>
            <a:r>
              <a:rPr lang="ru-RU" sz="2400" b="1" dirty="0" smtClean="0">
                <a:solidFill>
                  <a:srgbClr val="FF00FF"/>
                </a:solidFill>
                <a:latin typeface="Arial" pitchFamily="34" charset="0"/>
                <a:cs typeface="Arial" pitchFamily="34" charset="0"/>
              </a:rPr>
              <a:t>кузнечных наковальнях</a:t>
            </a:r>
            <a:r>
              <a:rPr lang="ru-RU" sz="2400" b="1" dirty="0" smtClean="0">
                <a:solidFill>
                  <a:srgbClr val="000000"/>
                </a:solidFill>
                <a:latin typeface="Arial" pitchFamily="34" charset="0"/>
                <a:cs typeface="Arial" pitchFamily="34" charset="0"/>
              </a:rPr>
              <a:t>.</a:t>
            </a:r>
            <a:r>
              <a:rPr lang="ru-RU" sz="2400" b="1" dirty="0" smtClean="0">
                <a:latin typeface="Arial" pitchFamily="34" charset="0"/>
                <a:cs typeface="Arial" pitchFamily="34" charset="0"/>
              </a:rPr>
              <a:t> </a:t>
            </a:r>
          </a:p>
          <a:p>
            <a:pPr lvl="0">
              <a:spcBef>
                <a:spcPts val="1200"/>
              </a:spcBef>
              <a:spcAft>
                <a:spcPts val="1200"/>
              </a:spcAft>
              <a:buClr>
                <a:schemeClr val="accent3"/>
              </a:buClr>
              <a:buSzPct val="95000"/>
              <a:defRPr/>
            </a:pPr>
            <a:r>
              <a:rPr lang="ru-RU" sz="2400" b="1" dirty="0" smtClean="0">
                <a:solidFill>
                  <a:srgbClr val="000000"/>
                </a:solidFill>
                <a:latin typeface="Arial" pitchFamily="34" charset="0"/>
                <a:cs typeface="Arial" pitchFamily="34" charset="0"/>
              </a:rPr>
              <a:t>Правка металлов выполняется </a:t>
            </a:r>
            <a:r>
              <a:rPr lang="ru-RU" sz="2400" b="1" dirty="0" smtClean="0">
                <a:solidFill>
                  <a:srgbClr val="FF00FF"/>
                </a:solidFill>
                <a:latin typeface="Arial" pitchFamily="34" charset="0"/>
                <a:cs typeface="Arial" pitchFamily="34" charset="0"/>
              </a:rPr>
              <a:t>молотками различных типов</a:t>
            </a:r>
            <a:r>
              <a:rPr lang="ru-RU" sz="2400" b="1" dirty="0" smtClean="0">
                <a:latin typeface="Arial" pitchFamily="34" charset="0"/>
                <a:cs typeface="Arial" pitchFamily="34" charset="0"/>
              </a:rPr>
              <a:t> </a:t>
            </a:r>
            <a:r>
              <a:rPr lang="ru-RU" sz="2400" b="1" dirty="0" smtClean="0">
                <a:solidFill>
                  <a:srgbClr val="000000"/>
                </a:solidFill>
                <a:latin typeface="Arial" pitchFamily="34" charset="0"/>
                <a:cs typeface="Arial" pitchFamily="34" charset="0"/>
              </a:rPr>
              <a:t>в зависимости от состояния поверхности и материала детали, подвергаемой правке.</a:t>
            </a:r>
            <a:endParaRPr kumimoji="0" lang="ru-RU" sz="2400" b="1" i="0" u="none" strike="noStrike" kern="1200" cap="none" spc="0" normalizeH="0" baseline="0" noProof="0" dirty="0" smtClean="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900209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76200" y="47872"/>
            <a:ext cx="89916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ctr" eaLnBrk="1" hangingPunct="1">
              <a:spcBef>
                <a:spcPct val="0"/>
              </a:spcBef>
              <a:buFontTx/>
              <a:buNone/>
            </a:pPr>
            <a:r>
              <a:rPr lang="ru-RU" altLang="ru-RU" b="1" dirty="0" smtClean="0">
                <a:solidFill>
                  <a:srgbClr val="A50021"/>
                </a:solidFill>
              </a:rPr>
              <a:t>Пластическая деформация металла</a:t>
            </a:r>
            <a:endParaRPr lang="ru-RU" altLang="ru-RU" dirty="0">
              <a:solidFill>
                <a:srgbClr val="A50021"/>
              </a:solidFill>
            </a:endParaRPr>
          </a:p>
          <a:p>
            <a:pPr algn="ctr" eaLnBrk="1" hangingPunct="1">
              <a:spcBef>
                <a:spcPct val="0"/>
              </a:spcBef>
              <a:buFontTx/>
              <a:buNone/>
            </a:pPr>
            <a:endParaRPr lang="ru-RU" altLang="ru-RU" sz="1400" dirty="0">
              <a:solidFill>
                <a:srgbClr val="A50021"/>
              </a:solidFill>
            </a:endParaRPr>
          </a:p>
        </p:txBody>
      </p:sp>
      <p:pic>
        <p:nvPicPr>
          <p:cNvPr id="1026" name="Picture 2" descr="work-hardinin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3" y="835151"/>
            <a:ext cx="4267200" cy="602284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93566" y="1815250"/>
            <a:ext cx="4031411" cy="2246769"/>
          </a:xfrm>
          <a:prstGeom prst="rect">
            <a:avLst/>
          </a:prstGeom>
          <a:solidFill>
            <a:schemeClr val="tx1"/>
          </a:solidFill>
        </p:spPr>
        <p:txBody>
          <a:bodyPr wrap="square">
            <a:spAutoFit/>
          </a:bodyPr>
          <a:lstStyle/>
          <a:p>
            <a:r>
              <a:rPr lang="ru-RU" sz="2000" b="1" dirty="0">
                <a:solidFill>
                  <a:srgbClr val="006600"/>
                </a:solidFill>
                <a:latin typeface="Open Sans"/>
              </a:rPr>
              <a:t>В местах с пластической деформацией молекулы металла уплотняются и изменяют свою структуру. </a:t>
            </a:r>
            <a:endParaRPr lang="ru-RU" sz="2000" b="1" dirty="0" smtClean="0">
              <a:solidFill>
                <a:srgbClr val="006600"/>
              </a:solidFill>
              <a:latin typeface="Open Sans"/>
            </a:endParaRPr>
          </a:p>
          <a:p>
            <a:r>
              <a:rPr lang="ru-RU" sz="2000" b="1" dirty="0" smtClean="0">
                <a:solidFill>
                  <a:srgbClr val="006600"/>
                </a:solidFill>
                <a:latin typeface="Open Sans"/>
              </a:rPr>
              <a:t>Требуется </a:t>
            </a:r>
            <a:r>
              <a:rPr lang="ru-RU" sz="2000" b="1" dirty="0">
                <a:solidFill>
                  <a:srgbClr val="006600"/>
                </a:solidFill>
                <a:latin typeface="Open Sans"/>
              </a:rPr>
              <a:t>ослабление этих зон, чтобы вернуть металлу первоначальную </a:t>
            </a:r>
            <a:r>
              <a:rPr lang="ru-RU" sz="2000" b="1" dirty="0" smtClean="0">
                <a:solidFill>
                  <a:srgbClr val="006600"/>
                </a:solidFill>
                <a:latin typeface="Open Sans"/>
              </a:rPr>
              <a:t>форму.</a:t>
            </a:r>
            <a:endParaRPr lang="ru-RU" sz="2000" b="1" dirty="0">
              <a:solidFill>
                <a:srgbClr val="006600"/>
              </a:solidFill>
            </a:endParaRPr>
          </a:p>
        </p:txBody>
      </p:sp>
    </p:spTree>
    <p:extLst>
      <p:ext uri="{BB962C8B-B14F-4D97-AF65-F5344CB8AC3E}">
        <p14:creationId xmlns:p14="http://schemas.microsoft.com/office/powerpoint/2010/main" val="1653941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228600" y="152400"/>
            <a:ext cx="8686800" cy="6553200"/>
          </a:xfrm>
          <a:prstGeom prst="rect">
            <a:avLst/>
          </a:prstGeom>
        </p:spPr>
        <p:txBody>
          <a:bodyPr>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r>
              <a:rPr lang="ru-RU" sz="2400" b="1" dirty="0" smtClean="0">
                <a:solidFill>
                  <a:srgbClr val="006600"/>
                </a:solidFill>
                <a:latin typeface="Arial" pitchFamily="34" charset="0"/>
                <a:cs typeface="Arial" pitchFamily="34" charset="0"/>
              </a:rPr>
              <a:t>Правку осуществляют несколькими </a:t>
            </a:r>
            <a:r>
              <a:rPr lang="ru-RU" sz="2400" b="1" dirty="0" smtClean="0">
                <a:solidFill>
                  <a:srgbClr val="0000FF"/>
                </a:solidFill>
                <a:latin typeface="Arial" pitchFamily="34" charset="0"/>
                <a:cs typeface="Arial" pitchFamily="34" charset="0"/>
              </a:rPr>
              <a:t>способами: </a:t>
            </a:r>
          </a:p>
          <a:p>
            <a:pPr marL="804863" lvl="1" indent="-457200">
              <a:buClr>
                <a:srgbClr val="7030A0"/>
              </a:buClr>
              <a:buFont typeface="+mj-lt"/>
              <a:buAutoNum type="arabicParenR"/>
            </a:pPr>
            <a:r>
              <a:rPr lang="ru-RU" b="1" dirty="0" smtClean="0">
                <a:solidFill>
                  <a:srgbClr val="FF0000"/>
                </a:solidFill>
                <a:latin typeface="Arial" pitchFamily="34" charset="0"/>
                <a:cs typeface="Arial" pitchFamily="34" charset="0"/>
              </a:rPr>
              <a:t>изгибом; </a:t>
            </a:r>
          </a:p>
          <a:p>
            <a:pPr marL="804863" lvl="1" indent="-457200">
              <a:buClr>
                <a:srgbClr val="7030A0"/>
              </a:buClr>
              <a:buFont typeface="+mj-lt"/>
              <a:buAutoNum type="arabicParenR"/>
            </a:pPr>
            <a:r>
              <a:rPr lang="ru-RU" b="1" dirty="0" smtClean="0">
                <a:solidFill>
                  <a:srgbClr val="FF0000"/>
                </a:solidFill>
                <a:latin typeface="Arial" pitchFamily="34" charset="0"/>
                <a:cs typeface="Arial" pitchFamily="34" charset="0"/>
              </a:rPr>
              <a:t>вытягиванием; </a:t>
            </a:r>
          </a:p>
          <a:p>
            <a:pPr marL="804863" lvl="1" indent="-457200">
              <a:buClr>
                <a:srgbClr val="7030A0"/>
              </a:buClr>
              <a:buFont typeface="+mj-lt"/>
              <a:buAutoNum type="arabicParenR"/>
            </a:pPr>
            <a:r>
              <a:rPr lang="ru-RU" b="1" dirty="0" err="1" smtClean="0">
                <a:solidFill>
                  <a:srgbClr val="FF0000"/>
                </a:solidFill>
                <a:latin typeface="Arial" pitchFamily="34" charset="0"/>
                <a:cs typeface="Arial" pitchFamily="34" charset="0"/>
              </a:rPr>
              <a:t>выглаживанием</a:t>
            </a:r>
            <a:r>
              <a:rPr lang="ru-RU" b="1" dirty="0" smtClean="0">
                <a:solidFill>
                  <a:srgbClr val="FF0000"/>
                </a:solidFill>
                <a:latin typeface="Arial" pitchFamily="34" charset="0"/>
                <a:cs typeface="Arial" pitchFamily="34" charset="0"/>
              </a:rPr>
              <a:t>.</a:t>
            </a:r>
          </a:p>
          <a:p>
            <a:pPr marL="0" indent="0">
              <a:spcBef>
                <a:spcPts val="600"/>
              </a:spcBef>
              <a:spcAft>
                <a:spcPts val="600"/>
              </a:spcAft>
              <a:buFont typeface="Wingdings 2"/>
              <a:buNone/>
            </a:pPr>
            <a:r>
              <a:rPr lang="ru-RU" sz="2400" b="1" u="sng" dirty="0" smtClean="0">
                <a:solidFill>
                  <a:srgbClr val="FF0000"/>
                </a:solidFill>
                <a:latin typeface="Arial" pitchFamily="34" charset="0"/>
                <a:cs typeface="Arial" pitchFamily="34" charset="0"/>
              </a:rPr>
              <a:t>Правку изгибом</a:t>
            </a:r>
            <a:r>
              <a:rPr lang="ru-RU" sz="2400" b="1" dirty="0" smtClean="0">
                <a:solidFill>
                  <a:srgbClr val="FF0000"/>
                </a:solidFill>
                <a:latin typeface="Arial" pitchFamily="34" charset="0"/>
                <a:cs typeface="Arial" pitchFamily="34" charset="0"/>
              </a:rPr>
              <a:t> </a:t>
            </a:r>
            <a:r>
              <a:rPr lang="ru-RU" sz="2400" b="1" dirty="0" smtClean="0">
                <a:solidFill>
                  <a:srgbClr val="000000"/>
                </a:solidFill>
                <a:latin typeface="Arial" pitchFamily="34" charset="0"/>
                <a:cs typeface="Arial" pitchFamily="34" charset="0"/>
              </a:rPr>
              <a:t>применяют при выправлении круглого (прутки) и профильного материала, которые имеют достаточно большое поперечное сечение. В этом случае пользуются </a:t>
            </a:r>
            <a:r>
              <a:rPr lang="ru-RU" sz="2400" b="1" dirty="0" smtClean="0">
                <a:solidFill>
                  <a:srgbClr val="0000FF"/>
                </a:solidFill>
                <a:latin typeface="Arial" pitchFamily="34" charset="0"/>
                <a:cs typeface="Arial" pitchFamily="34" charset="0"/>
              </a:rPr>
              <a:t>молотками со стальными бойками</a:t>
            </a:r>
            <a:r>
              <a:rPr lang="ru-RU" sz="2400" b="1" dirty="0" smtClean="0">
                <a:solidFill>
                  <a:schemeClr val="bg1"/>
                </a:solidFill>
                <a:latin typeface="Arial" pitchFamily="34" charset="0"/>
                <a:cs typeface="Arial" pitchFamily="34" charset="0"/>
              </a:rPr>
              <a:t>.</a:t>
            </a:r>
          </a:p>
          <a:p>
            <a:pPr marL="0" indent="0">
              <a:spcBef>
                <a:spcPts val="600"/>
              </a:spcBef>
              <a:spcAft>
                <a:spcPts val="600"/>
              </a:spcAft>
              <a:buFont typeface="Wingdings 2"/>
              <a:buNone/>
            </a:pPr>
            <a:r>
              <a:rPr lang="ru-RU" sz="2400" b="1" u="sng" dirty="0" smtClean="0">
                <a:solidFill>
                  <a:srgbClr val="FF0000"/>
                </a:solidFill>
                <a:latin typeface="Arial" pitchFamily="34" charset="0"/>
                <a:cs typeface="Arial" pitchFamily="34" charset="0"/>
              </a:rPr>
              <a:t>Правку вытягиванием</a:t>
            </a:r>
            <a:r>
              <a:rPr lang="ru-RU" sz="2400" b="1" dirty="0" smtClean="0">
                <a:solidFill>
                  <a:srgbClr val="FF0000"/>
                </a:solidFill>
                <a:latin typeface="Arial" pitchFamily="34" charset="0"/>
                <a:cs typeface="Arial" pitchFamily="34" charset="0"/>
              </a:rPr>
              <a:t> </a:t>
            </a:r>
            <a:r>
              <a:rPr lang="ru-RU" sz="2400" b="1" dirty="0" smtClean="0">
                <a:solidFill>
                  <a:srgbClr val="000000"/>
                </a:solidFill>
                <a:latin typeface="Arial" pitchFamily="34" charset="0"/>
                <a:cs typeface="Arial" pitchFamily="34" charset="0"/>
              </a:rPr>
              <a:t>используют при выправлении листового материала, имеющего выпуклости или волнистость. Производят такую правку </a:t>
            </a:r>
            <a:r>
              <a:rPr lang="ru-RU" sz="2400" b="1" dirty="0" smtClean="0">
                <a:solidFill>
                  <a:srgbClr val="0000FF"/>
                </a:solidFill>
                <a:latin typeface="Arial" pitchFamily="34" charset="0"/>
                <a:cs typeface="Arial" pitchFamily="34" charset="0"/>
              </a:rPr>
              <a:t>молотками с бойками из мягких металлов или киянками</a:t>
            </a:r>
            <a:r>
              <a:rPr lang="ru-RU" sz="2400" b="1" dirty="0" smtClean="0">
                <a:solidFill>
                  <a:srgbClr val="000000"/>
                </a:solidFill>
                <a:latin typeface="Arial" pitchFamily="34" charset="0"/>
                <a:cs typeface="Arial" pitchFamily="34" charset="0"/>
              </a:rPr>
              <a:t>.</a:t>
            </a:r>
          </a:p>
          <a:p>
            <a:pPr marL="0" indent="0">
              <a:spcBef>
                <a:spcPts val="600"/>
              </a:spcBef>
              <a:spcAft>
                <a:spcPts val="600"/>
              </a:spcAft>
              <a:buFont typeface="Wingdings 2"/>
              <a:buNone/>
            </a:pPr>
            <a:r>
              <a:rPr lang="ru-RU" sz="2400" b="1" u="sng" dirty="0" smtClean="0">
                <a:solidFill>
                  <a:srgbClr val="FF0000"/>
                </a:solidFill>
                <a:latin typeface="Arial" pitchFamily="34" charset="0"/>
                <a:cs typeface="Arial" pitchFamily="34" charset="0"/>
              </a:rPr>
              <a:t>Правку </a:t>
            </a:r>
            <a:r>
              <a:rPr lang="ru-RU" sz="2400" b="1" u="sng" dirty="0" err="1" smtClean="0">
                <a:solidFill>
                  <a:srgbClr val="FF0000"/>
                </a:solidFill>
                <a:latin typeface="Arial" pitchFamily="34" charset="0"/>
                <a:cs typeface="Arial" pitchFamily="34" charset="0"/>
              </a:rPr>
              <a:t>выглаживанием</a:t>
            </a:r>
            <a:r>
              <a:rPr lang="ru-RU" sz="2400" b="1" dirty="0" smtClean="0">
                <a:solidFill>
                  <a:srgbClr val="FF0000"/>
                </a:solidFill>
                <a:latin typeface="Arial" pitchFamily="34" charset="0"/>
                <a:cs typeface="Arial" pitchFamily="34" charset="0"/>
              </a:rPr>
              <a:t> </a:t>
            </a:r>
            <a:r>
              <a:rPr lang="ru-RU" sz="2400" b="1" dirty="0" smtClean="0">
                <a:solidFill>
                  <a:srgbClr val="000000"/>
                </a:solidFill>
                <a:latin typeface="Arial" pitchFamily="34" charset="0"/>
                <a:cs typeface="Arial" pitchFamily="34" charset="0"/>
              </a:rPr>
              <a:t>применяют в тех случаях, когда заготовка имеет очень малую толщину. </a:t>
            </a:r>
            <a:r>
              <a:rPr lang="ru-RU" sz="2400" b="1" dirty="0" err="1" smtClean="0">
                <a:solidFill>
                  <a:srgbClr val="000000"/>
                </a:solidFill>
                <a:latin typeface="Arial" pitchFamily="34" charset="0"/>
                <a:cs typeface="Arial" pitchFamily="34" charset="0"/>
              </a:rPr>
              <a:t>Выглаживание</a:t>
            </a:r>
            <a:r>
              <a:rPr lang="ru-RU" sz="2400" b="1" dirty="0" smtClean="0">
                <a:solidFill>
                  <a:srgbClr val="000000"/>
                </a:solidFill>
                <a:latin typeface="Arial" pitchFamily="34" charset="0"/>
                <a:cs typeface="Arial" pitchFamily="34" charset="0"/>
              </a:rPr>
              <a:t> осуществляют </a:t>
            </a:r>
            <a:r>
              <a:rPr lang="ru-RU" sz="2400" b="1" dirty="0" smtClean="0">
                <a:solidFill>
                  <a:srgbClr val="0000FF"/>
                </a:solidFill>
                <a:latin typeface="Arial" pitchFamily="34" charset="0"/>
                <a:cs typeface="Arial" pitchFamily="34" charset="0"/>
              </a:rPr>
              <a:t>деревянными или металлическими брусками</a:t>
            </a:r>
            <a:r>
              <a:rPr lang="ru-RU" sz="2400" b="1" dirty="0" smtClean="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72887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188" y="0"/>
            <a:ext cx="8229600" cy="620302"/>
          </a:xfrm>
        </p:spPr>
        <p:txBody>
          <a:bodyPr/>
          <a:lstStyle/>
          <a:p>
            <a:r>
              <a:rPr lang="ru-RU" sz="4000" b="1" dirty="0" smtClean="0">
                <a:solidFill>
                  <a:srgbClr val="0000FF"/>
                </a:solidFill>
              </a:rPr>
              <a:t>1)</a:t>
            </a:r>
            <a:r>
              <a:rPr lang="ru-RU" sz="4000" b="1" dirty="0" smtClean="0">
                <a:solidFill>
                  <a:srgbClr val="C00000"/>
                </a:solidFill>
              </a:rPr>
              <a:t> Правка изгибом</a:t>
            </a:r>
            <a:endParaRPr lang="ru-RU" sz="4000" b="1" dirty="0">
              <a:solidFill>
                <a:srgbClr val="C00000"/>
              </a:solidFill>
            </a:endParaRPr>
          </a:p>
        </p:txBody>
      </p:sp>
      <p:pic>
        <p:nvPicPr>
          <p:cNvPr id="8196" name="Picture 4"/>
          <p:cNvPicPr>
            <a:picLocks noChangeAspect="1" noChangeArrowheads="1"/>
          </p:cNvPicPr>
          <p:nvPr/>
        </p:nvPicPr>
        <p:blipFill>
          <a:blip r:embed="rId2"/>
          <a:srcRect/>
          <a:stretch>
            <a:fillRect/>
          </a:stretch>
        </p:blipFill>
        <p:spPr bwMode="auto">
          <a:xfrm>
            <a:off x="214280" y="2665562"/>
            <a:ext cx="5053015" cy="4000528"/>
          </a:xfrm>
          <a:prstGeom prst="rect">
            <a:avLst/>
          </a:prstGeom>
          <a:noFill/>
          <a:ln w="9525">
            <a:noFill/>
            <a:miter lim="800000"/>
            <a:headEnd/>
            <a:tailEnd/>
          </a:ln>
          <a:effectLst/>
        </p:spPr>
      </p:pic>
      <p:sp>
        <p:nvSpPr>
          <p:cNvPr id="6" name="Содержимое 5"/>
          <p:cNvSpPr>
            <a:spLocks noGrp="1"/>
          </p:cNvSpPr>
          <p:nvPr>
            <p:ph sz="quarter" idx="1"/>
          </p:nvPr>
        </p:nvSpPr>
        <p:spPr>
          <a:xfrm>
            <a:off x="214280" y="775022"/>
            <a:ext cx="8657990" cy="1609664"/>
          </a:xfrm>
          <a:solidFill>
            <a:schemeClr val="tx1"/>
          </a:solidFill>
        </p:spPr>
        <p:txBody>
          <a:bodyPr>
            <a:normAutofit fontScale="92500"/>
          </a:bodyPr>
          <a:lstStyle/>
          <a:p>
            <a:pPr marL="0" indent="0" algn="just">
              <a:buNone/>
            </a:pPr>
            <a:r>
              <a:rPr lang="ru-RU" sz="2400" b="1" dirty="0" smtClean="0">
                <a:solidFill>
                  <a:srgbClr val="0000FF"/>
                </a:solidFill>
                <a:effectLst/>
              </a:rPr>
              <a:t>Применяется при выправлении круглого (прутки) и профильного материала, которые имеют достаточно большое поперечное сечение. В этом случае пользуются </a:t>
            </a:r>
            <a:r>
              <a:rPr lang="ru-RU" sz="2400" b="1" dirty="0" smtClean="0">
                <a:solidFill>
                  <a:srgbClr val="FF0000"/>
                </a:solidFill>
                <a:effectLst/>
              </a:rPr>
              <a:t>молотками со стальными бойками</a:t>
            </a:r>
            <a:r>
              <a:rPr lang="ru-RU" sz="2000" b="1" dirty="0" smtClean="0">
                <a:solidFill>
                  <a:srgbClr val="FF0000"/>
                </a:solidFill>
                <a:effectLst/>
              </a:rPr>
              <a:t>. </a:t>
            </a:r>
          </a:p>
          <a:p>
            <a:pPr algn="just"/>
            <a:endParaRPr lang="ru-RU" sz="2000" dirty="0"/>
          </a:p>
        </p:txBody>
      </p:sp>
      <p:sp>
        <p:nvSpPr>
          <p:cNvPr id="7" name="TextBox 6"/>
          <p:cNvSpPr txBox="1"/>
          <p:nvPr/>
        </p:nvSpPr>
        <p:spPr>
          <a:xfrm>
            <a:off x="5275921" y="2667000"/>
            <a:ext cx="3606409" cy="3985706"/>
          </a:xfrm>
          <a:prstGeom prst="rect">
            <a:avLst/>
          </a:prstGeom>
          <a:solidFill>
            <a:schemeClr val="tx1"/>
          </a:solidFill>
        </p:spPr>
        <p:txBody>
          <a:bodyPr wrap="square" rtlCol="0">
            <a:spAutoFit/>
          </a:bodyPr>
          <a:lstStyle/>
          <a:p>
            <a:r>
              <a:rPr lang="ru-RU" sz="2300" b="1" dirty="0" smtClean="0">
                <a:solidFill>
                  <a:srgbClr val="006600"/>
                </a:solidFill>
              </a:rPr>
              <a:t>Заготовка располагается на правильной плите изгибом вверх и удары наносят по выпуклым местам, изгибая заготовку в сторону, противоположную имеющемуся изгибу. </a:t>
            </a:r>
          </a:p>
          <a:p>
            <a:r>
              <a:rPr lang="ru-RU" sz="2300" b="1" dirty="0" smtClean="0">
                <a:solidFill>
                  <a:srgbClr val="006600"/>
                </a:solidFill>
              </a:rPr>
              <a:t>По мере выправления заготовки силу удара уменьшают.</a:t>
            </a:r>
            <a:endParaRPr lang="ru-RU" sz="2300" b="1" dirty="0">
              <a:solidFill>
                <a:srgbClr val="006600"/>
              </a:solidFill>
            </a:endParaRPr>
          </a:p>
        </p:txBody>
      </p:sp>
    </p:spTree>
    <p:extLst>
      <p:ext uri="{BB962C8B-B14F-4D97-AF65-F5344CB8AC3E}">
        <p14:creationId xmlns:p14="http://schemas.microsoft.com/office/powerpoint/2010/main" val="42769144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81980" y="69999"/>
            <a:ext cx="8229600" cy="615801"/>
          </a:xfrm>
        </p:spPr>
        <p:txBody>
          <a:bodyPr>
            <a:normAutofit fontScale="90000"/>
          </a:bodyPr>
          <a:lstStyle/>
          <a:p>
            <a:r>
              <a:rPr lang="ru-RU" b="1" dirty="0" smtClean="0">
                <a:solidFill>
                  <a:srgbClr val="0000FF"/>
                </a:solidFill>
              </a:rPr>
              <a:t>2)</a:t>
            </a:r>
            <a:r>
              <a:rPr lang="ru-RU" b="1" dirty="0" smtClean="0">
                <a:solidFill>
                  <a:srgbClr val="C00000"/>
                </a:solidFill>
              </a:rPr>
              <a:t> Правка вытягиванием</a:t>
            </a:r>
            <a:endParaRPr lang="ru-RU" b="1" dirty="0">
              <a:solidFill>
                <a:srgbClr val="C00000"/>
              </a:solidFill>
            </a:endParaRPr>
          </a:p>
        </p:txBody>
      </p:sp>
      <p:pic>
        <p:nvPicPr>
          <p:cNvPr id="9218" name="Picture 2"/>
          <p:cNvPicPr>
            <a:picLocks noChangeAspect="1" noChangeArrowheads="1"/>
          </p:cNvPicPr>
          <p:nvPr/>
        </p:nvPicPr>
        <p:blipFill>
          <a:blip r:embed="rId2"/>
          <a:srcRect l="6667" b="17539"/>
          <a:stretch>
            <a:fillRect/>
          </a:stretch>
        </p:blipFill>
        <p:spPr bwMode="auto">
          <a:xfrm>
            <a:off x="4299194" y="2234713"/>
            <a:ext cx="4812846" cy="4093428"/>
          </a:xfrm>
          <a:prstGeom prst="rect">
            <a:avLst/>
          </a:prstGeom>
          <a:noFill/>
          <a:ln w="9525">
            <a:noFill/>
            <a:miter lim="800000"/>
            <a:headEnd/>
            <a:tailEnd/>
          </a:ln>
          <a:effectLst/>
        </p:spPr>
      </p:pic>
      <p:sp>
        <p:nvSpPr>
          <p:cNvPr id="5" name="TextBox 4"/>
          <p:cNvSpPr txBox="1"/>
          <p:nvPr/>
        </p:nvSpPr>
        <p:spPr>
          <a:xfrm>
            <a:off x="21565" y="2234713"/>
            <a:ext cx="4299615" cy="4093428"/>
          </a:xfrm>
          <a:prstGeom prst="rect">
            <a:avLst/>
          </a:prstGeom>
          <a:solidFill>
            <a:schemeClr val="tx1"/>
          </a:solidFill>
        </p:spPr>
        <p:txBody>
          <a:bodyPr wrap="square" rtlCol="0">
            <a:spAutoFit/>
          </a:bodyPr>
          <a:lstStyle/>
          <a:p>
            <a:pPr marL="342900" indent="-342900">
              <a:buClr>
                <a:srgbClr val="FF0000"/>
              </a:buClr>
              <a:buFont typeface="Wingdings" panose="05000000000000000000" pitchFamily="2" charset="2"/>
              <a:buChar char="ü"/>
            </a:pPr>
            <a:r>
              <a:rPr lang="ru-RU" sz="2000" b="1"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В этом случае заготовку укладывают на правильную плиту выпуклостями вверх и наносят частые удары несильные удары, начиная от границы выпуклости, по направлению к краю заготовки. </a:t>
            </a:r>
          </a:p>
          <a:p>
            <a:pPr marL="342900" indent="-342900">
              <a:buClr>
                <a:srgbClr val="FF0000"/>
              </a:buClr>
              <a:buFont typeface="Wingdings" panose="05000000000000000000" pitchFamily="2" charset="2"/>
              <a:buChar char="ü"/>
            </a:pPr>
            <a:r>
              <a:rPr lang="ru-RU" sz="2000" b="1"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Сила ударов постепенно уменьшается. </a:t>
            </a:r>
          </a:p>
          <a:p>
            <a:pPr marL="342900" indent="-342900">
              <a:buClr>
                <a:srgbClr val="FF0000"/>
              </a:buClr>
              <a:buFont typeface="Wingdings" panose="05000000000000000000" pitchFamily="2" charset="2"/>
              <a:buChar char="ü"/>
            </a:pPr>
            <a:r>
              <a:rPr lang="ru-RU" sz="2000" b="1"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При этом металл вытягивается к краям заготовки и выпуклость за счёт вытяжения выправляется.</a:t>
            </a:r>
            <a:endParaRPr lang="ru-RU" sz="2000" b="1"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Содержимое 1"/>
          <p:cNvSpPr>
            <a:spLocks noGrp="1"/>
          </p:cNvSpPr>
          <p:nvPr>
            <p:ph sz="quarter" idx="1"/>
          </p:nvPr>
        </p:nvSpPr>
        <p:spPr>
          <a:xfrm>
            <a:off x="125082" y="704491"/>
            <a:ext cx="8942717" cy="1429109"/>
          </a:xfrm>
          <a:solidFill>
            <a:schemeClr val="tx1"/>
          </a:solidFill>
        </p:spPr>
        <p:txBody>
          <a:bodyPr>
            <a:noAutofit/>
          </a:bodyPr>
          <a:lstStyle/>
          <a:p>
            <a:pPr marL="0" indent="0">
              <a:buNone/>
            </a:pPr>
            <a:r>
              <a:rPr lang="ru-RU" sz="2100" b="1" dirty="0" smtClean="0">
                <a:solidFill>
                  <a:srgbClr val="006600"/>
                </a:solidFill>
                <a:effectLst/>
                <a:latin typeface="Arial Unicode MS" panose="020B0604020202020204" pitchFamily="34" charset="-128"/>
                <a:ea typeface="Arial Unicode MS" panose="020B0604020202020204" pitchFamily="34" charset="-128"/>
                <a:cs typeface="Arial Unicode MS" panose="020B0604020202020204" pitchFamily="34" charset="-128"/>
              </a:rPr>
              <a:t>Используют при выправлении листового материала, имеющего выпуклости или волнистость. </a:t>
            </a:r>
          </a:p>
          <a:p>
            <a:pPr marL="0" indent="0">
              <a:buNone/>
            </a:pPr>
            <a:r>
              <a:rPr lang="ru-RU" sz="2100" b="1" dirty="0" smtClean="0">
                <a:solidFill>
                  <a:srgbClr val="0000FF"/>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Производят такую правку </a:t>
            </a:r>
            <a:r>
              <a:rPr lang="ru-RU" sz="2100" b="1" dirty="0" smtClean="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молотками с бойками из мягких металлов или киянками. </a:t>
            </a:r>
          </a:p>
        </p:txBody>
      </p:sp>
    </p:spTree>
    <p:extLst>
      <p:ext uri="{BB962C8B-B14F-4D97-AF65-F5344CB8AC3E}">
        <p14:creationId xmlns:p14="http://schemas.microsoft.com/office/powerpoint/2010/main" val="65428031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31630"/>
            <a:ext cx="8229600" cy="794352"/>
          </a:xfrm>
        </p:spPr>
        <p:txBody>
          <a:bodyPr>
            <a:normAutofit/>
          </a:bodyPr>
          <a:lstStyle/>
          <a:p>
            <a:r>
              <a:rPr lang="ru-RU" sz="4000" b="1" dirty="0" smtClean="0">
                <a:solidFill>
                  <a:srgbClr val="0000FF"/>
                </a:solidFill>
              </a:rPr>
              <a:t>3) </a:t>
            </a:r>
            <a:r>
              <a:rPr lang="ru-RU" sz="4000" b="1" dirty="0" smtClean="0">
                <a:solidFill>
                  <a:srgbClr val="C00000"/>
                </a:solidFill>
              </a:rPr>
              <a:t>Правка </a:t>
            </a:r>
            <a:r>
              <a:rPr lang="ru-RU" sz="4000" b="1" dirty="0" err="1" smtClean="0">
                <a:solidFill>
                  <a:srgbClr val="C00000"/>
                </a:solidFill>
              </a:rPr>
              <a:t>выглаживанием</a:t>
            </a:r>
            <a:endParaRPr lang="ru-RU" sz="4000" b="1" dirty="0">
              <a:solidFill>
                <a:srgbClr val="C00000"/>
              </a:solidFill>
            </a:endParaRPr>
          </a:p>
        </p:txBody>
      </p:sp>
      <p:pic>
        <p:nvPicPr>
          <p:cNvPr id="7171" name="Picture 3"/>
          <p:cNvPicPr>
            <a:picLocks noChangeAspect="1" noChangeArrowheads="1"/>
          </p:cNvPicPr>
          <p:nvPr/>
        </p:nvPicPr>
        <p:blipFill>
          <a:blip r:embed="rId2"/>
          <a:srcRect l="6742" t="5102" r="9194" b="18367"/>
          <a:stretch>
            <a:fillRect/>
          </a:stretch>
        </p:blipFill>
        <p:spPr bwMode="auto">
          <a:xfrm>
            <a:off x="3810000" y="2594018"/>
            <a:ext cx="5134910" cy="3637228"/>
          </a:xfrm>
          <a:prstGeom prst="rect">
            <a:avLst/>
          </a:prstGeom>
          <a:noFill/>
          <a:ln w="9525">
            <a:noFill/>
            <a:miter lim="800000"/>
            <a:headEnd/>
            <a:tailEnd/>
          </a:ln>
          <a:effectLst/>
        </p:spPr>
      </p:pic>
      <p:sp>
        <p:nvSpPr>
          <p:cNvPr id="6" name="TextBox 5"/>
          <p:cNvSpPr txBox="1"/>
          <p:nvPr/>
        </p:nvSpPr>
        <p:spPr>
          <a:xfrm>
            <a:off x="152400" y="2599483"/>
            <a:ext cx="3657600" cy="3631763"/>
          </a:xfrm>
          <a:prstGeom prst="rect">
            <a:avLst/>
          </a:prstGeom>
          <a:solidFill>
            <a:schemeClr val="tx1"/>
          </a:solidFill>
        </p:spPr>
        <p:txBody>
          <a:bodyPr wrap="square" rtlCol="0">
            <a:spAutoFit/>
          </a:bodyPr>
          <a:lstStyle/>
          <a:p>
            <a:r>
              <a:rPr lang="ru-RU" sz="2300" b="1" dirty="0" smtClean="0">
                <a:solidFill>
                  <a:srgbClr val="006600"/>
                </a:solidFill>
              </a:rPr>
              <a:t>Заготовку выглаживают на правильной плите, вытягивая материал при помощи гладилок от края неровности к краю заготовка, и за счёт вытягивания материала добиваются выравнивания поверхности заготовки.</a:t>
            </a:r>
            <a:endParaRPr lang="ru-RU" sz="2300" dirty="0"/>
          </a:p>
        </p:txBody>
      </p:sp>
      <p:sp>
        <p:nvSpPr>
          <p:cNvPr id="2" name="Содержимое 1"/>
          <p:cNvSpPr>
            <a:spLocks noGrp="1"/>
          </p:cNvSpPr>
          <p:nvPr>
            <p:ph sz="quarter" idx="1"/>
          </p:nvPr>
        </p:nvSpPr>
        <p:spPr>
          <a:xfrm>
            <a:off x="152400" y="825982"/>
            <a:ext cx="8882956" cy="1428760"/>
          </a:xfrm>
          <a:solidFill>
            <a:schemeClr val="tx1"/>
          </a:solidFill>
        </p:spPr>
        <p:txBody>
          <a:bodyPr>
            <a:normAutofit fontScale="92500" lnSpcReduction="20000"/>
          </a:bodyPr>
          <a:lstStyle/>
          <a:p>
            <a:pPr marL="0" indent="0">
              <a:buNone/>
            </a:pPr>
            <a:r>
              <a:rPr lang="ru-RU" sz="2400" b="1" dirty="0" smtClean="0">
                <a:solidFill>
                  <a:srgbClr val="0000FF"/>
                </a:solidFill>
                <a:effectLst/>
                <a:latin typeface="Arial" panose="020B0604020202020204" pitchFamily="34" charset="0"/>
                <a:cs typeface="Arial" panose="020B0604020202020204" pitchFamily="34" charset="0"/>
              </a:rPr>
              <a:t>Применяют в тех случаях, когда заготовка имеет очень</a:t>
            </a:r>
          </a:p>
          <a:p>
            <a:pPr marL="0" indent="0">
              <a:buNone/>
            </a:pPr>
            <a:r>
              <a:rPr lang="ru-RU" sz="2400" b="1" dirty="0" smtClean="0">
                <a:solidFill>
                  <a:srgbClr val="0000FF"/>
                </a:solidFill>
                <a:effectLst/>
                <a:latin typeface="Arial" panose="020B0604020202020204" pitchFamily="34" charset="0"/>
                <a:cs typeface="Arial" panose="020B0604020202020204" pitchFamily="34" charset="0"/>
              </a:rPr>
              <a:t>малую толщину. </a:t>
            </a:r>
          </a:p>
          <a:p>
            <a:pPr marL="0" indent="0">
              <a:buNone/>
            </a:pPr>
            <a:r>
              <a:rPr lang="ru-RU" sz="2400" b="1" dirty="0" err="1" smtClean="0">
                <a:solidFill>
                  <a:srgbClr val="0000FF"/>
                </a:solidFill>
                <a:effectLst/>
                <a:latin typeface="Arial" panose="020B0604020202020204" pitchFamily="34" charset="0"/>
                <a:cs typeface="Arial" panose="020B0604020202020204" pitchFamily="34" charset="0"/>
              </a:rPr>
              <a:t>Выглаживание</a:t>
            </a:r>
            <a:r>
              <a:rPr lang="ru-RU" sz="2400" b="1" dirty="0" smtClean="0">
                <a:solidFill>
                  <a:srgbClr val="0000FF"/>
                </a:solidFill>
                <a:effectLst/>
                <a:latin typeface="Arial" panose="020B0604020202020204" pitchFamily="34" charset="0"/>
                <a:cs typeface="Arial" panose="020B0604020202020204" pitchFamily="34" charset="0"/>
              </a:rPr>
              <a:t> осуществляют </a:t>
            </a:r>
            <a:r>
              <a:rPr lang="ru-RU" sz="2400" b="1" dirty="0" smtClean="0">
                <a:solidFill>
                  <a:srgbClr val="FF0000"/>
                </a:solidFill>
                <a:effectLst/>
                <a:latin typeface="Arial" panose="020B0604020202020204" pitchFamily="34" charset="0"/>
                <a:cs typeface="Arial" panose="020B0604020202020204" pitchFamily="34" charset="0"/>
              </a:rPr>
              <a:t>деревянными или металлическими брусками</a:t>
            </a:r>
            <a:r>
              <a:rPr lang="ru-RU" b="1" dirty="0" smtClean="0">
                <a:solidFill>
                  <a:srgbClr val="FF0000"/>
                </a:solidFill>
                <a:effectLst/>
                <a:latin typeface="Arial" panose="020B0604020202020204" pitchFamily="34" charset="0"/>
                <a:cs typeface="Arial" panose="020B0604020202020204" pitchFamily="34" charset="0"/>
              </a:rPr>
              <a:t>. </a:t>
            </a:r>
            <a:endParaRPr lang="ru-RU" b="1"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920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80592" y="123299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ru-RU" sz="48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dirty="0"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Инструменты и приспособления, применяемые при правке</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748787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1"/>
          <p:cNvSpPr txBox="1">
            <a:spLocks/>
          </p:cNvSpPr>
          <p:nvPr/>
        </p:nvSpPr>
        <p:spPr>
          <a:xfrm>
            <a:off x="990600" y="990600"/>
            <a:ext cx="6997238" cy="4876800"/>
          </a:xfrm>
          <a:prstGeom prst="rect">
            <a:avLst/>
          </a:prstGeom>
          <a:solidFill>
            <a:schemeClr val="tx1"/>
          </a:solidFill>
        </p:spPr>
        <p:txBody>
          <a:bodyPr>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447675" indent="-447675">
              <a:spcBef>
                <a:spcPts val="600"/>
              </a:spcBef>
              <a:spcAft>
                <a:spcPts val="600"/>
              </a:spcAft>
              <a:buClr>
                <a:srgbClr val="FF0000"/>
              </a:buClr>
              <a:buSzPct val="100000"/>
            </a:pPr>
            <a:r>
              <a:rPr lang="ru-RU" b="1" dirty="0" smtClean="0">
                <a:solidFill>
                  <a:srgbClr val="0000FF"/>
                </a:solidFill>
              </a:rPr>
              <a:t>правильные плиты;</a:t>
            </a:r>
            <a:endParaRPr lang="ru-RU" b="1" dirty="0">
              <a:solidFill>
                <a:srgbClr val="0000FF"/>
              </a:solidFill>
            </a:endParaRPr>
          </a:p>
          <a:p>
            <a:pPr marL="447675" indent="-447675">
              <a:spcBef>
                <a:spcPts val="600"/>
              </a:spcBef>
              <a:spcAft>
                <a:spcPts val="600"/>
              </a:spcAft>
              <a:buClr>
                <a:srgbClr val="FF0000"/>
              </a:buClr>
              <a:buSzPct val="100000"/>
            </a:pPr>
            <a:r>
              <a:rPr lang="ru-RU" b="1" dirty="0" smtClean="0">
                <a:solidFill>
                  <a:srgbClr val="0000FF"/>
                </a:solidFill>
              </a:rPr>
              <a:t>наковальни;</a:t>
            </a:r>
            <a:endParaRPr lang="ru-RU" b="1" dirty="0">
              <a:solidFill>
                <a:srgbClr val="0000FF"/>
              </a:solidFill>
            </a:endParaRPr>
          </a:p>
          <a:p>
            <a:pPr marL="447675" indent="-447675">
              <a:spcBef>
                <a:spcPts val="600"/>
              </a:spcBef>
              <a:spcAft>
                <a:spcPts val="600"/>
              </a:spcAft>
              <a:buClr>
                <a:srgbClr val="FF0000"/>
              </a:buClr>
              <a:buSzPct val="100000"/>
            </a:pPr>
            <a:r>
              <a:rPr lang="ru-RU" b="1" dirty="0" smtClean="0">
                <a:solidFill>
                  <a:srgbClr val="0000FF"/>
                </a:solidFill>
              </a:rPr>
              <a:t>рихтовальные бабки;</a:t>
            </a:r>
          </a:p>
          <a:p>
            <a:pPr marL="447675" indent="-447675">
              <a:spcBef>
                <a:spcPts val="600"/>
              </a:spcBef>
              <a:spcAft>
                <a:spcPts val="600"/>
              </a:spcAft>
              <a:buClr>
                <a:srgbClr val="FF0000"/>
              </a:buClr>
              <a:buSzPct val="100000"/>
            </a:pPr>
            <a:r>
              <a:rPr lang="ru-RU" b="1" dirty="0" smtClean="0">
                <a:solidFill>
                  <a:srgbClr val="0000FF"/>
                </a:solidFill>
              </a:rPr>
              <a:t>прессы (винтовые </a:t>
            </a:r>
            <a:r>
              <a:rPr lang="ru-RU" b="1" dirty="0">
                <a:solidFill>
                  <a:srgbClr val="0000FF"/>
                </a:solidFill>
              </a:rPr>
              <a:t>или </a:t>
            </a:r>
            <a:r>
              <a:rPr lang="ru-RU" b="1" dirty="0" smtClean="0">
                <a:solidFill>
                  <a:srgbClr val="0000FF"/>
                </a:solidFill>
              </a:rPr>
              <a:t>гидравлические);</a:t>
            </a:r>
            <a:endParaRPr lang="ru-RU" b="1" dirty="0">
              <a:solidFill>
                <a:srgbClr val="0000FF"/>
              </a:solidFill>
            </a:endParaRPr>
          </a:p>
          <a:p>
            <a:pPr marL="447675" indent="-447675">
              <a:spcBef>
                <a:spcPts val="600"/>
              </a:spcBef>
              <a:spcAft>
                <a:spcPts val="600"/>
              </a:spcAft>
              <a:buClr>
                <a:srgbClr val="FF0000"/>
              </a:buClr>
              <a:buSzPct val="100000"/>
            </a:pPr>
            <a:r>
              <a:rPr lang="ru-RU" b="1" dirty="0">
                <a:solidFill>
                  <a:srgbClr val="0000FF"/>
                </a:solidFill>
              </a:rPr>
              <a:t>призмы;</a:t>
            </a:r>
          </a:p>
          <a:p>
            <a:pPr marL="447675" indent="-447675">
              <a:spcBef>
                <a:spcPts val="600"/>
              </a:spcBef>
              <a:spcAft>
                <a:spcPts val="600"/>
              </a:spcAft>
              <a:buClr>
                <a:srgbClr val="FF0000"/>
              </a:buClr>
              <a:buSzPct val="100000"/>
            </a:pPr>
            <a:r>
              <a:rPr lang="ru-RU" b="1" dirty="0">
                <a:solidFill>
                  <a:srgbClr val="0000FF"/>
                </a:solidFill>
              </a:rPr>
              <a:t>подкладки из мягкого металла;</a:t>
            </a:r>
          </a:p>
          <a:p>
            <a:pPr marL="447675" indent="-447675">
              <a:spcBef>
                <a:spcPts val="600"/>
              </a:spcBef>
              <a:spcAft>
                <a:spcPts val="600"/>
              </a:spcAft>
              <a:buClr>
                <a:srgbClr val="FF0000"/>
              </a:buClr>
              <a:buSzPct val="100000"/>
            </a:pPr>
            <a:r>
              <a:rPr lang="ru-RU" b="1" dirty="0">
                <a:solidFill>
                  <a:srgbClr val="0000FF"/>
                </a:solidFill>
              </a:rPr>
              <a:t>деревянные </a:t>
            </a:r>
            <a:r>
              <a:rPr lang="ru-RU" b="1" dirty="0" smtClean="0">
                <a:solidFill>
                  <a:srgbClr val="0000FF"/>
                </a:solidFill>
              </a:rPr>
              <a:t>бруски;</a:t>
            </a:r>
          </a:p>
          <a:p>
            <a:pPr marL="447675" indent="-447675">
              <a:spcBef>
                <a:spcPts val="600"/>
              </a:spcBef>
              <a:spcAft>
                <a:spcPts val="600"/>
              </a:spcAft>
              <a:buClr>
                <a:srgbClr val="FF0000"/>
              </a:buClr>
              <a:buSzPct val="100000"/>
            </a:pPr>
            <a:r>
              <a:rPr lang="ru-RU" b="1" dirty="0" smtClean="0">
                <a:solidFill>
                  <a:srgbClr val="0000FF"/>
                </a:solidFill>
              </a:rPr>
              <a:t>молотки слесарные (массой 500-600 г);</a:t>
            </a:r>
          </a:p>
          <a:p>
            <a:pPr marL="447675" indent="-447675">
              <a:spcBef>
                <a:spcPts val="600"/>
              </a:spcBef>
              <a:spcAft>
                <a:spcPts val="600"/>
              </a:spcAft>
              <a:buClr>
                <a:srgbClr val="FF0000"/>
              </a:buClr>
              <a:buSzPct val="100000"/>
            </a:pPr>
            <a:r>
              <a:rPr lang="ru-RU" b="1" dirty="0" smtClean="0">
                <a:solidFill>
                  <a:srgbClr val="0000FF"/>
                </a:solidFill>
              </a:rPr>
              <a:t>молотки со вставками из мягкого металла;</a:t>
            </a:r>
          </a:p>
          <a:p>
            <a:pPr marL="447675" indent="-447675">
              <a:spcBef>
                <a:spcPts val="600"/>
              </a:spcBef>
              <a:spcAft>
                <a:spcPts val="600"/>
              </a:spcAft>
              <a:buClr>
                <a:srgbClr val="FF0000"/>
              </a:buClr>
              <a:buSzPct val="100000"/>
            </a:pPr>
            <a:r>
              <a:rPr lang="ru-RU" b="1" dirty="0" smtClean="0">
                <a:solidFill>
                  <a:srgbClr val="0000FF"/>
                </a:solidFill>
              </a:rPr>
              <a:t>киянки;</a:t>
            </a:r>
          </a:p>
          <a:p>
            <a:pPr marL="447675" indent="-447675">
              <a:spcBef>
                <a:spcPts val="600"/>
              </a:spcBef>
              <a:spcAft>
                <a:spcPts val="600"/>
              </a:spcAft>
              <a:buClr>
                <a:srgbClr val="FF0000"/>
              </a:buClr>
              <a:buSzPct val="100000"/>
            </a:pPr>
            <a:r>
              <a:rPr lang="ru-RU" b="1" dirty="0" smtClean="0">
                <a:solidFill>
                  <a:srgbClr val="0000FF"/>
                </a:solidFill>
              </a:rPr>
              <a:t>кувалды (массой 1,5 кг);</a:t>
            </a:r>
          </a:p>
          <a:p>
            <a:pPr marL="447675" indent="-447675">
              <a:spcBef>
                <a:spcPts val="600"/>
              </a:spcBef>
              <a:spcAft>
                <a:spcPts val="600"/>
              </a:spcAft>
              <a:buClr>
                <a:srgbClr val="FF0000"/>
              </a:buClr>
              <a:buSzPct val="100000"/>
            </a:pPr>
            <a:r>
              <a:rPr lang="ru-RU" b="1" dirty="0" smtClean="0">
                <a:solidFill>
                  <a:srgbClr val="0000FF"/>
                </a:solidFill>
              </a:rPr>
              <a:t>линейка  диной 600-7000мм;</a:t>
            </a:r>
          </a:p>
          <a:p>
            <a:pPr marL="447675" indent="-447675">
              <a:spcBef>
                <a:spcPts val="600"/>
              </a:spcBef>
              <a:spcAft>
                <a:spcPts val="600"/>
              </a:spcAft>
              <a:buClr>
                <a:srgbClr val="FF0000"/>
              </a:buClr>
              <a:buSzPct val="100000"/>
            </a:pPr>
            <a:r>
              <a:rPr lang="ru-RU" b="1" dirty="0" smtClean="0">
                <a:solidFill>
                  <a:srgbClr val="0000FF"/>
                </a:solidFill>
              </a:rPr>
              <a:t>мел.</a:t>
            </a:r>
            <a:endParaRPr lang="ru-RU" b="1" dirty="0">
              <a:solidFill>
                <a:srgbClr val="0000FF"/>
              </a:solidFill>
            </a:endParaRPr>
          </a:p>
        </p:txBody>
      </p:sp>
      <p:sp>
        <p:nvSpPr>
          <p:cNvPr id="4" name="Заголовок 1"/>
          <p:cNvSpPr txBox="1">
            <a:spLocks/>
          </p:cNvSpPr>
          <p:nvPr/>
        </p:nvSpPr>
        <p:spPr>
          <a:xfrm>
            <a:off x="323528" y="145624"/>
            <a:ext cx="8424936" cy="771651"/>
          </a:xfrm>
          <a:prstGeom prst="rect">
            <a:avLst/>
          </a:prstGeom>
          <a:solidFill>
            <a:srgbClr val="FFFF00"/>
          </a:solidFill>
        </p:spPr>
        <p:txBody>
          <a:bodyPr>
            <a:normAutofit fontScale="900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400" dirty="0" smtClean="0">
                <a:latin typeface="Arial" pitchFamily="34" charset="0"/>
                <a:cs typeface="Arial" pitchFamily="34" charset="0"/>
              </a:rPr>
              <a:t> </a:t>
            </a:r>
            <a:r>
              <a:rPr lang="ru-RU" sz="2700" dirty="0" smtClean="0">
                <a:solidFill>
                  <a:srgbClr val="C00000"/>
                </a:solidFill>
                <a:latin typeface="Arial" pitchFamily="34" charset="0"/>
                <a:cs typeface="Arial" pitchFamily="34" charset="0"/>
              </a:rPr>
              <a:t>2. ИНСТРУМЕНТЫ И ПРИСПОСОБЛЕНИЯ, ПРИМЕНЯЕМЫЕ ПРИ ПРАВКЕ</a:t>
            </a:r>
            <a:endParaRPr lang="ru-RU" sz="2700" dirty="0" smtClean="0">
              <a:solidFill>
                <a:srgbClr val="C00000"/>
              </a:solidFill>
            </a:endParaRPr>
          </a:p>
        </p:txBody>
      </p:sp>
      <p:sp>
        <p:nvSpPr>
          <p:cNvPr id="2" name="Прямоугольник 1"/>
          <p:cNvSpPr/>
          <p:nvPr/>
        </p:nvSpPr>
        <p:spPr>
          <a:xfrm>
            <a:off x="211749" y="5910245"/>
            <a:ext cx="8648494" cy="877163"/>
          </a:xfrm>
          <a:prstGeom prst="rect">
            <a:avLst/>
          </a:prstGeom>
        </p:spPr>
        <p:txBody>
          <a:bodyPr wrap="square">
            <a:spAutoFit/>
          </a:bodyPr>
          <a:lstStyle/>
          <a:p>
            <a:r>
              <a:rPr lang="ru-RU" sz="1700" b="1" dirty="0">
                <a:solidFill>
                  <a:srgbClr val="006600"/>
                </a:solidFill>
                <a:latin typeface="Montserrat"/>
              </a:rPr>
              <a:t>Для ручной </a:t>
            </a:r>
            <a:r>
              <a:rPr lang="ru-RU" sz="1700" b="1" dirty="0" smtClean="0">
                <a:solidFill>
                  <a:srgbClr val="006600"/>
                </a:solidFill>
                <a:latin typeface="Montserrat"/>
              </a:rPr>
              <a:t>правки основными инструментами</a:t>
            </a:r>
            <a:r>
              <a:rPr lang="ru-RU" sz="1700" b="1" dirty="0">
                <a:solidFill>
                  <a:srgbClr val="006600"/>
                </a:solidFill>
                <a:latin typeface="Montserrat"/>
              </a:rPr>
              <a:t> являются </a:t>
            </a:r>
            <a:r>
              <a:rPr lang="ru-RU" sz="1700" b="1" dirty="0">
                <a:solidFill>
                  <a:srgbClr val="FF0000"/>
                </a:solidFill>
                <a:latin typeface="Montserrat"/>
              </a:rPr>
              <a:t>правильные плиты, наковальни, рихтовальные бабки,</a:t>
            </a:r>
            <a:r>
              <a:rPr lang="ru-RU" sz="1700" b="1" dirty="0">
                <a:solidFill>
                  <a:srgbClr val="111111"/>
                </a:solidFill>
                <a:latin typeface="Montserrat"/>
              </a:rPr>
              <a:t> </a:t>
            </a:r>
            <a:r>
              <a:rPr lang="ru-RU" sz="1700" b="1" dirty="0">
                <a:solidFill>
                  <a:srgbClr val="006600"/>
                </a:solidFill>
                <a:latin typeface="Montserrat"/>
              </a:rPr>
              <a:t>которые выступают в качестве </a:t>
            </a:r>
            <a:r>
              <a:rPr lang="ru-RU" sz="1700" b="1" dirty="0">
                <a:solidFill>
                  <a:srgbClr val="0000FF"/>
                </a:solidFill>
                <a:latin typeface="Montserrat"/>
              </a:rPr>
              <a:t>базовой поверхности для заготовок.</a:t>
            </a:r>
            <a:endParaRPr lang="ru-RU" sz="1700" b="1" dirty="0">
              <a:solidFill>
                <a:srgbClr val="0000FF"/>
              </a:solidFill>
            </a:endParaRPr>
          </a:p>
        </p:txBody>
      </p:sp>
    </p:spTree>
    <p:extLst>
      <p:ext uri="{BB962C8B-B14F-4D97-AF65-F5344CB8AC3E}">
        <p14:creationId xmlns:p14="http://schemas.microsoft.com/office/powerpoint/2010/main" val="3611894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gGrid">
          <a:fgClr>
            <a:schemeClr val="tx2">
              <a:lumMod val="50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381000" y="762000"/>
            <a:ext cx="8352928" cy="5262979"/>
          </a:xfrm>
          <a:prstGeom prst="rect">
            <a:avLst/>
          </a:prstGeom>
          <a:solidFill>
            <a:srgbClr val="FFFF00"/>
          </a:solidFill>
          <a:effectLst>
            <a:softEdge rad="635000"/>
          </a:effectLst>
        </p:spPr>
        <p:txBody>
          <a:bodyPr wrap="square">
            <a:spAutoFit/>
          </a:bodyPr>
          <a:lstStyle/>
          <a:p>
            <a:pPr algn="ctr"/>
            <a:endPar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9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ru-RU" sz="9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96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96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Гибка металла</a:t>
            </a:r>
          </a:p>
          <a:p>
            <a:pPr algn="ctr"/>
            <a:endParaRPr lang="ru-RU"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26668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286000" y="5188870"/>
            <a:ext cx="55801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Arial" pitchFamily="34" charset="0"/>
                <a:cs typeface="Arial" pitchFamily="34" charset="0"/>
              </a:rPr>
              <a:t>Рис. 1. </a:t>
            </a:r>
            <a:r>
              <a:rPr lang="ru-RU" sz="2400" b="1" dirty="0" smtClean="0">
                <a:solidFill>
                  <a:srgbClr val="0000FF"/>
                </a:solidFill>
                <a:latin typeface="Arial" pitchFamily="34" charset="0"/>
                <a:cs typeface="Arial" pitchFamily="34" charset="0"/>
              </a:rPr>
              <a:t>Правильная плита</a:t>
            </a:r>
            <a:endParaRPr lang="ru-RU" sz="2400" b="1" dirty="0">
              <a:solidFill>
                <a:srgbClr val="0000FF"/>
              </a:solidFill>
              <a:latin typeface="Arial" pitchFamily="34" charset="0"/>
              <a:cs typeface="Arial" pitchFamily="34" charset="0"/>
            </a:endParaRPr>
          </a:p>
        </p:txBody>
      </p:sp>
      <p:sp>
        <p:nvSpPr>
          <p:cNvPr id="7" name="Прямоугольник 6"/>
          <p:cNvSpPr/>
          <p:nvPr/>
        </p:nvSpPr>
        <p:spPr>
          <a:xfrm>
            <a:off x="192596" y="5715000"/>
            <a:ext cx="8951404" cy="1107996"/>
          </a:xfrm>
          <a:prstGeom prst="rect">
            <a:avLst/>
          </a:prstGeom>
        </p:spPr>
        <p:txBody>
          <a:bodyPr wrap="square">
            <a:spAutoFit/>
          </a:bodyPr>
          <a:lstStyle/>
          <a:p>
            <a:r>
              <a:rPr lang="ru-RU" sz="2200" b="1" dirty="0" smtClean="0">
                <a:solidFill>
                  <a:srgbClr val="006600"/>
                </a:solidFill>
                <a:latin typeface="Arial" pitchFamily="34" charset="0"/>
                <a:cs typeface="Arial" pitchFamily="34" charset="0"/>
              </a:rPr>
              <a:t>На таких плитах правят профильные заготовки и заготовки из листового и полосового материала, а также прутки из чёрного и цветного металла.</a:t>
            </a:r>
            <a:endParaRPr lang="ru-RU" sz="2200" b="1" dirty="0">
              <a:solidFill>
                <a:srgbClr val="006600"/>
              </a:solidFill>
              <a:latin typeface="Arial" pitchFamily="34" charset="0"/>
              <a:cs typeface="Arial" pitchFamily="34" charset="0"/>
            </a:endParaRPr>
          </a:p>
        </p:txBody>
      </p:sp>
      <p:sp>
        <p:nvSpPr>
          <p:cNvPr id="2" name="Прямоугольник 1"/>
          <p:cNvSpPr/>
          <p:nvPr/>
        </p:nvSpPr>
        <p:spPr>
          <a:xfrm>
            <a:off x="2557054" y="141942"/>
            <a:ext cx="4224746" cy="523220"/>
          </a:xfrm>
          <a:prstGeom prst="rect">
            <a:avLst/>
          </a:prstGeom>
        </p:spPr>
        <p:txBody>
          <a:bodyPr wrap="none">
            <a:spAutoFit/>
          </a:bodyPr>
          <a:lstStyle/>
          <a:p>
            <a:r>
              <a:rPr lang="ru-RU" sz="2800" b="1" dirty="0" smtClean="0">
                <a:solidFill>
                  <a:srgbClr val="FF0000"/>
                </a:solidFill>
                <a:latin typeface="Arial" pitchFamily="34" charset="0"/>
                <a:cs typeface="Arial" pitchFamily="34" charset="0"/>
              </a:rPr>
              <a:t>ПРАВИЛЬНЫЕ ПЛИТЫ</a:t>
            </a:r>
            <a:endParaRPr lang="ru-RU" sz="2800" i="1" dirty="0">
              <a:solidFill>
                <a:srgbClr val="FF0000"/>
              </a:solidFill>
            </a:endParaRPr>
          </a:p>
        </p:txBody>
      </p:sp>
      <p:sp>
        <p:nvSpPr>
          <p:cNvPr id="5" name="Прямоугольник 4"/>
          <p:cNvSpPr/>
          <p:nvPr/>
        </p:nvSpPr>
        <p:spPr>
          <a:xfrm>
            <a:off x="3639494" y="-61816"/>
            <a:ext cx="285656" cy="584775"/>
          </a:xfrm>
          <a:prstGeom prst="rect">
            <a:avLst/>
          </a:prstGeom>
        </p:spPr>
        <p:txBody>
          <a:bodyPr wrap="none">
            <a:spAutoFit/>
          </a:bodyPr>
          <a:lstStyle/>
          <a:p>
            <a:r>
              <a:rPr lang="ru-RU" sz="3200" b="1" dirty="0">
                <a:solidFill>
                  <a:srgbClr val="0000FF"/>
                </a:solidFill>
                <a:latin typeface="Arial" pitchFamily="34" charset="0"/>
                <a:cs typeface="Arial" pitchFamily="34" charset="0"/>
                <a:sym typeface="Symbol" panose="05050102010706020507" pitchFamily="18" charset="2"/>
              </a:rPr>
              <a:t></a:t>
            </a:r>
            <a:endParaRPr lang="ru-RU" sz="3200" dirty="0">
              <a:solidFill>
                <a:srgbClr val="0000FF"/>
              </a:solidFill>
            </a:endParaRPr>
          </a:p>
        </p:txBody>
      </p:sp>
      <p:sp>
        <p:nvSpPr>
          <p:cNvPr id="8" name="Прямоугольник 7"/>
          <p:cNvSpPr/>
          <p:nvPr/>
        </p:nvSpPr>
        <p:spPr>
          <a:xfrm>
            <a:off x="76200" y="665162"/>
            <a:ext cx="8915400" cy="1384995"/>
          </a:xfrm>
          <a:prstGeom prst="rect">
            <a:avLst/>
          </a:prstGeom>
          <a:solidFill>
            <a:schemeClr val="tx1"/>
          </a:solidFill>
        </p:spPr>
        <p:txBody>
          <a:bodyPr wrap="square">
            <a:spAutoFit/>
          </a:bodyPr>
          <a:lstStyle/>
          <a:p>
            <a:r>
              <a:rPr lang="ru-RU" sz="2100" b="1" dirty="0">
                <a:solidFill>
                  <a:srgbClr val="006600"/>
                </a:solidFill>
              </a:rPr>
              <a:t>Одним из самых важных приспособлений для ручной правки является </a:t>
            </a:r>
            <a:r>
              <a:rPr lang="ru-RU" sz="2100" b="1" dirty="0">
                <a:solidFill>
                  <a:srgbClr val="FF0000"/>
                </a:solidFill>
              </a:rPr>
              <a:t>правильная плита.</a:t>
            </a:r>
            <a:r>
              <a:rPr lang="ru-RU" sz="2100" b="1" dirty="0">
                <a:solidFill>
                  <a:srgbClr val="006600"/>
                </a:solidFill>
              </a:rPr>
              <a:t> На ней выполняется устранение дефектов листовых и полосовых заготовок, прогибов на прутках, трубах и других профилях.</a:t>
            </a:r>
            <a:endParaRPr lang="ru-RU" sz="2100" b="1" dirty="0">
              <a:solidFill>
                <a:srgbClr val="006600"/>
              </a:solidFill>
              <a:latin typeface="Arial" pitchFamily="34" charset="0"/>
              <a:cs typeface="Arial" pitchFamily="34" charset="0"/>
            </a:endParaRPr>
          </a:p>
        </p:txBody>
      </p:sp>
      <p:pic>
        <p:nvPicPr>
          <p:cNvPr id="4" name="Рисунок 3"/>
          <p:cNvPicPr/>
          <p:nvPr/>
        </p:nvPicPr>
        <p:blipFill>
          <a:blip r:embed="rId2" cstate="print"/>
          <a:srcRect/>
          <a:stretch>
            <a:fillRect/>
          </a:stretch>
        </p:blipFill>
        <p:spPr bwMode="auto">
          <a:xfrm>
            <a:off x="1862808" y="1968688"/>
            <a:ext cx="7128792" cy="3240360"/>
          </a:xfrm>
          <a:prstGeom prst="rect">
            <a:avLst/>
          </a:prstGeom>
          <a:noFill/>
          <a:ln w="9525">
            <a:noFill/>
            <a:miter lim="800000"/>
            <a:headEnd/>
            <a:tailEnd/>
          </a:ln>
        </p:spPr>
      </p:pic>
    </p:spTree>
    <p:extLst>
      <p:ext uri="{BB962C8B-B14F-4D97-AF65-F5344CB8AC3E}">
        <p14:creationId xmlns:p14="http://schemas.microsoft.com/office/powerpoint/2010/main" val="566398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pmet.ru/wp-content/uploads/2019/09/Pravil-pli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178"/>
            <a:ext cx="3403778" cy="34037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90800" y="2743200"/>
            <a:ext cx="3440365" cy="369332"/>
          </a:xfrm>
          <a:prstGeom prst="rect">
            <a:avLst/>
          </a:prstGeom>
          <a:solidFill>
            <a:schemeClr val="tx1"/>
          </a:solidFill>
        </p:spPr>
        <p:txBody>
          <a:bodyPr wrap="none">
            <a:spAutoFit/>
          </a:bodyPr>
          <a:lstStyle/>
          <a:p>
            <a:r>
              <a:rPr lang="ru-RU" b="1" dirty="0" smtClean="0">
                <a:solidFill>
                  <a:srgbClr val="0000FF"/>
                </a:solidFill>
                <a:latin typeface="Montserrat"/>
              </a:rPr>
              <a:t>Правильная плита из стали.</a:t>
            </a:r>
            <a:endParaRPr lang="ru-RU" b="1" dirty="0">
              <a:solidFill>
                <a:srgbClr val="0000FF"/>
              </a:solidFill>
            </a:endParaRPr>
          </a:p>
        </p:txBody>
      </p:sp>
      <p:sp>
        <p:nvSpPr>
          <p:cNvPr id="5" name="Прямоугольник 4"/>
          <p:cNvSpPr/>
          <p:nvPr/>
        </p:nvSpPr>
        <p:spPr>
          <a:xfrm>
            <a:off x="146553" y="3657600"/>
            <a:ext cx="8972550" cy="3000821"/>
          </a:xfrm>
          <a:prstGeom prst="rect">
            <a:avLst/>
          </a:prstGeom>
          <a:solidFill>
            <a:schemeClr val="tx1"/>
          </a:solidFill>
        </p:spPr>
        <p:txBody>
          <a:bodyPr wrap="square">
            <a:spAutoFit/>
          </a:bodyPr>
          <a:lstStyle/>
          <a:p>
            <a:r>
              <a:rPr lang="ru-RU" sz="2100" b="1" dirty="0">
                <a:solidFill>
                  <a:srgbClr val="006600"/>
                </a:solidFill>
                <a:latin typeface="Montserrat"/>
              </a:rPr>
              <a:t>Рабочее место </a:t>
            </a:r>
            <a:r>
              <a:rPr lang="ru-RU" sz="2100" b="1" dirty="0" smtClean="0">
                <a:solidFill>
                  <a:srgbClr val="006600"/>
                </a:solidFill>
                <a:latin typeface="Montserrat"/>
              </a:rPr>
              <a:t>для правки металла, </a:t>
            </a:r>
            <a:r>
              <a:rPr lang="ru-RU" sz="2100" b="1" dirty="0">
                <a:solidFill>
                  <a:srgbClr val="006600"/>
                </a:solidFill>
                <a:latin typeface="Montserrat"/>
              </a:rPr>
              <a:t>оснащенное правильной плитой должно обладать </a:t>
            </a:r>
            <a:r>
              <a:rPr lang="ru-RU" sz="2100" b="1" dirty="0">
                <a:solidFill>
                  <a:srgbClr val="0000FF"/>
                </a:solidFill>
                <a:latin typeface="Montserrat"/>
              </a:rPr>
              <a:t>устойчивостью к ударным нагрузкам. </a:t>
            </a:r>
            <a:r>
              <a:rPr lang="ru-RU" sz="2100" b="1" dirty="0">
                <a:solidFill>
                  <a:srgbClr val="006600"/>
                </a:solidFill>
                <a:latin typeface="Montserrat"/>
              </a:rPr>
              <a:t>Поэтому плиты достаточно массивны и часто выполняются из тяжелых болванок </a:t>
            </a:r>
            <a:r>
              <a:rPr lang="ru-RU" sz="2100" b="1" dirty="0">
                <a:solidFill>
                  <a:srgbClr val="0000FF"/>
                </a:solidFill>
                <a:latin typeface="Montserrat"/>
              </a:rPr>
              <a:t>серого чугуна</a:t>
            </a:r>
            <a:r>
              <a:rPr lang="ru-RU" sz="2100" b="1" dirty="0">
                <a:solidFill>
                  <a:srgbClr val="006600"/>
                </a:solidFill>
                <a:latin typeface="Montserrat"/>
              </a:rPr>
              <a:t> с наибольшим линейным размером </a:t>
            </a:r>
            <a:r>
              <a:rPr lang="ru-RU" sz="2100" b="1" dirty="0">
                <a:solidFill>
                  <a:srgbClr val="FF0000"/>
                </a:solidFill>
                <a:latin typeface="Montserrat"/>
              </a:rPr>
              <a:t>до 4,0 метра и даже более. </a:t>
            </a:r>
            <a:endParaRPr lang="ru-RU" sz="2100" b="1" dirty="0" smtClean="0">
              <a:solidFill>
                <a:srgbClr val="FF0000"/>
              </a:solidFill>
              <a:latin typeface="Montserrat"/>
            </a:endParaRPr>
          </a:p>
          <a:p>
            <a:r>
              <a:rPr lang="ru-RU" sz="2100" b="1" dirty="0" smtClean="0">
                <a:solidFill>
                  <a:srgbClr val="0000FF"/>
                </a:solidFill>
                <a:latin typeface="Montserrat"/>
              </a:rPr>
              <a:t>К </a:t>
            </a:r>
            <a:r>
              <a:rPr lang="ru-RU" sz="2100" b="1" dirty="0">
                <a:solidFill>
                  <a:srgbClr val="0000FF"/>
                </a:solidFill>
                <a:latin typeface="Montserrat"/>
              </a:rPr>
              <a:t>базовой поверхности плит предъявляются высокие требования к плоскостности, они окончательными операциями строгаются и шлифуются и устанавливаются по горизонтальному уровню.</a:t>
            </a:r>
            <a:endParaRPr lang="ru-RU" sz="2100" b="1" dirty="0">
              <a:solidFill>
                <a:srgbClr val="0000FF"/>
              </a:solidFill>
            </a:endParaRPr>
          </a:p>
        </p:txBody>
      </p:sp>
    </p:spTree>
    <p:extLst>
      <p:ext uri="{BB962C8B-B14F-4D97-AF65-F5344CB8AC3E}">
        <p14:creationId xmlns:p14="http://schemas.microsoft.com/office/powerpoint/2010/main" val="4112767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800" y="533400"/>
            <a:ext cx="8966200" cy="2431435"/>
          </a:xfrm>
          <a:prstGeom prst="rect">
            <a:avLst/>
          </a:prstGeom>
        </p:spPr>
        <p:txBody>
          <a:bodyPr wrap="square">
            <a:spAutoFit/>
          </a:bodyPr>
          <a:lstStyle/>
          <a:p>
            <a:r>
              <a:rPr lang="ru-RU" sz="1900" b="1" dirty="0">
                <a:solidFill>
                  <a:srgbClr val="000000"/>
                </a:solidFill>
              </a:rPr>
              <a:t>Кроме правильной плиты </a:t>
            </a:r>
            <a:r>
              <a:rPr lang="ru-RU" sz="1900" b="1" dirty="0">
                <a:solidFill>
                  <a:srgbClr val="0000FF"/>
                </a:solidFill>
              </a:rPr>
              <a:t>в качестве поддерживающего приспособления </a:t>
            </a:r>
            <a:r>
              <a:rPr lang="ru-RU" sz="1900" b="1" dirty="0">
                <a:solidFill>
                  <a:srgbClr val="000000"/>
                </a:solidFill>
              </a:rPr>
              <a:t>для ручной правки применяется </a:t>
            </a:r>
            <a:r>
              <a:rPr lang="ru-RU" sz="1900" b="1" dirty="0">
                <a:solidFill>
                  <a:srgbClr val="FF0000"/>
                </a:solidFill>
              </a:rPr>
              <a:t>наковальня,</a:t>
            </a:r>
            <a:r>
              <a:rPr lang="ru-RU" sz="1900" b="1" dirty="0">
                <a:solidFill>
                  <a:srgbClr val="000000"/>
                </a:solidFill>
              </a:rPr>
              <a:t> которая </a:t>
            </a:r>
            <a:r>
              <a:rPr lang="ru-RU" sz="1900" b="1" dirty="0" smtClean="0">
                <a:solidFill>
                  <a:srgbClr val="000000"/>
                </a:solidFill>
              </a:rPr>
              <a:t>даёт </a:t>
            </a:r>
            <a:r>
              <a:rPr lang="ru-RU" sz="1900" b="1" dirty="0">
                <a:solidFill>
                  <a:srgbClr val="000000"/>
                </a:solidFill>
              </a:rPr>
              <a:t>больше универсализма в выполнении правильных операций. На ней можно править заготовки, как изгибом, так и растяжением, например, расположив плоскую заготовку на лице наковальни для нанесения ударной нагрузки</a:t>
            </a:r>
            <a:r>
              <a:rPr lang="ru-RU" sz="1900" b="1" dirty="0" smtClean="0">
                <a:solidFill>
                  <a:srgbClr val="000000"/>
                </a:solidFill>
              </a:rPr>
              <a:t>.</a:t>
            </a:r>
          </a:p>
          <a:p>
            <a:r>
              <a:rPr lang="ru-RU" sz="1900" b="1" dirty="0">
                <a:solidFill>
                  <a:srgbClr val="000000"/>
                </a:solidFill>
              </a:rPr>
              <a:t>Для ручной правки фасонного металла применяют </a:t>
            </a:r>
            <a:r>
              <a:rPr lang="ru-RU" sz="1900" b="1" dirty="0">
                <a:solidFill>
                  <a:srgbClr val="FF0000"/>
                </a:solidFill>
              </a:rPr>
              <a:t>специальные наковальни с вырезами.</a:t>
            </a:r>
            <a:r>
              <a:rPr lang="ru-RU" sz="1900" b="1" dirty="0">
                <a:solidFill>
                  <a:srgbClr val="000000"/>
                </a:solidFill>
              </a:rPr>
              <a:t> Дефектный участок при ударе имеет возможность перемещаться на большее расстояние, тем самым повысить эффективность правки.</a:t>
            </a:r>
          </a:p>
        </p:txBody>
      </p:sp>
      <p:sp>
        <p:nvSpPr>
          <p:cNvPr id="3" name="Прямоугольник 2"/>
          <p:cNvSpPr/>
          <p:nvPr/>
        </p:nvSpPr>
        <p:spPr>
          <a:xfrm>
            <a:off x="2743200" y="108327"/>
            <a:ext cx="2735942" cy="523220"/>
          </a:xfrm>
          <a:prstGeom prst="rect">
            <a:avLst/>
          </a:prstGeom>
        </p:spPr>
        <p:txBody>
          <a:bodyPr wrap="none">
            <a:spAutoFit/>
          </a:bodyPr>
          <a:lstStyle/>
          <a:p>
            <a:r>
              <a:rPr lang="ru-RU" sz="2800" b="1" dirty="0" smtClean="0">
                <a:solidFill>
                  <a:srgbClr val="FF0000"/>
                </a:solidFill>
                <a:latin typeface="Montserrat"/>
              </a:rPr>
              <a:t>НАКОВАЛЬНИ</a:t>
            </a:r>
            <a:endParaRPr lang="ru-RU" sz="2800" b="1" i="0" dirty="0">
              <a:solidFill>
                <a:srgbClr val="FF0000"/>
              </a:solidFill>
              <a:effectLst/>
              <a:latin typeface="Montserrat"/>
            </a:endParaRPr>
          </a:p>
        </p:txBody>
      </p:sp>
      <p:pic>
        <p:nvPicPr>
          <p:cNvPr id="8194" name="Picture 2" descr="http://ipmet.ru/wp-content/uploads/2019/09/%D0%BD%D0%B0%D0%BA%D0%BE%D0%B2%D0%B0%D0%BB%D1%8C%D0%BD%D1%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343" y="3048000"/>
            <a:ext cx="5349655" cy="360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868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pmet.ru/wp-content/uploads/2019/09/Riht-bab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4648200" cy="30988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563245"/>
            <a:ext cx="9118600" cy="1846659"/>
          </a:xfrm>
          <a:prstGeom prst="rect">
            <a:avLst/>
          </a:prstGeom>
        </p:spPr>
        <p:txBody>
          <a:bodyPr wrap="square">
            <a:spAutoFit/>
          </a:bodyPr>
          <a:lstStyle/>
          <a:p>
            <a:r>
              <a:rPr lang="ru-RU" sz="1900" b="1" dirty="0" smtClean="0">
                <a:solidFill>
                  <a:srgbClr val="111111"/>
                </a:solidFill>
                <a:latin typeface="Montserrat"/>
              </a:rPr>
              <a:t>Некоторые технологические процессы изготовления деталей включают правку </a:t>
            </a:r>
            <a:r>
              <a:rPr lang="ru-RU" sz="1900" b="1" dirty="0" smtClean="0">
                <a:solidFill>
                  <a:srgbClr val="0000FF"/>
                </a:solidFill>
                <a:latin typeface="Montserrat"/>
              </a:rPr>
              <a:t>предварительно термически обработанных заготовок. </a:t>
            </a:r>
          </a:p>
          <a:p>
            <a:r>
              <a:rPr lang="ru-RU" sz="1900" b="1" dirty="0" smtClean="0">
                <a:solidFill>
                  <a:srgbClr val="111111"/>
                </a:solidFill>
                <a:latin typeface="Montserrat"/>
              </a:rPr>
              <a:t>Такие заготовки имеют определённую поверхностную твёрдость, что создает конкретные требования к инструменту для правки. </a:t>
            </a:r>
          </a:p>
          <a:p>
            <a:r>
              <a:rPr lang="ru-RU" sz="1900" b="1" dirty="0" smtClean="0">
                <a:solidFill>
                  <a:srgbClr val="006600"/>
                </a:solidFill>
                <a:latin typeface="Montserrat"/>
              </a:rPr>
              <a:t>В закалённом состоянии заготовка правится с более строгими допусками от номинальных размеров, такую правку называют </a:t>
            </a:r>
            <a:r>
              <a:rPr lang="ru-RU" sz="1900" b="1" dirty="0" smtClean="0">
                <a:solidFill>
                  <a:srgbClr val="FF0000"/>
                </a:solidFill>
                <a:latin typeface="Montserrat"/>
              </a:rPr>
              <a:t>рихтовкой.</a:t>
            </a:r>
            <a:endParaRPr lang="ru-RU" sz="1900" b="1" dirty="0">
              <a:solidFill>
                <a:srgbClr val="FF0000"/>
              </a:solidFill>
            </a:endParaRPr>
          </a:p>
        </p:txBody>
      </p:sp>
      <p:sp>
        <p:nvSpPr>
          <p:cNvPr id="6" name="Прямоугольник 5"/>
          <p:cNvSpPr/>
          <p:nvPr/>
        </p:nvSpPr>
        <p:spPr>
          <a:xfrm>
            <a:off x="381000" y="5625068"/>
            <a:ext cx="4053546" cy="369332"/>
          </a:xfrm>
          <a:prstGeom prst="rect">
            <a:avLst/>
          </a:prstGeom>
        </p:spPr>
        <p:txBody>
          <a:bodyPr wrap="none">
            <a:spAutoFit/>
          </a:bodyPr>
          <a:lstStyle/>
          <a:p>
            <a:r>
              <a:rPr lang="ru-RU" b="1" dirty="0">
                <a:solidFill>
                  <a:srgbClr val="006600"/>
                </a:solidFill>
                <a:latin typeface="Montserrat"/>
              </a:rPr>
              <a:t>Рихтовальная бабка типа </a:t>
            </a:r>
            <a:r>
              <a:rPr lang="ru-RU" b="1" dirty="0" smtClean="0">
                <a:solidFill>
                  <a:srgbClr val="006600"/>
                </a:solidFill>
                <a:latin typeface="Montserrat"/>
              </a:rPr>
              <a:t>Каблук</a:t>
            </a:r>
            <a:endParaRPr lang="ru-RU" b="1" dirty="0">
              <a:solidFill>
                <a:srgbClr val="006600"/>
              </a:solidFill>
            </a:endParaRPr>
          </a:p>
        </p:txBody>
      </p:sp>
      <p:sp>
        <p:nvSpPr>
          <p:cNvPr id="3" name="Прямоугольник 2"/>
          <p:cNvSpPr/>
          <p:nvPr/>
        </p:nvSpPr>
        <p:spPr>
          <a:xfrm>
            <a:off x="990600" y="41245"/>
            <a:ext cx="7274043" cy="523220"/>
          </a:xfrm>
          <a:prstGeom prst="rect">
            <a:avLst/>
          </a:prstGeom>
        </p:spPr>
        <p:txBody>
          <a:bodyPr wrap="none">
            <a:spAutoFit/>
          </a:bodyPr>
          <a:lstStyle/>
          <a:p>
            <a:r>
              <a:rPr lang="ru-RU" sz="2800" b="1" dirty="0" smtClean="0">
                <a:solidFill>
                  <a:srgbClr val="FF0000"/>
                </a:solidFill>
                <a:latin typeface="Montserrat"/>
              </a:rPr>
              <a:t>РИХТОВАЛЬНЫЕ БАБКИ (ПОДДЕРЖКИ)</a:t>
            </a:r>
            <a:endParaRPr lang="ru-RU" sz="2800" b="1" i="0" dirty="0">
              <a:solidFill>
                <a:srgbClr val="FF0000"/>
              </a:solidFill>
              <a:effectLst/>
              <a:latin typeface="Montserrat"/>
            </a:endParaRPr>
          </a:p>
        </p:txBody>
      </p:sp>
      <p:sp>
        <p:nvSpPr>
          <p:cNvPr id="9" name="Прямоугольник 8"/>
          <p:cNvSpPr/>
          <p:nvPr/>
        </p:nvSpPr>
        <p:spPr>
          <a:xfrm>
            <a:off x="4898441" y="2590800"/>
            <a:ext cx="4201468" cy="3893374"/>
          </a:xfrm>
          <a:prstGeom prst="rect">
            <a:avLst/>
          </a:prstGeom>
        </p:spPr>
        <p:txBody>
          <a:bodyPr wrap="square">
            <a:spAutoFit/>
          </a:bodyPr>
          <a:lstStyle/>
          <a:p>
            <a:r>
              <a:rPr lang="ru-RU" sz="1900" b="1" dirty="0">
                <a:solidFill>
                  <a:srgbClr val="111111"/>
                </a:solidFill>
                <a:latin typeface="Montserrat"/>
              </a:rPr>
              <a:t>Для базирования заготовок используются </a:t>
            </a:r>
            <a:r>
              <a:rPr lang="ru-RU" sz="1900" b="1" dirty="0">
                <a:solidFill>
                  <a:srgbClr val="FF0000"/>
                </a:solidFill>
                <a:latin typeface="Montserrat"/>
              </a:rPr>
              <a:t>рихтовальные </a:t>
            </a:r>
            <a:r>
              <a:rPr lang="ru-RU" sz="1900" b="1" dirty="0" smtClean="0">
                <a:solidFill>
                  <a:srgbClr val="FF0000"/>
                </a:solidFill>
                <a:latin typeface="Montserrat"/>
              </a:rPr>
              <a:t>бабки (поддержки), </a:t>
            </a:r>
            <a:r>
              <a:rPr lang="ru-RU" sz="1900" b="1" dirty="0">
                <a:solidFill>
                  <a:srgbClr val="111111"/>
                </a:solidFill>
                <a:latin typeface="Montserrat"/>
              </a:rPr>
              <a:t>которые изготавливаются </a:t>
            </a:r>
            <a:r>
              <a:rPr lang="ru-RU" sz="1900" b="1" dirty="0">
                <a:solidFill>
                  <a:srgbClr val="0000FF"/>
                </a:solidFill>
                <a:latin typeface="Montserrat"/>
              </a:rPr>
              <a:t>из стальных заготовок с содержанием углерода, </a:t>
            </a:r>
            <a:r>
              <a:rPr lang="ru-RU" sz="1900" b="1" dirty="0">
                <a:solidFill>
                  <a:srgbClr val="111111"/>
                </a:solidFill>
                <a:latin typeface="Montserrat"/>
              </a:rPr>
              <a:t>позволяющим выполнять закалку с высокой твёрдостью. </a:t>
            </a:r>
            <a:endParaRPr lang="ru-RU" sz="1900" b="1" dirty="0" smtClean="0">
              <a:solidFill>
                <a:srgbClr val="111111"/>
              </a:solidFill>
              <a:latin typeface="Montserrat"/>
            </a:endParaRPr>
          </a:p>
          <a:p>
            <a:r>
              <a:rPr lang="ru-RU" sz="1900" b="1" dirty="0" smtClean="0">
                <a:solidFill>
                  <a:srgbClr val="111111"/>
                </a:solidFill>
                <a:latin typeface="Montserrat"/>
              </a:rPr>
              <a:t>Для </a:t>
            </a:r>
            <a:r>
              <a:rPr lang="ru-RU" sz="1900" b="1" dirty="0">
                <a:solidFill>
                  <a:srgbClr val="111111"/>
                </a:solidFill>
                <a:latin typeface="Montserrat"/>
              </a:rPr>
              <a:t>придания заготовке при рихтовке большей степени свободы, поверхность бабок выполняется цилиндрической или сферической формы.</a:t>
            </a:r>
            <a:endParaRPr lang="ru-RU" sz="1900" b="1" dirty="0"/>
          </a:p>
        </p:txBody>
      </p:sp>
    </p:spTree>
    <p:extLst>
      <p:ext uri="{BB962C8B-B14F-4D97-AF65-F5344CB8AC3E}">
        <p14:creationId xmlns:p14="http://schemas.microsoft.com/office/powerpoint/2010/main" val="46733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2915" y="0"/>
            <a:ext cx="8971085" cy="2600712"/>
          </a:xfrm>
          <a:prstGeom prst="rect">
            <a:avLst/>
          </a:prstGeom>
        </p:spPr>
        <p:txBody>
          <a:bodyPr wrap="square">
            <a:spAutoFit/>
          </a:bodyPr>
          <a:lstStyle/>
          <a:p>
            <a:r>
              <a:rPr lang="ru-RU" b="1" dirty="0">
                <a:solidFill>
                  <a:srgbClr val="0000FF"/>
                </a:solidFill>
              </a:rPr>
              <a:t>Для универсальности, каждая поддержка </a:t>
            </a:r>
            <a:r>
              <a:rPr lang="ru-RU" b="1" dirty="0" smtClean="0">
                <a:solidFill>
                  <a:srgbClr val="0000FF"/>
                </a:solidFill>
              </a:rPr>
              <a:t>(бабка) может </a:t>
            </a:r>
            <a:r>
              <a:rPr lang="ru-RU" b="1" dirty="0">
                <a:solidFill>
                  <a:srgbClr val="0000FF"/>
                </a:solidFill>
              </a:rPr>
              <a:t>состоять из нескольких выпуклостей для соответствия разным контурам кузовных </a:t>
            </a:r>
            <a:r>
              <a:rPr lang="ru-RU" b="1" dirty="0" smtClean="0">
                <a:solidFill>
                  <a:srgbClr val="0000FF"/>
                </a:solidFill>
              </a:rPr>
              <a:t>панелей автомобиля.</a:t>
            </a:r>
          </a:p>
          <a:p>
            <a:r>
              <a:rPr lang="ru-RU" b="1" dirty="0">
                <a:solidFill>
                  <a:srgbClr val="0000FF"/>
                </a:solidFill>
              </a:rPr>
              <a:t>При выправлении вмятины поддержка удерживается с обратной стороны панели с давлением, создаваемым рукой рихтовщика. При простукивании возвышенности, поддержка удерживается свободно, без давления.</a:t>
            </a:r>
          </a:p>
          <a:p>
            <a:r>
              <a:rPr lang="ru-RU" b="1" dirty="0">
                <a:solidFill>
                  <a:srgbClr val="0000FF"/>
                </a:solidFill>
              </a:rPr>
              <a:t>Поддержка должна иметь форму, соответствующую изгибу ремонтируемой панели. Нужно простукивать возвышенности вокруг вмятины. Каждый последующий удар должен перекрывать предыдущий удар на половину диаметра ударной головки молотка. Так можно выправлять вмятину от периферии к </a:t>
            </a:r>
            <a:r>
              <a:rPr lang="ru-RU" b="1" dirty="0" smtClean="0">
                <a:solidFill>
                  <a:srgbClr val="0000FF"/>
                </a:solidFill>
              </a:rPr>
              <a:t>центру.</a:t>
            </a:r>
            <a:endParaRPr lang="ru-RU" sz="1900" b="1" dirty="0">
              <a:solidFill>
                <a:srgbClr val="0000FF"/>
              </a:solidFill>
            </a:endParaRPr>
          </a:p>
        </p:txBody>
      </p:sp>
      <p:pic>
        <p:nvPicPr>
          <p:cNvPr id="2050" name="Picture 2" descr="Виды рихтовочных поддерж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2576270"/>
            <a:ext cx="8610600" cy="24014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3504" y="4724400"/>
            <a:ext cx="8619034" cy="630942"/>
          </a:xfrm>
          <a:prstGeom prst="rect">
            <a:avLst/>
          </a:prstGeom>
          <a:solidFill>
            <a:schemeClr val="tx1"/>
          </a:solidFill>
        </p:spPr>
        <p:txBody>
          <a:bodyPr wrap="square">
            <a:spAutoFit/>
          </a:bodyPr>
          <a:lstStyle/>
          <a:p>
            <a:pPr algn="ctr"/>
            <a:r>
              <a:rPr lang="ru-RU" b="1" dirty="0">
                <a:solidFill>
                  <a:srgbClr val="006600"/>
                </a:solidFill>
                <a:latin typeface="Open Sans"/>
              </a:rPr>
              <a:t>Основные виды </a:t>
            </a:r>
            <a:r>
              <a:rPr lang="ru-RU" b="1" dirty="0" smtClean="0">
                <a:solidFill>
                  <a:srgbClr val="006600"/>
                </a:solidFill>
                <a:latin typeface="Open Sans"/>
              </a:rPr>
              <a:t>поддержек: </a:t>
            </a:r>
          </a:p>
          <a:p>
            <a:pPr algn="ctr"/>
            <a:r>
              <a:rPr lang="ru-RU" sz="1600" b="1" dirty="0" smtClean="0">
                <a:solidFill>
                  <a:srgbClr val="0000FF"/>
                </a:solidFill>
                <a:latin typeface="Open Sans"/>
              </a:rPr>
              <a:t>поддержка </a:t>
            </a:r>
            <a:r>
              <a:rPr lang="ru-RU" sz="1600" b="1" dirty="0">
                <a:solidFill>
                  <a:srgbClr val="0000FF"/>
                </a:solidFill>
                <a:latin typeface="Open Sans"/>
              </a:rPr>
              <a:t>общего назначения, поддержка </a:t>
            </a:r>
            <a:r>
              <a:rPr lang="ru-RU" sz="1600" b="1" dirty="0" smtClean="0">
                <a:solidFill>
                  <a:srgbClr val="0000FF"/>
                </a:solidFill>
                <a:latin typeface="Open Sans"/>
              </a:rPr>
              <a:t>«каблук», </a:t>
            </a:r>
            <a:r>
              <a:rPr lang="ru-RU" sz="1600" b="1" dirty="0">
                <a:solidFill>
                  <a:srgbClr val="0000FF"/>
                </a:solidFill>
                <a:latin typeface="Open Sans"/>
              </a:rPr>
              <a:t>поддержка </a:t>
            </a:r>
            <a:r>
              <a:rPr lang="ru-RU" sz="1600" b="1" dirty="0" smtClean="0">
                <a:solidFill>
                  <a:srgbClr val="0000FF"/>
                </a:solidFill>
                <a:latin typeface="Open Sans"/>
              </a:rPr>
              <a:t>«запятая» </a:t>
            </a:r>
            <a:r>
              <a:rPr lang="ru-RU" sz="1600" b="1" dirty="0">
                <a:solidFill>
                  <a:srgbClr val="0000FF"/>
                </a:solidFill>
                <a:latin typeface="Open Sans"/>
              </a:rPr>
              <a:t>(клин</a:t>
            </a:r>
            <a:r>
              <a:rPr lang="ru-RU" sz="1600" b="1" dirty="0" smtClean="0">
                <a:solidFill>
                  <a:srgbClr val="0000FF"/>
                </a:solidFill>
                <a:latin typeface="Open Sans"/>
              </a:rPr>
              <a:t>)</a:t>
            </a:r>
            <a:endParaRPr lang="ru-RU" sz="1600" b="1" dirty="0">
              <a:solidFill>
                <a:srgbClr val="0000FF"/>
              </a:solidFill>
            </a:endParaRPr>
          </a:p>
        </p:txBody>
      </p:sp>
      <p:sp>
        <p:nvSpPr>
          <p:cNvPr id="5" name="Прямоугольник 4"/>
          <p:cNvSpPr/>
          <p:nvPr/>
        </p:nvSpPr>
        <p:spPr>
          <a:xfrm>
            <a:off x="67034" y="5473005"/>
            <a:ext cx="9058275" cy="1384995"/>
          </a:xfrm>
          <a:prstGeom prst="rect">
            <a:avLst/>
          </a:prstGeom>
        </p:spPr>
        <p:txBody>
          <a:bodyPr wrap="square">
            <a:spAutoFit/>
          </a:bodyPr>
          <a:lstStyle/>
          <a:p>
            <a:pPr algn="just"/>
            <a:r>
              <a:rPr lang="ru-RU" sz="1400" b="1" dirty="0">
                <a:solidFill>
                  <a:srgbClr val="FF0000"/>
                </a:solidFill>
                <a:latin typeface="Open Sans"/>
              </a:rPr>
              <a:t>Поддержка в виде каблука </a:t>
            </a:r>
            <a:r>
              <a:rPr lang="ru-RU" sz="1400" b="1" dirty="0">
                <a:solidFill>
                  <a:srgbClr val="006600"/>
                </a:solidFill>
                <a:latin typeface="Open Sans"/>
              </a:rPr>
              <a:t>имеет плоскую часть и слабо выпуклую. Такую поддержку удобно применять при выравнивании фланцев, а также на плоских и слабовыпуклых поверхностях. Её часто применяют при рихтовке дверей.</a:t>
            </a:r>
          </a:p>
          <a:p>
            <a:pPr algn="just"/>
            <a:r>
              <a:rPr lang="ru-RU" sz="1400" b="1" dirty="0">
                <a:solidFill>
                  <a:srgbClr val="FF0000"/>
                </a:solidFill>
                <a:latin typeface="Open Sans"/>
              </a:rPr>
              <a:t>Поддержка в виде запятой (или клина) </a:t>
            </a:r>
            <a:r>
              <a:rPr lang="ru-RU" sz="1400" b="1" dirty="0">
                <a:solidFill>
                  <a:srgbClr val="006600"/>
                </a:solidFill>
                <a:latin typeface="Open Sans"/>
              </a:rPr>
              <a:t>может применяться при рихтовке слабовыпуклых и сильно выпуклых панелей, а также в местах, куда другую поддержку невозможно поместить. Её можно легко просунуть и удерживать между усилителями.</a:t>
            </a:r>
            <a:endParaRPr lang="ru-RU" sz="1400" b="1" i="0" dirty="0">
              <a:solidFill>
                <a:srgbClr val="006600"/>
              </a:solidFill>
              <a:effectLst/>
              <a:latin typeface="Open Sans"/>
            </a:endParaRPr>
          </a:p>
        </p:txBody>
      </p:sp>
    </p:spTree>
    <p:extLst>
      <p:ext uri="{BB962C8B-B14F-4D97-AF65-F5344CB8AC3E}">
        <p14:creationId xmlns:p14="http://schemas.microsoft.com/office/powerpoint/2010/main" val="3065391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5392094" y="585242"/>
            <a:ext cx="3491880"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b="1" dirty="0" smtClean="0">
                <a:latin typeface="Arial" pitchFamily="34" charset="0"/>
                <a:cs typeface="Arial" pitchFamily="34" charset="0"/>
              </a:rPr>
              <a:t>Рис</a:t>
            </a:r>
            <a:r>
              <a:rPr lang="ru-RU" sz="800" b="1" dirty="0" smtClean="0">
                <a:latin typeface="Arial" pitchFamily="34" charset="0"/>
                <a:cs typeface="Arial" pitchFamily="34" charset="0"/>
              </a:rPr>
              <a:t>. 2. </a:t>
            </a:r>
          </a:p>
          <a:p>
            <a:pPr algn="ctr"/>
            <a:r>
              <a:rPr lang="ru-RU" sz="2300" b="1" dirty="0" smtClean="0">
                <a:solidFill>
                  <a:srgbClr val="FF0000"/>
                </a:solidFill>
                <a:latin typeface="Arial" pitchFamily="34" charset="0"/>
                <a:cs typeface="Arial" pitchFamily="34" charset="0"/>
              </a:rPr>
              <a:t>Молотки</a:t>
            </a:r>
            <a:r>
              <a:rPr lang="ru-RU" sz="2300" b="1" dirty="0" smtClean="0">
                <a:latin typeface="Arial" pitchFamily="34" charset="0"/>
                <a:cs typeface="Arial" pitchFamily="34" charset="0"/>
              </a:rPr>
              <a:t> </a:t>
            </a:r>
            <a:r>
              <a:rPr lang="ru-RU" sz="2300" b="1" dirty="0" smtClean="0">
                <a:solidFill>
                  <a:srgbClr val="FF0000"/>
                </a:solidFill>
                <a:latin typeface="Arial" pitchFamily="34" charset="0"/>
                <a:cs typeface="Arial" pitchFamily="34" charset="0"/>
              </a:rPr>
              <a:t>мягкими вставками: </a:t>
            </a:r>
          </a:p>
          <a:p>
            <a:r>
              <a:rPr lang="ru-RU" sz="2000" b="1" i="1" dirty="0" smtClean="0">
                <a:solidFill>
                  <a:srgbClr val="FF0000"/>
                </a:solidFill>
                <a:latin typeface="Arial" pitchFamily="34" charset="0"/>
                <a:cs typeface="Arial" pitchFamily="34" charset="0"/>
              </a:rPr>
              <a:t>а</a:t>
            </a:r>
            <a:r>
              <a:rPr lang="ru-RU" sz="2000" b="1" i="1" dirty="0" smtClean="0">
                <a:solidFill>
                  <a:srgbClr val="0000FF"/>
                </a:solidFill>
                <a:latin typeface="Arial" pitchFamily="34" charset="0"/>
                <a:cs typeface="Arial" pitchFamily="34" charset="0"/>
              </a:rPr>
              <a:t> – </a:t>
            </a:r>
            <a:r>
              <a:rPr lang="ru-RU" sz="2000" b="1" dirty="0" smtClean="0">
                <a:solidFill>
                  <a:srgbClr val="0000FF"/>
                </a:solidFill>
                <a:latin typeface="Arial" pitchFamily="34" charset="0"/>
                <a:cs typeface="Arial" pitchFamily="34" charset="0"/>
              </a:rPr>
              <a:t>с призматической; </a:t>
            </a:r>
          </a:p>
          <a:p>
            <a:r>
              <a:rPr lang="ru-RU" sz="2000" b="1" i="1" dirty="0">
                <a:solidFill>
                  <a:srgbClr val="FF0000"/>
                </a:solidFill>
                <a:latin typeface="Arial" pitchFamily="34" charset="0"/>
                <a:cs typeface="Arial" pitchFamily="34" charset="0"/>
              </a:rPr>
              <a:t>б</a:t>
            </a:r>
            <a:r>
              <a:rPr lang="ru-RU" sz="2000" b="1" i="1" dirty="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 с цилиндрической: </a:t>
            </a:r>
          </a:p>
          <a:p>
            <a:pPr marL="442913"/>
            <a:r>
              <a:rPr lang="ru-RU" sz="2000" b="1" i="1" dirty="0">
                <a:solidFill>
                  <a:srgbClr val="FF0000"/>
                </a:solidFill>
                <a:latin typeface="Arial" pitchFamily="34" charset="0"/>
                <a:cs typeface="Arial" pitchFamily="34" charset="0"/>
              </a:rPr>
              <a:t>1</a:t>
            </a:r>
            <a:r>
              <a:rPr lang="ru-RU" sz="2000" b="1" i="1" dirty="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 штифт; </a:t>
            </a:r>
          </a:p>
          <a:p>
            <a:pPr marL="442913"/>
            <a:r>
              <a:rPr lang="ru-RU" sz="2000" b="1" i="1" dirty="0">
                <a:solidFill>
                  <a:srgbClr val="FF0000"/>
                </a:solidFill>
                <a:latin typeface="Arial" pitchFamily="34" charset="0"/>
                <a:cs typeface="Arial" pitchFamily="34" charset="0"/>
              </a:rPr>
              <a:t>2</a:t>
            </a:r>
            <a:r>
              <a:rPr lang="ru-RU" sz="2000" b="1" i="1" dirty="0">
                <a:solidFill>
                  <a:srgbClr val="0000FF"/>
                </a:solidFill>
                <a:latin typeface="Arial" pitchFamily="34" charset="0"/>
                <a:cs typeface="Arial" pitchFamily="34" charset="0"/>
              </a:rPr>
              <a:t> – </a:t>
            </a:r>
            <a:r>
              <a:rPr lang="ru-RU" sz="2000" b="1" dirty="0" smtClean="0">
                <a:solidFill>
                  <a:srgbClr val="0000FF"/>
                </a:solidFill>
                <a:latin typeface="Arial" pitchFamily="34" charset="0"/>
                <a:cs typeface="Arial" pitchFamily="34" charset="0"/>
              </a:rPr>
              <a:t>боек; </a:t>
            </a:r>
          </a:p>
          <a:p>
            <a:pPr marL="442913"/>
            <a:r>
              <a:rPr lang="ru-RU" sz="2000" b="1" i="1" dirty="0">
                <a:solidFill>
                  <a:srgbClr val="FF0000"/>
                </a:solidFill>
                <a:latin typeface="Arial" pitchFamily="34" charset="0"/>
                <a:cs typeface="Arial" pitchFamily="34" charset="0"/>
              </a:rPr>
              <a:t>3</a:t>
            </a:r>
            <a:r>
              <a:rPr lang="ru-RU" sz="2000" b="1" i="1" dirty="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 рукоятка; </a:t>
            </a:r>
          </a:p>
          <a:p>
            <a:pPr marL="442913"/>
            <a:r>
              <a:rPr lang="ru-RU" sz="2000" b="1" i="1" dirty="0">
                <a:solidFill>
                  <a:srgbClr val="FF0000"/>
                </a:solidFill>
                <a:latin typeface="Arial" pitchFamily="34" charset="0"/>
                <a:cs typeface="Arial" pitchFamily="34" charset="0"/>
              </a:rPr>
              <a:t>4</a:t>
            </a:r>
            <a:r>
              <a:rPr lang="ru-RU" sz="2000" b="1" i="1" dirty="0">
                <a:solidFill>
                  <a:srgbClr val="0000FF"/>
                </a:solidFill>
                <a:latin typeface="Arial" pitchFamily="34" charset="0"/>
                <a:cs typeface="Arial" pitchFamily="34" charset="0"/>
              </a:rPr>
              <a:t> – </a:t>
            </a:r>
            <a:r>
              <a:rPr lang="ru-RU" sz="2000" b="1" dirty="0" smtClean="0">
                <a:solidFill>
                  <a:srgbClr val="0000FF"/>
                </a:solidFill>
                <a:latin typeface="Arial" pitchFamily="34" charset="0"/>
                <a:cs typeface="Arial" pitchFamily="34" charset="0"/>
              </a:rPr>
              <a:t>корпус</a:t>
            </a:r>
            <a:r>
              <a:rPr lang="ru-RU" sz="2000" i="1" dirty="0" smtClean="0">
                <a:solidFill>
                  <a:srgbClr val="0000FF"/>
                </a:solidFill>
              </a:rPr>
              <a:t> </a:t>
            </a:r>
          </a:p>
          <a:p>
            <a:endParaRPr lang="ru-RU" sz="800" dirty="0">
              <a:solidFill>
                <a:srgbClr val="0000FF"/>
              </a:solidFill>
            </a:endParaRPr>
          </a:p>
        </p:txBody>
      </p:sp>
      <p:sp>
        <p:nvSpPr>
          <p:cNvPr id="8" name="Прямоугольник 7"/>
          <p:cNvSpPr/>
          <p:nvPr/>
        </p:nvSpPr>
        <p:spPr>
          <a:xfrm>
            <a:off x="-12700" y="3718679"/>
            <a:ext cx="9144000" cy="3139321"/>
          </a:xfrm>
          <a:prstGeom prst="rect">
            <a:avLst/>
          </a:prstGeom>
          <a:solidFill>
            <a:schemeClr val="tx1"/>
          </a:solidFill>
        </p:spPr>
        <p:txBody>
          <a:bodyPr wrap="square">
            <a:spAutoFit/>
          </a:bodyPr>
          <a:lstStyle/>
          <a:p>
            <a:r>
              <a:rPr lang="ru-RU" b="1" dirty="0">
                <a:solidFill>
                  <a:srgbClr val="006600"/>
                </a:solidFill>
              </a:rPr>
              <a:t>Через </a:t>
            </a:r>
            <a:r>
              <a:rPr lang="ru-RU" b="1" dirty="0">
                <a:solidFill>
                  <a:srgbClr val="FF0000"/>
                </a:solidFill>
              </a:rPr>
              <a:t>молотки и киянки</a:t>
            </a:r>
            <a:r>
              <a:rPr lang="ru-RU" b="1" dirty="0">
                <a:solidFill>
                  <a:srgbClr val="006600"/>
                </a:solidFill>
              </a:rPr>
              <a:t> передается силовое </a:t>
            </a:r>
            <a:r>
              <a:rPr lang="ru-RU" b="1" dirty="0" smtClean="0">
                <a:solidFill>
                  <a:srgbClr val="006600"/>
                </a:solidFill>
              </a:rPr>
              <a:t>воздействие непосредственно </a:t>
            </a:r>
            <a:r>
              <a:rPr lang="ru-RU" b="1" dirty="0">
                <a:solidFill>
                  <a:srgbClr val="006600"/>
                </a:solidFill>
              </a:rPr>
              <a:t>на дефектные заготовки. </a:t>
            </a:r>
            <a:endParaRPr lang="ru-RU" b="1" dirty="0" smtClean="0">
              <a:solidFill>
                <a:srgbClr val="006600"/>
              </a:solidFill>
            </a:endParaRPr>
          </a:p>
          <a:p>
            <a:r>
              <a:rPr lang="ru-RU" b="1" dirty="0" smtClean="0">
                <a:solidFill>
                  <a:srgbClr val="006600"/>
                </a:solidFill>
              </a:rPr>
              <a:t>Они </a:t>
            </a:r>
            <a:r>
              <a:rPr lang="ru-RU" b="1" dirty="0">
                <a:solidFill>
                  <a:srgbClr val="006600"/>
                </a:solidFill>
              </a:rPr>
              <a:t>имеют различные </a:t>
            </a:r>
            <a:r>
              <a:rPr lang="ru-RU" b="1" dirty="0">
                <a:solidFill>
                  <a:srgbClr val="0000FF"/>
                </a:solidFill>
              </a:rPr>
              <a:t>весовые и габаритные характеристики и обладают различными пластическими свойствами. </a:t>
            </a:r>
            <a:endParaRPr lang="ru-RU" b="1" dirty="0" smtClean="0">
              <a:solidFill>
                <a:srgbClr val="0000FF"/>
              </a:solidFill>
            </a:endParaRPr>
          </a:p>
          <a:p>
            <a:r>
              <a:rPr lang="ru-RU" b="1" dirty="0" smtClean="0">
                <a:solidFill>
                  <a:srgbClr val="006600"/>
                </a:solidFill>
              </a:rPr>
              <a:t>Поэтому </a:t>
            </a:r>
            <a:r>
              <a:rPr lang="ru-RU" b="1" dirty="0">
                <a:solidFill>
                  <a:srgbClr val="006600"/>
                </a:solidFill>
              </a:rPr>
              <a:t>применяемые </a:t>
            </a:r>
            <a:r>
              <a:rPr lang="ru-RU" b="1" dirty="0">
                <a:solidFill>
                  <a:srgbClr val="FF0000"/>
                </a:solidFill>
              </a:rPr>
              <a:t>молотки</a:t>
            </a:r>
            <a:r>
              <a:rPr lang="ru-RU" b="1" dirty="0">
                <a:solidFill>
                  <a:srgbClr val="006600"/>
                </a:solidFill>
              </a:rPr>
              <a:t> конструктивно отличаются друг от друга</a:t>
            </a:r>
            <a:r>
              <a:rPr lang="ru-RU" b="1" dirty="0" smtClean="0">
                <a:solidFill>
                  <a:srgbClr val="006600"/>
                </a:solidFill>
              </a:rPr>
              <a:t>.</a:t>
            </a:r>
          </a:p>
          <a:p>
            <a:r>
              <a:rPr lang="ru-RU" b="1" dirty="0">
                <a:solidFill>
                  <a:srgbClr val="006600"/>
                </a:solidFill>
              </a:rPr>
              <a:t>Для удаления вогнутости у прутков или полосы с неокончательной обработанной поверхностью, боек молотка выполняется из </a:t>
            </a:r>
            <a:r>
              <a:rPr lang="ru-RU" b="1" dirty="0">
                <a:solidFill>
                  <a:srgbClr val="FF0000"/>
                </a:solidFill>
              </a:rPr>
              <a:t>углеродистой стали</a:t>
            </a:r>
            <a:r>
              <a:rPr lang="ru-RU" b="1" dirty="0">
                <a:solidFill>
                  <a:srgbClr val="006600"/>
                </a:solidFill>
              </a:rPr>
              <a:t>. </a:t>
            </a:r>
            <a:endParaRPr lang="ru-RU" b="1" dirty="0" smtClean="0">
              <a:solidFill>
                <a:srgbClr val="006600"/>
              </a:solidFill>
            </a:endParaRPr>
          </a:p>
          <a:p>
            <a:r>
              <a:rPr lang="ru-RU" b="1" dirty="0" smtClean="0">
                <a:solidFill>
                  <a:srgbClr val="006600"/>
                </a:solidFill>
              </a:rPr>
              <a:t>Если </a:t>
            </a:r>
            <a:r>
              <a:rPr lang="ru-RU" b="1" dirty="0">
                <a:solidFill>
                  <a:srgbClr val="006600"/>
                </a:solidFill>
              </a:rPr>
              <a:t>поверхность уже имеет товарный вид, то правку выполняют с помощью </a:t>
            </a:r>
            <a:r>
              <a:rPr lang="ru-RU" b="1" dirty="0">
                <a:solidFill>
                  <a:srgbClr val="FF0000"/>
                </a:solidFill>
              </a:rPr>
              <a:t>молотков со вставками из твердых пород дерева, медных или алюминиевых сплавов или из прочного пластика. </a:t>
            </a:r>
            <a:endParaRPr lang="ru-RU" b="1" dirty="0" smtClean="0">
              <a:solidFill>
                <a:srgbClr val="FF0000"/>
              </a:solidFill>
            </a:endParaRPr>
          </a:p>
          <a:p>
            <a:r>
              <a:rPr lang="ru-RU" b="1" dirty="0" smtClean="0">
                <a:solidFill>
                  <a:srgbClr val="006600"/>
                </a:solidFill>
              </a:rPr>
              <a:t>Ударная </a:t>
            </a:r>
            <a:r>
              <a:rPr lang="ru-RU" b="1" dirty="0">
                <a:solidFill>
                  <a:srgbClr val="006600"/>
                </a:solidFill>
              </a:rPr>
              <a:t>поверхность бойка должна быть плоской и ровной и не иметь острых углов.</a:t>
            </a:r>
            <a:endParaRPr lang="ru-RU" b="1" dirty="0">
              <a:solidFill>
                <a:srgbClr val="006600"/>
              </a:solidFill>
              <a:latin typeface="Arial" pitchFamily="34" charset="0"/>
              <a:cs typeface="Arial" pitchFamily="34" charset="0"/>
            </a:endParaRPr>
          </a:p>
        </p:txBody>
      </p:sp>
      <p:pic>
        <p:nvPicPr>
          <p:cNvPr id="11" name="Рисунок 10"/>
          <p:cNvPicPr/>
          <p:nvPr/>
        </p:nvPicPr>
        <p:blipFill>
          <a:blip r:embed="rId3" cstate="print"/>
          <a:srcRect/>
          <a:stretch>
            <a:fillRect/>
          </a:stretch>
        </p:blipFill>
        <p:spPr bwMode="auto">
          <a:xfrm>
            <a:off x="228600" y="601618"/>
            <a:ext cx="5170284" cy="3030612"/>
          </a:xfrm>
          <a:prstGeom prst="rect">
            <a:avLst/>
          </a:prstGeom>
          <a:noFill/>
          <a:ln w="9525">
            <a:noFill/>
            <a:miter lim="800000"/>
            <a:headEnd/>
            <a:tailEnd/>
          </a:ln>
        </p:spPr>
      </p:pic>
      <p:sp>
        <p:nvSpPr>
          <p:cNvPr id="9" name="Прямоугольник 8"/>
          <p:cNvSpPr/>
          <p:nvPr/>
        </p:nvSpPr>
        <p:spPr>
          <a:xfrm>
            <a:off x="2667000" y="64063"/>
            <a:ext cx="3912353" cy="523220"/>
          </a:xfrm>
          <a:prstGeom prst="rect">
            <a:avLst/>
          </a:prstGeom>
        </p:spPr>
        <p:txBody>
          <a:bodyPr wrap="none">
            <a:spAutoFit/>
          </a:bodyPr>
          <a:lstStyle/>
          <a:p>
            <a:r>
              <a:rPr lang="ru-RU" sz="2800" b="1" dirty="0" smtClean="0">
                <a:solidFill>
                  <a:srgbClr val="FF0000"/>
                </a:solidFill>
                <a:latin typeface="Montserrat"/>
              </a:rPr>
              <a:t>МОЛОТКИ И КИЯНКИ</a:t>
            </a:r>
            <a:endParaRPr lang="ru-RU" sz="2800" b="1" i="0" dirty="0">
              <a:solidFill>
                <a:srgbClr val="FF0000"/>
              </a:solidFill>
              <a:effectLst/>
              <a:latin typeface="Montserrat"/>
            </a:endParaRPr>
          </a:p>
        </p:txBody>
      </p:sp>
    </p:spTree>
    <p:extLst>
      <p:ext uri="{BB962C8B-B14F-4D97-AF65-F5344CB8AC3E}">
        <p14:creationId xmlns:p14="http://schemas.microsoft.com/office/powerpoint/2010/main" val="1849316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42863" y="407144"/>
            <a:ext cx="9144000" cy="3009900"/>
          </a:xfrm>
        </p:spPr>
        <p:txBody>
          <a:bodyPr>
            <a:noAutofit/>
          </a:bodyPr>
          <a:lstStyle/>
          <a:p>
            <a:r>
              <a:rPr lang="ru-RU" sz="2500" b="1" i="1" dirty="0" smtClean="0">
                <a:solidFill>
                  <a:srgbClr val="FF0000"/>
                </a:solidFill>
                <a:latin typeface="Arial" pitchFamily="34" charset="0"/>
                <a:cs typeface="Arial" pitchFamily="34" charset="0"/>
              </a:rPr>
              <a:t>Киянки</a:t>
            </a:r>
            <a:r>
              <a:rPr lang="ru-RU" sz="2500" b="1" i="1" dirty="0" smtClean="0">
                <a:latin typeface="Arial" pitchFamily="34" charset="0"/>
                <a:cs typeface="Arial" pitchFamily="34" charset="0"/>
              </a:rPr>
              <a:t> </a:t>
            </a:r>
            <a:r>
              <a:rPr lang="ru-RU" sz="2500" b="1" i="1" dirty="0" smtClean="0">
                <a:solidFill>
                  <a:srgbClr val="0000FF"/>
                </a:solidFill>
                <a:effectLst/>
                <a:latin typeface="Arial" pitchFamily="34" charset="0"/>
                <a:cs typeface="Arial" pitchFamily="34" charset="0"/>
              </a:rPr>
              <a:t>– </a:t>
            </a:r>
            <a:r>
              <a:rPr lang="ru-RU" sz="2500" b="1" dirty="0" smtClean="0">
                <a:solidFill>
                  <a:srgbClr val="0000FF"/>
                </a:solidFill>
                <a:effectLst/>
                <a:latin typeface="Arial" pitchFamily="34" charset="0"/>
                <a:cs typeface="Arial" pitchFamily="34" charset="0"/>
              </a:rPr>
              <a:t>это молотки, ударная часть которых выполнена </a:t>
            </a:r>
            <a:r>
              <a:rPr lang="ru-RU" sz="2500" b="1" dirty="0" smtClean="0">
                <a:solidFill>
                  <a:srgbClr val="FF00FF"/>
                </a:solidFill>
                <a:effectLst/>
                <a:latin typeface="Arial" pitchFamily="34" charset="0"/>
                <a:cs typeface="Arial" pitchFamily="34" charset="0"/>
              </a:rPr>
              <a:t>из де­рева твёрдых пород </a:t>
            </a:r>
            <a:r>
              <a:rPr lang="ru-RU" sz="2500" b="1" dirty="0" smtClean="0">
                <a:solidFill>
                  <a:srgbClr val="0000FF"/>
                </a:solidFill>
                <a:effectLst/>
                <a:latin typeface="Arial" pitchFamily="34" charset="0"/>
                <a:cs typeface="Arial" pitchFamily="34" charset="0"/>
              </a:rPr>
              <a:t>(дуб, самшит, бук) или </a:t>
            </a:r>
            <a:r>
              <a:rPr lang="ru-RU" sz="2500" b="1" dirty="0" smtClean="0">
                <a:solidFill>
                  <a:srgbClr val="FF00FF"/>
                </a:solidFill>
                <a:effectLst/>
                <a:latin typeface="Arial" pitchFamily="34" charset="0"/>
                <a:cs typeface="Arial" pitchFamily="34" charset="0"/>
              </a:rPr>
              <a:t>ударопрочной резины</a:t>
            </a:r>
            <a:r>
              <a:rPr lang="ru-RU" sz="2500" b="1" dirty="0" smtClean="0">
                <a:solidFill>
                  <a:srgbClr val="0000FF"/>
                </a:solidFill>
                <a:effectLst/>
                <a:latin typeface="Arial" pitchFamily="34" charset="0"/>
                <a:cs typeface="Arial" pitchFamily="34" charset="0"/>
              </a:rPr>
              <a:t>, ими правят листовой материал из металлов высокой пластичности. </a:t>
            </a:r>
          </a:p>
          <a:p>
            <a:r>
              <a:rPr lang="ru-RU" sz="2500" b="1" dirty="0" smtClean="0">
                <a:solidFill>
                  <a:srgbClr val="006600"/>
                </a:solidFill>
                <a:effectLst/>
                <a:latin typeface="Arial" pitchFamily="34" charset="0"/>
                <a:cs typeface="Arial" pitchFamily="34" charset="0"/>
              </a:rPr>
              <a:t>Характерная особенность правки киянками в том, что они практически не оставляют следов на выправляемой поверхности.</a:t>
            </a:r>
          </a:p>
        </p:txBody>
      </p:sp>
      <p:pic>
        <p:nvPicPr>
          <p:cNvPr id="1028" name="Picture 4" descr="https://www.rinscom.com/upload/iblock/2c4/kian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836888"/>
            <a:ext cx="3061163" cy="29205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obi.ru/product/RU/1500x1500/114840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763711" y="3352800"/>
            <a:ext cx="2883172" cy="288317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505200" y="-12700"/>
            <a:ext cx="1657826" cy="523220"/>
          </a:xfrm>
          <a:prstGeom prst="rect">
            <a:avLst/>
          </a:prstGeom>
        </p:spPr>
        <p:txBody>
          <a:bodyPr wrap="none">
            <a:spAutoFit/>
          </a:bodyPr>
          <a:lstStyle/>
          <a:p>
            <a:r>
              <a:rPr lang="ru-RU" sz="2800" b="1" dirty="0" smtClean="0">
                <a:solidFill>
                  <a:srgbClr val="FF0000"/>
                </a:solidFill>
                <a:latin typeface="Montserrat"/>
              </a:rPr>
              <a:t>КИЯНКИ</a:t>
            </a:r>
            <a:endParaRPr lang="ru-RU" sz="2800" b="1" i="0" dirty="0">
              <a:solidFill>
                <a:srgbClr val="FF0000"/>
              </a:solidFill>
              <a:effectLst/>
              <a:latin typeface="Montserrat"/>
            </a:endParaRPr>
          </a:p>
        </p:txBody>
      </p:sp>
      <p:pic>
        <p:nvPicPr>
          <p:cNvPr id="1034" name="Picture 10" descr="http://ipmet.ru/wp-content/uploads/2019/06/Kiaynka-rihtov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213" y="2895600"/>
            <a:ext cx="4000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360444" y="5219176"/>
            <a:ext cx="2513252" cy="369332"/>
          </a:xfrm>
          <a:prstGeom prst="rect">
            <a:avLst/>
          </a:prstGeom>
        </p:spPr>
        <p:txBody>
          <a:bodyPr wrap="none">
            <a:spAutoFit/>
          </a:bodyPr>
          <a:lstStyle/>
          <a:p>
            <a:r>
              <a:rPr lang="ru-RU" b="1" dirty="0" err="1">
                <a:solidFill>
                  <a:srgbClr val="0000FF"/>
                </a:solidFill>
                <a:latin typeface="Montserrat"/>
              </a:rPr>
              <a:t>Рихтовочная</a:t>
            </a:r>
            <a:r>
              <a:rPr lang="ru-RU" b="1" dirty="0">
                <a:solidFill>
                  <a:srgbClr val="0000FF"/>
                </a:solidFill>
                <a:latin typeface="Montserrat"/>
              </a:rPr>
              <a:t> киянка</a:t>
            </a:r>
            <a:endParaRPr lang="ru-RU" b="1" dirty="0">
              <a:solidFill>
                <a:srgbClr val="0000FF"/>
              </a:solidFill>
            </a:endParaRPr>
          </a:p>
        </p:txBody>
      </p:sp>
    </p:spTree>
    <p:extLst>
      <p:ext uri="{BB962C8B-B14F-4D97-AF65-F5344CB8AC3E}">
        <p14:creationId xmlns:p14="http://schemas.microsoft.com/office/powerpoint/2010/main" val="3134420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0" y="548620"/>
            <a:ext cx="9144000" cy="2252662"/>
          </a:xfrm>
        </p:spPr>
        <p:txBody>
          <a:bodyPr>
            <a:normAutofit lnSpcReduction="10000"/>
          </a:bodyPr>
          <a:lstStyle/>
          <a:p>
            <a:r>
              <a:rPr lang="ru-RU" sz="2400" b="1" i="1" dirty="0" smtClean="0">
                <a:solidFill>
                  <a:srgbClr val="FF0000"/>
                </a:solidFill>
                <a:latin typeface="Arial" pitchFamily="34" charset="0"/>
                <a:cs typeface="Arial" pitchFamily="34" charset="0"/>
              </a:rPr>
              <a:t>Гладилки </a:t>
            </a:r>
            <a:r>
              <a:rPr lang="ru-RU" sz="2400" b="1" dirty="0" smtClean="0">
                <a:solidFill>
                  <a:srgbClr val="FF0000"/>
                </a:solidFill>
                <a:effectLst/>
                <a:latin typeface="Arial" pitchFamily="34" charset="0"/>
                <a:cs typeface="Arial" pitchFamily="34" charset="0"/>
              </a:rPr>
              <a:t>металлические или деревянные </a:t>
            </a:r>
            <a:r>
              <a:rPr lang="ru-RU" sz="2400" b="1" dirty="0" smtClean="0">
                <a:solidFill>
                  <a:srgbClr val="006600"/>
                </a:solidFill>
                <a:effectLst/>
                <a:latin typeface="Arial" pitchFamily="34" charset="0"/>
                <a:cs typeface="Arial" pitchFamily="34" charset="0"/>
              </a:rPr>
              <a:t>(из твёрдых пород дерева: бук, дуб, самшит) предназначены для выправления (</a:t>
            </a:r>
            <a:r>
              <a:rPr lang="ru-RU" sz="2400" b="1" dirty="0" err="1" smtClean="0">
                <a:solidFill>
                  <a:srgbClr val="006600"/>
                </a:solidFill>
                <a:effectLst/>
                <a:latin typeface="Arial" pitchFamily="34" charset="0"/>
                <a:cs typeface="Arial" pitchFamily="34" charset="0"/>
              </a:rPr>
              <a:t>выглаживания</a:t>
            </a:r>
            <a:r>
              <a:rPr lang="ru-RU" sz="2400" b="1" dirty="0" smtClean="0">
                <a:solidFill>
                  <a:srgbClr val="006600"/>
                </a:solidFill>
                <a:effectLst/>
                <a:latin typeface="Arial" pitchFamily="34" charset="0"/>
                <a:cs typeface="Arial" pitchFamily="34" charset="0"/>
              </a:rPr>
              <a:t>) листового материала небольшой толщины </a:t>
            </a:r>
            <a:r>
              <a:rPr lang="ru-RU" sz="2400" b="1" dirty="0" smtClean="0">
                <a:solidFill>
                  <a:srgbClr val="FF00FF"/>
                </a:solidFill>
                <a:effectLst/>
                <a:latin typeface="Arial" pitchFamily="34" charset="0"/>
                <a:cs typeface="Arial" pitchFamily="34" charset="0"/>
              </a:rPr>
              <a:t>(до 0,5 мм)</a:t>
            </a:r>
            <a:r>
              <a:rPr lang="ru-RU" sz="2400" b="1" dirty="0" smtClean="0">
                <a:solidFill>
                  <a:srgbClr val="006600"/>
                </a:solidFill>
                <a:effectLst/>
                <a:latin typeface="Arial" pitchFamily="34" charset="0"/>
                <a:cs typeface="Arial" pitchFamily="34" charset="0"/>
              </a:rPr>
              <a:t>. Этот инструмент в процессе обработки, как правило, не оставляет следов в виде вмятин.</a:t>
            </a:r>
            <a:endParaRPr lang="ru-RU" sz="2400" b="1" dirty="0">
              <a:solidFill>
                <a:srgbClr val="006600"/>
              </a:solidFill>
              <a:effectLst/>
              <a:latin typeface="Arial" pitchFamily="34" charset="0"/>
              <a:cs typeface="Arial" pitchFamily="34" charset="0"/>
            </a:endParaRPr>
          </a:p>
        </p:txBody>
      </p:sp>
      <p:sp>
        <p:nvSpPr>
          <p:cNvPr id="7" name="Прямоугольник 6"/>
          <p:cNvSpPr/>
          <p:nvPr/>
        </p:nvSpPr>
        <p:spPr>
          <a:xfrm>
            <a:off x="3276600" y="25400"/>
            <a:ext cx="2147960" cy="523220"/>
          </a:xfrm>
          <a:prstGeom prst="rect">
            <a:avLst/>
          </a:prstGeom>
        </p:spPr>
        <p:txBody>
          <a:bodyPr wrap="none">
            <a:spAutoFit/>
          </a:bodyPr>
          <a:lstStyle/>
          <a:p>
            <a:r>
              <a:rPr lang="ru-RU" sz="2800" b="1" dirty="0" smtClean="0">
                <a:solidFill>
                  <a:srgbClr val="FF0000"/>
                </a:solidFill>
                <a:latin typeface="Montserrat"/>
              </a:rPr>
              <a:t>ГЛАДИЛКИ</a:t>
            </a:r>
            <a:endParaRPr lang="ru-RU" sz="2800" b="1" i="0" dirty="0">
              <a:solidFill>
                <a:srgbClr val="FF0000"/>
              </a:solidFill>
              <a:effectLst/>
              <a:latin typeface="Montserrat"/>
            </a:endParaRPr>
          </a:p>
        </p:txBody>
      </p:sp>
      <p:sp>
        <p:nvSpPr>
          <p:cNvPr id="3" name="Прямоугольник 2"/>
          <p:cNvSpPr/>
          <p:nvPr/>
        </p:nvSpPr>
        <p:spPr>
          <a:xfrm>
            <a:off x="230603" y="2590800"/>
            <a:ext cx="3889375" cy="4247317"/>
          </a:xfrm>
          <a:prstGeom prst="rect">
            <a:avLst/>
          </a:prstGeom>
        </p:spPr>
        <p:txBody>
          <a:bodyPr wrap="square">
            <a:spAutoFit/>
          </a:bodyPr>
          <a:lstStyle/>
          <a:p>
            <a:r>
              <a:rPr lang="ru-RU" b="1" dirty="0">
                <a:solidFill>
                  <a:srgbClr val="111111"/>
                </a:solidFill>
                <a:latin typeface="Montserrat"/>
              </a:rPr>
              <a:t>Тонколистовой металл править ударным способом не рекомендуется, здесь применяется технология </a:t>
            </a:r>
            <a:r>
              <a:rPr lang="ru-RU" b="1" dirty="0" err="1">
                <a:solidFill>
                  <a:srgbClr val="FF0000"/>
                </a:solidFill>
                <a:latin typeface="Montserrat"/>
              </a:rPr>
              <a:t>выглаживания</a:t>
            </a:r>
            <a:r>
              <a:rPr lang="ru-RU" b="1" dirty="0">
                <a:solidFill>
                  <a:srgbClr val="FF0000"/>
                </a:solidFill>
                <a:latin typeface="Montserrat"/>
              </a:rPr>
              <a:t>.</a:t>
            </a:r>
            <a:r>
              <a:rPr lang="ru-RU" b="1" dirty="0">
                <a:solidFill>
                  <a:srgbClr val="111111"/>
                </a:solidFill>
                <a:latin typeface="Montserrat"/>
              </a:rPr>
              <a:t> </a:t>
            </a:r>
            <a:endParaRPr lang="ru-RU" b="1" dirty="0" smtClean="0">
              <a:solidFill>
                <a:srgbClr val="111111"/>
              </a:solidFill>
              <a:latin typeface="Montserrat"/>
            </a:endParaRPr>
          </a:p>
          <a:p>
            <a:r>
              <a:rPr lang="ru-RU" b="1" dirty="0" smtClean="0">
                <a:solidFill>
                  <a:srgbClr val="111111"/>
                </a:solidFill>
                <a:latin typeface="Montserrat"/>
              </a:rPr>
              <a:t>Ключевую </a:t>
            </a:r>
            <a:r>
              <a:rPr lang="ru-RU" b="1" dirty="0">
                <a:solidFill>
                  <a:srgbClr val="111111"/>
                </a:solidFill>
                <a:latin typeface="Montserrat"/>
              </a:rPr>
              <a:t>роль выполняет инструмент в виде деревянного или металлического бруска, называемого </a:t>
            </a:r>
            <a:r>
              <a:rPr lang="ru-RU" b="1" dirty="0">
                <a:solidFill>
                  <a:srgbClr val="FF0000"/>
                </a:solidFill>
                <a:latin typeface="Montserrat"/>
              </a:rPr>
              <a:t>гладилкой.</a:t>
            </a:r>
            <a:r>
              <a:rPr lang="ru-RU" b="1" dirty="0">
                <a:solidFill>
                  <a:srgbClr val="111111"/>
                </a:solidFill>
                <a:latin typeface="Montserrat"/>
              </a:rPr>
              <a:t> Заготовку располагают на правильной плите и с помощью гладилок вытягивают металл от начала неровности до края заготовки. Таким образом, выпуклость листа исчезает.</a:t>
            </a:r>
            <a:endParaRPr lang="ru-RU" b="1" dirty="0"/>
          </a:p>
        </p:txBody>
      </p:sp>
      <p:pic>
        <p:nvPicPr>
          <p:cNvPr id="2052" name="Picture 4" descr="http://ipmet.ru/wp-content/uploads/2019/09/Pravka-gladilk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580" y="2438400"/>
            <a:ext cx="4534437" cy="32194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20726" y="5791200"/>
            <a:ext cx="4594143" cy="369332"/>
          </a:xfrm>
          <a:prstGeom prst="rect">
            <a:avLst/>
          </a:prstGeom>
        </p:spPr>
        <p:txBody>
          <a:bodyPr wrap="none">
            <a:spAutoFit/>
          </a:bodyPr>
          <a:lstStyle/>
          <a:p>
            <a:pPr algn="ctr"/>
            <a:r>
              <a:rPr lang="ru-RU" b="1" dirty="0">
                <a:solidFill>
                  <a:srgbClr val="0000FF"/>
                </a:solidFill>
                <a:latin typeface="Montserrat"/>
              </a:rPr>
              <a:t>Правка металла с помощью </a:t>
            </a:r>
            <a:r>
              <a:rPr lang="ru-RU" b="1" dirty="0" smtClean="0">
                <a:solidFill>
                  <a:srgbClr val="0000FF"/>
                </a:solidFill>
                <a:latin typeface="Montserrat"/>
              </a:rPr>
              <a:t>гладилки</a:t>
            </a:r>
            <a:endParaRPr lang="ru-RU" b="1" dirty="0">
              <a:solidFill>
                <a:srgbClr val="0000FF"/>
              </a:solidFill>
            </a:endParaRPr>
          </a:p>
        </p:txBody>
      </p:sp>
    </p:spTree>
    <p:extLst>
      <p:ext uri="{BB962C8B-B14F-4D97-AF65-F5344CB8AC3E}">
        <p14:creationId xmlns:p14="http://schemas.microsoft.com/office/powerpoint/2010/main" val="514574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d72/00057829-1f57175c/im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4739"/>
            <a:ext cx="9118600" cy="684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0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2400" y="119956"/>
            <a:ext cx="8839200" cy="2677656"/>
          </a:xfrm>
          <a:prstGeom prst="rect">
            <a:avLst/>
          </a:prstGeom>
          <a:solidFill>
            <a:schemeClr val="tx1"/>
          </a:solidFill>
        </p:spPr>
        <p:txBody>
          <a:bodyPr wrap="square">
            <a:spAutoFit/>
          </a:bodyPr>
          <a:lstStyle/>
          <a:p>
            <a:r>
              <a:rPr lang="ru-RU" sz="2400" b="1" i="1" dirty="0" smtClean="0">
                <a:solidFill>
                  <a:srgbClr val="FF0000"/>
                </a:solidFill>
                <a:latin typeface="Arial" pitchFamily="34" charset="0"/>
                <a:cs typeface="Arial" pitchFamily="34" charset="0"/>
              </a:rPr>
              <a:t>Кувалды</a:t>
            </a:r>
            <a:r>
              <a:rPr lang="ru-RU" sz="2400" b="1" i="1" dirty="0" smtClean="0">
                <a:latin typeface="Arial" pitchFamily="34" charset="0"/>
                <a:cs typeface="Arial" pitchFamily="34" charset="0"/>
              </a:rPr>
              <a:t> </a:t>
            </a:r>
            <a:r>
              <a:rPr lang="ru-RU" sz="2400" b="1" dirty="0" smtClean="0">
                <a:solidFill>
                  <a:srgbClr val="006600"/>
                </a:solidFill>
                <a:latin typeface="Arial" pitchFamily="34" charset="0"/>
                <a:cs typeface="Arial" pitchFamily="34" charset="0"/>
              </a:rPr>
              <a:t>представляют собой молотки большой массы </a:t>
            </a:r>
            <a:r>
              <a:rPr lang="ru-RU" sz="2400" b="1" dirty="0" smtClean="0">
                <a:solidFill>
                  <a:srgbClr val="FF00FF"/>
                </a:solidFill>
                <a:latin typeface="Arial" pitchFamily="34" charset="0"/>
                <a:cs typeface="Arial" pitchFamily="34" charset="0"/>
              </a:rPr>
              <a:t>(2,0... 5,0 кг) </a:t>
            </a:r>
            <a:r>
              <a:rPr lang="ru-RU" sz="2400" b="1" dirty="0" smtClean="0">
                <a:solidFill>
                  <a:srgbClr val="006600"/>
                </a:solidFill>
                <a:latin typeface="Arial" pitchFamily="34" charset="0"/>
                <a:cs typeface="Arial" pitchFamily="34" charset="0"/>
              </a:rPr>
              <a:t>и используются для </a:t>
            </a:r>
            <a:r>
              <a:rPr lang="ru-RU" sz="2400" b="1" dirty="0" smtClean="0">
                <a:solidFill>
                  <a:srgbClr val="0000FF"/>
                </a:solidFill>
                <a:latin typeface="Arial" pitchFamily="34" charset="0"/>
                <a:cs typeface="Arial" pitchFamily="34" charset="0"/>
              </a:rPr>
              <a:t>черновой правки </a:t>
            </a:r>
            <a:r>
              <a:rPr lang="ru-RU" sz="2400" b="1" dirty="0" smtClean="0">
                <a:solidFill>
                  <a:srgbClr val="006600"/>
                </a:solidFill>
                <a:latin typeface="Arial" pitchFamily="34" charset="0"/>
                <a:cs typeface="Arial" pitchFamily="34" charset="0"/>
              </a:rPr>
              <a:t>круглого и профильного проката большого поперечного сечения в тех случаях, когда ударного усилия, наносимого обычным слесарным молотком, недостаточна для выправления деформированной заготовки.</a:t>
            </a:r>
            <a:endParaRPr lang="ru-RU" sz="2400" b="1" dirty="0">
              <a:solidFill>
                <a:srgbClr val="006600"/>
              </a:solidFill>
              <a:latin typeface="Arial" pitchFamily="34" charset="0"/>
              <a:cs typeface="Arial" pitchFamily="34" charset="0"/>
            </a:endParaRPr>
          </a:p>
        </p:txBody>
      </p:sp>
      <p:pic>
        <p:nvPicPr>
          <p:cNvPr id="6146" name="Picture 2" descr="http://ipmet.ru/wp-content/uploads/2019/09/Kuval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90800"/>
            <a:ext cx="5943600"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419600" y="3124200"/>
            <a:ext cx="3276600" cy="923330"/>
          </a:xfrm>
          <a:prstGeom prst="rect">
            <a:avLst/>
          </a:prstGeom>
        </p:spPr>
        <p:txBody>
          <a:bodyPr wrap="square">
            <a:spAutoFit/>
          </a:bodyPr>
          <a:lstStyle/>
          <a:p>
            <a:pPr algn="ctr"/>
            <a:r>
              <a:rPr lang="ru-RU" b="1" dirty="0">
                <a:solidFill>
                  <a:srgbClr val="0000FF"/>
                </a:solidFill>
                <a:latin typeface="Montserrat"/>
              </a:rPr>
              <a:t>Кувалда 2000 грамм с </a:t>
            </a:r>
            <a:r>
              <a:rPr lang="ru-RU" b="1" dirty="0" err="1">
                <a:solidFill>
                  <a:srgbClr val="0000FF"/>
                </a:solidFill>
                <a:latin typeface="Montserrat"/>
              </a:rPr>
              <a:t>фибергласовой</a:t>
            </a:r>
            <a:r>
              <a:rPr lang="ru-RU" b="1" dirty="0">
                <a:solidFill>
                  <a:srgbClr val="0000FF"/>
                </a:solidFill>
                <a:latin typeface="Montserrat"/>
              </a:rPr>
              <a:t> рукояткой </a:t>
            </a:r>
            <a:r>
              <a:rPr lang="ru-RU" b="1" dirty="0" err="1">
                <a:solidFill>
                  <a:srgbClr val="0000FF"/>
                </a:solidFill>
                <a:latin typeface="Montserrat"/>
              </a:rPr>
              <a:t>Gigant</a:t>
            </a:r>
            <a:r>
              <a:rPr lang="ru-RU" b="1" dirty="0">
                <a:solidFill>
                  <a:srgbClr val="0000FF"/>
                </a:solidFill>
                <a:latin typeface="Montserrat"/>
              </a:rPr>
              <a:t> SLH20.</a:t>
            </a:r>
            <a:endParaRPr lang="ru-RU" b="1" dirty="0">
              <a:solidFill>
                <a:srgbClr val="0000FF"/>
              </a:solidFill>
            </a:endParaRPr>
          </a:p>
        </p:txBody>
      </p:sp>
    </p:spTree>
    <p:extLst>
      <p:ext uri="{BB962C8B-B14F-4D97-AF65-F5344CB8AC3E}">
        <p14:creationId xmlns:p14="http://schemas.microsoft.com/office/powerpoint/2010/main" val="2151827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pPr algn="ctr"/>
            <a:r>
              <a:rPr lang="ru-RU" b="1" dirty="0" smtClean="0">
                <a:solidFill>
                  <a:srgbClr val="C00000"/>
                </a:solidFill>
              </a:rPr>
              <a:t> 1. ГИБКА МЕТАЛЛА</a:t>
            </a:r>
            <a:endParaRPr lang="ru-RU" b="1" dirty="0">
              <a:solidFill>
                <a:srgbClr val="C00000"/>
              </a:solidFill>
            </a:endParaRPr>
          </a:p>
        </p:txBody>
      </p:sp>
      <p:sp>
        <p:nvSpPr>
          <p:cNvPr id="3" name="Содержимое 2"/>
          <p:cNvSpPr>
            <a:spLocks noGrp="1"/>
          </p:cNvSpPr>
          <p:nvPr>
            <p:ph idx="1"/>
          </p:nvPr>
        </p:nvSpPr>
        <p:spPr>
          <a:xfrm>
            <a:off x="467544" y="1666220"/>
            <a:ext cx="8309992" cy="4800600"/>
          </a:xfrm>
          <a:solidFill>
            <a:schemeClr val="tx1"/>
          </a:solidFill>
        </p:spPr>
        <p:txBody>
          <a:bodyPr>
            <a:normAutofit/>
          </a:bodyPr>
          <a:lstStyle/>
          <a:p>
            <a:pPr marL="514350" indent="-514350">
              <a:spcBef>
                <a:spcPts val="1200"/>
              </a:spcBef>
              <a:spcAft>
                <a:spcPts val="1200"/>
              </a:spcAft>
              <a:buClr>
                <a:srgbClr val="FF0000"/>
              </a:buClr>
              <a:buSzPct val="100000"/>
              <a:buFont typeface="+mj-lt"/>
              <a:buAutoNum type="arabicPeriod"/>
            </a:pPr>
            <a:r>
              <a:rPr lang="ru-RU" sz="2800" b="1" dirty="0" smtClean="0">
                <a:solidFill>
                  <a:srgbClr val="006600"/>
                </a:solidFill>
                <a:latin typeface="Arial" pitchFamily="34" charset="0"/>
                <a:cs typeface="Arial" pitchFamily="34" charset="0"/>
              </a:rPr>
              <a:t>Сущность и виды гибки. </a:t>
            </a:r>
          </a:p>
          <a:p>
            <a:pPr marL="514350" indent="-514350">
              <a:spcBef>
                <a:spcPts val="1200"/>
              </a:spcBef>
              <a:spcAft>
                <a:spcPts val="1200"/>
              </a:spcAft>
              <a:buClr>
                <a:srgbClr val="FF0000"/>
              </a:buClr>
              <a:buSzPct val="100000"/>
              <a:buFont typeface="+mj-lt"/>
              <a:buAutoNum type="arabicPeriod"/>
            </a:pPr>
            <a:r>
              <a:rPr lang="ru-RU" sz="2800" b="1" dirty="0" smtClean="0">
                <a:solidFill>
                  <a:srgbClr val="006600"/>
                </a:solidFill>
                <a:latin typeface="Arial" pitchFamily="34" charset="0"/>
                <a:cs typeface="Arial" pitchFamily="34" charset="0"/>
              </a:rPr>
              <a:t>Инструменты, приспособления и материалы, применяемые при </a:t>
            </a:r>
            <a:r>
              <a:rPr lang="ru-RU" sz="2800" b="1" dirty="0" err="1" smtClean="0">
                <a:solidFill>
                  <a:srgbClr val="006600"/>
                </a:solidFill>
                <a:latin typeface="Arial" pitchFamily="34" charset="0"/>
                <a:cs typeface="Arial" pitchFamily="34" charset="0"/>
              </a:rPr>
              <a:t>гибке</a:t>
            </a:r>
            <a:r>
              <a:rPr lang="ru-RU" sz="2800" b="1" dirty="0" smtClean="0">
                <a:solidFill>
                  <a:srgbClr val="006600"/>
                </a:solidFill>
                <a:latin typeface="Arial" pitchFamily="34" charset="0"/>
                <a:cs typeface="Arial" pitchFamily="34" charset="0"/>
              </a:rPr>
              <a:t>. </a:t>
            </a:r>
          </a:p>
          <a:p>
            <a:pPr marL="514350" indent="-514350">
              <a:spcBef>
                <a:spcPts val="1200"/>
              </a:spcBef>
              <a:spcAft>
                <a:spcPts val="1200"/>
              </a:spcAft>
              <a:buClr>
                <a:srgbClr val="FF0000"/>
              </a:buClr>
              <a:buSzPct val="100000"/>
              <a:buFont typeface="+mj-lt"/>
              <a:buAutoNum type="arabicPeriod"/>
            </a:pPr>
            <a:r>
              <a:rPr lang="ru-RU" sz="2800" b="1" dirty="0" smtClean="0">
                <a:solidFill>
                  <a:srgbClr val="006600"/>
                </a:solidFill>
                <a:latin typeface="Arial" pitchFamily="34" charset="0"/>
                <a:cs typeface="Arial" pitchFamily="34" charset="0"/>
              </a:rPr>
              <a:t>Механизация при </a:t>
            </a:r>
            <a:r>
              <a:rPr lang="ru-RU" sz="2800" b="1" dirty="0" err="1" smtClean="0">
                <a:solidFill>
                  <a:srgbClr val="006600"/>
                </a:solidFill>
                <a:latin typeface="Arial" pitchFamily="34" charset="0"/>
                <a:cs typeface="Arial" pitchFamily="34" charset="0"/>
              </a:rPr>
              <a:t>гибке</a:t>
            </a:r>
            <a:r>
              <a:rPr lang="ru-RU" sz="2800" b="1" dirty="0" smtClean="0">
                <a:solidFill>
                  <a:srgbClr val="006600"/>
                </a:solidFill>
                <a:latin typeface="Arial" pitchFamily="34" charset="0"/>
                <a:cs typeface="Arial" pitchFamily="34" charset="0"/>
              </a:rPr>
              <a:t>. </a:t>
            </a:r>
          </a:p>
          <a:p>
            <a:pPr marL="514350" indent="-514350">
              <a:spcBef>
                <a:spcPts val="1200"/>
              </a:spcBef>
              <a:spcAft>
                <a:spcPts val="1200"/>
              </a:spcAft>
              <a:buClr>
                <a:srgbClr val="FF0000"/>
              </a:buClr>
              <a:buSzPct val="100000"/>
              <a:buFont typeface="+mj-lt"/>
              <a:buAutoNum type="arabicPeriod"/>
            </a:pPr>
            <a:r>
              <a:rPr lang="ru-RU" sz="2800" b="1" dirty="0" smtClean="0">
                <a:solidFill>
                  <a:srgbClr val="006600"/>
                </a:solidFill>
                <a:latin typeface="Arial" pitchFamily="34" charset="0"/>
                <a:cs typeface="Arial" pitchFamily="34" charset="0"/>
              </a:rPr>
              <a:t>Правила выполнения работ при ручной </a:t>
            </a:r>
            <a:r>
              <a:rPr lang="ru-RU" sz="2800" b="1" dirty="0" err="1" smtClean="0">
                <a:solidFill>
                  <a:srgbClr val="006600"/>
                </a:solidFill>
                <a:latin typeface="Arial" pitchFamily="34" charset="0"/>
                <a:cs typeface="Arial" pitchFamily="34" charset="0"/>
              </a:rPr>
              <a:t>гибке</a:t>
            </a:r>
            <a:r>
              <a:rPr lang="ru-RU" sz="2800" b="1" dirty="0" smtClean="0">
                <a:solidFill>
                  <a:srgbClr val="006600"/>
                </a:solidFill>
                <a:latin typeface="Arial" pitchFamily="34" charset="0"/>
                <a:cs typeface="Arial" pitchFamily="34" charset="0"/>
              </a:rPr>
              <a:t> металла. </a:t>
            </a:r>
          </a:p>
          <a:p>
            <a:pPr marL="514350" indent="-514350">
              <a:spcBef>
                <a:spcPts val="1200"/>
              </a:spcBef>
              <a:spcAft>
                <a:spcPts val="1200"/>
              </a:spcAft>
              <a:buClr>
                <a:srgbClr val="FF0000"/>
              </a:buClr>
              <a:buSzPct val="100000"/>
              <a:buFont typeface="+mj-lt"/>
              <a:buAutoNum type="arabicPeriod"/>
            </a:pPr>
            <a:r>
              <a:rPr lang="ru-RU" sz="2800" b="1" dirty="0" smtClean="0">
                <a:solidFill>
                  <a:srgbClr val="006600"/>
                </a:solidFill>
                <a:latin typeface="Arial" pitchFamily="34" charset="0"/>
                <a:cs typeface="Arial" pitchFamily="34" charset="0"/>
              </a:rPr>
              <a:t>Типичные дефекты при </a:t>
            </a:r>
            <a:r>
              <a:rPr lang="ru-RU" sz="2800" b="1" dirty="0" err="1" smtClean="0">
                <a:solidFill>
                  <a:srgbClr val="006600"/>
                </a:solidFill>
                <a:latin typeface="Arial" pitchFamily="34" charset="0"/>
                <a:cs typeface="Arial" pitchFamily="34" charset="0"/>
              </a:rPr>
              <a:t>гибке</a:t>
            </a:r>
            <a:r>
              <a:rPr lang="ru-RU" sz="2800" b="1" dirty="0" smtClean="0">
                <a:solidFill>
                  <a:srgbClr val="006600"/>
                </a:solidFill>
                <a:latin typeface="Arial" pitchFamily="34" charset="0"/>
                <a:cs typeface="Arial" pitchFamily="34" charset="0"/>
              </a:rPr>
              <a:t>, причины их появления и способы предупреждения.</a:t>
            </a:r>
            <a:endParaRPr lang="ru-RU" sz="2800" b="1" dirty="0" smtClean="0">
              <a:latin typeface="Arial" pitchFamily="34" charset="0"/>
              <a:cs typeface="Arial" pitchFamily="34" charset="0"/>
            </a:endParaRPr>
          </a:p>
        </p:txBody>
      </p:sp>
      <p:sp>
        <p:nvSpPr>
          <p:cNvPr id="4" name="Прямоугольник 3"/>
          <p:cNvSpPr/>
          <p:nvPr/>
        </p:nvSpPr>
        <p:spPr>
          <a:xfrm>
            <a:off x="2395220" y="990600"/>
            <a:ext cx="4374248" cy="523220"/>
          </a:xfrm>
          <a:prstGeom prst="rect">
            <a:avLst/>
          </a:prstGeom>
        </p:spPr>
        <p:txBody>
          <a:bodyPr wrap="square">
            <a:spAutoFit/>
          </a:bodyPr>
          <a:lstStyle/>
          <a:p>
            <a:pPr algn="ctr"/>
            <a:r>
              <a:rPr lang="ru-RU" sz="2800" b="1" dirty="0" smtClean="0">
                <a:solidFill>
                  <a:srgbClr val="0000FF"/>
                </a:solidFill>
              </a:rPr>
              <a:t>Учебные вопросы: </a:t>
            </a:r>
            <a:endParaRPr lang="ru-RU" sz="2800" dirty="0">
              <a:solidFill>
                <a:srgbClr val="0000FF"/>
              </a:solidFill>
            </a:endParaRPr>
          </a:p>
        </p:txBody>
      </p:sp>
    </p:spTree>
    <p:extLst>
      <p:ext uri="{BB962C8B-B14F-4D97-AF65-F5344CB8AC3E}">
        <p14:creationId xmlns:p14="http://schemas.microsoft.com/office/powerpoint/2010/main" val="2870142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80592" y="123299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ru-RU" sz="48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dirty="0"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Механизация при правке</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16501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98276"/>
            <a:ext cx="8229600" cy="548680"/>
          </a:xfrm>
          <a:solidFill>
            <a:srgbClr val="FFFF00"/>
          </a:solidFill>
        </p:spPr>
        <p:txBody>
          <a:bodyPr>
            <a:noAutofit/>
          </a:bodyPr>
          <a:lstStyle/>
          <a:p>
            <a:pPr algn="ctr"/>
            <a:r>
              <a:rPr lang="ru-RU" sz="2800" b="1" dirty="0" smtClean="0">
                <a:solidFill>
                  <a:srgbClr val="C00000"/>
                </a:solidFill>
                <a:latin typeface="Arial" pitchFamily="34" charset="0"/>
                <a:cs typeface="Arial" pitchFamily="34" charset="0"/>
              </a:rPr>
              <a:t>3. МЕХАНИЗАЦИЯ ПРИ ПРАВКЕ</a:t>
            </a:r>
            <a:endParaRPr lang="ru-RU" sz="2800" b="1" dirty="0" smtClean="0">
              <a:solidFill>
                <a:srgbClr val="C00000"/>
              </a:solidFill>
            </a:endParaRPr>
          </a:p>
        </p:txBody>
      </p:sp>
      <p:pic>
        <p:nvPicPr>
          <p:cNvPr id="4" name="Рисунок 3"/>
          <p:cNvPicPr/>
          <p:nvPr/>
        </p:nvPicPr>
        <p:blipFill>
          <a:blip r:embed="rId3" cstate="print"/>
          <a:srcRect/>
          <a:stretch>
            <a:fillRect/>
          </a:stretch>
        </p:blipFill>
        <p:spPr bwMode="auto">
          <a:xfrm>
            <a:off x="99120" y="2438400"/>
            <a:ext cx="8892480" cy="3582888"/>
          </a:xfrm>
          <a:prstGeom prst="rect">
            <a:avLst/>
          </a:prstGeom>
          <a:noFill/>
          <a:ln w="9525">
            <a:noFill/>
            <a:miter lim="800000"/>
            <a:headEnd/>
            <a:tailEnd/>
          </a:ln>
        </p:spPr>
      </p:pic>
      <p:sp>
        <p:nvSpPr>
          <p:cNvPr id="2049" name="Rectangle 1"/>
          <p:cNvSpPr>
            <a:spLocks noChangeArrowheads="1"/>
          </p:cNvSpPr>
          <p:nvPr/>
        </p:nvSpPr>
        <p:spPr bwMode="auto">
          <a:xfrm>
            <a:off x="99120" y="6021288"/>
            <a:ext cx="8892480" cy="707886"/>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Рис. </a:t>
            </a:r>
            <a:r>
              <a:rPr lang="ru-RU" sz="2000" b="1" dirty="0" smtClean="0">
                <a:solidFill>
                  <a:srgbClr val="FF00FF"/>
                </a:solidFill>
                <a:latin typeface="Arial" pitchFamily="34" charset="0"/>
                <a:ea typeface="Times New Roman" pitchFamily="18" charset="0"/>
                <a:cs typeface="Arial" pitchFamily="34" charset="0"/>
              </a:rPr>
              <a:t>3</a:t>
            </a:r>
            <a:r>
              <a:rPr kumimoji="0" lang="ru-RU" sz="20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006600"/>
                </a:solidFill>
                <a:effectLst/>
                <a:latin typeface="Arial" pitchFamily="34" charset="0"/>
                <a:ea typeface="Times New Roman" pitchFamily="18" charset="0"/>
                <a:cs typeface="Arial" pitchFamily="34" charset="0"/>
              </a:rPr>
              <a:t>Ручной пресс: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а</a:t>
            </a:r>
            <a:r>
              <a:rPr kumimoji="0" lang="ru-RU" sz="2000" b="1" i="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 </a:t>
            </a:r>
            <a:r>
              <a:rPr kumimoji="0" lang="ru-RU"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правка в центрах; </a:t>
            </a:r>
            <a:r>
              <a:rPr kumimoji="0" lang="ru-RU"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б</a:t>
            </a:r>
            <a:r>
              <a:rPr kumimoji="0" lang="ru-RU" sz="2000" b="1" i="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 </a:t>
            </a:r>
            <a:r>
              <a:rPr kumimoji="0" lang="ru-RU"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правка на призмах</a:t>
            </a:r>
            <a:endParaRPr kumimoji="0" lang="ru-RU" sz="2000" b="1" i="0" u="none" strike="noStrike" cap="none" normalizeH="0" baseline="0" dirty="0" smtClean="0">
              <a:ln>
                <a:noFill/>
              </a:ln>
              <a:solidFill>
                <a:srgbClr val="0000FF"/>
              </a:solidFill>
              <a:effectLst/>
              <a:latin typeface="Arial" pitchFamily="34" charset="0"/>
              <a:cs typeface="Arial" pitchFamily="34" charset="0"/>
            </a:endParaRPr>
          </a:p>
        </p:txBody>
      </p:sp>
      <p:sp>
        <p:nvSpPr>
          <p:cNvPr id="8" name="Прямоугольник 7"/>
          <p:cNvSpPr/>
          <p:nvPr/>
        </p:nvSpPr>
        <p:spPr>
          <a:xfrm>
            <a:off x="179512" y="685800"/>
            <a:ext cx="8784976" cy="1569660"/>
          </a:xfrm>
          <a:prstGeom prst="rect">
            <a:avLst/>
          </a:prstGeom>
        </p:spPr>
        <p:txBody>
          <a:bodyPr wrap="square">
            <a:spAutoFit/>
          </a:bodyPr>
          <a:lstStyle/>
          <a:p>
            <a:r>
              <a:rPr lang="ru-RU" sz="2400" b="1" dirty="0" smtClean="0">
                <a:solidFill>
                  <a:srgbClr val="0000FF"/>
                </a:solidFill>
                <a:latin typeface="Arial" pitchFamily="34" charset="0"/>
                <a:cs typeface="Arial" pitchFamily="34" charset="0"/>
              </a:rPr>
              <a:t>Простейшим устройством для механизации правки является </a:t>
            </a:r>
            <a:r>
              <a:rPr lang="ru-RU" sz="2400" b="1" i="1" dirty="0" smtClean="0">
                <a:solidFill>
                  <a:srgbClr val="FF0000"/>
                </a:solidFill>
                <a:latin typeface="Arial" pitchFamily="34" charset="0"/>
                <a:cs typeface="Arial" pitchFamily="34" charset="0"/>
              </a:rPr>
              <a:t>ручной пресс </a:t>
            </a:r>
            <a:r>
              <a:rPr lang="ru-RU" sz="2400" b="1" dirty="0" smtClean="0">
                <a:solidFill>
                  <a:srgbClr val="FF00FF"/>
                </a:solidFill>
                <a:latin typeface="Arial" pitchFamily="34" charset="0"/>
                <a:cs typeface="Arial" pitchFamily="34" charset="0"/>
              </a:rPr>
              <a:t>(рис. 3)</a:t>
            </a:r>
            <a:r>
              <a:rPr lang="ru-RU" sz="2400" b="1" dirty="0" smtClean="0">
                <a:solidFill>
                  <a:srgbClr val="0000FF"/>
                </a:solidFill>
                <a:latin typeface="Arial" pitchFamily="34" charset="0"/>
                <a:cs typeface="Arial" pitchFamily="34" charset="0"/>
              </a:rPr>
              <a:t>, с помощью которого осуществляют правку профильного проката и пруткового материала.</a:t>
            </a:r>
            <a:endParaRPr lang="ru-RU"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953854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28600" y="228600"/>
            <a:ext cx="8784976" cy="6186309"/>
          </a:xfrm>
          <a:prstGeom prst="rect">
            <a:avLst/>
          </a:prstGeom>
        </p:spPr>
        <p:txBody>
          <a:bodyPr wrap="square">
            <a:spAutoFit/>
          </a:bodyPr>
          <a:lstStyle/>
          <a:p>
            <a:r>
              <a:rPr lang="ru-RU" sz="2200" dirty="0">
                <a:solidFill>
                  <a:srgbClr val="0000FF"/>
                </a:solidFill>
              </a:rPr>
              <a:t>В производственных условиях, где широко применяется прокат в виде листов, полосы, прутков и других разнообразных профилей, </a:t>
            </a:r>
            <a:r>
              <a:rPr lang="ru-RU" sz="2200" dirty="0" smtClean="0">
                <a:solidFill>
                  <a:srgbClr val="0000FF"/>
                </a:solidFill>
              </a:rPr>
              <a:t>применяется</a:t>
            </a:r>
            <a:r>
              <a:rPr lang="ru-RU" sz="2200" b="1" dirty="0" smtClean="0">
                <a:solidFill>
                  <a:srgbClr val="0000FF"/>
                </a:solidFill>
              </a:rPr>
              <a:t> </a:t>
            </a:r>
            <a:r>
              <a:rPr lang="ru-RU" sz="2200" b="1" dirty="0" smtClean="0">
                <a:solidFill>
                  <a:srgbClr val="FF0000"/>
                </a:solidFill>
              </a:rPr>
              <a:t>оборудование для правки заготовок</a:t>
            </a:r>
            <a:r>
              <a:rPr lang="ru-RU" sz="2200" dirty="0" smtClean="0">
                <a:solidFill>
                  <a:srgbClr val="FF0000"/>
                </a:solidFill>
              </a:rPr>
              <a:t>. </a:t>
            </a:r>
          </a:p>
          <a:p>
            <a:r>
              <a:rPr lang="ru-RU" sz="2200" dirty="0" smtClean="0">
                <a:solidFill>
                  <a:srgbClr val="0000FF"/>
                </a:solidFill>
              </a:rPr>
              <a:t>В </a:t>
            </a:r>
            <a:r>
              <a:rPr lang="ru-RU" sz="2200" dirty="0">
                <a:solidFill>
                  <a:srgbClr val="0000FF"/>
                </a:solidFill>
              </a:rPr>
              <a:t>зависимости от размеров и формы заготовок можно выделить несколько </a:t>
            </a:r>
            <a:r>
              <a:rPr lang="ru-RU" sz="2200" b="1" dirty="0" smtClean="0">
                <a:solidFill>
                  <a:srgbClr val="FF0000"/>
                </a:solidFill>
              </a:rPr>
              <a:t>видов:</a:t>
            </a:r>
            <a:endParaRPr lang="ru-RU" sz="2200" b="1" dirty="0">
              <a:solidFill>
                <a:srgbClr val="FF0000"/>
              </a:solidFill>
            </a:endParaRPr>
          </a:p>
          <a:p>
            <a:pPr marL="342900" indent="-342900">
              <a:buFont typeface="Wingdings" panose="05000000000000000000" pitchFamily="2" charset="2"/>
              <a:buChar char="v"/>
            </a:pPr>
            <a:r>
              <a:rPr lang="ru-RU" sz="2200" b="1" dirty="0">
                <a:solidFill>
                  <a:srgbClr val="FF0000"/>
                </a:solidFill>
              </a:rPr>
              <a:t>Правильные прессы</a:t>
            </a:r>
            <a:r>
              <a:rPr lang="ru-RU" sz="2200" dirty="0">
                <a:solidFill>
                  <a:srgbClr val="0000FF"/>
                </a:solidFill>
              </a:rPr>
              <a:t> с механическим или более мощным гидроприводом. На этом оборудовании правят крупный прокат: круглый, квадратный, швеллера и другой профиль, включая трубы диаметром до 300 мм. Правку толстых листов и полос выполняют на специализированных гидравлических прессах.</a:t>
            </a:r>
          </a:p>
          <a:p>
            <a:pPr marL="342900" indent="-342900">
              <a:buFont typeface="Wingdings" panose="05000000000000000000" pitchFamily="2" charset="2"/>
              <a:buChar char="v"/>
            </a:pPr>
            <a:r>
              <a:rPr lang="ru-RU" sz="2200" b="1" dirty="0">
                <a:solidFill>
                  <a:srgbClr val="FF0000"/>
                </a:solidFill>
              </a:rPr>
              <a:t>Роликовые правильные машины</a:t>
            </a:r>
            <a:r>
              <a:rPr lang="ru-RU" sz="2200" dirty="0">
                <a:solidFill>
                  <a:srgbClr val="FF0000"/>
                </a:solidFill>
              </a:rPr>
              <a:t>, </a:t>
            </a:r>
            <a:r>
              <a:rPr lang="ru-RU" sz="2200" dirty="0">
                <a:solidFill>
                  <a:srgbClr val="0000FF"/>
                </a:solidFill>
              </a:rPr>
              <a:t>использующиеся для работы с мелким и средним профильным прокатом. </a:t>
            </a:r>
            <a:endParaRPr lang="ru-RU" sz="2200" dirty="0" smtClean="0">
              <a:solidFill>
                <a:srgbClr val="0000FF"/>
              </a:solidFill>
            </a:endParaRPr>
          </a:p>
          <a:p>
            <a:pPr marL="342900" indent="-342900">
              <a:buFont typeface="Wingdings" panose="05000000000000000000" pitchFamily="2" charset="2"/>
              <a:buChar char="v"/>
            </a:pPr>
            <a:r>
              <a:rPr lang="ru-RU" sz="2200" b="1" dirty="0" smtClean="0">
                <a:solidFill>
                  <a:srgbClr val="FF0000"/>
                </a:solidFill>
              </a:rPr>
              <a:t>Роликовые </a:t>
            </a:r>
            <a:r>
              <a:rPr lang="ru-RU" sz="2200" b="1" dirty="0" err="1">
                <a:solidFill>
                  <a:srgbClr val="FF0000"/>
                </a:solidFill>
              </a:rPr>
              <a:t>листоправильные</a:t>
            </a:r>
            <a:r>
              <a:rPr lang="ru-RU" sz="2200" b="1" dirty="0">
                <a:solidFill>
                  <a:srgbClr val="FF0000"/>
                </a:solidFill>
              </a:rPr>
              <a:t> машины</a:t>
            </a:r>
            <a:r>
              <a:rPr lang="ru-RU" sz="2200" dirty="0">
                <a:solidFill>
                  <a:srgbClr val="0000FF"/>
                </a:solidFill>
              </a:rPr>
              <a:t> исправляют дефекты листов и полос небольшой толщины.</a:t>
            </a:r>
          </a:p>
          <a:p>
            <a:pPr marL="342900" indent="-342900">
              <a:buFont typeface="Wingdings" panose="05000000000000000000" pitchFamily="2" charset="2"/>
              <a:buChar char="v"/>
            </a:pPr>
            <a:r>
              <a:rPr lang="ru-RU" sz="2200" b="1" dirty="0">
                <a:solidFill>
                  <a:srgbClr val="FF0000"/>
                </a:solidFill>
              </a:rPr>
              <a:t>Растяжные правильные машины</a:t>
            </a:r>
            <a:r>
              <a:rPr lang="ru-RU" sz="2200" dirty="0">
                <a:solidFill>
                  <a:srgbClr val="FF0000"/>
                </a:solidFill>
              </a:rPr>
              <a:t>. </a:t>
            </a:r>
            <a:r>
              <a:rPr lang="ru-RU" sz="2200" dirty="0">
                <a:solidFill>
                  <a:srgbClr val="0000FF"/>
                </a:solidFill>
              </a:rPr>
              <a:t>Применяются для правки листов из специальных сплавов и цветных металлов.</a:t>
            </a:r>
          </a:p>
          <a:p>
            <a:pPr marL="342900" indent="-342900">
              <a:buFont typeface="Wingdings" panose="05000000000000000000" pitchFamily="2" charset="2"/>
              <a:buChar char="v"/>
            </a:pPr>
            <a:r>
              <a:rPr lang="ru-RU" sz="2200" b="1" dirty="0">
                <a:solidFill>
                  <a:srgbClr val="FF0000"/>
                </a:solidFill>
              </a:rPr>
              <a:t>Ротационные косовалковые машины</a:t>
            </a:r>
            <a:r>
              <a:rPr lang="ru-RU" sz="2200" dirty="0">
                <a:solidFill>
                  <a:srgbClr val="FF0000"/>
                </a:solidFill>
              </a:rPr>
              <a:t>. </a:t>
            </a:r>
            <a:r>
              <a:rPr lang="ru-RU" sz="2200" dirty="0">
                <a:solidFill>
                  <a:srgbClr val="0000FF"/>
                </a:solidFill>
              </a:rPr>
              <a:t>Применяются для правки труб и прутков от простой формы профиля до сложной.</a:t>
            </a:r>
          </a:p>
        </p:txBody>
      </p:sp>
    </p:spTree>
    <p:extLst>
      <p:ext uri="{BB962C8B-B14F-4D97-AF65-F5344CB8AC3E}">
        <p14:creationId xmlns:p14="http://schemas.microsoft.com/office/powerpoint/2010/main" val="303995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580112" y="2248151"/>
            <a:ext cx="356388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solidFill>
                  <a:srgbClr val="FF00FF"/>
                </a:solidFill>
                <a:latin typeface="Arial" pitchFamily="34" charset="0"/>
                <a:cs typeface="Arial" pitchFamily="34" charset="0"/>
              </a:rPr>
              <a:t>Рис. 4. </a:t>
            </a:r>
            <a:r>
              <a:rPr lang="ru-RU" sz="2400" b="1" dirty="0" smtClean="0">
                <a:solidFill>
                  <a:srgbClr val="006600"/>
                </a:solidFill>
                <a:latin typeface="Arial" pitchFamily="34" charset="0"/>
                <a:cs typeface="Arial" pitchFamily="34" charset="0"/>
              </a:rPr>
              <a:t>Правильная машина</a:t>
            </a:r>
            <a:r>
              <a:rPr lang="ru-RU" sz="2000" b="1" dirty="0" smtClean="0">
                <a:solidFill>
                  <a:srgbClr val="006600"/>
                </a:solidFill>
                <a:latin typeface="Arial" pitchFamily="34" charset="0"/>
                <a:cs typeface="Arial" pitchFamily="34" charset="0"/>
              </a:rPr>
              <a:t>:</a:t>
            </a:r>
            <a:r>
              <a:rPr lang="ru-RU" sz="2000" b="1" dirty="0" smtClean="0">
                <a:latin typeface="Arial" pitchFamily="34" charset="0"/>
                <a:cs typeface="Arial" pitchFamily="34" charset="0"/>
              </a:rPr>
              <a:t> </a:t>
            </a:r>
          </a:p>
          <a:p>
            <a:pPr marL="177800"/>
            <a:r>
              <a:rPr lang="ru-RU" sz="2000" b="1" i="1" dirty="0" smtClean="0">
                <a:solidFill>
                  <a:srgbClr val="FF0000"/>
                </a:solidFill>
                <a:latin typeface="Arial" pitchFamily="34" charset="0"/>
                <a:cs typeface="Arial" pitchFamily="34" charset="0"/>
              </a:rPr>
              <a:t>а</a:t>
            </a:r>
            <a:r>
              <a:rPr lang="ru-RU" sz="2000" b="1" i="1" dirty="0" smtClean="0">
                <a:latin typeface="Arial" pitchFamily="34" charset="0"/>
                <a:cs typeface="Arial" pitchFamily="34" charset="0"/>
              </a:rPr>
              <a:t> </a:t>
            </a:r>
            <a:r>
              <a:rPr lang="ru-RU" sz="2000" b="1" i="1" dirty="0" smtClean="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общий вид; </a:t>
            </a:r>
          </a:p>
          <a:p>
            <a:pPr marL="177800"/>
            <a:r>
              <a:rPr lang="ru-RU" sz="2000" b="1" i="1" dirty="0" smtClean="0">
                <a:solidFill>
                  <a:srgbClr val="FF0000"/>
                </a:solidFill>
                <a:latin typeface="Arial" pitchFamily="34" charset="0"/>
                <a:cs typeface="Arial" pitchFamily="34" charset="0"/>
              </a:rPr>
              <a:t>б</a:t>
            </a:r>
            <a:r>
              <a:rPr lang="ru-RU" sz="2000" b="1" dirty="0" smtClean="0">
                <a:solidFill>
                  <a:srgbClr val="0000FF"/>
                </a:solidFill>
                <a:latin typeface="Arial" pitchFamily="34" charset="0"/>
                <a:cs typeface="Arial" pitchFamily="34" charset="0"/>
              </a:rPr>
              <a:t> – схема правки; </a:t>
            </a:r>
          </a:p>
          <a:p>
            <a:pPr marL="177800"/>
            <a:r>
              <a:rPr lang="ru-RU" sz="2000" b="1" i="1" dirty="0" smtClean="0">
                <a:solidFill>
                  <a:srgbClr val="FF0000"/>
                </a:solidFill>
                <a:latin typeface="Arial" pitchFamily="34" charset="0"/>
                <a:cs typeface="Arial" pitchFamily="34" charset="0"/>
              </a:rPr>
              <a:t>Р</a:t>
            </a:r>
            <a:r>
              <a:rPr lang="ru-RU" sz="2000" b="1" i="1" dirty="0" smtClean="0">
                <a:solidFill>
                  <a:srgbClr val="0000FF"/>
                </a:solidFill>
                <a:latin typeface="Arial" pitchFamily="34" charset="0"/>
                <a:cs typeface="Arial" pitchFamily="34" charset="0"/>
              </a:rPr>
              <a:t> – </a:t>
            </a:r>
            <a:r>
              <a:rPr lang="ru-RU" sz="2000" b="1" dirty="0" smtClean="0">
                <a:solidFill>
                  <a:srgbClr val="0000FF"/>
                </a:solidFill>
                <a:latin typeface="Arial" pitchFamily="34" charset="0"/>
                <a:cs typeface="Arial" pitchFamily="34" charset="0"/>
              </a:rPr>
              <a:t>усилие правки</a:t>
            </a:r>
            <a:endParaRPr lang="ru-RU" sz="2000" b="1" dirty="0">
              <a:solidFill>
                <a:srgbClr val="0000FF"/>
              </a:solidFill>
              <a:latin typeface="Arial" pitchFamily="34" charset="0"/>
              <a:cs typeface="Arial" pitchFamily="34" charset="0"/>
            </a:endParaRPr>
          </a:p>
        </p:txBody>
      </p:sp>
      <p:pic>
        <p:nvPicPr>
          <p:cNvPr id="6" name="Рисунок 5"/>
          <p:cNvPicPr/>
          <p:nvPr/>
        </p:nvPicPr>
        <p:blipFill>
          <a:blip r:embed="rId3" cstate="print"/>
          <a:srcRect/>
          <a:stretch>
            <a:fillRect/>
          </a:stretch>
        </p:blipFill>
        <p:spPr bwMode="auto">
          <a:xfrm>
            <a:off x="179512" y="304800"/>
            <a:ext cx="5400600" cy="3700264"/>
          </a:xfrm>
          <a:prstGeom prst="rect">
            <a:avLst/>
          </a:prstGeom>
          <a:noFill/>
          <a:ln w="9525">
            <a:noFill/>
            <a:miter lim="800000"/>
            <a:headEnd/>
            <a:tailEnd/>
          </a:ln>
        </p:spPr>
      </p:pic>
      <p:pic>
        <p:nvPicPr>
          <p:cNvPr id="7" name="Рисунок 6"/>
          <p:cNvPicPr/>
          <p:nvPr/>
        </p:nvPicPr>
        <p:blipFill>
          <a:blip r:embed="rId4" cstate="print"/>
          <a:srcRect/>
          <a:stretch>
            <a:fillRect/>
          </a:stretch>
        </p:blipFill>
        <p:spPr bwMode="auto">
          <a:xfrm>
            <a:off x="179512" y="4221088"/>
            <a:ext cx="5400600" cy="2448272"/>
          </a:xfrm>
          <a:prstGeom prst="rect">
            <a:avLst/>
          </a:prstGeom>
          <a:noFill/>
          <a:ln w="9525">
            <a:noFill/>
            <a:miter lim="800000"/>
            <a:headEnd/>
            <a:tailEnd/>
          </a:ln>
        </p:spPr>
      </p:pic>
      <p:sp>
        <p:nvSpPr>
          <p:cNvPr id="44033" name="Rectangle 1"/>
          <p:cNvSpPr>
            <a:spLocks noChangeArrowheads="1"/>
          </p:cNvSpPr>
          <p:nvPr/>
        </p:nvSpPr>
        <p:spPr bwMode="auto">
          <a:xfrm>
            <a:off x="5580112" y="5887725"/>
            <a:ext cx="35638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Рис. </a:t>
            </a:r>
            <a:r>
              <a:rPr lang="ru-RU" sz="2400" b="1" dirty="0" smtClean="0">
                <a:solidFill>
                  <a:srgbClr val="FF00FF"/>
                </a:solidFill>
                <a:latin typeface="Arial" pitchFamily="34" charset="0"/>
                <a:ea typeface="Times New Roman" pitchFamily="18" charset="0"/>
                <a:cs typeface="Arial" pitchFamily="34" charset="0"/>
              </a:rPr>
              <a:t>5</a:t>
            </a: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rgbClr val="006600"/>
                </a:solidFill>
                <a:effectLst/>
                <a:latin typeface="Arial" pitchFamily="34" charset="0"/>
                <a:ea typeface="Times New Roman" pitchFamily="18" charset="0"/>
                <a:cs typeface="Arial" pitchFamily="34" charset="0"/>
              </a:rPr>
              <a:t>Правильные вальцы</a:t>
            </a:r>
            <a:endParaRPr kumimoji="0" lang="ru-RU" sz="2400" b="1" i="0" u="none" strike="noStrike" cap="none" normalizeH="0" baseline="0" dirty="0" smtClean="0">
              <a:ln>
                <a:noFill/>
              </a:ln>
              <a:solidFill>
                <a:srgbClr val="006600"/>
              </a:solidFill>
              <a:effectLst/>
              <a:latin typeface="Arial" pitchFamily="34" charset="0"/>
              <a:cs typeface="Arial" pitchFamily="34" charset="0"/>
            </a:endParaRPr>
          </a:p>
        </p:txBody>
      </p:sp>
    </p:spTree>
    <p:extLst>
      <p:ext uri="{BB962C8B-B14F-4D97-AF65-F5344CB8AC3E}">
        <p14:creationId xmlns:p14="http://schemas.microsoft.com/office/powerpoint/2010/main" val="3313453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6001603"/>
            <a:ext cx="8839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Рис. </a:t>
            </a:r>
            <a:r>
              <a:rPr lang="ru-RU" sz="2400" b="1" dirty="0" smtClean="0">
                <a:solidFill>
                  <a:srgbClr val="FF00FF"/>
                </a:solidFill>
                <a:latin typeface="Arial" pitchFamily="34" charset="0"/>
                <a:ea typeface="Times New Roman" pitchFamily="18" charset="0"/>
                <a:cs typeface="Arial" pitchFamily="34" charset="0"/>
              </a:rPr>
              <a:t>6</a:t>
            </a: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 </a:t>
            </a:r>
            <a:r>
              <a:rPr lang="ru-RU" sz="2400" b="1" dirty="0">
                <a:solidFill>
                  <a:srgbClr val="006600"/>
                </a:solidFill>
                <a:latin typeface="Arial" panose="020B0604020202020204" pitchFamily="34" charset="0"/>
                <a:cs typeface="Arial" panose="020B0604020202020204" pitchFamily="34" charset="0"/>
              </a:rPr>
              <a:t>Правка листового металла на специальном механическом оборудовании</a:t>
            </a:r>
            <a:endParaRPr kumimoji="0" lang="ru-RU" sz="2400" b="1" i="0" u="none" strike="noStrike" cap="none" normalizeH="0" baseline="0" dirty="0" smtClean="0">
              <a:ln>
                <a:noFill/>
              </a:ln>
              <a:solidFill>
                <a:srgbClr val="006600"/>
              </a:solidFill>
              <a:effectLst/>
              <a:latin typeface="Arial" panose="020B0604020202020204" pitchFamily="34" charset="0"/>
              <a:cs typeface="Arial" panose="020B0604020202020204" pitchFamily="34" charset="0"/>
            </a:endParaRPr>
          </a:p>
        </p:txBody>
      </p:sp>
      <p:pic>
        <p:nvPicPr>
          <p:cNvPr id="8" name="Picture 2" descr="http://ipmet.ru/wp-content/uploads/2019/05/Pravka-list-meta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78158"/>
            <a:ext cx="6858574" cy="28234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pmet.ru/wp-content/uploads/2019/05/Pravka-lis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152400"/>
            <a:ext cx="6871274" cy="282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27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6001603"/>
            <a:ext cx="8839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Рис. </a:t>
            </a:r>
            <a:r>
              <a:rPr lang="ru-RU" sz="2400" b="1" dirty="0" smtClean="0">
                <a:solidFill>
                  <a:srgbClr val="FF00FF"/>
                </a:solidFill>
                <a:latin typeface="Arial" pitchFamily="34" charset="0"/>
                <a:ea typeface="Times New Roman" pitchFamily="18" charset="0"/>
                <a:cs typeface="Arial" pitchFamily="34" charset="0"/>
              </a:rPr>
              <a:t>7</a:t>
            </a: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 </a:t>
            </a:r>
            <a:r>
              <a:rPr lang="ru-RU" sz="2400" b="1" dirty="0">
                <a:solidFill>
                  <a:srgbClr val="0000FF"/>
                </a:solidFill>
                <a:latin typeface="Arial" panose="020B0604020202020204" pitchFamily="34" charset="0"/>
                <a:cs typeface="Arial" panose="020B0604020202020204" pitchFamily="34" charset="0"/>
              </a:rPr>
              <a:t>Правка крупногабаритной заготовки на специальном механическом оборудовании</a:t>
            </a:r>
            <a:endParaRPr kumimoji="0" lang="ru-RU" sz="24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endParaRPr>
          </a:p>
        </p:txBody>
      </p:sp>
      <p:pic>
        <p:nvPicPr>
          <p:cNvPr id="12290" name="Picture 2" descr="http://ipmet.ru/wp-content/uploads/2019/05/Pravka-meta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2" y="457200"/>
            <a:ext cx="8077200" cy="539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149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63660" y="5747266"/>
            <a:ext cx="8839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Рис. </a:t>
            </a:r>
            <a:r>
              <a:rPr lang="ru-RU" sz="2400" b="1" dirty="0" smtClean="0">
                <a:solidFill>
                  <a:srgbClr val="FF00FF"/>
                </a:solidFill>
                <a:latin typeface="Arial" pitchFamily="34" charset="0"/>
                <a:ea typeface="Times New Roman" pitchFamily="18" charset="0"/>
                <a:cs typeface="Arial" pitchFamily="34" charset="0"/>
              </a:rPr>
              <a:t>8</a:t>
            </a: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 </a:t>
            </a:r>
            <a:r>
              <a:rPr lang="ru-RU" sz="2400" b="1" dirty="0">
                <a:solidFill>
                  <a:srgbClr val="0000FF"/>
                </a:solidFill>
                <a:latin typeface="Arial" panose="020B0604020202020204" pitchFamily="34" charset="0"/>
                <a:cs typeface="Arial" panose="020B0604020202020204" pitchFamily="34" charset="0"/>
              </a:rPr>
              <a:t>Правка прутка на роликовом </a:t>
            </a:r>
            <a:r>
              <a:rPr lang="ru-RU" sz="2400" b="1" dirty="0" smtClean="0">
                <a:solidFill>
                  <a:srgbClr val="0000FF"/>
                </a:solidFill>
                <a:latin typeface="Arial" panose="020B0604020202020204" pitchFamily="34" charset="0"/>
                <a:cs typeface="Arial" panose="020B0604020202020204" pitchFamily="34" charset="0"/>
              </a:rPr>
              <a:t>станке</a:t>
            </a:r>
            <a:endParaRPr kumimoji="0" lang="ru-RU" sz="24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endParaRPr>
          </a:p>
        </p:txBody>
      </p:sp>
      <p:pic>
        <p:nvPicPr>
          <p:cNvPr id="11266" name="Picture 2" descr="http://ipmet.ru/wp-content/uploads/2019/05/Pravka-prut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61721"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608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63660" y="5562600"/>
            <a:ext cx="8839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Рис. </a:t>
            </a:r>
            <a:r>
              <a:rPr lang="ru-RU" sz="2400" b="1" dirty="0" smtClean="0">
                <a:solidFill>
                  <a:srgbClr val="FF00FF"/>
                </a:solidFill>
                <a:latin typeface="Arial" pitchFamily="34" charset="0"/>
                <a:ea typeface="Times New Roman" pitchFamily="18" charset="0"/>
                <a:cs typeface="Arial" pitchFamily="34" charset="0"/>
              </a:rPr>
              <a:t>9</a:t>
            </a:r>
            <a:r>
              <a:rPr kumimoji="0" lang="ru-RU" sz="24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 </a:t>
            </a:r>
            <a:r>
              <a:rPr lang="ru-RU" sz="2400" b="1" dirty="0">
                <a:solidFill>
                  <a:srgbClr val="0000FF"/>
                </a:solidFill>
                <a:latin typeface="Arial" panose="020B0604020202020204" pitchFamily="34" charset="0"/>
                <a:cs typeface="Arial" panose="020B0604020202020204" pitchFamily="34" charset="0"/>
              </a:rPr>
              <a:t>Вальцы гидравлические </a:t>
            </a:r>
            <a:r>
              <a:rPr lang="en-US" sz="2400" b="1" dirty="0">
                <a:solidFill>
                  <a:srgbClr val="0000FF"/>
                </a:solidFill>
                <a:latin typeface="Arial" panose="020B0604020202020204" pitchFamily="34" charset="0"/>
                <a:cs typeface="Arial" panose="020B0604020202020204" pitchFamily="34" charset="0"/>
              </a:rPr>
              <a:t>STALEX</a:t>
            </a:r>
            <a:br>
              <a:rPr lang="en-US" sz="2400" b="1" dirty="0">
                <a:solidFill>
                  <a:srgbClr val="0000FF"/>
                </a:solidFill>
                <a:latin typeface="Arial" panose="020B0604020202020204" pitchFamily="34" charset="0"/>
                <a:cs typeface="Arial" panose="020B0604020202020204" pitchFamily="34" charset="0"/>
              </a:rPr>
            </a:br>
            <a:r>
              <a:rPr lang="en-US" sz="2400" b="1" dirty="0" smtClean="0">
                <a:solidFill>
                  <a:srgbClr val="0000FF"/>
                </a:solidFill>
                <a:latin typeface="Arial" panose="020B0604020202020204" pitchFamily="34" charset="0"/>
                <a:cs typeface="Arial" panose="020B0604020202020204" pitchFamily="34" charset="0"/>
              </a:rPr>
              <a:t>HER-2070×4.5</a:t>
            </a:r>
            <a:endParaRPr kumimoji="0" lang="ru-RU" sz="24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endParaRPr>
          </a:p>
        </p:txBody>
      </p:sp>
      <p:pic>
        <p:nvPicPr>
          <p:cNvPr id="13314" name="Picture 2" descr="http://ipmet.ru/wp-content/uploads/2019/05/Valucy-STALEX-HER-2070x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6" y="914400"/>
            <a:ext cx="8966464" cy="452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3398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80592" y="123299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ru-RU" sz="4800" b="1" dirty="0" smtClean="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dirty="0"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Основные правила </a:t>
            </a:r>
            <a:r>
              <a:rPr lang="ru-RU" sz="4800" b="1" dirty="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выполнения работ </a:t>
            </a:r>
            <a:r>
              <a:rPr lang="ru-RU" sz="4800" b="1" dirty="0"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при правке</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270311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dnr.ru/infopediasu/baza27/3005469437044.files/image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2956"/>
            <a:ext cx="3657600" cy="6375044"/>
          </a:xfrm>
          <a:prstGeom prst="rect">
            <a:avLst/>
          </a:prstGeom>
          <a:noFill/>
          <a:extLst>
            <a:ext uri="{909E8E84-426E-40DD-AFC4-6F175D3DCCD1}">
              <a14:hiddenFill xmlns:a14="http://schemas.microsoft.com/office/drawing/2010/main">
                <a:solidFill>
                  <a:srgbClr val="FFFFFF"/>
                </a:solidFill>
              </a14:hiddenFill>
            </a:ext>
          </a:extLst>
        </p:spPr>
      </p:pic>
      <p:sp>
        <p:nvSpPr>
          <p:cNvPr id="7170" name="Заголовок 1"/>
          <p:cNvSpPr>
            <a:spLocks noGrp="1"/>
          </p:cNvSpPr>
          <p:nvPr>
            <p:ph type="title"/>
          </p:nvPr>
        </p:nvSpPr>
        <p:spPr>
          <a:xfrm>
            <a:off x="0" y="1"/>
            <a:ext cx="9144000" cy="533400"/>
          </a:xfrm>
          <a:solidFill>
            <a:srgbClr val="FFFF00"/>
          </a:solidFill>
        </p:spPr>
        <p:txBody>
          <a:bodyPr>
            <a:normAutofit/>
          </a:bodyPr>
          <a:lstStyle/>
          <a:p>
            <a:r>
              <a:rPr lang="ru-RU" sz="2200" b="1" dirty="0" smtClean="0">
                <a:solidFill>
                  <a:srgbClr val="C00000"/>
                </a:solidFill>
                <a:effectLst/>
              </a:rPr>
              <a:t>ОТРАБОТКА ПРИЕМОВ ТОЧНОСТИ НАНЕСЕНИЯ УДАРОВ</a:t>
            </a:r>
            <a:endParaRPr lang="ru-RU" sz="2200" b="1" dirty="0" smtClean="0">
              <a:solidFill>
                <a:srgbClr val="C00000"/>
              </a:solidFill>
            </a:endParaRPr>
          </a:p>
        </p:txBody>
      </p:sp>
      <p:sp>
        <p:nvSpPr>
          <p:cNvPr id="3" name="Прямоугольник 2"/>
          <p:cNvSpPr/>
          <p:nvPr/>
        </p:nvSpPr>
        <p:spPr>
          <a:xfrm>
            <a:off x="3695700" y="533401"/>
            <a:ext cx="5410200" cy="6524863"/>
          </a:xfrm>
          <a:prstGeom prst="rect">
            <a:avLst/>
          </a:prstGeom>
        </p:spPr>
        <p:txBody>
          <a:bodyPr wrap="square">
            <a:spAutoFit/>
          </a:bodyPr>
          <a:lstStyle/>
          <a:p>
            <a:pPr marL="342900" indent="-342900">
              <a:spcBef>
                <a:spcPts val="400"/>
              </a:spcBef>
              <a:spcAft>
                <a:spcPts val="400"/>
              </a:spcAft>
              <a:buClr>
                <a:srgbClr val="FF0000"/>
              </a:buClr>
              <a:buAutoNum type="arabicPeriod"/>
            </a:pPr>
            <a:r>
              <a:rPr lang="ru-RU" b="1" dirty="0" smtClean="0">
                <a:solidFill>
                  <a:srgbClr val="006600"/>
                </a:solidFill>
                <a:latin typeface="Verdana" panose="020B0604030504040204" pitchFamily="34" charset="0"/>
              </a:rPr>
              <a:t>Взять </a:t>
            </a:r>
            <a:r>
              <a:rPr lang="ru-RU" b="1" dirty="0">
                <a:solidFill>
                  <a:srgbClr val="006600"/>
                </a:solidFill>
                <a:latin typeface="Verdana" panose="020B0604030504040204" pitchFamily="34" charset="0"/>
              </a:rPr>
              <a:t>отрезок стальной полосы и обозначить на ней мелом или кернером условные места для нанесения ударов – кружочки разных диаметров. </a:t>
            </a:r>
            <a:endParaRPr lang="ru-RU" b="1" dirty="0" smtClean="0">
              <a:solidFill>
                <a:srgbClr val="006600"/>
              </a:solidFill>
              <a:latin typeface="Verdana" panose="020B0604030504040204" pitchFamily="34" charset="0"/>
            </a:endParaRPr>
          </a:p>
          <a:p>
            <a:pPr marL="342900" indent="-342900">
              <a:spcBef>
                <a:spcPts val="400"/>
              </a:spcBef>
              <a:spcAft>
                <a:spcPts val="400"/>
              </a:spcAft>
              <a:buClr>
                <a:srgbClr val="FF0000"/>
              </a:buClr>
              <a:buAutoNum type="arabicPeriod"/>
            </a:pPr>
            <a:r>
              <a:rPr lang="ru-RU" b="1" dirty="0" smtClean="0">
                <a:solidFill>
                  <a:srgbClr val="006600"/>
                </a:solidFill>
                <a:latin typeface="Verdana" panose="020B0604030504040204" pitchFamily="34" charset="0"/>
              </a:rPr>
              <a:t>Надеть </a:t>
            </a:r>
            <a:r>
              <a:rPr lang="ru-RU" b="1" dirty="0">
                <a:solidFill>
                  <a:srgbClr val="006600"/>
                </a:solidFill>
                <a:latin typeface="Verdana" panose="020B0604030504040204" pitchFamily="34" charset="0"/>
              </a:rPr>
              <a:t>рукавицы. Взять молоток и полосу. Принять рабочее положение. Стоять прямо, свободно, устойчиво. </a:t>
            </a:r>
            <a:endParaRPr lang="ru-RU" b="1" dirty="0" smtClean="0">
              <a:solidFill>
                <a:srgbClr val="006600"/>
              </a:solidFill>
              <a:latin typeface="Verdana" panose="020B0604030504040204" pitchFamily="34" charset="0"/>
            </a:endParaRPr>
          </a:p>
          <a:p>
            <a:pPr marL="342900" indent="-342900">
              <a:spcBef>
                <a:spcPts val="400"/>
              </a:spcBef>
              <a:spcAft>
                <a:spcPts val="400"/>
              </a:spcAft>
              <a:buClr>
                <a:srgbClr val="FF0000"/>
              </a:buClr>
              <a:buAutoNum type="arabicPeriod"/>
            </a:pPr>
            <a:r>
              <a:rPr lang="ru-RU" b="1" dirty="0" smtClean="0">
                <a:solidFill>
                  <a:srgbClr val="006600"/>
                </a:solidFill>
                <a:latin typeface="Verdana" panose="020B0604030504040204" pitchFamily="34" charset="0"/>
              </a:rPr>
              <a:t>Положить </a:t>
            </a:r>
            <a:r>
              <a:rPr lang="ru-RU" b="1" dirty="0">
                <a:solidFill>
                  <a:srgbClr val="006600"/>
                </a:solidFill>
                <a:latin typeface="Verdana" panose="020B0604030504040204" pitchFamily="34" charset="0"/>
              </a:rPr>
              <a:t>полосу на плиту так, чтобы метки находились в пределах плоскости плиты, плотно прилегая к ней. </a:t>
            </a:r>
            <a:endParaRPr lang="ru-RU" b="1" dirty="0" smtClean="0">
              <a:solidFill>
                <a:srgbClr val="006600"/>
              </a:solidFill>
              <a:latin typeface="Verdana" panose="020B0604030504040204" pitchFamily="34" charset="0"/>
            </a:endParaRPr>
          </a:p>
          <a:p>
            <a:pPr marL="342900" indent="-342900">
              <a:spcBef>
                <a:spcPts val="400"/>
              </a:spcBef>
              <a:spcAft>
                <a:spcPts val="400"/>
              </a:spcAft>
              <a:buClr>
                <a:srgbClr val="FF0000"/>
              </a:buClr>
              <a:buAutoNum type="arabicPeriod"/>
            </a:pPr>
            <a:r>
              <a:rPr lang="ru-RU" b="1" dirty="0" smtClean="0">
                <a:solidFill>
                  <a:srgbClr val="006600"/>
                </a:solidFill>
                <a:latin typeface="Verdana" panose="020B0604030504040204" pitchFamily="34" charset="0"/>
              </a:rPr>
              <a:t>Выполнить </a:t>
            </a:r>
            <a:r>
              <a:rPr lang="ru-RU" b="1" dirty="0">
                <a:solidFill>
                  <a:srgbClr val="006600"/>
                </a:solidFill>
                <a:latin typeface="Verdana" panose="020B0604030504040204" pitchFamily="34" charset="0"/>
              </a:rPr>
              <a:t>упражнение на точность нанесения ударов. Удары наносить локтевые. Смотреть только на место удара. </a:t>
            </a:r>
            <a:endParaRPr lang="ru-RU" b="1" dirty="0" smtClean="0">
              <a:solidFill>
                <a:srgbClr val="006600"/>
              </a:solidFill>
              <a:latin typeface="Verdana" panose="020B0604030504040204" pitchFamily="34" charset="0"/>
            </a:endParaRPr>
          </a:p>
          <a:p>
            <a:pPr marL="342900" indent="-342900">
              <a:spcBef>
                <a:spcPts val="400"/>
              </a:spcBef>
              <a:spcAft>
                <a:spcPts val="400"/>
              </a:spcAft>
              <a:buClr>
                <a:srgbClr val="FF0000"/>
              </a:buClr>
              <a:buAutoNum type="arabicPeriod"/>
            </a:pPr>
            <a:r>
              <a:rPr lang="ru-RU" b="1" dirty="0" smtClean="0">
                <a:solidFill>
                  <a:srgbClr val="006600"/>
                </a:solidFill>
                <a:latin typeface="Verdana" panose="020B0604030504040204" pitchFamily="34" charset="0"/>
              </a:rPr>
              <a:t>По </a:t>
            </a:r>
            <a:r>
              <a:rPr lang="ru-RU" b="1" dirty="0">
                <a:solidFill>
                  <a:srgbClr val="006600"/>
                </a:solidFill>
                <a:latin typeface="Verdana" panose="020B0604030504040204" pitchFamily="34" charset="0"/>
              </a:rPr>
              <a:t>мере овладения навыками на одном круге переходить к следующим кругам – меткам меньшей площади</a:t>
            </a:r>
            <a:r>
              <a:rPr lang="ru-RU" b="1" dirty="0" smtClean="0">
                <a:solidFill>
                  <a:srgbClr val="006600"/>
                </a:solidFill>
                <a:latin typeface="Verdana" panose="020B0604030504040204" pitchFamily="34" charset="0"/>
              </a:rPr>
              <a:t>.</a:t>
            </a:r>
            <a:endParaRPr lang="ru-RU" b="1" dirty="0">
              <a:solidFill>
                <a:srgbClr val="006600"/>
              </a:solidFill>
            </a:endParaRPr>
          </a:p>
        </p:txBody>
      </p:sp>
    </p:spTree>
    <p:extLst>
      <p:ext uri="{BB962C8B-B14F-4D97-AF65-F5344CB8AC3E}">
        <p14:creationId xmlns:p14="http://schemas.microsoft.com/office/powerpoint/2010/main" val="253825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усеченными противолежащими углами 4"/>
          <p:cNvSpPr/>
          <p:nvPr/>
        </p:nvSpPr>
        <p:spPr>
          <a:xfrm>
            <a:off x="880592" y="1309192"/>
            <a:ext cx="7272808" cy="4329608"/>
          </a:xfrm>
          <a:prstGeom prst="snip2DiagRect">
            <a:avLst/>
          </a:prstGeom>
          <a:solidFill>
            <a:srgbClr val="00FF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ru-RU" sz="4800" b="1" dirty="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4800" b="1" dirty="0">
                <a:ln>
                  <a:solidFill>
                    <a:srgbClr val="0000FF"/>
                  </a:solidFill>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Сущность и </a:t>
            </a:r>
            <a:r>
              <a:rPr lang="ru-RU" sz="4800" b="1" spc="300" dirty="0" smtClean="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cs typeface="Times New Roman" pitchFamily="18" charset="0"/>
              </a:rPr>
              <a:t>виды гибки</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161424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389452" y="1219200"/>
            <a:ext cx="8475104" cy="4724400"/>
          </a:xfrm>
          <a:prstGeom prst="bevel">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a:ln>
                  <a:solidFill>
                    <a:srgbClr val="FF0000"/>
                  </a:solid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itchFamily="18" charset="0"/>
              </a:rPr>
              <a:t>1. </a:t>
            </a:r>
            <a:r>
              <a:rPr lang="ru-RU" sz="5400" b="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ПРАВКА ПОЛОСОВОГО МАТЕРИАЛА</a:t>
            </a:r>
            <a:endParaRPr lang="ru-RU" sz="5400" b="1" spc="300" dirty="0">
              <a:ln>
                <a:solidFill>
                  <a:srgbClr val="0000FF"/>
                </a:solidFill>
              </a:ln>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24000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0" y="1"/>
            <a:ext cx="9144000" cy="533400"/>
          </a:xfrm>
          <a:solidFill>
            <a:srgbClr val="FFFF00"/>
          </a:solidFill>
        </p:spPr>
        <p:txBody>
          <a:bodyPr>
            <a:normAutofit/>
          </a:bodyPr>
          <a:lstStyle/>
          <a:p>
            <a:r>
              <a:rPr lang="ru-RU" sz="2800" b="1" dirty="0" smtClean="0">
                <a:solidFill>
                  <a:srgbClr val="0000FF"/>
                </a:solidFill>
                <a:latin typeface="Arial" pitchFamily="34" charset="0"/>
                <a:cs typeface="Arial" pitchFamily="34" charset="0"/>
              </a:rPr>
              <a:t>1.1</a:t>
            </a:r>
            <a:r>
              <a:rPr lang="ru-RU" sz="2800" b="1" dirty="0" smtClean="0">
                <a:solidFill>
                  <a:srgbClr val="C00000"/>
                </a:solidFill>
                <a:latin typeface="Arial" pitchFamily="34" charset="0"/>
                <a:cs typeface="Arial" pitchFamily="34" charset="0"/>
              </a:rPr>
              <a:t> </a:t>
            </a:r>
            <a:r>
              <a:rPr lang="ru-RU" sz="2800" b="1" dirty="0" smtClean="0">
                <a:solidFill>
                  <a:srgbClr val="C00000"/>
                </a:solidFill>
                <a:effectLst/>
                <a:latin typeface="Arial" pitchFamily="34" charset="0"/>
                <a:cs typeface="Arial" pitchFamily="34" charset="0"/>
              </a:rPr>
              <a:t>ИЗОГНУТОГО ПО ПЛОСКОСТИ</a:t>
            </a:r>
            <a:endParaRPr lang="ru-RU" sz="2600" b="1" dirty="0" smtClean="0">
              <a:solidFill>
                <a:srgbClr val="C00000"/>
              </a:solidFill>
            </a:endParaRPr>
          </a:p>
        </p:txBody>
      </p:sp>
      <p:sp>
        <p:nvSpPr>
          <p:cNvPr id="7171" name="Содержимое 2"/>
          <p:cNvSpPr>
            <a:spLocks noGrp="1"/>
          </p:cNvSpPr>
          <p:nvPr>
            <p:ph idx="1"/>
          </p:nvPr>
        </p:nvSpPr>
        <p:spPr>
          <a:xfrm>
            <a:off x="228600" y="533401"/>
            <a:ext cx="8763000" cy="1523999"/>
          </a:xfrm>
        </p:spPr>
        <p:txBody>
          <a:bodyPr>
            <a:noAutofit/>
          </a:bodyPr>
          <a:lstStyle/>
          <a:p>
            <a:pPr marL="0" indent="0">
              <a:buClr>
                <a:srgbClr val="FF0000"/>
              </a:buClr>
              <a:buSzPct val="100000"/>
              <a:buNone/>
            </a:pPr>
            <a:r>
              <a:rPr lang="ru-RU" sz="2400" b="1" dirty="0" smtClean="0">
                <a:solidFill>
                  <a:srgbClr val="0000FF"/>
                </a:solidFill>
                <a:effectLst/>
                <a:latin typeface="Arial" pitchFamily="34" charset="0"/>
                <a:cs typeface="Arial" pitchFamily="34" charset="0"/>
              </a:rPr>
              <a:t>При </a:t>
            </a:r>
            <a:r>
              <a:rPr lang="ru-RU" sz="2400" b="1" u="sng" dirty="0" smtClean="0">
                <a:solidFill>
                  <a:srgbClr val="FF0000"/>
                </a:solidFill>
                <a:effectLst/>
                <a:latin typeface="Arial" pitchFamily="34" charset="0"/>
                <a:cs typeface="Arial" pitchFamily="34" charset="0"/>
              </a:rPr>
              <a:t>правке полосового и пруткового материала</a:t>
            </a:r>
            <a:r>
              <a:rPr lang="ru-RU" sz="2400" b="1" dirty="0" smtClean="0">
                <a:solidFill>
                  <a:srgbClr val="FF0000"/>
                </a:solidFill>
                <a:effectLst/>
                <a:latin typeface="Arial" pitchFamily="34" charset="0"/>
                <a:cs typeface="Arial" pitchFamily="34" charset="0"/>
              </a:rPr>
              <a:t> </a:t>
            </a:r>
            <a:r>
              <a:rPr lang="ru-RU" sz="2400" b="1" dirty="0" smtClean="0">
                <a:solidFill>
                  <a:srgbClr val="0000FF"/>
                </a:solidFill>
                <a:effectLst/>
                <a:latin typeface="Arial" pitchFamily="34" charset="0"/>
                <a:cs typeface="Arial" pitchFamily="34" charset="0"/>
              </a:rPr>
              <a:t>(круглого, квадратного или шестигранного сечения) выправляемая деталь должна касаться правильной плиты или наковальни </a:t>
            </a:r>
            <a:r>
              <a:rPr lang="ru-RU" sz="2400" b="1" dirty="0" smtClean="0">
                <a:solidFill>
                  <a:srgbClr val="FF0000"/>
                </a:solidFill>
                <a:effectLst/>
                <a:latin typeface="Arial" pitchFamily="34" charset="0"/>
                <a:cs typeface="Arial" pitchFamily="34" charset="0"/>
              </a:rPr>
              <a:t>не менее чем в двух </a:t>
            </a:r>
            <a:r>
              <a:rPr lang="ru-RU" sz="2400" b="1" dirty="0" smtClean="0">
                <a:solidFill>
                  <a:srgbClr val="FF0000"/>
                </a:solidFill>
                <a:effectLst/>
                <a:latin typeface="Arial" pitchFamily="34" charset="0"/>
                <a:cs typeface="Arial" pitchFamily="34" charset="0"/>
              </a:rPr>
              <a:t>точках.</a:t>
            </a:r>
            <a:r>
              <a:rPr lang="ru-RU" sz="2400" b="1" dirty="0" smtClean="0">
                <a:solidFill>
                  <a:srgbClr val="FF00FF"/>
                </a:solidFill>
                <a:effectLst/>
                <a:latin typeface="Arial" pitchFamily="34" charset="0"/>
                <a:cs typeface="Arial" pitchFamily="34" charset="0"/>
              </a:rPr>
              <a:t> </a:t>
            </a:r>
            <a:endParaRPr lang="ru-RU" sz="2400" b="1" dirty="0" smtClean="0">
              <a:solidFill>
                <a:srgbClr val="FF00FF"/>
              </a:solidFill>
              <a:effectLst/>
              <a:latin typeface="Arial" pitchFamily="34" charset="0"/>
              <a:cs typeface="Arial" pitchFamily="34" charset="0"/>
            </a:endParaRPr>
          </a:p>
        </p:txBody>
      </p:sp>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5" name="Рисунок 4"/>
          <p:cNvPicPr/>
          <p:nvPr/>
        </p:nvPicPr>
        <p:blipFill>
          <a:blip r:embed="rId3" cstate="print"/>
          <a:srcRect/>
          <a:stretch>
            <a:fillRect/>
          </a:stretch>
        </p:blipFill>
        <p:spPr bwMode="auto">
          <a:xfrm>
            <a:off x="1447800" y="2173561"/>
            <a:ext cx="5775920" cy="4489839"/>
          </a:xfrm>
          <a:prstGeom prst="rect">
            <a:avLst/>
          </a:prstGeom>
          <a:noFill/>
          <a:ln w="9525">
            <a:noFill/>
            <a:miter lim="800000"/>
            <a:headEnd/>
            <a:tailEnd/>
          </a:ln>
        </p:spPr>
      </p:pic>
    </p:spTree>
    <p:extLst>
      <p:ext uri="{BB962C8B-B14F-4D97-AF65-F5344CB8AC3E}">
        <p14:creationId xmlns:p14="http://schemas.microsoft.com/office/powerpoint/2010/main" val="36707962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dnr.ru/infopediasu/baza27/3005469437044.files/image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5458"/>
            <a:ext cx="5410200" cy="2910182"/>
          </a:xfrm>
          <a:prstGeom prst="rect">
            <a:avLst/>
          </a:prstGeom>
          <a:noFill/>
          <a:extLst>
            <a:ext uri="{909E8E84-426E-40DD-AFC4-6F175D3DCCD1}">
              <a14:hiddenFill xmlns:a14="http://schemas.microsoft.com/office/drawing/2010/main">
                <a:solidFill>
                  <a:srgbClr val="FFFFFF"/>
                </a:solidFill>
              </a14:hiddenFill>
            </a:ext>
          </a:extLst>
        </p:spPr>
      </p:pic>
      <p:sp>
        <p:nvSpPr>
          <p:cNvPr id="7170" name="Заголовок 1"/>
          <p:cNvSpPr>
            <a:spLocks noGrp="1"/>
          </p:cNvSpPr>
          <p:nvPr>
            <p:ph type="title"/>
          </p:nvPr>
        </p:nvSpPr>
        <p:spPr>
          <a:xfrm>
            <a:off x="0" y="1"/>
            <a:ext cx="9144000" cy="810538"/>
          </a:xfrm>
          <a:solidFill>
            <a:srgbClr val="FFFF00"/>
          </a:solidFill>
        </p:spPr>
        <p:txBody>
          <a:bodyPr>
            <a:normAutofit fontScale="90000"/>
          </a:bodyPr>
          <a:lstStyle/>
          <a:p>
            <a:r>
              <a:rPr lang="ru-RU" sz="2400" b="1" dirty="0" smtClean="0">
                <a:solidFill>
                  <a:srgbClr val="C00000"/>
                </a:solidFill>
                <a:effectLst/>
              </a:rPr>
              <a:t>ПОРЯДОК ПРАВКИ ПОЛОСОВОГО МЕТАЛЛА, </a:t>
            </a:r>
            <a:br>
              <a:rPr lang="ru-RU" sz="2400" b="1" dirty="0" smtClean="0">
                <a:solidFill>
                  <a:srgbClr val="C00000"/>
                </a:solidFill>
                <a:effectLst/>
              </a:rPr>
            </a:br>
            <a:r>
              <a:rPr lang="ru-RU" sz="2400" b="1" dirty="0" smtClean="0">
                <a:solidFill>
                  <a:srgbClr val="C00000"/>
                </a:solidFill>
                <a:effectLst/>
              </a:rPr>
              <a:t>ИЗОГНУТОГО ПО ПЛОСКОСТИ</a:t>
            </a:r>
            <a:endParaRPr lang="ru-RU" sz="2600" b="1" dirty="0" smtClean="0">
              <a:solidFill>
                <a:srgbClr val="C00000"/>
              </a:solidFill>
            </a:endParaRPr>
          </a:p>
        </p:txBody>
      </p:sp>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2" name="Прямоугольник 1"/>
          <p:cNvSpPr/>
          <p:nvPr/>
        </p:nvSpPr>
        <p:spPr>
          <a:xfrm>
            <a:off x="44252" y="3579042"/>
            <a:ext cx="9252148" cy="3247043"/>
          </a:xfrm>
          <a:prstGeom prst="rect">
            <a:avLst/>
          </a:prstGeom>
        </p:spPr>
        <p:txBody>
          <a:bodyPr wrap="square">
            <a:spAutoFit/>
          </a:bodyPr>
          <a:lstStyle/>
          <a:p>
            <a:pPr marL="342900" indent="-342900">
              <a:spcBef>
                <a:spcPts val="300"/>
              </a:spcBef>
              <a:spcAft>
                <a:spcPts val="300"/>
              </a:spcAft>
              <a:buClr>
                <a:srgbClr val="FF0000"/>
              </a:buClr>
              <a:buAutoNum type="arabicPeriod"/>
            </a:pPr>
            <a:r>
              <a:rPr lang="ru-RU" b="1" dirty="0" smtClean="0">
                <a:solidFill>
                  <a:srgbClr val="0000FF"/>
                </a:solidFill>
                <a:latin typeface="Verdana" panose="020B0604030504040204" pitchFamily="34" charset="0"/>
              </a:rPr>
              <a:t>Отметить </a:t>
            </a:r>
            <a:r>
              <a:rPr lang="ru-RU" b="1" dirty="0">
                <a:solidFill>
                  <a:srgbClr val="0000FF"/>
                </a:solidFill>
                <a:latin typeface="Verdana" panose="020B0604030504040204" pitchFamily="34" charset="0"/>
              </a:rPr>
              <a:t>выпуклые места мелом. </a:t>
            </a:r>
            <a:endParaRPr lang="ru-RU" b="1" dirty="0" smtClean="0">
              <a:solidFill>
                <a:srgbClr val="0000FF"/>
              </a:solidFill>
              <a:latin typeface="Verdana" panose="020B0604030504040204" pitchFamily="34" charset="0"/>
            </a:endParaRPr>
          </a:p>
          <a:p>
            <a:pPr marL="342900" indent="-342900">
              <a:spcBef>
                <a:spcPts val="300"/>
              </a:spcBef>
              <a:spcAft>
                <a:spcPts val="300"/>
              </a:spcAft>
              <a:buClr>
                <a:srgbClr val="FF0000"/>
              </a:buClr>
              <a:buAutoNum type="arabicPeriod"/>
            </a:pPr>
            <a:r>
              <a:rPr lang="ru-RU" b="1" dirty="0" smtClean="0">
                <a:solidFill>
                  <a:srgbClr val="0000FF"/>
                </a:solidFill>
                <a:latin typeface="Verdana" panose="020B0604030504040204" pitchFamily="34" charset="0"/>
              </a:rPr>
              <a:t>Надеть </a:t>
            </a:r>
            <a:r>
              <a:rPr lang="ru-RU" b="1" dirty="0">
                <a:solidFill>
                  <a:srgbClr val="0000FF"/>
                </a:solidFill>
                <a:latin typeface="Verdana" panose="020B0604030504040204" pitchFamily="34" charset="0"/>
              </a:rPr>
              <a:t>рукавицы. </a:t>
            </a:r>
            <a:endParaRPr lang="ru-RU" b="1" dirty="0" smtClean="0">
              <a:solidFill>
                <a:srgbClr val="0000FF"/>
              </a:solidFill>
              <a:latin typeface="Verdana" panose="020B0604030504040204" pitchFamily="34" charset="0"/>
            </a:endParaRPr>
          </a:p>
          <a:p>
            <a:pPr marL="342900" indent="-342900">
              <a:spcBef>
                <a:spcPts val="300"/>
              </a:spcBef>
              <a:spcAft>
                <a:spcPts val="300"/>
              </a:spcAft>
              <a:buClr>
                <a:srgbClr val="FF0000"/>
              </a:buClr>
              <a:buAutoNum type="arabicPeriod"/>
            </a:pPr>
            <a:r>
              <a:rPr lang="ru-RU" b="1" dirty="0" smtClean="0">
                <a:solidFill>
                  <a:srgbClr val="0000FF"/>
                </a:solidFill>
                <a:latin typeface="Verdana" panose="020B0604030504040204" pitchFamily="34" charset="0"/>
              </a:rPr>
              <a:t>Положить </a:t>
            </a:r>
            <a:r>
              <a:rPr lang="ru-RU" b="1" dirty="0">
                <a:solidFill>
                  <a:srgbClr val="0000FF"/>
                </a:solidFill>
                <a:latin typeface="Verdana" panose="020B0604030504040204" pitchFamily="34" charset="0"/>
              </a:rPr>
              <a:t>полосу на плиту выпуклостью вверх, так чтобы она соприкасалась с плитой </a:t>
            </a:r>
            <a:r>
              <a:rPr lang="ru-RU" b="1" dirty="0">
                <a:solidFill>
                  <a:srgbClr val="FF0000"/>
                </a:solidFill>
                <a:latin typeface="Verdana" panose="020B0604030504040204" pitchFamily="34" charset="0"/>
              </a:rPr>
              <a:t>по двум линиям. </a:t>
            </a:r>
            <a:endParaRPr lang="ru-RU" b="1" dirty="0" smtClean="0">
              <a:solidFill>
                <a:srgbClr val="FF0000"/>
              </a:solidFill>
              <a:latin typeface="Verdana" panose="020B0604030504040204" pitchFamily="34" charset="0"/>
            </a:endParaRPr>
          </a:p>
          <a:p>
            <a:pPr marL="342900" indent="-342900">
              <a:spcBef>
                <a:spcPts val="300"/>
              </a:spcBef>
              <a:spcAft>
                <a:spcPts val="300"/>
              </a:spcAft>
              <a:buClr>
                <a:srgbClr val="FF0000"/>
              </a:buClr>
              <a:buAutoNum type="arabicPeriod"/>
            </a:pPr>
            <a:r>
              <a:rPr lang="ru-RU" b="1" dirty="0" smtClean="0">
                <a:solidFill>
                  <a:srgbClr val="0000FF"/>
                </a:solidFill>
                <a:latin typeface="Verdana" panose="020B0604030504040204" pitchFamily="34" charset="0"/>
              </a:rPr>
              <a:t>Наносить </a:t>
            </a:r>
            <a:r>
              <a:rPr lang="ru-RU" b="1" dirty="0">
                <a:solidFill>
                  <a:srgbClr val="0000FF"/>
                </a:solidFill>
                <a:latin typeface="Verdana" panose="020B0604030504040204" pitchFamily="34" charset="0"/>
              </a:rPr>
              <a:t>по выпуклым местам полосы сильные удары молотком, уменьшая силу ударов по мере выправления. </a:t>
            </a:r>
            <a:endParaRPr lang="ru-RU" b="1" dirty="0" smtClean="0">
              <a:solidFill>
                <a:srgbClr val="0000FF"/>
              </a:solidFill>
              <a:latin typeface="Verdana" panose="020B0604030504040204" pitchFamily="34" charset="0"/>
            </a:endParaRPr>
          </a:p>
          <a:p>
            <a:pPr marL="342900" indent="-342900">
              <a:spcBef>
                <a:spcPts val="300"/>
              </a:spcBef>
              <a:spcAft>
                <a:spcPts val="300"/>
              </a:spcAft>
              <a:buClr>
                <a:srgbClr val="FF0000"/>
              </a:buClr>
              <a:buAutoNum type="arabicPeriod"/>
            </a:pPr>
            <a:r>
              <a:rPr lang="ru-RU" b="1" dirty="0" smtClean="0">
                <a:solidFill>
                  <a:srgbClr val="0000FF"/>
                </a:solidFill>
                <a:latin typeface="Verdana" panose="020B0604030504040204" pitchFamily="34" charset="0"/>
              </a:rPr>
              <a:t>Наносить </a:t>
            </a:r>
            <a:r>
              <a:rPr lang="ru-RU" b="1" dirty="0">
                <a:solidFill>
                  <a:srgbClr val="0000FF"/>
                </a:solidFill>
                <a:latin typeface="Verdana" panose="020B0604030504040204" pitchFamily="34" charset="0"/>
              </a:rPr>
              <a:t>удары молотком от края к середине выпуклости. </a:t>
            </a:r>
            <a:endParaRPr lang="ru-RU" b="1" dirty="0" smtClean="0">
              <a:solidFill>
                <a:srgbClr val="0000FF"/>
              </a:solidFill>
              <a:latin typeface="Verdana" panose="020B0604030504040204" pitchFamily="34" charset="0"/>
            </a:endParaRPr>
          </a:p>
          <a:p>
            <a:pPr marL="342900" indent="-342900">
              <a:spcBef>
                <a:spcPts val="300"/>
              </a:spcBef>
              <a:spcAft>
                <a:spcPts val="300"/>
              </a:spcAft>
              <a:buClr>
                <a:srgbClr val="FF0000"/>
              </a:buClr>
              <a:buAutoNum type="arabicPeriod"/>
            </a:pPr>
            <a:r>
              <a:rPr lang="ru-RU" b="1" dirty="0" smtClean="0">
                <a:solidFill>
                  <a:srgbClr val="0000FF"/>
                </a:solidFill>
                <a:latin typeface="Verdana" panose="020B0604030504040204" pitchFamily="34" charset="0"/>
              </a:rPr>
              <a:t>Проверить </a:t>
            </a:r>
            <a:r>
              <a:rPr lang="ru-RU" b="1" dirty="0">
                <a:solidFill>
                  <a:srgbClr val="0000FF"/>
                </a:solidFill>
                <a:latin typeface="Verdana" panose="020B0604030504040204" pitchFamily="34" charset="0"/>
              </a:rPr>
              <a:t>точность правки на плите на просвет или с помощью щупа либо поверочной линейки. </a:t>
            </a:r>
            <a:r>
              <a:rPr lang="ru-RU" b="1" dirty="0" smtClean="0">
                <a:solidFill>
                  <a:srgbClr val="0000FF"/>
                </a:solidFill>
                <a:latin typeface="Verdana" panose="020B0604030504040204" pitchFamily="34" charset="0"/>
              </a:rPr>
              <a:t>                                                                               </a:t>
            </a:r>
            <a:r>
              <a:rPr lang="ru-RU" b="1" i="1" dirty="0" smtClean="0">
                <a:solidFill>
                  <a:srgbClr val="006600"/>
                </a:solidFill>
                <a:latin typeface="Verdana" panose="020B0604030504040204" pitchFamily="34" charset="0"/>
              </a:rPr>
              <a:t>Отклонение </a:t>
            </a:r>
            <a:r>
              <a:rPr lang="ru-RU" b="1" i="1" dirty="0">
                <a:solidFill>
                  <a:srgbClr val="006600"/>
                </a:solidFill>
                <a:latin typeface="Verdana" panose="020B0604030504040204" pitchFamily="34" charset="0"/>
              </a:rPr>
              <a:t>–</a:t>
            </a:r>
            <a:r>
              <a:rPr lang="ru-RU" b="1" i="1" dirty="0">
                <a:solidFill>
                  <a:srgbClr val="0000FF"/>
                </a:solidFill>
                <a:latin typeface="Verdana" panose="020B0604030504040204" pitchFamily="34" charset="0"/>
              </a:rPr>
              <a:t> </a:t>
            </a:r>
            <a:r>
              <a:rPr lang="ru-RU" b="1" i="1" dirty="0">
                <a:solidFill>
                  <a:srgbClr val="FF0000"/>
                </a:solidFill>
                <a:latin typeface="Verdana" panose="020B0604030504040204" pitchFamily="34" charset="0"/>
              </a:rPr>
              <a:t>не более 0,1 мм на длине 500 мм.</a:t>
            </a:r>
            <a:endParaRPr lang="ru-RU" b="1" i="1" dirty="0">
              <a:solidFill>
                <a:srgbClr val="FF0000"/>
              </a:solidFill>
            </a:endParaRPr>
          </a:p>
        </p:txBody>
      </p:sp>
    </p:spTree>
    <p:extLst>
      <p:ext uri="{BB962C8B-B14F-4D97-AF65-F5344CB8AC3E}">
        <p14:creationId xmlns:p14="http://schemas.microsoft.com/office/powerpoint/2010/main" val="26852718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p0041.gif"/>
          <p:cNvPicPr>
            <a:picLocks noGrp="1" noChangeAspect="1"/>
          </p:cNvPicPr>
          <p:nvPr>
            <p:ph idx="1"/>
          </p:nvPr>
        </p:nvPicPr>
        <p:blipFill>
          <a:blip r:embed="rId3" cstate="print"/>
          <a:srcRect l="10056" t="8958" r="7315" b="10161"/>
          <a:stretch>
            <a:fillRect/>
          </a:stretch>
        </p:blipFill>
        <p:spPr>
          <a:xfrm>
            <a:off x="0" y="527540"/>
            <a:ext cx="9143999" cy="6330460"/>
          </a:xfrm>
        </p:spPr>
      </p:pic>
    </p:spTree>
    <p:extLst>
      <p:ext uri="{BB962C8B-B14F-4D97-AF65-F5344CB8AC3E}">
        <p14:creationId xmlns:p14="http://schemas.microsoft.com/office/powerpoint/2010/main" val="23886456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0" y="1"/>
            <a:ext cx="9144000" cy="533400"/>
          </a:xfrm>
          <a:solidFill>
            <a:srgbClr val="FFFF00"/>
          </a:solidFill>
        </p:spPr>
        <p:txBody>
          <a:bodyPr>
            <a:normAutofit/>
          </a:bodyPr>
          <a:lstStyle/>
          <a:p>
            <a:r>
              <a:rPr lang="ru-RU" sz="2800" b="1" dirty="0" smtClean="0">
                <a:solidFill>
                  <a:srgbClr val="0000FF"/>
                </a:solidFill>
                <a:latin typeface="Arial" pitchFamily="34" charset="0"/>
                <a:cs typeface="Arial" pitchFamily="34" charset="0"/>
              </a:rPr>
              <a:t>1.2</a:t>
            </a:r>
            <a:r>
              <a:rPr lang="ru-RU" sz="2800" b="1" dirty="0" smtClean="0">
                <a:solidFill>
                  <a:srgbClr val="C00000"/>
                </a:solidFill>
                <a:latin typeface="Arial" pitchFamily="34" charset="0"/>
                <a:cs typeface="Arial" pitchFamily="34" charset="0"/>
              </a:rPr>
              <a:t> </a:t>
            </a:r>
            <a:r>
              <a:rPr lang="ru-RU" sz="2800" b="1" dirty="0" smtClean="0">
                <a:solidFill>
                  <a:srgbClr val="C00000"/>
                </a:solidFill>
                <a:effectLst/>
                <a:latin typeface="Arial" pitchFamily="34" charset="0"/>
                <a:cs typeface="Arial" pitchFamily="34" charset="0"/>
              </a:rPr>
              <a:t>ИЗОГНУТОГО ПО РЕБРУ</a:t>
            </a:r>
            <a:endParaRPr lang="ru-RU" sz="2600" b="1" dirty="0" smtClean="0">
              <a:solidFill>
                <a:srgbClr val="C00000"/>
              </a:solidFill>
            </a:endParaRPr>
          </a:p>
        </p:txBody>
      </p:sp>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9" name="Рисунок 8"/>
          <p:cNvPicPr/>
          <p:nvPr/>
        </p:nvPicPr>
        <p:blipFill>
          <a:blip r:embed="rId3" cstate="print"/>
          <a:srcRect/>
          <a:stretch>
            <a:fillRect/>
          </a:stretch>
        </p:blipFill>
        <p:spPr bwMode="auto">
          <a:xfrm>
            <a:off x="114300" y="1595960"/>
            <a:ext cx="8915400" cy="4130438"/>
          </a:xfrm>
          <a:prstGeom prst="rect">
            <a:avLst/>
          </a:prstGeom>
          <a:noFill/>
          <a:ln w="9525">
            <a:noFill/>
            <a:miter lim="800000"/>
            <a:headEnd/>
            <a:tailEnd/>
          </a:ln>
        </p:spPr>
      </p:pic>
      <p:sp>
        <p:nvSpPr>
          <p:cNvPr id="7" name="Содержимое 2"/>
          <p:cNvSpPr txBox="1">
            <a:spLocks/>
          </p:cNvSpPr>
          <p:nvPr/>
        </p:nvSpPr>
        <p:spPr bwMode="auto">
          <a:xfrm>
            <a:off x="114300" y="1595960"/>
            <a:ext cx="3921393" cy="4154405"/>
          </a:xfrm>
          <a:prstGeom prst="rect">
            <a:avLst/>
          </a:prstGeom>
          <a:solidFill>
            <a:schemeClr val="tx1"/>
          </a:solidFill>
          <a:ln>
            <a:noFill/>
          </a:ln>
          <a:effectLs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0">
              <a:buClr>
                <a:srgbClr val="FF0000"/>
              </a:buClr>
              <a:buSzPct val="100000"/>
              <a:buNone/>
            </a:pPr>
            <a:endParaRPr lang="ru-RU" sz="2400" b="1" dirty="0" smtClean="0">
              <a:solidFill>
                <a:srgbClr val="0000FF"/>
              </a:solidFill>
              <a:effectLst/>
              <a:latin typeface="Arial" pitchFamily="34" charset="0"/>
              <a:cs typeface="Arial" pitchFamily="34" charset="0"/>
            </a:endParaRPr>
          </a:p>
          <a:p>
            <a:pPr marL="180975" indent="0">
              <a:buClr>
                <a:srgbClr val="FF0000"/>
              </a:buClr>
              <a:buSzPct val="100000"/>
              <a:buNone/>
            </a:pPr>
            <a:r>
              <a:rPr lang="ru-RU" sz="2400" b="1" dirty="0" smtClean="0">
                <a:solidFill>
                  <a:srgbClr val="0000FF"/>
                </a:solidFill>
                <a:effectLst/>
                <a:latin typeface="Arial" pitchFamily="34" charset="0"/>
                <a:cs typeface="Arial" pitchFamily="34" charset="0"/>
              </a:rPr>
              <a:t>При правке полос, изогнутых по ребру (рихтовке), а также листового материала со значительными деформациями необходимо применять </a:t>
            </a:r>
            <a:r>
              <a:rPr lang="ru-RU" sz="2400" b="1" dirty="0" smtClean="0">
                <a:solidFill>
                  <a:srgbClr val="FF0000"/>
                </a:solidFill>
                <a:effectLst/>
                <a:latin typeface="Arial" pitchFamily="34" charset="0"/>
                <a:cs typeface="Arial" pitchFamily="34" charset="0"/>
              </a:rPr>
              <a:t>способ правки растяжением.</a:t>
            </a:r>
            <a:endParaRPr lang="ru-RU" sz="2400" b="1" dirty="0" smtClean="0">
              <a:latin typeface="Arial" pitchFamily="34" charset="0"/>
              <a:cs typeface="Arial" pitchFamily="34" charset="0"/>
            </a:endParaRPr>
          </a:p>
        </p:txBody>
      </p:sp>
    </p:spTree>
    <p:extLst>
      <p:ext uri="{BB962C8B-B14F-4D97-AF65-F5344CB8AC3E}">
        <p14:creationId xmlns:p14="http://schemas.microsoft.com/office/powerpoint/2010/main" val="1327851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2" name="Прямоугольник 1"/>
          <p:cNvSpPr/>
          <p:nvPr/>
        </p:nvSpPr>
        <p:spPr>
          <a:xfrm>
            <a:off x="180678" y="3830839"/>
            <a:ext cx="8734722" cy="2985433"/>
          </a:xfrm>
          <a:prstGeom prst="rect">
            <a:avLst/>
          </a:prstGeom>
        </p:spPr>
        <p:txBody>
          <a:bodyPr wrap="square">
            <a:spAutoFit/>
          </a:bodyPr>
          <a:lstStyle/>
          <a:p>
            <a:pPr marL="342900" indent="-342900">
              <a:spcBef>
                <a:spcPts val="600"/>
              </a:spcBef>
              <a:spcAft>
                <a:spcPts val="600"/>
              </a:spcAft>
              <a:buClr>
                <a:srgbClr val="FF0000"/>
              </a:buClr>
              <a:buAutoNum type="arabicPeriod"/>
            </a:pPr>
            <a:r>
              <a:rPr lang="ru-RU" sz="2400" b="1" dirty="0" smtClean="0">
                <a:solidFill>
                  <a:srgbClr val="0000FF"/>
                </a:solidFill>
                <a:latin typeface="Arial" panose="020B0604020202020204" pitchFamily="34" charset="0"/>
                <a:cs typeface="Arial" panose="020B0604020202020204" pitchFamily="34" charset="0"/>
              </a:rPr>
              <a:t>Определить </a:t>
            </a:r>
            <a:r>
              <a:rPr lang="ru-RU" sz="2400" b="1" dirty="0">
                <a:solidFill>
                  <a:srgbClr val="0000FF"/>
                </a:solidFill>
                <a:latin typeface="Arial" panose="020B0604020202020204" pitchFamily="34" charset="0"/>
                <a:cs typeface="Arial" panose="020B0604020202020204" pitchFamily="34" charset="0"/>
              </a:rPr>
              <a:t>границы кривизны. </a:t>
            </a:r>
            <a:endParaRPr lang="ru-RU" sz="2400" b="1" dirty="0" smtClean="0">
              <a:solidFill>
                <a:srgbClr val="0000FF"/>
              </a:solidFill>
              <a:latin typeface="Arial" panose="020B0604020202020204" pitchFamily="34" charset="0"/>
              <a:cs typeface="Arial" panose="020B0604020202020204" pitchFamily="34" charset="0"/>
            </a:endParaRPr>
          </a:p>
          <a:p>
            <a:pPr marL="342900" indent="-342900">
              <a:spcBef>
                <a:spcPts val="600"/>
              </a:spcBef>
              <a:spcAft>
                <a:spcPts val="600"/>
              </a:spcAft>
              <a:buClr>
                <a:srgbClr val="FF0000"/>
              </a:buClr>
              <a:buAutoNum type="arabicPeriod"/>
            </a:pPr>
            <a:r>
              <a:rPr lang="ru-RU" sz="2400" b="1" dirty="0" smtClean="0">
                <a:solidFill>
                  <a:srgbClr val="0000FF"/>
                </a:solidFill>
                <a:latin typeface="Arial" panose="020B0604020202020204" pitchFamily="34" charset="0"/>
                <a:cs typeface="Arial" panose="020B0604020202020204" pitchFamily="34" charset="0"/>
              </a:rPr>
              <a:t>Положить искривлённую </a:t>
            </a:r>
            <a:r>
              <a:rPr lang="ru-RU" sz="2400" b="1" dirty="0">
                <a:solidFill>
                  <a:srgbClr val="0000FF"/>
                </a:solidFill>
                <a:latin typeface="Arial" panose="020B0604020202020204" pitchFamily="34" charset="0"/>
                <a:cs typeface="Arial" panose="020B0604020202020204" pitchFamily="34" charset="0"/>
              </a:rPr>
              <a:t>полосу на плиту. </a:t>
            </a:r>
            <a:endParaRPr lang="ru-RU" sz="2400" b="1" dirty="0" smtClean="0">
              <a:solidFill>
                <a:srgbClr val="0000FF"/>
              </a:solidFill>
              <a:latin typeface="Arial" panose="020B0604020202020204" pitchFamily="34" charset="0"/>
              <a:cs typeface="Arial" panose="020B0604020202020204" pitchFamily="34" charset="0"/>
            </a:endParaRPr>
          </a:p>
          <a:p>
            <a:pPr marL="342900" indent="-342900">
              <a:spcBef>
                <a:spcPts val="600"/>
              </a:spcBef>
              <a:spcAft>
                <a:spcPts val="600"/>
              </a:spcAft>
              <a:buClr>
                <a:srgbClr val="FF0000"/>
              </a:buClr>
              <a:buAutoNum type="arabicPeriod"/>
            </a:pPr>
            <a:r>
              <a:rPr lang="ru-RU" sz="2400" b="1" dirty="0" smtClean="0">
                <a:solidFill>
                  <a:srgbClr val="0000FF"/>
                </a:solidFill>
                <a:latin typeface="Arial" panose="020B0604020202020204" pitchFamily="34" charset="0"/>
                <a:cs typeface="Arial" panose="020B0604020202020204" pitchFamily="34" charset="0"/>
              </a:rPr>
              <a:t>Удары </a:t>
            </a:r>
            <a:r>
              <a:rPr lang="ru-RU" sz="2400" b="1" dirty="0">
                <a:solidFill>
                  <a:srgbClr val="0000FF"/>
                </a:solidFill>
                <a:latin typeface="Arial" panose="020B0604020202020204" pitchFamily="34" charset="0"/>
                <a:cs typeface="Arial" panose="020B0604020202020204" pitchFamily="34" charset="0"/>
              </a:rPr>
              <a:t>наносить носком молотка по вогнутой части полосы, располагая его </a:t>
            </a:r>
            <a:r>
              <a:rPr lang="ru-RU" sz="2400" b="1" dirty="0" smtClean="0">
                <a:solidFill>
                  <a:srgbClr val="0000FF"/>
                </a:solidFill>
                <a:latin typeface="Arial" panose="020B0604020202020204" pitchFamily="34" charset="0"/>
                <a:cs typeface="Arial" panose="020B0604020202020204" pitchFamily="34" charset="0"/>
              </a:rPr>
              <a:t>поперёк </a:t>
            </a:r>
            <a:r>
              <a:rPr lang="ru-RU" sz="2400" b="1" dirty="0">
                <a:solidFill>
                  <a:srgbClr val="0000FF"/>
                </a:solidFill>
                <a:latin typeface="Arial" panose="020B0604020202020204" pitchFamily="34" charset="0"/>
                <a:cs typeface="Arial" panose="020B0604020202020204" pitchFamily="34" charset="0"/>
              </a:rPr>
              <a:t>кромки, до тех пор, пока полоса не примет прямолинейную </a:t>
            </a:r>
            <a:r>
              <a:rPr lang="ru-RU" sz="2400" b="1" dirty="0" smtClean="0">
                <a:solidFill>
                  <a:srgbClr val="0000FF"/>
                </a:solidFill>
                <a:latin typeface="Arial" panose="020B0604020202020204" pitchFamily="34" charset="0"/>
                <a:cs typeface="Arial" panose="020B0604020202020204" pitchFamily="34" charset="0"/>
              </a:rPr>
              <a:t>форму. </a:t>
            </a:r>
            <a:r>
              <a:rPr lang="ru-RU" sz="2400" b="1" i="1" dirty="0">
                <a:solidFill>
                  <a:srgbClr val="006600"/>
                </a:solidFill>
                <a:latin typeface="Arial" panose="020B0604020202020204" pitchFamily="34" charset="0"/>
                <a:cs typeface="Arial" panose="020B0604020202020204" pitchFamily="34" charset="0"/>
              </a:rPr>
              <a:t>Допустимое отклонение от прямолинейности –</a:t>
            </a:r>
            <a:r>
              <a:rPr lang="ru-RU" sz="2400" b="1" i="1" dirty="0">
                <a:solidFill>
                  <a:srgbClr val="0000FF"/>
                </a:solidFill>
                <a:latin typeface="Arial" panose="020B0604020202020204" pitchFamily="34" charset="0"/>
                <a:cs typeface="Arial" panose="020B0604020202020204" pitchFamily="34" charset="0"/>
              </a:rPr>
              <a:t> </a:t>
            </a:r>
            <a:r>
              <a:rPr lang="ru-RU" sz="2400" b="1" i="1" dirty="0" smtClean="0">
                <a:solidFill>
                  <a:srgbClr val="0000FF"/>
                </a:solidFill>
                <a:latin typeface="Arial" panose="020B0604020202020204" pitchFamily="34" charset="0"/>
                <a:cs typeface="Arial" panose="020B0604020202020204" pitchFamily="34" charset="0"/>
              </a:rPr>
              <a:t>                              </a:t>
            </a:r>
            <a:r>
              <a:rPr lang="ru-RU" sz="2400" b="1" i="1" dirty="0" smtClean="0">
                <a:solidFill>
                  <a:srgbClr val="FF0000"/>
                </a:solidFill>
                <a:latin typeface="Arial" panose="020B0604020202020204" pitchFamily="34" charset="0"/>
                <a:cs typeface="Arial" panose="020B0604020202020204" pitchFamily="34" charset="0"/>
              </a:rPr>
              <a:t>до </a:t>
            </a:r>
            <a:r>
              <a:rPr lang="ru-RU" sz="2400" b="1" i="1" dirty="0">
                <a:solidFill>
                  <a:srgbClr val="FF0000"/>
                </a:solidFill>
                <a:latin typeface="Arial" panose="020B0604020202020204" pitchFamily="34" charset="0"/>
                <a:cs typeface="Arial" panose="020B0604020202020204" pitchFamily="34" charset="0"/>
              </a:rPr>
              <a:t>0,1 мм на длине 500 мм.</a:t>
            </a:r>
            <a:endParaRPr lang="ru-RU" sz="2400" b="1" i="1" dirty="0">
              <a:solidFill>
                <a:srgbClr val="FF0000"/>
              </a:solidFill>
              <a:latin typeface="Arial" panose="020B0604020202020204" pitchFamily="34" charset="0"/>
              <a:cs typeface="Arial" panose="020B0604020202020204" pitchFamily="34" charset="0"/>
            </a:endParaRPr>
          </a:p>
        </p:txBody>
      </p:sp>
      <p:pic>
        <p:nvPicPr>
          <p:cNvPr id="4098" name="Picture 2" descr="https://pdnr.ru/infopediasu/baza27/3005469437044.files/image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50380"/>
            <a:ext cx="4820933" cy="3087091"/>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a:spLocks noGrp="1"/>
          </p:cNvSpPr>
          <p:nvPr>
            <p:ph type="title"/>
          </p:nvPr>
        </p:nvSpPr>
        <p:spPr>
          <a:xfrm>
            <a:off x="0" y="1"/>
            <a:ext cx="9144000" cy="810538"/>
          </a:xfrm>
          <a:solidFill>
            <a:srgbClr val="FFFF00"/>
          </a:solidFill>
        </p:spPr>
        <p:txBody>
          <a:bodyPr>
            <a:normAutofit fontScale="90000"/>
          </a:bodyPr>
          <a:lstStyle/>
          <a:p>
            <a:r>
              <a:rPr lang="ru-RU" sz="2400" b="1" dirty="0" smtClean="0">
                <a:solidFill>
                  <a:srgbClr val="C00000"/>
                </a:solidFill>
                <a:effectLst/>
              </a:rPr>
              <a:t>ПОРЯДОК ПРАВКИ ПОЛОСОВОГО МЕТАЛЛА, </a:t>
            </a:r>
            <a:br>
              <a:rPr lang="ru-RU" sz="2400" b="1" dirty="0" smtClean="0">
                <a:solidFill>
                  <a:srgbClr val="C00000"/>
                </a:solidFill>
                <a:effectLst/>
              </a:rPr>
            </a:br>
            <a:r>
              <a:rPr lang="ru-RU" sz="2400" b="1" dirty="0" smtClean="0">
                <a:solidFill>
                  <a:srgbClr val="C00000"/>
                </a:solidFill>
                <a:effectLst/>
              </a:rPr>
              <a:t>ИЗОГНУТОГО ПО РЕБРУ</a:t>
            </a:r>
            <a:endParaRPr lang="ru-RU" sz="2600" b="1" dirty="0" smtClean="0">
              <a:solidFill>
                <a:srgbClr val="C00000"/>
              </a:solidFill>
            </a:endParaRPr>
          </a:p>
        </p:txBody>
      </p:sp>
    </p:spTree>
    <p:extLst>
      <p:ext uri="{BB962C8B-B14F-4D97-AF65-F5344CB8AC3E}">
        <p14:creationId xmlns:p14="http://schemas.microsoft.com/office/powerpoint/2010/main" val="3548484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381000" y="555532"/>
            <a:ext cx="8610600" cy="936104"/>
          </a:xfrm>
        </p:spPr>
        <p:txBody>
          <a:bodyPr>
            <a:normAutofit/>
          </a:bodyPr>
          <a:lstStyle/>
          <a:p>
            <a:pPr marL="0" lvl="0" indent="0">
              <a:buClr>
                <a:srgbClr val="FF0000"/>
              </a:buClr>
              <a:buSzPct val="100000"/>
              <a:buNone/>
            </a:pPr>
            <a:r>
              <a:rPr lang="ru-RU" sz="2400" b="1" dirty="0" smtClean="0">
                <a:solidFill>
                  <a:srgbClr val="0000FF"/>
                </a:solidFill>
                <a:effectLst/>
                <a:latin typeface="Arial" pitchFamily="34" charset="0"/>
                <a:cs typeface="Arial" pitchFamily="34" charset="0"/>
              </a:rPr>
              <a:t>Правку полос с винтовым изгибом необходимо выполнять </a:t>
            </a:r>
            <a:r>
              <a:rPr lang="ru-RU" sz="2400" b="1" dirty="0" smtClean="0">
                <a:solidFill>
                  <a:srgbClr val="FF0000"/>
                </a:solidFill>
                <a:effectLst/>
                <a:latin typeface="Arial" pitchFamily="34" charset="0"/>
                <a:cs typeface="Arial" pitchFamily="34" charset="0"/>
              </a:rPr>
              <a:t>в ручных </a:t>
            </a:r>
            <a:r>
              <a:rPr lang="ru-RU" sz="2400" b="1" dirty="0" smtClean="0">
                <a:solidFill>
                  <a:srgbClr val="FF0000"/>
                </a:solidFill>
                <a:effectLst/>
                <a:latin typeface="Arial" pitchFamily="34" charset="0"/>
                <a:cs typeface="Arial" pitchFamily="34" charset="0"/>
              </a:rPr>
              <a:t>тисочках.</a:t>
            </a:r>
            <a:endParaRPr lang="ru-RU" sz="2400" b="1" i="1" dirty="0" smtClean="0">
              <a:solidFill>
                <a:srgbClr val="FF00FF"/>
              </a:solidFill>
              <a:effectLst/>
              <a:latin typeface="Arial" pitchFamily="34" charset="0"/>
              <a:cs typeface="Arial" pitchFamily="34" charset="0"/>
            </a:endParaRPr>
          </a:p>
          <a:p>
            <a:pPr lvl="0"/>
            <a:endParaRPr lang="ru-RU" sz="2400" b="1" dirty="0" smtClean="0">
              <a:latin typeface="Arial" pitchFamily="34" charset="0"/>
              <a:cs typeface="Arial" pitchFamily="34" charset="0"/>
            </a:endParaRPr>
          </a:p>
        </p:txBody>
      </p:sp>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8" name="Рисунок 7"/>
          <p:cNvPicPr/>
          <p:nvPr/>
        </p:nvPicPr>
        <p:blipFill>
          <a:blip r:embed="rId3" cstate="print"/>
          <a:srcRect/>
          <a:stretch>
            <a:fillRect/>
          </a:stretch>
        </p:blipFill>
        <p:spPr bwMode="auto">
          <a:xfrm>
            <a:off x="947328" y="1409733"/>
            <a:ext cx="7162800" cy="4303712"/>
          </a:xfrm>
          <a:prstGeom prst="rect">
            <a:avLst/>
          </a:prstGeom>
          <a:noFill/>
          <a:ln w="9525">
            <a:noFill/>
            <a:miter lim="800000"/>
            <a:headEnd/>
            <a:tailEnd/>
          </a:ln>
        </p:spPr>
      </p:pic>
      <p:sp>
        <p:nvSpPr>
          <p:cNvPr id="6" name="Заголовок 1"/>
          <p:cNvSpPr>
            <a:spLocks noGrp="1"/>
          </p:cNvSpPr>
          <p:nvPr>
            <p:ph type="title"/>
          </p:nvPr>
        </p:nvSpPr>
        <p:spPr>
          <a:xfrm>
            <a:off x="0" y="1"/>
            <a:ext cx="9144000" cy="533400"/>
          </a:xfrm>
          <a:solidFill>
            <a:srgbClr val="FFFF00"/>
          </a:solidFill>
        </p:spPr>
        <p:txBody>
          <a:bodyPr>
            <a:normAutofit/>
          </a:bodyPr>
          <a:lstStyle/>
          <a:p>
            <a:r>
              <a:rPr lang="ru-RU" sz="2800" b="1" dirty="0" smtClean="0">
                <a:solidFill>
                  <a:srgbClr val="0000FF"/>
                </a:solidFill>
                <a:latin typeface="Arial" pitchFamily="34" charset="0"/>
                <a:cs typeface="Arial" pitchFamily="34" charset="0"/>
              </a:rPr>
              <a:t>1.3</a:t>
            </a:r>
            <a:r>
              <a:rPr lang="ru-RU" sz="2800" b="1" dirty="0" smtClean="0">
                <a:solidFill>
                  <a:srgbClr val="C00000"/>
                </a:solidFill>
                <a:latin typeface="Arial" pitchFamily="34" charset="0"/>
                <a:cs typeface="Arial" pitchFamily="34" charset="0"/>
              </a:rPr>
              <a:t> </a:t>
            </a:r>
            <a:r>
              <a:rPr lang="ru-RU" sz="2800" b="1" dirty="0" smtClean="0">
                <a:solidFill>
                  <a:srgbClr val="C00000"/>
                </a:solidFill>
                <a:effectLst/>
                <a:latin typeface="Arial" pitchFamily="34" charset="0"/>
                <a:cs typeface="Arial" pitchFamily="34" charset="0"/>
              </a:rPr>
              <a:t>СО СПИРАЛЬНОЙ КРИВИЗНОЙ</a:t>
            </a:r>
            <a:endParaRPr lang="ru-RU" sz="2600" b="1" dirty="0" smtClean="0">
              <a:solidFill>
                <a:srgbClr val="C00000"/>
              </a:solidFill>
            </a:endParaRPr>
          </a:p>
        </p:txBody>
      </p:sp>
      <p:sp>
        <p:nvSpPr>
          <p:cNvPr id="2" name="Прямоугольник 1"/>
          <p:cNvSpPr/>
          <p:nvPr/>
        </p:nvSpPr>
        <p:spPr>
          <a:xfrm>
            <a:off x="1676400" y="5721627"/>
            <a:ext cx="5093831" cy="461665"/>
          </a:xfrm>
          <a:prstGeom prst="rect">
            <a:avLst/>
          </a:prstGeom>
        </p:spPr>
        <p:txBody>
          <a:bodyPr wrap="none">
            <a:spAutoFit/>
          </a:bodyPr>
          <a:lstStyle/>
          <a:p>
            <a:pPr algn="ctr"/>
            <a:r>
              <a:rPr lang="ru-RU" sz="2400" b="1" i="1" dirty="0">
                <a:solidFill>
                  <a:srgbClr val="FF0000"/>
                </a:solidFill>
                <a:latin typeface="Arial" pitchFamily="34" charset="0"/>
                <a:cs typeface="Arial" pitchFamily="34" charset="0"/>
              </a:rPr>
              <a:t>а</a:t>
            </a:r>
            <a:r>
              <a:rPr lang="ru-RU" sz="2400" b="1" i="1" dirty="0">
                <a:solidFill>
                  <a:srgbClr val="0000FF"/>
                </a:solidFill>
                <a:latin typeface="Arial" pitchFamily="34" charset="0"/>
                <a:cs typeface="Arial" pitchFamily="34" charset="0"/>
              </a:rPr>
              <a:t> – </a:t>
            </a:r>
            <a:r>
              <a:rPr lang="ru-RU" sz="2400" b="1" dirty="0">
                <a:solidFill>
                  <a:srgbClr val="0000FF"/>
                </a:solidFill>
                <a:latin typeface="Arial" pitchFamily="34" charset="0"/>
                <a:cs typeface="Arial" pitchFamily="34" charset="0"/>
              </a:rPr>
              <a:t>полоса с двойным изгибом; </a:t>
            </a:r>
          </a:p>
        </p:txBody>
      </p:sp>
      <p:sp>
        <p:nvSpPr>
          <p:cNvPr id="46081" name="Rectangle 1"/>
          <p:cNvSpPr>
            <a:spLocks noChangeArrowheads="1"/>
          </p:cNvSpPr>
          <p:nvPr/>
        </p:nvSpPr>
        <p:spPr bwMode="auto">
          <a:xfrm>
            <a:off x="1317403" y="6210626"/>
            <a:ext cx="667389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i="1" dirty="0" smtClean="0">
                <a:solidFill>
                  <a:srgbClr val="FF0000"/>
                </a:solidFill>
                <a:latin typeface="Arial" pitchFamily="34" charset="0"/>
                <a:cs typeface="Arial" pitchFamily="34" charset="0"/>
              </a:rPr>
              <a:t>б</a:t>
            </a:r>
            <a:r>
              <a:rPr lang="ru-RU" sz="2400" b="1" i="1" dirty="0" smtClean="0">
                <a:solidFill>
                  <a:srgbClr val="0000FF"/>
                </a:solidFill>
                <a:latin typeface="Arial" pitchFamily="34" charset="0"/>
                <a:cs typeface="Arial" pitchFamily="34" charset="0"/>
              </a:rPr>
              <a:t> </a:t>
            </a:r>
            <a:r>
              <a:rPr lang="ru-RU" sz="2400" b="1" i="1" dirty="0" smtClean="0">
                <a:solidFill>
                  <a:srgbClr val="0000FF"/>
                </a:solidFill>
                <a:latin typeface="Arial" pitchFamily="34" charset="0"/>
                <a:cs typeface="Arial" pitchFamily="34" charset="0"/>
              </a:rPr>
              <a:t>– </a:t>
            </a:r>
            <a:r>
              <a:rPr lang="ru-RU" sz="2400" b="1" dirty="0" smtClean="0">
                <a:solidFill>
                  <a:srgbClr val="0000FF"/>
                </a:solidFill>
                <a:latin typeface="Arial" pitchFamily="34" charset="0"/>
                <a:cs typeface="Arial" pitchFamily="34" charset="0"/>
              </a:rPr>
              <a:t>правка полосы в ручных тисочках</a:t>
            </a:r>
            <a:endParaRPr lang="ru-RU"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8366470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2" name="Прямоугольник 1"/>
          <p:cNvSpPr/>
          <p:nvPr/>
        </p:nvSpPr>
        <p:spPr>
          <a:xfrm>
            <a:off x="178881" y="4968025"/>
            <a:ext cx="8734722" cy="1785104"/>
          </a:xfrm>
          <a:prstGeom prst="rect">
            <a:avLst/>
          </a:prstGeom>
        </p:spPr>
        <p:txBody>
          <a:bodyPr wrap="square">
            <a:spAutoFit/>
          </a:bodyPr>
          <a:lstStyle/>
          <a:p>
            <a:pPr marL="457200" indent="-457200">
              <a:spcBef>
                <a:spcPts val="300"/>
              </a:spcBef>
              <a:spcAft>
                <a:spcPts val="300"/>
              </a:spcAft>
              <a:buClr>
                <a:srgbClr val="FF0000"/>
              </a:buClr>
              <a:buFont typeface="+mj-lt"/>
              <a:buAutoNum type="arabicPeriod" startAt="4"/>
            </a:pPr>
            <a:r>
              <a:rPr lang="ru-RU" sz="2000" b="1" dirty="0" smtClean="0">
                <a:solidFill>
                  <a:srgbClr val="0000FF"/>
                </a:solidFill>
                <a:latin typeface="Arial" panose="020B0604020202020204" pitchFamily="34" charset="0"/>
                <a:cs typeface="Arial" panose="020B0604020202020204" pitchFamily="34" charset="0"/>
              </a:rPr>
              <a:t>Равномерным </a:t>
            </a:r>
            <a:r>
              <a:rPr lang="ru-RU" sz="2000" b="1" dirty="0">
                <a:solidFill>
                  <a:srgbClr val="0000FF"/>
                </a:solidFill>
                <a:latin typeface="Arial" panose="020B0604020202020204" pitchFamily="34" charset="0"/>
                <a:cs typeface="Arial" panose="020B0604020202020204" pitchFamily="34" charset="0"/>
              </a:rPr>
              <a:t>вращением выправить спиральный изгиб. </a:t>
            </a:r>
            <a:endParaRPr lang="ru-RU" sz="2000" b="1" dirty="0" smtClean="0">
              <a:solidFill>
                <a:srgbClr val="0000FF"/>
              </a:solidFill>
              <a:latin typeface="Arial" panose="020B0604020202020204" pitchFamily="34" charset="0"/>
              <a:cs typeface="Arial" panose="020B0604020202020204" pitchFamily="34" charset="0"/>
            </a:endParaRPr>
          </a:p>
          <a:p>
            <a:pPr marL="457200" indent="-457200">
              <a:spcBef>
                <a:spcPts val="300"/>
              </a:spcBef>
              <a:spcAft>
                <a:spcPts val="300"/>
              </a:spcAft>
              <a:buClr>
                <a:srgbClr val="FF0000"/>
              </a:buClr>
              <a:buFont typeface="+mj-lt"/>
              <a:buAutoNum type="arabicPeriod" startAt="4"/>
            </a:pPr>
            <a:r>
              <a:rPr lang="ru-RU" sz="2000" b="1" dirty="0" smtClean="0">
                <a:solidFill>
                  <a:srgbClr val="0000FF"/>
                </a:solidFill>
                <a:latin typeface="Arial" panose="020B0604020202020204" pitchFamily="34" charset="0"/>
                <a:cs typeface="Arial" panose="020B0604020202020204" pitchFamily="34" charset="0"/>
              </a:rPr>
              <a:t>Окончательную </a:t>
            </a:r>
            <a:r>
              <a:rPr lang="ru-RU" sz="2000" b="1" dirty="0">
                <a:solidFill>
                  <a:srgbClr val="0000FF"/>
                </a:solidFill>
                <a:latin typeface="Arial" panose="020B0604020202020204" pitchFamily="34" charset="0"/>
                <a:cs typeface="Arial" panose="020B0604020202020204" pitchFamily="34" charset="0"/>
              </a:rPr>
              <a:t>правку провести обычным (описанным выше) способом. </a:t>
            </a:r>
            <a:endParaRPr lang="ru-RU" sz="2000" b="1" dirty="0" smtClean="0">
              <a:solidFill>
                <a:srgbClr val="0000FF"/>
              </a:solidFill>
              <a:latin typeface="Arial" panose="020B0604020202020204" pitchFamily="34" charset="0"/>
              <a:cs typeface="Arial" panose="020B0604020202020204" pitchFamily="34" charset="0"/>
            </a:endParaRPr>
          </a:p>
          <a:p>
            <a:pPr marL="457200" indent="-457200">
              <a:spcBef>
                <a:spcPts val="300"/>
              </a:spcBef>
              <a:spcAft>
                <a:spcPts val="300"/>
              </a:spcAft>
              <a:buClr>
                <a:srgbClr val="FF0000"/>
              </a:buClr>
              <a:buFont typeface="+mj-lt"/>
              <a:buAutoNum type="arabicPeriod" startAt="4"/>
            </a:pPr>
            <a:r>
              <a:rPr lang="ru-RU" sz="2000" b="1" dirty="0" smtClean="0">
                <a:solidFill>
                  <a:srgbClr val="006600"/>
                </a:solidFill>
                <a:latin typeface="Arial" panose="020B0604020202020204" pitchFamily="34" charset="0"/>
                <a:cs typeface="Arial" panose="020B0604020202020204" pitchFamily="34" charset="0"/>
              </a:rPr>
              <a:t>Контроль </a:t>
            </a:r>
            <a:r>
              <a:rPr lang="ru-RU" sz="2000" b="1" dirty="0">
                <a:solidFill>
                  <a:srgbClr val="006600"/>
                </a:solidFill>
                <a:latin typeface="Arial" panose="020B0604020202020204" pitchFamily="34" charset="0"/>
                <a:cs typeface="Arial" panose="020B0604020202020204" pitchFamily="34" charset="0"/>
              </a:rPr>
              <a:t>правки </a:t>
            </a:r>
            <a:r>
              <a:rPr lang="ru-RU" sz="2000" b="1" dirty="0">
                <a:solidFill>
                  <a:srgbClr val="0000FF"/>
                </a:solidFill>
                <a:latin typeface="Arial" panose="020B0604020202020204" pitchFamily="34" charset="0"/>
                <a:cs typeface="Arial" panose="020B0604020202020204" pitchFamily="34" charset="0"/>
              </a:rPr>
              <a:t>– «на глаз», наложением на поверочную плиту (по просвету) или с помощью щупа. </a:t>
            </a:r>
            <a:endParaRPr lang="ru-RU" sz="2000" b="1" i="1" dirty="0">
              <a:solidFill>
                <a:srgbClr val="0000FF"/>
              </a:solidFill>
              <a:latin typeface="Arial" panose="020B0604020202020204" pitchFamily="34" charset="0"/>
              <a:cs typeface="Arial" panose="020B0604020202020204" pitchFamily="34" charset="0"/>
            </a:endParaRPr>
          </a:p>
        </p:txBody>
      </p:sp>
      <p:sp>
        <p:nvSpPr>
          <p:cNvPr id="8" name="Заголовок 1"/>
          <p:cNvSpPr>
            <a:spLocks noGrp="1"/>
          </p:cNvSpPr>
          <p:nvPr>
            <p:ph type="title"/>
          </p:nvPr>
        </p:nvSpPr>
        <p:spPr>
          <a:xfrm>
            <a:off x="0" y="1"/>
            <a:ext cx="9144000" cy="810538"/>
          </a:xfrm>
          <a:solidFill>
            <a:srgbClr val="FFFF00"/>
          </a:solidFill>
        </p:spPr>
        <p:txBody>
          <a:bodyPr>
            <a:normAutofit fontScale="90000"/>
          </a:bodyPr>
          <a:lstStyle/>
          <a:p>
            <a:r>
              <a:rPr lang="ru-RU" sz="2400" b="1" dirty="0" smtClean="0">
                <a:solidFill>
                  <a:srgbClr val="C00000"/>
                </a:solidFill>
                <a:effectLst/>
              </a:rPr>
              <a:t>ПОРЯДОК ПРАВКИ ПОЛОСОВОГО МЕТАЛЛА</a:t>
            </a:r>
            <a:br>
              <a:rPr lang="ru-RU" sz="2400" b="1" dirty="0" smtClean="0">
                <a:solidFill>
                  <a:srgbClr val="C00000"/>
                </a:solidFill>
                <a:effectLst/>
              </a:rPr>
            </a:br>
            <a:r>
              <a:rPr lang="ru-RU" sz="2400" b="1" dirty="0" smtClean="0">
                <a:solidFill>
                  <a:srgbClr val="C00000"/>
                </a:solidFill>
                <a:effectLst/>
              </a:rPr>
              <a:t>СО СПИРАЛЬНОЙ КРИВИЗНОЙ</a:t>
            </a:r>
            <a:endParaRPr lang="ru-RU" sz="2600" b="1" dirty="0" smtClean="0">
              <a:solidFill>
                <a:srgbClr val="C00000"/>
              </a:solidFill>
            </a:endParaRPr>
          </a:p>
        </p:txBody>
      </p:sp>
      <p:pic>
        <p:nvPicPr>
          <p:cNvPr id="5122" name="Picture 2" descr="https://pdnr.ru/infopediasu/baza27/3005469437044.files/image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0539"/>
            <a:ext cx="5473414" cy="403695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18935" y="1828800"/>
            <a:ext cx="4572000" cy="2708434"/>
          </a:xfrm>
          <a:prstGeom prst="rect">
            <a:avLst/>
          </a:prstGeom>
        </p:spPr>
        <p:txBody>
          <a:bodyPr>
            <a:spAutoFit/>
          </a:bodyPr>
          <a:lstStyle/>
          <a:p>
            <a:pPr marL="342900" indent="-342900">
              <a:spcBef>
                <a:spcPts val="300"/>
              </a:spcBef>
              <a:spcAft>
                <a:spcPts val="300"/>
              </a:spcAft>
              <a:buClr>
                <a:srgbClr val="FF0000"/>
              </a:buClr>
              <a:buAutoNum type="arabicPeriod"/>
            </a:pPr>
            <a:r>
              <a:rPr lang="ru-RU" sz="2000" b="1" dirty="0">
                <a:solidFill>
                  <a:srgbClr val="0000FF"/>
                </a:solidFill>
                <a:latin typeface="Arial" panose="020B0604020202020204" pitchFamily="34" charset="0"/>
                <a:cs typeface="Arial" panose="020B0604020202020204" pitchFamily="34" charset="0"/>
              </a:rPr>
              <a:t>Закрепить полосу в тисках перпендикулярно их губкам. </a:t>
            </a:r>
          </a:p>
          <a:p>
            <a:pPr marL="342900" indent="-342900">
              <a:spcBef>
                <a:spcPts val="300"/>
              </a:spcBef>
              <a:spcAft>
                <a:spcPts val="300"/>
              </a:spcAft>
              <a:buClr>
                <a:srgbClr val="FF0000"/>
              </a:buClr>
              <a:buAutoNum type="arabicPeriod"/>
            </a:pPr>
            <a:r>
              <a:rPr lang="ru-RU" sz="2000" b="1" dirty="0">
                <a:solidFill>
                  <a:srgbClr val="0000FF"/>
                </a:solidFill>
                <a:latin typeface="Arial" panose="020B0604020202020204" pitchFamily="34" charset="0"/>
                <a:cs typeface="Arial" panose="020B0604020202020204" pitchFamily="34" charset="0"/>
              </a:rPr>
              <a:t>Конец полосы зажать ручными тисками. </a:t>
            </a:r>
          </a:p>
          <a:p>
            <a:pPr marL="342900" indent="-342900">
              <a:spcBef>
                <a:spcPts val="300"/>
              </a:spcBef>
              <a:spcAft>
                <a:spcPts val="300"/>
              </a:spcAft>
              <a:buClr>
                <a:srgbClr val="FF0000"/>
              </a:buClr>
              <a:buAutoNum type="arabicPeriod"/>
            </a:pPr>
            <a:r>
              <a:rPr lang="ru-RU" sz="2000" b="1" dirty="0">
                <a:solidFill>
                  <a:srgbClr val="0000FF"/>
                </a:solidFill>
                <a:latin typeface="Arial" panose="020B0604020202020204" pitchFamily="34" charset="0"/>
                <a:cs typeface="Arial" panose="020B0604020202020204" pitchFamily="34" charset="0"/>
              </a:rPr>
              <a:t>Вставить в </a:t>
            </a:r>
            <a:r>
              <a:rPr lang="ru-RU" sz="2000" b="1" dirty="0" smtClean="0">
                <a:solidFill>
                  <a:srgbClr val="0000FF"/>
                </a:solidFill>
                <a:latin typeface="Arial" panose="020B0604020202020204" pitchFamily="34" charset="0"/>
                <a:cs typeface="Arial" panose="020B0604020202020204" pitchFamily="34" charset="0"/>
              </a:rPr>
              <a:t>разъём </a:t>
            </a:r>
            <a:r>
              <a:rPr lang="ru-RU" sz="2000" b="1" dirty="0">
                <a:solidFill>
                  <a:srgbClr val="0000FF"/>
                </a:solidFill>
                <a:latin typeface="Arial" panose="020B0604020202020204" pitchFamily="34" charset="0"/>
                <a:cs typeface="Arial" panose="020B0604020202020204" pitchFamily="34" charset="0"/>
              </a:rPr>
              <a:t>ручных тисков металлический рычаг (стержень, пруток, стальную полосу). </a:t>
            </a:r>
          </a:p>
        </p:txBody>
      </p:sp>
    </p:spTree>
    <p:extLst>
      <p:ext uri="{BB962C8B-B14F-4D97-AF65-F5344CB8AC3E}">
        <p14:creationId xmlns:p14="http://schemas.microsoft.com/office/powerpoint/2010/main" val="3429729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29308" y="260648"/>
            <a:ext cx="9038492" cy="2880320"/>
          </a:xfrm>
        </p:spPr>
        <p:txBody>
          <a:bodyPr>
            <a:normAutofit fontScale="92500" lnSpcReduction="10000"/>
          </a:bodyPr>
          <a:lstStyle/>
          <a:p>
            <a:pPr>
              <a:buClr>
                <a:srgbClr val="FF0000"/>
              </a:buClr>
              <a:buSzPct val="100000"/>
              <a:buFont typeface="Wingdings" panose="05000000000000000000" pitchFamily="2" charset="2"/>
              <a:buChar char="q"/>
            </a:pPr>
            <a:r>
              <a:rPr lang="ru-RU" sz="2300" b="1" dirty="0" smtClean="0">
                <a:solidFill>
                  <a:srgbClr val="0000FF"/>
                </a:solidFill>
                <a:effectLst/>
                <a:latin typeface="Arial" panose="020B0604020202020204" pitchFamily="34" charset="0"/>
                <a:cs typeface="Arial" pitchFamily="34" charset="0"/>
              </a:rPr>
              <a:t>Контроль качества правки следует производить в зависимости от конфигурации заготовки и ее исходного состояния: </a:t>
            </a:r>
            <a:r>
              <a:rPr lang="ru-RU" sz="2300" b="1" dirty="0" smtClean="0">
                <a:solidFill>
                  <a:srgbClr val="FF0000"/>
                </a:solidFill>
                <a:effectLst/>
                <a:latin typeface="Arial" pitchFamily="34" charset="0"/>
                <a:cs typeface="Arial" pitchFamily="34" charset="0"/>
              </a:rPr>
              <a:t>на «глаз» </a:t>
            </a:r>
            <a:r>
              <a:rPr lang="ru-RU" sz="2300" b="1" dirty="0" smtClean="0">
                <a:solidFill>
                  <a:srgbClr val="FF00FF"/>
                </a:solidFill>
                <a:effectLst/>
                <a:latin typeface="Arial" pitchFamily="34" charset="0"/>
                <a:cs typeface="Arial" pitchFamily="34" charset="0"/>
              </a:rPr>
              <a:t>(рис. </a:t>
            </a:r>
            <a:r>
              <a:rPr lang="ru-RU" sz="2300" b="1" dirty="0" smtClean="0">
                <a:solidFill>
                  <a:srgbClr val="FF00FF"/>
                </a:solidFill>
                <a:effectLst/>
                <a:latin typeface="Arial" pitchFamily="34" charset="0"/>
                <a:cs typeface="Arial" pitchFamily="34" charset="0"/>
              </a:rPr>
              <a:t>1) </a:t>
            </a:r>
            <a:r>
              <a:rPr lang="ru-RU" sz="2300" b="1" dirty="0" smtClean="0">
                <a:solidFill>
                  <a:srgbClr val="0000FF"/>
                </a:solidFill>
                <a:effectLst/>
                <a:latin typeface="Arial" pitchFamily="34" charset="0"/>
                <a:cs typeface="Arial" pitchFamily="34" charset="0"/>
              </a:rPr>
              <a:t>– визуально, линейкой, перекатыванием по плите; </a:t>
            </a:r>
            <a:r>
              <a:rPr lang="ru-RU" sz="2300" b="1" dirty="0" smtClean="0">
                <a:solidFill>
                  <a:srgbClr val="FF0000"/>
                </a:solidFill>
                <a:effectLst/>
                <a:latin typeface="Arial" pitchFamily="34" charset="0"/>
                <a:cs typeface="Arial" pitchFamily="34" charset="0"/>
              </a:rPr>
              <a:t>«на карандаш»</a:t>
            </a:r>
            <a:r>
              <a:rPr lang="ru-RU" sz="2300" b="1" dirty="0" smtClean="0">
                <a:solidFill>
                  <a:srgbClr val="0000FF"/>
                </a:solidFill>
                <a:effectLst/>
                <a:latin typeface="Arial" pitchFamily="34" charset="0"/>
                <a:cs typeface="Arial" pitchFamily="34" charset="0"/>
              </a:rPr>
              <a:t> </a:t>
            </a:r>
            <a:r>
              <a:rPr lang="ru-RU" sz="2300" b="1" dirty="0" smtClean="0">
                <a:solidFill>
                  <a:srgbClr val="FF00FF"/>
                </a:solidFill>
                <a:effectLst/>
                <a:latin typeface="Arial" pitchFamily="34" charset="0"/>
                <a:cs typeface="Arial" pitchFamily="34" charset="0"/>
              </a:rPr>
              <a:t>(рис. </a:t>
            </a:r>
            <a:r>
              <a:rPr lang="ru-RU" sz="2300" b="1" dirty="0" smtClean="0">
                <a:solidFill>
                  <a:srgbClr val="FF00FF"/>
                </a:solidFill>
                <a:effectLst/>
                <a:latin typeface="Arial" pitchFamily="34" charset="0"/>
                <a:cs typeface="Arial" pitchFamily="34" charset="0"/>
              </a:rPr>
              <a:t>2) </a:t>
            </a:r>
            <a:r>
              <a:rPr lang="ru-RU" sz="2300" b="1" dirty="0" smtClean="0">
                <a:solidFill>
                  <a:srgbClr val="0000FF"/>
                </a:solidFill>
                <a:effectLst/>
                <a:latin typeface="Arial" pitchFamily="34" charset="0"/>
                <a:cs typeface="Arial" pitchFamily="34" charset="0"/>
              </a:rPr>
              <a:t>– путём вращения выправленного вала в центрах ручного винтового пресса.</a:t>
            </a:r>
          </a:p>
          <a:p>
            <a:pPr>
              <a:buClr>
                <a:srgbClr val="FF0000"/>
              </a:buClr>
              <a:buSzPct val="100000"/>
              <a:buFont typeface="Wingdings" panose="05000000000000000000" pitchFamily="2" charset="2"/>
              <a:buChar char="q"/>
            </a:pPr>
            <a:r>
              <a:rPr lang="ru-RU" sz="2300" b="1" dirty="0" smtClean="0">
                <a:solidFill>
                  <a:srgbClr val="0000FF"/>
                </a:solidFill>
                <a:effectLst/>
                <a:latin typeface="Arial" pitchFamily="34" charset="0"/>
                <a:ea typeface="Times New Roman" pitchFamily="18" charset="0"/>
                <a:cs typeface="Arial" pitchFamily="34" charset="0"/>
              </a:rPr>
              <a:t>При правке полосового и пруткового материала на плите (наковальне) необходимо пользоваться </a:t>
            </a:r>
            <a:r>
              <a:rPr lang="ru-RU" sz="2300" b="1" dirty="0">
                <a:solidFill>
                  <a:srgbClr val="0000FF"/>
                </a:solidFill>
                <a:effectLst/>
                <a:latin typeface="Arial" pitchFamily="34" charset="0"/>
                <a:ea typeface="Times New Roman" pitchFamily="18" charset="0"/>
                <a:cs typeface="Arial" pitchFamily="34" charset="0"/>
              </a:rPr>
              <a:t>рукавицами, правку выполнять молотком или кувалдой, прочно насаженной на рукоятку.</a:t>
            </a:r>
            <a:endParaRPr lang="ru-RU" sz="2300" b="1" dirty="0">
              <a:solidFill>
                <a:srgbClr val="0000FF"/>
              </a:solidFill>
              <a:effectLst/>
              <a:latin typeface="Arial" pitchFamily="34" charset="0"/>
              <a:cs typeface="Arial" pitchFamily="34" charset="0"/>
            </a:endParaRPr>
          </a:p>
          <a:p>
            <a:pPr marL="457200" indent="-457200">
              <a:buClr>
                <a:srgbClr val="FF0000"/>
              </a:buClr>
              <a:buSzPct val="100000"/>
              <a:buFont typeface="+mj-lt"/>
              <a:buAutoNum type="arabicPeriod" startAt="5"/>
            </a:pPr>
            <a:endParaRPr lang="ru-RU" sz="2400" b="1" dirty="0" smtClean="0">
              <a:solidFill>
                <a:srgbClr val="0000FF"/>
              </a:solidFill>
              <a:effectLst/>
              <a:latin typeface="Arial" pitchFamily="34" charset="0"/>
              <a:cs typeface="Arial" pitchFamily="34" charset="0"/>
            </a:endParaRPr>
          </a:p>
          <a:p>
            <a:pPr marL="0" lvl="0" indent="0">
              <a:buNone/>
            </a:pPr>
            <a:endParaRPr lang="ru-RU" sz="2400" b="1" dirty="0" smtClean="0">
              <a:latin typeface="Arial" pitchFamily="34" charset="0"/>
              <a:cs typeface="Arial" pitchFamily="34" charset="0"/>
            </a:endParaRPr>
          </a:p>
        </p:txBody>
      </p:sp>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46081" name="Rectangle 1"/>
          <p:cNvSpPr>
            <a:spLocks noChangeArrowheads="1"/>
          </p:cNvSpPr>
          <p:nvPr/>
        </p:nvSpPr>
        <p:spPr bwMode="auto">
          <a:xfrm>
            <a:off x="1143000" y="6035960"/>
            <a:ext cx="29878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smtClean="0">
                <a:solidFill>
                  <a:srgbClr val="FF00FF"/>
                </a:solidFill>
                <a:latin typeface="Arial" pitchFamily="34" charset="0"/>
                <a:cs typeface="Arial" pitchFamily="34" charset="0"/>
              </a:rPr>
              <a:t>Рис. </a:t>
            </a:r>
            <a:r>
              <a:rPr lang="ru-RU" sz="2000" b="1" dirty="0" smtClean="0">
                <a:solidFill>
                  <a:srgbClr val="FF00FF"/>
                </a:solidFill>
                <a:latin typeface="Arial" pitchFamily="34" charset="0"/>
                <a:cs typeface="Arial" pitchFamily="34" charset="0"/>
              </a:rPr>
              <a:t>1. </a:t>
            </a:r>
            <a:r>
              <a:rPr lang="ru-RU" sz="2000" b="1" dirty="0" smtClean="0">
                <a:solidFill>
                  <a:srgbClr val="006600"/>
                </a:solidFill>
                <a:latin typeface="Arial" pitchFamily="34" charset="0"/>
                <a:cs typeface="Arial" pitchFamily="34" charset="0"/>
              </a:rPr>
              <a:t>Контроль правки визуально </a:t>
            </a:r>
            <a:endParaRPr lang="ru-RU" sz="2000" b="1" dirty="0">
              <a:solidFill>
                <a:srgbClr val="006600"/>
              </a:solidFill>
              <a:latin typeface="Arial" pitchFamily="34" charset="0"/>
              <a:cs typeface="Arial" pitchFamily="34" charset="0"/>
            </a:endParaRPr>
          </a:p>
        </p:txBody>
      </p:sp>
      <p:pic>
        <p:nvPicPr>
          <p:cNvPr id="7" name="Рисунок 6"/>
          <p:cNvPicPr/>
          <p:nvPr/>
        </p:nvPicPr>
        <p:blipFill>
          <a:blip r:embed="rId3" cstate="print"/>
          <a:srcRect/>
          <a:stretch>
            <a:fillRect/>
          </a:stretch>
        </p:blipFill>
        <p:spPr bwMode="auto">
          <a:xfrm>
            <a:off x="762000" y="3048000"/>
            <a:ext cx="7397552" cy="2987959"/>
          </a:xfrm>
          <a:prstGeom prst="rect">
            <a:avLst/>
          </a:prstGeom>
          <a:noFill/>
          <a:ln w="9525">
            <a:noFill/>
            <a:miter lim="800000"/>
            <a:headEnd/>
            <a:tailEnd/>
          </a:ln>
        </p:spPr>
      </p:pic>
      <p:sp>
        <p:nvSpPr>
          <p:cNvPr id="50177" name="Rectangle 1"/>
          <p:cNvSpPr>
            <a:spLocks noChangeArrowheads="1"/>
          </p:cNvSpPr>
          <p:nvPr/>
        </p:nvSpPr>
        <p:spPr bwMode="auto">
          <a:xfrm>
            <a:off x="5105400" y="6035960"/>
            <a:ext cx="324036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6213"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Рис. </a:t>
            </a:r>
            <a:r>
              <a:rPr lang="ru-RU" sz="2000" b="1" dirty="0" smtClean="0">
                <a:solidFill>
                  <a:srgbClr val="FF00FF"/>
                </a:solidFill>
                <a:latin typeface="Arial" pitchFamily="34" charset="0"/>
                <a:ea typeface="Times New Roman" pitchFamily="18" charset="0"/>
                <a:cs typeface="Arial" pitchFamily="34" charset="0"/>
              </a:rPr>
              <a:t>2</a:t>
            </a:r>
            <a:r>
              <a:rPr kumimoji="0" lang="ru-RU" sz="2000" b="1" i="0" u="none" strike="noStrike" cap="none" normalizeH="0" baseline="0" dirty="0" smtClean="0">
                <a:ln>
                  <a:noFill/>
                </a:ln>
                <a:solidFill>
                  <a:srgbClr val="FF00FF"/>
                </a:solidFill>
                <a:effectLst/>
                <a:latin typeface="Arial" pitchFamily="34" charset="0"/>
                <a:ea typeface="Times New Roman" pitchFamily="18" charset="0"/>
                <a:cs typeface="Arial" pitchFamily="34" charset="0"/>
              </a:rPr>
              <a:t>.</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006600"/>
                </a:solidFill>
                <a:effectLst/>
                <a:latin typeface="Arial" pitchFamily="34" charset="0"/>
                <a:ea typeface="Times New Roman" pitchFamily="18" charset="0"/>
                <a:cs typeface="Arial" pitchFamily="34" charset="0"/>
              </a:rPr>
              <a:t>Контроль правки «на карандаш»</a:t>
            </a:r>
            <a:endParaRPr kumimoji="0" lang="ru-RU" sz="2000" b="1" i="0" u="none" strike="noStrike" cap="none" normalizeH="0" baseline="0" dirty="0" smtClean="0">
              <a:ln>
                <a:noFill/>
              </a:ln>
              <a:solidFill>
                <a:srgbClr val="006600"/>
              </a:solidFill>
              <a:effectLst/>
              <a:latin typeface="Arial" pitchFamily="34" charset="0"/>
              <a:cs typeface="Arial" pitchFamily="34" charset="0"/>
            </a:endParaRPr>
          </a:p>
          <a:p>
            <a:pPr marL="0" marR="0" lvl="0" indent="17621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31077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389452" y="1219200"/>
            <a:ext cx="8475104" cy="4724400"/>
          </a:xfrm>
          <a:prstGeom prst="bevel">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n>
                  <a:solidFill>
                    <a:srgbClr val="FF0000"/>
                  </a:solid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itchFamily="18" charset="0"/>
              </a:rPr>
              <a:t>2. </a:t>
            </a:r>
            <a:r>
              <a:rPr lang="ru-RU" sz="5400" b="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ПРАВКА </a:t>
            </a:r>
            <a:r>
              <a:rPr lang="ru-RU" sz="54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ЛИСТОВОГО </a:t>
            </a:r>
            <a:r>
              <a:rPr lang="ru-RU" sz="5400" b="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МАТЕРИАЛА</a:t>
            </a:r>
            <a:endParaRPr lang="ru-RU" sz="5400" b="1" spc="300" dirty="0">
              <a:ln>
                <a:solidFill>
                  <a:srgbClr val="0000FF"/>
                </a:solidFill>
              </a:ln>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35524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273274" y="152400"/>
            <a:ext cx="8424936" cy="648072"/>
          </a:xfrm>
          <a:prstGeom prst="rect">
            <a:avLst/>
          </a:prstGeom>
          <a:solidFill>
            <a:srgbClr val="FFFF00"/>
          </a:solidFill>
        </p:spPr>
        <p:txBody>
          <a:bodyP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u-RU" sz="2400" dirty="0" smtClean="0">
                <a:latin typeface="Arial" pitchFamily="34" charset="0"/>
                <a:cs typeface="Arial" pitchFamily="34" charset="0"/>
              </a:rPr>
              <a:t> </a:t>
            </a:r>
            <a:r>
              <a:rPr lang="ru-RU" dirty="0" smtClean="0">
                <a:solidFill>
                  <a:srgbClr val="C00000"/>
                </a:solidFill>
                <a:latin typeface="Arial" pitchFamily="34" charset="0"/>
                <a:cs typeface="Arial" pitchFamily="34" charset="0"/>
              </a:rPr>
              <a:t>1. Сущность и виды гибки</a:t>
            </a:r>
            <a:endParaRPr lang="ru-RU" dirty="0">
              <a:solidFill>
                <a:srgbClr val="C00000"/>
              </a:solidFill>
            </a:endParaRPr>
          </a:p>
        </p:txBody>
      </p:sp>
      <p:sp>
        <p:nvSpPr>
          <p:cNvPr id="8" name="Содержимое 2"/>
          <p:cNvSpPr txBox="1">
            <a:spLocks/>
          </p:cNvSpPr>
          <p:nvPr/>
        </p:nvSpPr>
        <p:spPr>
          <a:xfrm>
            <a:off x="457200" y="990600"/>
            <a:ext cx="8424936" cy="5453798"/>
          </a:xfrm>
          <a:prstGeom prst="rect">
            <a:avLst/>
          </a:prstGeom>
        </p:spPr>
        <p:txBody>
          <a:bodyPr vert="horz">
            <a:normAutofit fontScale="92500" lnSpcReduction="10000"/>
          </a:bodyPr>
          <a:lstStyle/>
          <a:p>
            <a:pPr lvl="0">
              <a:spcBef>
                <a:spcPct val="20000"/>
              </a:spcBef>
              <a:buClr>
                <a:schemeClr val="accent3"/>
              </a:buClr>
              <a:buSzPct val="95000"/>
              <a:defRPr/>
            </a:pPr>
            <a:r>
              <a:rPr lang="ru-RU" sz="2200" b="1" dirty="0" smtClean="0">
                <a:solidFill>
                  <a:srgbClr val="FF0000"/>
                </a:solidFill>
                <a:latin typeface="Arial" pitchFamily="34" charset="0"/>
                <a:cs typeface="Arial" pitchFamily="34" charset="0"/>
              </a:rPr>
              <a:t>Гибка</a:t>
            </a:r>
            <a:r>
              <a:rPr lang="ru-RU" sz="2200" b="1" dirty="0" smtClean="0">
                <a:latin typeface="Arial" pitchFamily="34" charset="0"/>
                <a:cs typeface="Arial" pitchFamily="34" charset="0"/>
              </a:rPr>
              <a:t> </a:t>
            </a:r>
            <a:r>
              <a:rPr lang="ru-RU" sz="2200" b="1" dirty="0" smtClean="0">
                <a:solidFill>
                  <a:srgbClr val="FF0000"/>
                </a:solidFill>
                <a:latin typeface="Arial" pitchFamily="34" charset="0"/>
                <a:cs typeface="Arial" pitchFamily="34" charset="0"/>
              </a:rPr>
              <a:t>(изгибание) </a:t>
            </a:r>
            <a:r>
              <a:rPr lang="ru-RU" sz="2200" b="1" dirty="0" smtClean="0">
                <a:solidFill>
                  <a:srgbClr val="0000FF"/>
                </a:solidFill>
                <a:latin typeface="Arial" pitchFamily="34" charset="0"/>
                <a:cs typeface="Arial" pitchFamily="34" charset="0"/>
              </a:rPr>
              <a:t>– это слесарная операция, в результате которой заготовка принимает требуемую форму (конфигурацию) и размеры за счёт растяжения наружных слоев металла и сжатия внутренних.</a:t>
            </a:r>
          </a:p>
          <a:p>
            <a:pPr>
              <a:spcBef>
                <a:spcPct val="20000"/>
              </a:spcBef>
              <a:buClr>
                <a:schemeClr val="accent3"/>
              </a:buClr>
              <a:buSzPct val="95000"/>
              <a:defRPr/>
            </a:pPr>
            <a:endParaRPr lang="ru-RU" sz="1200" b="1" dirty="0" smtClean="0">
              <a:latin typeface="Arial" pitchFamily="34" charset="0"/>
              <a:cs typeface="Arial" pitchFamily="34" charset="0"/>
            </a:endParaRPr>
          </a:p>
          <a:p>
            <a:pPr>
              <a:spcBef>
                <a:spcPct val="20000"/>
              </a:spcBef>
              <a:buClr>
                <a:schemeClr val="accent3"/>
              </a:buClr>
              <a:buSzPct val="95000"/>
              <a:defRPr/>
            </a:pPr>
            <a:r>
              <a:rPr lang="ru-RU" sz="2000" b="1" dirty="0" smtClean="0">
                <a:solidFill>
                  <a:srgbClr val="006600"/>
                </a:solidFill>
                <a:latin typeface="Arial" pitchFamily="34" charset="0"/>
                <a:cs typeface="Arial" pitchFamily="34" charset="0"/>
              </a:rPr>
              <a:t>Общая длина заготовок при </a:t>
            </a:r>
            <a:r>
              <a:rPr lang="ru-RU" sz="2000" b="1" dirty="0" err="1" smtClean="0">
                <a:solidFill>
                  <a:srgbClr val="006600"/>
                </a:solidFill>
                <a:latin typeface="Arial" pitchFamily="34" charset="0"/>
                <a:cs typeface="Arial" pitchFamily="34" charset="0"/>
              </a:rPr>
              <a:t>гибке</a:t>
            </a:r>
            <a:r>
              <a:rPr lang="ru-RU" sz="2000" b="1" dirty="0" smtClean="0">
                <a:solidFill>
                  <a:srgbClr val="006600"/>
                </a:solidFill>
                <a:latin typeface="Arial" pitchFamily="34" charset="0"/>
                <a:cs typeface="Arial" pitchFamily="34" charset="0"/>
              </a:rPr>
              <a:t> с закруглениями </a:t>
            </a:r>
            <a:r>
              <a:rPr lang="ru-RU" sz="2000" b="1" dirty="0" smtClean="0">
                <a:solidFill>
                  <a:srgbClr val="000000"/>
                </a:solidFill>
                <a:latin typeface="Arial" pitchFamily="34" charset="0"/>
                <a:cs typeface="Arial" pitchFamily="34" charset="0"/>
              </a:rPr>
              <a:t>подсчитывается по следующей формуле: </a:t>
            </a:r>
          </a:p>
          <a:p>
            <a:pPr>
              <a:spcBef>
                <a:spcPct val="20000"/>
              </a:spcBef>
              <a:buClr>
                <a:schemeClr val="accent3"/>
              </a:buClr>
              <a:buSzPct val="95000"/>
              <a:defRPr/>
            </a:pPr>
            <a:endParaRPr lang="ru-RU" sz="2000" b="1" dirty="0" smtClean="0">
              <a:latin typeface="Arial" pitchFamily="34" charset="0"/>
              <a:cs typeface="Arial" pitchFamily="34" charset="0"/>
            </a:endParaRPr>
          </a:p>
          <a:p>
            <a:pPr marL="274320" indent="-274320">
              <a:spcBef>
                <a:spcPct val="20000"/>
              </a:spcBef>
              <a:buClr>
                <a:schemeClr val="accent3"/>
              </a:buClr>
              <a:buSzPct val="95000"/>
              <a:buFont typeface="Wingdings 2"/>
              <a:buChar char=""/>
              <a:defRPr/>
            </a:pPr>
            <a:endParaRPr lang="ru-RU" sz="2000" b="1" dirty="0" smtClean="0">
              <a:latin typeface="Arial" pitchFamily="34" charset="0"/>
              <a:cs typeface="Arial" pitchFamily="34" charset="0"/>
            </a:endParaRPr>
          </a:p>
          <a:p>
            <a:pPr marL="274320" indent="-274320">
              <a:spcBef>
                <a:spcPct val="20000"/>
              </a:spcBef>
              <a:buClr>
                <a:schemeClr val="accent3"/>
              </a:buClr>
              <a:buSzPct val="95000"/>
              <a:buFont typeface="Wingdings 2"/>
              <a:buChar char=""/>
              <a:defRPr/>
            </a:pPr>
            <a:endParaRPr lang="ru-RU" sz="2000" b="1" dirty="0" smtClean="0">
              <a:latin typeface="Arial" pitchFamily="34" charset="0"/>
              <a:cs typeface="Arial" pitchFamily="34" charset="0"/>
            </a:endParaRPr>
          </a:p>
          <a:p>
            <a:pPr>
              <a:spcBef>
                <a:spcPct val="20000"/>
              </a:spcBef>
              <a:buClr>
                <a:schemeClr val="accent3"/>
              </a:buClr>
              <a:buSzPct val="95000"/>
              <a:defRPr/>
            </a:pPr>
            <a:endParaRPr lang="ru-RU" sz="2000" b="1" dirty="0" smtClean="0">
              <a:solidFill>
                <a:srgbClr val="000000"/>
              </a:solidFill>
              <a:latin typeface="Arial" pitchFamily="34" charset="0"/>
              <a:cs typeface="Arial" pitchFamily="34" charset="0"/>
            </a:endParaRPr>
          </a:p>
          <a:p>
            <a:pPr>
              <a:spcBef>
                <a:spcPct val="20000"/>
              </a:spcBef>
              <a:buClr>
                <a:schemeClr val="accent3"/>
              </a:buClr>
              <a:buSzPct val="95000"/>
              <a:defRPr/>
            </a:pPr>
            <a:r>
              <a:rPr lang="ru-RU" sz="2000" b="1" dirty="0" smtClean="0">
                <a:solidFill>
                  <a:srgbClr val="000000"/>
                </a:solidFill>
                <a:latin typeface="Arial" pitchFamily="34" charset="0"/>
                <a:cs typeface="Arial" pitchFamily="34" charset="0"/>
              </a:rPr>
              <a:t>где                               – длина прямолинейных участков заготовки; </a:t>
            </a:r>
          </a:p>
          <a:p>
            <a:pPr marL="534988">
              <a:spcBef>
                <a:spcPct val="20000"/>
              </a:spcBef>
              <a:buClr>
                <a:schemeClr val="accent3"/>
              </a:buClr>
              <a:buSzPct val="95000"/>
              <a:defRPr/>
            </a:pPr>
            <a:r>
              <a:rPr lang="en-US" sz="2000" b="1" i="1" dirty="0" smtClean="0">
                <a:solidFill>
                  <a:srgbClr val="000000"/>
                </a:solidFill>
                <a:latin typeface="Arial" pitchFamily="34" charset="0"/>
                <a:cs typeface="Arial" pitchFamily="34" charset="0"/>
              </a:rPr>
              <a:t>r</a:t>
            </a:r>
            <a:r>
              <a:rPr lang="ru-RU" sz="2000" b="1" i="1" baseline="-25000" dirty="0" smtClean="0">
                <a:solidFill>
                  <a:srgbClr val="000000"/>
                </a:solidFill>
                <a:latin typeface="Arial" pitchFamily="34" charset="0"/>
                <a:cs typeface="Arial" pitchFamily="34" charset="0"/>
              </a:rPr>
              <a:t>1</a:t>
            </a:r>
            <a:r>
              <a:rPr lang="ru-RU" sz="2000" b="1" i="1" dirty="0" smtClean="0">
                <a:solidFill>
                  <a:srgbClr val="000000"/>
                </a:solidFill>
                <a:latin typeface="Arial" pitchFamily="34" charset="0"/>
                <a:cs typeface="Arial" pitchFamily="34" charset="0"/>
              </a:rPr>
              <a:t>,....,</a:t>
            </a:r>
            <a:r>
              <a:rPr lang="en-US" sz="2000" b="1" i="1" dirty="0" err="1" smtClean="0">
                <a:solidFill>
                  <a:srgbClr val="000000"/>
                </a:solidFill>
                <a:latin typeface="Arial" pitchFamily="34" charset="0"/>
                <a:cs typeface="Arial" pitchFamily="34" charset="0"/>
              </a:rPr>
              <a:t>r</a:t>
            </a:r>
            <a:r>
              <a:rPr lang="en-US" sz="2000" b="1" i="1" baseline="-25000" dirty="0" err="1" smtClean="0">
                <a:solidFill>
                  <a:srgbClr val="000000"/>
                </a:solidFill>
                <a:latin typeface="Arial" pitchFamily="34" charset="0"/>
                <a:cs typeface="Arial" pitchFamily="34" charset="0"/>
              </a:rPr>
              <a:t>n</a:t>
            </a:r>
            <a:r>
              <a:rPr lang="ru-RU" sz="2000" b="1" dirty="0" smtClean="0">
                <a:solidFill>
                  <a:srgbClr val="000000"/>
                </a:solidFill>
                <a:latin typeface="Arial" pitchFamily="34" charset="0"/>
                <a:cs typeface="Arial" pitchFamily="34" charset="0"/>
              </a:rPr>
              <a:t> </a:t>
            </a:r>
            <a:r>
              <a:rPr lang="ru-RU" sz="2000" b="1" dirty="0">
                <a:solidFill>
                  <a:srgbClr val="000000"/>
                </a:solidFill>
                <a:latin typeface="Arial" pitchFamily="34" charset="0"/>
                <a:cs typeface="Arial" pitchFamily="34" charset="0"/>
              </a:rPr>
              <a:t>– </a:t>
            </a:r>
            <a:r>
              <a:rPr lang="ru-RU" sz="2000" b="1" dirty="0" smtClean="0">
                <a:solidFill>
                  <a:srgbClr val="000000"/>
                </a:solidFill>
                <a:latin typeface="Arial" pitchFamily="34" charset="0"/>
                <a:cs typeface="Arial" pitchFamily="34" charset="0"/>
              </a:rPr>
              <a:t>радиусы соответствующих закруглений; </a:t>
            </a:r>
          </a:p>
          <a:p>
            <a:pPr marL="534988">
              <a:spcBef>
                <a:spcPct val="20000"/>
              </a:spcBef>
              <a:buClr>
                <a:schemeClr val="accent3"/>
              </a:buClr>
              <a:buSzPct val="95000"/>
              <a:defRPr/>
            </a:pPr>
            <a:r>
              <a:rPr lang="ru-RU" sz="2000" b="1" i="1" dirty="0" smtClean="0">
                <a:solidFill>
                  <a:srgbClr val="000000"/>
                </a:solidFill>
                <a:latin typeface="Arial" pitchFamily="34" charset="0"/>
                <a:cs typeface="Arial" pitchFamily="34" charset="0"/>
              </a:rPr>
              <a:t>а</a:t>
            </a:r>
            <a:r>
              <a:rPr lang="ru-RU" sz="2000" b="1" baseline="-25000" dirty="0" smtClean="0">
                <a:solidFill>
                  <a:srgbClr val="000000"/>
                </a:solidFill>
                <a:latin typeface="Arial" pitchFamily="34" charset="0"/>
                <a:cs typeface="Arial" pitchFamily="34" charset="0"/>
              </a:rPr>
              <a:t>1</a:t>
            </a:r>
            <a:r>
              <a:rPr lang="ru-RU" sz="2000" b="1" dirty="0" smtClean="0">
                <a:solidFill>
                  <a:srgbClr val="000000"/>
                </a:solidFill>
                <a:latin typeface="Arial" pitchFamily="34" charset="0"/>
                <a:cs typeface="Arial" pitchFamily="34" charset="0"/>
              </a:rPr>
              <a:t>..., </a:t>
            </a:r>
            <a:r>
              <a:rPr lang="ru-RU" sz="2000" b="1" i="1" dirty="0" smtClean="0">
                <a:solidFill>
                  <a:srgbClr val="000000"/>
                </a:solidFill>
                <a:latin typeface="Arial" pitchFamily="34" charset="0"/>
                <a:cs typeface="Arial" pitchFamily="34" charset="0"/>
              </a:rPr>
              <a:t>а</a:t>
            </a:r>
            <a:r>
              <a:rPr lang="en-US" sz="2000" b="1" baseline="-25000" dirty="0" smtClean="0">
                <a:solidFill>
                  <a:srgbClr val="000000"/>
                </a:solidFill>
                <a:latin typeface="Arial" pitchFamily="34" charset="0"/>
                <a:cs typeface="Arial" pitchFamily="34" charset="0"/>
              </a:rPr>
              <a:t>n</a:t>
            </a:r>
            <a:r>
              <a:rPr lang="ru-RU" sz="2000" b="1" dirty="0">
                <a:solidFill>
                  <a:srgbClr val="000000"/>
                </a:solidFill>
                <a:latin typeface="Arial" pitchFamily="34" charset="0"/>
                <a:cs typeface="Arial" pitchFamily="34" charset="0"/>
              </a:rPr>
              <a:t> – </a:t>
            </a:r>
            <a:r>
              <a:rPr lang="ru-RU" sz="2000" b="1" dirty="0" smtClean="0">
                <a:solidFill>
                  <a:srgbClr val="000000"/>
                </a:solidFill>
                <a:latin typeface="Arial" pitchFamily="34" charset="0"/>
                <a:cs typeface="Arial" pitchFamily="34" charset="0"/>
              </a:rPr>
              <a:t>углы загиба.</a:t>
            </a:r>
          </a:p>
          <a:p>
            <a:pPr>
              <a:spcBef>
                <a:spcPct val="20000"/>
              </a:spcBef>
              <a:buClr>
                <a:schemeClr val="accent3"/>
              </a:buClr>
              <a:buSzPct val="95000"/>
              <a:defRPr/>
            </a:pPr>
            <a:endParaRPr lang="ru-RU" sz="1200" b="1" dirty="0" smtClean="0">
              <a:latin typeface="Arial" pitchFamily="34" charset="0"/>
              <a:cs typeface="Arial" pitchFamily="34" charset="0"/>
            </a:endParaRPr>
          </a:p>
          <a:p>
            <a:pPr>
              <a:spcBef>
                <a:spcPct val="20000"/>
              </a:spcBef>
              <a:buClr>
                <a:schemeClr val="accent3"/>
              </a:buClr>
              <a:buSzPct val="95000"/>
              <a:defRPr/>
            </a:pPr>
            <a:r>
              <a:rPr lang="ru-RU" sz="2000" b="1" dirty="0" smtClean="0">
                <a:solidFill>
                  <a:srgbClr val="0000FF"/>
                </a:solidFill>
                <a:latin typeface="Arial" pitchFamily="34" charset="0"/>
                <a:cs typeface="Arial" pitchFamily="34" charset="0"/>
              </a:rPr>
              <a:t>Гибка может выполняться:</a:t>
            </a:r>
          </a:p>
          <a:p>
            <a:pPr marL="342900" indent="-342900">
              <a:spcBef>
                <a:spcPct val="20000"/>
              </a:spcBef>
              <a:buClr>
                <a:srgbClr val="FF0000"/>
              </a:buClr>
              <a:buSzPct val="95000"/>
              <a:buFont typeface="Wingdings" panose="05000000000000000000" pitchFamily="2" charset="2"/>
              <a:buChar char="Ø"/>
              <a:defRPr/>
            </a:pPr>
            <a:r>
              <a:rPr lang="ru-RU" sz="2000" b="1" dirty="0" smtClean="0">
                <a:solidFill>
                  <a:srgbClr val="006600"/>
                </a:solidFill>
                <a:latin typeface="Arial" pitchFamily="34" charset="0"/>
                <a:cs typeface="Arial" pitchFamily="34" charset="0"/>
              </a:rPr>
              <a:t>вручную, с применением различных гибочных приспособлений;</a:t>
            </a:r>
          </a:p>
          <a:p>
            <a:pPr marL="342900" indent="-342900">
              <a:spcBef>
                <a:spcPct val="20000"/>
              </a:spcBef>
              <a:buClr>
                <a:srgbClr val="FF0000"/>
              </a:buClr>
              <a:buSzPct val="95000"/>
              <a:buFont typeface="Wingdings" panose="05000000000000000000" pitchFamily="2" charset="2"/>
              <a:buChar char="Ø"/>
              <a:defRPr/>
            </a:pPr>
            <a:r>
              <a:rPr lang="ru-RU" sz="2000" b="1" dirty="0" smtClean="0">
                <a:solidFill>
                  <a:srgbClr val="006600"/>
                </a:solidFill>
                <a:latin typeface="Arial" pitchFamily="34" charset="0"/>
                <a:cs typeface="Arial" pitchFamily="34" charset="0"/>
              </a:rPr>
              <a:t>при помощи специальных гибочных машин.</a:t>
            </a:r>
            <a:endParaRPr kumimoji="0" lang="ru-RU" sz="2600" b="1" i="0" u="none" strike="noStrike" kern="1200" cap="none" spc="0" normalizeH="0" baseline="0" noProof="0" dirty="0" smtClean="0">
              <a:ln>
                <a:noFill/>
              </a:ln>
              <a:solidFill>
                <a:srgbClr val="006600"/>
              </a:solidFill>
              <a:effectLst/>
              <a:uLnTx/>
              <a:uFillTx/>
              <a:latin typeface="Arial" pitchFamily="34" charset="0"/>
              <a:cs typeface="Arial" pitchFamily="34" charset="0"/>
            </a:endParaRPr>
          </a:p>
        </p:txBody>
      </p:sp>
      <p:pic>
        <p:nvPicPr>
          <p:cNvPr id="9" name="Рисунок 8"/>
          <p:cNvPicPr/>
          <p:nvPr/>
        </p:nvPicPr>
        <p:blipFill>
          <a:blip r:embed="rId2" cstate="print"/>
          <a:srcRect/>
          <a:stretch>
            <a:fillRect/>
          </a:stretch>
        </p:blipFill>
        <p:spPr bwMode="auto">
          <a:xfrm>
            <a:off x="820893" y="3127925"/>
            <a:ext cx="7460332" cy="714380"/>
          </a:xfrm>
          <a:prstGeom prst="rect">
            <a:avLst/>
          </a:prstGeom>
          <a:noFill/>
          <a:ln w="19050">
            <a:solidFill>
              <a:srgbClr val="FF0000"/>
            </a:solidFill>
            <a:miter lim="800000"/>
            <a:headEnd/>
            <a:tailEnd/>
          </a:ln>
        </p:spPr>
      </p:pic>
      <p:pic>
        <p:nvPicPr>
          <p:cNvPr id="10" name="Рисунок 9"/>
          <p:cNvPicPr/>
          <p:nvPr/>
        </p:nvPicPr>
        <p:blipFill>
          <a:blip r:embed="rId3" cstate="print"/>
          <a:srcRect/>
          <a:stretch>
            <a:fillRect/>
          </a:stretch>
        </p:blipFill>
        <p:spPr bwMode="auto">
          <a:xfrm>
            <a:off x="934614" y="4047931"/>
            <a:ext cx="2016224" cy="504056"/>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29467835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457200"/>
            <a:ext cx="8382000" cy="5201424"/>
          </a:xfrm>
          <a:prstGeom prst="rect">
            <a:avLst/>
          </a:prstGeom>
        </p:spPr>
        <p:txBody>
          <a:bodyPr wrap="square">
            <a:spAutoFit/>
          </a:bodyPr>
          <a:lstStyle/>
          <a:p>
            <a:pPr>
              <a:spcBef>
                <a:spcPts val="1200"/>
              </a:spcBef>
              <a:spcAft>
                <a:spcPts val="1200"/>
              </a:spcAft>
            </a:pPr>
            <a:r>
              <a:rPr lang="ru-RU" sz="2800" b="1" dirty="0">
                <a:solidFill>
                  <a:srgbClr val="0000FF"/>
                </a:solidFill>
                <a:latin typeface="Montserrat"/>
              </a:rPr>
              <a:t>Наиболее </a:t>
            </a:r>
            <a:r>
              <a:rPr lang="ru-RU" sz="2800" b="1" dirty="0" smtClean="0">
                <a:solidFill>
                  <a:srgbClr val="0000FF"/>
                </a:solidFill>
                <a:latin typeface="Montserrat"/>
              </a:rPr>
              <a:t>распространённые </a:t>
            </a:r>
            <a:r>
              <a:rPr lang="ru-RU" sz="2800" b="1" u="sng" dirty="0">
                <a:solidFill>
                  <a:srgbClr val="0000FF"/>
                </a:solidFill>
                <a:latin typeface="Montserrat"/>
              </a:rPr>
              <a:t>поверхностные дефекты на листе</a:t>
            </a:r>
            <a:r>
              <a:rPr lang="ru-RU" sz="2800" b="1" dirty="0">
                <a:solidFill>
                  <a:srgbClr val="0000FF"/>
                </a:solidFill>
                <a:latin typeface="Montserrat"/>
              </a:rPr>
              <a:t>, которые устраняются </a:t>
            </a:r>
            <a:r>
              <a:rPr lang="ru-RU" sz="2800" b="1" dirty="0">
                <a:solidFill>
                  <a:srgbClr val="FF0000"/>
                </a:solidFill>
                <a:latin typeface="Montserrat"/>
              </a:rPr>
              <a:t>правильными операциями: </a:t>
            </a:r>
            <a:endParaRPr lang="ru-RU" sz="2800" b="1" dirty="0" smtClean="0">
              <a:solidFill>
                <a:srgbClr val="FF0000"/>
              </a:solidFill>
              <a:latin typeface="Montserrat"/>
            </a:endParaRPr>
          </a:p>
          <a:p>
            <a:pPr marL="1079500" indent="-635000">
              <a:spcBef>
                <a:spcPts val="1200"/>
              </a:spcBef>
              <a:spcAft>
                <a:spcPts val="1200"/>
              </a:spcAft>
              <a:buClr>
                <a:srgbClr val="FF0000"/>
              </a:buClr>
              <a:buFont typeface="Wingdings" panose="05000000000000000000" pitchFamily="2" charset="2"/>
              <a:buChar char="q"/>
            </a:pPr>
            <a:r>
              <a:rPr lang="ru-RU" sz="2800" b="1" dirty="0" smtClean="0">
                <a:solidFill>
                  <a:srgbClr val="006600"/>
                </a:solidFill>
                <a:latin typeface="Montserrat"/>
              </a:rPr>
              <a:t>волнистость; </a:t>
            </a:r>
          </a:p>
          <a:p>
            <a:pPr marL="1079500" indent="-635000">
              <a:spcBef>
                <a:spcPts val="1200"/>
              </a:spcBef>
              <a:spcAft>
                <a:spcPts val="1200"/>
              </a:spcAft>
              <a:buClr>
                <a:srgbClr val="FF0000"/>
              </a:buClr>
              <a:buFont typeface="Wingdings" panose="05000000000000000000" pitchFamily="2" charset="2"/>
              <a:buChar char="q"/>
            </a:pPr>
            <a:r>
              <a:rPr lang="ru-RU" sz="2800" b="1" dirty="0" smtClean="0">
                <a:solidFill>
                  <a:srgbClr val="006600"/>
                </a:solidFill>
                <a:latin typeface="Montserrat"/>
              </a:rPr>
              <a:t>выпуклость; </a:t>
            </a:r>
          </a:p>
          <a:p>
            <a:pPr marL="1079500" indent="-635000">
              <a:spcBef>
                <a:spcPts val="1200"/>
              </a:spcBef>
              <a:spcAft>
                <a:spcPts val="1200"/>
              </a:spcAft>
              <a:buClr>
                <a:srgbClr val="FF0000"/>
              </a:buClr>
              <a:buFont typeface="Wingdings" panose="05000000000000000000" pitchFamily="2" charset="2"/>
              <a:buChar char="q"/>
            </a:pPr>
            <a:r>
              <a:rPr lang="ru-RU" sz="2800" b="1" dirty="0" smtClean="0">
                <a:solidFill>
                  <a:srgbClr val="006600"/>
                </a:solidFill>
                <a:latin typeface="Montserrat"/>
              </a:rPr>
              <a:t>вогнутость</a:t>
            </a:r>
            <a:r>
              <a:rPr lang="ru-RU" sz="2800" b="1" dirty="0">
                <a:solidFill>
                  <a:srgbClr val="006600"/>
                </a:solidFill>
                <a:latin typeface="Montserrat"/>
              </a:rPr>
              <a:t>. </a:t>
            </a:r>
            <a:endParaRPr lang="ru-RU" sz="2800" b="1" dirty="0" smtClean="0">
              <a:solidFill>
                <a:srgbClr val="006600"/>
              </a:solidFill>
              <a:latin typeface="Montserrat"/>
            </a:endParaRPr>
          </a:p>
          <a:p>
            <a:pPr>
              <a:spcBef>
                <a:spcPts val="1200"/>
              </a:spcBef>
              <a:spcAft>
                <a:spcPts val="1200"/>
              </a:spcAft>
            </a:pPr>
            <a:r>
              <a:rPr lang="ru-RU" sz="2800" b="1" dirty="0" smtClean="0">
                <a:solidFill>
                  <a:srgbClr val="C00000"/>
                </a:solidFill>
                <a:latin typeface="Montserrat"/>
              </a:rPr>
              <a:t>Причём </a:t>
            </a:r>
            <a:r>
              <a:rPr lang="ru-RU" sz="2800" b="1" dirty="0">
                <a:solidFill>
                  <a:srgbClr val="C00000"/>
                </a:solidFill>
                <a:latin typeface="Montserrat"/>
              </a:rPr>
              <a:t>на одном листе они могут находиться одновременно в разных местах </a:t>
            </a:r>
            <a:r>
              <a:rPr lang="ru-RU" sz="2800" b="1" dirty="0" smtClean="0">
                <a:solidFill>
                  <a:srgbClr val="C00000"/>
                </a:solidFill>
                <a:latin typeface="Montserrat"/>
              </a:rPr>
              <a:t>– на </a:t>
            </a:r>
            <a:r>
              <a:rPr lang="ru-RU" sz="2800" b="1" dirty="0">
                <a:solidFill>
                  <a:srgbClr val="C00000"/>
                </a:solidFill>
                <a:latin typeface="Montserrat"/>
              </a:rPr>
              <a:t>краю и в середине.</a:t>
            </a:r>
            <a:endParaRPr lang="ru-RU" sz="2800" b="1" dirty="0">
              <a:solidFill>
                <a:srgbClr val="C00000"/>
              </a:solidFill>
            </a:endParaRPr>
          </a:p>
        </p:txBody>
      </p:sp>
    </p:spTree>
    <p:extLst>
      <p:ext uri="{BB962C8B-B14F-4D97-AF65-F5344CB8AC3E}">
        <p14:creationId xmlns:p14="http://schemas.microsoft.com/office/powerpoint/2010/main" val="37125054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930146" y="406476"/>
            <a:ext cx="7375654" cy="57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5"/>
          <p:cNvSpPr>
            <a:spLocks noChangeArrowheads="1"/>
          </p:cNvSpPr>
          <p:nvPr/>
        </p:nvSpPr>
        <p:spPr bwMode="auto">
          <a:xfrm>
            <a:off x="4267200" y="457200"/>
            <a:ext cx="3551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ru-RU" altLang="ru-RU" sz="2000" b="1" dirty="0">
                <a:solidFill>
                  <a:srgbClr val="0000CC"/>
                </a:solidFill>
              </a:rPr>
              <a:t>Волнистая поверхность</a:t>
            </a:r>
          </a:p>
        </p:txBody>
      </p:sp>
      <p:sp>
        <p:nvSpPr>
          <p:cNvPr id="89092" name="Rectangle 6"/>
          <p:cNvSpPr>
            <a:spLocks noChangeArrowheads="1"/>
          </p:cNvSpPr>
          <p:nvPr/>
        </p:nvSpPr>
        <p:spPr bwMode="auto">
          <a:xfrm>
            <a:off x="1081056" y="457199"/>
            <a:ext cx="1479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err="1">
                <a:solidFill>
                  <a:srgbClr val="0000CC"/>
                </a:solidFill>
              </a:rPr>
              <a:t>Выпучина</a:t>
            </a:r>
            <a:endParaRPr lang="ru-RU" altLang="ru-RU" sz="2000" b="1" dirty="0">
              <a:solidFill>
                <a:srgbClr val="0000CC"/>
              </a:solidFill>
            </a:endParaRPr>
          </a:p>
        </p:txBody>
      </p:sp>
      <p:sp>
        <p:nvSpPr>
          <p:cNvPr id="89093" name="Rectangle 7"/>
          <p:cNvSpPr>
            <a:spLocks noChangeArrowheads="1"/>
          </p:cNvSpPr>
          <p:nvPr/>
        </p:nvSpPr>
        <p:spPr bwMode="auto">
          <a:xfrm>
            <a:off x="228600" y="6165888"/>
            <a:ext cx="431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solidFill>
                  <a:srgbClr val="0000CC"/>
                </a:solidFill>
              </a:rPr>
              <a:t>Правка тонколистового металла</a:t>
            </a:r>
          </a:p>
        </p:txBody>
      </p:sp>
      <p:sp>
        <p:nvSpPr>
          <p:cNvPr id="89094" name="Rectangle 8"/>
          <p:cNvSpPr>
            <a:spLocks noChangeArrowheads="1"/>
          </p:cNvSpPr>
          <p:nvPr/>
        </p:nvSpPr>
        <p:spPr bwMode="auto">
          <a:xfrm>
            <a:off x="5113402" y="6216612"/>
            <a:ext cx="314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solidFill>
                  <a:srgbClr val="0000CC"/>
                </a:solidFill>
              </a:rPr>
              <a:t>Разглаживание фольги</a:t>
            </a:r>
          </a:p>
        </p:txBody>
      </p:sp>
    </p:spTree>
    <p:extLst>
      <p:ext uri="{BB962C8B-B14F-4D97-AF65-F5344CB8AC3E}">
        <p14:creationId xmlns:p14="http://schemas.microsoft.com/office/powerpoint/2010/main" val="1708024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dnr.ru/infopediasu/baza27/3005469437044.files/image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1722"/>
            <a:ext cx="4495800" cy="393382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25248" y="1569437"/>
            <a:ext cx="4315859" cy="2392963"/>
          </a:xfrm>
          <a:prstGeom prst="rect">
            <a:avLst/>
          </a:prstGeom>
        </p:spPr>
        <p:txBody>
          <a:bodyPr wrap="square">
            <a:spAutoFit/>
          </a:bodyPr>
          <a:lstStyle/>
          <a:p>
            <a:pPr marL="265113" indent="-265113">
              <a:spcBef>
                <a:spcPts val="600"/>
              </a:spcBef>
              <a:spcAft>
                <a:spcPts val="600"/>
              </a:spcAft>
              <a:buClr>
                <a:srgbClr val="FF0000"/>
              </a:buClr>
              <a:buAutoNum type="arabicPeriod"/>
            </a:pPr>
            <a:r>
              <a:rPr lang="ru-RU" sz="1550" b="1" dirty="0" smtClean="0">
                <a:solidFill>
                  <a:srgbClr val="0000FF"/>
                </a:solidFill>
                <a:latin typeface="Verdana" panose="020B0604030504040204" pitchFamily="34" charset="0"/>
              </a:rPr>
              <a:t>Положить </a:t>
            </a:r>
            <a:r>
              <a:rPr lang="ru-RU" sz="1550" b="1" dirty="0">
                <a:solidFill>
                  <a:srgbClr val="0000FF"/>
                </a:solidFill>
                <a:latin typeface="Verdana" panose="020B0604030504040204" pitchFamily="34" charset="0"/>
              </a:rPr>
              <a:t>лист на плиту и с помощью линейки определить выпуклости, границы которых обвести мелом или графитовым карандашом. </a:t>
            </a:r>
            <a:endParaRPr lang="ru-RU" sz="1550" b="1" dirty="0" smtClean="0">
              <a:solidFill>
                <a:srgbClr val="0000FF"/>
              </a:solidFill>
              <a:latin typeface="Verdana" panose="020B0604030504040204" pitchFamily="34" charset="0"/>
            </a:endParaRPr>
          </a:p>
          <a:p>
            <a:pPr marL="265113" indent="-265113">
              <a:spcBef>
                <a:spcPts val="600"/>
              </a:spcBef>
              <a:spcAft>
                <a:spcPts val="600"/>
              </a:spcAft>
              <a:buClr>
                <a:srgbClr val="FF0000"/>
              </a:buClr>
              <a:buAutoNum type="arabicPeriod"/>
            </a:pPr>
            <a:r>
              <a:rPr lang="ru-RU" sz="1550" b="1" dirty="0">
                <a:solidFill>
                  <a:srgbClr val="0000FF"/>
                </a:solidFill>
                <a:latin typeface="Verdana" panose="020B0604030504040204" pitchFamily="34" charset="0"/>
              </a:rPr>
              <a:t>Определить </a:t>
            </a:r>
            <a:r>
              <a:rPr lang="ru-RU" sz="1550" b="1" dirty="0">
                <a:solidFill>
                  <a:srgbClr val="FF0000"/>
                </a:solidFill>
                <a:latin typeface="Verdana" panose="020B0604030504040204" pitchFamily="34" charset="0"/>
              </a:rPr>
              <a:t>последовательность нанесения ударов </a:t>
            </a:r>
            <a:r>
              <a:rPr lang="ru-RU" sz="1550" b="1" dirty="0">
                <a:solidFill>
                  <a:srgbClr val="0000FF"/>
                </a:solidFill>
                <a:latin typeface="Verdana" panose="020B0604030504040204" pitchFamily="34" charset="0"/>
              </a:rPr>
              <a:t>в зависимости от количества выпуклостей и их расположения: </a:t>
            </a:r>
            <a:endParaRPr lang="ru-RU" sz="1550" b="1" dirty="0" smtClean="0">
              <a:solidFill>
                <a:srgbClr val="0000FF"/>
              </a:solidFill>
              <a:latin typeface="Verdana" panose="020B0604030504040204" pitchFamily="34" charset="0"/>
            </a:endParaRPr>
          </a:p>
        </p:txBody>
      </p:sp>
      <p:sp>
        <p:nvSpPr>
          <p:cNvPr id="4" name="Прямоугольник 3"/>
          <p:cNvSpPr/>
          <p:nvPr/>
        </p:nvSpPr>
        <p:spPr>
          <a:xfrm>
            <a:off x="-13771" y="4063092"/>
            <a:ext cx="9144000" cy="2793072"/>
          </a:xfrm>
          <a:prstGeom prst="rect">
            <a:avLst/>
          </a:prstGeom>
        </p:spPr>
        <p:txBody>
          <a:bodyPr wrap="square">
            <a:spAutoFit/>
          </a:bodyPr>
          <a:lstStyle/>
          <a:p>
            <a:pPr marL="539750" indent="-285750">
              <a:spcBef>
                <a:spcPts val="0"/>
              </a:spcBef>
              <a:spcAft>
                <a:spcPts val="0"/>
              </a:spcAft>
              <a:buClr>
                <a:srgbClr val="FF0000"/>
              </a:buClr>
              <a:buFont typeface="Wingdings" panose="05000000000000000000" pitchFamily="2" charset="2"/>
              <a:buChar char="Ø"/>
            </a:pPr>
            <a:r>
              <a:rPr lang="ru-RU" sz="1550" b="1" dirty="0" smtClean="0">
                <a:solidFill>
                  <a:srgbClr val="0000FF"/>
                </a:solidFill>
                <a:latin typeface="Verdana" panose="020B0604030504040204" pitchFamily="34" charset="0"/>
              </a:rPr>
              <a:t>если </a:t>
            </a:r>
            <a:r>
              <a:rPr lang="ru-RU" sz="1550" b="1" dirty="0">
                <a:solidFill>
                  <a:srgbClr val="0000FF"/>
                </a:solidFill>
                <a:latin typeface="Verdana" panose="020B0604030504040204" pitchFamily="34" charset="0"/>
              </a:rPr>
              <a:t>на заготовке имеется </a:t>
            </a:r>
            <a:r>
              <a:rPr lang="ru-RU" sz="1550" b="1" dirty="0">
                <a:solidFill>
                  <a:srgbClr val="FF0000"/>
                </a:solidFill>
                <a:latin typeface="Verdana" panose="020B0604030504040204" pitchFamily="34" charset="0"/>
              </a:rPr>
              <a:t>одна выпуклость</a:t>
            </a:r>
            <a:r>
              <a:rPr lang="ru-RU" sz="1550" b="1" dirty="0">
                <a:solidFill>
                  <a:srgbClr val="0000FF"/>
                </a:solidFill>
                <a:latin typeface="Verdana" panose="020B0604030504040204" pitchFamily="34" charset="0"/>
              </a:rPr>
              <a:t>, находящаяся посередине листа, то удары наносить </a:t>
            </a:r>
            <a:r>
              <a:rPr lang="ru-RU" sz="1550" b="1" dirty="0">
                <a:solidFill>
                  <a:srgbClr val="FF0000"/>
                </a:solidFill>
                <a:latin typeface="Verdana" panose="020B0604030504040204" pitchFamily="34" charset="0"/>
              </a:rPr>
              <a:t>от края листа по направлению к </a:t>
            </a:r>
            <a:r>
              <a:rPr lang="ru-RU" sz="1550" b="1" dirty="0" smtClean="0">
                <a:solidFill>
                  <a:srgbClr val="FF0000"/>
                </a:solidFill>
                <a:latin typeface="Verdana" panose="020B0604030504040204" pitchFamily="34" charset="0"/>
              </a:rPr>
              <a:t>выпуклости</a:t>
            </a:r>
            <a:r>
              <a:rPr lang="ru-RU" sz="1550" b="1" dirty="0" smtClean="0">
                <a:solidFill>
                  <a:srgbClr val="0000FF"/>
                </a:solidFill>
                <a:latin typeface="Verdana" panose="020B0604030504040204" pitchFamily="34" charset="0"/>
              </a:rPr>
              <a:t>;</a:t>
            </a:r>
          </a:p>
          <a:p>
            <a:pPr marL="539750" indent="-285750">
              <a:spcBef>
                <a:spcPts val="0"/>
              </a:spcBef>
              <a:spcAft>
                <a:spcPts val="0"/>
              </a:spcAft>
              <a:buClr>
                <a:srgbClr val="FF0000"/>
              </a:buClr>
              <a:buFont typeface="Wingdings" panose="05000000000000000000" pitchFamily="2" charset="2"/>
              <a:buChar char="Ø"/>
            </a:pPr>
            <a:r>
              <a:rPr lang="ru-RU" sz="1550" b="1" dirty="0" smtClean="0">
                <a:solidFill>
                  <a:srgbClr val="0000FF"/>
                </a:solidFill>
                <a:latin typeface="Verdana" panose="020B0604030504040204" pitchFamily="34" charset="0"/>
              </a:rPr>
              <a:t>если </a:t>
            </a:r>
            <a:r>
              <a:rPr lang="ru-RU" sz="1550" b="1" dirty="0">
                <a:solidFill>
                  <a:srgbClr val="0000FF"/>
                </a:solidFill>
                <a:latin typeface="Verdana" panose="020B0604030504040204" pitchFamily="34" charset="0"/>
              </a:rPr>
              <a:t>выпуклость расположена по краям листа (</a:t>
            </a:r>
            <a:r>
              <a:rPr lang="ru-RU" sz="1550" b="1" dirty="0">
                <a:solidFill>
                  <a:srgbClr val="FF0000"/>
                </a:solidFill>
                <a:latin typeface="Verdana" panose="020B0604030504040204" pitchFamily="34" charset="0"/>
              </a:rPr>
              <a:t>волнистость</a:t>
            </a:r>
            <a:r>
              <a:rPr lang="ru-RU" sz="1550" b="1" dirty="0">
                <a:solidFill>
                  <a:srgbClr val="0000FF"/>
                </a:solidFill>
                <a:latin typeface="Verdana" panose="020B0604030504040204" pitchFamily="34" charset="0"/>
              </a:rPr>
              <a:t>), удары следует наносить </a:t>
            </a:r>
            <a:r>
              <a:rPr lang="ru-RU" sz="1550" b="1" dirty="0">
                <a:solidFill>
                  <a:srgbClr val="FF0000"/>
                </a:solidFill>
                <a:latin typeface="Verdana" panose="020B0604030504040204" pitchFamily="34" charset="0"/>
              </a:rPr>
              <a:t>от середины к краям </a:t>
            </a:r>
            <a:r>
              <a:rPr lang="ru-RU" sz="1550" b="1" dirty="0" smtClean="0">
                <a:solidFill>
                  <a:srgbClr val="FF0000"/>
                </a:solidFill>
                <a:latin typeface="Verdana" panose="020B0604030504040204" pitchFamily="34" charset="0"/>
              </a:rPr>
              <a:t>листа</a:t>
            </a:r>
            <a:r>
              <a:rPr lang="ru-RU" sz="1550" b="1" dirty="0" smtClean="0">
                <a:solidFill>
                  <a:srgbClr val="0000FF"/>
                </a:solidFill>
                <a:latin typeface="Verdana" panose="020B0604030504040204" pitchFamily="34" charset="0"/>
              </a:rPr>
              <a:t>; </a:t>
            </a:r>
          </a:p>
          <a:p>
            <a:pPr marL="539750" indent="-285750">
              <a:spcBef>
                <a:spcPts val="0"/>
              </a:spcBef>
              <a:spcAft>
                <a:spcPts val="0"/>
              </a:spcAft>
              <a:buClr>
                <a:srgbClr val="FF0000"/>
              </a:buClr>
              <a:buFont typeface="Wingdings" panose="05000000000000000000" pitchFamily="2" charset="2"/>
              <a:buChar char="Ø"/>
            </a:pPr>
            <a:r>
              <a:rPr lang="ru-RU" sz="1550" b="1" dirty="0" smtClean="0">
                <a:solidFill>
                  <a:srgbClr val="0000FF"/>
                </a:solidFill>
                <a:latin typeface="Verdana" panose="020B0604030504040204" pitchFamily="34" charset="0"/>
              </a:rPr>
              <a:t>на </a:t>
            </a:r>
            <a:r>
              <a:rPr lang="ru-RU" sz="1550" b="1" dirty="0">
                <a:solidFill>
                  <a:srgbClr val="0000FF"/>
                </a:solidFill>
                <a:latin typeface="Verdana" panose="020B0604030504040204" pitchFamily="34" charset="0"/>
              </a:rPr>
              <a:t>листе с </a:t>
            </a:r>
            <a:r>
              <a:rPr lang="ru-RU" sz="1550" b="1" dirty="0">
                <a:solidFill>
                  <a:srgbClr val="FF0000"/>
                </a:solidFill>
                <a:latin typeface="Verdana" panose="020B0604030504040204" pitchFamily="34" charset="0"/>
              </a:rPr>
              <a:t>несколькими выпуклостями </a:t>
            </a:r>
            <a:r>
              <a:rPr lang="ru-RU" sz="1550" b="1" dirty="0">
                <a:solidFill>
                  <a:srgbClr val="0000FF"/>
                </a:solidFill>
                <a:latin typeface="Verdana" panose="020B0604030504040204" pitchFamily="34" charset="0"/>
              </a:rPr>
              <a:t>удары наносить </a:t>
            </a:r>
            <a:r>
              <a:rPr lang="ru-RU" sz="1550" b="1" dirty="0">
                <a:solidFill>
                  <a:srgbClr val="FF0000"/>
                </a:solidFill>
                <a:latin typeface="Verdana" panose="020B0604030504040204" pitchFamily="34" charset="0"/>
              </a:rPr>
              <a:t>в промежутках между выпуклостями</a:t>
            </a:r>
            <a:r>
              <a:rPr lang="ru-RU" sz="1550" b="1" dirty="0">
                <a:solidFill>
                  <a:srgbClr val="0000FF"/>
                </a:solidFill>
                <a:latin typeface="Verdana" panose="020B0604030504040204" pitchFamily="34" charset="0"/>
              </a:rPr>
              <a:t>, после этого править каждую отдельную выпуклость. </a:t>
            </a:r>
            <a:endParaRPr lang="ru-RU" sz="1550" b="1" dirty="0" smtClean="0">
              <a:solidFill>
                <a:srgbClr val="0000FF"/>
              </a:solidFill>
              <a:latin typeface="Verdana" panose="020B0604030504040204" pitchFamily="34" charset="0"/>
            </a:endParaRPr>
          </a:p>
          <a:p>
            <a:pPr marL="342900" indent="-342900">
              <a:spcBef>
                <a:spcPts val="600"/>
              </a:spcBef>
              <a:spcAft>
                <a:spcPts val="600"/>
              </a:spcAft>
              <a:buClr>
                <a:srgbClr val="FF0000"/>
              </a:buClr>
              <a:buFont typeface="+mj-lt"/>
              <a:buAutoNum type="arabicPeriod" startAt="3"/>
            </a:pPr>
            <a:r>
              <a:rPr lang="ru-RU" sz="1550" b="1" dirty="0" smtClean="0">
                <a:solidFill>
                  <a:srgbClr val="0000FF"/>
                </a:solidFill>
                <a:latin typeface="Verdana" panose="020B0604030504040204" pitchFamily="34" charset="0"/>
              </a:rPr>
              <a:t>После </a:t>
            </a:r>
            <a:r>
              <a:rPr lang="ru-RU" sz="1550" b="1" dirty="0">
                <a:solidFill>
                  <a:srgbClr val="0000FF"/>
                </a:solidFill>
                <a:latin typeface="Verdana" panose="020B0604030504040204" pitchFamily="34" charset="0"/>
              </a:rPr>
              <a:t>устранения волнистости лист перевернуть и легкими ударами восстановить его прямолинейность (удары наносить частые, но не сильные, по мере приближения к границам выпуклости удары наносить чаще и слабее).</a:t>
            </a:r>
          </a:p>
        </p:txBody>
      </p:sp>
      <p:sp>
        <p:nvSpPr>
          <p:cNvPr id="5" name="Прямоугольник 4"/>
          <p:cNvSpPr/>
          <p:nvPr/>
        </p:nvSpPr>
        <p:spPr>
          <a:xfrm>
            <a:off x="2708313" y="-38220"/>
            <a:ext cx="6421916" cy="830997"/>
          </a:xfrm>
          <a:prstGeom prst="rect">
            <a:avLst/>
          </a:prstGeom>
          <a:solidFill>
            <a:srgbClr val="FFFF00"/>
          </a:solidFill>
        </p:spPr>
        <p:txBody>
          <a:bodyPr wrap="square">
            <a:spAutoFit/>
          </a:bodyPr>
          <a:lstStyle/>
          <a:p>
            <a:pPr algn="ctr"/>
            <a:r>
              <a:rPr lang="ru-RU" sz="2400" b="1" dirty="0" smtClean="0">
                <a:solidFill>
                  <a:srgbClr val="0000FF"/>
                </a:solidFill>
                <a:latin typeface="Verdana" panose="020B0604030504040204" pitchFamily="34" charset="0"/>
              </a:rPr>
              <a:t>2.1</a:t>
            </a:r>
            <a:r>
              <a:rPr lang="ru-RU" sz="2400" b="1" dirty="0" smtClean="0">
                <a:solidFill>
                  <a:srgbClr val="C00000"/>
                </a:solidFill>
                <a:latin typeface="Verdana" panose="020B0604030504040204" pitchFamily="34" charset="0"/>
              </a:rPr>
              <a:t> ПРАВКА ЛИСТОВОГО МЕТАЛЛА</a:t>
            </a:r>
          </a:p>
          <a:p>
            <a:pPr algn="ctr"/>
            <a:r>
              <a:rPr lang="ru-RU" sz="2400" b="1" dirty="0" smtClean="0">
                <a:solidFill>
                  <a:srgbClr val="C00000"/>
                </a:solidFill>
                <a:latin typeface="Verdana" panose="020B0604030504040204" pitchFamily="34" charset="0"/>
              </a:rPr>
              <a:t>СТАЛЬНЫМ МОЛОТКОМ</a:t>
            </a:r>
            <a:endParaRPr lang="ru-RU" sz="2400" b="1" dirty="0">
              <a:solidFill>
                <a:srgbClr val="C00000"/>
              </a:solidFill>
            </a:endParaRPr>
          </a:p>
        </p:txBody>
      </p:sp>
    </p:spTree>
    <p:extLst>
      <p:ext uri="{BB962C8B-B14F-4D97-AF65-F5344CB8AC3E}">
        <p14:creationId xmlns:p14="http://schemas.microsoft.com/office/powerpoint/2010/main" val="5958681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77" y="76200"/>
            <a:ext cx="9129623" cy="990600"/>
          </a:xfrm>
        </p:spPr>
        <p:txBody>
          <a:bodyPr>
            <a:noAutofit/>
          </a:bodyPr>
          <a:lstStyle/>
          <a:p>
            <a:r>
              <a:rPr lang="ru-RU" sz="4000" b="1" dirty="0" smtClean="0">
                <a:solidFill>
                  <a:srgbClr val="C00000"/>
                </a:solidFill>
              </a:rPr>
              <a:t>Распределение ударов при правке листа</a:t>
            </a:r>
            <a:endParaRPr lang="ru-RU" sz="4000" b="1" dirty="0">
              <a:solidFill>
                <a:srgbClr val="C00000"/>
              </a:solidFill>
            </a:endParaRPr>
          </a:p>
        </p:txBody>
      </p:sp>
      <p:pic>
        <p:nvPicPr>
          <p:cNvPr id="2051" name="Picture 3"/>
          <p:cNvPicPr>
            <a:picLocks noChangeAspect="1" noChangeArrowheads="1"/>
          </p:cNvPicPr>
          <p:nvPr/>
        </p:nvPicPr>
        <p:blipFill>
          <a:blip r:embed="rId2"/>
          <a:srcRect l="7326" t="5357"/>
          <a:stretch>
            <a:fillRect/>
          </a:stretch>
        </p:blipFill>
        <p:spPr bwMode="auto">
          <a:xfrm>
            <a:off x="3581400" y="2510947"/>
            <a:ext cx="5509657" cy="3977464"/>
          </a:xfrm>
          <a:prstGeom prst="rect">
            <a:avLst/>
          </a:prstGeom>
          <a:noFill/>
          <a:ln w="9525">
            <a:noFill/>
            <a:miter lim="800000"/>
            <a:headEnd/>
            <a:tailEnd/>
          </a:ln>
          <a:effectLst/>
        </p:spPr>
      </p:pic>
      <p:sp>
        <p:nvSpPr>
          <p:cNvPr id="5" name="TextBox 4"/>
          <p:cNvSpPr txBox="1"/>
          <p:nvPr/>
        </p:nvSpPr>
        <p:spPr>
          <a:xfrm>
            <a:off x="67318" y="2517829"/>
            <a:ext cx="3590282" cy="3970318"/>
          </a:xfrm>
          <a:prstGeom prst="rect">
            <a:avLst/>
          </a:prstGeom>
          <a:solidFill>
            <a:schemeClr val="tx1"/>
          </a:solidFill>
        </p:spPr>
        <p:txBody>
          <a:bodyPr wrap="square" rtlCol="0">
            <a:spAutoFit/>
          </a:bodyPr>
          <a:lstStyle/>
          <a:p>
            <a:r>
              <a:rPr lang="ru-RU" sz="2100" b="1" dirty="0" smtClean="0">
                <a:solidFill>
                  <a:srgbClr val="006600"/>
                </a:solidFill>
              </a:rPr>
              <a:t>Кружки меньших диаметров соответствуют ударам меньшей силы, и наоборот. </a:t>
            </a:r>
            <a:r>
              <a:rPr lang="ru-RU" sz="2100" b="1" dirty="0" smtClean="0">
                <a:solidFill>
                  <a:srgbClr val="FF0000"/>
                </a:solidFill>
              </a:rPr>
              <a:t>То есть более сильные удары наносят в середине и уменьшают их силу по мере приближения к краю заготовки. </a:t>
            </a:r>
          </a:p>
          <a:p>
            <a:r>
              <a:rPr lang="ru-RU" sz="2100" b="1" dirty="0" smtClean="0">
                <a:solidFill>
                  <a:srgbClr val="006600"/>
                </a:solidFill>
              </a:rPr>
              <a:t>Во избежание трещин и наклепа материала нельзя наносить повторные удары по одному и тому же месту.</a:t>
            </a:r>
            <a:endParaRPr lang="ru-RU" sz="2100" b="1" dirty="0">
              <a:solidFill>
                <a:srgbClr val="006600"/>
              </a:solidFill>
            </a:endParaRPr>
          </a:p>
        </p:txBody>
      </p:sp>
      <p:sp>
        <p:nvSpPr>
          <p:cNvPr id="6" name="TextBox 5"/>
          <p:cNvSpPr txBox="1"/>
          <p:nvPr/>
        </p:nvSpPr>
        <p:spPr>
          <a:xfrm>
            <a:off x="114329" y="1140329"/>
            <a:ext cx="8929718" cy="1384995"/>
          </a:xfrm>
          <a:prstGeom prst="rect">
            <a:avLst/>
          </a:prstGeom>
          <a:noFill/>
        </p:spPr>
        <p:txBody>
          <a:bodyPr wrap="square" rtlCol="0">
            <a:spAutoFit/>
          </a:bodyPr>
          <a:lstStyle/>
          <a:p>
            <a:r>
              <a:rPr lang="ru-RU" sz="2100" b="1" dirty="0" smtClean="0">
                <a:solidFill>
                  <a:srgbClr val="0000FF"/>
                </a:solidFill>
              </a:rPr>
              <a:t>Листовой материал  и вырезанные из него заготовки могут иметь поверхность </a:t>
            </a:r>
            <a:r>
              <a:rPr lang="ru-RU" sz="2100" b="1" dirty="0" smtClean="0">
                <a:solidFill>
                  <a:srgbClr val="FF0000"/>
                </a:solidFill>
              </a:rPr>
              <a:t>волнистую или с </a:t>
            </a:r>
            <a:r>
              <a:rPr lang="ru-RU" sz="2100" b="1" dirty="0" err="1" smtClean="0">
                <a:solidFill>
                  <a:srgbClr val="FF0000"/>
                </a:solidFill>
              </a:rPr>
              <a:t>выпучинами</a:t>
            </a:r>
            <a:r>
              <a:rPr lang="ru-RU" sz="2100" b="1" dirty="0" smtClean="0">
                <a:solidFill>
                  <a:srgbClr val="FF0000"/>
                </a:solidFill>
              </a:rPr>
              <a:t>. </a:t>
            </a:r>
          </a:p>
          <a:p>
            <a:r>
              <a:rPr lang="ru-RU" sz="2100" b="1" dirty="0" smtClean="0">
                <a:solidFill>
                  <a:srgbClr val="0000FF"/>
                </a:solidFill>
              </a:rPr>
              <a:t>Чтобы растянуть середину заготовки, удары молотком наносят </a:t>
            </a:r>
            <a:r>
              <a:rPr lang="ru-RU" sz="2100" b="1" dirty="0" smtClean="0">
                <a:solidFill>
                  <a:srgbClr val="FF0000"/>
                </a:solidFill>
              </a:rPr>
              <a:t>от середины к краям</a:t>
            </a:r>
            <a:r>
              <a:rPr lang="ru-RU" sz="2100" b="1" dirty="0" smtClean="0">
                <a:solidFill>
                  <a:srgbClr val="0000FF"/>
                </a:solidFill>
              </a:rPr>
              <a:t> так, как показано красными кружками на рисунке.</a:t>
            </a:r>
            <a:endParaRPr lang="ru-RU" sz="2100" b="1" dirty="0">
              <a:solidFill>
                <a:srgbClr val="0000FF"/>
              </a:solidFill>
            </a:endParaRPr>
          </a:p>
        </p:txBody>
      </p:sp>
    </p:spTree>
    <p:extLst>
      <p:ext uri="{BB962C8B-B14F-4D97-AF65-F5344CB8AC3E}">
        <p14:creationId xmlns:p14="http://schemas.microsoft.com/office/powerpoint/2010/main" val="186711854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9" name="Рисунок 8"/>
          <p:cNvPicPr/>
          <p:nvPr/>
        </p:nvPicPr>
        <p:blipFill>
          <a:blip r:embed="rId3" cstate="print"/>
          <a:srcRect/>
          <a:stretch>
            <a:fillRect/>
          </a:stretch>
        </p:blipFill>
        <p:spPr bwMode="auto">
          <a:xfrm>
            <a:off x="450504" y="1828800"/>
            <a:ext cx="8318648" cy="3597038"/>
          </a:xfrm>
          <a:prstGeom prst="rect">
            <a:avLst/>
          </a:prstGeom>
          <a:noFill/>
          <a:ln w="9525">
            <a:noFill/>
            <a:miter lim="800000"/>
            <a:headEnd/>
            <a:tailEnd/>
          </a:ln>
        </p:spPr>
      </p:pic>
      <p:sp>
        <p:nvSpPr>
          <p:cNvPr id="7171" name="Содержимое 2"/>
          <p:cNvSpPr>
            <a:spLocks noGrp="1"/>
          </p:cNvSpPr>
          <p:nvPr>
            <p:ph idx="1"/>
          </p:nvPr>
        </p:nvSpPr>
        <p:spPr>
          <a:xfrm>
            <a:off x="4114800" y="1848556"/>
            <a:ext cx="4654352" cy="3577282"/>
          </a:xfrm>
          <a:solidFill>
            <a:schemeClr val="tx1"/>
          </a:solidFill>
        </p:spPr>
        <p:txBody>
          <a:bodyPr>
            <a:normAutofit lnSpcReduction="10000"/>
          </a:bodyPr>
          <a:lstStyle/>
          <a:p>
            <a:pPr marL="0" lvl="0" indent="0">
              <a:buClr>
                <a:srgbClr val="FF0000"/>
              </a:buClr>
              <a:buSzPct val="100000"/>
              <a:buNone/>
            </a:pPr>
            <a:endParaRPr lang="ru-RU" sz="1800" b="1" dirty="0" smtClean="0">
              <a:solidFill>
                <a:srgbClr val="0000FF"/>
              </a:solidFill>
              <a:effectLst/>
              <a:latin typeface="Arial" pitchFamily="34" charset="0"/>
              <a:cs typeface="Arial" pitchFamily="34" charset="0"/>
            </a:endParaRPr>
          </a:p>
          <a:p>
            <a:pPr marL="0" lvl="0" indent="0">
              <a:buClr>
                <a:srgbClr val="FF0000"/>
              </a:buClr>
              <a:buSzPct val="100000"/>
              <a:buNone/>
            </a:pPr>
            <a:r>
              <a:rPr lang="ru-RU" sz="3000" b="1" dirty="0" smtClean="0">
                <a:solidFill>
                  <a:srgbClr val="0000FF"/>
                </a:solidFill>
                <a:effectLst/>
                <a:latin typeface="Arial" pitchFamily="34" charset="0"/>
                <a:cs typeface="Arial" pitchFamily="34" charset="0"/>
              </a:rPr>
              <a:t>Правку </a:t>
            </a:r>
            <a:r>
              <a:rPr lang="ru-RU" sz="3000" b="1" dirty="0" smtClean="0">
                <a:solidFill>
                  <a:srgbClr val="0000FF"/>
                </a:solidFill>
                <a:effectLst/>
                <a:latin typeface="Arial" pitchFamily="34" charset="0"/>
                <a:cs typeface="Arial" pitchFamily="34" charset="0"/>
              </a:rPr>
              <a:t>листового материала толщиной </a:t>
            </a:r>
            <a:r>
              <a:rPr lang="ru-RU" sz="3000" b="1" dirty="0" smtClean="0">
                <a:solidFill>
                  <a:srgbClr val="FF0000"/>
                </a:solidFill>
                <a:effectLst/>
                <a:latin typeface="Arial" pitchFamily="34" charset="0"/>
                <a:cs typeface="Arial" pitchFamily="34" charset="0"/>
              </a:rPr>
              <a:t>0,5... 0,7 мм </a:t>
            </a:r>
            <a:r>
              <a:rPr lang="ru-RU" sz="3000" b="1" dirty="0" smtClean="0">
                <a:solidFill>
                  <a:srgbClr val="0000FF"/>
                </a:solidFill>
                <a:effectLst/>
                <a:latin typeface="Arial" pitchFamily="34" charset="0"/>
                <a:cs typeface="Arial" pitchFamily="34" charset="0"/>
              </a:rPr>
              <a:t>необходимо производить </a:t>
            </a:r>
            <a:r>
              <a:rPr lang="ru-RU" sz="3000" b="1" dirty="0" smtClean="0">
                <a:solidFill>
                  <a:srgbClr val="006600"/>
                </a:solidFill>
                <a:effectLst/>
                <a:latin typeface="Arial" pitchFamily="34" charset="0"/>
                <a:cs typeface="Arial" pitchFamily="34" charset="0"/>
              </a:rPr>
              <a:t>при помощи деревянных молотков </a:t>
            </a:r>
            <a:r>
              <a:rPr lang="ru-RU" sz="3000" b="1" dirty="0" smtClean="0">
                <a:solidFill>
                  <a:srgbClr val="006600"/>
                </a:solidFill>
                <a:effectLst/>
                <a:latin typeface="Arial" pitchFamily="34" charset="0"/>
                <a:cs typeface="Arial" pitchFamily="34" charset="0"/>
              </a:rPr>
              <a:t>–</a:t>
            </a:r>
            <a:r>
              <a:rPr lang="ru-RU" sz="3000" b="1" dirty="0" smtClean="0">
                <a:solidFill>
                  <a:srgbClr val="FF0000"/>
                </a:solidFill>
                <a:effectLst/>
                <a:latin typeface="Arial" pitchFamily="34" charset="0"/>
                <a:cs typeface="Arial" pitchFamily="34" charset="0"/>
              </a:rPr>
              <a:t> киянок.</a:t>
            </a:r>
            <a:r>
              <a:rPr lang="ru-RU" sz="3000" b="1" dirty="0" smtClean="0">
                <a:solidFill>
                  <a:srgbClr val="0000FF"/>
                </a:solidFill>
                <a:effectLst/>
                <a:latin typeface="Arial" pitchFamily="34" charset="0"/>
                <a:cs typeface="Arial" pitchFamily="34" charset="0"/>
              </a:rPr>
              <a:t> </a:t>
            </a:r>
          </a:p>
          <a:p>
            <a:pPr marL="0" lvl="0" indent="0">
              <a:buClr>
                <a:srgbClr val="FF0000"/>
              </a:buClr>
              <a:buSzPct val="100000"/>
              <a:buNone/>
            </a:pPr>
            <a:endParaRPr lang="ru-RU" sz="3000" b="1" dirty="0" smtClean="0">
              <a:solidFill>
                <a:srgbClr val="0000FF"/>
              </a:solidFill>
              <a:effectLst/>
              <a:latin typeface="Arial" pitchFamily="34" charset="0"/>
              <a:cs typeface="Arial" pitchFamily="34" charset="0"/>
            </a:endParaRPr>
          </a:p>
          <a:p>
            <a:pPr marL="0" lvl="0" indent="0">
              <a:buNone/>
            </a:pPr>
            <a:endParaRPr lang="ru-RU" sz="2400" b="1" dirty="0" smtClean="0">
              <a:latin typeface="Arial" pitchFamily="34" charset="0"/>
              <a:cs typeface="Arial" pitchFamily="34" charset="0"/>
            </a:endParaRPr>
          </a:p>
        </p:txBody>
      </p:sp>
      <p:sp>
        <p:nvSpPr>
          <p:cNvPr id="7" name="Прямоугольник 6"/>
          <p:cNvSpPr/>
          <p:nvPr/>
        </p:nvSpPr>
        <p:spPr>
          <a:xfrm>
            <a:off x="-13771" y="-38220"/>
            <a:ext cx="9144000" cy="830997"/>
          </a:xfrm>
          <a:prstGeom prst="rect">
            <a:avLst/>
          </a:prstGeom>
          <a:solidFill>
            <a:srgbClr val="FFFF00"/>
          </a:solidFill>
        </p:spPr>
        <p:txBody>
          <a:bodyPr wrap="square">
            <a:spAutoFit/>
          </a:bodyPr>
          <a:lstStyle/>
          <a:p>
            <a:pPr algn="ctr"/>
            <a:r>
              <a:rPr lang="ru-RU" sz="2400" b="1" dirty="0" smtClean="0">
                <a:solidFill>
                  <a:srgbClr val="0000FF"/>
                </a:solidFill>
                <a:latin typeface="Verdana" panose="020B0604030504040204" pitchFamily="34" charset="0"/>
              </a:rPr>
              <a:t>2.2</a:t>
            </a:r>
            <a:r>
              <a:rPr lang="ru-RU" sz="2400" b="1" dirty="0" smtClean="0">
                <a:solidFill>
                  <a:srgbClr val="C00000"/>
                </a:solidFill>
                <a:latin typeface="Verdana" panose="020B0604030504040204" pitchFamily="34" charset="0"/>
              </a:rPr>
              <a:t> ПРАВКА ЛИСТОВОГО МЕТАЛЛА </a:t>
            </a:r>
          </a:p>
          <a:p>
            <a:pPr algn="ctr"/>
            <a:r>
              <a:rPr lang="ru-RU" sz="2400" b="1" dirty="0" smtClean="0">
                <a:solidFill>
                  <a:srgbClr val="C00000"/>
                </a:solidFill>
                <a:latin typeface="Verdana" panose="020B0604030504040204" pitchFamily="34" charset="0"/>
                <a:ea typeface="Verdana" panose="020B0604030504040204" pitchFamily="34" charset="0"/>
              </a:rPr>
              <a:t>ТОЛЩИНОЙ </a:t>
            </a:r>
            <a:r>
              <a:rPr lang="ru-RU" sz="2400" b="1" i="1" dirty="0" smtClean="0">
                <a:solidFill>
                  <a:srgbClr val="FF00FF"/>
                </a:solidFill>
                <a:latin typeface="Verdana" panose="020B0604030504040204" pitchFamily="34" charset="0"/>
                <a:ea typeface="Verdana" panose="020B0604030504040204" pitchFamily="34" charset="0"/>
              </a:rPr>
              <a:t>более 0,5 мм</a:t>
            </a:r>
            <a:endParaRPr lang="ru-RU" sz="2400" b="1" i="1" dirty="0">
              <a:solidFill>
                <a:srgbClr val="FF00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44585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399" y="3338585"/>
            <a:ext cx="8977829" cy="3477875"/>
          </a:xfrm>
          <a:prstGeom prst="rect">
            <a:avLst/>
          </a:prstGeom>
        </p:spPr>
        <p:txBody>
          <a:bodyPr wrap="square">
            <a:spAutoFit/>
          </a:bodyPr>
          <a:lstStyle/>
          <a:p>
            <a:pPr marL="265113" indent="-265113">
              <a:spcBef>
                <a:spcPts val="600"/>
              </a:spcBef>
              <a:spcAft>
                <a:spcPts val="6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Уложить </a:t>
            </a:r>
            <a:r>
              <a:rPr lang="ru-RU" sz="2000" b="1" dirty="0">
                <a:solidFill>
                  <a:srgbClr val="0000FF"/>
                </a:solidFill>
                <a:latin typeface="Arial" panose="020B0604020202020204" pitchFamily="34" charset="0"/>
                <a:cs typeface="Arial" panose="020B0604020202020204" pitchFamily="34" charset="0"/>
              </a:rPr>
              <a:t>лист на плиту выпуклостью вверх. </a:t>
            </a:r>
            <a:endParaRPr lang="ru-RU" sz="2000" b="1" dirty="0" smtClean="0">
              <a:solidFill>
                <a:srgbClr val="0000FF"/>
              </a:solidFill>
              <a:latin typeface="Arial" panose="020B0604020202020204" pitchFamily="34" charset="0"/>
              <a:cs typeface="Arial" panose="020B0604020202020204" pitchFamily="34" charset="0"/>
            </a:endParaRPr>
          </a:p>
          <a:p>
            <a:pPr marL="265113" indent="-265113">
              <a:spcBef>
                <a:spcPts val="600"/>
              </a:spcBef>
              <a:spcAft>
                <a:spcPts val="6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Обвести </a:t>
            </a:r>
            <a:r>
              <a:rPr lang="ru-RU" sz="2000" b="1" dirty="0">
                <a:solidFill>
                  <a:srgbClr val="0000FF"/>
                </a:solidFill>
                <a:latin typeface="Arial" panose="020B0604020202020204" pitchFamily="34" charset="0"/>
                <a:cs typeface="Arial" panose="020B0604020202020204" pitchFamily="34" charset="0"/>
              </a:rPr>
              <a:t>границы неровностей мелом или графитовым карандашом. </a:t>
            </a:r>
            <a:endParaRPr lang="ru-RU" sz="2000" b="1" dirty="0" smtClean="0">
              <a:solidFill>
                <a:srgbClr val="0000FF"/>
              </a:solidFill>
              <a:latin typeface="Arial" panose="020B0604020202020204" pitchFamily="34" charset="0"/>
              <a:cs typeface="Arial" panose="020B0604020202020204" pitchFamily="34" charset="0"/>
            </a:endParaRPr>
          </a:p>
          <a:p>
            <a:pPr marL="265113" indent="-265113">
              <a:spcBef>
                <a:spcPts val="600"/>
              </a:spcBef>
              <a:spcAft>
                <a:spcPts val="6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Прижать </a:t>
            </a:r>
            <a:r>
              <a:rPr lang="ru-RU" sz="2000" b="1" dirty="0">
                <a:solidFill>
                  <a:srgbClr val="0000FF"/>
                </a:solidFill>
                <a:latin typeface="Arial" panose="020B0604020202020204" pitchFamily="34" charset="0"/>
                <a:cs typeface="Arial" panose="020B0604020202020204" pitchFamily="34" charset="0"/>
              </a:rPr>
              <a:t>лист к плите, молотком (деревянным или с медными, латунными, свинцовыми вставками) наносить удары между выпуклостями, периодически переворачивая лист. </a:t>
            </a:r>
            <a:endParaRPr lang="ru-RU" sz="2000" b="1" dirty="0" smtClean="0">
              <a:solidFill>
                <a:srgbClr val="0000FF"/>
              </a:solidFill>
              <a:latin typeface="Arial" panose="020B0604020202020204" pitchFamily="34" charset="0"/>
              <a:cs typeface="Arial" panose="020B0604020202020204" pitchFamily="34" charset="0"/>
            </a:endParaRPr>
          </a:p>
          <a:p>
            <a:pPr marL="265113" indent="-265113">
              <a:spcBef>
                <a:spcPts val="600"/>
              </a:spcBef>
              <a:spcAft>
                <a:spcPts val="6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Приёмы </a:t>
            </a:r>
            <a:r>
              <a:rPr lang="ru-RU" sz="2000" b="1" dirty="0">
                <a:solidFill>
                  <a:srgbClr val="0000FF"/>
                </a:solidFill>
                <a:latin typeface="Arial" panose="020B0604020202020204" pitchFamily="34" charset="0"/>
                <a:cs typeface="Arial" panose="020B0604020202020204" pitchFamily="34" charset="0"/>
              </a:rPr>
              <a:t>правки такие же, как и стальным молотком. </a:t>
            </a:r>
            <a:endParaRPr lang="ru-RU" sz="2000" b="1" dirty="0" smtClean="0">
              <a:solidFill>
                <a:srgbClr val="0000FF"/>
              </a:solidFill>
              <a:latin typeface="Arial" panose="020B0604020202020204" pitchFamily="34" charset="0"/>
              <a:cs typeface="Arial" panose="020B0604020202020204" pitchFamily="34" charset="0"/>
            </a:endParaRPr>
          </a:p>
          <a:p>
            <a:pPr marL="265113" indent="-265113">
              <a:spcBef>
                <a:spcPts val="600"/>
              </a:spcBef>
              <a:spcAft>
                <a:spcPts val="600"/>
              </a:spcAft>
              <a:buClr>
                <a:srgbClr val="FF0000"/>
              </a:buClr>
              <a:buAutoNum type="arabicPeriod"/>
            </a:pPr>
            <a:r>
              <a:rPr lang="ru-RU" sz="2000" b="1" dirty="0" smtClean="0">
                <a:solidFill>
                  <a:srgbClr val="006600"/>
                </a:solidFill>
                <a:latin typeface="Arial" panose="020B0604020202020204" pitchFamily="34" charset="0"/>
                <a:cs typeface="Arial" panose="020B0604020202020204" pitchFamily="34" charset="0"/>
              </a:rPr>
              <a:t>Контроль </a:t>
            </a:r>
            <a:r>
              <a:rPr lang="ru-RU" sz="2000" b="1" dirty="0">
                <a:solidFill>
                  <a:srgbClr val="006600"/>
                </a:solidFill>
                <a:latin typeface="Arial" panose="020B0604020202020204" pitchFamily="34" charset="0"/>
                <a:cs typeface="Arial" panose="020B0604020202020204" pitchFamily="34" charset="0"/>
              </a:rPr>
              <a:t>качества – </a:t>
            </a:r>
            <a:r>
              <a:rPr lang="ru-RU" sz="2000" b="1" dirty="0">
                <a:solidFill>
                  <a:srgbClr val="0000FF"/>
                </a:solidFill>
                <a:latin typeface="Arial" panose="020B0604020202020204" pitchFamily="34" charset="0"/>
                <a:cs typeface="Arial" panose="020B0604020202020204" pitchFamily="34" charset="0"/>
              </a:rPr>
              <a:t>отсутствие забоин и вмятин; поверхность листа ровная, с отклонением </a:t>
            </a:r>
            <a:r>
              <a:rPr lang="ru-RU" sz="2000" b="1" dirty="0">
                <a:solidFill>
                  <a:srgbClr val="FF0000"/>
                </a:solidFill>
                <a:latin typeface="Arial" panose="020B0604020202020204" pitchFamily="34" charset="0"/>
                <a:cs typeface="Arial" panose="020B0604020202020204" pitchFamily="34" charset="0"/>
              </a:rPr>
              <a:t>± 0,001 мм на 200 мм длины.</a:t>
            </a:r>
            <a:endParaRPr lang="ru-RU" sz="2000" b="1" dirty="0" smtClean="0">
              <a:solidFill>
                <a:srgbClr val="FF0000"/>
              </a:solidFill>
              <a:latin typeface="Arial" panose="020B0604020202020204" pitchFamily="34" charset="0"/>
              <a:cs typeface="Arial" panose="020B0604020202020204" pitchFamily="34" charset="0"/>
            </a:endParaRPr>
          </a:p>
        </p:txBody>
      </p:sp>
      <p:sp>
        <p:nvSpPr>
          <p:cNvPr id="5" name="Прямоугольник 4"/>
          <p:cNvSpPr/>
          <p:nvPr/>
        </p:nvSpPr>
        <p:spPr>
          <a:xfrm>
            <a:off x="-13771" y="-38220"/>
            <a:ext cx="9144000" cy="800219"/>
          </a:xfrm>
          <a:prstGeom prst="rect">
            <a:avLst/>
          </a:prstGeom>
          <a:solidFill>
            <a:srgbClr val="FFFF00"/>
          </a:solidFill>
        </p:spPr>
        <p:txBody>
          <a:bodyPr wrap="square">
            <a:spAutoFit/>
          </a:bodyPr>
          <a:lstStyle/>
          <a:p>
            <a:pPr algn="ctr"/>
            <a:r>
              <a:rPr lang="ru-RU" sz="2300" b="1" dirty="0" smtClean="0">
                <a:solidFill>
                  <a:srgbClr val="C00000"/>
                </a:solidFill>
                <a:latin typeface="Verdana" panose="020B0604030504040204" pitchFamily="34" charset="0"/>
              </a:rPr>
              <a:t>ПОРЯДОК ПРАВКИ ЛИСТОВОГО МЕТАЛЛА </a:t>
            </a:r>
            <a:r>
              <a:rPr lang="ru-RU" sz="2300" b="1" dirty="0" smtClean="0">
                <a:solidFill>
                  <a:srgbClr val="C00000"/>
                </a:solidFill>
                <a:latin typeface="Verdana" panose="020B0604030504040204" pitchFamily="34" charset="0"/>
                <a:ea typeface="Verdana" panose="020B0604030504040204" pitchFamily="34" charset="0"/>
              </a:rPr>
              <a:t>КИЯНКОЙ ИЛИ МОЛОТКОМ С МЯГКИМИ ВСТАВКАМИ</a:t>
            </a:r>
            <a:endParaRPr lang="ru-RU" sz="2300" b="1" dirty="0">
              <a:solidFill>
                <a:srgbClr val="C00000"/>
              </a:solidFill>
              <a:latin typeface="Verdana" panose="020B0604030504040204" pitchFamily="34" charset="0"/>
              <a:ea typeface="Verdana" panose="020B0604030504040204" pitchFamily="34" charset="0"/>
            </a:endParaRPr>
          </a:p>
        </p:txBody>
      </p:sp>
      <p:pic>
        <p:nvPicPr>
          <p:cNvPr id="6146" name="Picture 2" descr="https://pdnr.ru/infopediasu/baza27/3005469437044.files/image0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17461"/>
            <a:ext cx="3505200" cy="25307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267200" y="1834848"/>
            <a:ext cx="4442242" cy="461665"/>
          </a:xfrm>
          <a:prstGeom prst="rect">
            <a:avLst/>
          </a:prstGeom>
        </p:spPr>
        <p:txBody>
          <a:bodyPr wrap="none">
            <a:spAutoFit/>
          </a:bodyPr>
          <a:lstStyle/>
          <a:p>
            <a:r>
              <a:rPr lang="ru-RU" sz="2400" b="1" dirty="0">
                <a:solidFill>
                  <a:srgbClr val="FF0000"/>
                </a:solidFill>
                <a:latin typeface="Verdana" panose="020B0604030504040204" pitchFamily="34" charset="0"/>
              </a:rPr>
              <a:t>Толщиной более 0,5 мм</a:t>
            </a:r>
            <a:endParaRPr lang="ru-RU" sz="2400" b="1" dirty="0">
              <a:solidFill>
                <a:srgbClr val="FF0000"/>
              </a:solidFill>
            </a:endParaRPr>
          </a:p>
        </p:txBody>
      </p:sp>
    </p:spTree>
    <p:extLst>
      <p:ext uri="{BB962C8B-B14F-4D97-AF65-F5344CB8AC3E}">
        <p14:creationId xmlns:p14="http://schemas.microsoft.com/office/powerpoint/2010/main" val="1569119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0039.gif"/>
          <p:cNvPicPr>
            <a:picLocks noGrp="1" noChangeAspect="1"/>
          </p:cNvPicPr>
          <p:nvPr>
            <p:ph idx="1"/>
          </p:nvPr>
        </p:nvPicPr>
        <p:blipFill>
          <a:blip r:embed="rId3" cstate="print"/>
          <a:srcRect l="10310" t="9284" r="6515" b="10252"/>
          <a:stretch>
            <a:fillRect/>
          </a:stretch>
        </p:blipFill>
        <p:spPr>
          <a:xfrm>
            <a:off x="-1" y="304800"/>
            <a:ext cx="9144001" cy="6256422"/>
          </a:xfrm>
        </p:spPr>
      </p:pic>
    </p:spTree>
    <p:extLst>
      <p:ext uri="{BB962C8B-B14F-4D97-AF65-F5344CB8AC3E}">
        <p14:creationId xmlns:p14="http://schemas.microsoft.com/office/powerpoint/2010/main" val="6701894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3254950"/>
            <a:ext cx="8977829" cy="3631763"/>
          </a:xfrm>
          <a:prstGeom prst="rect">
            <a:avLst/>
          </a:prstGeom>
        </p:spPr>
        <p:txBody>
          <a:bodyPr wrap="square">
            <a:spAutoFit/>
          </a:bodyPr>
          <a:lstStyle/>
          <a:p>
            <a:pPr marL="265113" indent="-265113">
              <a:spcBef>
                <a:spcPts val="600"/>
              </a:spcBef>
              <a:spcAft>
                <a:spcPts val="6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Уложить </a:t>
            </a:r>
            <a:r>
              <a:rPr lang="ru-RU" sz="2000" b="1" dirty="0">
                <a:solidFill>
                  <a:srgbClr val="0000FF"/>
                </a:solidFill>
                <a:latin typeface="Arial" panose="020B0604020202020204" pitchFamily="34" charset="0"/>
                <a:cs typeface="Arial" panose="020B0604020202020204" pitchFamily="34" charset="0"/>
              </a:rPr>
              <a:t>лист на плиту выпуклостью вверх. Прижать рукой к плите. </a:t>
            </a:r>
            <a:endParaRPr lang="ru-RU" sz="2000" b="1" dirty="0" smtClean="0">
              <a:solidFill>
                <a:srgbClr val="0000FF"/>
              </a:solidFill>
              <a:latin typeface="Arial" panose="020B0604020202020204" pitchFamily="34" charset="0"/>
              <a:cs typeface="Arial" panose="020B0604020202020204" pitchFamily="34" charset="0"/>
            </a:endParaRPr>
          </a:p>
          <a:p>
            <a:pPr marL="265113" indent="-265113">
              <a:spcBef>
                <a:spcPts val="600"/>
              </a:spcBef>
              <a:spcAft>
                <a:spcPts val="6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Взять </a:t>
            </a:r>
            <a:r>
              <a:rPr lang="ru-RU" sz="2000" b="1" dirty="0">
                <a:solidFill>
                  <a:srgbClr val="0000FF"/>
                </a:solidFill>
                <a:latin typeface="Arial" panose="020B0604020202020204" pitchFamily="34" charset="0"/>
                <a:cs typeface="Arial" panose="020B0604020202020204" pitchFamily="34" charset="0"/>
              </a:rPr>
              <a:t>брусок (деревянный или металлический), наложить на лист и с незначительным нажимом перемещать слева направо, вдоль листа до его края. </a:t>
            </a:r>
            <a:endParaRPr lang="ru-RU" sz="2000" b="1" dirty="0" smtClean="0">
              <a:solidFill>
                <a:srgbClr val="0000FF"/>
              </a:solidFill>
              <a:latin typeface="Arial" panose="020B0604020202020204" pitchFamily="34" charset="0"/>
              <a:cs typeface="Arial" panose="020B0604020202020204" pitchFamily="34" charset="0"/>
            </a:endParaRPr>
          </a:p>
          <a:p>
            <a:pPr marL="265113" indent="-265113">
              <a:spcBef>
                <a:spcPts val="600"/>
              </a:spcBef>
              <a:spcAft>
                <a:spcPts val="6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В </a:t>
            </a:r>
            <a:r>
              <a:rPr lang="ru-RU" sz="2000" b="1" dirty="0">
                <a:solidFill>
                  <a:srgbClr val="0000FF"/>
                </a:solidFill>
                <a:latin typeface="Arial" panose="020B0604020202020204" pitchFamily="34" charset="0"/>
                <a:cs typeface="Arial" panose="020B0604020202020204" pitchFamily="34" charset="0"/>
              </a:rPr>
              <a:t>конце правки нажим ослабить и движением в обратную сторону без усилия перемещать в начальное положение. Выполнять до полного выправления листа. </a:t>
            </a:r>
            <a:endParaRPr lang="ru-RU" sz="2000" b="1" dirty="0" smtClean="0">
              <a:solidFill>
                <a:srgbClr val="0000FF"/>
              </a:solidFill>
              <a:latin typeface="Arial" panose="020B0604020202020204" pitchFamily="34" charset="0"/>
              <a:cs typeface="Arial" panose="020B0604020202020204" pitchFamily="34" charset="0"/>
            </a:endParaRPr>
          </a:p>
          <a:p>
            <a:pPr marL="265113" indent="-265113">
              <a:spcBef>
                <a:spcPts val="600"/>
              </a:spcBef>
              <a:spcAft>
                <a:spcPts val="6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Переворачивать </a:t>
            </a:r>
            <a:r>
              <a:rPr lang="ru-RU" sz="2000" b="1" dirty="0">
                <a:solidFill>
                  <a:srgbClr val="0000FF"/>
                </a:solidFill>
                <a:latin typeface="Arial" panose="020B0604020202020204" pitchFamily="34" charset="0"/>
                <a:cs typeface="Arial" panose="020B0604020202020204" pitchFamily="34" charset="0"/>
              </a:rPr>
              <a:t>лист с одной стороны на другую, разглаживать до полного выпрямления.</a:t>
            </a:r>
            <a:endParaRPr lang="ru-RU" sz="2000" b="1" dirty="0" smtClean="0">
              <a:solidFill>
                <a:srgbClr val="0000FF"/>
              </a:solidFill>
              <a:latin typeface="Arial" panose="020B0604020202020204" pitchFamily="34" charset="0"/>
              <a:cs typeface="Arial" panose="020B0604020202020204" pitchFamily="34" charset="0"/>
            </a:endParaRPr>
          </a:p>
        </p:txBody>
      </p:sp>
      <p:sp>
        <p:nvSpPr>
          <p:cNvPr id="5" name="Прямоугольник 4"/>
          <p:cNvSpPr/>
          <p:nvPr/>
        </p:nvSpPr>
        <p:spPr>
          <a:xfrm>
            <a:off x="-13771" y="-38220"/>
            <a:ext cx="9144000" cy="830997"/>
          </a:xfrm>
          <a:prstGeom prst="rect">
            <a:avLst/>
          </a:prstGeom>
          <a:solidFill>
            <a:srgbClr val="FFFF00"/>
          </a:solidFill>
        </p:spPr>
        <p:txBody>
          <a:bodyPr wrap="square">
            <a:spAutoFit/>
          </a:bodyPr>
          <a:lstStyle/>
          <a:p>
            <a:pPr algn="ctr"/>
            <a:r>
              <a:rPr lang="ru-RU" sz="2400" b="1" dirty="0" smtClean="0">
                <a:solidFill>
                  <a:srgbClr val="0000FF"/>
                </a:solidFill>
                <a:latin typeface="Verdana" panose="020B0604030504040204" pitchFamily="34" charset="0"/>
              </a:rPr>
              <a:t>2.3</a:t>
            </a:r>
            <a:r>
              <a:rPr lang="ru-RU" sz="2400" b="1" dirty="0" smtClean="0">
                <a:solidFill>
                  <a:srgbClr val="C00000"/>
                </a:solidFill>
                <a:latin typeface="Verdana" panose="020B0604030504040204" pitchFamily="34" charset="0"/>
              </a:rPr>
              <a:t> ПРАВКА ЛИСТОВОГО МЕТАЛЛА</a:t>
            </a:r>
          </a:p>
          <a:p>
            <a:pPr algn="ctr"/>
            <a:r>
              <a:rPr lang="ru-RU" sz="2400" b="1" dirty="0" smtClean="0">
                <a:solidFill>
                  <a:srgbClr val="C00000"/>
                </a:solidFill>
                <a:latin typeface="Verdana" panose="020B0604030504040204" pitchFamily="34" charset="0"/>
                <a:ea typeface="Verdana" panose="020B0604030504040204" pitchFamily="34" charset="0"/>
              </a:rPr>
              <a:t>ТОЛЩИНОЙ </a:t>
            </a:r>
            <a:r>
              <a:rPr lang="ru-RU" sz="2400" b="1" i="1" dirty="0" smtClean="0">
                <a:solidFill>
                  <a:srgbClr val="FF00FF"/>
                </a:solidFill>
                <a:latin typeface="Verdana" panose="020B0604030504040204" pitchFamily="34" charset="0"/>
                <a:ea typeface="Verdana" panose="020B0604030504040204" pitchFamily="34" charset="0"/>
              </a:rPr>
              <a:t>менее 0,5 мм</a:t>
            </a:r>
            <a:endParaRPr lang="ru-RU" sz="2400" b="1" i="1" dirty="0">
              <a:solidFill>
                <a:srgbClr val="FF00FF"/>
              </a:solidFill>
              <a:latin typeface="Verdana" panose="020B0604030504040204" pitchFamily="34" charset="0"/>
              <a:ea typeface="Verdana" panose="020B0604030504040204" pitchFamily="34" charset="0"/>
            </a:endParaRPr>
          </a:p>
        </p:txBody>
      </p:sp>
      <p:pic>
        <p:nvPicPr>
          <p:cNvPr id="7170" name="Picture 2" descr="https://pdnr.ru/infopediasu/baza27/3005469437044.files/image0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837766"/>
            <a:ext cx="3362365" cy="241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7525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72" name="Picture 20" descr="Ручными тисками"/>
          <p:cNvPicPr>
            <a:picLocks noChangeAspect="1" noChangeArrowheads="1"/>
          </p:cNvPicPr>
          <p:nvPr/>
        </p:nvPicPr>
        <p:blipFill>
          <a:blip r:embed="rId2">
            <a:extLst>
              <a:ext uri="{28A0092B-C50C-407E-A947-70E740481C1C}">
                <a14:useLocalDpi xmlns:a14="http://schemas.microsoft.com/office/drawing/2010/main" val="0"/>
              </a:ext>
            </a:extLst>
          </a:blip>
          <a:srcRect l="25558" t="20476" r="15982" b="35680"/>
          <a:stretch>
            <a:fillRect/>
          </a:stretch>
        </p:blipFill>
        <p:spPr bwMode="auto">
          <a:xfrm>
            <a:off x="4114800" y="3684588"/>
            <a:ext cx="50292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21" descr="правка тонколистового металла н аправильной плите"/>
          <p:cNvPicPr>
            <a:picLocks noChangeAspect="1" noChangeArrowheads="1"/>
          </p:cNvPicPr>
          <p:nvPr/>
        </p:nvPicPr>
        <p:blipFill>
          <a:blip r:embed="rId3">
            <a:extLst>
              <a:ext uri="{28A0092B-C50C-407E-A947-70E740481C1C}">
                <a14:useLocalDpi xmlns:a14="http://schemas.microsoft.com/office/drawing/2010/main" val="0"/>
              </a:ext>
            </a:extLst>
          </a:blip>
          <a:srcRect l="8350" t="17085" r="13289" b="12892"/>
          <a:stretch>
            <a:fillRect/>
          </a:stretch>
        </p:blipFill>
        <p:spPr bwMode="auto">
          <a:xfrm>
            <a:off x="0" y="0"/>
            <a:ext cx="4267200" cy="2886075"/>
          </a:xfrm>
          <a:prstGeom prst="rect">
            <a:avLst/>
          </a:prstGeom>
          <a:noFill/>
          <a:extLst>
            <a:ext uri="{909E8E84-426E-40DD-AFC4-6F175D3DCCD1}">
              <a14:hiddenFill xmlns:a14="http://schemas.microsoft.com/office/drawing/2010/main">
                <a:solidFill>
                  <a:srgbClr val="FFFFFF"/>
                </a:solidFill>
              </a14:hiddenFill>
            </a:ext>
          </a:extLst>
        </p:spPr>
      </p:pic>
      <p:sp>
        <p:nvSpPr>
          <p:cNvPr id="23557" name="Rectangle 5"/>
          <p:cNvSpPr>
            <a:spLocks noGrp="1" noChangeArrowheads="1"/>
          </p:cNvSpPr>
          <p:nvPr>
            <p:ph type="title"/>
          </p:nvPr>
        </p:nvSpPr>
        <p:spPr>
          <a:xfrm>
            <a:off x="0" y="3048000"/>
            <a:ext cx="9144000" cy="457200"/>
          </a:xfrm>
        </p:spPr>
        <p:txBody>
          <a:bodyPr>
            <a:normAutofit fontScale="90000"/>
          </a:bodyPr>
          <a:lstStyle/>
          <a:p>
            <a:r>
              <a:rPr lang="ru-RU" altLang="ru-RU" sz="3600" b="1" dirty="0">
                <a:solidFill>
                  <a:srgbClr val="0000FF"/>
                </a:solidFill>
                <a:effectLst/>
                <a:latin typeface="Times New Roman" panose="02020603050405020304" pitchFamily="18" charset="0"/>
              </a:rPr>
              <a:t>Правка тонколистового металла и проволоки</a:t>
            </a:r>
          </a:p>
        </p:txBody>
      </p:sp>
    </p:spTree>
    <p:extLst>
      <p:ext uri="{BB962C8B-B14F-4D97-AF65-F5344CB8AC3E}">
        <p14:creationId xmlns:p14="http://schemas.microsoft.com/office/powerpoint/2010/main" val="1565868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389452" y="1219200"/>
            <a:ext cx="8475104" cy="4724400"/>
          </a:xfrm>
          <a:prstGeom prst="bevel">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ln>
                  <a:solidFill>
                    <a:srgbClr val="FF0000"/>
                  </a:solid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itchFamily="18" charset="0"/>
              </a:rPr>
              <a:t>3. </a:t>
            </a:r>
            <a:r>
              <a:rPr lang="ru-RU" sz="5400" b="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ПРАВКА </a:t>
            </a:r>
            <a:r>
              <a:rPr lang="ru-RU" sz="54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СТАЛЬНЫХ ПРУТКОВ</a:t>
            </a:r>
            <a:endParaRPr lang="ru-RU" sz="5400" b="1" spc="300" dirty="0">
              <a:ln>
                <a:solidFill>
                  <a:srgbClr val="0000FF"/>
                </a:solidFill>
              </a:ln>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66527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69506" y="197378"/>
            <a:ext cx="8991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ctr" eaLnBrk="1" hangingPunct="1">
              <a:spcBef>
                <a:spcPct val="0"/>
              </a:spcBef>
              <a:buFontTx/>
              <a:buNone/>
            </a:pPr>
            <a:r>
              <a:rPr lang="ru-RU" altLang="ru-RU" b="1" dirty="0">
                <a:solidFill>
                  <a:srgbClr val="A50021"/>
                </a:solidFill>
              </a:rPr>
              <a:t>Что происходит в металле при </a:t>
            </a:r>
            <a:r>
              <a:rPr lang="ru-RU" altLang="ru-RU" b="1" dirty="0" err="1" smtClean="0">
                <a:solidFill>
                  <a:srgbClr val="A50021"/>
                </a:solidFill>
              </a:rPr>
              <a:t>гибке</a:t>
            </a:r>
            <a:r>
              <a:rPr lang="ru-RU" altLang="ru-RU" b="1" dirty="0" smtClean="0">
                <a:solidFill>
                  <a:srgbClr val="A50021"/>
                </a:solidFill>
              </a:rPr>
              <a:t>?</a:t>
            </a:r>
            <a:endParaRPr lang="ru-RU" altLang="ru-RU" dirty="0">
              <a:solidFill>
                <a:srgbClr val="A50021"/>
              </a:solidFill>
            </a:endParaRPr>
          </a:p>
          <a:p>
            <a:pPr algn="ctr" eaLnBrk="1" hangingPunct="1">
              <a:spcBef>
                <a:spcPct val="0"/>
              </a:spcBef>
              <a:buFontTx/>
              <a:buNone/>
            </a:pPr>
            <a:endParaRPr lang="ru-RU" altLang="ru-RU" sz="1400" dirty="0">
              <a:solidFill>
                <a:srgbClr val="A50021"/>
              </a:solidFill>
            </a:endParaRPr>
          </a:p>
          <a:p>
            <a:pPr eaLnBrk="1" hangingPunct="1">
              <a:spcBef>
                <a:spcPct val="0"/>
              </a:spcBef>
              <a:buFontTx/>
              <a:buNone/>
            </a:pPr>
            <a:r>
              <a:rPr lang="ru-RU" altLang="ru-RU" sz="2400" b="1" dirty="0">
                <a:solidFill>
                  <a:srgbClr val="0000FF"/>
                </a:solidFill>
              </a:rPr>
              <a:t>Пластичная деформация происходит при изменении внутренних слоёв </a:t>
            </a:r>
            <a:r>
              <a:rPr lang="ru-RU" altLang="ru-RU" sz="2400" b="1" dirty="0" smtClean="0">
                <a:solidFill>
                  <a:srgbClr val="0000FF"/>
                </a:solidFill>
              </a:rPr>
              <a:t>металла: </a:t>
            </a:r>
            <a:endParaRPr lang="ru-RU" altLang="ru-RU" sz="2400" b="1" dirty="0">
              <a:solidFill>
                <a:srgbClr val="0000FF"/>
              </a:solidFill>
            </a:endParaRPr>
          </a:p>
          <a:p>
            <a:pPr marL="447675" eaLnBrk="1" hangingPunct="1">
              <a:spcBef>
                <a:spcPct val="0"/>
              </a:spcBef>
              <a:buFont typeface="Wingdings" panose="05000000000000000000" pitchFamily="2" charset="2"/>
              <a:buChar char="v"/>
            </a:pPr>
            <a:r>
              <a:rPr lang="ru-RU" altLang="ru-RU" sz="2400" b="1" u="sng" dirty="0" smtClean="0">
                <a:solidFill>
                  <a:srgbClr val="CCCC00"/>
                </a:solidFill>
              </a:rPr>
              <a:t>наружные </a:t>
            </a:r>
            <a:r>
              <a:rPr lang="ru-RU" altLang="ru-RU" sz="2400" b="1" u="sng" dirty="0">
                <a:solidFill>
                  <a:srgbClr val="CCCC00"/>
                </a:solidFill>
              </a:rPr>
              <a:t>слои</a:t>
            </a:r>
            <a:r>
              <a:rPr lang="ru-RU" altLang="ru-RU" sz="2400" b="1" dirty="0">
                <a:solidFill>
                  <a:srgbClr val="CCCC00"/>
                </a:solidFill>
              </a:rPr>
              <a:t> </a:t>
            </a:r>
            <a:r>
              <a:rPr lang="ru-RU" altLang="ru-RU" sz="2400" b="1" dirty="0" smtClean="0">
                <a:solidFill>
                  <a:srgbClr val="CCCC00"/>
                </a:solidFill>
              </a:rPr>
              <a:t>удлиняются</a:t>
            </a:r>
            <a:r>
              <a:rPr lang="ru-RU" altLang="ru-RU" sz="2400" dirty="0" smtClean="0"/>
              <a:t>; </a:t>
            </a:r>
            <a:endParaRPr lang="ru-RU" altLang="ru-RU" sz="2400" dirty="0"/>
          </a:p>
          <a:p>
            <a:pPr marL="447675">
              <a:spcBef>
                <a:spcPct val="0"/>
              </a:spcBef>
              <a:buFont typeface="Wingdings" panose="05000000000000000000" pitchFamily="2" charset="2"/>
              <a:buChar char="v"/>
            </a:pPr>
            <a:r>
              <a:rPr lang="ru-RU" altLang="ru-RU" sz="2400" b="1" u="sng" dirty="0" smtClean="0">
                <a:solidFill>
                  <a:srgbClr val="FF9900"/>
                </a:solidFill>
              </a:rPr>
              <a:t>внутренние слои</a:t>
            </a:r>
            <a:r>
              <a:rPr lang="ru-RU" altLang="ru-RU" sz="2400" b="1" dirty="0" smtClean="0">
                <a:solidFill>
                  <a:srgbClr val="FF9900"/>
                </a:solidFill>
              </a:rPr>
              <a:t> укорачиваются</a:t>
            </a:r>
            <a:r>
              <a:rPr lang="ru-RU" altLang="ru-RU" sz="2400" dirty="0" smtClean="0"/>
              <a:t>; </a:t>
            </a:r>
          </a:p>
          <a:p>
            <a:pPr marL="447675">
              <a:spcBef>
                <a:spcPct val="0"/>
              </a:spcBef>
              <a:buFont typeface="Wingdings" panose="05000000000000000000" pitchFamily="2" charset="2"/>
              <a:buChar char="v"/>
            </a:pPr>
            <a:r>
              <a:rPr lang="ru-RU" altLang="ru-RU" sz="2400" b="1" u="sng" dirty="0" smtClean="0">
                <a:solidFill>
                  <a:srgbClr val="000000"/>
                </a:solidFill>
              </a:rPr>
              <a:t>средние </a:t>
            </a:r>
            <a:r>
              <a:rPr lang="ru-RU" altLang="ru-RU" sz="2400" b="1" u="sng" dirty="0">
                <a:solidFill>
                  <a:srgbClr val="000000"/>
                </a:solidFill>
              </a:rPr>
              <a:t>слои</a:t>
            </a:r>
            <a:r>
              <a:rPr lang="ru-RU" altLang="ru-RU" sz="2400" b="1" dirty="0">
                <a:solidFill>
                  <a:srgbClr val="000000"/>
                </a:solidFill>
              </a:rPr>
              <a:t> не должны </a:t>
            </a:r>
            <a:r>
              <a:rPr lang="ru-RU" altLang="ru-RU" sz="2400" b="1" dirty="0" smtClean="0">
                <a:solidFill>
                  <a:srgbClr val="000000"/>
                </a:solidFill>
              </a:rPr>
              <a:t>изменяться.</a:t>
            </a:r>
            <a:endParaRPr lang="ru-RU" altLang="ru-RU" sz="2400" dirty="0">
              <a:solidFill>
                <a:srgbClr val="000000"/>
              </a:solidFill>
            </a:endParaRPr>
          </a:p>
          <a:p>
            <a:pPr eaLnBrk="1" hangingPunct="1">
              <a:spcBef>
                <a:spcPct val="0"/>
              </a:spcBef>
              <a:buFontTx/>
              <a:buNone/>
            </a:pPr>
            <a:r>
              <a:rPr lang="ru-RU" altLang="ru-RU" sz="1000" dirty="0" smtClean="0"/>
              <a:t> </a:t>
            </a:r>
            <a:endParaRPr lang="ru-RU" altLang="ru-RU" sz="1000" dirty="0"/>
          </a:p>
          <a:p>
            <a:pPr eaLnBrk="1" hangingPunct="1">
              <a:spcBef>
                <a:spcPct val="0"/>
              </a:spcBef>
              <a:buFontTx/>
              <a:buNone/>
            </a:pPr>
            <a:r>
              <a:rPr lang="ru-RU" altLang="ru-RU" sz="2400" b="1" dirty="0">
                <a:solidFill>
                  <a:srgbClr val="FF0000"/>
                </a:solidFill>
              </a:rPr>
              <a:t>Размер заготовок </a:t>
            </a:r>
            <a:r>
              <a:rPr lang="ru-RU" altLang="ru-RU" sz="2400" b="1" dirty="0">
                <a:solidFill>
                  <a:srgbClr val="0000FF"/>
                </a:solidFill>
              </a:rPr>
              <a:t>рассчитывается по длине нейтральной (средней линии) в пределах </a:t>
            </a:r>
            <a:r>
              <a:rPr lang="ru-RU" altLang="ru-RU" sz="2400" b="1" dirty="0" smtClean="0">
                <a:solidFill>
                  <a:srgbClr val="0000FF"/>
                </a:solidFill>
              </a:rPr>
              <a:t>закруглений. </a:t>
            </a:r>
            <a:endParaRPr lang="ru-RU" altLang="ru-RU" sz="2400" b="1" dirty="0">
              <a:solidFill>
                <a:srgbClr val="0000FF"/>
              </a:solidFill>
            </a:endParaRPr>
          </a:p>
        </p:txBody>
      </p:sp>
      <p:pic>
        <p:nvPicPr>
          <p:cNvPr id="93187" name="Picture 3" descr="Рисунок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6808"/>
            <a:ext cx="845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Line 4"/>
          <p:cNvSpPr>
            <a:spLocks noChangeShapeType="1"/>
          </p:cNvSpPr>
          <p:nvPr/>
        </p:nvSpPr>
        <p:spPr bwMode="auto">
          <a:xfrm flipV="1">
            <a:off x="1905000" y="4876800"/>
            <a:ext cx="1059904" cy="84968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3189" name="Line 5"/>
          <p:cNvSpPr>
            <a:spLocks noChangeShapeType="1"/>
          </p:cNvSpPr>
          <p:nvPr/>
        </p:nvSpPr>
        <p:spPr bwMode="auto">
          <a:xfrm flipH="1">
            <a:off x="6372200" y="5150700"/>
            <a:ext cx="792088" cy="144016"/>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3190" name="Line 6"/>
          <p:cNvSpPr>
            <a:spLocks noChangeShapeType="1"/>
          </p:cNvSpPr>
          <p:nvPr/>
        </p:nvSpPr>
        <p:spPr bwMode="auto">
          <a:xfrm flipH="1" flipV="1">
            <a:off x="6090084" y="4328168"/>
            <a:ext cx="1356320" cy="85328"/>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38990599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7" name="Прямоугольник 6"/>
          <p:cNvSpPr/>
          <p:nvPr/>
        </p:nvSpPr>
        <p:spPr>
          <a:xfrm>
            <a:off x="-13771" y="-38220"/>
            <a:ext cx="9144000" cy="830997"/>
          </a:xfrm>
          <a:prstGeom prst="rect">
            <a:avLst/>
          </a:prstGeom>
          <a:solidFill>
            <a:srgbClr val="FFFF00"/>
          </a:solidFill>
        </p:spPr>
        <p:txBody>
          <a:bodyPr wrap="square">
            <a:spAutoFit/>
          </a:bodyPr>
          <a:lstStyle/>
          <a:p>
            <a:pPr algn="ctr"/>
            <a:r>
              <a:rPr lang="ru-RU" sz="2400" b="1" dirty="0" smtClean="0">
                <a:solidFill>
                  <a:srgbClr val="0000FF"/>
                </a:solidFill>
                <a:latin typeface="Verdana" panose="020B0604030504040204" pitchFamily="34" charset="0"/>
              </a:rPr>
              <a:t>3.1</a:t>
            </a:r>
            <a:r>
              <a:rPr lang="ru-RU" sz="2400" b="1" dirty="0" smtClean="0">
                <a:solidFill>
                  <a:srgbClr val="C00000"/>
                </a:solidFill>
                <a:latin typeface="Verdana" panose="020B0604030504040204" pitchFamily="34" charset="0"/>
              </a:rPr>
              <a:t> ПРАВКА СТАЛЬНЫХ ПРУТКОВ</a:t>
            </a:r>
          </a:p>
          <a:p>
            <a:pPr algn="ctr"/>
            <a:r>
              <a:rPr lang="ru-RU" sz="2400" b="1" dirty="0" smtClean="0">
                <a:solidFill>
                  <a:srgbClr val="FF00FF"/>
                </a:solidFill>
                <a:latin typeface="Verdana" panose="020B0604030504040204" pitchFamily="34" charset="0"/>
                <a:ea typeface="Verdana" panose="020B0604030504040204" pitchFamily="34" charset="0"/>
              </a:rPr>
              <a:t>диаметром </a:t>
            </a:r>
            <a:r>
              <a:rPr lang="ru-RU" sz="2400" b="1" dirty="0">
                <a:solidFill>
                  <a:srgbClr val="FF00FF"/>
                </a:solidFill>
                <a:latin typeface="Verdana" panose="020B0604030504040204" pitchFamily="34" charset="0"/>
                <a:ea typeface="Verdana" panose="020B0604030504040204" pitchFamily="34" charset="0"/>
              </a:rPr>
              <a:t>до 12 мм </a:t>
            </a:r>
            <a:r>
              <a:rPr lang="ru-RU" sz="2400" b="1" dirty="0" smtClean="0">
                <a:solidFill>
                  <a:srgbClr val="C00000"/>
                </a:solidFill>
                <a:latin typeface="Verdana" panose="020B0604030504040204" pitchFamily="34" charset="0"/>
                <a:ea typeface="Verdana" panose="020B0604030504040204" pitchFamily="34" charset="0"/>
              </a:rPr>
              <a:t>НА ПРАВИЛЬНОЙ ПЛИТЕ</a:t>
            </a:r>
            <a:endParaRPr lang="ru-RU" sz="2400" b="1" i="1" dirty="0">
              <a:solidFill>
                <a:srgbClr val="C00000"/>
              </a:solidFill>
              <a:latin typeface="Verdana" panose="020B0604030504040204" pitchFamily="34" charset="0"/>
              <a:ea typeface="Verdana" panose="020B0604030504040204" pitchFamily="34" charset="0"/>
            </a:endParaRPr>
          </a:p>
        </p:txBody>
      </p:sp>
      <p:pic>
        <p:nvPicPr>
          <p:cNvPr id="8194" name="Picture 2" descr="https://pdnr.ru/infopediasu/baza27/3005469437044.files/image0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76137"/>
            <a:ext cx="5257800" cy="41830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53159" y="5159142"/>
            <a:ext cx="8602385" cy="1200329"/>
          </a:xfrm>
          <a:prstGeom prst="rect">
            <a:avLst/>
          </a:prstGeom>
        </p:spPr>
        <p:txBody>
          <a:bodyPr wrap="square">
            <a:spAutoFit/>
          </a:bodyPr>
          <a:lstStyle/>
          <a:p>
            <a:r>
              <a:rPr lang="ru-RU" sz="2400" b="1" dirty="0">
                <a:solidFill>
                  <a:srgbClr val="0000FF"/>
                </a:solidFill>
                <a:latin typeface="Verdana" panose="020B0604030504040204" pitchFamily="34" charset="0"/>
              </a:rPr>
              <a:t>Круглые прутки </a:t>
            </a:r>
            <a:r>
              <a:rPr lang="ru-RU" sz="2400" b="1" dirty="0">
                <a:solidFill>
                  <a:srgbClr val="FF00FF"/>
                </a:solidFill>
                <a:latin typeface="Verdana" panose="020B0604030504040204" pitchFamily="34" charset="0"/>
              </a:rPr>
              <a:t>диаметром до 12 мм </a:t>
            </a:r>
            <a:r>
              <a:rPr lang="ru-RU" sz="2400" b="1" dirty="0">
                <a:solidFill>
                  <a:srgbClr val="0000FF"/>
                </a:solidFill>
                <a:latin typeface="Verdana" panose="020B0604030504040204" pitchFamily="34" charset="0"/>
              </a:rPr>
              <a:t>правят и проверяют так же, как и полосовой металл </a:t>
            </a:r>
            <a:r>
              <a:rPr lang="ru-RU" sz="2400" b="1" dirty="0">
                <a:solidFill>
                  <a:srgbClr val="FF00FF"/>
                </a:solidFill>
                <a:latin typeface="Verdana" panose="020B0604030504040204" pitchFamily="34" charset="0"/>
              </a:rPr>
              <a:t>(см. п. </a:t>
            </a:r>
            <a:r>
              <a:rPr lang="ru-RU" sz="2400" b="1" dirty="0" smtClean="0">
                <a:solidFill>
                  <a:srgbClr val="FF00FF"/>
                </a:solidFill>
                <a:latin typeface="Verdana" panose="020B0604030504040204" pitchFamily="34" charset="0"/>
              </a:rPr>
              <a:t>1).</a:t>
            </a:r>
            <a:endParaRPr lang="ru-RU" sz="2400" b="1" dirty="0">
              <a:solidFill>
                <a:srgbClr val="FF00FF"/>
              </a:solidFill>
            </a:endParaRPr>
          </a:p>
        </p:txBody>
      </p:sp>
    </p:spTree>
    <p:extLst>
      <p:ext uri="{BB962C8B-B14F-4D97-AF65-F5344CB8AC3E}">
        <p14:creationId xmlns:p14="http://schemas.microsoft.com/office/powerpoint/2010/main" val="18470583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7" name="Прямоугольник 6"/>
          <p:cNvSpPr/>
          <p:nvPr/>
        </p:nvSpPr>
        <p:spPr>
          <a:xfrm>
            <a:off x="-13771" y="-38220"/>
            <a:ext cx="9144000" cy="830997"/>
          </a:xfrm>
          <a:prstGeom prst="rect">
            <a:avLst/>
          </a:prstGeom>
          <a:solidFill>
            <a:srgbClr val="FFFF00"/>
          </a:solidFill>
        </p:spPr>
        <p:txBody>
          <a:bodyPr wrap="square">
            <a:spAutoFit/>
          </a:bodyPr>
          <a:lstStyle/>
          <a:p>
            <a:pPr algn="ctr"/>
            <a:r>
              <a:rPr lang="ru-RU" sz="2400" b="1" dirty="0" smtClean="0">
                <a:solidFill>
                  <a:srgbClr val="0000FF"/>
                </a:solidFill>
                <a:latin typeface="Verdana" panose="020B0604030504040204" pitchFamily="34" charset="0"/>
              </a:rPr>
              <a:t>3.2</a:t>
            </a:r>
            <a:r>
              <a:rPr lang="ru-RU" sz="2400" b="1" dirty="0" smtClean="0">
                <a:solidFill>
                  <a:srgbClr val="C00000"/>
                </a:solidFill>
                <a:latin typeface="Verdana" panose="020B0604030504040204" pitchFamily="34" charset="0"/>
              </a:rPr>
              <a:t> ПРАВКА СТАЛЬНЫХ ПРУТКОВ</a:t>
            </a:r>
          </a:p>
          <a:p>
            <a:pPr algn="ctr"/>
            <a:r>
              <a:rPr lang="ru-RU" sz="2400" b="1" dirty="0" smtClean="0">
                <a:solidFill>
                  <a:srgbClr val="FF00FF"/>
                </a:solidFill>
                <a:latin typeface="Verdana" panose="020B0604030504040204" pitchFamily="34" charset="0"/>
                <a:ea typeface="Verdana" panose="020B0604030504040204" pitchFamily="34" charset="0"/>
              </a:rPr>
              <a:t>диаметром 12 – 30 мм </a:t>
            </a:r>
            <a:r>
              <a:rPr lang="ru-RU" sz="2400" b="1" dirty="0" smtClean="0">
                <a:solidFill>
                  <a:srgbClr val="C00000"/>
                </a:solidFill>
                <a:latin typeface="Verdana" panose="020B0604030504040204" pitchFamily="34" charset="0"/>
                <a:ea typeface="Verdana" panose="020B0604030504040204" pitchFamily="34" charset="0"/>
              </a:rPr>
              <a:t>НА ПРИЗМАХ</a:t>
            </a:r>
            <a:endParaRPr lang="ru-RU" sz="2400" b="1" i="1" dirty="0">
              <a:solidFill>
                <a:srgbClr val="C00000"/>
              </a:solidFill>
              <a:latin typeface="Verdana" panose="020B0604030504040204" pitchFamily="34" charset="0"/>
              <a:ea typeface="Verdana" panose="020B0604030504040204" pitchFamily="34" charset="0"/>
            </a:endParaRPr>
          </a:p>
        </p:txBody>
      </p:sp>
      <p:sp>
        <p:nvSpPr>
          <p:cNvPr id="3" name="Прямоугольник 2"/>
          <p:cNvSpPr/>
          <p:nvPr/>
        </p:nvSpPr>
        <p:spPr>
          <a:xfrm>
            <a:off x="31363" y="3657600"/>
            <a:ext cx="9053731" cy="3031599"/>
          </a:xfrm>
          <a:prstGeom prst="rect">
            <a:avLst/>
          </a:prstGeom>
        </p:spPr>
        <p:txBody>
          <a:bodyPr wrap="square">
            <a:spAutoFit/>
          </a:bodyPr>
          <a:lstStyle/>
          <a:p>
            <a:pPr marL="361950" indent="-361950">
              <a:spcBef>
                <a:spcPts val="300"/>
              </a:spcBef>
              <a:spcAft>
                <a:spcPts val="300"/>
              </a:spcAft>
              <a:buClr>
                <a:srgbClr val="FF0000"/>
              </a:buClr>
              <a:buAutoNum type="arabicPeriod"/>
            </a:pPr>
            <a:r>
              <a:rPr lang="ru-RU" sz="2200" b="1" dirty="0" smtClean="0">
                <a:solidFill>
                  <a:srgbClr val="0000FF"/>
                </a:solidFill>
                <a:latin typeface="Arial" panose="020B0604020202020204" pitchFamily="34" charset="0"/>
                <a:cs typeface="Arial" panose="020B0604020202020204" pitchFamily="34" charset="0"/>
              </a:rPr>
              <a:t>Определить </a:t>
            </a:r>
            <a:r>
              <a:rPr lang="ru-RU" sz="2200" b="1" dirty="0">
                <a:solidFill>
                  <a:srgbClr val="0000FF"/>
                </a:solidFill>
                <a:latin typeface="Arial" panose="020B0604020202020204" pitchFamily="34" charset="0"/>
                <a:cs typeface="Arial" panose="020B0604020202020204" pitchFamily="34" charset="0"/>
              </a:rPr>
              <a:t>выпуклые места и наметить их мелом. </a:t>
            </a:r>
            <a:endParaRPr lang="ru-RU" sz="2200" b="1" dirty="0" smtClean="0">
              <a:solidFill>
                <a:srgbClr val="00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200" b="1" dirty="0" smtClean="0">
                <a:solidFill>
                  <a:srgbClr val="0000FF"/>
                </a:solidFill>
                <a:latin typeface="Arial" panose="020B0604020202020204" pitchFamily="34" charset="0"/>
                <a:cs typeface="Arial" panose="020B0604020202020204" pitchFamily="34" charset="0"/>
              </a:rPr>
              <a:t>Установить </a:t>
            </a:r>
            <a:r>
              <a:rPr lang="ru-RU" sz="2200" b="1" dirty="0">
                <a:solidFill>
                  <a:srgbClr val="0000FF"/>
                </a:solidFill>
                <a:latin typeface="Arial" panose="020B0604020202020204" pitchFamily="34" charset="0"/>
                <a:cs typeface="Arial" panose="020B0604020202020204" pitchFamily="34" charset="0"/>
              </a:rPr>
              <a:t>пруток на призмы, расстояние между которыми 50 – 100 мм, выпуклостью вверх. </a:t>
            </a:r>
            <a:endParaRPr lang="ru-RU" sz="2200" b="1" dirty="0" smtClean="0">
              <a:solidFill>
                <a:srgbClr val="00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200" b="1" dirty="0" smtClean="0">
                <a:solidFill>
                  <a:srgbClr val="0000FF"/>
                </a:solidFill>
                <a:latin typeface="Arial" panose="020B0604020202020204" pitchFamily="34" charset="0"/>
                <a:cs typeface="Arial" panose="020B0604020202020204" pitchFamily="34" charset="0"/>
              </a:rPr>
              <a:t>Наносить </a:t>
            </a:r>
            <a:r>
              <a:rPr lang="ru-RU" sz="2200" b="1" dirty="0">
                <a:solidFill>
                  <a:srgbClr val="0000FF"/>
                </a:solidFill>
                <a:latin typeface="Arial" panose="020B0604020202020204" pitchFamily="34" charset="0"/>
                <a:cs typeface="Arial" panose="020B0604020202020204" pitchFamily="34" charset="0"/>
              </a:rPr>
              <a:t>удары по выпуклому месту молотком со вставкой из мягкого металла (если правка производится стальным молотком – применять подкладку из мягкого металла). </a:t>
            </a:r>
            <a:endParaRPr lang="ru-RU" sz="2200" b="1" dirty="0" smtClean="0">
              <a:solidFill>
                <a:srgbClr val="00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200" b="1" dirty="0" smtClean="0">
                <a:solidFill>
                  <a:srgbClr val="006600"/>
                </a:solidFill>
                <a:latin typeface="Arial" panose="020B0604020202020204" pitchFamily="34" charset="0"/>
                <a:cs typeface="Arial" panose="020B0604020202020204" pitchFamily="34" charset="0"/>
              </a:rPr>
              <a:t>Качество </a:t>
            </a:r>
            <a:r>
              <a:rPr lang="ru-RU" sz="2200" b="1" dirty="0">
                <a:solidFill>
                  <a:srgbClr val="006600"/>
                </a:solidFill>
                <a:latin typeface="Arial" panose="020B0604020202020204" pitchFamily="34" charset="0"/>
                <a:cs typeface="Arial" panose="020B0604020202020204" pitchFamily="34" charset="0"/>
              </a:rPr>
              <a:t>правки </a:t>
            </a:r>
            <a:r>
              <a:rPr lang="ru-RU" sz="2200" b="1" dirty="0">
                <a:solidFill>
                  <a:srgbClr val="0000FF"/>
                </a:solidFill>
                <a:latin typeface="Arial" panose="020B0604020202020204" pitchFamily="34" charset="0"/>
                <a:cs typeface="Arial" panose="020B0604020202020204" pitchFamily="34" charset="0"/>
              </a:rPr>
              <a:t>определять на плите </a:t>
            </a:r>
            <a:r>
              <a:rPr lang="ru-RU" sz="2200" b="1" dirty="0">
                <a:solidFill>
                  <a:srgbClr val="FF0000"/>
                </a:solidFill>
                <a:latin typeface="Arial" panose="020B0604020202020204" pitchFamily="34" charset="0"/>
                <a:cs typeface="Arial" panose="020B0604020202020204" pitchFamily="34" charset="0"/>
              </a:rPr>
              <a:t>по просвету </a:t>
            </a:r>
            <a:r>
              <a:rPr lang="ru-RU" sz="2200" b="1" dirty="0">
                <a:solidFill>
                  <a:srgbClr val="0000FF"/>
                </a:solidFill>
                <a:latin typeface="Arial" panose="020B0604020202020204" pitchFamily="34" charset="0"/>
                <a:cs typeface="Arial" panose="020B0604020202020204" pitchFamily="34" charset="0"/>
              </a:rPr>
              <a:t>между плитой и перекатываемым по ней прутком.</a:t>
            </a:r>
            <a:endParaRPr lang="ru-RU" sz="2200" b="1" dirty="0">
              <a:solidFill>
                <a:srgbClr val="0000FF"/>
              </a:solidFill>
              <a:latin typeface="Arial" panose="020B0604020202020204" pitchFamily="34" charset="0"/>
              <a:cs typeface="Arial" panose="020B0604020202020204" pitchFamily="34" charset="0"/>
            </a:endParaRPr>
          </a:p>
        </p:txBody>
      </p:sp>
      <p:pic>
        <p:nvPicPr>
          <p:cNvPr id="10242" name="Picture 2" descr="https://pdnr.ru/infopediasu/baza27/3005469437044.files/image0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880648"/>
            <a:ext cx="3437954" cy="282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3278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389452" y="381000"/>
            <a:ext cx="8475104" cy="6172200"/>
          </a:xfrm>
          <a:prstGeom prst="bevel">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itchFamily="18" charset="0"/>
              </a:rPr>
              <a:t>4. </a:t>
            </a:r>
            <a:r>
              <a:rPr lang="ru-RU" sz="4800" b="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ПРАВКА </a:t>
            </a:r>
            <a:r>
              <a:rPr lang="ru-RU" sz="48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ДЕТАЛЕЙ ИЗ ЗАКАЛЕННОГО МЕТАЛЛА (РИХТОВКА)</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436175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7" name="Прямоугольник 6"/>
          <p:cNvSpPr/>
          <p:nvPr/>
        </p:nvSpPr>
        <p:spPr>
          <a:xfrm>
            <a:off x="-13771" y="-38220"/>
            <a:ext cx="9144000" cy="461665"/>
          </a:xfrm>
          <a:prstGeom prst="rect">
            <a:avLst/>
          </a:prstGeom>
          <a:solidFill>
            <a:srgbClr val="FFFF00"/>
          </a:solidFill>
        </p:spPr>
        <p:txBody>
          <a:bodyPr wrap="square">
            <a:spAutoFit/>
          </a:bodyPr>
          <a:lstStyle/>
          <a:p>
            <a:pPr algn="ctr"/>
            <a:r>
              <a:rPr lang="ru-RU" sz="2400" b="1" dirty="0" smtClean="0">
                <a:solidFill>
                  <a:srgbClr val="0000FF"/>
                </a:solidFill>
                <a:latin typeface="Verdana" panose="020B0604030504040204" pitchFamily="34" charset="0"/>
              </a:rPr>
              <a:t>4.1</a:t>
            </a:r>
            <a:r>
              <a:rPr lang="ru-RU" sz="2400" b="1" dirty="0" smtClean="0">
                <a:solidFill>
                  <a:srgbClr val="C00000"/>
                </a:solidFill>
                <a:latin typeface="Verdana" panose="020B0604030504040204" pitchFamily="34" charset="0"/>
              </a:rPr>
              <a:t> РИХТОВКА ЗАКАЛЕННОЙ ПОЛОСЫ</a:t>
            </a:r>
            <a:endParaRPr lang="ru-RU" sz="2400" b="1" i="1" dirty="0">
              <a:solidFill>
                <a:srgbClr val="C00000"/>
              </a:solidFill>
              <a:latin typeface="Verdana" panose="020B0604030504040204" pitchFamily="34" charset="0"/>
              <a:ea typeface="Verdana" panose="020B0604030504040204" pitchFamily="34" charset="0"/>
            </a:endParaRPr>
          </a:p>
        </p:txBody>
      </p:sp>
      <p:sp>
        <p:nvSpPr>
          <p:cNvPr id="3" name="Прямоугольник 2"/>
          <p:cNvSpPr/>
          <p:nvPr/>
        </p:nvSpPr>
        <p:spPr>
          <a:xfrm>
            <a:off x="169589" y="4343400"/>
            <a:ext cx="8960640" cy="2431435"/>
          </a:xfrm>
          <a:prstGeom prst="rect">
            <a:avLst/>
          </a:prstGeom>
        </p:spPr>
        <p:txBody>
          <a:bodyPr wrap="square">
            <a:spAutoFit/>
          </a:bodyPr>
          <a:lstStyle/>
          <a:p>
            <a:pPr marL="361950" indent="-361950">
              <a:spcBef>
                <a:spcPts val="600"/>
              </a:spcBef>
              <a:spcAft>
                <a:spcPts val="600"/>
              </a:spcAft>
              <a:buClr>
                <a:srgbClr val="FF0000"/>
              </a:buClr>
              <a:buAutoNum type="arabicPeriod"/>
            </a:pPr>
            <a:r>
              <a:rPr lang="ru-RU" sz="2200" b="1" dirty="0" smtClean="0">
                <a:solidFill>
                  <a:srgbClr val="0000FF"/>
                </a:solidFill>
                <a:latin typeface="Arial" panose="020B0604020202020204" pitchFamily="34" charset="0"/>
                <a:cs typeface="Arial" panose="020B0604020202020204" pitchFamily="34" charset="0"/>
              </a:rPr>
              <a:t>Расположить </a:t>
            </a:r>
            <a:r>
              <a:rPr lang="ru-RU" sz="2200" b="1" dirty="0">
                <a:solidFill>
                  <a:srgbClr val="0000FF"/>
                </a:solidFill>
                <a:latin typeface="Arial" panose="020B0604020202020204" pitchFamily="34" charset="0"/>
                <a:cs typeface="Arial" panose="020B0604020202020204" pitchFamily="34" charset="0"/>
              </a:rPr>
              <a:t>полосу на рихтовальной бабке выпуклостью вниз. </a:t>
            </a:r>
            <a:endParaRPr lang="ru-RU" sz="2200" b="1" dirty="0" smtClean="0">
              <a:solidFill>
                <a:srgbClr val="0000FF"/>
              </a:solidFill>
              <a:latin typeface="Arial" panose="020B0604020202020204" pitchFamily="34" charset="0"/>
              <a:cs typeface="Arial" panose="020B0604020202020204" pitchFamily="34" charset="0"/>
            </a:endParaRPr>
          </a:p>
          <a:p>
            <a:pPr marL="361950" indent="-361950">
              <a:spcBef>
                <a:spcPts val="600"/>
              </a:spcBef>
              <a:spcAft>
                <a:spcPts val="600"/>
              </a:spcAft>
              <a:buClr>
                <a:srgbClr val="FF0000"/>
              </a:buClr>
              <a:buAutoNum type="arabicPeriod"/>
            </a:pPr>
            <a:r>
              <a:rPr lang="ru-RU" sz="2200" b="1" dirty="0" smtClean="0">
                <a:solidFill>
                  <a:srgbClr val="0000FF"/>
                </a:solidFill>
                <a:latin typeface="Arial" panose="020B0604020202020204" pitchFamily="34" charset="0"/>
                <a:cs typeface="Arial" panose="020B0604020202020204" pitchFamily="34" charset="0"/>
              </a:rPr>
              <a:t>Рихтовальным </a:t>
            </a:r>
            <a:r>
              <a:rPr lang="ru-RU" sz="2200" b="1" dirty="0">
                <a:solidFill>
                  <a:srgbClr val="0000FF"/>
                </a:solidFill>
                <a:latin typeface="Arial" panose="020B0604020202020204" pitchFamily="34" charset="0"/>
                <a:cs typeface="Arial" panose="020B0604020202020204" pitchFamily="34" charset="0"/>
              </a:rPr>
              <a:t>молотком наносить не сильные, но частые удары по впадине, начиная с ее середины и постепенно переходя к краям в порядке, указанном цифрами </a:t>
            </a:r>
            <a:r>
              <a:rPr lang="ru-RU" sz="2200" b="1" dirty="0">
                <a:solidFill>
                  <a:srgbClr val="FF00FF"/>
                </a:solidFill>
                <a:latin typeface="Arial" panose="020B0604020202020204" pitchFamily="34" charset="0"/>
                <a:cs typeface="Arial" panose="020B0604020202020204" pitchFamily="34" charset="0"/>
              </a:rPr>
              <a:t>(2 – 1 – 3). </a:t>
            </a:r>
            <a:endParaRPr lang="ru-RU" sz="2200" b="1" dirty="0" smtClean="0">
              <a:solidFill>
                <a:srgbClr val="FF00FF"/>
              </a:solidFill>
              <a:latin typeface="Arial" panose="020B0604020202020204" pitchFamily="34" charset="0"/>
              <a:cs typeface="Arial" panose="020B0604020202020204" pitchFamily="34" charset="0"/>
            </a:endParaRPr>
          </a:p>
          <a:p>
            <a:pPr marL="361950" indent="-361950">
              <a:spcBef>
                <a:spcPts val="600"/>
              </a:spcBef>
              <a:spcAft>
                <a:spcPts val="600"/>
              </a:spcAft>
              <a:buClr>
                <a:srgbClr val="FF0000"/>
              </a:buClr>
              <a:buAutoNum type="arabicPeriod"/>
            </a:pPr>
            <a:r>
              <a:rPr lang="ru-RU" sz="2200" b="1" dirty="0" smtClean="0">
                <a:solidFill>
                  <a:srgbClr val="006600"/>
                </a:solidFill>
                <a:latin typeface="Arial" panose="020B0604020202020204" pitchFamily="34" charset="0"/>
                <a:cs typeface="Arial" panose="020B0604020202020204" pitchFamily="34" charset="0"/>
              </a:rPr>
              <a:t>Прямолинейность </a:t>
            </a:r>
            <a:r>
              <a:rPr lang="ru-RU" sz="2200" b="1" dirty="0">
                <a:solidFill>
                  <a:srgbClr val="0000FF"/>
                </a:solidFill>
                <a:latin typeface="Arial" panose="020B0604020202020204" pitchFamily="34" charset="0"/>
                <a:cs typeface="Arial" panose="020B0604020202020204" pitchFamily="34" charset="0"/>
              </a:rPr>
              <a:t>проверить на плите </a:t>
            </a:r>
            <a:r>
              <a:rPr lang="ru-RU" sz="2200" b="1" dirty="0">
                <a:solidFill>
                  <a:srgbClr val="FF0000"/>
                </a:solidFill>
                <a:latin typeface="Arial" panose="020B0604020202020204" pitchFamily="34" charset="0"/>
                <a:cs typeface="Arial" panose="020B0604020202020204" pitchFamily="34" charset="0"/>
              </a:rPr>
              <a:t>по просвету.</a:t>
            </a:r>
            <a:endParaRPr lang="ru-RU" sz="2200" b="1" dirty="0">
              <a:solidFill>
                <a:srgbClr val="FF0000"/>
              </a:solidFill>
              <a:latin typeface="Arial" panose="020B0604020202020204" pitchFamily="34" charset="0"/>
              <a:cs typeface="Arial" panose="020B0604020202020204" pitchFamily="34" charset="0"/>
            </a:endParaRPr>
          </a:p>
        </p:txBody>
      </p:sp>
      <p:pic>
        <p:nvPicPr>
          <p:cNvPr id="11266" name="Picture 2" descr="https://pdnr.ru/infopediasu/baza27/3005469437044.files/image0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605114"/>
            <a:ext cx="4951553" cy="366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781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6949"/>
            <a:ext cx="8799798" cy="599644"/>
          </a:xfrm>
        </p:spPr>
        <p:txBody>
          <a:bodyPr>
            <a:normAutofit fontScale="90000"/>
          </a:bodyPr>
          <a:lstStyle/>
          <a:p>
            <a:r>
              <a:rPr lang="ru-RU" sz="3600" b="1" dirty="0" smtClean="0">
                <a:solidFill>
                  <a:srgbClr val="C00000"/>
                </a:solidFill>
              </a:rPr>
              <a:t>Правка на рихтовальной бабке</a:t>
            </a:r>
            <a:endParaRPr lang="ru-RU" sz="3600" b="1" dirty="0">
              <a:solidFill>
                <a:srgbClr val="C00000"/>
              </a:solidFill>
            </a:endParaRPr>
          </a:p>
        </p:txBody>
      </p:sp>
      <p:pic>
        <p:nvPicPr>
          <p:cNvPr id="6147" name="Picture 3"/>
          <p:cNvPicPr>
            <a:picLocks noChangeAspect="1" noChangeArrowheads="1"/>
          </p:cNvPicPr>
          <p:nvPr/>
        </p:nvPicPr>
        <p:blipFill>
          <a:blip r:embed="rId2"/>
          <a:srcRect/>
          <a:stretch>
            <a:fillRect/>
          </a:stretch>
        </p:blipFill>
        <p:spPr bwMode="auto">
          <a:xfrm>
            <a:off x="3416060" y="1755412"/>
            <a:ext cx="5722979" cy="4688139"/>
          </a:xfrm>
          <a:prstGeom prst="rect">
            <a:avLst/>
          </a:prstGeom>
          <a:noFill/>
          <a:ln w="9525">
            <a:noFill/>
            <a:miter lim="800000"/>
            <a:headEnd/>
            <a:tailEnd/>
          </a:ln>
          <a:effectLst/>
        </p:spPr>
      </p:pic>
      <p:sp>
        <p:nvSpPr>
          <p:cNvPr id="5" name="TextBox 4"/>
          <p:cNvSpPr txBox="1"/>
          <p:nvPr/>
        </p:nvSpPr>
        <p:spPr>
          <a:xfrm>
            <a:off x="27317" y="1749812"/>
            <a:ext cx="3500462" cy="4693593"/>
          </a:xfrm>
          <a:prstGeom prst="rect">
            <a:avLst/>
          </a:prstGeom>
          <a:solidFill>
            <a:schemeClr val="tx1"/>
          </a:solidFill>
        </p:spPr>
        <p:txBody>
          <a:bodyPr wrap="square" rtlCol="0">
            <a:spAutoFit/>
          </a:bodyPr>
          <a:lstStyle/>
          <a:p>
            <a:r>
              <a:rPr lang="ru-RU" sz="2300" b="1" dirty="0" smtClean="0">
                <a:solidFill>
                  <a:srgbClr val="006600"/>
                </a:solidFill>
              </a:rPr>
              <a:t>Рабочая часть поверхности может быть цилиндрической или сферической радиусом 150…200 мм. </a:t>
            </a:r>
          </a:p>
          <a:p>
            <a:r>
              <a:rPr lang="ru-RU" sz="2300" b="1" dirty="0" smtClean="0">
                <a:solidFill>
                  <a:srgbClr val="006600"/>
                </a:solidFill>
              </a:rPr>
              <a:t>Для правки применяют молотки с круглым гладким полированным бойком. </a:t>
            </a:r>
          </a:p>
          <a:p>
            <a:r>
              <a:rPr lang="ru-RU" sz="2300" b="1" dirty="0" smtClean="0">
                <a:solidFill>
                  <a:srgbClr val="006600"/>
                </a:solidFill>
              </a:rPr>
              <a:t>Молотки с квадратным бойком оставляют следы в виде забоин (квадратов, углов). </a:t>
            </a:r>
            <a:endParaRPr lang="ru-RU" sz="2300" b="1" dirty="0">
              <a:solidFill>
                <a:srgbClr val="006600"/>
              </a:solidFill>
            </a:endParaRPr>
          </a:p>
        </p:txBody>
      </p:sp>
      <p:sp>
        <p:nvSpPr>
          <p:cNvPr id="6" name="TextBox 5"/>
          <p:cNvSpPr txBox="1"/>
          <p:nvPr/>
        </p:nvSpPr>
        <p:spPr>
          <a:xfrm>
            <a:off x="204218" y="805893"/>
            <a:ext cx="8986762" cy="800219"/>
          </a:xfrm>
          <a:prstGeom prst="rect">
            <a:avLst/>
          </a:prstGeom>
          <a:noFill/>
        </p:spPr>
        <p:txBody>
          <a:bodyPr wrap="square" rtlCol="0">
            <a:spAutoFit/>
          </a:bodyPr>
          <a:lstStyle/>
          <a:p>
            <a:r>
              <a:rPr lang="ru-RU" sz="2300" b="1" dirty="0" smtClean="0">
                <a:solidFill>
                  <a:srgbClr val="FF0000"/>
                </a:solidFill>
              </a:rPr>
              <a:t>Рихтовальные бабки </a:t>
            </a:r>
            <a:r>
              <a:rPr lang="ru-RU" sz="2300" b="1" dirty="0" smtClean="0">
                <a:solidFill>
                  <a:srgbClr val="0000FF"/>
                </a:solidFill>
              </a:rPr>
              <a:t>используют для правки (рихтовки) закалённых деталей, изготавливают их из стали и закаливают. </a:t>
            </a:r>
            <a:endParaRPr lang="ru-RU" sz="2300" b="1" dirty="0">
              <a:solidFill>
                <a:srgbClr val="0000FF"/>
              </a:solidFill>
            </a:endParaRPr>
          </a:p>
        </p:txBody>
      </p:sp>
    </p:spTree>
    <p:extLst>
      <p:ext uri="{BB962C8B-B14F-4D97-AF65-F5344CB8AC3E}">
        <p14:creationId xmlns:p14="http://schemas.microsoft.com/office/powerpoint/2010/main" val="138438945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7" name="Прямоугольник 6"/>
          <p:cNvSpPr/>
          <p:nvPr/>
        </p:nvSpPr>
        <p:spPr>
          <a:xfrm>
            <a:off x="-13771" y="-38220"/>
            <a:ext cx="9144000" cy="830997"/>
          </a:xfrm>
          <a:prstGeom prst="rect">
            <a:avLst/>
          </a:prstGeom>
          <a:solidFill>
            <a:srgbClr val="FFFF00"/>
          </a:solidFill>
        </p:spPr>
        <p:txBody>
          <a:bodyPr wrap="square">
            <a:spAutoFit/>
          </a:bodyPr>
          <a:lstStyle/>
          <a:p>
            <a:pPr algn="ctr"/>
            <a:r>
              <a:rPr lang="ru-RU" sz="2400" b="1" dirty="0" smtClean="0">
                <a:solidFill>
                  <a:srgbClr val="0000FF"/>
                </a:solidFill>
                <a:latin typeface="Verdana" panose="020B0604030504040204" pitchFamily="34" charset="0"/>
              </a:rPr>
              <a:t>4.2</a:t>
            </a:r>
            <a:r>
              <a:rPr lang="ru-RU" sz="2400" b="1" dirty="0" smtClean="0">
                <a:solidFill>
                  <a:srgbClr val="C00000"/>
                </a:solidFill>
                <a:latin typeface="Verdana" panose="020B0604030504040204" pitchFamily="34" charset="0"/>
              </a:rPr>
              <a:t> РИХТОВКА ЗАКАЛЕННОГО УГОЛКА</a:t>
            </a:r>
          </a:p>
          <a:p>
            <a:pPr algn="ctr"/>
            <a:r>
              <a:rPr lang="ru-RU" sz="2400" b="1" i="1" dirty="0">
                <a:solidFill>
                  <a:srgbClr val="C00000"/>
                </a:solidFill>
                <a:latin typeface="Verdana" panose="020B0604030504040204" pitchFamily="34" charset="0"/>
                <a:ea typeface="Verdana" panose="020B0604030504040204" pitchFamily="34" charset="0"/>
              </a:rPr>
              <a:t> </a:t>
            </a:r>
            <a:r>
              <a:rPr lang="ru-RU" sz="2400" b="1" i="1" dirty="0" smtClean="0">
                <a:solidFill>
                  <a:srgbClr val="FF00FF"/>
                </a:solidFill>
                <a:latin typeface="Verdana" panose="020B0604030504040204" pitchFamily="34" charset="0"/>
                <a:ea typeface="Verdana" panose="020B0604030504040204" pitchFamily="34" charset="0"/>
              </a:rPr>
              <a:t>до угла 90 градусов</a:t>
            </a:r>
            <a:endParaRPr lang="ru-RU" sz="2400" b="1" i="1" dirty="0">
              <a:solidFill>
                <a:srgbClr val="FF00FF"/>
              </a:solidFill>
              <a:latin typeface="Verdana" panose="020B0604030504040204" pitchFamily="34" charset="0"/>
              <a:ea typeface="Verdana" panose="020B0604030504040204" pitchFamily="34" charset="0"/>
            </a:endParaRPr>
          </a:p>
        </p:txBody>
      </p:sp>
      <p:sp>
        <p:nvSpPr>
          <p:cNvPr id="3" name="Прямоугольник 2"/>
          <p:cNvSpPr/>
          <p:nvPr/>
        </p:nvSpPr>
        <p:spPr>
          <a:xfrm>
            <a:off x="61748" y="3863856"/>
            <a:ext cx="9099185" cy="2985433"/>
          </a:xfrm>
          <a:prstGeom prst="rect">
            <a:avLst/>
          </a:prstGeom>
        </p:spPr>
        <p:txBody>
          <a:bodyPr wrap="square">
            <a:spAutoFit/>
          </a:bodyPr>
          <a:lstStyle/>
          <a:p>
            <a:pPr marL="361950" indent="-361950">
              <a:spcBef>
                <a:spcPts val="300"/>
              </a:spcBef>
              <a:spcAft>
                <a:spcPts val="300"/>
              </a:spcAft>
              <a:buClr>
                <a:srgbClr val="FF0000"/>
              </a:buClr>
              <a:buAutoNum type="arabicPeriod"/>
            </a:pPr>
            <a:r>
              <a:rPr lang="ru-RU" sz="2100" b="1" dirty="0" smtClean="0">
                <a:solidFill>
                  <a:srgbClr val="0000FF"/>
                </a:solidFill>
                <a:latin typeface="Arial" panose="020B0604020202020204" pitchFamily="34" charset="0"/>
                <a:cs typeface="Arial" panose="020B0604020202020204" pitchFamily="34" charset="0"/>
              </a:rPr>
              <a:t>Положить </a:t>
            </a:r>
            <a:r>
              <a:rPr lang="ru-RU" sz="2100" b="1" dirty="0">
                <a:solidFill>
                  <a:srgbClr val="0000FF"/>
                </a:solidFill>
                <a:latin typeface="Arial" panose="020B0604020202020204" pitchFamily="34" charset="0"/>
                <a:cs typeface="Arial" panose="020B0604020202020204" pitchFamily="34" charset="0"/>
              </a:rPr>
              <a:t>угольник на правильную плиту. </a:t>
            </a:r>
            <a:endParaRPr lang="ru-RU" sz="2100" b="1" dirty="0" smtClean="0">
              <a:solidFill>
                <a:srgbClr val="00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100" b="1" dirty="0" smtClean="0">
                <a:solidFill>
                  <a:srgbClr val="0000FF"/>
                </a:solidFill>
                <a:latin typeface="Arial" panose="020B0604020202020204" pitchFamily="34" charset="0"/>
                <a:cs typeface="Arial" panose="020B0604020202020204" pitchFamily="34" charset="0"/>
              </a:rPr>
              <a:t>Удары </a:t>
            </a:r>
            <a:r>
              <a:rPr lang="ru-RU" sz="2100" b="1" dirty="0">
                <a:solidFill>
                  <a:srgbClr val="0000FF"/>
                </a:solidFill>
                <a:latin typeface="Arial" panose="020B0604020202020204" pitchFamily="34" charset="0"/>
                <a:cs typeface="Arial" panose="020B0604020202020204" pitchFamily="34" charset="0"/>
              </a:rPr>
              <a:t>молотком наносить </a:t>
            </a:r>
            <a:r>
              <a:rPr lang="ru-RU" sz="2100" b="1" dirty="0">
                <a:solidFill>
                  <a:srgbClr val="FF0000"/>
                </a:solidFill>
                <a:latin typeface="Arial" panose="020B0604020202020204" pitchFamily="34" charset="0"/>
                <a:cs typeface="Arial" panose="020B0604020202020204" pitchFamily="34" charset="0"/>
              </a:rPr>
              <a:t>у вершины внутреннего угла, </a:t>
            </a:r>
            <a:r>
              <a:rPr lang="ru-RU" sz="2100" b="1" dirty="0">
                <a:solidFill>
                  <a:srgbClr val="0000FF"/>
                </a:solidFill>
                <a:latin typeface="Arial" panose="020B0604020202020204" pitchFamily="34" charset="0"/>
                <a:cs typeface="Arial" panose="020B0604020202020204" pitchFamily="34" charset="0"/>
              </a:rPr>
              <a:t>если угольник имеет угол </a:t>
            </a:r>
            <a:r>
              <a:rPr lang="ru-RU" sz="2100" b="1" dirty="0">
                <a:solidFill>
                  <a:srgbClr val="FF00FF"/>
                </a:solidFill>
                <a:latin typeface="Arial" panose="020B0604020202020204" pitchFamily="34" charset="0"/>
                <a:cs typeface="Arial" panose="020B0604020202020204" pitchFamily="34" charset="0"/>
              </a:rPr>
              <a:t>меньше 90 градусов. </a:t>
            </a:r>
            <a:endParaRPr lang="ru-RU" sz="2100" b="1" dirty="0" smtClean="0">
              <a:solidFill>
                <a:srgbClr val="FF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100" b="1" dirty="0" smtClean="0">
                <a:solidFill>
                  <a:srgbClr val="0000FF"/>
                </a:solidFill>
                <a:latin typeface="Arial" panose="020B0604020202020204" pitchFamily="34" charset="0"/>
                <a:cs typeface="Arial" panose="020B0604020202020204" pitchFamily="34" charset="0"/>
              </a:rPr>
              <a:t>Если </a:t>
            </a:r>
            <a:r>
              <a:rPr lang="ru-RU" sz="2100" b="1" dirty="0">
                <a:solidFill>
                  <a:srgbClr val="0000FF"/>
                </a:solidFill>
                <a:latin typeface="Arial" panose="020B0604020202020204" pitchFamily="34" charset="0"/>
                <a:cs typeface="Arial" panose="020B0604020202020204" pitchFamily="34" charset="0"/>
              </a:rPr>
              <a:t>угол </a:t>
            </a:r>
            <a:r>
              <a:rPr lang="ru-RU" sz="2100" b="1" dirty="0">
                <a:solidFill>
                  <a:srgbClr val="FF00FF"/>
                </a:solidFill>
                <a:latin typeface="Arial" panose="020B0604020202020204" pitchFamily="34" charset="0"/>
                <a:cs typeface="Arial" panose="020B0604020202020204" pitchFamily="34" charset="0"/>
              </a:rPr>
              <a:t>больше 90 градусов, </a:t>
            </a:r>
            <a:r>
              <a:rPr lang="ru-RU" sz="2100" b="1" dirty="0">
                <a:solidFill>
                  <a:srgbClr val="0000FF"/>
                </a:solidFill>
                <a:latin typeface="Arial" panose="020B0604020202020204" pitchFamily="34" charset="0"/>
                <a:cs typeface="Arial" panose="020B0604020202020204" pitchFamily="34" charset="0"/>
              </a:rPr>
              <a:t>удары молотком наносить </a:t>
            </a:r>
            <a:r>
              <a:rPr lang="ru-RU" sz="2100" b="1" dirty="0">
                <a:solidFill>
                  <a:srgbClr val="FF0000"/>
                </a:solidFill>
                <a:latin typeface="Arial" panose="020B0604020202020204" pitchFamily="34" charset="0"/>
                <a:cs typeface="Arial" panose="020B0604020202020204" pitchFamily="34" charset="0"/>
              </a:rPr>
              <a:t>у вершины наружного угла. </a:t>
            </a:r>
            <a:endParaRPr lang="ru-RU" sz="2100" b="1" dirty="0" smtClean="0">
              <a:solidFill>
                <a:srgbClr val="FF0000"/>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100" b="1" dirty="0" smtClean="0">
                <a:solidFill>
                  <a:srgbClr val="0000FF"/>
                </a:solidFill>
                <a:latin typeface="Arial" panose="020B0604020202020204" pitchFamily="34" charset="0"/>
                <a:cs typeface="Arial" panose="020B0604020202020204" pitchFamily="34" charset="0"/>
              </a:rPr>
              <a:t>Удары </a:t>
            </a:r>
            <a:r>
              <a:rPr lang="ru-RU" sz="2100" b="1" dirty="0">
                <a:solidFill>
                  <a:srgbClr val="0000FF"/>
                </a:solidFill>
                <a:latin typeface="Arial" panose="020B0604020202020204" pitchFamily="34" charset="0"/>
                <a:cs typeface="Arial" panose="020B0604020202020204" pitchFamily="34" charset="0"/>
              </a:rPr>
              <a:t>наносить с обеих сторон угольника. </a:t>
            </a:r>
            <a:endParaRPr lang="ru-RU" sz="2100" b="1" dirty="0" smtClean="0">
              <a:solidFill>
                <a:srgbClr val="00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100" b="1" dirty="0" smtClean="0">
                <a:solidFill>
                  <a:srgbClr val="0000FF"/>
                </a:solidFill>
                <a:latin typeface="Arial" panose="020B0604020202020204" pitchFamily="34" charset="0"/>
                <a:cs typeface="Arial" panose="020B0604020202020204" pitchFamily="34" charset="0"/>
              </a:rPr>
              <a:t>Заканчивать </a:t>
            </a:r>
            <a:r>
              <a:rPr lang="ru-RU" sz="2100" b="1" dirty="0">
                <a:solidFill>
                  <a:srgbClr val="0000FF"/>
                </a:solidFill>
                <a:latin typeface="Arial" panose="020B0604020202020204" pitchFamily="34" charset="0"/>
                <a:cs typeface="Arial" panose="020B0604020202020204" pitchFamily="34" charset="0"/>
              </a:rPr>
              <a:t>правку, если ребра примут правильную форму и оба угла будут равны 90 градусов.</a:t>
            </a:r>
            <a:endParaRPr lang="ru-RU" sz="2100" b="1" dirty="0">
              <a:solidFill>
                <a:srgbClr val="0000FF"/>
              </a:solidFill>
              <a:latin typeface="Arial" panose="020B0604020202020204" pitchFamily="34" charset="0"/>
              <a:cs typeface="Arial" panose="020B0604020202020204" pitchFamily="34" charset="0"/>
            </a:endParaRPr>
          </a:p>
        </p:txBody>
      </p:sp>
      <p:pic>
        <p:nvPicPr>
          <p:cNvPr id="12290" name="Picture 2" descr="https://pdnr.ru/infopediasu/baza27/3005469437044.files/image0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6712"/>
            <a:ext cx="6019800" cy="300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861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767" y="76200"/>
            <a:ext cx="8964488" cy="914329"/>
          </a:xfrm>
        </p:spPr>
        <p:txBody>
          <a:bodyPr>
            <a:noAutofit/>
          </a:bodyPr>
          <a:lstStyle/>
          <a:p>
            <a:r>
              <a:rPr lang="ru-RU" sz="3200" b="1" dirty="0" smtClean="0">
                <a:solidFill>
                  <a:srgbClr val="C00000"/>
                </a:solidFill>
              </a:rPr>
              <a:t>Рихтовка по наружному и </a:t>
            </a:r>
            <a:br>
              <a:rPr lang="ru-RU" sz="3200" b="1" dirty="0" smtClean="0">
                <a:solidFill>
                  <a:srgbClr val="C00000"/>
                </a:solidFill>
              </a:rPr>
            </a:br>
            <a:r>
              <a:rPr lang="ru-RU" sz="3200" b="1" dirty="0" smtClean="0">
                <a:solidFill>
                  <a:srgbClr val="C00000"/>
                </a:solidFill>
              </a:rPr>
              <a:t>внутреннему углу</a:t>
            </a:r>
            <a:endParaRPr lang="ru-RU" sz="3200" b="1" dirty="0">
              <a:solidFill>
                <a:srgbClr val="C00000"/>
              </a:solidFill>
            </a:endParaRPr>
          </a:p>
        </p:txBody>
      </p:sp>
      <p:sp>
        <p:nvSpPr>
          <p:cNvPr id="4" name="Прямоугольник 3"/>
          <p:cNvSpPr/>
          <p:nvPr/>
        </p:nvSpPr>
        <p:spPr>
          <a:xfrm>
            <a:off x="314583" y="1129617"/>
            <a:ext cx="8610856" cy="830997"/>
          </a:xfrm>
          <a:prstGeom prst="rect">
            <a:avLst/>
          </a:prstGeom>
          <a:solidFill>
            <a:srgbClr val="CCFFCC"/>
          </a:solidFill>
        </p:spPr>
        <p:txBody>
          <a:bodyPr wrap="square">
            <a:spAutoFit/>
          </a:bodyPr>
          <a:lstStyle/>
          <a:p>
            <a:r>
              <a:rPr lang="ru-RU" sz="2400" b="1" dirty="0" smtClean="0">
                <a:solidFill>
                  <a:srgbClr val="0000FF"/>
                </a:solidFill>
              </a:rPr>
              <a:t>Правка  искривлённых после закалки деталей называется </a:t>
            </a:r>
            <a:r>
              <a:rPr lang="ru-RU" sz="2400" b="1" dirty="0" smtClean="0">
                <a:solidFill>
                  <a:srgbClr val="FF0000"/>
                </a:solidFill>
              </a:rPr>
              <a:t>рихтовкой. </a:t>
            </a:r>
            <a:endParaRPr lang="ru-RU" sz="2400" b="1" dirty="0">
              <a:solidFill>
                <a:srgbClr val="FF0000"/>
              </a:solidFill>
            </a:endParaRPr>
          </a:p>
        </p:txBody>
      </p:sp>
      <p:pic>
        <p:nvPicPr>
          <p:cNvPr id="4099" name="Picture 3"/>
          <p:cNvPicPr>
            <a:picLocks noChangeAspect="1" noChangeArrowheads="1"/>
          </p:cNvPicPr>
          <p:nvPr/>
        </p:nvPicPr>
        <p:blipFill>
          <a:blip r:embed="rId2"/>
          <a:srcRect/>
          <a:stretch>
            <a:fillRect/>
          </a:stretch>
        </p:blipFill>
        <p:spPr bwMode="auto">
          <a:xfrm>
            <a:off x="618554" y="2039835"/>
            <a:ext cx="3501922" cy="2339123"/>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620011" y="2001410"/>
            <a:ext cx="3911896" cy="2377548"/>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618554" y="4462492"/>
            <a:ext cx="3471730" cy="2338104"/>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5243773" y="4462492"/>
            <a:ext cx="2814968" cy="2327762"/>
          </a:xfrm>
          <a:prstGeom prst="rect">
            <a:avLst/>
          </a:prstGeom>
          <a:noFill/>
          <a:ln w="9525">
            <a:noFill/>
            <a:miter lim="800000"/>
            <a:headEnd/>
            <a:tailEnd/>
          </a:ln>
          <a:effectLst/>
        </p:spPr>
      </p:pic>
    </p:spTree>
    <p:extLst>
      <p:ext uri="{BB962C8B-B14F-4D97-AF65-F5344CB8AC3E}">
        <p14:creationId xmlns:p14="http://schemas.microsoft.com/office/powerpoint/2010/main" val="238009626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389452" y="381000"/>
            <a:ext cx="8475104" cy="6172200"/>
          </a:xfrm>
          <a:prstGeom prst="bevel">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a:solidFill>
                    <a:srgbClr val="FF0000"/>
                  </a:solid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itchFamily="18" charset="0"/>
              </a:rPr>
              <a:t>5. </a:t>
            </a:r>
            <a:r>
              <a:rPr lang="ru-RU" sz="5400" b="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ПРАВКА </a:t>
            </a:r>
            <a:r>
              <a:rPr lang="ru-RU" sz="54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ТРУБ И ПУСТОТЕЛЫХ ДЕТАЛЕЙ</a:t>
            </a:r>
            <a:endParaRPr lang="ru-RU" sz="5400" b="1" spc="300" dirty="0">
              <a:ln>
                <a:solidFill>
                  <a:srgbClr val="0000FF"/>
                </a:solidFill>
              </a:ln>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33460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188640"/>
            <a:ext cx="8229600" cy="648072"/>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7" name="Прямоугольник 6"/>
          <p:cNvSpPr/>
          <p:nvPr/>
        </p:nvSpPr>
        <p:spPr>
          <a:xfrm>
            <a:off x="-13771" y="-38220"/>
            <a:ext cx="9144000" cy="830997"/>
          </a:xfrm>
          <a:prstGeom prst="rect">
            <a:avLst/>
          </a:prstGeom>
          <a:solidFill>
            <a:srgbClr val="FFFF00"/>
          </a:solidFill>
        </p:spPr>
        <p:txBody>
          <a:bodyPr wrap="square">
            <a:spAutoFit/>
          </a:bodyPr>
          <a:lstStyle/>
          <a:p>
            <a:pPr algn="ctr"/>
            <a:r>
              <a:rPr lang="ru-RU" sz="2400" b="1" dirty="0" smtClean="0">
                <a:solidFill>
                  <a:srgbClr val="0000FF"/>
                </a:solidFill>
                <a:latin typeface="Verdana" panose="020B0604030504040204" pitchFamily="34" charset="0"/>
              </a:rPr>
              <a:t>5.1</a:t>
            </a:r>
            <a:r>
              <a:rPr lang="ru-RU" sz="2400" b="1" dirty="0" smtClean="0">
                <a:solidFill>
                  <a:srgbClr val="C00000"/>
                </a:solidFill>
                <a:latin typeface="Verdana" panose="020B0604030504040204" pitchFamily="34" charset="0"/>
              </a:rPr>
              <a:t> </a:t>
            </a:r>
            <a:r>
              <a:rPr lang="ru-RU" sz="2400" b="1" dirty="0" smtClean="0">
                <a:solidFill>
                  <a:srgbClr val="C00000"/>
                </a:solidFill>
                <a:latin typeface="Verdana" panose="020B0604030504040204" pitchFamily="34" charset="0"/>
                <a:ea typeface="Verdana" panose="020B0604030504040204" pitchFamily="34" charset="0"/>
              </a:rPr>
              <a:t>ПРАВКА ТРУБ И ПУСТОТЕЛЫХ ДЕТАЛЕЙ (ПРАВКА НА РУЧНЫХ ПРЕССАХ)</a:t>
            </a:r>
            <a:endParaRPr lang="ru-RU" sz="2400" b="1" i="1" dirty="0">
              <a:solidFill>
                <a:srgbClr val="C00000"/>
              </a:solidFill>
              <a:latin typeface="Verdana" panose="020B0604030504040204" pitchFamily="34" charset="0"/>
              <a:ea typeface="Verdana" panose="020B0604030504040204" pitchFamily="34" charset="0"/>
            </a:endParaRPr>
          </a:p>
        </p:txBody>
      </p:sp>
      <p:sp>
        <p:nvSpPr>
          <p:cNvPr id="3" name="Прямоугольник 2"/>
          <p:cNvSpPr/>
          <p:nvPr/>
        </p:nvSpPr>
        <p:spPr>
          <a:xfrm>
            <a:off x="169589" y="4001643"/>
            <a:ext cx="8822011" cy="2785378"/>
          </a:xfrm>
          <a:prstGeom prst="rect">
            <a:avLst/>
          </a:prstGeom>
        </p:spPr>
        <p:txBody>
          <a:bodyPr wrap="square">
            <a:spAutoFit/>
          </a:bodyPr>
          <a:lstStyle/>
          <a:p>
            <a:pPr marL="361950" indent="-361950">
              <a:spcBef>
                <a:spcPts val="300"/>
              </a:spcBef>
              <a:spcAft>
                <a:spcPts val="3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Перекатыванием </a:t>
            </a:r>
            <a:r>
              <a:rPr lang="ru-RU" sz="2000" b="1" dirty="0">
                <a:solidFill>
                  <a:srgbClr val="0000FF"/>
                </a:solidFill>
                <a:latin typeface="Arial" panose="020B0604020202020204" pitchFamily="34" charset="0"/>
                <a:cs typeface="Arial" panose="020B0604020202020204" pitchFamily="34" charset="0"/>
              </a:rPr>
              <a:t>вала по плите определить выпуклость и отметить ее мелом. </a:t>
            </a:r>
            <a:endParaRPr lang="ru-RU" sz="2000" b="1" dirty="0" smtClean="0">
              <a:solidFill>
                <a:srgbClr val="00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Установить </a:t>
            </a:r>
            <a:r>
              <a:rPr lang="ru-RU" sz="2000" b="1" dirty="0">
                <a:solidFill>
                  <a:srgbClr val="0000FF"/>
                </a:solidFill>
                <a:latin typeface="Arial" panose="020B0604020202020204" pitchFamily="34" charset="0"/>
                <a:cs typeface="Arial" panose="020B0604020202020204" pitchFamily="34" charset="0"/>
              </a:rPr>
              <a:t>вал на призмы под винт пресса выпуклостью вверх. </a:t>
            </a:r>
            <a:endParaRPr lang="ru-RU" sz="2000" b="1" dirty="0" smtClean="0">
              <a:solidFill>
                <a:srgbClr val="00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Вращая </a:t>
            </a:r>
            <a:r>
              <a:rPr lang="ru-RU" sz="2000" b="1" dirty="0">
                <a:solidFill>
                  <a:srgbClr val="0000FF"/>
                </a:solidFill>
                <a:latin typeface="Arial" panose="020B0604020202020204" pitchFamily="34" charset="0"/>
                <a:cs typeface="Arial" panose="020B0604020202020204" pitchFamily="34" charset="0"/>
              </a:rPr>
              <a:t>рычаг, нажать винтом пресса на вал, периодически проверяя прямолинейность вала линейкой </a:t>
            </a:r>
            <a:r>
              <a:rPr lang="ru-RU" sz="2000" b="1" dirty="0">
                <a:solidFill>
                  <a:srgbClr val="FF0000"/>
                </a:solidFill>
                <a:latin typeface="Arial" panose="020B0604020202020204" pitchFamily="34" charset="0"/>
                <a:cs typeface="Arial" panose="020B0604020202020204" pitchFamily="34" charset="0"/>
              </a:rPr>
              <a:t>«на просвет» </a:t>
            </a:r>
            <a:r>
              <a:rPr lang="ru-RU" sz="2000" b="1" dirty="0">
                <a:solidFill>
                  <a:srgbClr val="0000FF"/>
                </a:solidFill>
                <a:latin typeface="Arial" panose="020B0604020202020204" pitchFamily="34" charset="0"/>
                <a:cs typeface="Arial" panose="020B0604020202020204" pitchFamily="34" charset="0"/>
              </a:rPr>
              <a:t>(под шпиндель пресса установить подкладки из мягкого металла). </a:t>
            </a:r>
            <a:endParaRPr lang="ru-RU" sz="2000" b="1" dirty="0" smtClean="0">
              <a:solidFill>
                <a:srgbClr val="0000FF"/>
              </a:solidFill>
              <a:latin typeface="Arial" panose="020B0604020202020204" pitchFamily="34" charset="0"/>
              <a:cs typeface="Arial" panose="020B0604020202020204" pitchFamily="34" charset="0"/>
            </a:endParaRPr>
          </a:p>
          <a:p>
            <a:pPr marL="361950" indent="-361950">
              <a:spcBef>
                <a:spcPts val="300"/>
              </a:spcBef>
              <a:spcAft>
                <a:spcPts val="300"/>
              </a:spcAft>
              <a:buClr>
                <a:srgbClr val="FF0000"/>
              </a:buClr>
              <a:buAutoNum type="arabicPeriod"/>
            </a:pPr>
            <a:r>
              <a:rPr lang="ru-RU" sz="2000" b="1" dirty="0" smtClean="0">
                <a:solidFill>
                  <a:srgbClr val="0000FF"/>
                </a:solidFill>
                <a:latin typeface="Arial" panose="020B0604020202020204" pitchFamily="34" charset="0"/>
                <a:cs typeface="Arial" panose="020B0604020202020204" pitchFamily="34" charset="0"/>
              </a:rPr>
              <a:t>Окончательный </a:t>
            </a:r>
            <a:r>
              <a:rPr lang="ru-RU" sz="2000" b="1" dirty="0">
                <a:solidFill>
                  <a:srgbClr val="006600"/>
                </a:solidFill>
                <a:latin typeface="Arial" panose="020B0604020202020204" pitchFamily="34" charset="0"/>
                <a:cs typeface="Arial" panose="020B0604020202020204" pitchFamily="34" charset="0"/>
              </a:rPr>
              <a:t>контроль прямолинейности </a:t>
            </a:r>
            <a:r>
              <a:rPr lang="ru-RU" sz="2000" b="1" dirty="0">
                <a:solidFill>
                  <a:srgbClr val="0000FF"/>
                </a:solidFill>
                <a:latin typeface="Arial" panose="020B0604020202020204" pitchFamily="34" charset="0"/>
                <a:cs typeface="Arial" panose="020B0604020202020204" pitchFamily="34" charset="0"/>
              </a:rPr>
              <a:t>провести в центрах </a:t>
            </a:r>
            <a:r>
              <a:rPr lang="ru-RU" sz="2000" b="1" dirty="0">
                <a:solidFill>
                  <a:srgbClr val="FF0000"/>
                </a:solidFill>
                <a:latin typeface="Arial" panose="020B0604020202020204" pitchFamily="34" charset="0"/>
                <a:cs typeface="Arial" panose="020B0604020202020204" pitchFamily="34" charset="0"/>
              </a:rPr>
              <a:t>с помощью </a:t>
            </a:r>
            <a:r>
              <a:rPr lang="ru-RU" sz="2000" b="1" dirty="0" smtClean="0">
                <a:solidFill>
                  <a:srgbClr val="FF0000"/>
                </a:solidFill>
                <a:latin typeface="Arial" panose="020B0604020202020204" pitchFamily="34" charset="0"/>
                <a:cs typeface="Arial" panose="020B0604020202020204" pitchFamily="34" charset="0"/>
              </a:rPr>
              <a:t>индикатора (6).</a:t>
            </a:r>
            <a:endParaRPr lang="ru-RU" sz="2000" b="1" dirty="0">
              <a:solidFill>
                <a:srgbClr val="FF0000"/>
              </a:solidFill>
              <a:latin typeface="Arial" panose="020B0604020202020204" pitchFamily="34" charset="0"/>
              <a:cs typeface="Arial" panose="020B0604020202020204" pitchFamily="34" charset="0"/>
            </a:endParaRPr>
          </a:p>
        </p:txBody>
      </p:sp>
      <p:pic>
        <p:nvPicPr>
          <p:cNvPr id="13314" name="Picture 2" descr="https://pdnr.ru/infopediasu/baza27/3005469437044.files/image0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90102"/>
            <a:ext cx="3681595" cy="311154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pdnr.ru/infopediasu/baza27/3005469437044.files/image0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816" y="890102"/>
            <a:ext cx="3849145" cy="307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012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Вмятина на кузове авто после авар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96619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Рихтовка кузова методом P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865" y="3886200"/>
            <a:ext cx="445213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Рихтовка кузова строительным фено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13952" cy="279300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detali100.ru/system/photo_from_1c/173be638-f40a-11ea-bd52-902b3437c045/653b809d-3434-446a-8197-323bf0bc05f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9651" y="0"/>
            <a:ext cx="5333541" cy="29387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с двумя усеченными противолежащими углами 4"/>
          <p:cNvSpPr/>
          <p:nvPr/>
        </p:nvSpPr>
        <p:spPr>
          <a:xfrm>
            <a:off x="9524" y="2793008"/>
            <a:ext cx="9134475" cy="1166294"/>
          </a:xfrm>
          <a:prstGeom prst="snip2Diag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00FF"/>
                </a:solidFill>
                <a:effectLst>
                  <a:outerShdw blurRad="38100" dist="38100" dir="2700000" algn="tl">
                    <a:srgbClr val="000000">
                      <a:alpha val="43137"/>
                    </a:srgbClr>
                  </a:outerShdw>
                </a:effectLst>
                <a:latin typeface="Arial Narrow" panose="020B0606020202030204" pitchFamily="34" charset="0"/>
                <a:cs typeface="Arial" pitchFamily="34" charset="0"/>
              </a:rPr>
              <a:t>Правка кузовов автомобилей</a:t>
            </a:r>
            <a:endParaRPr lang="ru-RU" sz="4800" b="1" spc="300" dirty="0">
              <a:ln>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07732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1072" y="18662"/>
            <a:ext cx="9079152" cy="963040"/>
          </a:xfrm>
        </p:spPr>
        <p:txBody>
          <a:bodyPr/>
          <a:lstStyle/>
          <a:p>
            <a:pPr algn="ctr" eaLnBrk="1" hangingPunct="1"/>
            <a:r>
              <a:rPr lang="ru-RU" altLang="ru-RU" sz="2800" b="1" dirty="0" smtClean="0">
                <a:solidFill>
                  <a:srgbClr val="C00000"/>
                </a:solidFill>
              </a:rPr>
              <a:t>Минимально допустимые радиусы гибки </a:t>
            </a:r>
            <a:br>
              <a:rPr lang="ru-RU" altLang="ru-RU" sz="2800" b="1" dirty="0" smtClean="0">
                <a:solidFill>
                  <a:srgbClr val="C00000"/>
                </a:solidFill>
              </a:rPr>
            </a:br>
            <a:r>
              <a:rPr lang="ru-RU" altLang="ru-RU" sz="2800" b="1" dirty="0" smtClean="0">
                <a:solidFill>
                  <a:srgbClr val="C00000"/>
                </a:solidFill>
              </a:rPr>
              <a:t>листового металла</a:t>
            </a:r>
          </a:p>
        </p:txBody>
      </p:sp>
      <p:graphicFrame>
        <p:nvGraphicFramePr>
          <p:cNvPr id="79875" name="Group 3"/>
          <p:cNvGraphicFramePr>
            <a:graphicFrameLocks noGrp="1"/>
          </p:cNvGraphicFramePr>
          <p:nvPr>
            <p:ph idx="4294967295"/>
            <p:extLst>
              <p:ext uri="{D42A27DB-BD31-4B8C-83A1-F6EECF244321}">
                <p14:modId xmlns:p14="http://schemas.microsoft.com/office/powerpoint/2010/main" val="3984261037"/>
              </p:ext>
            </p:extLst>
          </p:nvPr>
        </p:nvGraphicFramePr>
        <p:xfrm>
          <a:off x="64848" y="1039240"/>
          <a:ext cx="8991600" cy="5711820"/>
        </p:xfrm>
        <a:graphic>
          <a:graphicData uri="http://schemas.openxmlformats.org/drawingml/2006/table">
            <a:tbl>
              <a:tblPr/>
              <a:tblGrid>
                <a:gridCol w="1270000">
                  <a:extLst>
                    <a:ext uri="{9D8B030D-6E8A-4147-A177-3AD203B41FA5}">
                      <a16:colId xmlns:a16="http://schemas.microsoft.com/office/drawing/2014/main" xmlns="" val="2325005588"/>
                    </a:ext>
                  </a:extLst>
                </a:gridCol>
                <a:gridCol w="1573213">
                  <a:extLst>
                    <a:ext uri="{9D8B030D-6E8A-4147-A177-3AD203B41FA5}">
                      <a16:colId xmlns:a16="http://schemas.microsoft.com/office/drawing/2014/main" xmlns="" val="3850048777"/>
                    </a:ext>
                  </a:extLst>
                </a:gridCol>
                <a:gridCol w="1730375">
                  <a:extLst>
                    <a:ext uri="{9D8B030D-6E8A-4147-A177-3AD203B41FA5}">
                      <a16:colId xmlns:a16="http://schemas.microsoft.com/office/drawing/2014/main" xmlns="" val="3203212055"/>
                    </a:ext>
                  </a:extLst>
                </a:gridCol>
                <a:gridCol w="1574800">
                  <a:extLst>
                    <a:ext uri="{9D8B030D-6E8A-4147-A177-3AD203B41FA5}">
                      <a16:colId xmlns:a16="http://schemas.microsoft.com/office/drawing/2014/main" xmlns="" val="3682809100"/>
                    </a:ext>
                  </a:extLst>
                </a:gridCol>
                <a:gridCol w="1416050">
                  <a:extLst>
                    <a:ext uri="{9D8B030D-6E8A-4147-A177-3AD203B41FA5}">
                      <a16:colId xmlns:a16="http://schemas.microsoft.com/office/drawing/2014/main" xmlns="" val="2653874962"/>
                    </a:ext>
                  </a:extLst>
                </a:gridCol>
                <a:gridCol w="1427162">
                  <a:extLst>
                    <a:ext uri="{9D8B030D-6E8A-4147-A177-3AD203B41FA5}">
                      <a16:colId xmlns:a16="http://schemas.microsoft.com/office/drawing/2014/main" xmlns="" val="3993670979"/>
                    </a:ext>
                  </a:extLst>
                </a:gridCol>
              </a:tblGrid>
              <a:tr h="342938">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Толщина, мм</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CC"/>
                    </a:solidFill>
                  </a:tcPr>
                </a:tc>
                <a:tc gridSpan="5">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Радиус, мм</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162322414"/>
                  </a:ext>
                </a:extLst>
              </a:tr>
              <a:tr h="335317">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Сталь</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Дюралюминий</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Алюминий</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Медь</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Латунь</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2465065586"/>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0,2</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0,2</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0,2</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982085312"/>
                  </a:ext>
                </a:extLst>
              </a:tr>
              <a:tr h="3365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0,3</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0,3</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0.4</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3249887190"/>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0,4</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0.4</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1587657"/>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0,6</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3890186824"/>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0,6</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0.8</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1,8</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0,6</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0,6</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0.6</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2106747699"/>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0,8</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2,4</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0,8</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0,8</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3924397"/>
                  </a:ext>
                </a:extLst>
              </a:tr>
              <a:tr h="3365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1,2</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3,0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3999492132"/>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1,2</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3.6</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1,2</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1,2</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4205912698"/>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1,5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1,8</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4,5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1.5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874623707"/>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2,0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2.5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6,5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2,0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2,0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4233787828"/>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2.5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3,5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9.0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2,5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2,0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2.5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2063822849"/>
                  </a:ext>
                </a:extLst>
              </a:tr>
              <a:tr h="3365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3.0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5,5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11,0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3.0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2,5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3,5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714188294"/>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4.0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9,0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16,0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4.0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3,5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4.5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4155130167"/>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5.0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13,0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19,5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5.5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4,0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5.5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2040181162"/>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Arial" panose="020B0604020202020204" pitchFamily="34" charset="0"/>
                        </a:rPr>
                        <a:t>6.0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15.5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22,0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6.5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rgbClr val="006600"/>
                          </a:solidFill>
                          <a:effectLst/>
                          <a:latin typeface="Arial" panose="020B0604020202020204" pitchFamily="34" charset="0"/>
                        </a:rPr>
                        <a:t>5,0</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rgbClr val="006600"/>
                          </a:solidFill>
                          <a:effectLst/>
                          <a:latin typeface="Arial" panose="020B0604020202020204" pitchFamily="34" charset="0"/>
                        </a:rPr>
                        <a:t>6,5</a:t>
                      </a:r>
                    </a:p>
                  </a:txBody>
                  <a:tcPr marT="45725" marB="45725"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81244607"/>
                  </a:ext>
                </a:extLst>
              </a:tr>
            </a:tbl>
          </a:graphicData>
        </a:graphic>
      </p:graphicFrame>
    </p:spTree>
    <p:extLst>
      <p:ext uri="{BB962C8B-B14F-4D97-AF65-F5344CB8AC3E}">
        <p14:creationId xmlns:p14="http://schemas.microsoft.com/office/powerpoint/2010/main" val="10406102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381000" y="40866"/>
            <a:ext cx="8686800" cy="458618"/>
          </a:xfrm>
          <a:prstGeom prst="rect">
            <a:avLst/>
          </a:prstGeom>
        </p:spPr>
        <p:txBody>
          <a:bodyPr>
            <a:noAutofit/>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ru-RU" sz="3200" b="1" dirty="0" smtClean="0">
                <a:solidFill>
                  <a:srgbClr val="C00000"/>
                </a:solidFill>
              </a:rPr>
              <a:t>Правка кузовов автомобилей</a:t>
            </a:r>
            <a:endParaRPr lang="ru-RU" sz="3200" b="1" dirty="0">
              <a:solidFill>
                <a:srgbClr val="C00000"/>
              </a:solidFill>
            </a:endParaRPr>
          </a:p>
        </p:txBody>
      </p:sp>
      <p:sp>
        <p:nvSpPr>
          <p:cNvPr id="11" name="Прямоугольник 10"/>
          <p:cNvSpPr/>
          <p:nvPr/>
        </p:nvSpPr>
        <p:spPr>
          <a:xfrm>
            <a:off x="218536" y="642756"/>
            <a:ext cx="8763000" cy="1446550"/>
          </a:xfrm>
          <a:prstGeom prst="rect">
            <a:avLst/>
          </a:prstGeom>
        </p:spPr>
        <p:txBody>
          <a:bodyPr wrap="square">
            <a:spAutoFit/>
          </a:bodyPr>
          <a:lstStyle/>
          <a:p>
            <a:r>
              <a:rPr lang="ru-RU" sz="2200" b="1" dirty="0">
                <a:solidFill>
                  <a:srgbClr val="0000FF"/>
                </a:solidFill>
                <a:latin typeface="Montserrat"/>
              </a:rPr>
              <a:t>Ремонтные работы, в частности </a:t>
            </a:r>
            <a:r>
              <a:rPr lang="ru-RU" sz="2200" b="1" dirty="0">
                <a:solidFill>
                  <a:srgbClr val="FF0000"/>
                </a:solidFill>
                <a:latin typeface="Montserrat"/>
              </a:rPr>
              <a:t>кузовные </a:t>
            </a:r>
            <a:r>
              <a:rPr lang="ru-RU" sz="2200" b="1" dirty="0">
                <a:solidFill>
                  <a:srgbClr val="0000FF"/>
                </a:solidFill>
                <a:latin typeface="Montserrat"/>
              </a:rPr>
              <a:t>автомобилей, выполняются вручную квалифицированными специалистами, обладающими индивидуальным набором инструментов и </a:t>
            </a:r>
            <a:r>
              <a:rPr lang="ru-RU" sz="2200" b="1" dirty="0" smtClean="0">
                <a:solidFill>
                  <a:srgbClr val="0000FF"/>
                </a:solidFill>
                <a:latin typeface="Montserrat"/>
              </a:rPr>
              <a:t>большим опытом</a:t>
            </a:r>
            <a:r>
              <a:rPr lang="ru-RU" sz="2200" b="1" dirty="0">
                <a:solidFill>
                  <a:srgbClr val="0000FF"/>
                </a:solidFill>
                <a:latin typeface="Montserrat"/>
              </a:rPr>
              <a:t>.</a:t>
            </a:r>
            <a:endParaRPr lang="ru-RU" sz="2200" b="1" dirty="0">
              <a:solidFill>
                <a:srgbClr val="0000FF"/>
              </a:solidFill>
            </a:endParaRPr>
          </a:p>
        </p:txBody>
      </p:sp>
      <p:sp>
        <p:nvSpPr>
          <p:cNvPr id="2" name="Прямоугольник 1"/>
          <p:cNvSpPr/>
          <p:nvPr/>
        </p:nvSpPr>
        <p:spPr>
          <a:xfrm>
            <a:off x="142336" y="2232579"/>
            <a:ext cx="8839200" cy="1446550"/>
          </a:xfrm>
          <a:prstGeom prst="rect">
            <a:avLst/>
          </a:prstGeom>
          <a:solidFill>
            <a:schemeClr val="tx1"/>
          </a:solidFill>
        </p:spPr>
        <p:txBody>
          <a:bodyPr wrap="square">
            <a:spAutoFit/>
          </a:bodyPr>
          <a:lstStyle/>
          <a:p>
            <a:r>
              <a:rPr lang="ru-RU" sz="2200" b="1" dirty="0">
                <a:solidFill>
                  <a:srgbClr val="006600"/>
                </a:solidFill>
                <a:latin typeface="Open Sans"/>
              </a:rPr>
              <a:t>Грамотный ремонт повреждения включает в себя </a:t>
            </a:r>
            <a:r>
              <a:rPr lang="ru-RU" sz="2200" b="1" dirty="0">
                <a:solidFill>
                  <a:srgbClr val="FF0000"/>
                </a:solidFill>
                <a:latin typeface="Open Sans"/>
              </a:rPr>
              <a:t>три стадии:</a:t>
            </a:r>
          </a:p>
          <a:p>
            <a:pPr marL="630238" indent="-268288">
              <a:buClr>
                <a:srgbClr val="FF0000"/>
              </a:buClr>
              <a:buFont typeface="Arial" panose="020B0604020202020204" pitchFamily="34" charset="0"/>
              <a:buChar char="•"/>
            </a:pPr>
            <a:r>
              <a:rPr lang="ru-RU" sz="2200" b="1" dirty="0" err="1">
                <a:solidFill>
                  <a:srgbClr val="006600"/>
                </a:solidFill>
                <a:latin typeface="Open Sans"/>
              </a:rPr>
              <a:t>анализирование</a:t>
            </a:r>
            <a:r>
              <a:rPr lang="ru-RU" sz="2200" b="1" dirty="0">
                <a:solidFill>
                  <a:srgbClr val="006600"/>
                </a:solidFill>
                <a:latin typeface="Open Sans"/>
              </a:rPr>
              <a:t> </a:t>
            </a:r>
            <a:r>
              <a:rPr lang="ru-RU" sz="2200" b="1" dirty="0" smtClean="0">
                <a:solidFill>
                  <a:srgbClr val="006600"/>
                </a:solidFill>
                <a:latin typeface="Open Sans"/>
              </a:rPr>
              <a:t>повреждения;</a:t>
            </a:r>
            <a:endParaRPr lang="ru-RU" sz="2200" b="1" dirty="0">
              <a:solidFill>
                <a:srgbClr val="006600"/>
              </a:solidFill>
              <a:latin typeface="Open Sans"/>
            </a:endParaRPr>
          </a:p>
          <a:p>
            <a:pPr marL="630238" indent="-268288">
              <a:buClr>
                <a:srgbClr val="FF0000"/>
              </a:buClr>
              <a:buFont typeface="Arial" panose="020B0604020202020204" pitchFamily="34" charset="0"/>
              <a:buChar char="•"/>
            </a:pPr>
            <a:r>
              <a:rPr lang="ru-RU" sz="2200" b="1" dirty="0">
                <a:solidFill>
                  <a:srgbClr val="006600"/>
                </a:solidFill>
                <a:latin typeface="Open Sans"/>
              </a:rPr>
              <a:t>правка на черновую (восстановление формы</a:t>
            </a:r>
            <a:r>
              <a:rPr lang="ru-RU" sz="2200" b="1" dirty="0" smtClean="0">
                <a:solidFill>
                  <a:srgbClr val="006600"/>
                </a:solidFill>
                <a:latin typeface="Open Sans"/>
              </a:rPr>
              <a:t>);</a:t>
            </a:r>
            <a:endParaRPr lang="ru-RU" sz="2200" b="1" dirty="0">
              <a:solidFill>
                <a:srgbClr val="006600"/>
              </a:solidFill>
              <a:latin typeface="Open Sans"/>
            </a:endParaRPr>
          </a:p>
          <a:p>
            <a:pPr marL="630238" indent="-268288">
              <a:buClr>
                <a:srgbClr val="FF0000"/>
              </a:buClr>
              <a:buFont typeface="Arial" panose="020B0604020202020204" pitchFamily="34" charset="0"/>
              <a:buChar char="•"/>
            </a:pPr>
            <a:r>
              <a:rPr lang="ru-RU" sz="2200" b="1" dirty="0">
                <a:solidFill>
                  <a:srgbClr val="006600"/>
                </a:solidFill>
                <a:latin typeface="Open Sans"/>
              </a:rPr>
              <a:t>правка на чистовую (финишная).</a:t>
            </a:r>
            <a:endParaRPr lang="ru-RU" sz="2200" b="1" i="0" dirty="0">
              <a:solidFill>
                <a:srgbClr val="006600"/>
              </a:solidFill>
              <a:effectLst/>
              <a:latin typeface="Open Sans"/>
            </a:endParaRPr>
          </a:p>
        </p:txBody>
      </p:sp>
      <p:sp>
        <p:nvSpPr>
          <p:cNvPr id="3" name="Прямоугольник 2"/>
          <p:cNvSpPr/>
          <p:nvPr/>
        </p:nvSpPr>
        <p:spPr>
          <a:xfrm>
            <a:off x="1918372" y="5257800"/>
            <a:ext cx="5363328" cy="461665"/>
          </a:xfrm>
          <a:prstGeom prst="rect">
            <a:avLst/>
          </a:prstGeom>
        </p:spPr>
        <p:txBody>
          <a:bodyPr wrap="none">
            <a:spAutoFit/>
          </a:bodyPr>
          <a:lstStyle/>
          <a:p>
            <a:r>
              <a:rPr lang="ru-RU" sz="2400" b="1" dirty="0">
                <a:solidFill>
                  <a:srgbClr val="FF0000"/>
                </a:solidFill>
                <a:latin typeface="Open Sans"/>
              </a:rPr>
              <a:t>Рассмотрим эти этапы подробно:</a:t>
            </a:r>
            <a:endParaRPr lang="ru-RU" sz="2400" b="1" dirty="0">
              <a:solidFill>
                <a:srgbClr val="FF0000"/>
              </a:solidFill>
            </a:endParaRPr>
          </a:p>
        </p:txBody>
      </p:sp>
    </p:spTree>
    <p:extLst>
      <p:ext uri="{BB962C8B-B14F-4D97-AF65-F5344CB8AC3E}">
        <p14:creationId xmlns:p14="http://schemas.microsoft.com/office/powerpoint/2010/main" val="19072412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 y="609600"/>
            <a:ext cx="8915400" cy="6109365"/>
          </a:xfrm>
          <a:prstGeom prst="rect">
            <a:avLst/>
          </a:prstGeom>
        </p:spPr>
        <p:txBody>
          <a:bodyPr wrap="square">
            <a:spAutoFit/>
          </a:bodyPr>
          <a:lstStyle/>
          <a:p>
            <a:r>
              <a:rPr lang="ru-RU" sz="1700" b="1" dirty="0">
                <a:solidFill>
                  <a:srgbClr val="FF0000"/>
                </a:solidFill>
                <a:latin typeface="Arial" panose="020B0604020202020204" pitchFamily="34" charset="0"/>
                <a:cs typeface="Arial" panose="020B0604020202020204" pitchFamily="34" charset="0"/>
              </a:rPr>
              <a:t>Анализ повреждения </a:t>
            </a:r>
            <a:r>
              <a:rPr lang="ru-RU" sz="1700" dirty="0">
                <a:solidFill>
                  <a:srgbClr val="000000"/>
                </a:solidFill>
                <a:latin typeface="Arial" panose="020B0604020202020204" pitchFamily="34" charset="0"/>
                <a:cs typeface="Arial" panose="020B0604020202020204" pitchFamily="34" charset="0"/>
              </a:rPr>
              <a:t>является первой и наиболее значимой стадией, так как от правильного определения зон деформации, куда нужно приложить усилие, зависит быстрота процесса и конечный результат. </a:t>
            </a:r>
            <a:endParaRPr lang="ru-RU" sz="1700" dirty="0" smtClean="0">
              <a:solidFill>
                <a:srgbClr val="000000"/>
              </a:solidFill>
              <a:latin typeface="Arial" panose="020B0604020202020204" pitchFamily="34" charset="0"/>
              <a:cs typeface="Arial" panose="020B0604020202020204" pitchFamily="34" charset="0"/>
            </a:endParaRPr>
          </a:p>
          <a:p>
            <a:r>
              <a:rPr lang="ru-RU" sz="1700" dirty="0" smtClean="0">
                <a:solidFill>
                  <a:srgbClr val="000000"/>
                </a:solidFill>
                <a:latin typeface="Arial" panose="020B0604020202020204" pitchFamily="34" charset="0"/>
                <a:cs typeface="Arial" panose="020B0604020202020204" pitchFamily="34" charset="0"/>
              </a:rPr>
              <a:t>Процедура </a:t>
            </a:r>
            <a:r>
              <a:rPr lang="ru-RU" sz="1700" dirty="0">
                <a:solidFill>
                  <a:srgbClr val="000000"/>
                </a:solidFill>
                <a:latin typeface="Arial" panose="020B0604020202020204" pitchFamily="34" charset="0"/>
                <a:cs typeface="Arial" panose="020B0604020202020204" pitchFamily="34" charset="0"/>
              </a:rPr>
              <a:t>выправления повреждения должна опираться на этот анализ. Нужно понимать в какой последовательности произошла деформация. Нужно определить направление, из которого панель получила деформацию и определить какой залом или складка образовались последними, какие перед этим и так далее вплоть до места, которое получило первый прямой контакт с препятствием. </a:t>
            </a:r>
            <a:endParaRPr lang="ru-RU" sz="1700" dirty="0" smtClean="0">
              <a:solidFill>
                <a:srgbClr val="000000"/>
              </a:solidFill>
              <a:latin typeface="Arial" panose="020B0604020202020204" pitchFamily="34" charset="0"/>
              <a:cs typeface="Arial" panose="020B0604020202020204" pitchFamily="34" charset="0"/>
            </a:endParaRPr>
          </a:p>
          <a:p>
            <a:r>
              <a:rPr lang="ru-RU" sz="1700" dirty="0" smtClean="0">
                <a:solidFill>
                  <a:srgbClr val="000000"/>
                </a:solidFill>
                <a:latin typeface="Arial" panose="020B0604020202020204" pitchFamily="34" charset="0"/>
                <a:cs typeface="Arial" panose="020B0604020202020204" pitchFamily="34" charset="0"/>
              </a:rPr>
              <a:t>Далее </a:t>
            </a:r>
            <a:r>
              <a:rPr lang="ru-RU" sz="1700" dirty="0">
                <a:solidFill>
                  <a:srgbClr val="000000"/>
                </a:solidFill>
                <a:latin typeface="Arial" panose="020B0604020202020204" pitchFamily="34" charset="0"/>
                <a:cs typeface="Arial" panose="020B0604020202020204" pitchFamily="34" charset="0"/>
              </a:rPr>
              <a:t>нужно определить план действий по устранению деформации в порядке, противоположном их возникновению. Некоторые повреждения могли образоваться одновременно и нужно это учитывать. </a:t>
            </a:r>
            <a:endParaRPr lang="ru-RU" sz="1700" dirty="0" smtClean="0">
              <a:solidFill>
                <a:srgbClr val="000000"/>
              </a:solidFill>
              <a:latin typeface="Arial" panose="020B0604020202020204" pitchFamily="34" charset="0"/>
              <a:cs typeface="Arial" panose="020B0604020202020204" pitchFamily="34" charset="0"/>
            </a:endParaRPr>
          </a:p>
          <a:p>
            <a:r>
              <a:rPr lang="ru-RU" sz="1700" dirty="0" smtClean="0">
                <a:solidFill>
                  <a:srgbClr val="000000"/>
                </a:solidFill>
                <a:latin typeface="Arial" panose="020B0604020202020204" pitchFamily="34" charset="0"/>
                <a:cs typeface="Arial" panose="020B0604020202020204" pitchFamily="34" charset="0"/>
              </a:rPr>
              <a:t>Процесс </a:t>
            </a:r>
            <a:r>
              <a:rPr lang="ru-RU" sz="1700" dirty="0">
                <a:solidFill>
                  <a:srgbClr val="000000"/>
                </a:solidFill>
                <a:latin typeface="Arial" panose="020B0604020202020204" pitchFamily="34" charset="0"/>
                <a:cs typeface="Arial" panose="020B0604020202020204" pitchFamily="34" charset="0"/>
              </a:rPr>
              <a:t>восстановления не должен создавать дополнительных повреждений. </a:t>
            </a:r>
            <a:endParaRPr lang="ru-RU" sz="1700" dirty="0" smtClean="0">
              <a:solidFill>
                <a:srgbClr val="000000"/>
              </a:solidFill>
              <a:latin typeface="Arial" panose="020B0604020202020204" pitchFamily="34" charset="0"/>
              <a:cs typeface="Arial" panose="020B0604020202020204" pitchFamily="34" charset="0"/>
            </a:endParaRPr>
          </a:p>
          <a:p>
            <a:r>
              <a:rPr lang="ru-RU" sz="1700" b="1" dirty="0" smtClean="0">
                <a:solidFill>
                  <a:srgbClr val="006600"/>
                </a:solidFill>
                <a:latin typeface="Arial" panose="020B0604020202020204" pitchFamily="34" charset="0"/>
                <a:cs typeface="Arial" panose="020B0604020202020204" pitchFamily="34" charset="0"/>
              </a:rPr>
              <a:t>Таким </a:t>
            </a:r>
            <a:r>
              <a:rPr lang="ru-RU" sz="1700" b="1" dirty="0">
                <a:solidFill>
                  <a:srgbClr val="006600"/>
                </a:solidFill>
                <a:latin typeface="Arial" panose="020B0604020202020204" pitchFamily="34" charset="0"/>
                <a:cs typeface="Arial" panose="020B0604020202020204" pitchFamily="34" charset="0"/>
              </a:rPr>
              <a:t>образом, потратив некоторое время на </a:t>
            </a:r>
            <a:r>
              <a:rPr lang="ru-RU" sz="1700" b="1" dirty="0" err="1">
                <a:solidFill>
                  <a:srgbClr val="006600"/>
                </a:solidFill>
                <a:latin typeface="Arial" panose="020B0604020202020204" pitchFamily="34" charset="0"/>
                <a:cs typeface="Arial" panose="020B0604020202020204" pitchFamily="34" charset="0"/>
              </a:rPr>
              <a:t>анализирование</a:t>
            </a:r>
            <a:r>
              <a:rPr lang="ru-RU" sz="1700" b="1" dirty="0">
                <a:solidFill>
                  <a:srgbClr val="006600"/>
                </a:solidFill>
                <a:latin typeface="Arial" panose="020B0604020202020204" pitchFamily="34" charset="0"/>
                <a:cs typeface="Arial" panose="020B0604020202020204" pitchFamily="34" charset="0"/>
              </a:rPr>
              <a:t> структуры неровностей и обдумывание порядка восстановления, работа выполняется гораздо легче и быстрее, кроме того, становится более интересной. </a:t>
            </a:r>
            <a:endParaRPr lang="ru-RU" sz="1700" b="1" dirty="0" smtClean="0">
              <a:solidFill>
                <a:srgbClr val="006600"/>
              </a:solidFill>
              <a:latin typeface="Arial" panose="020B0604020202020204" pitchFamily="34" charset="0"/>
              <a:cs typeface="Arial" panose="020B0604020202020204" pitchFamily="34" charset="0"/>
            </a:endParaRPr>
          </a:p>
          <a:p>
            <a:r>
              <a:rPr lang="ru-RU" sz="1700" dirty="0">
                <a:solidFill>
                  <a:srgbClr val="000000"/>
                </a:solidFill>
                <a:latin typeface="Arial" panose="020B0604020202020204" pitchFamily="34" charset="0"/>
                <a:cs typeface="Arial" panose="020B0604020202020204" pitchFamily="34" charset="0"/>
              </a:rPr>
              <a:t>При анализе, повреждённую панель можно прощупать рукой. Обычно для этого используют левую руку. Нужно двигать всей ладонью вдоль панели. Только пальцы не смогут прочувствовать, какого рода неровность перед вами. Иногда мастера надевают матерчатые перчатки, так как в них легче прочувствовать форму металла. Степень неровности можно определить, прикладывая линейку ребром к панели. Кузовной напильник также может применяться для быстрого определения структуры повреждения. После обработки напильником, срезанная краска на краях вмятины выявит её фору и размер.</a:t>
            </a:r>
          </a:p>
        </p:txBody>
      </p:sp>
      <p:sp>
        <p:nvSpPr>
          <p:cNvPr id="9" name="Заголовок 1"/>
          <p:cNvSpPr txBox="1">
            <a:spLocks/>
          </p:cNvSpPr>
          <p:nvPr/>
        </p:nvSpPr>
        <p:spPr>
          <a:xfrm>
            <a:off x="381000" y="40866"/>
            <a:ext cx="8686800" cy="458618"/>
          </a:xfrm>
          <a:prstGeom prst="rect">
            <a:avLst/>
          </a:prstGeom>
        </p:spPr>
        <p:txBody>
          <a:bodyPr>
            <a:noAutofit/>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ru-RU" sz="3200" b="1" dirty="0" smtClean="0">
                <a:solidFill>
                  <a:srgbClr val="C00000"/>
                </a:solidFill>
              </a:rPr>
              <a:t>1-й этап</a:t>
            </a:r>
            <a:endParaRPr lang="ru-RU" sz="3200" b="1" dirty="0">
              <a:solidFill>
                <a:srgbClr val="C00000"/>
              </a:solidFill>
            </a:endParaRPr>
          </a:p>
        </p:txBody>
      </p:sp>
    </p:spTree>
    <p:extLst>
      <p:ext uri="{BB962C8B-B14F-4D97-AF65-F5344CB8AC3E}">
        <p14:creationId xmlns:p14="http://schemas.microsoft.com/office/powerpoint/2010/main" val="35933086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 y="609600"/>
            <a:ext cx="8915400" cy="5940088"/>
          </a:xfrm>
          <a:prstGeom prst="rect">
            <a:avLst/>
          </a:prstGeom>
        </p:spPr>
        <p:txBody>
          <a:bodyPr wrap="square">
            <a:spAutoFit/>
          </a:bodyPr>
          <a:lstStyle/>
          <a:p>
            <a:r>
              <a:rPr lang="ru-RU" sz="1900" dirty="0">
                <a:solidFill>
                  <a:srgbClr val="000000"/>
                </a:solidFill>
              </a:rPr>
              <a:t>В результате </a:t>
            </a:r>
            <a:r>
              <a:rPr lang="ru-RU" sz="1900" b="1" dirty="0">
                <a:solidFill>
                  <a:srgbClr val="FF0000"/>
                </a:solidFill>
              </a:rPr>
              <a:t>грубой рихтовки </a:t>
            </a:r>
            <a:r>
              <a:rPr lang="ru-RU" sz="1900" dirty="0">
                <a:solidFill>
                  <a:srgbClr val="000000"/>
                </a:solidFill>
              </a:rPr>
              <a:t>выправляются рёбра жёсткости, заломы, большие вмятины и кузовная панель принимает свою оригинальную форму. </a:t>
            </a:r>
            <a:endParaRPr lang="ru-RU" sz="1900" dirty="0" smtClean="0">
              <a:solidFill>
                <a:srgbClr val="000000"/>
              </a:solidFill>
            </a:endParaRPr>
          </a:p>
          <a:p>
            <a:r>
              <a:rPr lang="ru-RU" sz="1900" dirty="0" smtClean="0">
                <a:solidFill>
                  <a:srgbClr val="000000"/>
                </a:solidFill>
              </a:rPr>
              <a:t>На </a:t>
            </a:r>
            <a:r>
              <a:rPr lang="ru-RU" sz="1900" dirty="0">
                <a:solidFill>
                  <a:srgbClr val="000000"/>
                </a:solidFill>
              </a:rPr>
              <a:t>этом этапе не нужно зацикливаться на одном единственном месте, необходимо делать несколько проходов по всей панели, постепенно выравнивая её. </a:t>
            </a:r>
            <a:endParaRPr lang="ru-RU" sz="1900" dirty="0" smtClean="0">
              <a:solidFill>
                <a:srgbClr val="000000"/>
              </a:solidFill>
            </a:endParaRPr>
          </a:p>
          <a:p>
            <a:r>
              <a:rPr lang="ru-RU" sz="1900" dirty="0" smtClean="0">
                <a:solidFill>
                  <a:srgbClr val="000000"/>
                </a:solidFill>
              </a:rPr>
              <a:t>Нужно </a:t>
            </a:r>
            <a:r>
              <a:rPr lang="ru-RU" sz="1900" dirty="0">
                <a:solidFill>
                  <a:srgbClr val="000000"/>
                </a:solidFill>
              </a:rPr>
              <a:t>ослаблять напряжённые области, полученные при ударе, и препятствующие возвращению металла в его первоначальное состояние. </a:t>
            </a:r>
            <a:endParaRPr lang="ru-RU" sz="1900" dirty="0" smtClean="0">
              <a:solidFill>
                <a:srgbClr val="000000"/>
              </a:solidFill>
            </a:endParaRPr>
          </a:p>
          <a:p>
            <a:r>
              <a:rPr lang="ru-RU" sz="1900" dirty="0" smtClean="0">
                <a:solidFill>
                  <a:srgbClr val="000000"/>
                </a:solidFill>
              </a:rPr>
              <a:t>Несколько </a:t>
            </a:r>
            <a:r>
              <a:rPr lang="ru-RU" sz="1900" dirty="0">
                <a:solidFill>
                  <a:srgbClr val="000000"/>
                </a:solidFill>
              </a:rPr>
              <a:t>лёгких ударов в нужное место более эффективны, чем один или два сильных удара. </a:t>
            </a:r>
            <a:endParaRPr lang="ru-RU" sz="1900" dirty="0" smtClean="0">
              <a:solidFill>
                <a:srgbClr val="000000"/>
              </a:solidFill>
            </a:endParaRPr>
          </a:p>
          <a:p>
            <a:r>
              <a:rPr lang="ru-RU" sz="1900" dirty="0" smtClean="0">
                <a:solidFill>
                  <a:srgbClr val="000000"/>
                </a:solidFill>
              </a:rPr>
              <a:t>Вмятины </a:t>
            </a:r>
            <a:r>
              <a:rPr lang="ru-RU" sz="1900" dirty="0">
                <a:solidFill>
                  <a:srgbClr val="000000"/>
                </a:solidFill>
              </a:rPr>
              <a:t>выправляются и одновременно простукиваются возвышенности и складки окружающей её области. </a:t>
            </a:r>
            <a:endParaRPr lang="ru-RU" sz="1900" dirty="0" smtClean="0">
              <a:solidFill>
                <a:srgbClr val="000000"/>
              </a:solidFill>
            </a:endParaRPr>
          </a:p>
          <a:p>
            <a:r>
              <a:rPr lang="ru-RU" sz="1900" dirty="0" smtClean="0">
                <a:solidFill>
                  <a:srgbClr val="000000"/>
                </a:solidFill>
              </a:rPr>
              <a:t>Здесь </a:t>
            </a:r>
            <a:r>
              <a:rPr lang="ru-RU" sz="1900" dirty="0">
                <a:solidFill>
                  <a:srgbClr val="000000"/>
                </a:solidFill>
              </a:rPr>
              <a:t>часто применяется </a:t>
            </a:r>
            <a:r>
              <a:rPr lang="ru-RU" sz="1900" b="1" dirty="0">
                <a:solidFill>
                  <a:srgbClr val="FF0000"/>
                </a:solidFill>
              </a:rPr>
              <a:t>метод «молоток вне поддержки»</a:t>
            </a:r>
            <a:r>
              <a:rPr lang="ru-RU" sz="1900" dirty="0">
                <a:solidFill>
                  <a:srgbClr val="000000"/>
                </a:solidFill>
              </a:rPr>
              <a:t>, который будет рассмотрен ниже. Можно использовать молоток и деревянный брусок или специальную надувную подушку, для воздействия с обратной стороны повреждения. </a:t>
            </a:r>
            <a:endParaRPr lang="ru-RU" sz="1900" dirty="0" smtClean="0">
              <a:solidFill>
                <a:srgbClr val="000000"/>
              </a:solidFill>
            </a:endParaRPr>
          </a:p>
          <a:p>
            <a:r>
              <a:rPr lang="ru-RU" sz="1900" dirty="0" smtClean="0">
                <a:solidFill>
                  <a:srgbClr val="000000"/>
                </a:solidFill>
              </a:rPr>
              <a:t>Незначительные </a:t>
            </a:r>
            <a:r>
              <a:rPr lang="ru-RU" sz="1900" dirty="0">
                <a:solidFill>
                  <a:srgbClr val="000000"/>
                </a:solidFill>
              </a:rPr>
              <a:t>неровности на этом этапе по-прежнему остаются, они не должны отвлекать рихтовщика. </a:t>
            </a:r>
            <a:endParaRPr lang="ru-RU" sz="1900" dirty="0" smtClean="0">
              <a:solidFill>
                <a:srgbClr val="000000"/>
              </a:solidFill>
            </a:endParaRPr>
          </a:p>
          <a:p>
            <a:r>
              <a:rPr lang="ru-RU" sz="1900" b="1" dirty="0" smtClean="0">
                <a:solidFill>
                  <a:srgbClr val="FF0000"/>
                </a:solidFill>
              </a:rPr>
              <a:t>Главная </a:t>
            </a:r>
            <a:r>
              <a:rPr lang="ru-RU" sz="1900" b="1" dirty="0">
                <a:solidFill>
                  <a:srgbClr val="FF0000"/>
                </a:solidFill>
              </a:rPr>
              <a:t>задача этого этапа </a:t>
            </a:r>
            <a:r>
              <a:rPr lang="ru-RU" sz="1900" b="1" dirty="0">
                <a:solidFill>
                  <a:srgbClr val="006600"/>
                </a:solidFill>
              </a:rPr>
              <a:t>– вернуть основную форму деформированной кузовной панели. </a:t>
            </a:r>
            <a:endParaRPr lang="ru-RU" sz="1900" b="1" dirty="0" smtClean="0">
              <a:solidFill>
                <a:srgbClr val="006600"/>
              </a:solidFill>
            </a:endParaRPr>
          </a:p>
          <a:p>
            <a:r>
              <a:rPr lang="ru-RU" sz="1900" dirty="0" smtClean="0">
                <a:solidFill>
                  <a:srgbClr val="000000"/>
                </a:solidFill>
              </a:rPr>
              <a:t>Усадка </a:t>
            </a:r>
            <a:r>
              <a:rPr lang="ru-RU" sz="1900" dirty="0">
                <a:solidFill>
                  <a:srgbClr val="000000"/>
                </a:solidFill>
              </a:rPr>
              <a:t>растянутого металла </a:t>
            </a:r>
            <a:r>
              <a:rPr lang="ru-RU" sz="1900" dirty="0" smtClean="0">
                <a:solidFill>
                  <a:srgbClr val="000000"/>
                </a:solidFill>
              </a:rPr>
              <a:t>и</a:t>
            </a:r>
            <a:r>
              <a:rPr lang="ru-RU" sz="1900" dirty="0">
                <a:solidFill>
                  <a:srgbClr val="000000"/>
                </a:solidFill>
              </a:rPr>
              <a:t>, при необходимости, заваривание разрывов также относится к этой стадии ремонта панели.</a:t>
            </a:r>
            <a:endParaRPr lang="ru-RU" sz="1900" dirty="0">
              <a:solidFill>
                <a:srgbClr val="000000"/>
              </a:solidFill>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381000" y="40866"/>
            <a:ext cx="8686800" cy="458618"/>
          </a:xfrm>
          <a:prstGeom prst="rect">
            <a:avLst/>
          </a:prstGeom>
        </p:spPr>
        <p:txBody>
          <a:bodyPr>
            <a:noAutofit/>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ru-RU" sz="3200" b="1" dirty="0" smtClean="0">
                <a:solidFill>
                  <a:srgbClr val="C00000"/>
                </a:solidFill>
              </a:rPr>
              <a:t>2-й этап</a:t>
            </a:r>
            <a:endParaRPr lang="ru-RU" sz="3200" b="1" dirty="0">
              <a:solidFill>
                <a:srgbClr val="C00000"/>
              </a:solidFill>
            </a:endParaRPr>
          </a:p>
        </p:txBody>
      </p:sp>
    </p:spTree>
    <p:extLst>
      <p:ext uri="{BB962C8B-B14F-4D97-AF65-F5344CB8AC3E}">
        <p14:creationId xmlns:p14="http://schemas.microsoft.com/office/powerpoint/2010/main" val="22185592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 y="762000"/>
            <a:ext cx="8915400" cy="5324535"/>
          </a:xfrm>
          <a:prstGeom prst="rect">
            <a:avLst/>
          </a:prstGeom>
        </p:spPr>
        <p:txBody>
          <a:bodyPr wrap="square">
            <a:spAutoFit/>
          </a:bodyPr>
          <a:lstStyle/>
          <a:p>
            <a:r>
              <a:rPr lang="ru-RU" sz="2000" dirty="0">
                <a:solidFill>
                  <a:srgbClr val="000000"/>
                </a:solidFill>
              </a:rPr>
              <a:t>Во время </a:t>
            </a:r>
            <a:r>
              <a:rPr lang="ru-RU" sz="2000" b="1" dirty="0">
                <a:solidFill>
                  <a:srgbClr val="FF0000"/>
                </a:solidFill>
              </a:rPr>
              <a:t>финишной рихтовки </a:t>
            </a:r>
            <a:r>
              <a:rPr lang="ru-RU" sz="2000" dirty="0">
                <a:solidFill>
                  <a:srgbClr val="000000"/>
                </a:solidFill>
              </a:rPr>
              <a:t>убираются мелкие неровности, и панель окончательно выравнивается. </a:t>
            </a:r>
            <a:endParaRPr lang="ru-RU" sz="2000" dirty="0" smtClean="0">
              <a:solidFill>
                <a:srgbClr val="000000"/>
              </a:solidFill>
            </a:endParaRPr>
          </a:p>
          <a:p>
            <a:r>
              <a:rPr lang="ru-RU" sz="2000" dirty="0" smtClean="0">
                <a:solidFill>
                  <a:srgbClr val="000000"/>
                </a:solidFill>
              </a:rPr>
              <a:t>Повреждённый </a:t>
            </a:r>
            <a:r>
              <a:rPr lang="ru-RU" sz="2000" dirty="0">
                <a:solidFill>
                  <a:srgbClr val="000000"/>
                </a:solidFill>
              </a:rPr>
              <a:t>металл может быть отрихтован очень качественно, так, что будет достаточно только нанести наполняющий грунт, обработать его и красить</a:t>
            </a:r>
            <a:r>
              <a:rPr lang="ru-RU" sz="2000" dirty="0" smtClean="0">
                <a:solidFill>
                  <a:srgbClr val="000000"/>
                </a:solidFill>
              </a:rPr>
              <a:t>.</a:t>
            </a:r>
          </a:p>
          <a:p>
            <a:r>
              <a:rPr lang="ru-RU" sz="2000" dirty="0" smtClean="0">
                <a:solidFill>
                  <a:srgbClr val="000000"/>
                </a:solidFill>
              </a:rPr>
              <a:t>Для </a:t>
            </a:r>
            <a:r>
              <a:rPr lang="ru-RU" sz="2000" dirty="0">
                <a:solidFill>
                  <a:srgbClr val="000000"/>
                </a:solidFill>
              </a:rPr>
              <a:t>этого нужно набраться терпения, делать всё последовательно, без спешки и лишних усилий. </a:t>
            </a:r>
            <a:endParaRPr lang="ru-RU" sz="2000" dirty="0" smtClean="0">
              <a:solidFill>
                <a:srgbClr val="000000"/>
              </a:solidFill>
            </a:endParaRPr>
          </a:p>
          <a:p>
            <a:r>
              <a:rPr lang="ru-RU" sz="2000" dirty="0" smtClean="0">
                <a:solidFill>
                  <a:srgbClr val="000000"/>
                </a:solidFill>
              </a:rPr>
              <a:t>На </a:t>
            </a:r>
            <a:r>
              <a:rPr lang="ru-RU" sz="2000" dirty="0">
                <a:solidFill>
                  <a:srgbClr val="000000"/>
                </a:solidFill>
              </a:rPr>
              <a:t>этом этапе применяется </a:t>
            </a:r>
            <a:r>
              <a:rPr lang="ru-RU" sz="2000" b="1" dirty="0">
                <a:solidFill>
                  <a:srgbClr val="FF0000"/>
                </a:solidFill>
              </a:rPr>
              <a:t>кузовной </a:t>
            </a:r>
            <a:r>
              <a:rPr lang="ru-RU" sz="2000" b="1" dirty="0" smtClean="0">
                <a:solidFill>
                  <a:srgbClr val="FF0000"/>
                </a:solidFill>
              </a:rPr>
              <a:t>напильник</a:t>
            </a:r>
            <a:r>
              <a:rPr lang="ru-RU" sz="2000" dirty="0" smtClean="0">
                <a:solidFill>
                  <a:srgbClr val="000000"/>
                </a:solidFill>
              </a:rPr>
              <a:t>. </a:t>
            </a:r>
          </a:p>
          <a:p>
            <a:r>
              <a:rPr lang="ru-RU" sz="2000" dirty="0" smtClean="0">
                <a:solidFill>
                  <a:srgbClr val="000000"/>
                </a:solidFill>
              </a:rPr>
              <a:t>Также </a:t>
            </a:r>
            <a:r>
              <a:rPr lang="ru-RU" sz="2000" dirty="0">
                <a:solidFill>
                  <a:srgbClr val="000000"/>
                </a:solidFill>
              </a:rPr>
              <a:t>здесь применяется </a:t>
            </a:r>
            <a:r>
              <a:rPr lang="ru-RU" sz="2000" b="1" dirty="0">
                <a:solidFill>
                  <a:srgbClr val="FF0000"/>
                </a:solidFill>
              </a:rPr>
              <a:t>метод рихтовки «молоток на поддержке» </a:t>
            </a:r>
            <a:r>
              <a:rPr lang="ru-RU" sz="2000" dirty="0">
                <a:solidFill>
                  <a:srgbClr val="000000"/>
                </a:solidFill>
              </a:rPr>
              <a:t>(см. ниже). </a:t>
            </a:r>
            <a:endParaRPr lang="ru-RU" sz="2000" dirty="0" smtClean="0">
              <a:solidFill>
                <a:srgbClr val="000000"/>
              </a:solidFill>
            </a:endParaRPr>
          </a:p>
          <a:p>
            <a:r>
              <a:rPr lang="ru-RU" sz="2000" dirty="0" smtClean="0">
                <a:solidFill>
                  <a:srgbClr val="000000"/>
                </a:solidFill>
              </a:rPr>
              <a:t>На </a:t>
            </a:r>
            <a:r>
              <a:rPr lang="ru-RU" sz="2000" dirty="0">
                <a:solidFill>
                  <a:srgbClr val="000000"/>
                </a:solidFill>
              </a:rPr>
              <a:t>этом этапе можно использовать специальное проявляющее покрытие. </a:t>
            </a:r>
            <a:endParaRPr lang="ru-RU" sz="2000" dirty="0" smtClean="0">
              <a:solidFill>
                <a:srgbClr val="000000"/>
              </a:solidFill>
            </a:endParaRPr>
          </a:p>
          <a:p>
            <a:r>
              <a:rPr lang="ru-RU" sz="2000" dirty="0" smtClean="0">
                <a:solidFill>
                  <a:srgbClr val="000000"/>
                </a:solidFill>
              </a:rPr>
              <a:t>Далее </a:t>
            </a:r>
            <a:r>
              <a:rPr lang="ru-RU" sz="2000" dirty="0">
                <a:solidFill>
                  <a:srgbClr val="000000"/>
                </a:solidFill>
              </a:rPr>
              <a:t>нужно сделать несколько проходов бруском с крупнозернистой шлифовальной бумагой. Это выявит неровности, которые сложно заметить. </a:t>
            </a:r>
            <a:endParaRPr lang="ru-RU" sz="2000" dirty="0" smtClean="0">
              <a:solidFill>
                <a:srgbClr val="000000"/>
              </a:solidFill>
            </a:endParaRPr>
          </a:p>
          <a:p>
            <a:r>
              <a:rPr lang="ru-RU" sz="2000" dirty="0" smtClean="0">
                <a:solidFill>
                  <a:srgbClr val="000000"/>
                </a:solidFill>
              </a:rPr>
              <a:t>Потом </a:t>
            </a:r>
            <a:r>
              <a:rPr lang="ru-RU" sz="2000" dirty="0">
                <a:solidFill>
                  <a:srgbClr val="000000"/>
                </a:solidFill>
              </a:rPr>
              <a:t>нужно выправить оставшиеся углубления. </a:t>
            </a:r>
            <a:endParaRPr lang="ru-RU" sz="2000" dirty="0" smtClean="0">
              <a:solidFill>
                <a:srgbClr val="000000"/>
              </a:solidFill>
            </a:endParaRPr>
          </a:p>
          <a:p>
            <a:r>
              <a:rPr lang="ru-RU" sz="2000" dirty="0" smtClean="0">
                <a:solidFill>
                  <a:srgbClr val="000000"/>
                </a:solidFill>
              </a:rPr>
              <a:t>После </a:t>
            </a:r>
            <a:r>
              <a:rPr lang="ru-RU" sz="2000" dirty="0">
                <a:solidFill>
                  <a:srgbClr val="000000"/>
                </a:solidFill>
              </a:rPr>
              <a:t>выполнения такой процедуры, нужно снова нанести проявочное средство и повторить шлифование. </a:t>
            </a:r>
            <a:endParaRPr lang="ru-RU" sz="2000" dirty="0" smtClean="0">
              <a:solidFill>
                <a:srgbClr val="000000"/>
              </a:solidFill>
            </a:endParaRPr>
          </a:p>
          <a:p>
            <a:r>
              <a:rPr lang="ru-RU" sz="2000" dirty="0" smtClean="0">
                <a:solidFill>
                  <a:srgbClr val="000000"/>
                </a:solidFill>
              </a:rPr>
              <a:t>Таким </a:t>
            </a:r>
            <a:r>
              <a:rPr lang="ru-RU" sz="2000" dirty="0">
                <a:solidFill>
                  <a:srgbClr val="000000"/>
                </a:solidFill>
              </a:rPr>
              <a:t>образом, поверхность панели можно полностью выровнять. </a:t>
            </a:r>
            <a:endParaRPr lang="ru-RU" sz="2000" dirty="0" smtClean="0">
              <a:solidFill>
                <a:srgbClr val="000000"/>
              </a:solidFill>
            </a:endParaRPr>
          </a:p>
          <a:p>
            <a:r>
              <a:rPr lang="ru-RU" sz="2000" dirty="0" smtClean="0">
                <a:solidFill>
                  <a:srgbClr val="000000"/>
                </a:solidFill>
              </a:rPr>
              <a:t>После </a:t>
            </a:r>
            <a:r>
              <a:rPr lang="ru-RU" sz="2000" dirty="0">
                <a:solidFill>
                  <a:srgbClr val="000000"/>
                </a:solidFill>
              </a:rPr>
              <a:t>этого кузовная панель подготавливается к грунтованию и покраске.</a:t>
            </a:r>
            <a:endParaRPr lang="ru-RU" sz="1900" dirty="0">
              <a:solidFill>
                <a:srgbClr val="000000"/>
              </a:solidFill>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381000" y="40866"/>
            <a:ext cx="8686800" cy="458618"/>
          </a:xfrm>
          <a:prstGeom prst="rect">
            <a:avLst/>
          </a:prstGeom>
        </p:spPr>
        <p:txBody>
          <a:bodyPr>
            <a:noAutofit/>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ru-RU" sz="3200" b="1" dirty="0" smtClean="0">
                <a:solidFill>
                  <a:srgbClr val="C00000"/>
                </a:solidFill>
              </a:rPr>
              <a:t>3-й этап</a:t>
            </a:r>
            <a:endParaRPr lang="ru-RU" sz="3200" b="1" dirty="0">
              <a:solidFill>
                <a:srgbClr val="C00000"/>
              </a:solidFill>
            </a:endParaRPr>
          </a:p>
        </p:txBody>
      </p:sp>
    </p:spTree>
    <p:extLst>
      <p:ext uri="{BB962C8B-B14F-4D97-AF65-F5344CB8AC3E}">
        <p14:creationId xmlns:p14="http://schemas.microsoft.com/office/powerpoint/2010/main" val="31105058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17740" y="76200"/>
            <a:ext cx="8686800" cy="685800"/>
          </a:xfrm>
          <a:prstGeom prst="rect">
            <a:avLst/>
          </a:prstGeom>
        </p:spPr>
        <p:txBody>
          <a:bodyPr>
            <a:noAutofit/>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ru-RU" sz="3600" b="1" dirty="0" smtClean="0">
                <a:solidFill>
                  <a:srgbClr val="C00000"/>
                </a:solidFill>
              </a:rPr>
              <a:t>Методы рихтовки</a:t>
            </a:r>
            <a:endParaRPr lang="ru-RU" sz="3600" b="1" dirty="0">
              <a:solidFill>
                <a:srgbClr val="C00000"/>
              </a:solidFill>
            </a:endParaRPr>
          </a:p>
        </p:txBody>
      </p:sp>
      <p:pic>
        <p:nvPicPr>
          <p:cNvPr id="4098" name="Picture 2" descr="Рихтовка своими рука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16287" cy="334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75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81000" y="0"/>
            <a:ext cx="8686800" cy="458618"/>
          </a:xfrm>
          <a:prstGeom prst="rect">
            <a:avLst/>
          </a:prstGeom>
        </p:spPr>
        <p:txBody>
          <a:bodyPr>
            <a:noAutofit/>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ru-RU" sz="2400" b="1" dirty="0" smtClean="0">
                <a:solidFill>
                  <a:srgbClr val="C00000"/>
                </a:solidFill>
              </a:rPr>
              <a:t>Метод </a:t>
            </a:r>
            <a:r>
              <a:rPr lang="ru-RU" sz="2400" b="1" dirty="0">
                <a:solidFill>
                  <a:srgbClr val="C00000"/>
                </a:solidFill>
                <a:latin typeface="inherit"/>
              </a:rPr>
              <a:t>«молоток вне поддержки</a:t>
            </a:r>
            <a:r>
              <a:rPr lang="ru-RU" sz="2400" b="1" dirty="0" smtClean="0">
                <a:solidFill>
                  <a:srgbClr val="C00000"/>
                </a:solidFill>
                <a:latin typeface="inherit"/>
              </a:rPr>
              <a:t>»</a:t>
            </a:r>
            <a:endParaRPr lang="ru-RU" sz="2400" dirty="0">
              <a:solidFill>
                <a:srgbClr val="C00000"/>
              </a:solidFill>
              <a:latin typeface="Open Sans"/>
            </a:endParaRPr>
          </a:p>
        </p:txBody>
      </p:sp>
      <p:sp>
        <p:nvSpPr>
          <p:cNvPr id="2" name="Прямоугольник 1"/>
          <p:cNvSpPr/>
          <p:nvPr/>
        </p:nvSpPr>
        <p:spPr>
          <a:xfrm>
            <a:off x="152400" y="477309"/>
            <a:ext cx="8915400" cy="6247864"/>
          </a:xfrm>
          <a:prstGeom prst="rect">
            <a:avLst/>
          </a:prstGeom>
        </p:spPr>
        <p:txBody>
          <a:bodyPr wrap="square">
            <a:spAutoFit/>
          </a:bodyPr>
          <a:lstStyle/>
          <a:p>
            <a:r>
              <a:rPr lang="ru-RU" sz="2000" dirty="0" smtClean="0">
                <a:solidFill>
                  <a:srgbClr val="000000"/>
                </a:solidFill>
                <a:latin typeface="Arial" panose="020B0604020202020204" pitchFamily="34" charset="0"/>
                <a:cs typeface="Arial" panose="020B0604020202020204" pitchFamily="34" charset="0"/>
              </a:rPr>
              <a:t>При этом методе молоток </a:t>
            </a:r>
            <a:r>
              <a:rPr lang="ru-RU" sz="2000" dirty="0">
                <a:solidFill>
                  <a:srgbClr val="000000"/>
                </a:solidFill>
                <a:latin typeface="Arial" panose="020B0604020202020204" pitchFamily="34" charset="0"/>
                <a:cs typeface="Arial" panose="020B0604020202020204" pitchFamily="34" charset="0"/>
              </a:rPr>
              <a:t>должен иметь небольшое расстояние (смещение) от поддержки. Поддержка давит на центр углубления на металле, в то время как </a:t>
            </a:r>
            <a:r>
              <a:rPr lang="ru-RU" sz="2000" dirty="0" smtClean="0">
                <a:solidFill>
                  <a:srgbClr val="000000"/>
                </a:solidFill>
                <a:latin typeface="Arial" panose="020B0604020202020204" pitchFamily="34" charset="0"/>
                <a:cs typeface="Arial" panose="020B0604020202020204" pitchFamily="34" charset="0"/>
              </a:rPr>
              <a:t>рихтовщик продолжает </a:t>
            </a:r>
            <a:r>
              <a:rPr lang="ru-RU" sz="2000" dirty="0">
                <a:solidFill>
                  <a:srgbClr val="000000"/>
                </a:solidFill>
                <a:latin typeface="Arial" panose="020B0604020202020204" pitchFamily="34" charset="0"/>
                <a:cs typeface="Arial" panose="020B0604020202020204" pitchFamily="34" charset="0"/>
              </a:rPr>
              <a:t>простукивать возвышенности вокруг вмятины. Таким образом, возвышенности опускаются, а углубления поднимаются при каждом отскакивании поддержки. </a:t>
            </a:r>
            <a:endParaRPr lang="ru-RU" sz="2000" dirty="0" smtClean="0">
              <a:solidFill>
                <a:srgbClr val="000000"/>
              </a:solidFill>
              <a:latin typeface="Arial" panose="020B0604020202020204" pitchFamily="34" charset="0"/>
              <a:cs typeface="Arial" panose="020B0604020202020204" pitchFamily="34" charset="0"/>
            </a:endParaRPr>
          </a:p>
          <a:p>
            <a:r>
              <a:rPr lang="ru-RU" sz="2000" b="1" dirty="0" smtClean="0">
                <a:solidFill>
                  <a:srgbClr val="006600"/>
                </a:solidFill>
                <a:latin typeface="Arial" panose="020B0604020202020204" pitchFamily="34" charset="0"/>
                <a:cs typeface="Arial" panose="020B0604020202020204" pitchFamily="34" charset="0"/>
              </a:rPr>
              <a:t>В </a:t>
            </a:r>
            <a:r>
              <a:rPr lang="ru-RU" sz="2000" b="1" dirty="0">
                <a:solidFill>
                  <a:srgbClr val="006600"/>
                </a:solidFill>
                <a:latin typeface="Arial" panose="020B0604020202020204" pitchFamily="34" charset="0"/>
                <a:cs typeface="Arial" panose="020B0604020202020204" pitchFamily="34" charset="0"/>
              </a:rPr>
              <a:t>большинстве случаев </a:t>
            </a:r>
            <a:r>
              <a:rPr lang="ru-RU" sz="2000" b="1" dirty="0">
                <a:solidFill>
                  <a:srgbClr val="FF0000"/>
                </a:solidFill>
                <a:latin typeface="Arial" panose="020B0604020202020204" pitchFamily="34" charset="0"/>
                <a:cs typeface="Arial" panose="020B0604020202020204" pitchFamily="34" charset="0"/>
              </a:rPr>
              <a:t>при</a:t>
            </a:r>
            <a:r>
              <a:rPr lang="ru-RU" sz="2000" b="1" dirty="0">
                <a:solidFill>
                  <a:srgbClr val="006600"/>
                </a:solidFill>
                <a:latin typeface="Arial" panose="020B0604020202020204" pitchFamily="34" charset="0"/>
                <a:cs typeface="Arial" panose="020B0604020202020204" pitchFamily="34" charset="0"/>
              </a:rPr>
              <a:t> </a:t>
            </a:r>
            <a:r>
              <a:rPr lang="ru-RU" sz="2000" b="1" dirty="0">
                <a:solidFill>
                  <a:srgbClr val="FF0000"/>
                </a:solidFill>
                <a:latin typeface="Arial" panose="020B0604020202020204" pitchFamily="34" charset="0"/>
                <a:cs typeface="Arial" panose="020B0604020202020204" pitchFamily="34" charset="0"/>
              </a:rPr>
              <a:t>грубой рихтовке </a:t>
            </a:r>
            <a:r>
              <a:rPr lang="ru-RU" sz="2000" b="1" dirty="0">
                <a:solidFill>
                  <a:srgbClr val="006600"/>
                </a:solidFill>
                <a:latin typeface="Arial" panose="020B0604020202020204" pitchFamily="34" charset="0"/>
                <a:cs typeface="Arial" panose="020B0604020202020204" pitchFamily="34" charset="0"/>
              </a:rPr>
              <a:t>нужно применять метод «молоток вне поддержки». Он используется при устранении большинства вмятин.</a:t>
            </a:r>
          </a:p>
          <a:p>
            <a:r>
              <a:rPr lang="ru-RU" sz="2000" dirty="0">
                <a:solidFill>
                  <a:srgbClr val="000000"/>
                </a:solidFill>
                <a:latin typeface="Arial" panose="020B0604020202020204" pitchFamily="34" charset="0"/>
                <a:cs typeface="Arial" panose="020B0604020202020204" pitchFamily="34" charset="0"/>
              </a:rPr>
              <a:t>По возможности нужно всегда использовать гладилку вместо молотка. Гладилка больше прощает удары с неправильным усилием при рихтовке.</a:t>
            </a:r>
          </a:p>
          <a:p>
            <a:r>
              <a:rPr lang="ru-RU" sz="2000" dirty="0">
                <a:solidFill>
                  <a:srgbClr val="000000"/>
                </a:solidFill>
                <a:latin typeface="Arial" panose="020B0604020202020204" pitchFamily="34" charset="0"/>
                <a:cs typeface="Arial" panose="020B0604020202020204" pitchFamily="34" charset="0"/>
              </a:rPr>
              <a:t>Гладилка и поддержка в этом методе не контактируют друг с другом. Этот метод хорошо подходит в ситуации, когда металл не получив значительного повреждения, может быть немного перенаправлен незначительным усилием для восстановления первоначальной формы. Методика «молоток вне поддержки» используется для поднятия углублений и возвышенностей одновременно. Эта методика применяется в основном на слабовыпуклых или плоских панелях, где металл достаточно податливый, в отличие от сильновыпуклых панелей.</a:t>
            </a:r>
            <a:endParaRPr lang="ru-RU" sz="2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2836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52400" y="46486"/>
            <a:ext cx="8814670" cy="458618"/>
          </a:xfrm>
          <a:prstGeom prst="rect">
            <a:avLst/>
          </a:prstGeom>
        </p:spPr>
        <p:txBody>
          <a:bodyPr>
            <a:noAutofit/>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ru-RU" sz="2400" b="1" dirty="0" smtClean="0">
                <a:solidFill>
                  <a:srgbClr val="C00000"/>
                </a:solidFill>
              </a:rPr>
              <a:t>Метод </a:t>
            </a:r>
            <a:r>
              <a:rPr lang="ru-RU" sz="2400" b="1" dirty="0">
                <a:solidFill>
                  <a:srgbClr val="C00000"/>
                </a:solidFill>
                <a:latin typeface="inherit"/>
              </a:rPr>
              <a:t>«молоток </a:t>
            </a:r>
            <a:r>
              <a:rPr lang="ru-RU" sz="2400" b="1" dirty="0" smtClean="0">
                <a:solidFill>
                  <a:srgbClr val="C00000"/>
                </a:solidFill>
                <a:latin typeface="inherit"/>
              </a:rPr>
              <a:t>на поддержке»</a:t>
            </a:r>
            <a:endParaRPr lang="ru-RU" sz="2400" dirty="0">
              <a:solidFill>
                <a:srgbClr val="C00000"/>
              </a:solidFill>
              <a:latin typeface="Open Sans"/>
            </a:endParaRPr>
          </a:p>
        </p:txBody>
      </p:sp>
      <p:sp>
        <p:nvSpPr>
          <p:cNvPr id="2" name="Прямоугольник 1"/>
          <p:cNvSpPr/>
          <p:nvPr/>
        </p:nvSpPr>
        <p:spPr>
          <a:xfrm>
            <a:off x="152400" y="477309"/>
            <a:ext cx="8915400" cy="3785652"/>
          </a:xfrm>
          <a:prstGeom prst="rect">
            <a:avLst/>
          </a:prstGeom>
        </p:spPr>
        <p:txBody>
          <a:bodyPr wrap="square">
            <a:spAutoFit/>
          </a:bodyPr>
          <a:lstStyle/>
          <a:p>
            <a:r>
              <a:rPr lang="ru-RU" sz="1600" dirty="0">
                <a:solidFill>
                  <a:srgbClr val="000000"/>
                </a:solidFill>
              </a:rPr>
              <a:t>Может применяться как для опускания возвышенностей, так и для выправления небольших вмятин. </a:t>
            </a:r>
            <a:r>
              <a:rPr lang="ru-RU" sz="1600" dirty="0" smtClean="0">
                <a:solidFill>
                  <a:srgbClr val="000000"/>
                </a:solidFill>
              </a:rPr>
              <a:t>При этом методе нужно </a:t>
            </a:r>
            <a:r>
              <a:rPr lang="ru-RU" sz="1600" dirty="0">
                <a:solidFill>
                  <a:srgbClr val="000000"/>
                </a:solidFill>
              </a:rPr>
              <a:t>расположить поддержку прямо напротив повреждения. </a:t>
            </a:r>
            <a:endParaRPr lang="ru-RU" sz="1600" dirty="0" smtClean="0">
              <a:solidFill>
                <a:srgbClr val="000000"/>
              </a:solidFill>
            </a:endParaRPr>
          </a:p>
          <a:p>
            <a:r>
              <a:rPr lang="ru-RU" sz="1600" dirty="0" smtClean="0">
                <a:solidFill>
                  <a:srgbClr val="000000"/>
                </a:solidFill>
              </a:rPr>
              <a:t>Молотком </a:t>
            </a:r>
            <a:r>
              <a:rPr lang="ru-RU" sz="1600" dirty="0">
                <a:solidFill>
                  <a:srgbClr val="000000"/>
                </a:solidFill>
              </a:rPr>
              <a:t>нужно не сильно простукивать металл, расположенный над поддержкой. При сильных ударах есть опасность растянуть рихтуемый металл. </a:t>
            </a:r>
            <a:endParaRPr lang="ru-RU" sz="1600" dirty="0" smtClean="0">
              <a:solidFill>
                <a:srgbClr val="000000"/>
              </a:solidFill>
            </a:endParaRPr>
          </a:p>
          <a:p>
            <a:r>
              <a:rPr lang="ru-RU" sz="1600" dirty="0" smtClean="0">
                <a:solidFill>
                  <a:srgbClr val="000000"/>
                </a:solidFill>
              </a:rPr>
              <a:t>Нужно </a:t>
            </a:r>
            <a:r>
              <a:rPr lang="ru-RU" sz="1600" dirty="0">
                <a:solidFill>
                  <a:srgbClr val="000000"/>
                </a:solidFill>
              </a:rPr>
              <a:t>постоянно проверять металл прощупыванием, после чего продолжать рихтование до полного выправления повреждения. По возможности применяйте вместо молотка гладилку. Большое преимущество гладилки над молотком заключается в том, что она воздействует на большую площадь за один раз и удар распределяется более равномерно, чем удар молотком. Как было написано выше, гладилка хороша тем, что, благодаря своей площади, может одновременно поднимать углубления и опускать возвышенности на рихтуемом участке. При простукивании вмятины, нажимайте на металл поддержкой с достаточной силой. Если не надавливать с правильным усилием, то можно только увеличить повреждение. При простукивании возвышенности поддержку нужно держать наоборот свободно, без усилия</a:t>
            </a:r>
            <a:r>
              <a:rPr lang="ru-RU" sz="1600" dirty="0" smtClean="0">
                <a:solidFill>
                  <a:srgbClr val="000000"/>
                </a:solidFill>
              </a:rPr>
              <a:t>.</a:t>
            </a:r>
          </a:p>
          <a:p>
            <a:r>
              <a:rPr lang="ru-RU" sz="1600" b="1" dirty="0">
                <a:solidFill>
                  <a:srgbClr val="006600"/>
                </a:solidFill>
              </a:rPr>
              <a:t>Метод «молоток на поддержке» применяется </a:t>
            </a:r>
            <a:r>
              <a:rPr lang="ru-RU" sz="1600" b="1" dirty="0">
                <a:solidFill>
                  <a:srgbClr val="FF0000"/>
                </a:solidFill>
              </a:rPr>
              <a:t>при</a:t>
            </a:r>
            <a:r>
              <a:rPr lang="ru-RU" sz="1600" b="1" dirty="0">
                <a:solidFill>
                  <a:srgbClr val="006600"/>
                </a:solidFill>
              </a:rPr>
              <a:t> </a:t>
            </a:r>
            <a:r>
              <a:rPr lang="ru-RU" sz="1600" b="1" dirty="0">
                <a:solidFill>
                  <a:srgbClr val="FF0000"/>
                </a:solidFill>
              </a:rPr>
              <a:t>чистовой (финишной) правке</a:t>
            </a:r>
            <a:r>
              <a:rPr lang="ru-RU" sz="1600" b="1" dirty="0">
                <a:solidFill>
                  <a:srgbClr val="006600"/>
                </a:solidFill>
              </a:rPr>
              <a:t>. Также этот метод очень эффективен при выравнивании краёв панели</a:t>
            </a:r>
            <a:r>
              <a:rPr lang="ru-RU" sz="1600" b="1" dirty="0" smtClean="0">
                <a:solidFill>
                  <a:srgbClr val="006600"/>
                </a:solidFill>
              </a:rPr>
              <a:t>.</a:t>
            </a:r>
          </a:p>
        </p:txBody>
      </p:sp>
      <p:pic>
        <p:nvPicPr>
          <p:cNvPr id="7170" name="Picture 2" descr="Рихтовка своими рука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14800"/>
            <a:ext cx="2871070" cy="225363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6456" y="4262961"/>
            <a:ext cx="5979544" cy="2062103"/>
          </a:xfrm>
          <a:prstGeom prst="rect">
            <a:avLst/>
          </a:prstGeom>
        </p:spPr>
        <p:txBody>
          <a:bodyPr wrap="square">
            <a:spAutoFit/>
          </a:bodyPr>
          <a:lstStyle/>
          <a:p>
            <a:r>
              <a:rPr lang="ru-RU" sz="1600" dirty="0">
                <a:solidFill>
                  <a:srgbClr val="000000"/>
                </a:solidFill>
              </a:rPr>
              <a:t>Настоятельно рекомендуется, чтобы обратная сторона повреждённой панели была чистой, иначе это отразиться на качестве рихтовки. Поддержка должна быть правильно выбрана по форме. Слишком выпуклая форма поддержки сделает панель более выпуклой, а плоская – плоской.</a:t>
            </a:r>
          </a:p>
          <a:p>
            <a:r>
              <a:rPr lang="ru-RU" sz="1600" dirty="0">
                <a:solidFill>
                  <a:srgbClr val="000000"/>
                </a:solidFill>
              </a:rPr>
              <a:t>При применении молотка с поддержкой должна быть развита координация. Поддержка должна находиться непосредственно под молотком.</a:t>
            </a:r>
            <a:endParaRPr lang="ru-RU" sz="1600" b="1" dirty="0">
              <a:solidFill>
                <a:srgbClr val="006600"/>
              </a:solidFill>
              <a:latin typeface="Arial" panose="020B0604020202020204" pitchFamily="34" charset="0"/>
              <a:cs typeface="Arial" panose="020B0604020202020204" pitchFamily="34" charset="0"/>
            </a:endParaRPr>
          </a:p>
        </p:txBody>
      </p:sp>
      <p:sp>
        <p:nvSpPr>
          <p:cNvPr id="4" name="Прямоугольник 3"/>
          <p:cNvSpPr/>
          <p:nvPr/>
        </p:nvSpPr>
        <p:spPr>
          <a:xfrm>
            <a:off x="5460024" y="6114426"/>
            <a:ext cx="3657600" cy="738664"/>
          </a:xfrm>
          <a:prstGeom prst="rect">
            <a:avLst/>
          </a:prstGeom>
          <a:solidFill>
            <a:schemeClr val="tx1"/>
          </a:solidFill>
        </p:spPr>
        <p:txBody>
          <a:bodyPr wrap="square">
            <a:spAutoFit/>
          </a:bodyPr>
          <a:lstStyle/>
          <a:p>
            <a:pPr algn="ctr"/>
            <a:r>
              <a:rPr lang="ru-RU" sz="1400" b="1" dirty="0" smtClean="0">
                <a:solidFill>
                  <a:srgbClr val="0000FF"/>
                </a:solidFill>
                <a:latin typeface="Open Sans"/>
              </a:rPr>
              <a:t>На рисунке показано </a:t>
            </a:r>
            <a:r>
              <a:rPr lang="ru-RU" sz="1400" b="1" dirty="0">
                <a:solidFill>
                  <a:srgbClr val="0000FF"/>
                </a:solidFill>
                <a:latin typeface="Open Sans"/>
              </a:rPr>
              <a:t>отскакивающее действие поддержки после удара молотка при выправлении вмятины.</a:t>
            </a:r>
            <a:endParaRPr lang="ru-RU" sz="1400" b="1" dirty="0">
              <a:solidFill>
                <a:srgbClr val="0000FF"/>
              </a:solidFill>
            </a:endParaRPr>
          </a:p>
        </p:txBody>
      </p:sp>
    </p:spTree>
    <p:extLst>
      <p:ext uri="{BB962C8B-B14F-4D97-AF65-F5344CB8AC3E}">
        <p14:creationId xmlns:p14="http://schemas.microsoft.com/office/powerpoint/2010/main" val="36289018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a_5"/>
          <p:cNvPicPr>
            <a:picLocks noChangeAspect="1" noChangeArrowheads="1"/>
          </p:cNvPicPr>
          <p:nvPr/>
        </p:nvPicPr>
        <p:blipFill>
          <a:blip r:embed="rId2">
            <a:extLst>
              <a:ext uri="{28A0092B-C50C-407E-A947-70E740481C1C}">
                <a14:useLocalDpi xmlns:a14="http://schemas.microsoft.com/office/drawing/2010/main" val="0"/>
              </a:ext>
            </a:extLst>
          </a:blip>
          <a:srcRect t="11230" b="11015"/>
          <a:stretch>
            <a:fillRect/>
          </a:stretch>
        </p:blipFill>
        <p:spPr bwMode="auto">
          <a:xfrm>
            <a:off x="115887" y="160337"/>
            <a:ext cx="2001838"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p:cNvSpPr>
            <a:spLocks noChangeArrowheads="1"/>
          </p:cNvSpPr>
          <p:nvPr/>
        </p:nvSpPr>
        <p:spPr bwMode="auto">
          <a:xfrm>
            <a:off x="990600" y="5774074"/>
            <a:ext cx="3276600"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2000" b="1" dirty="0">
                <a:solidFill>
                  <a:srgbClr val="006600"/>
                </a:solidFill>
              </a:rPr>
              <a:t>Выравнивание </a:t>
            </a:r>
            <a:r>
              <a:rPr lang="ru-RU" altLang="ru-RU" sz="2000" b="1" dirty="0" smtClean="0">
                <a:solidFill>
                  <a:srgbClr val="006600"/>
                </a:solidFill>
              </a:rPr>
              <a:t>вмятины с </a:t>
            </a:r>
            <a:r>
              <a:rPr lang="ru-RU" altLang="ru-RU" sz="2000" b="1" dirty="0">
                <a:solidFill>
                  <a:srgbClr val="006600"/>
                </a:solidFill>
              </a:rPr>
              <a:t>помощью </a:t>
            </a:r>
            <a:r>
              <a:rPr lang="ru-RU" altLang="ru-RU" sz="2000" b="1" dirty="0">
                <a:solidFill>
                  <a:srgbClr val="0000FF"/>
                </a:solidFill>
              </a:rPr>
              <a:t>нажимного</a:t>
            </a:r>
            <a:r>
              <a:rPr lang="ru-RU" altLang="ru-RU" sz="2000" b="1" dirty="0">
                <a:solidFill>
                  <a:srgbClr val="0000CC"/>
                </a:solidFill>
              </a:rPr>
              <a:t> крючка</a:t>
            </a:r>
            <a:r>
              <a:rPr lang="ru-RU" altLang="ru-RU" sz="2000" dirty="0">
                <a:latin typeface="Times New Roman" panose="02020603050405020304" pitchFamily="18" charset="0"/>
              </a:rPr>
              <a:t> </a:t>
            </a:r>
          </a:p>
        </p:txBody>
      </p:sp>
      <p:pic>
        <p:nvPicPr>
          <p:cNvPr id="91140" name="Picture 4" descr="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085" y="1894177"/>
            <a:ext cx="36576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5"/>
          <p:cNvSpPr>
            <a:spLocks noChangeArrowheads="1"/>
          </p:cNvSpPr>
          <p:nvPr/>
        </p:nvSpPr>
        <p:spPr bwMode="auto">
          <a:xfrm>
            <a:off x="4848048" y="5456073"/>
            <a:ext cx="42959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dirty="0">
                <a:solidFill>
                  <a:srgbClr val="006600"/>
                </a:solidFill>
              </a:rPr>
              <a:t>«Перескакивающий» выступ</a:t>
            </a:r>
            <a:r>
              <a:rPr lang="ru-RU" altLang="ru-RU" sz="2000" dirty="0">
                <a:solidFill>
                  <a:srgbClr val="006600"/>
                </a:solidFill>
              </a:rPr>
              <a:t>:</a:t>
            </a:r>
          </a:p>
          <a:p>
            <a:pPr algn="ctr" eaLnBrk="1" hangingPunct="1">
              <a:spcBef>
                <a:spcPct val="0"/>
              </a:spcBef>
              <a:buFontTx/>
              <a:buNone/>
            </a:pPr>
            <a:r>
              <a:rPr lang="ru-RU" altLang="ru-RU" sz="2000" dirty="0">
                <a:solidFill>
                  <a:srgbClr val="006600"/>
                </a:solidFill>
              </a:rPr>
              <a:t> </a:t>
            </a:r>
            <a:r>
              <a:rPr lang="ru-RU" altLang="ru-RU" sz="2000" b="1" dirty="0">
                <a:solidFill>
                  <a:srgbClr val="FF0000"/>
                </a:solidFill>
              </a:rPr>
              <a:t>а</a:t>
            </a:r>
            <a:r>
              <a:rPr lang="ru-RU" altLang="ru-RU" sz="2000" dirty="0">
                <a:solidFill>
                  <a:srgbClr val="006600"/>
                </a:solidFill>
              </a:rPr>
              <a:t> </a:t>
            </a:r>
            <a:r>
              <a:rPr lang="ru-RU" altLang="ru-RU" sz="2000" dirty="0" smtClean="0">
                <a:solidFill>
                  <a:srgbClr val="0000FF"/>
                </a:solidFill>
              </a:rPr>
              <a:t>– нагревание </a:t>
            </a:r>
            <a:r>
              <a:rPr lang="ru-RU" altLang="ru-RU" sz="2000" dirty="0">
                <a:solidFill>
                  <a:srgbClr val="0000FF"/>
                </a:solidFill>
              </a:rPr>
              <a:t>(</a:t>
            </a:r>
            <a:r>
              <a:rPr lang="ru-RU" altLang="ru-RU" sz="2000" b="1" dirty="0">
                <a:solidFill>
                  <a:srgbClr val="0000FF"/>
                </a:solidFill>
              </a:rPr>
              <a:t>толще 1 мм</a:t>
            </a:r>
            <a:r>
              <a:rPr lang="ru-RU" altLang="ru-RU" sz="2000" dirty="0">
                <a:solidFill>
                  <a:srgbClr val="0000FF"/>
                </a:solidFill>
              </a:rPr>
              <a:t>); </a:t>
            </a:r>
          </a:p>
          <a:p>
            <a:pPr algn="ctr" eaLnBrk="1" hangingPunct="1">
              <a:spcBef>
                <a:spcPct val="0"/>
              </a:spcBef>
              <a:buFontTx/>
              <a:buNone/>
            </a:pPr>
            <a:r>
              <a:rPr lang="ru-RU" altLang="ru-RU" sz="2000" b="1" dirty="0">
                <a:solidFill>
                  <a:srgbClr val="FF0000"/>
                </a:solidFill>
              </a:rPr>
              <a:t>б</a:t>
            </a:r>
            <a:r>
              <a:rPr lang="ru-RU" altLang="ru-RU" sz="2000" dirty="0">
                <a:solidFill>
                  <a:srgbClr val="006600"/>
                </a:solidFill>
              </a:rPr>
              <a:t> </a:t>
            </a:r>
            <a:r>
              <a:rPr lang="ru-RU" altLang="ru-RU" sz="2000" dirty="0" smtClean="0">
                <a:solidFill>
                  <a:srgbClr val="0000FF"/>
                </a:solidFill>
              </a:rPr>
              <a:t>– выравнивание (</a:t>
            </a:r>
            <a:r>
              <a:rPr lang="ru-RU" altLang="ru-RU" sz="2000" dirty="0">
                <a:solidFill>
                  <a:srgbClr val="0000FF"/>
                </a:solidFill>
              </a:rPr>
              <a:t>удары молотка </a:t>
            </a:r>
          </a:p>
          <a:p>
            <a:pPr algn="ctr" eaLnBrk="1" hangingPunct="1">
              <a:spcBef>
                <a:spcPct val="0"/>
              </a:spcBef>
              <a:buFontTx/>
              <a:buNone/>
            </a:pPr>
            <a:r>
              <a:rPr lang="ru-RU" altLang="ru-RU" sz="2000" dirty="0">
                <a:solidFill>
                  <a:srgbClr val="0000FF"/>
                </a:solidFill>
              </a:rPr>
              <a:t>по внешней поверхности)</a:t>
            </a:r>
          </a:p>
        </p:txBody>
      </p:sp>
      <p:pic>
        <p:nvPicPr>
          <p:cNvPr id="91142" name="Picture 6" descr="img_stroika_2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634" y="2423018"/>
            <a:ext cx="37338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Rectangle 7"/>
          <p:cNvSpPr>
            <a:spLocks noChangeArrowheads="1"/>
          </p:cNvSpPr>
          <p:nvPr/>
        </p:nvSpPr>
        <p:spPr bwMode="auto">
          <a:xfrm>
            <a:off x="2179322" y="4383546"/>
            <a:ext cx="23964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2000" b="1" dirty="0">
                <a:solidFill>
                  <a:srgbClr val="FF0000"/>
                </a:solidFill>
              </a:rPr>
              <a:t>1 </a:t>
            </a:r>
            <a:r>
              <a:rPr lang="ru-RU" altLang="ru-RU" sz="2000" b="1" dirty="0" smtClean="0">
                <a:solidFill>
                  <a:srgbClr val="0000FF"/>
                </a:solidFill>
              </a:rPr>
              <a:t>– поддержка;</a:t>
            </a:r>
            <a:r>
              <a:rPr lang="ru-RU" altLang="ru-RU" sz="2000" dirty="0" smtClean="0">
                <a:solidFill>
                  <a:srgbClr val="0000FF"/>
                </a:solidFill>
              </a:rPr>
              <a:t> </a:t>
            </a:r>
            <a:endParaRPr lang="ru-RU" altLang="ru-RU" sz="2000" dirty="0">
              <a:solidFill>
                <a:srgbClr val="0000FF"/>
              </a:solidFill>
            </a:endParaRPr>
          </a:p>
          <a:p>
            <a:pPr algn="just">
              <a:spcBef>
                <a:spcPct val="0"/>
              </a:spcBef>
              <a:buFontTx/>
              <a:buNone/>
            </a:pPr>
            <a:r>
              <a:rPr lang="ru-RU" altLang="ru-RU" sz="2000" b="1" dirty="0">
                <a:solidFill>
                  <a:srgbClr val="FF0000"/>
                </a:solidFill>
              </a:rPr>
              <a:t>2</a:t>
            </a:r>
            <a:r>
              <a:rPr lang="ru-RU" altLang="ru-RU" sz="2000" dirty="0"/>
              <a:t> </a:t>
            </a:r>
            <a:r>
              <a:rPr lang="ru-RU" altLang="ru-RU" sz="2000" b="1" dirty="0">
                <a:solidFill>
                  <a:srgbClr val="0000FF"/>
                </a:solidFill>
              </a:rPr>
              <a:t>–</a:t>
            </a:r>
            <a:r>
              <a:rPr lang="ru-RU" altLang="ru-RU" sz="2000" dirty="0" smtClean="0"/>
              <a:t> </a:t>
            </a:r>
            <a:r>
              <a:rPr lang="ru-RU" altLang="ru-RU" sz="2000" b="1" dirty="0">
                <a:solidFill>
                  <a:srgbClr val="0000FF"/>
                </a:solidFill>
              </a:rPr>
              <a:t>часть кузова; </a:t>
            </a:r>
          </a:p>
          <a:p>
            <a:pPr algn="just">
              <a:spcBef>
                <a:spcPct val="0"/>
              </a:spcBef>
              <a:buFontTx/>
              <a:buNone/>
            </a:pPr>
            <a:r>
              <a:rPr lang="ru-RU" altLang="ru-RU" sz="2000" b="1" dirty="0">
                <a:solidFill>
                  <a:srgbClr val="FF0000"/>
                </a:solidFill>
              </a:rPr>
              <a:t>3</a:t>
            </a:r>
            <a:r>
              <a:rPr lang="ru-RU" altLang="ru-RU" sz="2000" b="1" dirty="0"/>
              <a:t> </a:t>
            </a:r>
            <a:r>
              <a:rPr lang="ru-RU" altLang="ru-RU" sz="2000" b="1" dirty="0">
                <a:solidFill>
                  <a:srgbClr val="0000FF"/>
                </a:solidFill>
              </a:rPr>
              <a:t>–</a:t>
            </a:r>
            <a:r>
              <a:rPr lang="ru-RU" altLang="ru-RU" sz="2000" b="1" dirty="0" smtClean="0"/>
              <a:t> </a:t>
            </a:r>
            <a:r>
              <a:rPr lang="ru-RU" altLang="ru-RU" sz="2000" b="1" dirty="0">
                <a:solidFill>
                  <a:srgbClr val="0000FF"/>
                </a:solidFill>
              </a:rPr>
              <a:t>молоток</a:t>
            </a:r>
            <a:r>
              <a:rPr lang="ru-RU" altLang="ru-RU" sz="2000" b="1" dirty="0">
                <a:latin typeface="Times New Roman" panose="02020603050405020304" pitchFamily="18" charset="0"/>
              </a:rPr>
              <a:t> </a:t>
            </a:r>
          </a:p>
        </p:txBody>
      </p:sp>
      <p:pic>
        <p:nvPicPr>
          <p:cNvPr id="91144" name="Picture 8" descr="32666f4f92d10dd1881230e865dead66_96b61a156110849edddb15de17857d12_133073374434_8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491" y="609600"/>
            <a:ext cx="2443426"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9"/>
          <p:cNvSpPr txBox="1">
            <a:spLocks noChangeArrowheads="1"/>
          </p:cNvSpPr>
          <p:nvPr/>
        </p:nvSpPr>
        <p:spPr bwMode="auto">
          <a:xfrm>
            <a:off x="6813550" y="1192502"/>
            <a:ext cx="2254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solidFill>
                  <a:srgbClr val="0000CC"/>
                </a:solidFill>
                <a:latin typeface="Times New Roman" panose="02020603050405020304" pitchFamily="18" charset="0"/>
              </a:rPr>
              <a:t>Технический фен </a:t>
            </a:r>
          </a:p>
          <a:p>
            <a:pPr eaLnBrk="1" hangingPunct="1">
              <a:spcBef>
                <a:spcPct val="0"/>
              </a:spcBef>
              <a:buFontTx/>
              <a:buNone/>
            </a:pPr>
            <a:r>
              <a:rPr lang="ru-RU" altLang="ru-RU" sz="2000" b="1" dirty="0">
                <a:solidFill>
                  <a:srgbClr val="0000CC"/>
                </a:solidFill>
                <a:latin typeface="Times New Roman" panose="02020603050405020304" pitchFamily="18" charset="0"/>
              </a:rPr>
              <a:t>(паяльная лампа)</a:t>
            </a:r>
          </a:p>
        </p:txBody>
      </p:sp>
      <p:sp>
        <p:nvSpPr>
          <p:cNvPr id="10" name="Заголовок 1"/>
          <p:cNvSpPr txBox="1">
            <a:spLocks/>
          </p:cNvSpPr>
          <p:nvPr/>
        </p:nvSpPr>
        <p:spPr>
          <a:xfrm>
            <a:off x="381000" y="40866"/>
            <a:ext cx="8686800" cy="458618"/>
          </a:xfrm>
          <a:prstGeom prst="rect">
            <a:avLst/>
          </a:prstGeom>
        </p:spPr>
        <p:txBody>
          <a:bodyPr>
            <a:noAutofit/>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ru-RU" sz="3200" b="1" dirty="0" smtClean="0">
                <a:solidFill>
                  <a:srgbClr val="C00000"/>
                </a:solidFill>
              </a:rPr>
              <a:t>Правка кузовов автомобилей</a:t>
            </a:r>
            <a:endParaRPr lang="ru-RU" sz="3200" b="1" dirty="0">
              <a:solidFill>
                <a:srgbClr val="C00000"/>
              </a:solidFill>
            </a:endParaRPr>
          </a:p>
        </p:txBody>
      </p:sp>
    </p:spTree>
    <p:extLst>
      <p:ext uri="{BB962C8B-B14F-4D97-AF65-F5344CB8AC3E}">
        <p14:creationId xmlns:p14="http://schemas.microsoft.com/office/powerpoint/2010/main" val="32793175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9" descr="shop_items_catalog_image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799" y="2865377"/>
            <a:ext cx="31242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2"/>
          <p:cNvSpPr txBox="1">
            <a:spLocks noChangeArrowheads="1"/>
          </p:cNvSpPr>
          <p:nvPr/>
        </p:nvSpPr>
        <p:spPr bwMode="auto">
          <a:xfrm>
            <a:off x="1225097" y="83283"/>
            <a:ext cx="61663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b="1" dirty="0">
                <a:solidFill>
                  <a:srgbClr val="C00000"/>
                </a:solidFill>
                <a:cs typeface="Arial" panose="020B0604020202020204" pitchFamily="34" charset="0"/>
              </a:rPr>
              <a:t>Механические методы ремонта кузова </a:t>
            </a:r>
          </a:p>
          <a:p>
            <a:pPr algn="ctr" eaLnBrk="1" hangingPunct="1">
              <a:spcBef>
                <a:spcPct val="0"/>
              </a:spcBef>
              <a:buFontTx/>
              <a:buNone/>
            </a:pPr>
            <a:r>
              <a:rPr lang="ru-RU" altLang="ru-RU" sz="2400" b="1" dirty="0">
                <a:solidFill>
                  <a:srgbClr val="C00000"/>
                </a:solidFill>
                <a:cs typeface="Arial" panose="020B0604020202020204" pitchFamily="34" charset="0"/>
              </a:rPr>
              <a:t>(правка, рихтовка)</a:t>
            </a:r>
          </a:p>
        </p:txBody>
      </p:sp>
      <p:sp>
        <p:nvSpPr>
          <p:cNvPr id="92164" name="Text Box 3"/>
          <p:cNvSpPr txBox="1">
            <a:spLocks noChangeArrowheads="1"/>
          </p:cNvSpPr>
          <p:nvPr/>
        </p:nvSpPr>
        <p:spPr bwMode="auto">
          <a:xfrm>
            <a:off x="152401" y="1524000"/>
            <a:ext cx="47451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solidFill>
                  <a:srgbClr val="0000FF"/>
                </a:solidFill>
                <a:latin typeface="Times New Roman" panose="02020603050405020304" pitchFamily="18" charset="0"/>
                <a:hlinkClick r:id="rId3" action="ppaction://hlinkfile"/>
              </a:rPr>
              <a:t>Ремонт кузова (короба) </a:t>
            </a:r>
            <a:r>
              <a:rPr lang="ru-RU" altLang="ru-RU" sz="2000" b="1" dirty="0" err="1" smtClean="0">
                <a:solidFill>
                  <a:srgbClr val="0000FF"/>
                </a:solidFill>
                <a:latin typeface="Times New Roman" panose="02020603050405020304" pitchFamily="18" charset="0"/>
                <a:hlinkClick r:id="rId3" action="ppaction://hlinkfile"/>
              </a:rPr>
              <a:t>споттером</a:t>
            </a:r>
            <a:r>
              <a:rPr lang="ru-RU" altLang="ru-RU" sz="2000" b="1" dirty="0">
                <a:solidFill>
                  <a:srgbClr val="0000FF"/>
                </a:solidFill>
                <a:latin typeface="Times New Roman" panose="02020603050405020304" pitchFamily="18" charset="0"/>
              </a:rPr>
              <a:t> </a:t>
            </a:r>
            <a:r>
              <a:rPr lang="ru-RU" altLang="ru-RU" sz="1800" b="1" dirty="0">
                <a:solidFill>
                  <a:srgbClr val="0000FF"/>
                </a:solidFill>
                <a:latin typeface="Times New Roman" panose="02020603050405020304" pitchFamily="18" charset="0"/>
              </a:rPr>
              <a:t>(сварочный аппарат, специализирующийся на </a:t>
            </a:r>
            <a:r>
              <a:rPr lang="ru-RU" altLang="ru-RU" sz="1800" b="1" dirty="0" err="1">
                <a:solidFill>
                  <a:srgbClr val="0000FF"/>
                </a:solidFill>
                <a:latin typeface="Times New Roman" panose="02020603050405020304" pitchFamily="18" charset="0"/>
              </a:rPr>
              <a:t>рихтовочных</a:t>
            </a:r>
            <a:r>
              <a:rPr lang="ru-RU" altLang="ru-RU" sz="1800" b="1" dirty="0">
                <a:solidFill>
                  <a:srgbClr val="0000FF"/>
                </a:solidFill>
                <a:latin typeface="Times New Roman" panose="02020603050405020304" pitchFamily="18" charset="0"/>
              </a:rPr>
              <a:t> </a:t>
            </a:r>
            <a:r>
              <a:rPr lang="ru-RU" altLang="ru-RU" sz="1800" b="1" dirty="0" smtClean="0">
                <a:solidFill>
                  <a:srgbClr val="0000FF"/>
                </a:solidFill>
                <a:latin typeface="Times New Roman" panose="02020603050405020304" pitchFamily="18" charset="0"/>
              </a:rPr>
              <a:t>операциях)</a:t>
            </a:r>
            <a:endParaRPr lang="ru-RU" altLang="ru-RU" sz="1800" b="1" dirty="0">
              <a:solidFill>
                <a:srgbClr val="0000FF"/>
              </a:solidFill>
              <a:latin typeface="Times New Roman" panose="02020603050405020304" pitchFamily="18" charset="0"/>
            </a:endParaRPr>
          </a:p>
        </p:txBody>
      </p:sp>
      <p:pic>
        <p:nvPicPr>
          <p:cNvPr id="92165" name="Picture 4" descr="536e0cc06e434-telwin-802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194751"/>
            <a:ext cx="1912807" cy="191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5"/>
          <p:cNvSpPr txBox="1">
            <a:spLocks noChangeArrowheads="1"/>
          </p:cNvSpPr>
          <p:nvPr/>
        </p:nvSpPr>
        <p:spPr bwMode="auto">
          <a:xfrm>
            <a:off x="152400" y="2971800"/>
            <a:ext cx="4560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latin typeface="Times New Roman" panose="02020603050405020304" pitchFamily="18" charset="0"/>
                <a:hlinkClick r:id="rId5" action="ppaction://hlinkfile"/>
              </a:rPr>
              <a:t>Восстановление угловой части кузова</a:t>
            </a:r>
            <a:endParaRPr lang="ru-RU" altLang="ru-RU" sz="2000" b="1" dirty="0">
              <a:latin typeface="Times New Roman" panose="02020603050405020304" pitchFamily="18" charset="0"/>
            </a:endParaRPr>
          </a:p>
        </p:txBody>
      </p:sp>
      <p:sp>
        <p:nvSpPr>
          <p:cNvPr id="92167" name="Text Box 6"/>
          <p:cNvSpPr txBox="1">
            <a:spLocks noChangeArrowheads="1"/>
          </p:cNvSpPr>
          <p:nvPr/>
        </p:nvSpPr>
        <p:spPr bwMode="auto">
          <a:xfrm>
            <a:off x="228600" y="4191000"/>
            <a:ext cx="3821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latin typeface="Times New Roman" panose="02020603050405020304" pitchFamily="18" charset="0"/>
                <a:hlinkClick r:id="" action="ppaction://hlinkfile"/>
              </a:rPr>
              <a:t>Стенд правки кузова</a:t>
            </a:r>
          </a:p>
          <a:p>
            <a:pPr eaLnBrk="1" hangingPunct="1">
              <a:spcBef>
                <a:spcPct val="0"/>
              </a:spcBef>
              <a:buFontTx/>
              <a:buNone/>
            </a:pPr>
            <a:r>
              <a:rPr lang="ru-RU" altLang="ru-RU" sz="2000" b="1" dirty="0" smtClean="0">
                <a:latin typeface="Times New Roman" panose="02020603050405020304" pitchFamily="18" charset="0"/>
                <a:hlinkClick r:id="" action="ppaction://hlinkfile"/>
              </a:rPr>
              <a:t>(</a:t>
            </a:r>
            <a:r>
              <a:rPr lang="ru-RU" altLang="ru-RU" sz="2000" b="1" dirty="0">
                <a:latin typeface="Times New Roman" panose="02020603050405020304" pitchFamily="18" charset="0"/>
                <a:hlinkClick r:id="" action="ppaction://hlinkfile"/>
              </a:rPr>
              <a:t>мастерская автопредприятия)</a:t>
            </a:r>
            <a:endParaRPr lang="ru-RU" altLang="ru-RU" sz="2000" b="1" dirty="0">
              <a:latin typeface="Times New Roman" panose="02020603050405020304" pitchFamily="18" charset="0"/>
            </a:endParaRPr>
          </a:p>
        </p:txBody>
      </p:sp>
      <p:pic>
        <p:nvPicPr>
          <p:cNvPr id="92168" name="Picture 7" descr="32666f4f92d10dd1881230e865dead66_96b61a156110849edddb15de17857d12_133073374434_8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7859" y="4892675"/>
            <a:ext cx="2596141" cy="19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Text Box 8"/>
          <p:cNvSpPr txBox="1">
            <a:spLocks noChangeArrowheads="1"/>
          </p:cNvSpPr>
          <p:nvPr/>
        </p:nvSpPr>
        <p:spPr bwMode="auto">
          <a:xfrm>
            <a:off x="304800" y="5715000"/>
            <a:ext cx="4391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latin typeface="Times New Roman" panose="02020603050405020304" pitchFamily="18" charset="0"/>
                <a:hlinkClick r:id="rId7" action="ppaction://hlinkfile"/>
              </a:rPr>
              <a:t>Удаление вмятин без покраски</a:t>
            </a:r>
            <a:r>
              <a:rPr lang="ru-RU" altLang="ru-RU" sz="2000" b="1" dirty="0">
                <a:latin typeface="Times New Roman" panose="02020603050405020304" pitchFamily="18" charset="0"/>
              </a:rPr>
              <a:t> </a:t>
            </a:r>
          </a:p>
          <a:p>
            <a:pPr eaLnBrk="1" hangingPunct="1">
              <a:spcBef>
                <a:spcPct val="0"/>
              </a:spcBef>
              <a:buFontTx/>
              <a:buNone/>
            </a:pPr>
            <a:r>
              <a:rPr lang="ru-RU" altLang="ru-RU" sz="2000" b="1" dirty="0">
                <a:solidFill>
                  <a:srgbClr val="006600"/>
                </a:solidFill>
                <a:latin typeface="Times New Roman" panose="02020603050405020304" pitchFamily="18" charset="0"/>
              </a:rPr>
              <a:t>                          (вакуумная рихтовка)</a:t>
            </a:r>
          </a:p>
        </p:txBody>
      </p:sp>
      <p:pic>
        <p:nvPicPr>
          <p:cNvPr id="92170" name="Picture 10" descr="Устройство для вытягивания вмятин, S-51, RUDETRA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0719" y="1194751"/>
            <a:ext cx="2012280" cy="189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1" name="Rectangle 11"/>
          <p:cNvSpPr>
            <a:spLocks noChangeArrowheads="1"/>
          </p:cNvSpPr>
          <p:nvPr/>
        </p:nvSpPr>
        <p:spPr bwMode="auto">
          <a:xfrm>
            <a:off x="5072856" y="882590"/>
            <a:ext cx="3722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b="1" dirty="0">
                <a:solidFill>
                  <a:srgbClr val="006600"/>
                </a:solidFill>
                <a:latin typeface="Times New Roman" panose="02020603050405020304" pitchFamily="18" charset="0"/>
              </a:rPr>
              <a:t>Устройство для вытягивания вмятин.</a:t>
            </a:r>
          </a:p>
        </p:txBody>
      </p:sp>
    </p:spTree>
    <p:extLst>
      <p:ext uri="{BB962C8B-B14F-4D97-AF65-F5344CB8AC3E}">
        <p14:creationId xmlns:p14="http://schemas.microsoft.com/office/powerpoint/2010/main" val="14923095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376"/>
          <p:cNvPicPr>
            <a:picLocks noChangeAspect="1" noChangeArrowheads="1"/>
          </p:cNvPicPr>
          <p:nvPr/>
        </p:nvPicPr>
        <p:blipFill>
          <a:blip r:embed="rId2">
            <a:extLst>
              <a:ext uri="{28A0092B-C50C-407E-A947-70E740481C1C}">
                <a14:useLocalDpi xmlns:a14="http://schemas.microsoft.com/office/drawing/2010/main" val="0"/>
              </a:ext>
            </a:extLst>
          </a:blip>
          <a:srcRect b="16003"/>
          <a:stretch>
            <a:fillRect/>
          </a:stretch>
        </p:blipFill>
        <p:spPr bwMode="auto">
          <a:xfrm>
            <a:off x="914400" y="53548"/>
            <a:ext cx="68580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p:cNvSpPr>
            <a:spLocks noChangeArrowheads="1"/>
          </p:cNvSpPr>
          <p:nvPr/>
        </p:nvSpPr>
        <p:spPr bwMode="auto">
          <a:xfrm>
            <a:off x="1905000" y="3954036"/>
            <a:ext cx="574272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2000" dirty="0">
                <a:latin typeface="Times New Roman" panose="02020603050405020304" pitchFamily="18" charset="0"/>
              </a:rPr>
              <a:t> </a:t>
            </a:r>
            <a:r>
              <a:rPr lang="ru-RU" altLang="ru-RU" sz="2000" b="1" dirty="0">
                <a:solidFill>
                  <a:srgbClr val="006600"/>
                </a:solidFill>
              </a:rPr>
              <a:t>Комплект инструмента для правки кузова: </a:t>
            </a:r>
          </a:p>
          <a:p>
            <a:pPr marL="360363">
              <a:spcBef>
                <a:spcPct val="0"/>
              </a:spcBef>
              <a:buFontTx/>
              <a:buNone/>
            </a:pPr>
            <a:r>
              <a:rPr lang="ru-RU" altLang="ru-RU" sz="2000" b="1" dirty="0">
                <a:solidFill>
                  <a:srgbClr val="FF0000"/>
                </a:solidFill>
              </a:rPr>
              <a:t>1</a:t>
            </a:r>
            <a:r>
              <a:rPr lang="ru-RU" altLang="ru-RU" sz="2000" b="1" dirty="0">
                <a:solidFill>
                  <a:srgbClr val="0000FF"/>
                </a:solidFill>
              </a:rPr>
              <a:t> – </a:t>
            </a:r>
            <a:r>
              <a:rPr lang="ru-RU" altLang="ru-RU" sz="2000" b="1" dirty="0" err="1">
                <a:solidFill>
                  <a:srgbClr val="0000FF"/>
                </a:solidFill>
              </a:rPr>
              <a:t>поддеpжки</a:t>
            </a:r>
            <a:r>
              <a:rPr lang="ru-RU" altLang="ru-RU" sz="2000" b="1" dirty="0">
                <a:solidFill>
                  <a:srgbClr val="0000FF"/>
                </a:solidFill>
              </a:rPr>
              <a:t>; </a:t>
            </a:r>
          </a:p>
          <a:p>
            <a:pPr marL="360363">
              <a:spcBef>
                <a:spcPct val="0"/>
              </a:spcBef>
              <a:buFontTx/>
              <a:buNone/>
            </a:pPr>
            <a:r>
              <a:rPr lang="ru-RU" altLang="ru-RU" sz="2000" b="1" dirty="0">
                <a:solidFill>
                  <a:srgbClr val="FF0000"/>
                </a:solidFill>
              </a:rPr>
              <a:t>2</a:t>
            </a:r>
            <a:r>
              <a:rPr lang="ru-RU" altLang="ru-RU" sz="2000" b="1" dirty="0">
                <a:solidFill>
                  <a:srgbClr val="0000FF"/>
                </a:solidFill>
              </a:rPr>
              <a:t> – </a:t>
            </a:r>
            <a:r>
              <a:rPr lang="ru-RU" altLang="ru-RU" sz="2000" b="1" dirty="0" err="1">
                <a:solidFill>
                  <a:srgbClr val="0000FF"/>
                </a:solidFill>
              </a:rPr>
              <a:t>pихтовочные</a:t>
            </a:r>
            <a:r>
              <a:rPr lang="ru-RU" altLang="ru-RU" sz="2000" b="1" dirty="0">
                <a:solidFill>
                  <a:srgbClr val="0000FF"/>
                </a:solidFill>
              </a:rPr>
              <a:t> молотки; </a:t>
            </a:r>
          </a:p>
          <a:p>
            <a:pPr marL="360363">
              <a:spcBef>
                <a:spcPct val="0"/>
              </a:spcBef>
              <a:buFontTx/>
              <a:buNone/>
            </a:pPr>
            <a:r>
              <a:rPr lang="ru-RU" altLang="ru-RU" sz="2000" b="1" dirty="0">
                <a:solidFill>
                  <a:srgbClr val="FF0000"/>
                </a:solidFill>
              </a:rPr>
              <a:t>3</a:t>
            </a:r>
            <a:r>
              <a:rPr lang="ru-RU" altLang="ru-RU" sz="2000" b="1" dirty="0">
                <a:solidFill>
                  <a:srgbClr val="0000FF"/>
                </a:solidFill>
              </a:rPr>
              <a:t> – </a:t>
            </a:r>
            <a:r>
              <a:rPr lang="ru-RU" altLang="ru-RU" sz="2000" b="1" dirty="0" err="1">
                <a:solidFill>
                  <a:srgbClr val="0000FF"/>
                </a:solidFill>
              </a:rPr>
              <a:t>деpевянная</a:t>
            </a:r>
            <a:r>
              <a:rPr lang="ru-RU" altLang="ru-RU" sz="2000" b="1" dirty="0">
                <a:solidFill>
                  <a:srgbClr val="0000FF"/>
                </a:solidFill>
              </a:rPr>
              <a:t> киянка; </a:t>
            </a:r>
          </a:p>
          <a:p>
            <a:pPr marL="360363">
              <a:spcBef>
                <a:spcPct val="0"/>
              </a:spcBef>
              <a:buFontTx/>
              <a:buNone/>
            </a:pPr>
            <a:r>
              <a:rPr lang="ru-RU" altLang="ru-RU" sz="2000" b="1" dirty="0">
                <a:solidFill>
                  <a:srgbClr val="FF0000"/>
                </a:solidFill>
              </a:rPr>
              <a:t>4</a:t>
            </a:r>
            <a:r>
              <a:rPr lang="ru-RU" altLang="ru-RU" sz="2000" b="1" dirty="0">
                <a:solidFill>
                  <a:srgbClr val="0000FF"/>
                </a:solidFill>
              </a:rPr>
              <a:t> – </a:t>
            </a:r>
            <a:r>
              <a:rPr lang="ru-RU" altLang="ru-RU" sz="2000" b="1" dirty="0" err="1">
                <a:solidFill>
                  <a:srgbClr val="0000FF"/>
                </a:solidFill>
              </a:rPr>
              <a:t>pашпиль</a:t>
            </a:r>
            <a:r>
              <a:rPr lang="ru-RU" altLang="ru-RU" sz="2000" b="1" dirty="0">
                <a:solidFill>
                  <a:srgbClr val="0000FF"/>
                </a:solidFill>
              </a:rPr>
              <a:t> для зачистки неровностей </a:t>
            </a:r>
          </a:p>
        </p:txBody>
      </p:sp>
      <p:sp>
        <p:nvSpPr>
          <p:cNvPr id="90116" name="Rectangle 4"/>
          <p:cNvSpPr>
            <a:spLocks noChangeArrowheads="1"/>
          </p:cNvSpPr>
          <p:nvPr/>
        </p:nvSpPr>
        <p:spPr bwMode="auto">
          <a:xfrm>
            <a:off x="76200" y="5638800"/>
            <a:ext cx="9144000" cy="1006475"/>
          </a:xfrm>
          <a:prstGeom prst="rect">
            <a:avLst/>
          </a:prstGeom>
          <a:solidFill>
            <a:schemeClr val="tx1"/>
          </a:solidFill>
          <a:ln>
            <a:noFill/>
          </a:ln>
          <a:effectLs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2000" b="1" dirty="0" smtClean="0">
                <a:solidFill>
                  <a:srgbClr val="006600"/>
                </a:solidFill>
              </a:rPr>
              <a:t>Рихтовку продолжают до </a:t>
            </a:r>
            <a:r>
              <a:rPr lang="ru-RU" altLang="ru-RU" sz="2000" b="1" dirty="0">
                <a:solidFill>
                  <a:srgbClr val="006600"/>
                </a:solidFill>
              </a:rPr>
              <a:t>тех </a:t>
            </a:r>
            <a:r>
              <a:rPr lang="ru-RU" altLang="ru-RU" sz="2000" b="1" dirty="0" smtClean="0">
                <a:solidFill>
                  <a:srgbClr val="006600"/>
                </a:solidFill>
              </a:rPr>
              <a:t>пор, пока </a:t>
            </a:r>
            <a:r>
              <a:rPr lang="ru-RU" altLang="ru-RU" sz="2000" b="1" dirty="0" smtClean="0">
                <a:solidFill>
                  <a:srgbClr val="0000FF"/>
                </a:solidFill>
              </a:rPr>
              <a:t>ладонь </a:t>
            </a:r>
            <a:r>
              <a:rPr lang="ru-RU" altLang="ru-RU" sz="2000" b="1" dirty="0">
                <a:solidFill>
                  <a:srgbClr val="0000FF"/>
                </a:solidFill>
              </a:rPr>
              <a:t>руки </a:t>
            </a:r>
            <a:r>
              <a:rPr lang="ru-RU" altLang="ru-RU" sz="2000" b="1" dirty="0">
                <a:solidFill>
                  <a:srgbClr val="006600"/>
                </a:solidFill>
              </a:rPr>
              <a:t>не </a:t>
            </a:r>
            <a:r>
              <a:rPr lang="ru-RU" altLang="ru-RU" sz="2000" b="1" dirty="0" smtClean="0">
                <a:solidFill>
                  <a:srgbClr val="006600"/>
                </a:solidFill>
              </a:rPr>
              <a:t>перестанет ощущать шероховатость. </a:t>
            </a:r>
            <a:endParaRPr lang="ru-RU" altLang="ru-RU" sz="2000" b="1" dirty="0">
              <a:solidFill>
                <a:srgbClr val="006600"/>
              </a:solidFill>
            </a:endParaRPr>
          </a:p>
          <a:p>
            <a:pPr>
              <a:spcBef>
                <a:spcPct val="0"/>
              </a:spcBef>
              <a:buFontTx/>
              <a:buNone/>
            </a:pPr>
            <a:r>
              <a:rPr lang="ru-RU" altLang="ru-RU" sz="2000" b="1" dirty="0">
                <a:solidFill>
                  <a:srgbClr val="006600"/>
                </a:solidFill>
              </a:rPr>
              <a:t>При </a:t>
            </a:r>
            <a:r>
              <a:rPr lang="ru-RU" altLang="ru-RU" sz="2000" b="1" dirty="0" smtClean="0">
                <a:solidFill>
                  <a:srgbClr val="006600"/>
                </a:solidFill>
              </a:rPr>
              <a:t>работе необходимо ударять </a:t>
            </a:r>
            <a:r>
              <a:rPr lang="ru-RU" altLang="ru-RU" sz="2000" b="1" dirty="0">
                <a:solidFill>
                  <a:srgbClr val="006600"/>
                </a:solidFill>
              </a:rPr>
              <a:t>всей </a:t>
            </a:r>
            <a:r>
              <a:rPr lang="ru-RU" altLang="ru-RU" sz="2000" b="1" dirty="0" smtClean="0">
                <a:solidFill>
                  <a:srgbClr val="006600"/>
                </a:solidFill>
              </a:rPr>
              <a:t>плоскостью головки молотка.</a:t>
            </a:r>
            <a:endParaRPr lang="ru-RU" altLang="ru-RU" sz="2000" b="1" dirty="0">
              <a:solidFill>
                <a:srgbClr val="006600"/>
              </a:solidFill>
            </a:endParaRPr>
          </a:p>
        </p:txBody>
      </p:sp>
    </p:spTree>
    <p:extLst>
      <p:ext uri="{BB962C8B-B14F-4D97-AF65-F5344CB8AC3E}">
        <p14:creationId xmlns:p14="http://schemas.microsoft.com/office/powerpoint/2010/main" val="2846166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3864</TotalTime>
  <Words>5934</Words>
  <Application>Microsoft Office PowerPoint</Application>
  <PresentationFormat>Экран (4:3)</PresentationFormat>
  <Paragraphs>795</Paragraphs>
  <Slides>124</Slides>
  <Notes>52</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124</vt:i4>
      </vt:variant>
    </vt:vector>
  </HeadingPairs>
  <TitlesOfParts>
    <vt:vector size="140" baseType="lpstr">
      <vt:lpstr>Arial Unicode MS</vt:lpstr>
      <vt:lpstr>Arial</vt:lpstr>
      <vt:lpstr>Arial Black</vt:lpstr>
      <vt:lpstr>Arial Narrow</vt:lpstr>
      <vt:lpstr>Calibri</vt:lpstr>
      <vt:lpstr>inherit</vt:lpstr>
      <vt:lpstr>Monotype Corsiva</vt:lpstr>
      <vt:lpstr>Montserrat</vt:lpstr>
      <vt:lpstr>Open Sans</vt:lpstr>
      <vt:lpstr>Symbol</vt:lpstr>
      <vt:lpstr>Tahoma</vt:lpstr>
      <vt:lpstr>Times New Roman</vt:lpstr>
      <vt:lpstr>Verdana</vt:lpstr>
      <vt:lpstr>Wingdings</vt:lpstr>
      <vt:lpstr>Wingdings 2</vt:lpstr>
      <vt:lpstr>Текстура</vt:lpstr>
      <vt:lpstr>МДК 03.01  Слесарное дело и  технические измерения   Раздел 1 Слесарное дело</vt:lpstr>
      <vt:lpstr>Презентация PowerPoint</vt:lpstr>
      <vt:lpstr>Презентация PowerPoint</vt:lpstr>
      <vt:lpstr>Презентация PowerPoint</vt:lpstr>
      <vt:lpstr> 1. ГИБКА МЕТАЛЛА</vt:lpstr>
      <vt:lpstr>Презентация PowerPoint</vt:lpstr>
      <vt:lpstr>Презентация PowerPoint</vt:lpstr>
      <vt:lpstr>Презентация PowerPoint</vt:lpstr>
      <vt:lpstr>Минимально допустимые радиусы гибки  листового металла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2. ПРАВКА МЕТАЛЛА</vt:lpstr>
      <vt:lpstr>Презентация PowerPoint</vt:lpstr>
      <vt:lpstr>Презентация PowerPoint</vt:lpstr>
      <vt:lpstr>Презентация PowerPoint</vt:lpstr>
      <vt:lpstr>Презентация PowerPoint</vt:lpstr>
      <vt:lpstr>1) Правка изгибом</vt:lpstr>
      <vt:lpstr>2) Правка вытягиванием</vt:lpstr>
      <vt:lpstr>3) Правка выглаживанием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МЕХАНИЗАЦИЯ ПРИ ПРАВКЕ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ОТРАБОТКА ПРИЕМОВ ТОЧНОСТИ НАНЕСЕНИЯ УДАРОВ</vt:lpstr>
      <vt:lpstr>Презентация PowerPoint</vt:lpstr>
      <vt:lpstr>1.1 ИЗОГНУТОГО ПО ПЛОСКОСТИ</vt:lpstr>
      <vt:lpstr>ПОРЯДОК ПРАВКИ ПОЛОСОВОГО МЕТАЛЛА,  ИЗОГНУТОГО ПО ПЛОСКОСТИ</vt:lpstr>
      <vt:lpstr>Презентация PowerPoint</vt:lpstr>
      <vt:lpstr>1.2 ИЗОГНУТОГО ПО РЕБРУ</vt:lpstr>
      <vt:lpstr>ПОРЯДОК ПРАВКИ ПОЛОСОВОГО МЕТАЛЛА,  ИЗОГНУТОГО ПО РЕБРУ</vt:lpstr>
      <vt:lpstr>1.3 СО СПИРАЛЬНОЙ КРИВИЗНОЙ</vt:lpstr>
      <vt:lpstr>ПОРЯДОК ПРАВКИ ПОЛОСОВОГО МЕТАЛЛА СО СПИРАЛЬНОЙ КРИВИЗНОЙ</vt:lpstr>
      <vt:lpstr>Презентация PowerPoint</vt:lpstr>
      <vt:lpstr>Презентация PowerPoint</vt:lpstr>
      <vt:lpstr>Презентация PowerPoint</vt:lpstr>
      <vt:lpstr>Презентация PowerPoint</vt:lpstr>
      <vt:lpstr>Презентация PowerPoint</vt:lpstr>
      <vt:lpstr>Распределение ударов при правке листа</vt:lpstr>
      <vt:lpstr>Презентация PowerPoint</vt:lpstr>
      <vt:lpstr>Презентация PowerPoint</vt:lpstr>
      <vt:lpstr>Презентация PowerPoint</vt:lpstr>
      <vt:lpstr>Презентация PowerPoint</vt:lpstr>
      <vt:lpstr>Правка тонколистового металла и проволоки</vt:lpstr>
      <vt:lpstr>Презентация PowerPoint</vt:lpstr>
      <vt:lpstr>Презентация PowerPoint</vt:lpstr>
      <vt:lpstr>Презентация PowerPoint</vt:lpstr>
      <vt:lpstr>Презентация PowerPoint</vt:lpstr>
      <vt:lpstr>Презентация PowerPoint</vt:lpstr>
      <vt:lpstr>Правка на рихтовальной бабке</vt:lpstr>
      <vt:lpstr>Презентация PowerPoint</vt:lpstr>
      <vt:lpstr>Рихтовка по наружному и  внутреннему углу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 ТИПИЧНЫЕ ДЕФЕКТЫ ПРИ ПРАВКЕ,  ПРИЧИНЫ ИХ ПОЯВЛЕНИЯ И СПОСОБЫ ПРЕДУПРЕЖДЕНИЯ</vt:lpstr>
      <vt:lpstr>Презентация PowerPoint</vt:lpstr>
      <vt:lpstr>Вопросы для самоконтроля</vt:lpstr>
      <vt:lpstr>Проверь свои знания</vt:lpstr>
      <vt:lpstr>Проверь свои знания</vt:lpstr>
      <vt:lpstr>Проверь свои знания</vt:lpstr>
      <vt:lpstr>Проверь свои знания</vt:lpstr>
      <vt:lpstr>Проверь свои знания</vt:lpstr>
      <vt:lpstr>Проверь свои знания</vt:lpstr>
      <vt:lpstr>Проверь свои знания</vt:lpstr>
      <vt:lpstr>Проверь свои знания</vt:lpstr>
      <vt:lpstr>Проверь свои знания</vt:lpstr>
      <vt:lpstr>Проверь свои знания</vt:lpstr>
      <vt:lpstr>Проверь свои знания</vt:lpstr>
      <vt:lpstr>Проверь свои знания</vt:lpstr>
      <vt:lpstr>ИСТОЧНИКИ ИНФОРМАЦИИ</vt:lpstr>
      <vt:lpstr>Спасибо за  внимание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146</cp:revision>
  <cp:lastPrinted>1601-01-01T00:00:00Z</cp:lastPrinted>
  <dcterms:created xsi:type="dcterms:W3CDTF">1601-01-01T00:00:00Z</dcterms:created>
  <dcterms:modified xsi:type="dcterms:W3CDTF">2022-12-04T20:55:58Z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