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65" r:id="rId1"/>
  </p:sldMasterIdLst>
  <p:notesMasterIdLst>
    <p:notesMasterId r:id="rId46"/>
  </p:notesMasterIdLst>
  <p:sldIdLst>
    <p:sldId id="567" r:id="rId2"/>
    <p:sldId id="501" r:id="rId3"/>
    <p:sldId id="531" r:id="rId4"/>
    <p:sldId id="532" r:id="rId5"/>
    <p:sldId id="561" r:id="rId6"/>
    <p:sldId id="444" r:id="rId7"/>
    <p:sldId id="524" r:id="rId8"/>
    <p:sldId id="568" r:id="rId9"/>
    <p:sldId id="569" r:id="rId10"/>
    <p:sldId id="570" r:id="rId11"/>
    <p:sldId id="571" r:id="rId12"/>
    <p:sldId id="562" r:id="rId13"/>
    <p:sldId id="526" r:id="rId14"/>
    <p:sldId id="563" r:id="rId15"/>
    <p:sldId id="527" r:id="rId16"/>
    <p:sldId id="520" r:id="rId17"/>
    <p:sldId id="552" r:id="rId18"/>
    <p:sldId id="554" r:id="rId19"/>
    <p:sldId id="553" r:id="rId20"/>
    <p:sldId id="555" r:id="rId21"/>
    <p:sldId id="557" r:id="rId22"/>
    <p:sldId id="558" r:id="rId23"/>
    <p:sldId id="559" r:id="rId24"/>
    <p:sldId id="564" r:id="rId25"/>
    <p:sldId id="529" r:id="rId26"/>
    <p:sldId id="565" r:id="rId27"/>
    <p:sldId id="528" r:id="rId28"/>
    <p:sldId id="566" r:id="rId29"/>
    <p:sldId id="540" r:id="rId30"/>
    <p:sldId id="541" r:id="rId31"/>
    <p:sldId id="521" r:id="rId32"/>
    <p:sldId id="560" r:id="rId33"/>
    <p:sldId id="542" r:id="rId34"/>
    <p:sldId id="543" r:id="rId35"/>
    <p:sldId id="544" r:id="rId36"/>
    <p:sldId id="545" r:id="rId37"/>
    <p:sldId id="546" r:id="rId38"/>
    <p:sldId id="547" r:id="rId39"/>
    <p:sldId id="522" r:id="rId40"/>
    <p:sldId id="550" r:id="rId41"/>
    <p:sldId id="551" r:id="rId42"/>
    <p:sldId id="523" r:id="rId43"/>
    <p:sldId id="548" r:id="rId44"/>
    <p:sldId id="549" r:id="rId45"/>
  </p:sldIdLst>
  <p:sldSz cx="9144000" cy="6858000" type="screen4x3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FF"/>
    <a:srgbClr val="00CC00"/>
    <a:srgbClr val="1D08B8"/>
    <a:srgbClr val="C6D9F1"/>
    <a:srgbClr val="6590C5"/>
    <a:srgbClr val="98B5E0"/>
    <a:srgbClr val="87B8ED"/>
    <a:srgbClr val="8BBCE9"/>
    <a:srgbClr val="34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434" autoAdjust="0"/>
  </p:normalViewPr>
  <p:slideViewPr>
    <p:cSldViewPr>
      <p:cViewPr varScale="1">
        <p:scale>
          <a:sx n="87" d="100"/>
          <a:sy n="87" d="100"/>
        </p:scale>
        <p:origin x="23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3B16E0-AECD-4578-8F2A-83F65CE54E1F}" type="doc">
      <dgm:prSet loTypeId="urn:microsoft.com/office/officeart/2005/8/layout/vList3#4" loCatId="list" qsTypeId="urn:microsoft.com/office/officeart/2005/8/quickstyle/simple1" qsCatId="simple" csTypeId="urn:microsoft.com/office/officeart/2005/8/colors/accent1_2" csCatId="accent1" phldr="1"/>
      <dgm:spPr/>
    </dgm:pt>
    <dgm:pt modelId="{CAFF4084-0ED0-4505-A747-053925E43812}">
      <dgm:prSet phldrT="[Текст]" custT="1"/>
      <dgm:spPr>
        <a:solidFill>
          <a:srgbClr val="0000FF"/>
        </a:solidFill>
        <a:ln w="76200">
          <a:solidFill>
            <a:srgbClr val="FFFF00"/>
          </a:solidFill>
        </a:ln>
      </dgm:spPr>
      <dgm:t>
        <a:bodyPr/>
        <a:lstStyle/>
        <a:p>
          <a:pPr marL="804863" indent="0" algn="l">
            <a:lnSpc>
              <a:spcPct val="100000"/>
            </a:lnSpc>
            <a:spcAft>
              <a:spcPts val="0"/>
            </a:spcAft>
          </a:pPr>
          <a:r>
            <a:rPr lang="ru-RU" sz="6600" b="1" dirty="0" smtClean="0">
              <a:ln>
                <a:solidFill>
                  <a:srgbClr val="FFC000"/>
                </a:solidFill>
              </a:ln>
              <a:solidFill>
                <a:srgbClr val="FFFF00"/>
              </a:solidFill>
              <a:latin typeface="Book Antiqua" pitchFamily="18" charset="0"/>
            </a:rPr>
            <a:t>   </a:t>
          </a:r>
          <a:r>
            <a:rPr lang="ru-RU" sz="6600" b="1" dirty="0" smtClean="0">
              <a:ln>
                <a:solidFill>
                  <a:srgbClr val="FFC000"/>
                </a:solidFill>
              </a:ln>
              <a:solidFill>
                <a:schemeClr val="accent6">
                  <a:lumMod val="75000"/>
                </a:schemeClr>
              </a:solidFill>
              <a:latin typeface="Book Antiqua" pitchFamily="18" charset="0"/>
            </a:rPr>
            <a:t>Раздел 2.</a:t>
          </a:r>
          <a:r>
            <a:rPr lang="ru-RU" sz="6600" b="1" dirty="0" smtClean="0">
              <a:ln>
                <a:solidFill>
                  <a:srgbClr val="FFC000"/>
                </a:solidFill>
              </a:ln>
              <a:solidFill>
                <a:srgbClr val="FFFF00"/>
              </a:solidFill>
              <a:latin typeface="Book Antiqua" pitchFamily="18" charset="0"/>
            </a:rPr>
            <a:t>    Технические измерения</a:t>
          </a:r>
          <a:endParaRPr lang="ru-RU" sz="6600" b="1" dirty="0">
            <a:ln>
              <a:solidFill>
                <a:srgbClr val="FFC000"/>
              </a:solidFill>
            </a:ln>
            <a:solidFill>
              <a:srgbClr val="FFFF00"/>
            </a:solidFill>
            <a:latin typeface="Book Antiqua" pitchFamily="18" charset="0"/>
          </a:endParaRPr>
        </a:p>
      </dgm:t>
    </dgm:pt>
    <dgm:pt modelId="{BB75147F-5592-4AF8-A22F-32717F3BAE3B}" type="parTrans" cxnId="{67CB2DFD-CCF9-452E-B131-C345ECDB6A82}">
      <dgm:prSet/>
      <dgm:spPr/>
      <dgm:t>
        <a:bodyPr/>
        <a:lstStyle/>
        <a:p>
          <a:endParaRPr lang="ru-RU"/>
        </a:p>
      </dgm:t>
    </dgm:pt>
    <dgm:pt modelId="{8F804AB7-D317-4BE7-96A7-F109FAC9A0D4}" type="sibTrans" cxnId="{67CB2DFD-CCF9-452E-B131-C345ECDB6A82}">
      <dgm:prSet/>
      <dgm:spPr/>
      <dgm:t>
        <a:bodyPr/>
        <a:lstStyle/>
        <a:p>
          <a:endParaRPr lang="ru-RU"/>
        </a:p>
      </dgm:t>
    </dgm:pt>
    <dgm:pt modelId="{CEBCF2F7-0D88-41A8-A15F-564AA90C3F72}" type="pres">
      <dgm:prSet presAssocID="{0F3B16E0-AECD-4578-8F2A-83F65CE54E1F}" presName="linearFlow" presStyleCnt="0">
        <dgm:presLayoutVars>
          <dgm:dir/>
          <dgm:resizeHandles val="exact"/>
        </dgm:presLayoutVars>
      </dgm:prSet>
      <dgm:spPr/>
    </dgm:pt>
    <dgm:pt modelId="{82A9C622-35C2-4CA8-BFCD-F1FEC0EBFFD6}" type="pres">
      <dgm:prSet presAssocID="{CAFF4084-0ED0-4505-A747-053925E43812}" presName="composite" presStyleCnt="0"/>
      <dgm:spPr/>
    </dgm:pt>
    <dgm:pt modelId="{D07D269E-EBFF-4B7A-B587-0C185410A93E}" type="pres">
      <dgm:prSet presAssocID="{CAFF4084-0ED0-4505-A747-053925E43812}" presName="imgShp" presStyleLbl="fgImgPlace1" presStyleIdx="0" presStyleCnt="1" custScaleX="95326" custScaleY="98827"/>
      <dgm:spPr>
        <a:blipFill rotWithShape="1">
          <a:blip xmlns:r="http://schemas.openxmlformats.org/officeDocument/2006/relationships" r:embed="rId1"/>
          <a:stretch>
            <a:fillRect/>
          </a:stretch>
        </a:blipFill>
        <a:ln w="76200">
          <a:solidFill>
            <a:srgbClr val="FFFF00"/>
          </a:solidFill>
        </a:ln>
      </dgm:spPr>
    </dgm:pt>
    <dgm:pt modelId="{5015721E-F960-4CFA-BCC7-C409FED336F5}" type="pres">
      <dgm:prSet presAssocID="{CAFF4084-0ED0-4505-A747-053925E43812}" presName="txShp" presStyleLbl="node1" presStyleIdx="0" presStyleCnt="1" custScaleX="146676" custLinFactNeighborX="3628" custLinFactNeighborY="6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7CB2DFD-CCF9-452E-B131-C345ECDB6A82}" srcId="{0F3B16E0-AECD-4578-8F2A-83F65CE54E1F}" destId="{CAFF4084-0ED0-4505-A747-053925E43812}" srcOrd="0" destOrd="0" parTransId="{BB75147F-5592-4AF8-A22F-32717F3BAE3B}" sibTransId="{8F804AB7-D317-4BE7-96A7-F109FAC9A0D4}"/>
    <dgm:cxn modelId="{5A36BC29-9EC9-46F5-88B3-3E53254E74B8}" type="presOf" srcId="{CAFF4084-0ED0-4505-A747-053925E43812}" destId="{5015721E-F960-4CFA-BCC7-C409FED336F5}" srcOrd="0" destOrd="0" presId="urn:microsoft.com/office/officeart/2005/8/layout/vList3#4"/>
    <dgm:cxn modelId="{6EEB621A-C12E-4FB8-88C8-9CD238C320BB}" type="presOf" srcId="{0F3B16E0-AECD-4578-8F2A-83F65CE54E1F}" destId="{CEBCF2F7-0D88-41A8-A15F-564AA90C3F72}" srcOrd="0" destOrd="0" presId="urn:microsoft.com/office/officeart/2005/8/layout/vList3#4"/>
    <dgm:cxn modelId="{BDEA0FE6-2239-4823-8ECC-86F973DC0D74}" type="presParOf" srcId="{CEBCF2F7-0D88-41A8-A15F-564AA90C3F72}" destId="{82A9C622-35C2-4CA8-BFCD-F1FEC0EBFFD6}" srcOrd="0" destOrd="0" presId="urn:microsoft.com/office/officeart/2005/8/layout/vList3#4"/>
    <dgm:cxn modelId="{93238365-AB59-4560-B6DB-396C371DEB95}" type="presParOf" srcId="{82A9C622-35C2-4CA8-BFCD-F1FEC0EBFFD6}" destId="{D07D269E-EBFF-4B7A-B587-0C185410A93E}" srcOrd="0" destOrd="0" presId="urn:microsoft.com/office/officeart/2005/8/layout/vList3#4"/>
    <dgm:cxn modelId="{3FAA3A02-9B31-4478-B4C4-BA9631461FA4}" type="presParOf" srcId="{82A9C622-35C2-4CA8-BFCD-F1FEC0EBFFD6}" destId="{5015721E-F960-4CFA-BCC7-C409FED336F5}" srcOrd="1" destOrd="0" presId="urn:microsoft.com/office/officeart/2005/8/layout/vList3#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792ECB-2875-4B45-96D6-A5A8A227988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1ECF6161-A44E-4088-9A34-7B1794436767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charset="0"/>
            </a:rPr>
            <a:t>Разновидности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charset="0"/>
            </a:rPr>
            <a:t>(виды) измерений</a:t>
          </a:r>
        </a:p>
      </dgm:t>
    </dgm:pt>
    <dgm:pt modelId="{B18F5AE5-8C79-4C5C-9DA2-C2EBBADBF8DC}" type="parTrans" cxnId="{F020ECFC-4A7D-4E4A-9080-4BFC6AF609D9}">
      <dgm:prSet/>
      <dgm:spPr/>
      <dgm:t>
        <a:bodyPr/>
        <a:lstStyle/>
        <a:p>
          <a:endParaRPr lang="ru-RU"/>
        </a:p>
      </dgm:t>
    </dgm:pt>
    <dgm:pt modelId="{A6EC222A-C737-4129-AEF9-782FDEB1C819}" type="sibTrans" cxnId="{F020ECFC-4A7D-4E4A-9080-4BFC6AF609D9}">
      <dgm:prSet/>
      <dgm:spPr/>
      <dgm:t>
        <a:bodyPr/>
        <a:lstStyle/>
        <a:p>
          <a:endParaRPr lang="ru-RU"/>
        </a:p>
      </dgm:t>
    </dgm:pt>
    <dgm:pt modelId="{02DEF8C0-E4C0-46C8-811F-13077C07179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charset="0"/>
            </a:rPr>
            <a:t>от способа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charset="0"/>
            </a:rPr>
            <a:t>получения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charset="0"/>
            </a:rPr>
            <a:t>числового значения</a:t>
          </a:r>
        </a:p>
      </dgm:t>
    </dgm:pt>
    <dgm:pt modelId="{6560C31C-5FBA-41A4-927C-1F86FD2DD3B7}" type="parTrans" cxnId="{29AF449A-75E4-435A-B20D-314E1646E3BD}">
      <dgm:prSet/>
      <dgm:spPr/>
      <dgm:t>
        <a:bodyPr/>
        <a:lstStyle/>
        <a:p>
          <a:endParaRPr lang="ru-RU"/>
        </a:p>
      </dgm:t>
    </dgm:pt>
    <dgm:pt modelId="{AB736AE8-1577-4EE5-ADBE-DCB200F87D92}" type="sibTrans" cxnId="{29AF449A-75E4-435A-B20D-314E1646E3BD}">
      <dgm:prSet/>
      <dgm:spPr/>
      <dgm:t>
        <a:bodyPr/>
        <a:lstStyle/>
        <a:p>
          <a:endParaRPr lang="ru-RU"/>
        </a:p>
      </dgm:t>
    </dgm:pt>
    <dgm:pt modelId="{DF637BF0-AA5B-4B03-85FA-3B072961436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charset="0"/>
            </a:rPr>
            <a:t>по числу (количеству)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charset="0"/>
            </a:rPr>
            <a:t>измерений</a:t>
          </a:r>
        </a:p>
      </dgm:t>
    </dgm:pt>
    <dgm:pt modelId="{50F77822-0D7E-446A-A28D-A383C0D09C20}" type="parTrans" cxnId="{35D7592F-0251-4747-9030-3C1F2A6BB741}">
      <dgm:prSet/>
      <dgm:spPr/>
      <dgm:t>
        <a:bodyPr/>
        <a:lstStyle/>
        <a:p>
          <a:endParaRPr lang="ru-RU"/>
        </a:p>
      </dgm:t>
    </dgm:pt>
    <dgm:pt modelId="{CF061F5D-4F6B-4CE2-B588-F12EB99DD526}" type="sibTrans" cxnId="{35D7592F-0251-4747-9030-3C1F2A6BB741}">
      <dgm:prSet/>
      <dgm:spPr/>
      <dgm:t>
        <a:bodyPr/>
        <a:lstStyle/>
        <a:p>
          <a:endParaRPr lang="ru-RU"/>
        </a:p>
      </dgm:t>
    </dgm:pt>
    <dgm:pt modelId="{7A49F01C-DC30-4C13-98F3-4A0723138F0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charset="0"/>
            </a:rPr>
            <a:t>по характеристике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charset="0"/>
            </a:rPr>
            <a:t>точности</a:t>
          </a:r>
        </a:p>
      </dgm:t>
    </dgm:pt>
    <dgm:pt modelId="{6B0E287A-883A-44C9-BD6A-1CD612E918A5}" type="parTrans" cxnId="{315DE064-DD83-4119-92A2-817356BEA3CC}">
      <dgm:prSet/>
      <dgm:spPr/>
      <dgm:t>
        <a:bodyPr/>
        <a:lstStyle/>
        <a:p>
          <a:endParaRPr lang="ru-RU"/>
        </a:p>
      </dgm:t>
    </dgm:pt>
    <dgm:pt modelId="{C051C1CC-C7F6-4AE9-AF8C-352B5C2D8983}" type="sibTrans" cxnId="{315DE064-DD83-4119-92A2-817356BEA3CC}">
      <dgm:prSet/>
      <dgm:spPr/>
      <dgm:t>
        <a:bodyPr/>
        <a:lstStyle/>
        <a:p>
          <a:endParaRPr lang="ru-RU"/>
        </a:p>
      </dgm:t>
    </dgm:pt>
    <dgm:pt modelId="{2917A86C-C184-4EB1-9BC7-001485AE0346}" type="pres">
      <dgm:prSet presAssocID="{DE792ECB-2875-4B45-96D6-A5A8A227988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5B7E4CB-0A5E-4277-9001-DA26AF45C877}" type="pres">
      <dgm:prSet presAssocID="{1ECF6161-A44E-4088-9A34-7B1794436767}" presName="hierRoot1" presStyleCnt="0">
        <dgm:presLayoutVars>
          <dgm:hierBranch/>
        </dgm:presLayoutVars>
      </dgm:prSet>
      <dgm:spPr/>
    </dgm:pt>
    <dgm:pt modelId="{C7E631D5-B673-408F-9BD5-4DF6B919F3A0}" type="pres">
      <dgm:prSet presAssocID="{1ECF6161-A44E-4088-9A34-7B1794436767}" presName="rootComposite1" presStyleCnt="0"/>
      <dgm:spPr/>
    </dgm:pt>
    <dgm:pt modelId="{609511A6-36E4-41FF-9946-9D5E27EABEB0}" type="pres">
      <dgm:prSet presAssocID="{1ECF6161-A44E-4088-9A34-7B1794436767}" presName="rootText1" presStyleLbl="node0" presStyleIdx="0" presStyleCnt="1" custScaleX="219659" custLinFactNeighborY="-62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5A1DE96-0933-4D69-829A-A029429B4DE6}" type="pres">
      <dgm:prSet presAssocID="{1ECF6161-A44E-4088-9A34-7B179443676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827F7CB7-9AF4-4930-9913-CFB24E717CC1}" type="pres">
      <dgm:prSet presAssocID="{1ECF6161-A44E-4088-9A34-7B1794436767}" presName="hierChild2" presStyleCnt="0"/>
      <dgm:spPr/>
    </dgm:pt>
    <dgm:pt modelId="{207EB665-72A4-412F-B810-8937975BCB46}" type="pres">
      <dgm:prSet presAssocID="{6560C31C-5FBA-41A4-927C-1F86FD2DD3B7}" presName="Name35" presStyleLbl="parChTrans1D2" presStyleIdx="0" presStyleCnt="3"/>
      <dgm:spPr/>
      <dgm:t>
        <a:bodyPr/>
        <a:lstStyle/>
        <a:p>
          <a:endParaRPr lang="ru-RU"/>
        </a:p>
      </dgm:t>
    </dgm:pt>
    <dgm:pt modelId="{ABCFAD37-DE91-4A08-A789-9CF26D9708B6}" type="pres">
      <dgm:prSet presAssocID="{02DEF8C0-E4C0-46C8-811F-13077C071797}" presName="hierRoot2" presStyleCnt="0">
        <dgm:presLayoutVars>
          <dgm:hierBranch/>
        </dgm:presLayoutVars>
      </dgm:prSet>
      <dgm:spPr/>
    </dgm:pt>
    <dgm:pt modelId="{B1172FF7-CB88-4B12-8F85-8478107D2F8D}" type="pres">
      <dgm:prSet presAssocID="{02DEF8C0-E4C0-46C8-811F-13077C071797}" presName="rootComposite" presStyleCnt="0"/>
      <dgm:spPr/>
    </dgm:pt>
    <dgm:pt modelId="{9FA68609-A987-4440-8190-059B4ECD927F}" type="pres">
      <dgm:prSet presAssocID="{02DEF8C0-E4C0-46C8-811F-13077C071797}" presName="rootText" presStyleLbl="node2" presStyleIdx="0" presStyleCnt="3" custScaleX="169648" custLinFactNeighborX="-8968" custLinFactNeighborY="23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31F1F9C-0295-435D-AD68-0D127B25E51C}" type="pres">
      <dgm:prSet presAssocID="{02DEF8C0-E4C0-46C8-811F-13077C071797}" presName="rootConnector" presStyleLbl="node2" presStyleIdx="0" presStyleCnt="3"/>
      <dgm:spPr/>
      <dgm:t>
        <a:bodyPr/>
        <a:lstStyle/>
        <a:p>
          <a:endParaRPr lang="ru-RU"/>
        </a:p>
      </dgm:t>
    </dgm:pt>
    <dgm:pt modelId="{9E9A52CC-FA4E-405C-950B-3A0FCF796230}" type="pres">
      <dgm:prSet presAssocID="{02DEF8C0-E4C0-46C8-811F-13077C071797}" presName="hierChild4" presStyleCnt="0"/>
      <dgm:spPr/>
    </dgm:pt>
    <dgm:pt modelId="{B7BD749A-B311-4606-8272-CF978A32017A}" type="pres">
      <dgm:prSet presAssocID="{02DEF8C0-E4C0-46C8-811F-13077C071797}" presName="hierChild5" presStyleCnt="0"/>
      <dgm:spPr/>
    </dgm:pt>
    <dgm:pt modelId="{D08C5A29-FA7D-49A1-92AE-61367D3D75B8}" type="pres">
      <dgm:prSet presAssocID="{50F77822-0D7E-446A-A28D-A383C0D09C20}" presName="Name35" presStyleLbl="parChTrans1D2" presStyleIdx="1" presStyleCnt="3"/>
      <dgm:spPr/>
      <dgm:t>
        <a:bodyPr/>
        <a:lstStyle/>
        <a:p>
          <a:endParaRPr lang="ru-RU"/>
        </a:p>
      </dgm:t>
    </dgm:pt>
    <dgm:pt modelId="{CDA05662-86C6-4413-A98A-E78F17988181}" type="pres">
      <dgm:prSet presAssocID="{DF637BF0-AA5B-4B03-85FA-3B0729614360}" presName="hierRoot2" presStyleCnt="0">
        <dgm:presLayoutVars>
          <dgm:hierBranch/>
        </dgm:presLayoutVars>
      </dgm:prSet>
      <dgm:spPr/>
    </dgm:pt>
    <dgm:pt modelId="{2046EA07-9B56-46B4-8313-3F33F907AACF}" type="pres">
      <dgm:prSet presAssocID="{DF637BF0-AA5B-4B03-85FA-3B0729614360}" presName="rootComposite" presStyleCnt="0"/>
      <dgm:spPr/>
    </dgm:pt>
    <dgm:pt modelId="{A4C66F2D-CC4D-4E79-8E7B-7AE9572D9DCC}" type="pres">
      <dgm:prSet presAssocID="{DF637BF0-AA5B-4B03-85FA-3B0729614360}" presName="rootText" presStyleLbl="node2" presStyleIdx="1" presStyleCnt="3" custScaleX="16327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4596B25-EE12-4FA0-96CE-2A6B61AE2796}" type="pres">
      <dgm:prSet presAssocID="{DF637BF0-AA5B-4B03-85FA-3B0729614360}" presName="rootConnector" presStyleLbl="node2" presStyleIdx="1" presStyleCnt="3"/>
      <dgm:spPr/>
      <dgm:t>
        <a:bodyPr/>
        <a:lstStyle/>
        <a:p>
          <a:endParaRPr lang="ru-RU"/>
        </a:p>
      </dgm:t>
    </dgm:pt>
    <dgm:pt modelId="{4FABDF45-09F8-4EEE-A4F8-F3CC1A4FA681}" type="pres">
      <dgm:prSet presAssocID="{DF637BF0-AA5B-4B03-85FA-3B0729614360}" presName="hierChild4" presStyleCnt="0"/>
      <dgm:spPr/>
    </dgm:pt>
    <dgm:pt modelId="{10DB8B78-C9AB-49AB-BC8F-5C233CC3498A}" type="pres">
      <dgm:prSet presAssocID="{DF637BF0-AA5B-4B03-85FA-3B0729614360}" presName="hierChild5" presStyleCnt="0"/>
      <dgm:spPr/>
    </dgm:pt>
    <dgm:pt modelId="{E2967A61-2CEF-4A76-9290-79574B221997}" type="pres">
      <dgm:prSet presAssocID="{6B0E287A-883A-44C9-BD6A-1CD612E918A5}" presName="Name35" presStyleLbl="parChTrans1D2" presStyleIdx="2" presStyleCnt="3"/>
      <dgm:spPr/>
      <dgm:t>
        <a:bodyPr/>
        <a:lstStyle/>
        <a:p>
          <a:endParaRPr lang="ru-RU"/>
        </a:p>
      </dgm:t>
    </dgm:pt>
    <dgm:pt modelId="{5EDC8A9C-E1B1-4567-8E1A-B4A6CA481A48}" type="pres">
      <dgm:prSet presAssocID="{7A49F01C-DC30-4C13-98F3-4A0723138F0B}" presName="hierRoot2" presStyleCnt="0">
        <dgm:presLayoutVars>
          <dgm:hierBranch/>
        </dgm:presLayoutVars>
      </dgm:prSet>
      <dgm:spPr/>
    </dgm:pt>
    <dgm:pt modelId="{519D0755-4708-4F02-9E62-443F9D9C0E9A}" type="pres">
      <dgm:prSet presAssocID="{7A49F01C-DC30-4C13-98F3-4A0723138F0B}" presName="rootComposite" presStyleCnt="0"/>
      <dgm:spPr/>
    </dgm:pt>
    <dgm:pt modelId="{6F505984-5D07-4E18-A414-997B8068605D}" type="pres">
      <dgm:prSet presAssocID="{7A49F01C-DC30-4C13-98F3-4A0723138F0B}" presName="rootText" presStyleLbl="node2" presStyleIdx="2" presStyleCnt="3" custScaleX="1507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DFE0C30-A3B8-4BD2-966B-27FD56FD937F}" type="pres">
      <dgm:prSet presAssocID="{7A49F01C-DC30-4C13-98F3-4A0723138F0B}" presName="rootConnector" presStyleLbl="node2" presStyleIdx="2" presStyleCnt="3"/>
      <dgm:spPr/>
      <dgm:t>
        <a:bodyPr/>
        <a:lstStyle/>
        <a:p>
          <a:endParaRPr lang="ru-RU"/>
        </a:p>
      </dgm:t>
    </dgm:pt>
    <dgm:pt modelId="{2457BBE7-C407-43FE-BB1A-B7D986C60D8E}" type="pres">
      <dgm:prSet presAssocID="{7A49F01C-DC30-4C13-98F3-4A0723138F0B}" presName="hierChild4" presStyleCnt="0"/>
      <dgm:spPr/>
    </dgm:pt>
    <dgm:pt modelId="{28CAF441-D69C-4ED5-9DD9-A4D502C917DF}" type="pres">
      <dgm:prSet presAssocID="{7A49F01C-DC30-4C13-98F3-4A0723138F0B}" presName="hierChild5" presStyleCnt="0"/>
      <dgm:spPr/>
    </dgm:pt>
    <dgm:pt modelId="{381242AE-2F07-425E-A64A-49E4647EF9F3}" type="pres">
      <dgm:prSet presAssocID="{1ECF6161-A44E-4088-9A34-7B1794436767}" presName="hierChild3" presStyleCnt="0"/>
      <dgm:spPr/>
    </dgm:pt>
  </dgm:ptLst>
  <dgm:cxnLst>
    <dgm:cxn modelId="{8B764DE6-E9D5-40F3-BBD2-6470F16DFE5F}" type="presOf" srcId="{DE792ECB-2875-4B45-96D6-A5A8A227988E}" destId="{2917A86C-C184-4EB1-9BC7-001485AE0346}" srcOrd="0" destOrd="0" presId="urn:microsoft.com/office/officeart/2005/8/layout/orgChart1"/>
    <dgm:cxn modelId="{35D7592F-0251-4747-9030-3C1F2A6BB741}" srcId="{1ECF6161-A44E-4088-9A34-7B1794436767}" destId="{DF637BF0-AA5B-4B03-85FA-3B0729614360}" srcOrd="1" destOrd="0" parTransId="{50F77822-0D7E-446A-A28D-A383C0D09C20}" sibTransId="{CF061F5D-4F6B-4CE2-B588-F12EB99DD526}"/>
    <dgm:cxn modelId="{81CD9344-7CC2-44D1-ACE2-FC846DEBEACF}" type="presOf" srcId="{DF637BF0-AA5B-4B03-85FA-3B0729614360}" destId="{A4C66F2D-CC4D-4E79-8E7B-7AE9572D9DCC}" srcOrd="0" destOrd="0" presId="urn:microsoft.com/office/officeart/2005/8/layout/orgChart1"/>
    <dgm:cxn modelId="{CAF732B2-75AE-4CD7-9221-2BF02D4FC0B2}" type="presOf" srcId="{6B0E287A-883A-44C9-BD6A-1CD612E918A5}" destId="{E2967A61-2CEF-4A76-9290-79574B221997}" srcOrd="0" destOrd="0" presId="urn:microsoft.com/office/officeart/2005/8/layout/orgChart1"/>
    <dgm:cxn modelId="{9E051D77-EEE7-4999-A8F9-F5583166E165}" type="presOf" srcId="{1ECF6161-A44E-4088-9A34-7B1794436767}" destId="{75A1DE96-0933-4D69-829A-A029429B4DE6}" srcOrd="1" destOrd="0" presId="urn:microsoft.com/office/officeart/2005/8/layout/orgChart1"/>
    <dgm:cxn modelId="{8602F1EC-FC55-480F-A7EC-FADF684A6B63}" type="presOf" srcId="{6560C31C-5FBA-41A4-927C-1F86FD2DD3B7}" destId="{207EB665-72A4-412F-B810-8937975BCB46}" srcOrd="0" destOrd="0" presId="urn:microsoft.com/office/officeart/2005/8/layout/orgChart1"/>
    <dgm:cxn modelId="{A4DDC8C2-524E-47CA-AD24-C9468A81A1E4}" type="presOf" srcId="{DF637BF0-AA5B-4B03-85FA-3B0729614360}" destId="{94596B25-EE12-4FA0-96CE-2A6B61AE2796}" srcOrd="1" destOrd="0" presId="urn:microsoft.com/office/officeart/2005/8/layout/orgChart1"/>
    <dgm:cxn modelId="{315DE064-DD83-4119-92A2-817356BEA3CC}" srcId="{1ECF6161-A44E-4088-9A34-7B1794436767}" destId="{7A49F01C-DC30-4C13-98F3-4A0723138F0B}" srcOrd="2" destOrd="0" parTransId="{6B0E287A-883A-44C9-BD6A-1CD612E918A5}" sibTransId="{C051C1CC-C7F6-4AE9-AF8C-352B5C2D8983}"/>
    <dgm:cxn modelId="{AE21624F-5731-45C2-B9AF-679F80CEF995}" type="presOf" srcId="{02DEF8C0-E4C0-46C8-811F-13077C071797}" destId="{531F1F9C-0295-435D-AD68-0D127B25E51C}" srcOrd="1" destOrd="0" presId="urn:microsoft.com/office/officeart/2005/8/layout/orgChart1"/>
    <dgm:cxn modelId="{F020ECFC-4A7D-4E4A-9080-4BFC6AF609D9}" srcId="{DE792ECB-2875-4B45-96D6-A5A8A227988E}" destId="{1ECF6161-A44E-4088-9A34-7B1794436767}" srcOrd="0" destOrd="0" parTransId="{B18F5AE5-8C79-4C5C-9DA2-C2EBBADBF8DC}" sibTransId="{A6EC222A-C737-4129-AEF9-782FDEB1C819}"/>
    <dgm:cxn modelId="{29AF449A-75E4-435A-B20D-314E1646E3BD}" srcId="{1ECF6161-A44E-4088-9A34-7B1794436767}" destId="{02DEF8C0-E4C0-46C8-811F-13077C071797}" srcOrd="0" destOrd="0" parTransId="{6560C31C-5FBA-41A4-927C-1F86FD2DD3B7}" sibTransId="{AB736AE8-1577-4EE5-ADBE-DCB200F87D92}"/>
    <dgm:cxn modelId="{F545DDD8-A9A1-48B8-BBE9-8286C5504077}" type="presOf" srcId="{7A49F01C-DC30-4C13-98F3-4A0723138F0B}" destId="{6F505984-5D07-4E18-A414-997B8068605D}" srcOrd="0" destOrd="0" presId="urn:microsoft.com/office/officeart/2005/8/layout/orgChart1"/>
    <dgm:cxn modelId="{D468A031-F8A8-44AA-90D3-31DCA8731256}" type="presOf" srcId="{50F77822-0D7E-446A-A28D-A383C0D09C20}" destId="{D08C5A29-FA7D-49A1-92AE-61367D3D75B8}" srcOrd="0" destOrd="0" presId="urn:microsoft.com/office/officeart/2005/8/layout/orgChart1"/>
    <dgm:cxn modelId="{91C034D0-CDAA-4FBE-A042-CA23B7AE1AC8}" type="presOf" srcId="{02DEF8C0-E4C0-46C8-811F-13077C071797}" destId="{9FA68609-A987-4440-8190-059B4ECD927F}" srcOrd="0" destOrd="0" presId="urn:microsoft.com/office/officeart/2005/8/layout/orgChart1"/>
    <dgm:cxn modelId="{A38DBA8A-71C4-400A-B482-A2B30C6827B8}" type="presOf" srcId="{7A49F01C-DC30-4C13-98F3-4A0723138F0B}" destId="{6DFE0C30-A3B8-4BD2-966B-27FD56FD937F}" srcOrd="1" destOrd="0" presId="urn:microsoft.com/office/officeart/2005/8/layout/orgChart1"/>
    <dgm:cxn modelId="{914F1BA9-FAF5-43CE-A414-A11DFD226B85}" type="presOf" srcId="{1ECF6161-A44E-4088-9A34-7B1794436767}" destId="{609511A6-36E4-41FF-9946-9D5E27EABEB0}" srcOrd="0" destOrd="0" presId="urn:microsoft.com/office/officeart/2005/8/layout/orgChart1"/>
    <dgm:cxn modelId="{7980C859-2CC2-41B2-A168-CFA819B74D41}" type="presParOf" srcId="{2917A86C-C184-4EB1-9BC7-001485AE0346}" destId="{05B7E4CB-0A5E-4277-9001-DA26AF45C877}" srcOrd="0" destOrd="0" presId="urn:microsoft.com/office/officeart/2005/8/layout/orgChart1"/>
    <dgm:cxn modelId="{893525F6-1A79-43C1-8721-B476C290B0B2}" type="presParOf" srcId="{05B7E4CB-0A5E-4277-9001-DA26AF45C877}" destId="{C7E631D5-B673-408F-9BD5-4DF6B919F3A0}" srcOrd="0" destOrd="0" presId="urn:microsoft.com/office/officeart/2005/8/layout/orgChart1"/>
    <dgm:cxn modelId="{E9809B1A-D786-453F-A92D-060472542DA7}" type="presParOf" srcId="{C7E631D5-B673-408F-9BD5-4DF6B919F3A0}" destId="{609511A6-36E4-41FF-9946-9D5E27EABEB0}" srcOrd="0" destOrd="0" presId="urn:microsoft.com/office/officeart/2005/8/layout/orgChart1"/>
    <dgm:cxn modelId="{4E83F570-17E8-41B9-800C-AE655085C1F5}" type="presParOf" srcId="{C7E631D5-B673-408F-9BD5-4DF6B919F3A0}" destId="{75A1DE96-0933-4D69-829A-A029429B4DE6}" srcOrd="1" destOrd="0" presId="urn:microsoft.com/office/officeart/2005/8/layout/orgChart1"/>
    <dgm:cxn modelId="{3AB9FD3C-B8C2-47E0-A73B-0B838FF4536D}" type="presParOf" srcId="{05B7E4CB-0A5E-4277-9001-DA26AF45C877}" destId="{827F7CB7-9AF4-4930-9913-CFB24E717CC1}" srcOrd="1" destOrd="0" presId="urn:microsoft.com/office/officeart/2005/8/layout/orgChart1"/>
    <dgm:cxn modelId="{80506625-C097-4CC2-B721-CA1E89B81688}" type="presParOf" srcId="{827F7CB7-9AF4-4930-9913-CFB24E717CC1}" destId="{207EB665-72A4-412F-B810-8937975BCB46}" srcOrd="0" destOrd="0" presId="urn:microsoft.com/office/officeart/2005/8/layout/orgChart1"/>
    <dgm:cxn modelId="{85C250DE-B28D-449A-86DC-955A4F0BED07}" type="presParOf" srcId="{827F7CB7-9AF4-4930-9913-CFB24E717CC1}" destId="{ABCFAD37-DE91-4A08-A789-9CF26D9708B6}" srcOrd="1" destOrd="0" presId="urn:microsoft.com/office/officeart/2005/8/layout/orgChart1"/>
    <dgm:cxn modelId="{728EFDA3-F8A0-4EB1-9A95-7F6942B8E3F0}" type="presParOf" srcId="{ABCFAD37-DE91-4A08-A789-9CF26D9708B6}" destId="{B1172FF7-CB88-4B12-8F85-8478107D2F8D}" srcOrd="0" destOrd="0" presId="urn:microsoft.com/office/officeart/2005/8/layout/orgChart1"/>
    <dgm:cxn modelId="{BA24DD3C-1C25-4CD5-B123-A0A91494B58A}" type="presParOf" srcId="{B1172FF7-CB88-4B12-8F85-8478107D2F8D}" destId="{9FA68609-A987-4440-8190-059B4ECD927F}" srcOrd="0" destOrd="0" presId="urn:microsoft.com/office/officeart/2005/8/layout/orgChart1"/>
    <dgm:cxn modelId="{5D6EAE54-1A50-46ED-B259-92E6A2D6A00C}" type="presParOf" srcId="{B1172FF7-CB88-4B12-8F85-8478107D2F8D}" destId="{531F1F9C-0295-435D-AD68-0D127B25E51C}" srcOrd="1" destOrd="0" presId="urn:microsoft.com/office/officeart/2005/8/layout/orgChart1"/>
    <dgm:cxn modelId="{0043A8DC-5595-4739-A6F9-5DAD20299A6D}" type="presParOf" srcId="{ABCFAD37-DE91-4A08-A789-9CF26D9708B6}" destId="{9E9A52CC-FA4E-405C-950B-3A0FCF796230}" srcOrd="1" destOrd="0" presId="urn:microsoft.com/office/officeart/2005/8/layout/orgChart1"/>
    <dgm:cxn modelId="{B8D4FC8E-84C4-4188-98E5-B31D52E0186A}" type="presParOf" srcId="{ABCFAD37-DE91-4A08-A789-9CF26D9708B6}" destId="{B7BD749A-B311-4606-8272-CF978A32017A}" srcOrd="2" destOrd="0" presId="urn:microsoft.com/office/officeart/2005/8/layout/orgChart1"/>
    <dgm:cxn modelId="{CEF7DC86-DA92-42E9-B1A0-A808ED3BE555}" type="presParOf" srcId="{827F7CB7-9AF4-4930-9913-CFB24E717CC1}" destId="{D08C5A29-FA7D-49A1-92AE-61367D3D75B8}" srcOrd="2" destOrd="0" presId="urn:microsoft.com/office/officeart/2005/8/layout/orgChart1"/>
    <dgm:cxn modelId="{B9D40454-0257-4B92-8C6B-9A855337D5FE}" type="presParOf" srcId="{827F7CB7-9AF4-4930-9913-CFB24E717CC1}" destId="{CDA05662-86C6-4413-A98A-E78F17988181}" srcOrd="3" destOrd="0" presId="urn:microsoft.com/office/officeart/2005/8/layout/orgChart1"/>
    <dgm:cxn modelId="{6DAB3F3B-A1D5-4630-805D-9693AE8A08F5}" type="presParOf" srcId="{CDA05662-86C6-4413-A98A-E78F17988181}" destId="{2046EA07-9B56-46B4-8313-3F33F907AACF}" srcOrd="0" destOrd="0" presId="urn:microsoft.com/office/officeart/2005/8/layout/orgChart1"/>
    <dgm:cxn modelId="{4FF499BE-FFF9-449D-8FF7-F50F17D3E1B6}" type="presParOf" srcId="{2046EA07-9B56-46B4-8313-3F33F907AACF}" destId="{A4C66F2D-CC4D-4E79-8E7B-7AE9572D9DCC}" srcOrd="0" destOrd="0" presId="urn:microsoft.com/office/officeart/2005/8/layout/orgChart1"/>
    <dgm:cxn modelId="{5ACBFE31-FB3B-45AD-9578-8BD54B90E086}" type="presParOf" srcId="{2046EA07-9B56-46B4-8313-3F33F907AACF}" destId="{94596B25-EE12-4FA0-96CE-2A6B61AE2796}" srcOrd="1" destOrd="0" presId="urn:microsoft.com/office/officeart/2005/8/layout/orgChart1"/>
    <dgm:cxn modelId="{4D2281A0-4D25-4B37-AA3C-5E7F4E570BA6}" type="presParOf" srcId="{CDA05662-86C6-4413-A98A-E78F17988181}" destId="{4FABDF45-09F8-4EEE-A4F8-F3CC1A4FA681}" srcOrd="1" destOrd="0" presId="urn:microsoft.com/office/officeart/2005/8/layout/orgChart1"/>
    <dgm:cxn modelId="{71584615-2256-4182-8C43-CED9C8798804}" type="presParOf" srcId="{CDA05662-86C6-4413-A98A-E78F17988181}" destId="{10DB8B78-C9AB-49AB-BC8F-5C233CC3498A}" srcOrd="2" destOrd="0" presId="urn:microsoft.com/office/officeart/2005/8/layout/orgChart1"/>
    <dgm:cxn modelId="{4BC229FF-830A-468C-95DC-C391B856D3DB}" type="presParOf" srcId="{827F7CB7-9AF4-4930-9913-CFB24E717CC1}" destId="{E2967A61-2CEF-4A76-9290-79574B221997}" srcOrd="4" destOrd="0" presId="urn:microsoft.com/office/officeart/2005/8/layout/orgChart1"/>
    <dgm:cxn modelId="{399701D3-38C2-4221-87A9-BC4393E2CD2D}" type="presParOf" srcId="{827F7CB7-9AF4-4930-9913-CFB24E717CC1}" destId="{5EDC8A9C-E1B1-4567-8E1A-B4A6CA481A48}" srcOrd="5" destOrd="0" presId="urn:microsoft.com/office/officeart/2005/8/layout/orgChart1"/>
    <dgm:cxn modelId="{F84E399E-09D2-4A01-BACD-B789B91CBD43}" type="presParOf" srcId="{5EDC8A9C-E1B1-4567-8E1A-B4A6CA481A48}" destId="{519D0755-4708-4F02-9E62-443F9D9C0E9A}" srcOrd="0" destOrd="0" presId="urn:microsoft.com/office/officeart/2005/8/layout/orgChart1"/>
    <dgm:cxn modelId="{67A83056-493A-44AB-A125-5417DBF8DEC6}" type="presParOf" srcId="{519D0755-4708-4F02-9E62-443F9D9C0E9A}" destId="{6F505984-5D07-4E18-A414-997B8068605D}" srcOrd="0" destOrd="0" presId="urn:microsoft.com/office/officeart/2005/8/layout/orgChart1"/>
    <dgm:cxn modelId="{2C289D85-9F8B-41FD-BF0F-2F3C61B04D60}" type="presParOf" srcId="{519D0755-4708-4F02-9E62-443F9D9C0E9A}" destId="{6DFE0C30-A3B8-4BD2-966B-27FD56FD937F}" srcOrd="1" destOrd="0" presId="urn:microsoft.com/office/officeart/2005/8/layout/orgChart1"/>
    <dgm:cxn modelId="{2B1FABC0-CA45-4F8F-8585-EBFEFE950A47}" type="presParOf" srcId="{5EDC8A9C-E1B1-4567-8E1A-B4A6CA481A48}" destId="{2457BBE7-C407-43FE-BB1A-B7D986C60D8E}" srcOrd="1" destOrd="0" presId="urn:microsoft.com/office/officeart/2005/8/layout/orgChart1"/>
    <dgm:cxn modelId="{6AA9B556-71F7-48FC-A88A-DF29ADADE2DE}" type="presParOf" srcId="{5EDC8A9C-E1B1-4567-8E1A-B4A6CA481A48}" destId="{28CAF441-D69C-4ED5-9DD9-A4D502C917DF}" srcOrd="2" destOrd="0" presId="urn:microsoft.com/office/officeart/2005/8/layout/orgChart1"/>
    <dgm:cxn modelId="{8E1F87FD-0569-42BA-9FD6-B125AAA0B013}" type="presParOf" srcId="{05B7E4CB-0A5E-4277-9001-DA26AF45C877}" destId="{381242AE-2F07-425E-A64A-49E4647EF9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E792ECB-2875-4B45-96D6-A5A8A227988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1ECF6161-A44E-4088-9A34-7B1794436767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charset="0"/>
            </a:rPr>
            <a:t>Разновидности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charset="0"/>
            </a:rPr>
            <a:t>(виды) измерений</a:t>
          </a:r>
        </a:p>
      </dgm:t>
    </dgm:pt>
    <dgm:pt modelId="{B18F5AE5-8C79-4C5C-9DA2-C2EBBADBF8DC}" type="parTrans" cxnId="{F020ECFC-4A7D-4E4A-9080-4BFC6AF609D9}">
      <dgm:prSet/>
      <dgm:spPr/>
      <dgm:t>
        <a:bodyPr/>
        <a:lstStyle/>
        <a:p>
          <a:endParaRPr lang="ru-RU"/>
        </a:p>
      </dgm:t>
    </dgm:pt>
    <dgm:pt modelId="{A6EC222A-C737-4129-AEF9-782FDEB1C819}" type="sibTrans" cxnId="{F020ECFC-4A7D-4E4A-9080-4BFC6AF609D9}">
      <dgm:prSet/>
      <dgm:spPr/>
      <dgm:t>
        <a:bodyPr/>
        <a:lstStyle/>
        <a:p>
          <a:endParaRPr lang="ru-RU"/>
        </a:p>
      </dgm:t>
    </dgm:pt>
    <dgm:pt modelId="{02DEF8C0-E4C0-46C8-811F-13077C07179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charset="0"/>
            </a:rPr>
            <a:t>по предназначению</a:t>
          </a:r>
        </a:p>
      </dgm:t>
    </dgm:pt>
    <dgm:pt modelId="{6560C31C-5FBA-41A4-927C-1F86FD2DD3B7}" type="parTrans" cxnId="{29AF449A-75E4-435A-B20D-314E1646E3BD}">
      <dgm:prSet/>
      <dgm:spPr/>
      <dgm:t>
        <a:bodyPr/>
        <a:lstStyle/>
        <a:p>
          <a:endParaRPr lang="ru-RU"/>
        </a:p>
      </dgm:t>
    </dgm:pt>
    <dgm:pt modelId="{AB736AE8-1577-4EE5-ADBE-DCB200F87D92}" type="sibTrans" cxnId="{29AF449A-75E4-435A-B20D-314E1646E3BD}">
      <dgm:prSet/>
      <dgm:spPr/>
      <dgm:t>
        <a:bodyPr/>
        <a:lstStyle/>
        <a:p>
          <a:endParaRPr lang="ru-RU"/>
        </a:p>
      </dgm:t>
    </dgm:pt>
    <dgm:pt modelId="{DF637BF0-AA5B-4B03-85FA-3B072961436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charset="0"/>
            </a:rPr>
            <a:t>по способу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charset="0"/>
            </a:rPr>
            <a:t>представления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charset="0"/>
            </a:rPr>
            <a:t>результатов</a:t>
          </a:r>
        </a:p>
      </dgm:t>
    </dgm:pt>
    <dgm:pt modelId="{50F77822-0D7E-446A-A28D-A383C0D09C20}" type="parTrans" cxnId="{35D7592F-0251-4747-9030-3C1F2A6BB741}">
      <dgm:prSet/>
      <dgm:spPr/>
      <dgm:t>
        <a:bodyPr/>
        <a:lstStyle/>
        <a:p>
          <a:endParaRPr lang="ru-RU"/>
        </a:p>
      </dgm:t>
    </dgm:pt>
    <dgm:pt modelId="{CF061F5D-4F6B-4CE2-B588-F12EB99DD526}" type="sibTrans" cxnId="{35D7592F-0251-4747-9030-3C1F2A6BB741}">
      <dgm:prSet/>
      <dgm:spPr/>
      <dgm:t>
        <a:bodyPr/>
        <a:lstStyle/>
        <a:p>
          <a:endParaRPr lang="ru-RU"/>
        </a:p>
      </dgm:t>
    </dgm:pt>
    <dgm:pt modelId="{F42A1498-1983-4D91-941B-B982EE99BD97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charset="0"/>
            </a:rPr>
            <a:t>по отношению к 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charset="0"/>
            </a:rPr>
            <a:t>изменению  измеряемой </a:t>
          </a:r>
        </a:p>
        <a:p>
          <a:pPr marL="0" marR="0" lvl="0" indent="0" algn="ctr" defTabSz="914400" rtl="0" eaLnBrk="1" fontAlgn="base" latinLnBrk="0" hangingPunct="1">
            <a:lnSpc>
              <a:spcPct val="8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charset="0"/>
            </a:rPr>
            <a:t>величины (по типу изменения величины)</a:t>
          </a:r>
        </a:p>
      </dgm:t>
    </dgm:pt>
    <dgm:pt modelId="{99483E90-D2D7-40AD-A150-5BD957069712}" type="parTrans" cxnId="{A37800D9-595F-4B51-8F30-3774AE31C8A7}">
      <dgm:prSet/>
      <dgm:spPr/>
      <dgm:t>
        <a:bodyPr/>
        <a:lstStyle/>
        <a:p>
          <a:endParaRPr lang="ru-RU"/>
        </a:p>
      </dgm:t>
    </dgm:pt>
    <dgm:pt modelId="{0C616932-872A-47BE-8E3A-694ECF110600}" type="sibTrans" cxnId="{A37800D9-595F-4B51-8F30-3774AE31C8A7}">
      <dgm:prSet/>
      <dgm:spPr/>
      <dgm:t>
        <a:bodyPr/>
        <a:lstStyle/>
        <a:p>
          <a:endParaRPr lang="ru-RU"/>
        </a:p>
      </dgm:t>
    </dgm:pt>
    <dgm:pt modelId="{2917A86C-C184-4EB1-9BC7-001485AE0346}" type="pres">
      <dgm:prSet presAssocID="{DE792ECB-2875-4B45-96D6-A5A8A227988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5B7E4CB-0A5E-4277-9001-DA26AF45C877}" type="pres">
      <dgm:prSet presAssocID="{1ECF6161-A44E-4088-9A34-7B1794436767}" presName="hierRoot1" presStyleCnt="0">
        <dgm:presLayoutVars>
          <dgm:hierBranch/>
        </dgm:presLayoutVars>
      </dgm:prSet>
      <dgm:spPr/>
    </dgm:pt>
    <dgm:pt modelId="{C7E631D5-B673-408F-9BD5-4DF6B919F3A0}" type="pres">
      <dgm:prSet presAssocID="{1ECF6161-A44E-4088-9A34-7B1794436767}" presName="rootComposite1" presStyleCnt="0"/>
      <dgm:spPr/>
    </dgm:pt>
    <dgm:pt modelId="{609511A6-36E4-41FF-9946-9D5E27EABEB0}" type="pres">
      <dgm:prSet presAssocID="{1ECF6161-A44E-4088-9A34-7B1794436767}" presName="rootText1" presStyleLbl="node0" presStyleIdx="0" presStyleCnt="1" custScaleX="219659" custLinFactNeighborY="-62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5A1DE96-0933-4D69-829A-A029429B4DE6}" type="pres">
      <dgm:prSet presAssocID="{1ECF6161-A44E-4088-9A34-7B1794436767}" presName="rootConnector1" presStyleLbl="node1" presStyleIdx="0" presStyleCnt="0"/>
      <dgm:spPr/>
      <dgm:t>
        <a:bodyPr/>
        <a:lstStyle/>
        <a:p>
          <a:endParaRPr lang="ru-RU"/>
        </a:p>
      </dgm:t>
    </dgm:pt>
    <dgm:pt modelId="{827F7CB7-9AF4-4930-9913-CFB24E717CC1}" type="pres">
      <dgm:prSet presAssocID="{1ECF6161-A44E-4088-9A34-7B1794436767}" presName="hierChild2" presStyleCnt="0"/>
      <dgm:spPr/>
    </dgm:pt>
    <dgm:pt modelId="{207EB665-72A4-412F-B810-8937975BCB46}" type="pres">
      <dgm:prSet presAssocID="{6560C31C-5FBA-41A4-927C-1F86FD2DD3B7}" presName="Name35" presStyleLbl="parChTrans1D2" presStyleIdx="0" presStyleCnt="3"/>
      <dgm:spPr/>
      <dgm:t>
        <a:bodyPr/>
        <a:lstStyle/>
        <a:p>
          <a:endParaRPr lang="ru-RU"/>
        </a:p>
      </dgm:t>
    </dgm:pt>
    <dgm:pt modelId="{ABCFAD37-DE91-4A08-A789-9CF26D9708B6}" type="pres">
      <dgm:prSet presAssocID="{02DEF8C0-E4C0-46C8-811F-13077C071797}" presName="hierRoot2" presStyleCnt="0">
        <dgm:presLayoutVars>
          <dgm:hierBranch/>
        </dgm:presLayoutVars>
      </dgm:prSet>
      <dgm:spPr/>
    </dgm:pt>
    <dgm:pt modelId="{B1172FF7-CB88-4B12-8F85-8478107D2F8D}" type="pres">
      <dgm:prSet presAssocID="{02DEF8C0-E4C0-46C8-811F-13077C071797}" presName="rootComposite" presStyleCnt="0"/>
      <dgm:spPr/>
    </dgm:pt>
    <dgm:pt modelId="{9FA68609-A987-4440-8190-059B4ECD927F}" type="pres">
      <dgm:prSet presAssocID="{02DEF8C0-E4C0-46C8-811F-13077C071797}" presName="rootText" presStyleLbl="node2" presStyleIdx="0" presStyleCnt="3" custScaleX="200711" custScaleY="15173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31F1F9C-0295-435D-AD68-0D127B25E51C}" type="pres">
      <dgm:prSet presAssocID="{02DEF8C0-E4C0-46C8-811F-13077C071797}" presName="rootConnector" presStyleLbl="node2" presStyleIdx="0" presStyleCnt="3"/>
      <dgm:spPr/>
      <dgm:t>
        <a:bodyPr/>
        <a:lstStyle/>
        <a:p>
          <a:endParaRPr lang="ru-RU"/>
        </a:p>
      </dgm:t>
    </dgm:pt>
    <dgm:pt modelId="{9E9A52CC-FA4E-405C-950B-3A0FCF796230}" type="pres">
      <dgm:prSet presAssocID="{02DEF8C0-E4C0-46C8-811F-13077C071797}" presName="hierChild4" presStyleCnt="0"/>
      <dgm:spPr/>
    </dgm:pt>
    <dgm:pt modelId="{B7BD749A-B311-4606-8272-CF978A32017A}" type="pres">
      <dgm:prSet presAssocID="{02DEF8C0-E4C0-46C8-811F-13077C071797}" presName="hierChild5" presStyleCnt="0"/>
      <dgm:spPr/>
    </dgm:pt>
    <dgm:pt modelId="{D08C5A29-FA7D-49A1-92AE-61367D3D75B8}" type="pres">
      <dgm:prSet presAssocID="{50F77822-0D7E-446A-A28D-A383C0D09C20}" presName="Name35" presStyleLbl="parChTrans1D2" presStyleIdx="1" presStyleCnt="3"/>
      <dgm:spPr/>
      <dgm:t>
        <a:bodyPr/>
        <a:lstStyle/>
        <a:p>
          <a:endParaRPr lang="ru-RU"/>
        </a:p>
      </dgm:t>
    </dgm:pt>
    <dgm:pt modelId="{CDA05662-86C6-4413-A98A-E78F17988181}" type="pres">
      <dgm:prSet presAssocID="{DF637BF0-AA5B-4B03-85FA-3B0729614360}" presName="hierRoot2" presStyleCnt="0">
        <dgm:presLayoutVars>
          <dgm:hierBranch/>
        </dgm:presLayoutVars>
      </dgm:prSet>
      <dgm:spPr/>
    </dgm:pt>
    <dgm:pt modelId="{2046EA07-9B56-46B4-8313-3F33F907AACF}" type="pres">
      <dgm:prSet presAssocID="{DF637BF0-AA5B-4B03-85FA-3B0729614360}" presName="rootComposite" presStyleCnt="0"/>
      <dgm:spPr/>
    </dgm:pt>
    <dgm:pt modelId="{A4C66F2D-CC4D-4E79-8E7B-7AE9572D9DCC}" type="pres">
      <dgm:prSet presAssocID="{DF637BF0-AA5B-4B03-85FA-3B0729614360}" presName="rootText" presStyleLbl="node2" presStyleIdx="1" presStyleCnt="3" custScaleX="252848" custScaleY="16134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4596B25-EE12-4FA0-96CE-2A6B61AE2796}" type="pres">
      <dgm:prSet presAssocID="{DF637BF0-AA5B-4B03-85FA-3B0729614360}" presName="rootConnector" presStyleLbl="node2" presStyleIdx="1" presStyleCnt="3"/>
      <dgm:spPr/>
      <dgm:t>
        <a:bodyPr/>
        <a:lstStyle/>
        <a:p>
          <a:endParaRPr lang="ru-RU"/>
        </a:p>
      </dgm:t>
    </dgm:pt>
    <dgm:pt modelId="{4FABDF45-09F8-4EEE-A4F8-F3CC1A4FA681}" type="pres">
      <dgm:prSet presAssocID="{DF637BF0-AA5B-4B03-85FA-3B0729614360}" presName="hierChild4" presStyleCnt="0"/>
      <dgm:spPr/>
    </dgm:pt>
    <dgm:pt modelId="{10DB8B78-C9AB-49AB-BC8F-5C233CC3498A}" type="pres">
      <dgm:prSet presAssocID="{DF637BF0-AA5B-4B03-85FA-3B0729614360}" presName="hierChild5" presStyleCnt="0"/>
      <dgm:spPr/>
    </dgm:pt>
    <dgm:pt modelId="{46BF9DA2-479F-42CF-A433-EFF50782F497}" type="pres">
      <dgm:prSet presAssocID="{99483E90-D2D7-40AD-A150-5BD957069712}" presName="Name35" presStyleLbl="parChTrans1D2" presStyleIdx="2" presStyleCnt="3"/>
      <dgm:spPr/>
      <dgm:t>
        <a:bodyPr/>
        <a:lstStyle/>
        <a:p>
          <a:endParaRPr lang="ru-RU"/>
        </a:p>
      </dgm:t>
    </dgm:pt>
    <dgm:pt modelId="{B1CB8FDC-7409-4927-A2DD-675BF5CE64AB}" type="pres">
      <dgm:prSet presAssocID="{F42A1498-1983-4D91-941B-B982EE99BD97}" presName="hierRoot2" presStyleCnt="0">
        <dgm:presLayoutVars>
          <dgm:hierBranch/>
        </dgm:presLayoutVars>
      </dgm:prSet>
      <dgm:spPr/>
    </dgm:pt>
    <dgm:pt modelId="{CDCB3FA3-C979-4A6B-B8BF-90458CEC5AEB}" type="pres">
      <dgm:prSet presAssocID="{F42A1498-1983-4D91-941B-B982EE99BD97}" presName="rootComposite" presStyleCnt="0"/>
      <dgm:spPr/>
    </dgm:pt>
    <dgm:pt modelId="{0E5A2019-6FC3-4C46-A8D3-181ECD4EF82A}" type="pres">
      <dgm:prSet presAssocID="{F42A1498-1983-4D91-941B-B982EE99BD97}" presName="rootText" presStyleLbl="node2" presStyleIdx="2" presStyleCnt="3" custScaleX="255596" custScaleY="17052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2DB7302-3275-4BD3-B92E-0CA1EB746F06}" type="pres">
      <dgm:prSet presAssocID="{F42A1498-1983-4D91-941B-B982EE99BD97}" presName="rootConnector" presStyleLbl="node2" presStyleIdx="2" presStyleCnt="3"/>
      <dgm:spPr/>
      <dgm:t>
        <a:bodyPr/>
        <a:lstStyle/>
        <a:p>
          <a:endParaRPr lang="ru-RU"/>
        </a:p>
      </dgm:t>
    </dgm:pt>
    <dgm:pt modelId="{721F22C8-5CC1-4DE6-A5C0-7E1825DC4039}" type="pres">
      <dgm:prSet presAssocID="{F42A1498-1983-4D91-941B-B982EE99BD97}" presName="hierChild4" presStyleCnt="0"/>
      <dgm:spPr/>
    </dgm:pt>
    <dgm:pt modelId="{6E58BCCE-FFA0-4442-BFC7-DFFD1C11CAC2}" type="pres">
      <dgm:prSet presAssocID="{F42A1498-1983-4D91-941B-B982EE99BD97}" presName="hierChild5" presStyleCnt="0"/>
      <dgm:spPr/>
    </dgm:pt>
    <dgm:pt modelId="{381242AE-2F07-425E-A64A-49E4647EF9F3}" type="pres">
      <dgm:prSet presAssocID="{1ECF6161-A44E-4088-9A34-7B1794436767}" presName="hierChild3" presStyleCnt="0"/>
      <dgm:spPr/>
    </dgm:pt>
  </dgm:ptLst>
  <dgm:cxnLst>
    <dgm:cxn modelId="{09E33472-7EAA-4D8B-B2CE-AA6962CB4796}" type="presOf" srcId="{50F77822-0D7E-446A-A28D-A383C0D09C20}" destId="{D08C5A29-FA7D-49A1-92AE-61367D3D75B8}" srcOrd="0" destOrd="0" presId="urn:microsoft.com/office/officeart/2005/8/layout/orgChart1"/>
    <dgm:cxn modelId="{52150939-5040-4488-B738-E28AF56EFF13}" type="presOf" srcId="{DE792ECB-2875-4B45-96D6-A5A8A227988E}" destId="{2917A86C-C184-4EB1-9BC7-001485AE0346}" srcOrd="0" destOrd="0" presId="urn:microsoft.com/office/officeart/2005/8/layout/orgChart1"/>
    <dgm:cxn modelId="{474CF0FE-46DC-4E8C-8381-F0F127411044}" type="presOf" srcId="{02DEF8C0-E4C0-46C8-811F-13077C071797}" destId="{531F1F9C-0295-435D-AD68-0D127B25E51C}" srcOrd="1" destOrd="0" presId="urn:microsoft.com/office/officeart/2005/8/layout/orgChart1"/>
    <dgm:cxn modelId="{81CF2457-EB1E-4AFC-9A04-093E82157D62}" type="presOf" srcId="{99483E90-D2D7-40AD-A150-5BD957069712}" destId="{46BF9DA2-479F-42CF-A433-EFF50782F497}" srcOrd="0" destOrd="0" presId="urn:microsoft.com/office/officeart/2005/8/layout/orgChart1"/>
    <dgm:cxn modelId="{29AF449A-75E4-435A-B20D-314E1646E3BD}" srcId="{1ECF6161-A44E-4088-9A34-7B1794436767}" destId="{02DEF8C0-E4C0-46C8-811F-13077C071797}" srcOrd="0" destOrd="0" parTransId="{6560C31C-5FBA-41A4-927C-1F86FD2DD3B7}" sibTransId="{AB736AE8-1577-4EE5-ADBE-DCB200F87D92}"/>
    <dgm:cxn modelId="{A37800D9-595F-4B51-8F30-3774AE31C8A7}" srcId="{1ECF6161-A44E-4088-9A34-7B1794436767}" destId="{F42A1498-1983-4D91-941B-B982EE99BD97}" srcOrd="2" destOrd="0" parTransId="{99483E90-D2D7-40AD-A150-5BD957069712}" sibTransId="{0C616932-872A-47BE-8E3A-694ECF110600}"/>
    <dgm:cxn modelId="{62CC7E17-9F48-403F-B8C4-867C3301F4D6}" type="presOf" srcId="{1ECF6161-A44E-4088-9A34-7B1794436767}" destId="{75A1DE96-0933-4D69-829A-A029429B4DE6}" srcOrd="1" destOrd="0" presId="urn:microsoft.com/office/officeart/2005/8/layout/orgChart1"/>
    <dgm:cxn modelId="{3F131AAD-3F0A-45C5-9CDA-7915A7BAA36E}" type="presOf" srcId="{F42A1498-1983-4D91-941B-B982EE99BD97}" destId="{72DB7302-3275-4BD3-B92E-0CA1EB746F06}" srcOrd="1" destOrd="0" presId="urn:microsoft.com/office/officeart/2005/8/layout/orgChart1"/>
    <dgm:cxn modelId="{A5FF9271-4932-4FBA-9E75-42ABA30495C8}" type="presOf" srcId="{02DEF8C0-E4C0-46C8-811F-13077C071797}" destId="{9FA68609-A987-4440-8190-059B4ECD927F}" srcOrd="0" destOrd="0" presId="urn:microsoft.com/office/officeart/2005/8/layout/orgChart1"/>
    <dgm:cxn modelId="{BA14EF9A-451D-4D8E-A334-CFE72D0738C2}" type="presOf" srcId="{F42A1498-1983-4D91-941B-B982EE99BD97}" destId="{0E5A2019-6FC3-4C46-A8D3-181ECD4EF82A}" srcOrd="0" destOrd="0" presId="urn:microsoft.com/office/officeart/2005/8/layout/orgChart1"/>
    <dgm:cxn modelId="{49154449-02AC-4079-86DD-1280289C665F}" type="presOf" srcId="{1ECF6161-A44E-4088-9A34-7B1794436767}" destId="{609511A6-36E4-41FF-9946-9D5E27EABEB0}" srcOrd="0" destOrd="0" presId="urn:microsoft.com/office/officeart/2005/8/layout/orgChart1"/>
    <dgm:cxn modelId="{2E306EFC-9586-4152-9C87-1B1C48606CF4}" type="presOf" srcId="{DF637BF0-AA5B-4B03-85FA-3B0729614360}" destId="{94596B25-EE12-4FA0-96CE-2A6B61AE2796}" srcOrd="1" destOrd="0" presId="urn:microsoft.com/office/officeart/2005/8/layout/orgChart1"/>
    <dgm:cxn modelId="{E57907F5-E808-467A-8AC7-F1230768262A}" type="presOf" srcId="{6560C31C-5FBA-41A4-927C-1F86FD2DD3B7}" destId="{207EB665-72A4-412F-B810-8937975BCB46}" srcOrd="0" destOrd="0" presId="urn:microsoft.com/office/officeart/2005/8/layout/orgChart1"/>
    <dgm:cxn modelId="{F020ECFC-4A7D-4E4A-9080-4BFC6AF609D9}" srcId="{DE792ECB-2875-4B45-96D6-A5A8A227988E}" destId="{1ECF6161-A44E-4088-9A34-7B1794436767}" srcOrd="0" destOrd="0" parTransId="{B18F5AE5-8C79-4C5C-9DA2-C2EBBADBF8DC}" sibTransId="{A6EC222A-C737-4129-AEF9-782FDEB1C819}"/>
    <dgm:cxn modelId="{35D7592F-0251-4747-9030-3C1F2A6BB741}" srcId="{1ECF6161-A44E-4088-9A34-7B1794436767}" destId="{DF637BF0-AA5B-4B03-85FA-3B0729614360}" srcOrd="1" destOrd="0" parTransId="{50F77822-0D7E-446A-A28D-A383C0D09C20}" sibTransId="{CF061F5D-4F6B-4CE2-B588-F12EB99DD526}"/>
    <dgm:cxn modelId="{4D7B197A-7BD6-4FEC-B732-063939794682}" type="presOf" srcId="{DF637BF0-AA5B-4B03-85FA-3B0729614360}" destId="{A4C66F2D-CC4D-4E79-8E7B-7AE9572D9DCC}" srcOrd="0" destOrd="0" presId="urn:microsoft.com/office/officeart/2005/8/layout/orgChart1"/>
    <dgm:cxn modelId="{4D9D0825-F213-419F-B38F-759E39851468}" type="presParOf" srcId="{2917A86C-C184-4EB1-9BC7-001485AE0346}" destId="{05B7E4CB-0A5E-4277-9001-DA26AF45C877}" srcOrd="0" destOrd="0" presId="urn:microsoft.com/office/officeart/2005/8/layout/orgChart1"/>
    <dgm:cxn modelId="{250A1D58-24E7-4FCF-8150-4C8DC87D66C4}" type="presParOf" srcId="{05B7E4CB-0A5E-4277-9001-DA26AF45C877}" destId="{C7E631D5-B673-408F-9BD5-4DF6B919F3A0}" srcOrd="0" destOrd="0" presId="urn:microsoft.com/office/officeart/2005/8/layout/orgChart1"/>
    <dgm:cxn modelId="{6ADDAF2D-E577-4A36-A8B3-D0146DFA766A}" type="presParOf" srcId="{C7E631D5-B673-408F-9BD5-4DF6B919F3A0}" destId="{609511A6-36E4-41FF-9946-9D5E27EABEB0}" srcOrd="0" destOrd="0" presId="urn:microsoft.com/office/officeart/2005/8/layout/orgChart1"/>
    <dgm:cxn modelId="{E306B3BA-5997-4B3A-B853-C95AE0AB776C}" type="presParOf" srcId="{C7E631D5-B673-408F-9BD5-4DF6B919F3A0}" destId="{75A1DE96-0933-4D69-829A-A029429B4DE6}" srcOrd="1" destOrd="0" presId="urn:microsoft.com/office/officeart/2005/8/layout/orgChart1"/>
    <dgm:cxn modelId="{0171B469-17B7-4F5B-9CF4-EEB1D9D3E77A}" type="presParOf" srcId="{05B7E4CB-0A5E-4277-9001-DA26AF45C877}" destId="{827F7CB7-9AF4-4930-9913-CFB24E717CC1}" srcOrd="1" destOrd="0" presId="urn:microsoft.com/office/officeart/2005/8/layout/orgChart1"/>
    <dgm:cxn modelId="{3E836B9E-A83B-4697-9139-89B31139A7E6}" type="presParOf" srcId="{827F7CB7-9AF4-4930-9913-CFB24E717CC1}" destId="{207EB665-72A4-412F-B810-8937975BCB46}" srcOrd="0" destOrd="0" presId="urn:microsoft.com/office/officeart/2005/8/layout/orgChart1"/>
    <dgm:cxn modelId="{077578AA-4129-425B-BEA7-7EA9013C7A31}" type="presParOf" srcId="{827F7CB7-9AF4-4930-9913-CFB24E717CC1}" destId="{ABCFAD37-DE91-4A08-A789-9CF26D9708B6}" srcOrd="1" destOrd="0" presId="urn:microsoft.com/office/officeart/2005/8/layout/orgChart1"/>
    <dgm:cxn modelId="{90E46B1B-E2AA-4FF2-B51B-4D3B1F7F2471}" type="presParOf" srcId="{ABCFAD37-DE91-4A08-A789-9CF26D9708B6}" destId="{B1172FF7-CB88-4B12-8F85-8478107D2F8D}" srcOrd="0" destOrd="0" presId="urn:microsoft.com/office/officeart/2005/8/layout/orgChart1"/>
    <dgm:cxn modelId="{AC89FAB5-CDAF-4543-AC1A-E0CF639D7FE1}" type="presParOf" srcId="{B1172FF7-CB88-4B12-8F85-8478107D2F8D}" destId="{9FA68609-A987-4440-8190-059B4ECD927F}" srcOrd="0" destOrd="0" presId="urn:microsoft.com/office/officeart/2005/8/layout/orgChart1"/>
    <dgm:cxn modelId="{466099C3-98C2-4F8B-91A9-FE14CA62812F}" type="presParOf" srcId="{B1172FF7-CB88-4B12-8F85-8478107D2F8D}" destId="{531F1F9C-0295-435D-AD68-0D127B25E51C}" srcOrd="1" destOrd="0" presId="urn:microsoft.com/office/officeart/2005/8/layout/orgChart1"/>
    <dgm:cxn modelId="{A72CCBDD-2C37-4684-B27E-C83EEB1E7FC3}" type="presParOf" srcId="{ABCFAD37-DE91-4A08-A789-9CF26D9708B6}" destId="{9E9A52CC-FA4E-405C-950B-3A0FCF796230}" srcOrd="1" destOrd="0" presId="urn:microsoft.com/office/officeart/2005/8/layout/orgChart1"/>
    <dgm:cxn modelId="{2B53A23A-2205-4457-B234-F43614A1EAB8}" type="presParOf" srcId="{ABCFAD37-DE91-4A08-A789-9CF26D9708B6}" destId="{B7BD749A-B311-4606-8272-CF978A32017A}" srcOrd="2" destOrd="0" presId="urn:microsoft.com/office/officeart/2005/8/layout/orgChart1"/>
    <dgm:cxn modelId="{43022574-DDC7-4658-97C2-CBB4CC2727BE}" type="presParOf" srcId="{827F7CB7-9AF4-4930-9913-CFB24E717CC1}" destId="{D08C5A29-FA7D-49A1-92AE-61367D3D75B8}" srcOrd="2" destOrd="0" presId="urn:microsoft.com/office/officeart/2005/8/layout/orgChart1"/>
    <dgm:cxn modelId="{B70AAEDC-46E4-42FE-A130-AFBE9615577E}" type="presParOf" srcId="{827F7CB7-9AF4-4930-9913-CFB24E717CC1}" destId="{CDA05662-86C6-4413-A98A-E78F17988181}" srcOrd="3" destOrd="0" presId="urn:microsoft.com/office/officeart/2005/8/layout/orgChart1"/>
    <dgm:cxn modelId="{B22EF2AC-5E0B-41A2-940F-6F519BFC7D79}" type="presParOf" srcId="{CDA05662-86C6-4413-A98A-E78F17988181}" destId="{2046EA07-9B56-46B4-8313-3F33F907AACF}" srcOrd="0" destOrd="0" presId="urn:microsoft.com/office/officeart/2005/8/layout/orgChart1"/>
    <dgm:cxn modelId="{E142E350-499C-458D-B726-CF089915460F}" type="presParOf" srcId="{2046EA07-9B56-46B4-8313-3F33F907AACF}" destId="{A4C66F2D-CC4D-4E79-8E7B-7AE9572D9DCC}" srcOrd="0" destOrd="0" presId="urn:microsoft.com/office/officeart/2005/8/layout/orgChart1"/>
    <dgm:cxn modelId="{0DF86618-B42E-4679-BD7F-3426B64EF13A}" type="presParOf" srcId="{2046EA07-9B56-46B4-8313-3F33F907AACF}" destId="{94596B25-EE12-4FA0-96CE-2A6B61AE2796}" srcOrd="1" destOrd="0" presId="urn:microsoft.com/office/officeart/2005/8/layout/orgChart1"/>
    <dgm:cxn modelId="{4AEBC960-DE1E-4317-A138-FA0A6174BF3E}" type="presParOf" srcId="{CDA05662-86C6-4413-A98A-E78F17988181}" destId="{4FABDF45-09F8-4EEE-A4F8-F3CC1A4FA681}" srcOrd="1" destOrd="0" presId="urn:microsoft.com/office/officeart/2005/8/layout/orgChart1"/>
    <dgm:cxn modelId="{01C3D4A2-E080-4F81-9F96-E7ED11FA68DF}" type="presParOf" srcId="{CDA05662-86C6-4413-A98A-E78F17988181}" destId="{10DB8B78-C9AB-49AB-BC8F-5C233CC3498A}" srcOrd="2" destOrd="0" presId="urn:microsoft.com/office/officeart/2005/8/layout/orgChart1"/>
    <dgm:cxn modelId="{A87AD816-01EF-4694-9228-BF61E32C59BD}" type="presParOf" srcId="{827F7CB7-9AF4-4930-9913-CFB24E717CC1}" destId="{46BF9DA2-479F-42CF-A433-EFF50782F497}" srcOrd="4" destOrd="0" presId="urn:microsoft.com/office/officeart/2005/8/layout/orgChart1"/>
    <dgm:cxn modelId="{C41F97CC-0485-4E47-85D7-92FA0A81452B}" type="presParOf" srcId="{827F7CB7-9AF4-4930-9913-CFB24E717CC1}" destId="{B1CB8FDC-7409-4927-A2DD-675BF5CE64AB}" srcOrd="5" destOrd="0" presId="urn:microsoft.com/office/officeart/2005/8/layout/orgChart1"/>
    <dgm:cxn modelId="{25F0B2BE-93C1-43A1-BFA6-46AED57BD938}" type="presParOf" srcId="{B1CB8FDC-7409-4927-A2DD-675BF5CE64AB}" destId="{CDCB3FA3-C979-4A6B-B8BF-90458CEC5AEB}" srcOrd="0" destOrd="0" presId="urn:microsoft.com/office/officeart/2005/8/layout/orgChart1"/>
    <dgm:cxn modelId="{A808A4B7-34C9-49AA-B268-568A6CB626D9}" type="presParOf" srcId="{CDCB3FA3-C979-4A6B-B8BF-90458CEC5AEB}" destId="{0E5A2019-6FC3-4C46-A8D3-181ECD4EF82A}" srcOrd="0" destOrd="0" presId="urn:microsoft.com/office/officeart/2005/8/layout/orgChart1"/>
    <dgm:cxn modelId="{28BD7172-904C-4825-96DD-07D21C2528C1}" type="presParOf" srcId="{CDCB3FA3-C979-4A6B-B8BF-90458CEC5AEB}" destId="{72DB7302-3275-4BD3-B92E-0CA1EB746F06}" srcOrd="1" destOrd="0" presId="urn:microsoft.com/office/officeart/2005/8/layout/orgChart1"/>
    <dgm:cxn modelId="{B12E8E83-4322-44EF-A9F4-3DB87799F581}" type="presParOf" srcId="{B1CB8FDC-7409-4927-A2DD-675BF5CE64AB}" destId="{721F22C8-5CC1-4DE6-A5C0-7E1825DC4039}" srcOrd="1" destOrd="0" presId="urn:microsoft.com/office/officeart/2005/8/layout/orgChart1"/>
    <dgm:cxn modelId="{6176B6BE-8C93-4AF4-A709-9AEC90410C00}" type="presParOf" srcId="{B1CB8FDC-7409-4927-A2DD-675BF5CE64AB}" destId="{6E58BCCE-FFA0-4442-BFC7-DFFD1C11CAC2}" srcOrd="2" destOrd="0" presId="urn:microsoft.com/office/officeart/2005/8/layout/orgChart1"/>
    <dgm:cxn modelId="{9023B9E3-49FE-48F1-AB0A-CC972ACF797A}" type="presParOf" srcId="{05B7E4CB-0A5E-4277-9001-DA26AF45C877}" destId="{381242AE-2F07-425E-A64A-49E4647EF9F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0EB5DBC-0594-4C9B-893C-BBEEB014230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</dgm:pt>
    <dgm:pt modelId="{6C5434B7-64EF-4C25-B8FC-D662FAA5E4E0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anose="020B0604020202020204" pitchFamily="34" charset="0"/>
            </a:rPr>
            <a:t>СВОЙСТВА ЭТАЛОНА</a:t>
          </a:r>
        </a:p>
      </dgm:t>
    </dgm:pt>
    <dgm:pt modelId="{A6C61854-A801-4464-89BB-C3CFAED81CFD}" type="parTrans" cxnId="{0C75F248-0B78-4173-8944-1C74614A9991}">
      <dgm:prSet/>
      <dgm:spPr/>
      <dgm:t>
        <a:bodyPr/>
        <a:lstStyle/>
        <a:p>
          <a:endParaRPr lang="ru-RU"/>
        </a:p>
      </dgm:t>
    </dgm:pt>
    <dgm:pt modelId="{C7B15AE9-419C-47B9-B6F5-8AC5AC25EE90}" type="sibTrans" cxnId="{0C75F248-0B78-4173-8944-1C74614A9991}">
      <dgm:prSet/>
      <dgm:spPr/>
      <dgm:t>
        <a:bodyPr/>
        <a:lstStyle/>
        <a:p>
          <a:endParaRPr lang="ru-RU"/>
        </a:p>
      </dgm:t>
    </dgm:pt>
    <dgm:pt modelId="{546D6364-B5D0-4947-9511-AA97BE0EB52A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Неизменность</a:t>
          </a:r>
        </a:p>
      </dgm:t>
    </dgm:pt>
    <dgm:pt modelId="{24911C6E-79D1-4AA3-8E32-ACE5D0DC1661}" type="parTrans" cxnId="{0C5A5C8E-1D53-44CA-BD49-30983A09E986}">
      <dgm:prSet/>
      <dgm:spPr/>
      <dgm:t>
        <a:bodyPr/>
        <a:lstStyle/>
        <a:p>
          <a:endParaRPr lang="ru-RU"/>
        </a:p>
      </dgm:t>
    </dgm:pt>
    <dgm:pt modelId="{6B2B23A9-14AD-4B17-96E4-47D54C2A1C7F}" type="sibTrans" cxnId="{0C5A5C8E-1D53-44CA-BD49-30983A09E986}">
      <dgm:prSet/>
      <dgm:spPr/>
      <dgm:t>
        <a:bodyPr/>
        <a:lstStyle/>
        <a:p>
          <a:endParaRPr lang="ru-RU"/>
        </a:p>
      </dgm:t>
    </dgm:pt>
    <dgm:pt modelId="{74455A19-0EDF-4219-999F-F6BE18E73DC9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Воспроизводимость</a:t>
          </a:r>
        </a:p>
      </dgm:t>
    </dgm:pt>
    <dgm:pt modelId="{CBC83E63-3EB2-47D0-87DF-A1CB265C7953}" type="parTrans" cxnId="{AFEBCEC0-3797-4435-9FFE-FCFAF92CC222}">
      <dgm:prSet/>
      <dgm:spPr/>
      <dgm:t>
        <a:bodyPr/>
        <a:lstStyle/>
        <a:p>
          <a:endParaRPr lang="ru-RU"/>
        </a:p>
      </dgm:t>
    </dgm:pt>
    <dgm:pt modelId="{8E05BBF0-2B40-474A-83B5-45F86E2E8E36}" type="sibTrans" cxnId="{AFEBCEC0-3797-4435-9FFE-FCFAF92CC222}">
      <dgm:prSet/>
      <dgm:spPr/>
      <dgm:t>
        <a:bodyPr/>
        <a:lstStyle/>
        <a:p>
          <a:endParaRPr lang="ru-RU"/>
        </a:p>
      </dgm:t>
    </dgm:pt>
    <dgm:pt modelId="{B887B958-FE2A-4D72-A962-53B107796142}">
      <dgm:prSet custT="1"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rPr>
            <a:t>Сличаемость</a:t>
          </a:r>
        </a:p>
      </dgm:t>
    </dgm:pt>
    <dgm:pt modelId="{7D88000E-0543-46FC-A22F-83E58E7B335B}" type="parTrans" cxnId="{6C1C718A-EC23-47FE-9CEA-5278110DFA4B}">
      <dgm:prSet/>
      <dgm:spPr/>
      <dgm:t>
        <a:bodyPr/>
        <a:lstStyle/>
        <a:p>
          <a:endParaRPr lang="ru-RU"/>
        </a:p>
      </dgm:t>
    </dgm:pt>
    <dgm:pt modelId="{1CCCB742-A9C7-4D12-9539-4D17A3B85CBF}" type="sibTrans" cxnId="{6C1C718A-EC23-47FE-9CEA-5278110DFA4B}">
      <dgm:prSet/>
      <dgm:spPr/>
      <dgm:t>
        <a:bodyPr/>
        <a:lstStyle/>
        <a:p>
          <a:endParaRPr lang="ru-RU"/>
        </a:p>
      </dgm:t>
    </dgm:pt>
    <dgm:pt modelId="{34D5ECFE-B4DD-4F45-881E-6FFC11E2F533}" type="pres">
      <dgm:prSet presAssocID="{F0EB5DBC-0594-4C9B-893C-BBEEB014230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6121791-8ED1-47A8-9FDA-9440CA888B2A}" type="pres">
      <dgm:prSet presAssocID="{6C5434B7-64EF-4C25-B8FC-D662FAA5E4E0}" presName="hierRoot1" presStyleCnt="0">
        <dgm:presLayoutVars>
          <dgm:hierBranch/>
        </dgm:presLayoutVars>
      </dgm:prSet>
      <dgm:spPr/>
    </dgm:pt>
    <dgm:pt modelId="{BF550865-1E1F-4BA4-8AC4-9664357D910C}" type="pres">
      <dgm:prSet presAssocID="{6C5434B7-64EF-4C25-B8FC-D662FAA5E4E0}" presName="rootComposite1" presStyleCnt="0"/>
      <dgm:spPr/>
    </dgm:pt>
    <dgm:pt modelId="{03EBF9B6-25FB-489F-A3D3-2B8C6BD79DC0}" type="pres">
      <dgm:prSet presAssocID="{6C5434B7-64EF-4C25-B8FC-D662FAA5E4E0}" presName="rootText1" presStyleLbl="node0" presStyleIdx="0" presStyleCnt="1" custScaleX="224234" custLinFactNeighborX="0" custLinFactNeighborY="-248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F34106F-74E1-4BA5-926C-248B6EFABAFD}" type="pres">
      <dgm:prSet presAssocID="{6C5434B7-64EF-4C25-B8FC-D662FAA5E4E0}" presName="rootConnector1" presStyleLbl="node1" presStyleIdx="0" presStyleCnt="0"/>
      <dgm:spPr/>
      <dgm:t>
        <a:bodyPr/>
        <a:lstStyle/>
        <a:p>
          <a:endParaRPr lang="ru-RU"/>
        </a:p>
      </dgm:t>
    </dgm:pt>
    <dgm:pt modelId="{0902C87A-9E00-4F7D-97BF-9E49231D1A9F}" type="pres">
      <dgm:prSet presAssocID="{6C5434B7-64EF-4C25-B8FC-D662FAA5E4E0}" presName="hierChild2" presStyleCnt="0"/>
      <dgm:spPr/>
    </dgm:pt>
    <dgm:pt modelId="{89C0015F-C278-40FF-BC27-74877BAA9747}" type="pres">
      <dgm:prSet presAssocID="{24911C6E-79D1-4AA3-8E32-ACE5D0DC1661}" presName="Name35" presStyleLbl="parChTrans1D2" presStyleIdx="0" presStyleCnt="3"/>
      <dgm:spPr/>
      <dgm:t>
        <a:bodyPr/>
        <a:lstStyle/>
        <a:p>
          <a:endParaRPr lang="ru-RU"/>
        </a:p>
      </dgm:t>
    </dgm:pt>
    <dgm:pt modelId="{33C62D2F-F366-4F26-9D69-A8E0EE481AEA}" type="pres">
      <dgm:prSet presAssocID="{546D6364-B5D0-4947-9511-AA97BE0EB52A}" presName="hierRoot2" presStyleCnt="0">
        <dgm:presLayoutVars>
          <dgm:hierBranch/>
        </dgm:presLayoutVars>
      </dgm:prSet>
      <dgm:spPr/>
    </dgm:pt>
    <dgm:pt modelId="{C4C739E2-4113-48AA-86DB-6C848598CE91}" type="pres">
      <dgm:prSet presAssocID="{546D6364-B5D0-4947-9511-AA97BE0EB52A}" presName="rootComposite" presStyleCnt="0"/>
      <dgm:spPr/>
    </dgm:pt>
    <dgm:pt modelId="{97631176-DE14-4B3C-A93D-ACF4ED2C4684}" type="pres">
      <dgm:prSet presAssocID="{546D6364-B5D0-4947-9511-AA97BE0EB52A}" presName="rootText" presStyleLbl="node2" presStyleIdx="0" presStyleCnt="3" custScaleX="11999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CAB627D-97C3-4EAB-8285-D82423A76F50}" type="pres">
      <dgm:prSet presAssocID="{546D6364-B5D0-4947-9511-AA97BE0EB52A}" presName="rootConnector" presStyleLbl="node2" presStyleIdx="0" presStyleCnt="3"/>
      <dgm:spPr/>
      <dgm:t>
        <a:bodyPr/>
        <a:lstStyle/>
        <a:p>
          <a:endParaRPr lang="ru-RU"/>
        </a:p>
      </dgm:t>
    </dgm:pt>
    <dgm:pt modelId="{4B80A2EC-856E-43CD-94E4-9006B7481BC5}" type="pres">
      <dgm:prSet presAssocID="{546D6364-B5D0-4947-9511-AA97BE0EB52A}" presName="hierChild4" presStyleCnt="0"/>
      <dgm:spPr/>
    </dgm:pt>
    <dgm:pt modelId="{D8B163B0-7147-40B3-A7CC-6D1CF9A10E1F}" type="pres">
      <dgm:prSet presAssocID="{546D6364-B5D0-4947-9511-AA97BE0EB52A}" presName="hierChild5" presStyleCnt="0"/>
      <dgm:spPr/>
    </dgm:pt>
    <dgm:pt modelId="{0FD04929-2549-4AAD-931B-5CAC611D0EE3}" type="pres">
      <dgm:prSet presAssocID="{CBC83E63-3EB2-47D0-87DF-A1CB265C7953}" presName="Name35" presStyleLbl="parChTrans1D2" presStyleIdx="1" presStyleCnt="3"/>
      <dgm:spPr/>
      <dgm:t>
        <a:bodyPr/>
        <a:lstStyle/>
        <a:p>
          <a:endParaRPr lang="ru-RU"/>
        </a:p>
      </dgm:t>
    </dgm:pt>
    <dgm:pt modelId="{05734D01-9397-403C-8C39-1E46E9B776BD}" type="pres">
      <dgm:prSet presAssocID="{74455A19-0EDF-4219-999F-F6BE18E73DC9}" presName="hierRoot2" presStyleCnt="0">
        <dgm:presLayoutVars>
          <dgm:hierBranch/>
        </dgm:presLayoutVars>
      </dgm:prSet>
      <dgm:spPr/>
    </dgm:pt>
    <dgm:pt modelId="{6C22C0AB-5D64-4474-80B7-5B0FD149BE41}" type="pres">
      <dgm:prSet presAssocID="{74455A19-0EDF-4219-999F-F6BE18E73DC9}" presName="rootComposite" presStyleCnt="0"/>
      <dgm:spPr/>
    </dgm:pt>
    <dgm:pt modelId="{860DDEED-4A16-45C5-BAE2-C95CE39C7A3B}" type="pres">
      <dgm:prSet presAssocID="{74455A19-0EDF-4219-999F-F6BE18E73DC9}" presName="rootText" presStyleLbl="node2" presStyleIdx="1" presStyleCnt="3" custScaleX="15489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7021423-FCA1-46DA-ACA9-AC6E9AC4D08A}" type="pres">
      <dgm:prSet presAssocID="{74455A19-0EDF-4219-999F-F6BE18E73DC9}" presName="rootConnector" presStyleLbl="node2" presStyleIdx="1" presStyleCnt="3"/>
      <dgm:spPr/>
      <dgm:t>
        <a:bodyPr/>
        <a:lstStyle/>
        <a:p>
          <a:endParaRPr lang="ru-RU"/>
        </a:p>
      </dgm:t>
    </dgm:pt>
    <dgm:pt modelId="{F3E6790B-D41E-40D0-B743-B9C13886C13A}" type="pres">
      <dgm:prSet presAssocID="{74455A19-0EDF-4219-999F-F6BE18E73DC9}" presName="hierChild4" presStyleCnt="0"/>
      <dgm:spPr/>
    </dgm:pt>
    <dgm:pt modelId="{9FDF01D9-F2CB-496A-8575-40509E785E54}" type="pres">
      <dgm:prSet presAssocID="{74455A19-0EDF-4219-999F-F6BE18E73DC9}" presName="hierChild5" presStyleCnt="0"/>
      <dgm:spPr/>
    </dgm:pt>
    <dgm:pt modelId="{6FA63F08-979A-44A0-8850-1966F03BF841}" type="pres">
      <dgm:prSet presAssocID="{7D88000E-0543-46FC-A22F-83E58E7B335B}" presName="Name35" presStyleLbl="parChTrans1D2" presStyleIdx="2" presStyleCnt="3"/>
      <dgm:spPr/>
      <dgm:t>
        <a:bodyPr/>
        <a:lstStyle/>
        <a:p>
          <a:endParaRPr lang="ru-RU"/>
        </a:p>
      </dgm:t>
    </dgm:pt>
    <dgm:pt modelId="{6FACA4FE-7FEB-4F39-9DE8-990CA2F3CE5F}" type="pres">
      <dgm:prSet presAssocID="{B887B958-FE2A-4D72-A962-53B107796142}" presName="hierRoot2" presStyleCnt="0">
        <dgm:presLayoutVars>
          <dgm:hierBranch/>
        </dgm:presLayoutVars>
      </dgm:prSet>
      <dgm:spPr/>
    </dgm:pt>
    <dgm:pt modelId="{8AF68766-F657-4627-B134-ABDEC6F02666}" type="pres">
      <dgm:prSet presAssocID="{B887B958-FE2A-4D72-A962-53B107796142}" presName="rootComposite" presStyleCnt="0"/>
      <dgm:spPr/>
    </dgm:pt>
    <dgm:pt modelId="{CEF8B108-DF10-4C84-9F84-C52D575A8FDE}" type="pres">
      <dgm:prSet presAssocID="{B887B958-FE2A-4D72-A962-53B107796142}" presName="rootText" presStyleLbl="node2" presStyleIdx="2" presStyleCnt="3" custScaleX="13142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B2ADC88-0148-4CF7-B936-023CA25EDDE9}" type="pres">
      <dgm:prSet presAssocID="{B887B958-FE2A-4D72-A962-53B107796142}" presName="rootConnector" presStyleLbl="node2" presStyleIdx="2" presStyleCnt="3"/>
      <dgm:spPr/>
      <dgm:t>
        <a:bodyPr/>
        <a:lstStyle/>
        <a:p>
          <a:endParaRPr lang="ru-RU"/>
        </a:p>
      </dgm:t>
    </dgm:pt>
    <dgm:pt modelId="{1FFAE6C3-1335-43DA-AFDC-37D55FFA344B}" type="pres">
      <dgm:prSet presAssocID="{B887B958-FE2A-4D72-A962-53B107796142}" presName="hierChild4" presStyleCnt="0"/>
      <dgm:spPr/>
    </dgm:pt>
    <dgm:pt modelId="{11102328-8C79-4A5F-B5E8-9CE59D4C780A}" type="pres">
      <dgm:prSet presAssocID="{B887B958-FE2A-4D72-A962-53B107796142}" presName="hierChild5" presStyleCnt="0"/>
      <dgm:spPr/>
    </dgm:pt>
    <dgm:pt modelId="{FF9B4ADD-F3C4-45DF-9543-6C13CDDFD0E0}" type="pres">
      <dgm:prSet presAssocID="{6C5434B7-64EF-4C25-B8FC-D662FAA5E4E0}" presName="hierChild3" presStyleCnt="0"/>
      <dgm:spPr/>
    </dgm:pt>
  </dgm:ptLst>
  <dgm:cxnLst>
    <dgm:cxn modelId="{9144EE6D-A080-492A-BE89-21A4A9F48D4F}" type="presOf" srcId="{7D88000E-0543-46FC-A22F-83E58E7B335B}" destId="{6FA63F08-979A-44A0-8850-1966F03BF841}" srcOrd="0" destOrd="0" presId="urn:microsoft.com/office/officeart/2005/8/layout/orgChart1"/>
    <dgm:cxn modelId="{B24B96BA-EFDA-453B-94EB-4CEAF6C68261}" type="presOf" srcId="{6C5434B7-64EF-4C25-B8FC-D662FAA5E4E0}" destId="{03EBF9B6-25FB-489F-A3D3-2B8C6BD79DC0}" srcOrd="0" destOrd="0" presId="urn:microsoft.com/office/officeart/2005/8/layout/orgChart1"/>
    <dgm:cxn modelId="{B28494B0-0974-4BE3-83CB-344E024AE305}" type="presOf" srcId="{74455A19-0EDF-4219-999F-F6BE18E73DC9}" destId="{860DDEED-4A16-45C5-BAE2-C95CE39C7A3B}" srcOrd="0" destOrd="0" presId="urn:microsoft.com/office/officeart/2005/8/layout/orgChart1"/>
    <dgm:cxn modelId="{DD22D59D-B5AB-4CC9-BB3B-A6EEC212A119}" type="presOf" srcId="{546D6364-B5D0-4947-9511-AA97BE0EB52A}" destId="{97631176-DE14-4B3C-A93D-ACF4ED2C4684}" srcOrd="0" destOrd="0" presId="urn:microsoft.com/office/officeart/2005/8/layout/orgChart1"/>
    <dgm:cxn modelId="{12E9B1FA-F938-4F85-B0AE-60F2B1C2E843}" type="presOf" srcId="{F0EB5DBC-0594-4C9B-893C-BBEEB0142300}" destId="{34D5ECFE-B4DD-4F45-881E-6FFC11E2F533}" srcOrd="0" destOrd="0" presId="urn:microsoft.com/office/officeart/2005/8/layout/orgChart1"/>
    <dgm:cxn modelId="{0C75F248-0B78-4173-8944-1C74614A9991}" srcId="{F0EB5DBC-0594-4C9B-893C-BBEEB0142300}" destId="{6C5434B7-64EF-4C25-B8FC-D662FAA5E4E0}" srcOrd="0" destOrd="0" parTransId="{A6C61854-A801-4464-89BB-C3CFAED81CFD}" sibTransId="{C7B15AE9-419C-47B9-B6F5-8AC5AC25EE90}"/>
    <dgm:cxn modelId="{0C5A5C8E-1D53-44CA-BD49-30983A09E986}" srcId="{6C5434B7-64EF-4C25-B8FC-D662FAA5E4E0}" destId="{546D6364-B5D0-4947-9511-AA97BE0EB52A}" srcOrd="0" destOrd="0" parTransId="{24911C6E-79D1-4AA3-8E32-ACE5D0DC1661}" sibTransId="{6B2B23A9-14AD-4B17-96E4-47D54C2A1C7F}"/>
    <dgm:cxn modelId="{1AB90512-C6C0-4697-929D-EC33ACA51040}" type="presOf" srcId="{B887B958-FE2A-4D72-A962-53B107796142}" destId="{CEF8B108-DF10-4C84-9F84-C52D575A8FDE}" srcOrd="0" destOrd="0" presId="urn:microsoft.com/office/officeart/2005/8/layout/orgChart1"/>
    <dgm:cxn modelId="{AFEBCEC0-3797-4435-9FFE-FCFAF92CC222}" srcId="{6C5434B7-64EF-4C25-B8FC-D662FAA5E4E0}" destId="{74455A19-0EDF-4219-999F-F6BE18E73DC9}" srcOrd="1" destOrd="0" parTransId="{CBC83E63-3EB2-47D0-87DF-A1CB265C7953}" sibTransId="{8E05BBF0-2B40-474A-83B5-45F86E2E8E36}"/>
    <dgm:cxn modelId="{593A36FF-7F85-4BB6-BC72-9BA32356B20F}" type="presOf" srcId="{546D6364-B5D0-4947-9511-AA97BE0EB52A}" destId="{1CAB627D-97C3-4EAB-8285-D82423A76F50}" srcOrd="1" destOrd="0" presId="urn:microsoft.com/office/officeart/2005/8/layout/orgChart1"/>
    <dgm:cxn modelId="{9C6A3E05-EE60-4C28-98B1-D8D053F0068C}" type="presOf" srcId="{74455A19-0EDF-4219-999F-F6BE18E73DC9}" destId="{47021423-FCA1-46DA-ACA9-AC6E9AC4D08A}" srcOrd="1" destOrd="0" presId="urn:microsoft.com/office/officeart/2005/8/layout/orgChart1"/>
    <dgm:cxn modelId="{89E3C2FD-E249-4328-8A13-733B3CC3BC45}" type="presOf" srcId="{6C5434B7-64EF-4C25-B8FC-D662FAA5E4E0}" destId="{0F34106F-74E1-4BA5-926C-248B6EFABAFD}" srcOrd="1" destOrd="0" presId="urn:microsoft.com/office/officeart/2005/8/layout/orgChart1"/>
    <dgm:cxn modelId="{F56EE8F4-17BC-4554-BFEB-E26AF5F5CC76}" type="presOf" srcId="{24911C6E-79D1-4AA3-8E32-ACE5D0DC1661}" destId="{89C0015F-C278-40FF-BC27-74877BAA9747}" srcOrd="0" destOrd="0" presId="urn:microsoft.com/office/officeart/2005/8/layout/orgChart1"/>
    <dgm:cxn modelId="{6C1C718A-EC23-47FE-9CEA-5278110DFA4B}" srcId="{6C5434B7-64EF-4C25-B8FC-D662FAA5E4E0}" destId="{B887B958-FE2A-4D72-A962-53B107796142}" srcOrd="2" destOrd="0" parTransId="{7D88000E-0543-46FC-A22F-83E58E7B335B}" sibTransId="{1CCCB742-A9C7-4D12-9539-4D17A3B85CBF}"/>
    <dgm:cxn modelId="{96969723-5A98-483D-942A-8D851833A219}" type="presOf" srcId="{B887B958-FE2A-4D72-A962-53B107796142}" destId="{3B2ADC88-0148-4CF7-B936-023CA25EDDE9}" srcOrd="1" destOrd="0" presId="urn:microsoft.com/office/officeart/2005/8/layout/orgChart1"/>
    <dgm:cxn modelId="{CBF9E15C-D6FF-401D-8A5D-7946E0130A2F}" type="presOf" srcId="{CBC83E63-3EB2-47D0-87DF-A1CB265C7953}" destId="{0FD04929-2549-4AAD-931B-5CAC611D0EE3}" srcOrd="0" destOrd="0" presId="urn:microsoft.com/office/officeart/2005/8/layout/orgChart1"/>
    <dgm:cxn modelId="{E7E34E39-7475-4369-B891-F79055026A29}" type="presParOf" srcId="{34D5ECFE-B4DD-4F45-881E-6FFC11E2F533}" destId="{B6121791-8ED1-47A8-9FDA-9440CA888B2A}" srcOrd="0" destOrd="0" presId="urn:microsoft.com/office/officeart/2005/8/layout/orgChart1"/>
    <dgm:cxn modelId="{2FE03F2A-BCD3-4CB6-804B-4567158C2D36}" type="presParOf" srcId="{B6121791-8ED1-47A8-9FDA-9440CA888B2A}" destId="{BF550865-1E1F-4BA4-8AC4-9664357D910C}" srcOrd="0" destOrd="0" presId="urn:microsoft.com/office/officeart/2005/8/layout/orgChart1"/>
    <dgm:cxn modelId="{187030E8-723B-4617-96F2-64E843261E7E}" type="presParOf" srcId="{BF550865-1E1F-4BA4-8AC4-9664357D910C}" destId="{03EBF9B6-25FB-489F-A3D3-2B8C6BD79DC0}" srcOrd="0" destOrd="0" presId="urn:microsoft.com/office/officeart/2005/8/layout/orgChart1"/>
    <dgm:cxn modelId="{C298A168-C4EE-4AA3-902C-19B5D7112A63}" type="presParOf" srcId="{BF550865-1E1F-4BA4-8AC4-9664357D910C}" destId="{0F34106F-74E1-4BA5-926C-248B6EFABAFD}" srcOrd="1" destOrd="0" presId="urn:microsoft.com/office/officeart/2005/8/layout/orgChart1"/>
    <dgm:cxn modelId="{350AC50D-BEDB-4BBD-BDAA-BDB4BF42570D}" type="presParOf" srcId="{B6121791-8ED1-47A8-9FDA-9440CA888B2A}" destId="{0902C87A-9E00-4F7D-97BF-9E49231D1A9F}" srcOrd="1" destOrd="0" presId="urn:microsoft.com/office/officeart/2005/8/layout/orgChart1"/>
    <dgm:cxn modelId="{EE51A92F-6423-474A-9BD7-C9EF62E13FEE}" type="presParOf" srcId="{0902C87A-9E00-4F7D-97BF-9E49231D1A9F}" destId="{89C0015F-C278-40FF-BC27-74877BAA9747}" srcOrd="0" destOrd="0" presId="urn:microsoft.com/office/officeart/2005/8/layout/orgChart1"/>
    <dgm:cxn modelId="{A420F7D9-BF5B-42FD-85F8-3DE0950C4C1B}" type="presParOf" srcId="{0902C87A-9E00-4F7D-97BF-9E49231D1A9F}" destId="{33C62D2F-F366-4F26-9D69-A8E0EE481AEA}" srcOrd="1" destOrd="0" presId="urn:microsoft.com/office/officeart/2005/8/layout/orgChart1"/>
    <dgm:cxn modelId="{8A0305DF-E32A-4BAB-ACF1-F2F250664381}" type="presParOf" srcId="{33C62D2F-F366-4F26-9D69-A8E0EE481AEA}" destId="{C4C739E2-4113-48AA-86DB-6C848598CE91}" srcOrd="0" destOrd="0" presId="urn:microsoft.com/office/officeart/2005/8/layout/orgChart1"/>
    <dgm:cxn modelId="{E7FAF09E-30AA-42D0-94BD-F556B78F6690}" type="presParOf" srcId="{C4C739E2-4113-48AA-86DB-6C848598CE91}" destId="{97631176-DE14-4B3C-A93D-ACF4ED2C4684}" srcOrd="0" destOrd="0" presId="urn:microsoft.com/office/officeart/2005/8/layout/orgChart1"/>
    <dgm:cxn modelId="{21C4155A-A1AC-4AD0-AC4B-859A3F03E39B}" type="presParOf" srcId="{C4C739E2-4113-48AA-86DB-6C848598CE91}" destId="{1CAB627D-97C3-4EAB-8285-D82423A76F50}" srcOrd="1" destOrd="0" presId="urn:microsoft.com/office/officeart/2005/8/layout/orgChart1"/>
    <dgm:cxn modelId="{2E78B114-FBD4-4328-BE3E-C869B643566A}" type="presParOf" srcId="{33C62D2F-F366-4F26-9D69-A8E0EE481AEA}" destId="{4B80A2EC-856E-43CD-94E4-9006B7481BC5}" srcOrd="1" destOrd="0" presId="urn:microsoft.com/office/officeart/2005/8/layout/orgChart1"/>
    <dgm:cxn modelId="{2FE4E00A-F034-45BF-908E-D82EFE21BC2B}" type="presParOf" srcId="{33C62D2F-F366-4F26-9D69-A8E0EE481AEA}" destId="{D8B163B0-7147-40B3-A7CC-6D1CF9A10E1F}" srcOrd="2" destOrd="0" presId="urn:microsoft.com/office/officeart/2005/8/layout/orgChart1"/>
    <dgm:cxn modelId="{6D04820C-3A9F-434A-882E-A041891F0DE1}" type="presParOf" srcId="{0902C87A-9E00-4F7D-97BF-9E49231D1A9F}" destId="{0FD04929-2549-4AAD-931B-5CAC611D0EE3}" srcOrd="2" destOrd="0" presId="urn:microsoft.com/office/officeart/2005/8/layout/orgChart1"/>
    <dgm:cxn modelId="{9C71CA0B-956A-4BDD-89F7-7D54947FBEF7}" type="presParOf" srcId="{0902C87A-9E00-4F7D-97BF-9E49231D1A9F}" destId="{05734D01-9397-403C-8C39-1E46E9B776BD}" srcOrd="3" destOrd="0" presId="urn:microsoft.com/office/officeart/2005/8/layout/orgChart1"/>
    <dgm:cxn modelId="{38E19B33-42A3-454C-8DC0-4902CEEECECC}" type="presParOf" srcId="{05734D01-9397-403C-8C39-1E46E9B776BD}" destId="{6C22C0AB-5D64-4474-80B7-5B0FD149BE41}" srcOrd="0" destOrd="0" presId="urn:microsoft.com/office/officeart/2005/8/layout/orgChart1"/>
    <dgm:cxn modelId="{C02977DC-4CB1-4674-80A0-68C07DD263A2}" type="presParOf" srcId="{6C22C0AB-5D64-4474-80B7-5B0FD149BE41}" destId="{860DDEED-4A16-45C5-BAE2-C95CE39C7A3B}" srcOrd="0" destOrd="0" presId="urn:microsoft.com/office/officeart/2005/8/layout/orgChart1"/>
    <dgm:cxn modelId="{4879EC24-FCFE-4EAC-9E14-F2CCBFBA9830}" type="presParOf" srcId="{6C22C0AB-5D64-4474-80B7-5B0FD149BE41}" destId="{47021423-FCA1-46DA-ACA9-AC6E9AC4D08A}" srcOrd="1" destOrd="0" presId="urn:microsoft.com/office/officeart/2005/8/layout/orgChart1"/>
    <dgm:cxn modelId="{630119EB-202F-43F9-BF1A-3EBADB46636F}" type="presParOf" srcId="{05734D01-9397-403C-8C39-1E46E9B776BD}" destId="{F3E6790B-D41E-40D0-B743-B9C13886C13A}" srcOrd="1" destOrd="0" presId="urn:microsoft.com/office/officeart/2005/8/layout/orgChart1"/>
    <dgm:cxn modelId="{F3158DA6-D0C4-4FCB-B9D1-FEDD3EDDBF44}" type="presParOf" srcId="{05734D01-9397-403C-8C39-1E46E9B776BD}" destId="{9FDF01D9-F2CB-496A-8575-40509E785E54}" srcOrd="2" destOrd="0" presId="urn:microsoft.com/office/officeart/2005/8/layout/orgChart1"/>
    <dgm:cxn modelId="{AF20CF53-3708-4EEA-9BD8-928BBBDA51DD}" type="presParOf" srcId="{0902C87A-9E00-4F7D-97BF-9E49231D1A9F}" destId="{6FA63F08-979A-44A0-8850-1966F03BF841}" srcOrd="4" destOrd="0" presId="urn:microsoft.com/office/officeart/2005/8/layout/orgChart1"/>
    <dgm:cxn modelId="{AA6AFB49-FD6B-4202-8EE7-3DE37E06B464}" type="presParOf" srcId="{0902C87A-9E00-4F7D-97BF-9E49231D1A9F}" destId="{6FACA4FE-7FEB-4F39-9DE8-990CA2F3CE5F}" srcOrd="5" destOrd="0" presId="urn:microsoft.com/office/officeart/2005/8/layout/orgChart1"/>
    <dgm:cxn modelId="{CC8455F8-A6C8-4A2F-AEDC-81813FE295D2}" type="presParOf" srcId="{6FACA4FE-7FEB-4F39-9DE8-990CA2F3CE5F}" destId="{8AF68766-F657-4627-B134-ABDEC6F02666}" srcOrd="0" destOrd="0" presId="urn:microsoft.com/office/officeart/2005/8/layout/orgChart1"/>
    <dgm:cxn modelId="{EAF8D74A-BD53-4C07-AA5B-FB0179F3DCD5}" type="presParOf" srcId="{8AF68766-F657-4627-B134-ABDEC6F02666}" destId="{CEF8B108-DF10-4C84-9F84-C52D575A8FDE}" srcOrd="0" destOrd="0" presId="urn:microsoft.com/office/officeart/2005/8/layout/orgChart1"/>
    <dgm:cxn modelId="{6738D6EF-21F9-4068-9035-E5B4A3B18589}" type="presParOf" srcId="{8AF68766-F657-4627-B134-ABDEC6F02666}" destId="{3B2ADC88-0148-4CF7-B936-023CA25EDDE9}" srcOrd="1" destOrd="0" presId="urn:microsoft.com/office/officeart/2005/8/layout/orgChart1"/>
    <dgm:cxn modelId="{2321513C-1C0E-4803-BDC8-D4D0D2EE4F42}" type="presParOf" srcId="{6FACA4FE-7FEB-4F39-9DE8-990CA2F3CE5F}" destId="{1FFAE6C3-1335-43DA-AFDC-37D55FFA344B}" srcOrd="1" destOrd="0" presId="urn:microsoft.com/office/officeart/2005/8/layout/orgChart1"/>
    <dgm:cxn modelId="{375050A3-5339-4E6F-9FAA-C68FFF87F6AE}" type="presParOf" srcId="{6FACA4FE-7FEB-4F39-9DE8-990CA2F3CE5F}" destId="{11102328-8C79-4A5F-B5E8-9CE59D4C780A}" srcOrd="2" destOrd="0" presId="urn:microsoft.com/office/officeart/2005/8/layout/orgChart1"/>
    <dgm:cxn modelId="{AE6ABC9A-8106-4FDF-BC8E-99BC3FEB44DF}" type="presParOf" srcId="{B6121791-8ED1-47A8-9FDA-9440CA888B2A}" destId="{FF9B4ADD-F3C4-45DF-9543-6C13CDDFD0E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15721E-F960-4CFA-BCC7-C409FED336F5}">
      <dsp:nvSpPr>
        <dsp:cNvPr id="0" name=""/>
        <dsp:cNvSpPr/>
      </dsp:nvSpPr>
      <dsp:spPr>
        <a:xfrm rot="10800000">
          <a:off x="217922" y="568726"/>
          <a:ext cx="8639061" cy="2964192"/>
        </a:xfrm>
        <a:prstGeom prst="homePlate">
          <a:avLst/>
        </a:prstGeom>
        <a:solidFill>
          <a:srgbClr val="0000FF"/>
        </a:solidFill>
        <a:ln w="76200" cap="rnd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07126" tIns="251460" rIns="469392" bIns="251460" numCol="1" spcCol="1270" anchor="ctr" anchorCtr="0">
          <a:noAutofit/>
        </a:bodyPr>
        <a:lstStyle/>
        <a:p>
          <a:pPr marL="804863" lvl="0" indent="0" algn="l" defTabSz="29337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6600" b="1" kern="1200" dirty="0" smtClean="0">
              <a:ln>
                <a:solidFill>
                  <a:srgbClr val="FFC000"/>
                </a:solidFill>
              </a:ln>
              <a:solidFill>
                <a:srgbClr val="FFFF00"/>
              </a:solidFill>
              <a:latin typeface="Book Antiqua" pitchFamily="18" charset="0"/>
            </a:rPr>
            <a:t>   </a:t>
          </a:r>
          <a:r>
            <a:rPr lang="ru-RU" sz="6600" b="1" kern="1200" dirty="0" smtClean="0">
              <a:ln>
                <a:solidFill>
                  <a:srgbClr val="FFC000"/>
                </a:solidFill>
              </a:ln>
              <a:solidFill>
                <a:schemeClr val="accent6">
                  <a:lumMod val="75000"/>
                </a:schemeClr>
              </a:solidFill>
              <a:latin typeface="Book Antiqua" pitchFamily="18" charset="0"/>
            </a:rPr>
            <a:t>Раздел 2.</a:t>
          </a:r>
          <a:r>
            <a:rPr lang="ru-RU" sz="6600" b="1" kern="1200" dirty="0" smtClean="0">
              <a:ln>
                <a:solidFill>
                  <a:srgbClr val="FFC000"/>
                </a:solidFill>
              </a:ln>
              <a:solidFill>
                <a:srgbClr val="FFFF00"/>
              </a:solidFill>
              <a:latin typeface="Book Antiqua" pitchFamily="18" charset="0"/>
            </a:rPr>
            <a:t>    Технические измерения</a:t>
          </a:r>
          <a:endParaRPr lang="ru-RU" sz="6600" b="1" kern="1200" dirty="0">
            <a:ln>
              <a:solidFill>
                <a:srgbClr val="FFC000"/>
              </a:solidFill>
            </a:ln>
            <a:solidFill>
              <a:srgbClr val="FFFF00"/>
            </a:solidFill>
            <a:latin typeface="Book Antiqua" pitchFamily="18" charset="0"/>
          </a:endParaRPr>
        </a:p>
      </dsp:txBody>
      <dsp:txXfrm rot="10800000">
        <a:off x="958970" y="568726"/>
        <a:ext cx="7898013" cy="2964192"/>
      </dsp:txXfrm>
    </dsp:sp>
    <dsp:sp modelId="{D07D269E-EBFF-4B7A-B587-0C185410A93E}">
      <dsp:nvSpPr>
        <dsp:cNvPr id="0" name=""/>
        <dsp:cNvSpPr/>
      </dsp:nvSpPr>
      <dsp:spPr>
        <a:xfrm>
          <a:off x="89841" y="567288"/>
          <a:ext cx="2825645" cy="2929422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76200" cap="rnd" cmpd="sng" algn="ctr">
          <a:solidFill>
            <a:srgbClr val="FFFF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4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766" cy="49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320" y="0"/>
            <a:ext cx="2945766" cy="49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69FB850-5CA4-4115-B1B1-7CC395988977}" type="datetimeFigureOut">
              <a:rPr lang="ru-RU"/>
              <a:pPr>
                <a:defRPr/>
              </a:pPr>
              <a:t>18.01.2021</a:t>
            </a:fld>
            <a:endParaRPr lang="ru-RU"/>
          </a:p>
        </p:txBody>
      </p:sp>
      <p:sp>
        <p:nvSpPr>
          <p:cNvPr id="145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0275" y="741363"/>
            <a:ext cx="4937125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404" y="4689834"/>
            <a:ext cx="5436868" cy="4443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089"/>
            <a:ext cx="2945766" cy="494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320" y="9378089"/>
            <a:ext cx="2945766" cy="494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8818E08-A771-4C20-9C52-2D86D6AA74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62171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3877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98543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40394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352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8650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6407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6482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3455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59128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751169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112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973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21761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39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28086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42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6937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112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86579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5451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9840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6775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941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8818E08-A771-4C20-9C52-2D86D6AA743F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03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2A0184-BECC-4E8A-A64C-5610F337EDE2}" type="datetime1">
              <a:rPr lang="ru-RU" smtClean="0"/>
              <a:pPr>
                <a:defRPr/>
              </a:pPr>
              <a:t>18.01.2021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BEC81D-71B9-470B-917D-D175E491ACC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933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206F79-10D0-43D1-9710-57B11391F292}" type="datetime1">
              <a:rPr lang="ru-RU" smtClean="0"/>
              <a:pPr>
                <a:defRPr/>
              </a:pPr>
              <a:t>18.01.2021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DE836-D3D1-4A05-9C66-D5F90F3F40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8484790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206F79-10D0-43D1-9710-57B11391F292}" type="datetime1">
              <a:rPr lang="ru-RU" smtClean="0"/>
              <a:pPr>
                <a:defRPr/>
              </a:pPr>
              <a:t>18.01.2021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DE836-D3D1-4A05-9C66-D5F90F3F40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9860307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206F79-10D0-43D1-9710-57B11391F292}" type="datetime1">
              <a:rPr lang="ru-RU" smtClean="0"/>
              <a:pPr>
                <a:defRPr/>
              </a:pPr>
              <a:t>18.01.2021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DE836-D3D1-4A05-9C66-D5F90F3F40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9530920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206F79-10D0-43D1-9710-57B11391F292}" type="datetime1">
              <a:rPr lang="ru-RU" smtClean="0"/>
              <a:pPr>
                <a:defRPr/>
              </a:pPr>
              <a:t>18.01.2021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DE836-D3D1-4A05-9C66-D5F90F3F40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31830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206F79-10D0-43D1-9710-57B11391F292}" type="datetime1">
              <a:rPr lang="ru-RU" smtClean="0"/>
              <a:pPr>
                <a:defRPr/>
              </a:pPr>
              <a:t>18.01.2021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DE836-D3D1-4A05-9C66-D5F90F3F40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3814911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7206F79-10D0-43D1-9710-57B11391F292}" type="datetime1">
              <a:rPr lang="ru-RU" smtClean="0"/>
              <a:pPr>
                <a:defRPr/>
              </a:pPr>
              <a:t>18.01.2021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9DE836-D3D1-4A05-9C66-D5F90F3F40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776509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DA6E95-3291-4D6D-8FF9-B8734864AB44}" type="datetime1">
              <a:rPr lang="ru-RU" smtClean="0"/>
              <a:pPr>
                <a:defRPr/>
              </a:pPr>
              <a:t>18.01.2021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E3A16F-69F8-48A4-95F9-4E50D690563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9057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82773D-3090-4A54-807A-FDC1B49F3F7F}" type="datetime1">
              <a:rPr lang="ru-RU" smtClean="0"/>
              <a:pPr>
                <a:defRPr/>
              </a:pPr>
              <a:t>18.01.2021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4F88B3-8EB5-4082-8172-FB293DAFCE9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32610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CFFE82E-D757-4434-A39D-C2333DE0054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319799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AF8105C-29B5-45CF-9AE4-8BDDBF339F3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1799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A7755B-45D9-45FD-8EFF-1191D6A13FFE}" type="datetime1">
              <a:rPr lang="ru-RU" smtClean="0"/>
              <a:pPr>
                <a:defRPr/>
              </a:pPr>
              <a:t>18.01.2021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C343F1-3032-41C8-979A-5577136490C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748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718154-A19F-4D96-A5DB-F631147FB891}" type="datetime1">
              <a:rPr lang="ru-RU" smtClean="0"/>
              <a:pPr>
                <a:defRPr/>
              </a:pPr>
              <a:t>18.01.2021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E10C33-B47D-47A5-80DC-F2C4107F7FE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2135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BF1509-1DE2-4E79-B535-9257FCE4671F}" type="datetime1">
              <a:rPr lang="ru-RU" smtClean="0"/>
              <a:pPr>
                <a:defRPr/>
              </a:pPr>
              <a:t>18.01.2021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9278F8-665D-44E5-978E-D403EAED1CB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956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896B410-49E0-4604-85FE-F585587D7968}" type="datetime1">
              <a:rPr lang="ru-RU" smtClean="0"/>
              <a:pPr>
                <a:defRPr/>
              </a:pPr>
              <a:t>18.01.2021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BE1C65-558E-4E1A-9071-7EF76E01EA2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9177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60C40E4-7D52-481F-ADB3-479AC07A37D0}" type="datetime1">
              <a:rPr lang="ru-RU" smtClean="0"/>
              <a:pPr>
                <a:defRPr/>
              </a:pPr>
              <a:t>18.01.2021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83C18-3994-4976-BB7A-D897A6CC0F7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9473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072889F-9158-4B8D-A52E-2992D98152AC}" type="datetime1">
              <a:rPr lang="ru-RU" smtClean="0"/>
              <a:pPr>
                <a:defRPr/>
              </a:pPr>
              <a:t>18.01.2021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637339-AF86-4D1F-84E6-D32B79BC2DF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290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4A7553-A468-4FEF-9189-7CEAB8EC9E19}" type="datetime1">
              <a:rPr lang="ru-RU" smtClean="0"/>
              <a:pPr>
                <a:defRPr/>
              </a:pPr>
              <a:t>18.01.2021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51AB30-34AE-4B43-84F2-D8244160FED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640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CFAEA7-CB25-4CFE-8FAC-14001BCADF53}" type="datetime1">
              <a:rPr lang="ru-RU" smtClean="0"/>
              <a:pPr>
                <a:defRPr/>
              </a:pPr>
              <a:t>18.01.2021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4FEA5-1BB8-4D91-A77A-E1FF467627C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3540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">
              <a:schemeClr val="tx2">
                <a:lumMod val="40000"/>
                <a:lumOff val="60000"/>
              </a:schemeClr>
            </a:gs>
            <a:gs pos="100000">
              <a:schemeClr val="bg2">
                <a:tint val="97000"/>
                <a:hueMod val="92000"/>
                <a:satMod val="169000"/>
                <a:lumMod val="164000"/>
              </a:schemeClr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37206F79-10D0-43D1-9710-57B11391F292}" type="datetime1">
              <a:rPr lang="ru-RU" smtClean="0"/>
              <a:pPr>
                <a:defRPr/>
              </a:pPr>
              <a:t>18.01.2021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ru-RU" smtClean="0"/>
              <a:t>Гавриленко Наталия Айратовна</a:t>
            </a: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419DE836-D3D1-4A05-9C66-D5F90F3F40F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5642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66" r:id="rId1"/>
    <p:sldLayoutId id="2147484367" r:id="rId2"/>
    <p:sldLayoutId id="2147484368" r:id="rId3"/>
    <p:sldLayoutId id="2147484369" r:id="rId4"/>
    <p:sldLayoutId id="2147484370" r:id="rId5"/>
    <p:sldLayoutId id="2147484371" r:id="rId6"/>
    <p:sldLayoutId id="2147484372" r:id="rId7"/>
    <p:sldLayoutId id="2147484373" r:id="rId8"/>
    <p:sldLayoutId id="2147484374" r:id="rId9"/>
    <p:sldLayoutId id="2147484375" r:id="rId10"/>
    <p:sldLayoutId id="2147484376" r:id="rId11"/>
    <p:sldLayoutId id="2147484377" r:id="rId12"/>
    <p:sldLayoutId id="2147484378" r:id="rId13"/>
    <p:sldLayoutId id="2147484379" r:id="rId14"/>
    <p:sldLayoutId id="2147484380" r:id="rId15"/>
    <p:sldLayoutId id="2147484381" r:id="rId16"/>
    <p:sldLayoutId id="2147484382" r:id="rId17"/>
    <p:sldLayoutId id="2147484383" r:id="rId18"/>
    <p:sldLayoutId id="2147484384" r:id="rId19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Relationship Id="rId9" Type="http://schemas.openxmlformats.org/officeDocument/2006/relationships/image" Target="../media/image5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6.w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4.wmf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3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7.bin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87093" y="6165304"/>
            <a:ext cx="856907" cy="669925"/>
          </a:xfrm>
        </p:spPr>
        <p:txBody>
          <a:bodyPr/>
          <a:lstStyle/>
          <a:p>
            <a:pPr>
              <a:defRPr/>
            </a:pPr>
            <a:fld id="{F1318F1C-4954-4BF0-A2DA-C80DE216D2AA}" type="slidenum">
              <a:rPr lang="ru-RU" sz="1600" smtClean="0"/>
              <a:pPr>
                <a:defRPr/>
              </a:pPr>
              <a:t>1</a:t>
            </a:fld>
            <a:endParaRPr lang="ru-RU" sz="1600" dirty="0"/>
          </a:p>
        </p:txBody>
      </p:sp>
      <p:graphicFrame>
        <p:nvGraphicFramePr>
          <p:cNvPr id="6" name="Схема 5"/>
          <p:cNvGraphicFramePr/>
          <p:nvPr>
            <p:extLst/>
          </p:nvPr>
        </p:nvGraphicFramePr>
        <p:xfrm>
          <a:off x="179512" y="404664"/>
          <a:ext cx="885698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16024" y="4417638"/>
            <a:ext cx="83884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 algn="just">
              <a:lnSpc>
                <a:spcPct val="90000"/>
              </a:lnSpc>
              <a:buClr>
                <a:srgbClr val="9BBB59"/>
              </a:buClr>
              <a:buFont typeface="Wingdings 2" panose="05020102010507070707" pitchFamily="18" charset="2"/>
              <a:buNone/>
            </a:pPr>
            <a:r>
              <a:rPr lang="ru-RU" altLang="ru-RU" sz="2400" dirty="0" smtClean="0"/>
              <a:t>   </a:t>
            </a:r>
            <a:r>
              <a:rPr lang="ru-RU" altLang="ru-RU" sz="2400" b="1" dirty="0" smtClean="0">
                <a:solidFill>
                  <a:srgbClr val="FF0000"/>
                </a:solidFill>
              </a:rPr>
              <a:t>«… </a:t>
            </a:r>
            <a:r>
              <a:rPr lang="ru-RU" altLang="ru-RU" sz="2400" b="1" dirty="0">
                <a:solidFill>
                  <a:srgbClr val="FF0000"/>
                </a:solidFill>
              </a:rPr>
              <a:t>наука начинается … с тех пор, как начинают измерять; точная наука немыслима без меры…». «В природе мера и вес суть главные орудия познания…»   </a:t>
            </a:r>
            <a:endParaRPr lang="ru-RU" altLang="ru-RU" sz="2400" b="1" dirty="0" smtClean="0">
              <a:solidFill>
                <a:srgbClr val="FF0000"/>
              </a:solidFill>
            </a:endParaRPr>
          </a:p>
          <a:p>
            <a:pPr marL="273050" indent="-273050" algn="r">
              <a:lnSpc>
                <a:spcPct val="90000"/>
              </a:lnSpc>
              <a:buClr>
                <a:srgbClr val="9BBB59"/>
              </a:buClr>
              <a:buFont typeface="Wingdings 2" panose="05020102010507070707" pitchFamily="18" charset="2"/>
              <a:buNone/>
            </a:pPr>
            <a:r>
              <a:rPr lang="ru-RU" altLang="ru-RU" sz="2400" b="1" dirty="0" smtClean="0">
                <a:solidFill>
                  <a:srgbClr val="1D08B8"/>
                </a:solidFill>
              </a:rPr>
              <a:t>Дмитрий </a:t>
            </a:r>
            <a:r>
              <a:rPr lang="ru-RU" altLang="ru-RU" sz="2400" b="1" dirty="0">
                <a:solidFill>
                  <a:srgbClr val="1D08B8"/>
                </a:solidFill>
              </a:rPr>
              <a:t>Иванович Менделеев</a:t>
            </a:r>
            <a:endParaRPr lang="en-US" altLang="ru-RU" sz="2400" b="1" dirty="0">
              <a:solidFill>
                <a:srgbClr val="1D08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749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8A299CA2-B536-41EC-8145-DFB5A30E3565}" type="slidenum">
              <a:rPr lang="ru-RU" sz="1600"/>
              <a:pPr>
                <a:defRPr/>
              </a:pPr>
              <a:t>10</a:t>
            </a:fld>
            <a:endParaRPr lang="ru-RU" sz="1600" dirty="0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332656"/>
          </a:xfrm>
          <a:prstGeom prst="rect">
            <a:avLst/>
          </a:prstGeom>
          <a:solidFill>
            <a:srgbClr val="FFFF00"/>
          </a:solidFill>
          <a:ln w="38100">
            <a:solidFill>
              <a:srgbClr val="1D08B8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Clr>
                <a:srgbClr val="0000FF"/>
              </a:buClr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КЛАССИФИКАЦИЯ ВИДОВ ИЗМЕРЕНИЙ</a:t>
            </a:r>
            <a:endParaRPr lang="ru-RU" sz="1000" dirty="0">
              <a:solidFill>
                <a:srgbClr val="000000"/>
              </a:solidFill>
              <a:latin typeface="Book Antiqu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399553"/>
            <a:ext cx="8928992" cy="217598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  <a:latin typeface="-apple-system"/>
              </a:rPr>
              <a:t>4)</a:t>
            </a:r>
            <a:r>
              <a:rPr lang="ru-RU" b="1" dirty="0">
                <a:solidFill>
                  <a:srgbClr val="0000FF"/>
                </a:solidFill>
                <a:latin typeface="-apple-system"/>
              </a:rPr>
              <a:t> </a:t>
            </a:r>
            <a:r>
              <a:rPr lang="ru-RU" b="1" dirty="0">
                <a:solidFill>
                  <a:srgbClr val="FF0000"/>
                </a:solidFill>
                <a:latin typeface="-apple-system"/>
              </a:rPr>
              <a:t> </a:t>
            </a:r>
            <a:r>
              <a:rPr lang="ru-RU" b="1" dirty="0" smtClean="0">
                <a:solidFill>
                  <a:srgbClr val="FF0000"/>
                </a:solidFill>
                <a:latin typeface="-apple-system"/>
              </a:rPr>
              <a:t>По предназначению:</a:t>
            </a:r>
          </a:p>
          <a:p>
            <a:pPr marL="742950" lvl="1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FF"/>
                </a:solidFill>
                <a:latin typeface="-apple-system"/>
              </a:rPr>
              <a:t>технические измерения; </a:t>
            </a:r>
          </a:p>
          <a:p>
            <a:pPr marL="742950" lvl="1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FF"/>
                </a:solidFill>
                <a:latin typeface="-apple-system"/>
              </a:rPr>
              <a:t>метрологические измерения. </a:t>
            </a:r>
          </a:p>
          <a:p>
            <a:endParaRPr lang="ru-RU" sz="300" i="1" dirty="0" smtClean="0">
              <a:solidFill>
                <a:srgbClr val="212529"/>
              </a:solidFill>
              <a:latin typeface="-apple-system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buClr>
                <a:srgbClr val="0000FF"/>
              </a:buClr>
            </a:pP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Технические –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измерения,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выполняемые </a:t>
            </a:r>
            <a:r>
              <a:rPr lang="ru-RU" b="1" u="sng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техническими </a:t>
            </a:r>
            <a:r>
              <a:rPr lang="ru-RU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(рабочими</a:t>
            </a:r>
            <a:r>
              <a:rPr lang="ru-RU" b="1" u="sng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средствами </a:t>
            </a:r>
            <a:r>
              <a:rPr lang="ru-RU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измерений – </a:t>
            </a:r>
            <a:r>
              <a:rPr lang="ru-RU" b="1" u="sng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РСИ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  <a:buClr>
                <a:srgbClr val="1D08B8"/>
              </a:buClr>
            </a:pP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Метрологические </a:t>
            </a:r>
            <a:r>
              <a:rPr lang="ru-RU" b="1" dirty="0">
                <a:solidFill>
                  <a:srgbClr val="FF0000"/>
                </a:solidFill>
                <a:latin typeface="Book Antiqua" pitchFamily="18" charset="0"/>
              </a:rPr>
              <a:t>–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выполняемые с помощью </a:t>
            </a:r>
            <a:r>
              <a:rPr lang="ru-RU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эталонов, образцовых </a:t>
            </a:r>
          </a:p>
          <a:p>
            <a:pPr algn="just">
              <a:lnSpc>
                <a:spcPct val="80000"/>
              </a:lnSpc>
            </a:pPr>
            <a:r>
              <a:rPr lang="ru-RU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 </a:t>
            </a:r>
            <a:r>
              <a:rPr lang="ru-RU" b="1" u="sng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измерений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2674251"/>
            <a:ext cx="8928992" cy="415806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  <a:latin typeface="-apple-system"/>
              </a:rPr>
              <a:t>5)</a:t>
            </a:r>
            <a:r>
              <a:rPr lang="ru-RU" b="1" dirty="0">
                <a:solidFill>
                  <a:srgbClr val="0000FF"/>
                </a:solidFill>
                <a:latin typeface="-apple-system"/>
              </a:rPr>
              <a:t> </a:t>
            </a:r>
            <a:r>
              <a:rPr lang="ru-RU" b="1" dirty="0">
                <a:solidFill>
                  <a:srgbClr val="FF0000"/>
                </a:solidFill>
                <a:latin typeface="-apple-system"/>
              </a:rPr>
              <a:t> </a:t>
            </a:r>
            <a:r>
              <a:rPr lang="ru-RU" b="1" dirty="0" smtClean="0">
                <a:solidFill>
                  <a:srgbClr val="FF0000"/>
                </a:solidFill>
                <a:latin typeface="-apple-system"/>
              </a:rPr>
              <a:t>По </a:t>
            </a:r>
            <a:r>
              <a:rPr lang="ru-RU" b="1" dirty="0" smtClean="0">
                <a:solidFill>
                  <a:srgbClr val="FF0000"/>
                </a:solidFill>
              </a:rPr>
              <a:t>способу </a:t>
            </a:r>
            <a:r>
              <a:rPr lang="ru-RU" b="1" dirty="0">
                <a:solidFill>
                  <a:srgbClr val="FF0000"/>
                </a:solidFill>
              </a:rPr>
              <a:t>выражения </a:t>
            </a:r>
            <a:r>
              <a:rPr lang="ru-RU" b="1" dirty="0" smtClean="0">
                <a:solidFill>
                  <a:srgbClr val="FF0000"/>
                </a:solidFill>
              </a:rPr>
              <a:t>(представления) результатов измерений</a:t>
            </a:r>
            <a:r>
              <a:rPr lang="ru-RU" b="1" dirty="0" smtClean="0">
                <a:solidFill>
                  <a:srgbClr val="FF0000"/>
                </a:solidFill>
                <a:latin typeface="-apple-system"/>
              </a:rPr>
              <a:t>:</a:t>
            </a:r>
          </a:p>
          <a:p>
            <a:pPr marL="742950" lvl="1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FF"/>
                </a:solidFill>
                <a:latin typeface="-apple-system"/>
              </a:rPr>
              <a:t>абсолютные; </a:t>
            </a:r>
          </a:p>
          <a:p>
            <a:pPr marL="742950" lvl="1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FF"/>
                </a:solidFill>
                <a:latin typeface="-apple-system"/>
              </a:rPr>
              <a:t>относительные. </a:t>
            </a:r>
          </a:p>
          <a:p>
            <a:endParaRPr lang="ru-RU" sz="300" i="1" dirty="0" smtClean="0">
              <a:solidFill>
                <a:srgbClr val="212529"/>
              </a:solidFill>
              <a:latin typeface="-apple-system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buClr>
                <a:srgbClr val="0000FF"/>
              </a:buClr>
            </a:pP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Абсолютные </a:t>
            </a:r>
            <a:r>
              <a:rPr lang="ru-RU" b="1" dirty="0">
                <a:solidFill>
                  <a:srgbClr val="FF0000"/>
                </a:solidFill>
                <a:latin typeface="Book Antiqua" pitchFamily="18" charset="0"/>
              </a:rPr>
              <a:t>–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измерения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выполняемые посредством </a:t>
            </a:r>
            <a:r>
              <a:rPr lang="ru-RU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прямого, непосредственного измерения</a:t>
            </a:r>
            <a:r>
              <a:rPr lang="ru-RU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величины и (или) применения физической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константы. 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buClr>
                <a:srgbClr val="0000FF"/>
              </a:buClr>
            </a:pP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Относительные </a:t>
            </a:r>
            <a:r>
              <a:rPr lang="ru-RU" b="1" dirty="0">
                <a:solidFill>
                  <a:srgbClr val="FF0000"/>
                </a:solidFill>
                <a:latin typeface="Book Antiqua" pitchFamily="18" charset="0"/>
              </a:rPr>
              <a:t>–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измерения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 которых вычисляется </a:t>
            </a:r>
            <a:r>
              <a:rPr lang="ru-RU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однородных величин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причем: </a:t>
            </a:r>
          </a:p>
          <a:p>
            <a:pPr marL="742950" lvl="1" indent="-28575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числитель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сравниваемой величиной, а </a:t>
            </a:r>
          </a:p>
          <a:p>
            <a:pPr marL="742950" lvl="1" indent="-285750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знаменатель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базой сравнения единицей). </a:t>
            </a:r>
          </a:p>
          <a:p>
            <a:pPr>
              <a:lnSpc>
                <a:spcPct val="80000"/>
              </a:lnSpc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измерения будет зависеть от того, какая величина принимается за базу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сравнения.</a:t>
            </a:r>
          </a:p>
          <a:p>
            <a:pPr>
              <a:lnSpc>
                <a:spcPct val="80000"/>
              </a:lnSpc>
            </a:pP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 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относительных измерениях </a:t>
            </a:r>
            <a:r>
              <a:rPr lang="ru-RU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величину сравнивают с одноименной, играющей роль единицы или принятой за исходную 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(например, измерение диаметра вращающейся детали по числу оборотов соприкасающегося с ней аттестованного ролика</a:t>
            </a:r>
            <a:r>
              <a:rPr lang="ru-RU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5734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8A299CA2-B536-41EC-8145-DFB5A30E3565}" type="slidenum">
              <a:rPr lang="ru-RU" sz="1600"/>
              <a:pPr>
                <a:defRPr/>
              </a:pPr>
              <a:t>11</a:t>
            </a:fld>
            <a:endParaRPr lang="ru-RU" sz="1600" dirty="0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332656"/>
          </a:xfrm>
          <a:prstGeom prst="rect">
            <a:avLst/>
          </a:prstGeom>
          <a:solidFill>
            <a:srgbClr val="FFFF00"/>
          </a:solidFill>
          <a:ln w="38100">
            <a:solidFill>
              <a:srgbClr val="1D08B8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Clr>
                <a:srgbClr val="0000FF"/>
              </a:buClr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КЛАССИФИКАЦИЯ ВИДОВ ИЗМЕРЕНИЙ</a:t>
            </a:r>
            <a:endParaRPr lang="ru-RU" sz="1000" dirty="0">
              <a:solidFill>
                <a:srgbClr val="000000"/>
              </a:solidFill>
              <a:latin typeface="Book Antiqu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620688"/>
            <a:ext cx="8928992" cy="313932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  <a:latin typeface="-apple-system"/>
              </a:rPr>
              <a:t>6)</a:t>
            </a:r>
            <a:r>
              <a:rPr lang="ru-RU" b="1" dirty="0">
                <a:solidFill>
                  <a:srgbClr val="0000FF"/>
                </a:solidFill>
                <a:latin typeface="-apple-system"/>
              </a:rPr>
              <a:t> </a:t>
            </a:r>
            <a:r>
              <a:rPr lang="ru-RU" b="1" dirty="0">
                <a:solidFill>
                  <a:srgbClr val="FF0000"/>
                </a:solidFill>
                <a:latin typeface="-apple-system"/>
              </a:rPr>
              <a:t> 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характеру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зависимости измеряемой величины от </a:t>
            </a:r>
            <a:r>
              <a:rPr lang="ru-RU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времени:</a:t>
            </a:r>
          </a:p>
          <a:p>
            <a:pPr marL="742950" lvl="1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FF"/>
                </a:solidFill>
                <a:latin typeface="-apple-system"/>
              </a:rPr>
              <a:t>статические измерения; </a:t>
            </a:r>
          </a:p>
          <a:p>
            <a:pPr marL="742950" lvl="1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FF"/>
                </a:solidFill>
                <a:latin typeface="-apple-system"/>
              </a:rPr>
              <a:t>динамические измерения. </a:t>
            </a:r>
          </a:p>
          <a:p>
            <a:endParaRPr lang="ru-RU" sz="300" i="1" dirty="0" smtClean="0">
              <a:solidFill>
                <a:srgbClr val="212529"/>
              </a:solidFill>
              <a:latin typeface="-apple-system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FF"/>
              </a:buClr>
            </a:pP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Статические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измерение </a:t>
            </a:r>
            <a:r>
              <a:rPr lang="ru-RU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постоянной, неизменной физической величины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принимаемой в соответствии с конкретной измерительной задачей за неизменную на протяжении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 измерения (</a:t>
            </a:r>
            <a:r>
              <a:rPr lang="ru-RU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измеряемая величина </a:t>
            </a:r>
            <a:r>
              <a:rPr lang="ru-RU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остаётся </a:t>
            </a:r>
            <a:r>
              <a:rPr lang="ru-RU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постоянной во времени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FF"/>
              </a:buClr>
            </a:pP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Динамические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измерение </a:t>
            </a:r>
            <a:r>
              <a:rPr lang="ru-RU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изменяющейся, непостоянной физической величины</a:t>
            </a:r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для получения результата измерения  которой необходимо учитывать это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(</a:t>
            </a:r>
            <a:r>
              <a:rPr lang="ru-RU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измеряемая величина изменяется и является непостоянной во времени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535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/>
          </p:cNvSpPr>
          <p:nvPr>
            <p:ph type="ctrTitle"/>
          </p:nvPr>
        </p:nvSpPr>
        <p:spPr>
          <a:xfrm>
            <a:off x="323528" y="1052736"/>
            <a:ext cx="8640960" cy="4752528"/>
          </a:xfrm>
          <a:solidFill>
            <a:srgbClr val="FFFF00"/>
          </a:solidFill>
          <a:ln w="38100">
            <a:solidFill>
              <a:srgbClr val="0000FF"/>
            </a:solidFill>
          </a:ln>
          <a:effectLst>
            <a:softEdge rad="317500"/>
          </a:effectLst>
        </p:spPr>
        <p:txBody>
          <a:bodyPr>
            <a:noAutofit/>
          </a:bodyPr>
          <a:lstStyle/>
          <a:p>
            <a:pPr algn="ctr"/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ХАРАКТЕРИСТИКИ ИЗМЕРЕНИЙ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/>
            </a:r>
            <a:b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</a:b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/>
            </a:r>
            <a:b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</a:br>
            <a:endParaRPr lang="ru-RU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058484C9-490D-4D29-B553-93C8E0EC740C}" type="slidenum">
              <a:rPr lang="ru-RU" sz="1600" smtClean="0"/>
              <a:pPr>
                <a:defRPr/>
              </a:pPr>
              <a:t>12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58184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8A299CA2-B536-41EC-8145-DFB5A30E3565}" type="slidenum">
              <a:rPr lang="ru-RU" sz="1600"/>
              <a:pPr>
                <a:defRPr/>
              </a:pPr>
              <a:t>13</a:t>
            </a:fld>
            <a:endParaRPr lang="ru-RU" sz="1600" dirty="0"/>
          </a:p>
        </p:txBody>
      </p:sp>
      <p:sp>
        <p:nvSpPr>
          <p:cNvPr id="1041" name="Rectangle 14"/>
          <p:cNvSpPr>
            <a:spLocks noChangeArrowheads="1"/>
          </p:cNvSpPr>
          <p:nvPr/>
        </p:nvSpPr>
        <p:spPr bwMode="auto">
          <a:xfrm>
            <a:off x="485341" y="908720"/>
            <a:ext cx="8191115" cy="403244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anchor="t" anchorCtr="0"/>
          <a:lstStyle/>
          <a:p>
            <a:pPr marL="800100" lvl="1" indent="-342900" algn="just">
              <a:buClr>
                <a:srgbClr val="0000FF"/>
              </a:buClr>
              <a:buFont typeface="+mj-lt"/>
              <a:buAutoNum type="arabicParenR"/>
            </a:pPr>
            <a:r>
              <a:rPr lang="ru-RU" sz="3600" b="1" dirty="0" smtClean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  <a:latin typeface="Book Antiqua" pitchFamily="18" charset="0"/>
              </a:rPr>
              <a:t>Метод измерений </a:t>
            </a:r>
          </a:p>
          <a:p>
            <a:pPr marL="800100" lvl="1" indent="-342900" algn="just">
              <a:buClr>
                <a:srgbClr val="0000FF"/>
              </a:buClr>
              <a:buFont typeface="+mj-lt"/>
              <a:buAutoNum type="arabicParenR"/>
            </a:pPr>
            <a:r>
              <a:rPr lang="ru-RU" sz="4000" b="1" dirty="0" smtClean="0">
                <a:solidFill>
                  <a:srgbClr val="FF0000"/>
                </a:solidFill>
                <a:latin typeface="Book Antiqua" pitchFamily="18" charset="0"/>
              </a:rPr>
              <a:t> Принцип измерений</a:t>
            </a:r>
          </a:p>
          <a:p>
            <a:pPr marL="800100" lvl="1" indent="-342900" algn="just">
              <a:buClr>
                <a:srgbClr val="0000FF"/>
              </a:buClr>
              <a:buFont typeface="+mj-lt"/>
              <a:buAutoNum type="arabicParenR"/>
            </a:pPr>
            <a:r>
              <a:rPr lang="ru-RU" sz="4000" b="1" dirty="0" smtClean="0">
                <a:solidFill>
                  <a:srgbClr val="FF0000"/>
                </a:solidFill>
                <a:latin typeface="Book Antiqua" pitchFamily="18" charset="0"/>
              </a:rPr>
              <a:t> Погрешность измерений</a:t>
            </a:r>
          </a:p>
          <a:p>
            <a:pPr marL="800100" lvl="1" indent="-342900" algn="just">
              <a:buClr>
                <a:srgbClr val="0000FF"/>
              </a:buClr>
              <a:buFont typeface="+mj-lt"/>
              <a:buAutoNum type="arabicParenR"/>
            </a:pPr>
            <a:r>
              <a:rPr lang="ru-RU" sz="4000" b="1" dirty="0" smtClean="0">
                <a:solidFill>
                  <a:srgbClr val="FF0000"/>
                </a:solidFill>
                <a:latin typeface="Book Antiqua" pitchFamily="18" charset="0"/>
              </a:rPr>
              <a:t> Точность измерений</a:t>
            </a:r>
          </a:p>
          <a:p>
            <a:pPr marL="800100" lvl="1" indent="-342900" algn="just">
              <a:buClr>
                <a:srgbClr val="0000FF"/>
              </a:buClr>
              <a:buFont typeface="+mj-lt"/>
              <a:buAutoNum type="arabicParenR"/>
            </a:pPr>
            <a:r>
              <a:rPr lang="ru-RU" sz="4000" b="1" dirty="0" smtClean="0">
                <a:solidFill>
                  <a:srgbClr val="FF0000"/>
                </a:solidFill>
                <a:latin typeface="Book Antiqua" pitchFamily="18" charset="0"/>
              </a:rPr>
              <a:t> Правильность измерений</a:t>
            </a:r>
          </a:p>
          <a:p>
            <a:pPr marL="800100" lvl="1" indent="-342900" algn="just">
              <a:buClr>
                <a:srgbClr val="0000FF"/>
              </a:buClr>
              <a:buFont typeface="+mj-lt"/>
              <a:buAutoNum type="arabicParenR"/>
            </a:pPr>
            <a:r>
              <a:rPr lang="ru-RU" sz="4000" b="1" dirty="0" smtClean="0">
                <a:solidFill>
                  <a:srgbClr val="FF0000"/>
                </a:solidFill>
                <a:latin typeface="Book Antiqua" pitchFamily="18" charset="0"/>
              </a:rPr>
              <a:t> Достоверность измерений</a:t>
            </a:r>
          </a:p>
          <a:p>
            <a:pPr marL="800100" lvl="1" indent="-342900" algn="just">
              <a:buClr>
                <a:srgbClr val="0000FF"/>
              </a:buClr>
              <a:buFont typeface="+mj-lt"/>
              <a:buAutoNum type="arabicParenR"/>
            </a:pPr>
            <a:endParaRPr lang="ru-RU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8318"/>
            <a:ext cx="9144000" cy="457288"/>
          </a:xfrm>
          <a:prstGeom prst="rect">
            <a:avLst/>
          </a:prstGeom>
          <a:solidFill>
            <a:srgbClr val="FFFF00"/>
          </a:solidFill>
          <a:ln w="38100">
            <a:solidFill>
              <a:srgbClr val="1D08B8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Clr>
                <a:srgbClr val="0000FF"/>
              </a:buClr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ОСНОВНЫЕ ХАРАКТЕРИСТИКИ ИЗМЕРЕНИЙ</a:t>
            </a:r>
            <a:endParaRPr lang="ru-RU" sz="1000" dirty="0">
              <a:solidFill>
                <a:srgbClr val="00000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318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/>
          </p:cNvSpPr>
          <p:nvPr>
            <p:ph type="ctrTitle"/>
          </p:nvPr>
        </p:nvSpPr>
        <p:spPr>
          <a:xfrm>
            <a:off x="323528" y="1916832"/>
            <a:ext cx="8640960" cy="2880320"/>
          </a:xfrm>
          <a:solidFill>
            <a:srgbClr val="FFFF00"/>
          </a:solidFill>
          <a:ln w="38100">
            <a:solidFill>
              <a:srgbClr val="0000FF"/>
            </a:solidFill>
          </a:ln>
          <a:effectLst>
            <a:softEdge rad="317500"/>
          </a:effectLst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Методы ИЗМЕРЕНИЙ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/>
            </a:r>
            <a:b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</a:b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/>
            </a:r>
            <a:b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</a:br>
            <a:endParaRPr lang="ru-RU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058484C9-490D-4D29-B553-93C8E0EC740C}" type="slidenum">
              <a:rPr lang="ru-RU" sz="1600" smtClean="0"/>
              <a:pPr>
                <a:defRPr/>
              </a:pPr>
              <a:t>14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154514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Rectangle 14"/>
          <p:cNvSpPr>
            <a:spLocks noChangeArrowheads="1"/>
          </p:cNvSpPr>
          <p:nvPr/>
        </p:nvSpPr>
        <p:spPr bwMode="auto">
          <a:xfrm>
            <a:off x="179512" y="432604"/>
            <a:ext cx="8784976" cy="6425396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anchor="t" anchorCtr="0"/>
          <a:lstStyle/>
          <a:p>
            <a:pPr algn="just">
              <a:lnSpc>
                <a:spcPct val="80000"/>
              </a:lnSpc>
            </a:pPr>
            <a:r>
              <a:rPr lang="ru-RU" sz="2000" dirty="0">
                <a:solidFill>
                  <a:srgbClr val="000000"/>
                </a:solidFill>
                <a:latin typeface="Book Antiqua" pitchFamily="18" charset="0"/>
              </a:rPr>
              <a:t>Взаимодействие СИ с объектом при измерении основано на физических явлениях, совокупность которых составляет </a:t>
            </a:r>
            <a:r>
              <a:rPr lang="ru-RU" sz="2000" b="1" i="1" dirty="0">
                <a:solidFill>
                  <a:srgbClr val="FF0000"/>
                </a:solidFill>
                <a:latin typeface="Book Antiqua" pitchFamily="18" charset="0"/>
              </a:rPr>
              <a:t>принцип измерений</a:t>
            </a:r>
            <a:r>
              <a:rPr lang="ru-RU" sz="2000" dirty="0">
                <a:solidFill>
                  <a:srgbClr val="000000"/>
                </a:solidFill>
                <a:latin typeface="Book Antiqua" pitchFamily="18" charset="0"/>
              </a:rPr>
              <a:t>, а совокупность приемов использования принципов и СИ называется </a:t>
            </a:r>
            <a:r>
              <a:rPr lang="ru-RU" sz="2000" b="1" i="1" dirty="0">
                <a:solidFill>
                  <a:srgbClr val="FF0000"/>
                </a:solidFill>
                <a:latin typeface="Book Antiqua" pitchFamily="18" charset="0"/>
              </a:rPr>
              <a:t>методом измерений</a:t>
            </a:r>
            <a:r>
              <a:rPr lang="ru-RU" sz="2000" b="1" dirty="0">
                <a:solidFill>
                  <a:schemeClr val="accent1"/>
                </a:solidFill>
                <a:latin typeface="Book Antiqua" pitchFamily="18" charset="0"/>
              </a:rPr>
              <a:t>.</a:t>
            </a:r>
            <a:endParaRPr lang="ru-RU" sz="2000" b="1" i="1" dirty="0">
              <a:solidFill>
                <a:schemeClr val="accent1"/>
              </a:solidFill>
              <a:latin typeface="Book Antiqua" pitchFamily="18" charset="0"/>
            </a:endParaRPr>
          </a:p>
          <a:p>
            <a:pPr algn="just">
              <a:lnSpc>
                <a:spcPct val="80000"/>
              </a:lnSpc>
            </a:pPr>
            <a:endParaRPr lang="ru-RU" sz="1200" b="1" u="sng" dirty="0" smtClean="0">
              <a:solidFill>
                <a:srgbClr val="1D08B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20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измерений</a:t>
            </a:r>
            <a:r>
              <a:rPr lang="ru-RU" sz="2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способ или комплекс способов, посредством которых производится измерение данной величины, т. е. сравнение измеряемой величины с ее мерой согласно принятому принципу измерения</a:t>
            </a:r>
          </a:p>
          <a:p>
            <a:pPr algn="just">
              <a:lnSpc>
                <a:spcPct val="80000"/>
              </a:lnSpc>
            </a:pPr>
            <a:endParaRPr lang="ru-RU" sz="1200" dirty="0" smtClean="0">
              <a:solidFill>
                <a:schemeClr val="bg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ru-RU" sz="2400" b="1" dirty="0" smtClean="0">
                <a:solidFill>
                  <a:srgbClr val="FF0000"/>
                </a:solidFill>
              </a:rPr>
              <a:t>Классификация методов измерения: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способам получения искомого значения измеряемой </a:t>
            </a:r>
            <a:r>
              <a:rPr lang="ru-RU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величины</a:t>
            </a:r>
            <a:r>
              <a:rPr lang="ru-RU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 прямой метод 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(осуществляется при помощи прямых, непосредственных измерений);</a:t>
            </a:r>
          </a:p>
          <a:p>
            <a:pPr lvl="1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 косвенный метод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приемам </a:t>
            </a:r>
            <a:r>
              <a:rPr lang="ru-RU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измерения</a:t>
            </a:r>
            <a:r>
              <a:rPr lang="ru-RU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 контактный метод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измерения </a:t>
            </a:r>
            <a:r>
              <a:rPr lang="ru-RU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 на непосредственном контакте какой-либо части измерительного прибора с измеряемым </a:t>
            </a:r>
            <a:r>
              <a:rPr lang="ru-RU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объектом);</a:t>
            </a:r>
            <a:endParaRPr lang="ru-RU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 бесконтактный метод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измерения </a:t>
            </a:r>
            <a:r>
              <a:rPr lang="ru-RU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измерительный прибор не контактирует непосредственно с измеряемым </a:t>
            </a:r>
            <a:r>
              <a:rPr lang="ru-RU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объектом)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приемам сравнения величины с ее </a:t>
            </a:r>
            <a:r>
              <a:rPr lang="ru-RU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мерой</a:t>
            </a:r>
            <a:r>
              <a:rPr lang="ru-RU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 метод непосредственной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</a:t>
            </a:r>
            <a:r>
              <a:rPr lang="ru-RU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 на применении измерительного прибора, показывающего значение измеряемой </a:t>
            </a:r>
            <a:r>
              <a:rPr lang="ru-RU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величины)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 метод сравнения с ее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единицей 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сравнения </a:t>
            </a:r>
            <a:r>
              <a:rPr 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мерой) </a:t>
            </a:r>
            <a:r>
              <a:rPr lang="ru-RU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 на сравнении объекта измерения с его </a:t>
            </a:r>
            <a:r>
              <a:rPr lang="ru-RU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мерой)</a:t>
            </a:r>
            <a:r>
              <a:rPr 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-21265" y="0"/>
            <a:ext cx="9144000" cy="404664"/>
          </a:xfrm>
          <a:prstGeom prst="rect">
            <a:avLst/>
          </a:prstGeom>
          <a:solidFill>
            <a:srgbClr val="FFFF00"/>
          </a:solidFill>
          <a:ln w="38100">
            <a:solidFill>
              <a:srgbClr val="1D08B8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Clr>
                <a:srgbClr val="0000FF"/>
              </a:buClr>
            </a:pPr>
            <a:r>
              <a:rPr lang="ru-RU" sz="1600" b="1" dirty="0">
                <a:solidFill>
                  <a:srgbClr val="0000FF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0000FF"/>
                </a:solidFill>
                <a:latin typeface="Book Antiqua" pitchFamily="18" charset="0"/>
              </a:rPr>
              <a:t>1)</a:t>
            </a:r>
            <a:r>
              <a:rPr lang="ru-RU" dirty="0" smtClean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МЕТОД ИЗМЕРЕНИЙ</a:t>
            </a:r>
            <a:endParaRPr lang="ru-RU" sz="1000" dirty="0">
              <a:solidFill>
                <a:srgbClr val="000000"/>
              </a:solidFill>
              <a:latin typeface="Book Antiqua" pitchFamily="18" charset="0"/>
            </a:endParaRPr>
          </a:p>
        </p:txBody>
      </p:sp>
      <p:sp>
        <p:nvSpPr>
          <p:cNvPr id="1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8A299CA2-B536-41EC-8145-DFB5A30E3565}" type="slidenum">
              <a:rPr lang="ru-RU" sz="1600"/>
              <a:pPr>
                <a:defRPr/>
              </a:pPr>
              <a:t>15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35328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ext Box 4"/>
          <p:cNvSpPr txBox="1">
            <a:spLocks noChangeArrowheads="1"/>
          </p:cNvSpPr>
          <p:nvPr/>
        </p:nvSpPr>
        <p:spPr bwMode="auto">
          <a:xfrm>
            <a:off x="107950" y="404664"/>
            <a:ext cx="8921750" cy="2308324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b="1" i="1" u="sng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Метод </a:t>
            </a:r>
            <a:r>
              <a:rPr lang="ru-RU" b="1" i="1" u="sng" dirty="0">
                <a:solidFill>
                  <a:srgbClr val="FF0000"/>
                </a:solidFill>
                <a:latin typeface="Arial Black" panose="020B0A04020102020204" pitchFamily="34" charset="0"/>
              </a:rPr>
              <a:t>измерений</a:t>
            </a:r>
            <a:r>
              <a:rPr lang="ru-RU" b="1" i="1" dirty="0">
                <a:solidFill>
                  <a:srgbClr val="FF0000"/>
                </a:solidFill>
                <a:latin typeface="Arial Black" panose="020B0A04020102020204" pitchFamily="34" charset="0"/>
              </a:rPr>
              <a:t> </a:t>
            </a:r>
            <a:r>
              <a:rPr lang="ru-RU" b="1" i="1" dirty="0">
                <a:solidFill>
                  <a:srgbClr val="006600"/>
                </a:solidFill>
                <a:latin typeface="Book Antiqua" pitchFamily="18" charset="0"/>
              </a:rPr>
              <a:t>– </a:t>
            </a:r>
            <a:r>
              <a:rPr lang="ru-RU" b="1" dirty="0">
                <a:solidFill>
                  <a:srgbClr val="006600"/>
                </a:solidFill>
                <a:latin typeface="Book Antiqua" pitchFamily="18" charset="0"/>
              </a:rPr>
              <a:t>это </a:t>
            </a:r>
            <a:r>
              <a:rPr lang="ru-RU" b="1" dirty="0" smtClean="0">
                <a:solidFill>
                  <a:srgbClr val="006600"/>
                </a:solidFill>
                <a:latin typeface="Book Antiqua" pitchFamily="18" charset="0"/>
              </a:rPr>
              <a:t>приём </a:t>
            </a:r>
            <a:r>
              <a:rPr lang="ru-RU" b="1" dirty="0">
                <a:solidFill>
                  <a:srgbClr val="006600"/>
                </a:solidFill>
                <a:latin typeface="Book Antiqua" pitchFamily="18" charset="0"/>
              </a:rPr>
              <a:t>или совокупность </a:t>
            </a:r>
            <a:r>
              <a:rPr lang="ru-RU" b="1" dirty="0" smtClean="0">
                <a:solidFill>
                  <a:srgbClr val="006600"/>
                </a:solidFill>
                <a:latin typeface="Book Antiqua" pitchFamily="18" charset="0"/>
              </a:rPr>
              <a:t>приёмов </a:t>
            </a:r>
            <a:r>
              <a:rPr lang="ru-RU" b="1" dirty="0">
                <a:solidFill>
                  <a:srgbClr val="006600"/>
                </a:solidFill>
                <a:latin typeface="Book Antiqua" pitchFamily="18" charset="0"/>
              </a:rPr>
              <a:t>сравнения измеряемой физической величины с её единицей в соответствии с реализованным принципом измерений. </a:t>
            </a:r>
          </a:p>
          <a:p>
            <a:pPr algn="just"/>
            <a:endParaRPr lang="ru-RU" sz="500" dirty="0" smtClean="0">
              <a:solidFill>
                <a:srgbClr val="000000"/>
              </a:solidFill>
              <a:latin typeface="Book Antiqua" pitchFamily="18" charset="0"/>
            </a:endParaRPr>
          </a:p>
          <a:p>
            <a:pPr algn="just"/>
            <a:r>
              <a:rPr lang="ru-RU" sz="1600" b="1" dirty="0" smtClean="0">
                <a:solidFill>
                  <a:srgbClr val="000000"/>
                </a:solidFill>
                <a:latin typeface="Book Antiqua" pitchFamily="18" charset="0"/>
              </a:rPr>
              <a:t>Метод </a:t>
            </a:r>
            <a:r>
              <a:rPr lang="ru-RU" sz="1600" b="1" dirty="0">
                <a:solidFill>
                  <a:srgbClr val="000000"/>
                </a:solidFill>
                <a:latin typeface="Book Antiqua" pitchFamily="18" charset="0"/>
              </a:rPr>
              <a:t>измерений </a:t>
            </a: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обычно обусловлен устройством средств измерений и определяет способы решения измерительной задачи по принятой </a:t>
            </a:r>
            <a:r>
              <a:rPr lang="ru-RU" sz="1600" b="1" dirty="0">
                <a:solidFill>
                  <a:srgbClr val="002060"/>
                </a:solidFill>
                <a:latin typeface="Book Antiqua" pitchFamily="18" charset="0"/>
              </a:rPr>
              <a:t>методике выполнения измерений </a:t>
            </a:r>
            <a:r>
              <a:rPr lang="ru-RU" sz="1600" dirty="0">
                <a:solidFill>
                  <a:srgbClr val="002060"/>
                </a:solidFill>
                <a:latin typeface="Book Antiqua" pitchFamily="18" charset="0"/>
              </a:rPr>
              <a:t>(</a:t>
            </a:r>
            <a:r>
              <a:rPr lang="ru-RU" sz="1600" b="1" dirty="0">
                <a:solidFill>
                  <a:srgbClr val="002060"/>
                </a:solidFill>
                <a:latin typeface="Book Antiqua" pitchFamily="18" charset="0"/>
              </a:rPr>
              <a:t>МВИ</a:t>
            </a:r>
            <a:r>
              <a:rPr lang="ru-RU" sz="1600" dirty="0">
                <a:solidFill>
                  <a:srgbClr val="002060"/>
                </a:solidFill>
                <a:latin typeface="Book Antiqua" pitchFamily="18" charset="0"/>
              </a:rPr>
              <a:t>). </a:t>
            </a:r>
            <a:endParaRPr lang="ru-RU" sz="1600" dirty="0" smtClean="0">
              <a:solidFill>
                <a:srgbClr val="002060"/>
              </a:solidFill>
              <a:latin typeface="Book Antiqua" pitchFamily="18" charset="0"/>
            </a:endParaRPr>
          </a:p>
          <a:p>
            <a:pPr algn="just"/>
            <a:endParaRPr lang="ru-RU" sz="500" dirty="0" smtClean="0">
              <a:solidFill>
                <a:srgbClr val="000000"/>
              </a:solidFill>
              <a:latin typeface="Book Antiqua" pitchFamily="18" charset="0"/>
            </a:endParaRPr>
          </a:p>
          <a:p>
            <a:pPr algn="just"/>
            <a:r>
              <a:rPr lang="ru-RU" sz="1600" dirty="0" smtClean="0">
                <a:solidFill>
                  <a:srgbClr val="000000"/>
                </a:solidFill>
                <a:latin typeface="Book Antiqua" pitchFamily="18" charset="0"/>
              </a:rPr>
              <a:t>Под </a:t>
            </a:r>
            <a:r>
              <a:rPr lang="ru-RU" sz="1600" b="1" u="sng" dirty="0">
                <a:solidFill>
                  <a:srgbClr val="002060"/>
                </a:solidFill>
                <a:latin typeface="Book Antiqua" pitchFamily="18" charset="0"/>
              </a:rPr>
              <a:t>методикой</a:t>
            </a: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 понимают технологию выполнения измерений (совокупность операций) с целью наилучшей реализации метода.</a:t>
            </a:r>
          </a:p>
        </p:txBody>
      </p:sp>
      <p:sp>
        <p:nvSpPr>
          <p:cNvPr id="106499" name="Rectangle 5"/>
          <p:cNvSpPr>
            <a:spLocks noChangeArrowheads="1"/>
          </p:cNvSpPr>
          <p:nvPr/>
        </p:nvSpPr>
        <p:spPr bwMode="auto">
          <a:xfrm>
            <a:off x="0" y="56841"/>
            <a:ext cx="9121343" cy="3667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МЕТОДЫ ИЗМЕРЕНИЙ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06500" name="Rectangle 7"/>
          <p:cNvSpPr>
            <a:spLocks noChangeArrowheads="1"/>
          </p:cNvSpPr>
          <p:nvPr/>
        </p:nvSpPr>
        <p:spPr bwMode="auto">
          <a:xfrm>
            <a:off x="2418557" y="2764691"/>
            <a:ext cx="4697412" cy="360362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ru-RU" b="1" dirty="0">
                <a:solidFill>
                  <a:srgbClr val="1D08B8"/>
                </a:solidFill>
                <a:latin typeface="Book Antiqua" pitchFamily="18" charset="0"/>
              </a:rPr>
              <a:t>Методы измерений</a:t>
            </a:r>
          </a:p>
        </p:txBody>
      </p:sp>
      <p:sp>
        <p:nvSpPr>
          <p:cNvPr id="106501" name="Rectangle 8"/>
          <p:cNvSpPr>
            <a:spLocks noChangeArrowheads="1"/>
          </p:cNvSpPr>
          <p:nvPr/>
        </p:nvSpPr>
        <p:spPr bwMode="auto">
          <a:xfrm>
            <a:off x="323528" y="3573463"/>
            <a:ext cx="3902397" cy="42386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solidFill>
                  <a:srgbClr val="000000"/>
                </a:solidFill>
                <a:latin typeface="Book Antiqua" pitchFamily="18" charset="0"/>
              </a:rPr>
              <a:t>метод непосредственной оценки</a:t>
            </a:r>
          </a:p>
        </p:txBody>
      </p:sp>
      <p:sp>
        <p:nvSpPr>
          <p:cNvPr id="106502" name="Rectangle 9"/>
          <p:cNvSpPr>
            <a:spLocks noChangeArrowheads="1"/>
          </p:cNvSpPr>
          <p:nvPr/>
        </p:nvSpPr>
        <p:spPr bwMode="auto">
          <a:xfrm>
            <a:off x="5004049" y="3573463"/>
            <a:ext cx="3816424" cy="3635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ru-RU" b="1" dirty="0">
                <a:solidFill>
                  <a:srgbClr val="000000"/>
                </a:solidFill>
                <a:latin typeface="Book Antiqua" pitchFamily="18" charset="0"/>
              </a:rPr>
              <a:t>метод сравнения с мерой</a:t>
            </a:r>
          </a:p>
        </p:txBody>
      </p:sp>
      <p:sp>
        <p:nvSpPr>
          <p:cNvPr id="106503" name="Rectangle 10"/>
          <p:cNvSpPr>
            <a:spLocks noChangeArrowheads="1"/>
          </p:cNvSpPr>
          <p:nvPr/>
        </p:nvSpPr>
        <p:spPr bwMode="auto">
          <a:xfrm>
            <a:off x="3779912" y="4437063"/>
            <a:ext cx="2223940" cy="3540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дифференциальный</a:t>
            </a:r>
          </a:p>
        </p:txBody>
      </p:sp>
      <p:sp>
        <p:nvSpPr>
          <p:cNvPr id="106504" name="Rectangle 11"/>
          <p:cNvSpPr>
            <a:spLocks noChangeArrowheads="1"/>
          </p:cNvSpPr>
          <p:nvPr/>
        </p:nvSpPr>
        <p:spPr bwMode="auto">
          <a:xfrm>
            <a:off x="2555776" y="4437063"/>
            <a:ext cx="1080120" cy="3540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нулевой</a:t>
            </a:r>
          </a:p>
        </p:txBody>
      </p:sp>
      <p:sp>
        <p:nvSpPr>
          <p:cNvPr id="106505" name="Rectangle 12"/>
          <p:cNvSpPr>
            <a:spLocks noChangeArrowheads="1"/>
          </p:cNvSpPr>
          <p:nvPr/>
        </p:nvSpPr>
        <p:spPr bwMode="auto">
          <a:xfrm>
            <a:off x="7596336" y="4437063"/>
            <a:ext cx="1433364" cy="3540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совпадений</a:t>
            </a:r>
          </a:p>
        </p:txBody>
      </p:sp>
      <p:sp>
        <p:nvSpPr>
          <p:cNvPr id="106506" name="Rectangle 13"/>
          <p:cNvSpPr>
            <a:spLocks noChangeArrowheads="1"/>
          </p:cNvSpPr>
          <p:nvPr/>
        </p:nvSpPr>
        <p:spPr bwMode="auto">
          <a:xfrm>
            <a:off x="6156176" y="4437063"/>
            <a:ext cx="1288481" cy="3540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замещения</a:t>
            </a:r>
          </a:p>
        </p:txBody>
      </p:sp>
      <p:cxnSp>
        <p:nvCxnSpPr>
          <p:cNvPr id="106507" name="AutoShape 14"/>
          <p:cNvCxnSpPr>
            <a:cxnSpLocks noChangeShapeType="1"/>
            <a:stCxn id="106500" idx="2"/>
            <a:endCxn id="106501" idx="0"/>
          </p:cNvCxnSpPr>
          <p:nvPr/>
        </p:nvCxnSpPr>
        <p:spPr bwMode="auto">
          <a:xfrm rot="5400000">
            <a:off x="3584575" y="2390775"/>
            <a:ext cx="439738" cy="1925638"/>
          </a:xfrm>
          <a:prstGeom prst="bentConnector3">
            <a:avLst>
              <a:gd name="adj1" fmla="val 49819"/>
            </a:avLst>
          </a:prstGeom>
          <a:noFill/>
          <a:ln w="38100">
            <a:solidFill>
              <a:schemeClr val="bg2">
                <a:lumMod val="75000"/>
              </a:schemeClr>
            </a:solidFill>
            <a:miter lim="800000"/>
            <a:headEnd/>
            <a:tailEnd type="triangle" w="med" len="med"/>
          </a:ln>
        </p:spPr>
      </p:cxnSp>
      <p:sp>
        <p:nvSpPr>
          <p:cNvPr id="106508" name="Line 17"/>
          <p:cNvSpPr>
            <a:spLocks noChangeShapeType="1"/>
          </p:cNvSpPr>
          <p:nvPr/>
        </p:nvSpPr>
        <p:spPr bwMode="auto">
          <a:xfrm>
            <a:off x="4794250" y="3349625"/>
            <a:ext cx="1865982" cy="635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6509" name="Line 18"/>
          <p:cNvSpPr>
            <a:spLocks noChangeShapeType="1"/>
          </p:cNvSpPr>
          <p:nvPr/>
        </p:nvSpPr>
        <p:spPr bwMode="auto">
          <a:xfrm>
            <a:off x="6660232" y="3355975"/>
            <a:ext cx="0" cy="245616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6510" name="Line 19"/>
          <p:cNvSpPr>
            <a:spLocks noChangeShapeType="1"/>
          </p:cNvSpPr>
          <p:nvPr/>
        </p:nvSpPr>
        <p:spPr bwMode="auto">
          <a:xfrm flipH="1">
            <a:off x="3122315" y="4149725"/>
            <a:ext cx="9525" cy="287338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6511" name="Line 20"/>
          <p:cNvSpPr>
            <a:spLocks noChangeShapeType="1"/>
          </p:cNvSpPr>
          <p:nvPr/>
        </p:nvSpPr>
        <p:spPr bwMode="auto">
          <a:xfrm>
            <a:off x="4860032" y="4149725"/>
            <a:ext cx="0" cy="287338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6512" name="Line 24"/>
          <p:cNvSpPr>
            <a:spLocks noChangeShapeType="1"/>
          </p:cNvSpPr>
          <p:nvPr/>
        </p:nvSpPr>
        <p:spPr bwMode="auto">
          <a:xfrm>
            <a:off x="3122315" y="4149725"/>
            <a:ext cx="5194101" cy="0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6513" name="Line 25"/>
          <p:cNvSpPr>
            <a:spLocks noChangeShapeType="1"/>
          </p:cNvSpPr>
          <p:nvPr/>
        </p:nvSpPr>
        <p:spPr bwMode="auto">
          <a:xfrm>
            <a:off x="6516216" y="3937001"/>
            <a:ext cx="0" cy="212724"/>
          </a:xfrm>
          <a:prstGeom prst="line">
            <a:avLst/>
          </a:prstGeom>
          <a:noFill/>
          <a:ln w="38100">
            <a:solidFill>
              <a:schemeClr val="bg2">
                <a:lumMod val="75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6514" name="Line 26"/>
          <p:cNvSpPr>
            <a:spLocks noChangeShapeType="1"/>
          </p:cNvSpPr>
          <p:nvPr/>
        </p:nvSpPr>
        <p:spPr bwMode="auto">
          <a:xfrm>
            <a:off x="6804248" y="4149725"/>
            <a:ext cx="0" cy="28733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6515" name="Line 27"/>
          <p:cNvSpPr>
            <a:spLocks noChangeShapeType="1"/>
          </p:cNvSpPr>
          <p:nvPr/>
        </p:nvSpPr>
        <p:spPr bwMode="auto">
          <a:xfrm>
            <a:off x="8316416" y="4149725"/>
            <a:ext cx="0" cy="287338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6516" name="Text Box 28"/>
          <p:cNvSpPr txBox="1">
            <a:spLocks noChangeArrowheads="1"/>
          </p:cNvSpPr>
          <p:nvPr/>
        </p:nvSpPr>
        <p:spPr bwMode="auto">
          <a:xfrm>
            <a:off x="107950" y="4869160"/>
            <a:ext cx="8921750" cy="1938992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1600" b="1" u="sng" dirty="0">
                <a:solidFill>
                  <a:srgbClr val="FF0000"/>
                </a:solidFill>
                <a:latin typeface="Book Antiqua" pitchFamily="18" charset="0"/>
              </a:rPr>
              <a:t>Метод непосредственной оценки</a:t>
            </a:r>
            <a:r>
              <a:rPr lang="ru-RU" sz="1600" b="1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sz="1600" b="1" dirty="0" smtClean="0">
                <a:solidFill>
                  <a:srgbClr val="000000"/>
                </a:solidFill>
                <a:latin typeface="Book Antiqua" pitchFamily="18" charset="0"/>
              </a:rPr>
              <a:t>–</a:t>
            </a:r>
            <a:r>
              <a:rPr lang="ru-RU" sz="1600" dirty="0" smtClean="0">
                <a:solidFill>
                  <a:srgbClr val="000000"/>
                </a:solidFill>
                <a:latin typeface="Book Antiqua" pitchFamily="18" charset="0"/>
              </a:rPr>
              <a:t> это </a:t>
            </a: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такой метод измерений, при котором значение величины определяют непосредственно по отсчетному устройству измерительного прибора прямого </a:t>
            </a:r>
            <a:r>
              <a:rPr lang="ru-RU" sz="1600" dirty="0" smtClean="0">
                <a:solidFill>
                  <a:srgbClr val="000000"/>
                </a:solidFill>
                <a:latin typeface="Book Antiqua" pitchFamily="18" charset="0"/>
              </a:rPr>
              <a:t>действия </a:t>
            </a:r>
            <a:r>
              <a:rPr lang="ru-RU" sz="1600" i="1" dirty="0" smtClean="0">
                <a:solidFill>
                  <a:srgbClr val="000000"/>
                </a:solidFill>
                <a:latin typeface="Book Antiqua" pitchFamily="18" charset="0"/>
              </a:rPr>
              <a:t>(измерение длины штангенциркулем, массы пружинными весами, давления манометром и т.п.)</a:t>
            </a:r>
            <a:r>
              <a:rPr lang="ru-RU" sz="1600" dirty="0" smtClean="0">
                <a:solidFill>
                  <a:srgbClr val="000000"/>
                </a:solidFill>
                <a:latin typeface="Book Antiqua" pitchFamily="18" charset="0"/>
              </a:rPr>
              <a:t>. </a:t>
            </a:r>
            <a:endParaRPr lang="ru-RU" sz="1600" dirty="0">
              <a:solidFill>
                <a:srgbClr val="000000"/>
              </a:solidFill>
              <a:latin typeface="Book Antiqua" pitchFamily="18" charset="0"/>
            </a:endParaRPr>
          </a:p>
          <a:p>
            <a:pPr algn="just"/>
            <a:endParaRPr lang="ru-RU" sz="500" b="1" dirty="0">
              <a:solidFill>
                <a:srgbClr val="348AD8"/>
              </a:solidFill>
              <a:latin typeface="Book Antiqua" pitchFamily="18" charset="0"/>
            </a:endParaRPr>
          </a:p>
          <a:p>
            <a:pPr algn="just"/>
            <a:r>
              <a:rPr lang="ru-RU" sz="1600" b="1" u="sng" dirty="0">
                <a:solidFill>
                  <a:srgbClr val="FF0000"/>
                </a:solidFill>
                <a:latin typeface="Book Antiqua" pitchFamily="18" charset="0"/>
              </a:rPr>
              <a:t>Метод сравнения с мерой</a:t>
            </a:r>
            <a:r>
              <a:rPr lang="ru-RU" sz="1600" b="1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sz="1600" b="1" dirty="0" smtClean="0">
                <a:solidFill>
                  <a:srgbClr val="000000"/>
                </a:solidFill>
                <a:latin typeface="Book Antiqua" pitchFamily="18" charset="0"/>
              </a:rPr>
              <a:t>–</a:t>
            </a:r>
            <a:r>
              <a:rPr lang="ru-RU" sz="1600" dirty="0" smtClean="0">
                <a:solidFill>
                  <a:srgbClr val="000000"/>
                </a:solidFill>
                <a:latin typeface="Book Antiqua" pitchFamily="18" charset="0"/>
              </a:rPr>
              <a:t> это такой </a:t>
            </a: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метод, при котором измеряемую величину сравнивают с величиной, воспроизводимой </a:t>
            </a:r>
            <a:r>
              <a:rPr lang="ru-RU" sz="1600" dirty="0" smtClean="0">
                <a:solidFill>
                  <a:srgbClr val="000000"/>
                </a:solidFill>
                <a:latin typeface="Book Antiqua" pitchFamily="18" charset="0"/>
              </a:rPr>
              <a:t>мерой </a:t>
            </a:r>
            <a:r>
              <a:rPr lang="ru-RU" sz="1600" i="1" dirty="0" smtClean="0">
                <a:solidFill>
                  <a:srgbClr val="000000"/>
                </a:solidFill>
                <a:latin typeface="Book Antiqua" pitchFamily="18" charset="0"/>
              </a:rPr>
              <a:t>(измерение зазора между </a:t>
            </a:r>
            <a:r>
              <a:rPr lang="ru-RU" sz="1600" i="1" smtClean="0">
                <a:solidFill>
                  <a:srgbClr val="000000"/>
                </a:solidFill>
                <a:latin typeface="Book Antiqua" pitchFamily="18" charset="0"/>
              </a:rPr>
              <a:t>деталями щупом</a:t>
            </a:r>
            <a:r>
              <a:rPr lang="ru-RU" sz="1600" i="1" dirty="0" smtClean="0">
                <a:solidFill>
                  <a:srgbClr val="000000"/>
                </a:solidFill>
                <a:latin typeface="Book Antiqua" pitchFamily="18" charset="0"/>
              </a:rPr>
              <a:t>, длины концевыми мерами, массы рычажными весами с помощью гирь и т.п.)</a:t>
            </a:r>
            <a:r>
              <a:rPr lang="ru-RU" sz="1600" dirty="0" smtClean="0">
                <a:solidFill>
                  <a:srgbClr val="000000"/>
                </a:solidFill>
                <a:latin typeface="Book Antiqua" pitchFamily="18" charset="0"/>
              </a:rPr>
              <a:t>. </a:t>
            </a:r>
            <a:endParaRPr lang="ru-RU" sz="1600" dirty="0">
              <a:solidFill>
                <a:srgbClr val="000000"/>
              </a:solidFill>
              <a:latin typeface="Book Antiqua" pitchFamily="18" charset="0"/>
            </a:endParaRPr>
          </a:p>
        </p:txBody>
      </p:sp>
      <p:sp>
        <p:nvSpPr>
          <p:cNvPr id="21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71031" y="6188075"/>
            <a:ext cx="856907" cy="669925"/>
          </a:xfrm>
        </p:spPr>
        <p:txBody>
          <a:bodyPr/>
          <a:lstStyle/>
          <a:p>
            <a:pPr>
              <a:defRPr/>
            </a:pPr>
            <a:r>
              <a:rPr lang="ru-RU" sz="1600" dirty="0" smtClean="0"/>
              <a:t>7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011462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B1C343F1-3032-41C8-979A-5577136490CC}" type="slidenum">
              <a:rPr lang="ru-RU" sz="1600" smtClean="0"/>
              <a:pPr>
                <a:defRPr/>
              </a:pPr>
              <a:t>17</a:t>
            </a:fld>
            <a:endParaRPr lang="ru-RU" sz="1600" dirty="0"/>
          </a:p>
        </p:txBody>
      </p:sp>
      <p:sp>
        <p:nvSpPr>
          <p:cNvPr id="8" name="Text Box 28"/>
          <p:cNvSpPr txBox="1">
            <a:spLocks noGrp="1" noChangeArrowheads="1"/>
          </p:cNvSpPr>
          <p:nvPr>
            <p:ph idx="1"/>
          </p:nvPr>
        </p:nvSpPr>
        <p:spPr bwMode="auto">
          <a:xfrm>
            <a:off x="107504" y="449880"/>
            <a:ext cx="8928992" cy="147732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dirty="0" smtClean="0">
                <a:solidFill>
                  <a:srgbClr val="000000"/>
                </a:solidFill>
                <a:latin typeface="Book Antiqua" pitchFamily="18" charset="0"/>
              </a:rPr>
              <a:t>Метод </a:t>
            </a:r>
            <a:r>
              <a:rPr lang="ru-RU" sz="1500" dirty="0">
                <a:solidFill>
                  <a:srgbClr val="000000"/>
                </a:solidFill>
                <a:latin typeface="Book Antiqua" pitchFamily="18" charset="0"/>
              </a:rPr>
              <a:t>сравнения с мерой имеет </a:t>
            </a:r>
            <a:r>
              <a:rPr lang="ru-RU" sz="1500" b="1" u="sng" dirty="0">
                <a:solidFill>
                  <a:srgbClr val="1D08B8"/>
                </a:solidFill>
                <a:latin typeface="Book Antiqua" pitchFamily="18" charset="0"/>
              </a:rPr>
              <a:t>разновидности</a:t>
            </a:r>
            <a:r>
              <a:rPr lang="ru-RU" sz="1500" dirty="0">
                <a:solidFill>
                  <a:srgbClr val="000000"/>
                </a:solidFill>
                <a:latin typeface="Book Antiqua" pitchFamily="18" charset="0"/>
              </a:rPr>
              <a:t>, которые часто рассматриваются как самостоятельные методы измерений: </a:t>
            </a:r>
            <a:endParaRPr lang="ru-RU" sz="1500" dirty="0" smtClean="0">
              <a:solidFill>
                <a:srgbClr val="000000"/>
              </a:solidFill>
              <a:latin typeface="Book Antiqua" pitchFamily="18" charset="0"/>
            </a:endParaRPr>
          </a:p>
          <a:p>
            <a:pPr lvl="2" algn="just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</a:pPr>
            <a:r>
              <a:rPr lang="ru-RU" sz="1500" b="1" i="1" dirty="0" smtClean="0">
                <a:solidFill>
                  <a:srgbClr val="1D08B8"/>
                </a:solidFill>
                <a:latin typeface="Book Antiqua" pitchFamily="18" charset="0"/>
              </a:rPr>
              <a:t>нулевой</a:t>
            </a:r>
            <a:r>
              <a:rPr lang="ru-RU" sz="1500" dirty="0" smtClean="0">
                <a:solidFill>
                  <a:srgbClr val="000000"/>
                </a:solidFill>
                <a:latin typeface="Book Antiqua" pitchFamily="18" charset="0"/>
              </a:rPr>
              <a:t>; </a:t>
            </a:r>
          </a:p>
          <a:p>
            <a:pPr lvl="2" algn="just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</a:pPr>
            <a:r>
              <a:rPr lang="ru-RU" sz="1500" b="1" i="1" dirty="0" smtClean="0">
                <a:solidFill>
                  <a:srgbClr val="1D08B8"/>
                </a:solidFill>
                <a:latin typeface="Book Antiqua" pitchFamily="18" charset="0"/>
              </a:rPr>
              <a:t>дифференциальный</a:t>
            </a:r>
            <a:r>
              <a:rPr lang="ru-RU" sz="1500" dirty="0" smtClean="0">
                <a:solidFill>
                  <a:srgbClr val="000000"/>
                </a:solidFill>
                <a:latin typeface="Book Antiqua" pitchFamily="18" charset="0"/>
              </a:rPr>
              <a:t>; </a:t>
            </a:r>
          </a:p>
          <a:p>
            <a:pPr lvl="2" algn="just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</a:pPr>
            <a:r>
              <a:rPr lang="ru-RU" sz="1500" b="1" i="1" dirty="0" smtClean="0">
                <a:solidFill>
                  <a:srgbClr val="1D08B8"/>
                </a:solidFill>
                <a:latin typeface="Book Antiqua" pitchFamily="18" charset="0"/>
              </a:rPr>
              <a:t>метод</a:t>
            </a:r>
            <a:r>
              <a:rPr lang="ru-RU" sz="1500" b="1" i="1" dirty="0" smtClean="0">
                <a:solidFill>
                  <a:srgbClr val="348AD8"/>
                </a:solidFill>
                <a:latin typeface="Book Antiqua" pitchFamily="18" charset="0"/>
              </a:rPr>
              <a:t> </a:t>
            </a:r>
            <a:r>
              <a:rPr lang="ru-RU" sz="1500" b="1" i="1" dirty="0" smtClean="0">
                <a:solidFill>
                  <a:srgbClr val="1D08B8"/>
                </a:solidFill>
                <a:latin typeface="Book Antiqua" pitchFamily="18" charset="0"/>
              </a:rPr>
              <a:t>замещения;</a:t>
            </a:r>
            <a:endParaRPr lang="ru-RU" sz="1500" dirty="0" smtClean="0">
              <a:solidFill>
                <a:srgbClr val="000000"/>
              </a:solidFill>
              <a:latin typeface="Book Antiqua" pitchFamily="18" charset="0"/>
            </a:endParaRPr>
          </a:p>
          <a:p>
            <a:pPr lvl="2" algn="just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</a:pPr>
            <a:r>
              <a:rPr lang="ru-RU" sz="1500" b="1" i="1" dirty="0" smtClean="0">
                <a:solidFill>
                  <a:srgbClr val="1D08B8"/>
                </a:solidFill>
                <a:latin typeface="Book Antiqua" pitchFamily="18" charset="0"/>
              </a:rPr>
              <a:t>метод </a:t>
            </a:r>
            <a:r>
              <a:rPr lang="ru-RU" sz="1500" b="1" i="1" dirty="0">
                <a:solidFill>
                  <a:srgbClr val="1D08B8"/>
                </a:solidFill>
                <a:latin typeface="Book Antiqua" pitchFamily="18" charset="0"/>
              </a:rPr>
              <a:t>совпадений</a:t>
            </a:r>
            <a:r>
              <a:rPr lang="ru-RU" sz="1500" dirty="0">
                <a:solidFill>
                  <a:srgbClr val="000000"/>
                </a:solidFill>
                <a:latin typeface="Book Antiqua" pitchFamily="18" charset="0"/>
              </a:rPr>
              <a:t>. </a:t>
            </a:r>
          </a:p>
        </p:txBody>
      </p:sp>
      <p:sp>
        <p:nvSpPr>
          <p:cNvPr id="9" name="Text Box 28"/>
          <p:cNvSpPr txBox="1">
            <a:spLocks noChangeArrowheads="1"/>
          </p:cNvSpPr>
          <p:nvPr/>
        </p:nvSpPr>
        <p:spPr bwMode="auto">
          <a:xfrm>
            <a:off x="0" y="23294"/>
            <a:ext cx="9143999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rtlCol="0" anchor="ctr">
            <a:sp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800" b="1" dirty="0" smtClean="0">
                <a:solidFill>
                  <a:srgbClr val="FF0000"/>
                </a:solidFill>
                <a:latin typeface="Book Antiqua" pitchFamily="18" charset="0"/>
              </a:rPr>
              <a:t>МЕТОД СРАВНЕНИЯ С МЕРОЙ</a:t>
            </a:r>
            <a:endParaRPr lang="ru-RU" sz="1800" dirty="0">
              <a:solidFill>
                <a:srgbClr val="000000"/>
              </a:solidFill>
              <a:latin typeface="Book Antiqua" pitchFamily="18" charset="0"/>
            </a:endParaRPr>
          </a:p>
        </p:txBody>
      </p:sp>
      <p:sp>
        <p:nvSpPr>
          <p:cNvPr id="10" name="Text Box 28"/>
          <p:cNvSpPr txBox="1">
            <a:spLocks noChangeArrowheads="1"/>
          </p:cNvSpPr>
          <p:nvPr/>
        </p:nvSpPr>
        <p:spPr bwMode="auto">
          <a:xfrm>
            <a:off x="107504" y="1848881"/>
            <a:ext cx="8928992" cy="4939814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rtlCol="0" anchor="t" anchorCtr="0">
            <a:sp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20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8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6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  <a:defRPr sz="1400" kern="1200" cap="none">
                <a:solidFill>
                  <a:schemeClr val="bg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Aft>
                <a:spcPts val="0"/>
              </a:spcAft>
              <a:buNone/>
            </a:pPr>
            <a:r>
              <a:rPr lang="ru-RU" sz="15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Нулевой метод</a:t>
            </a:r>
            <a:r>
              <a:rPr lang="ru-RU" sz="15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метод сравнения с мерой, в котором результирующий эффект воздействия величин на прибор сравнения </a:t>
            </a:r>
            <a:r>
              <a:rPr lang="ru-RU" sz="15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доводят до нуля 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500" b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прибор сравнения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или </a:t>
            </a:r>
            <a:r>
              <a:rPr lang="ru-RU" sz="1500" b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компаратор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- измерительный прибор, предназначенный для сравнения измеряемой величины с величиной, значение которой известно</a:t>
            </a:r>
            <a:r>
              <a:rPr lang="ru-RU" sz="15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5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(измерение электросопротивления мостом с полным его уравновешиванием)</a:t>
            </a:r>
            <a:r>
              <a:rPr lang="ru-RU" sz="15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15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Дифференциальный метод</a:t>
            </a:r>
            <a:r>
              <a:rPr lang="ru-RU" sz="1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метод сравнения с мерой, в котором на измерительный прибор воздействует </a:t>
            </a:r>
            <a:r>
              <a:rPr lang="ru-RU" sz="15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разность между измеряемой величиной и известной, воспроизводимой </a:t>
            </a:r>
            <a:r>
              <a:rPr lang="ru-RU" sz="15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мерой</a:t>
            </a:r>
            <a:r>
              <a:rPr lang="ru-RU" sz="15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(измерение длины сравнением с образцовой мерой на </a:t>
            </a:r>
            <a:r>
              <a:rPr lang="ru-RU" sz="1500" b="1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компараторе</a:t>
            </a:r>
            <a:r>
              <a:rPr lang="ru-RU" sz="15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15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в </a:t>
            </a:r>
            <a:r>
              <a:rPr lang="ru-RU" sz="15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нулевом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и в </a:t>
            </a:r>
            <a:r>
              <a:rPr lang="ru-RU" sz="15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дифференциальном</a:t>
            </a: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методе могут быть выделены методы </a:t>
            </a:r>
            <a:r>
              <a:rPr lang="ru-RU" sz="1500" b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противопоставления, замещения и совпадения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15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противопоставления</a:t>
            </a: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 сравнения с мерой, в котором измеряемая величина и величина, воспроизводимая мерой, одновременно воздействуют на </a:t>
            </a:r>
            <a:r>
              <a:rPr lang="ru-RU" sz="1500" b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прибор сравнения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 помощью которого устанавливается соотношение между этими </a:t>
            </a:r>
            <a:r>
              <a:rPr lang="ru-RU" sz="15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величинами </a:t>
            </a:r>
            <a:r>
              <a:rPr lang="ru-RU" sz="15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(измерение массы на равноплечных весах на 2-х чашках – измеряемой массы и уравновешивающих гирь)</a:t>
            </a:r>
            <a:r>
              <a:rPr lang="ru-RU" sz="15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15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замещения</a:t>
            </a: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 сравнения с мерой, в котором измеряемую величину замещают известной величиной, воспроизводимой </a:t>
            </a:r>
            <a:r>
              <a:rPr lang="ru-RU" sz="15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мерой </a:t>
            </a:r>
            <a:r>
              <a:rPr lang="ru-RU" sz="15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(взвешивание с поочередным помещением измеряемой массы и гирь на одну и ту же чашку весов)</a:t>
            </a:r>
            <a:r>
              <a:rPr lang="ru-RU" sz="15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1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ru-RU" sz="15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совпадения</a:t>
            </a:r>
            <a:r>
              <a:rPr lang="ru-RU" sz="15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sz="15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 сравнения с мерой, в котором разность между измеряемой величиной и величиной, воспроизводимой мерой, измеряют, используя совпадения отметок шкал или периодических </a:t>
            </a:r>
            <a:r>
              <a:rPr lang="ru-RU" sz="15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сигналов </a:t>
            </a:r>
            <a:r>
              <a:rPr lang="ru-RU" sz="15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(измерение длины штангенциркулем с нониусом, когда наблюдают совпадение отметок на основной шкале и нониусе)</a:t>
            </a:r>
            <a:r>
              <a:rPr lang="ru-RU" sz="15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342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B1C343F1-3032-41C8-979A-5577136490CC}" type="slidenum">
              <a:rPr lang="ru-RU" sz="1600" smtClean="0"/>
              <a:pPr>
                <a:defRPr/>
              </a:pPr>
              <a:t>18</a:t>
            </a:fld>
            <a:endParaRPr lang="ru-RU" sz="1600" dirty="0"/>
          </a:p>
        </p:txBody>
      </p:sp>
      <p:pic>
        <p:nvPicPr>
          <p:cNvPr id="146434" name="Picture 2" descr="https://studfiles.net/html/2706/24/html_AVicsROrJy.PEo4/img-m9_SY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556792"/>
            <a:ext cx="2304256" cy="4166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92683" y="908720"/>
            <a:ext cx="5976664" cy="5047536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непосредственной оценки</a:t>
            </a:r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отчетом показаний по шкале прибора характеризуется тем, что лицу, осуществляющему измерение, не требуется каких либо вычислений, кроме умножения показаний прибора на некоторую постоянную величину, соответствующему данному прибору. </a:t>
            </a:r>
            <a:endParaRPr lang="ru-RU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800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Пример,</a:t>
            </a: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взвешивание </a:t>
            </a:r>
            <a:r>
              <a:rPr lang="ru-RU" alt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груза </a:t>
            </a:r>
            <a:r>
              <a:rPr lang="ru-RU" alt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altLang="ru-RU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пружинных весах </a:t>
            </a:r>
            <a:r>
              <a:rPr lang="ru-RU" alt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(рис</a:t>
            </a:r>
            <a:r>
              <a:rPr lang="ru-RU" altLang="ru-R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</a:t>
            </a:r>
            <a:r>
              <a:rPr lang="ru-RU" alt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Масса груза здесь определяется на основе измерительного преобразования по значению </a:t>
            </a:r>
            <a:r>
              <a:rPr lang="ru-RU" alt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ru-RU" alt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деформации пружины.</a:t>
            </a:r>
            <a:endParaRPr lang="ru-RU" altLang="ru-RU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8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Достоинство:</a:t>
            </a:r>
          </a:p>
          <a:p>
            <a:pPr marL="285750" lvl="0" indent="-28575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измерения характеризуется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быстротой, что делает его часто </a:t>
            </a: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незаменимым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практического использования. </a:t>
            </a:r>
            <a:endParaRPr lang="ru-RU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Недостаток:</a:t>
            </a:r>
            <a:endParaRPr lang="ru-RU" altLang="ru-RU" b="1" i="1" dirty="0">
              <a:solidFill>
                <a:srgbClr val="1D08B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точность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измерения обычно оказывается невысокой из-за воздействия влияющих величин и необходимости градуировки шкал приборов</a:t>
            </a: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102" y="4750"/>
            <a:ext cx="9117898" cy="36933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alt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ПРИМЕРЫ РЕАЛИЗАЦИИ МЕТОДОВ ИЗМЕРЕНИЙ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55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B1C343F1-3032-41C8-979A-5577136490CC}" type="slidenum">
              <a:rPr lang="ru-RU" sz="1600" smtClean="0"/>
              <a:pPr>
                <a:defRPr/>
              </a:pPr>
              <a:t>19</a:t>
            </a:fld>
            <a:endParaRPr lang="ru-RU" sz="1600" dirty="0"/>
          </a:p>
        </p:txBody>
      </p:sp>
      <p:pic>
        <p:nvPicPr>
          <p:cNvPr id="146435" name="Picture 3" descr="https://studfiles.net/html/2706/24/html_AVicsROrJy.PEo4/img-pGHQP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916831"/>
            <a:ext cx="2304256" cy="2262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07505" y="116632"/>
            <a:ext cx="6552728" cy="667875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Нулевой метод измерения 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характеризуется равенством воздействий, оказываемых измеряемой величиной и мерой, на прибор, используемый для сравнения. </a:t>
            </a:r>
            <a:endParaRPr lang="ru-RU" alt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Различают</a:t>
            </a:r>
            <a:r>
              <a:rPr lang="ru-RU" altLang="ru-RU" sz="16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b="1" i="1" u="sng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нулевые </a:t>
            </a:r>
            <a:r>
              <a:rPr lang="ru-RU" altLang="ru-RU" sz="1600" b="1" i="1" u="sng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</a:t>
            </a:r>
            <a:r>
              <a:rPr lang="ru-RU" altLang="ru-RU" sz="1600" b="1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742950" lvl="1" indent="-285750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altLang="ru-RU" sz="1600" b="1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противопоставления</a:t>
            </a:r>
            <a:r>
              <a:rPr lang="ru-RU" alt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b="1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(полного противопоставления) (компенсационный</a:t>
            </a:r>
            <a:r>
              <a:rPr lang="ru-RU" altLang="ru-RU" sz="1600" b="1" i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altLang="ru-RU" sz="1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8575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altLang="ru-RU" sz="1600" b="1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замещения (полного замещения);</a:t>
            </a:r>
          </a:p>
          <a:p>
            <a:pPr marL="742950" lvl="1" indent="-28575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altLang="ru-RU" sz="1600" b="1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совпадения</a:t>
            </a:r>
            <a:r>
              <a:rPr lang="ru-RU" alt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altLang="ru-RU" sz="16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5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r>
              <a:rPr lang="ru-RU" altLang="ru-RU" sz="16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600" i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взвешивание </a:t>
            </a:r>
            <a:r>
              <a:rPr lang="ru-RU" altLang="ru-RU" sz="1600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груза </a:t>
            </a:r>
            <a:r>
              <a:rPr lang="ru-RU" altLang="ru-RU" sz="1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altLang="ru-RU" sz="1600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равноплечных весах </a:t>
            </a:r>
            <a:r>
              <a:rPr lang="ru-RU" alt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(рис.2)</a:t>
            </a:r>
            <a:r>
              <a:rPr lang="ru-RU" altLang="ru-RU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когда масса груза определяется массой гирь, уравновешивающих воздействие груза на рычаг весов. Состояние равновесия определяется по положению указателя нуль-индикатора, который в этом случае должен находиться на </a:t>
            </a:r>
            <a:r>
              <a:rPr lang="ru-RU" altLang="ru-RU" sz="1600" b="1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нулевой отметке</a:t>
            </a:r>
            <a:r>
              <a:rPr lang="ru-RU" altLang="ru-RU" sz="1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Весы </a:t>
            </a:r>
            <a:r>
              <a:rPr lang="ru-RU" altLang="ru-RU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таком измерении выполняют функцию </a:t>
            </a:r>
            <a:r>
              <a:rPr lang="ru-RU" altLang="ru-RU" sz="16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компаратора</a:t>
            </a:r>
            <a:r>
              <a:rPr lang="ru-RU" altLang="ru-RU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altLang="ru-RU" sz="1600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Достоинство:</a:t>
            </a:r>
          </a:p>
          <a:p>
            <a:pPr marL="285750" lvl="0" indent="-28575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alt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данный метод 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используется для измерения самых разнообразных физических величин и, как правило, обеспечивает большую точность измерения, чем метод непосредственной оценки, за счет уменьшения влияния на результат измерения погрешностей средства измерений, которое в данном случае осуществляют только сравнение воздействий, создаваемых измеряемой величиной и мерой.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5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Недостаток: </a:t>
            </a:r>
          </a:p>
          <a:p>
            <a:pPr marL="285750" lvl="0" indent="-28575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alt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иметь большое число мер, различных значений (т.е. </a:t>
            </a:r>
            <a:r>
              <a:rPr lang="ru-RU" alt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воспроизводить любое значение известной физической величины без существенного понижения точности). Как правило, это связано с существенными трудностями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39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850106"/>
          </a:xfrm>
          <a:solidFill>
            <a:srgbClr val="0000FF"/>
          </a:solidFill>
        </p:spPr>
        <p:txBody>
          <a:bodyPr>
            <a:normAutofit/>
          </a:bodyPr>
          <a:lstStyle/>
          <a:p>
            <a:pPr algn="ctr"/>
            <a:r>
              <a:rPr lang="ru-RU" altLang="ru-RU" sz="2400" b="1" dirty="0" smtClean="0">
                <a:ln w="3175" cmpd="sng"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</a:rPr>
              <a:t>Т</a:t>
            </a:r>
            <a:r>
              <a:rPr lang="ru-RU" altLang="ru-RU" sz="1600" b="1" dirty="0" smtClean="0">
                <a:ln w="3175" cmpd="sng"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</a:rPr>
              <a:t>ЕМА</a:t>
            </a:r>
            <a:r>
              <a:rPr lang="ru-RU" altLang="ru-RU" sz="2400" b="1" dirty="0" smtClean="0">
                <a:ln w="3175" cmpd="sng"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</a:rPr>
              <a:t> 2.2 </a:t>
            </a:r>
            <a:r>
              <a:rPr lang="ru-RU" sz="2400" b="1" dirty="0">
                <a:solidFill>
                  <a:srgbClr val="FFFF00"/>
                </a:solidFill>
              </a:rPr>
              <a:t>Основы теории </a:t>
            </a:r>
            <a:r>
              <a:rPr lang="ru-RU" sz="2400" b="1" dirty="0" smtClean="0">
                <a:solidFill>
                  <a:srgbClr val="FFFF00"/>
                </a:solidFill>
              </a:rPr>
              <a:t>измерений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472608"/>
          </a:xfrm>
          <a:solidFill>
            <a:schemeClr val="tx1"/>
          </a:solidFill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rgbClr val="0000FF"/>
                </a:solidFill>
              </a:rPr>
              <a:t>Виды измерений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rgbClr val="0000FF"/>
                </a:solidFill>
              </a:rPr>
              <a:t>Методы измерений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rgbClr val="0000FF"/>
                </a:solidFill>
              </a:rPr>
              <a:t>Эталоны единиц физических величин:</a:t>
            </a:r>
          </a:p>
          <a:p>
            <a:pPr lvl="1"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ru-RU" sz="2400" b="1" dirty="0" smtClean="0">
                <a:solidFill>
                  <a:srgbClr val="0000FF"/>
                </a:solidFill>
              </a:rPr>
              <a:t>Поверочная схема;</a:t>
            </a:r>
          </a:p>
          <a:p>
            <a:pPr lvl="1"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ru-RU" sz="2400" b="1" dirty="0" smtClean="0">
                <a:solidFill>
                  <a:srgbClr val="0000FF"/>
                </a:solidFill>
              </a:rPr>
              <a:t>Государственный, исходный эталоны;</a:t>
            </a:r>
          </a:p>
          <a:p>
            <a:pPr lvl="1"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ru-RU" sz="2400" b="1" dirty="0" smtClean="0">
                <a:solidFill>
                  <a:srgbClr val="0000FF"/>
                </a:solidFill>
              </a:rPr>
              <a:t>Первичный и специальный эталоны;</a:t>
            </a:r>
          </a:p>
          <a:p>
            <a:pPr lvl="1"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ru-RU" sz="2400" b="1" dirty="0" smtClean="0">
                <a:solidFill>
                  <a:srgbClr val="0000FF"/>
                </a:solidFill>
              </a:rPr>
              <a:t>Вторичные эталоны (эталон-свидетель, эталон-копия, эталон сравнения);</a:t>
            </a:r>
          </a:p>
          <a:p>
            <a:pPr lvl="1"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ru-RU" sz="2400" b="1" dirty="0" smtClean="0">
                <a:solidFill>
                  <a:srgbClr val="0000FF"/>
                </a:solidFill>
              </a:rPr>
              <a:t>Рабочие разрядные эталоны</a:t>
            </a:r>
          </a:p>
          <a:p>
            <a:pPr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2600" b="1" dirty="0" smtClean="0">
                <a:solidFill>
                  <a:srgbClr val="0000FF"/>
                </a:solidFill>
              </a:rPr>
              <a:t>Рабочие средства измерений</a:t>
            </a:r>
            <a:endParaRPr lang="ru-RU" sz="28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58346" y="6188075"/>
            <a:ext cx="856907" cy="669925"/>
          </a:xfrm>
        </p:spPr>
        <p:txBody>
          <a:bodyPr/>
          <a:lstStyle/>
          <a:p>
            <a:pPr>
              <a:defRPr/>
            </a:pPr>
            <a:fld id="{B1C343F1-3032-41C8-979A-5577136490CC}" type="slidenum">
              <a:rPr lang="ru-RU" sz="1600" smtClean="0"/>
              <a:pPr>
                <a:defRPr/>
              </a:pPr>
              <a:t>2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566403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B1C343F1-3032-41C8-979A-5577136490CC}" type="slidenum">
              <a:rPr lang="ru-RU" sz="1600" smtClean="0"/>
              <a:pPr>
                <a:defRPr/>
              </a:pPr>
              <a:t>20</a:t>
            </a:fld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332656"/>
            <a:ext cx="8496945" cy="473975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Компенсационный метод измерений (нулевой метод противопоставления)</a:t>
            </a:r>
            <a:r>
              <a:rPr lang="ru-RU" altLang="ru-RU" b="1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altLang="ru-RU" b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разновидность нулевого метода измерения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применяемый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тех случаях, когда важно измерить физическую величину, не нарушая процесса, в котором она наблюдается. </a:t>
            </a:r>
            <a:endParaRPr lang="ru-RU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подключении измерительного устройства, реализующего компенсационный метод, к объекту измерения на этом устройстве </a:t>
            </a:r>
            <a:r>
              <a:rPr lang="ru-RU" altLang="ru-RU" b="1" i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создается действие, направленное на встречу действию, создаваемому изучаемым явлением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этом создаваемое в измерительном устройстве явление изменяется до тех пор, пока не будет достигнута </a:t>
            </a:r>
            <a:r>
              <a:rPr lang="ru-RU" altLang="ru-RU" b="1" i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полная компенсация действия</a:t>
            </a:r>
            <a:r>
              <a:rPr lang="ru-RU" altLang="ru-RU" i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изучаемого явления на измерительное устройство. </a:t>
            </a:r>
            <a:endParaRPr lang="ru-RU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altLang="ru-RU" b="1" i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размеру физической величины, создающей компенсирующее явление, судят о размере измеряемой физической величины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условии полной компенсации изучаемое явление протекает в объекте так же, как оно протекает в случае, когда к объекту не подключено измерительное устройство.</a:t>
            </a:r>
          </a:p>
        </p:txBody>
      </p:sp>
    </p:spTree>
    <p:extLst>
      <p:ext uri="{BB962C8B-B14F-4D97-AF65-F5344CB8AC3E}">
        <p14:creationId xmlns:p14="http://schemas.microsoft.com/office/powerpoint/2010/main" val="353475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B1C343F1-3032-41C8-979A-5577136490CC}" type="slidenum">
              <a:rPr lang="ru-RU" sz="1600" smtClean="0"/>
              <a:pPr>
                <a:defRPr/>
              </a:pPr>
              <a:t>21</a:t>
            </a:fld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79513" y="116632"/>
            <a:ext cx="6264695" cy="4924425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Нулевой метод </a:t>
            </a:r>
            <a:r>
              <a:rPr lang="ru-RU" alt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полного замещения</a:t>
            </a:r>
            <a:r>
              <a:rPr lang="ru-RU" altLang="ru-RU" sz="1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в том, что измеряемая физическая величина и мера последовательно воздействует на измерительный прибор. </a:t>
            </a:r>
            <a:endParaRPr lang="ru-RU" alt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этом значение меры подбирают таким, чтобы ее воздействие на измерительный прибор было равно воздействию измеряемой физической величины. </a:t>
            </a:r>
            <a:endParaRPr lang="ru-RU" alt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500" b="1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Пример, </a:t>
            </a:r>
            <a:r>
              <a:rPr lang="ru-RU" altLang="ru-RU" sz="1600" i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измерение </a:t>
            </a:r>
            <a:r>
              <a:rPr lang="ru-RU" altLang="ru-RU" sz="1600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массы </a:t>
            </a:r>
            <a:r>
              <a:rPr lang="ru-RU" altLang="ru-RU" sz="1600" i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груза </a:t>
            </a:r>
            <a:r>
              <a:rPr lang="ru-RU" altLang="ru-RU" sz="1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(рис</a:t>
            </a:r>
            <a:r>
              <a:rPr lang="ru-RU" alt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1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3). </a:t>
            </a:r>
            <a:r>
              <a:rPr lang="ru-RU" altLang="ru-RU" sz="1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Здесь </a:t>
            </a:r>
            <a:r>
              <a:rPr lang="ru-RU" altLang="ru-RU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пружинные весы устанавливают груз </a:t>
            </a:r>
            <a:r>
              <a:rPr lang="ru-RU" alt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altLang="ru-RU" sz="16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делают отметку </a:t>
            </a:r>
            <a:r>
              <a:rPr lang="ru-RU" alt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altLang="ru-RU" sz="16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шкале как результат его взвешивания. При этом показания пружинных весов принципиально можно и не считывать. Затем снимают груз. На чашку устанавливают такой набор гирь, который обеспечивает такую же деформацию пружины, как и груз </a:t>
            </a:r>
            <a:r>
              <a:rPr lang="ru-RU" alt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altLang="ru-RU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 равенстве деформаций судят по установке стрелки напротив отметки </a:t>
            </a:r>
            <a:r>
              <a:rPr lang="ru-RU" alt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alt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altLang="ru-RU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1600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i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Достоинство:</a:t>
            </a:r>
          </a:p>
          <a:p>
            <a:pPr marL="285750" lvl="0" indent="-28575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alt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применяется 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тех случаях, когда производятся точные измерения параметров, т.к. он позволяет практически исключить влияние изменений характеристик используемого средства измерений (в рассматриваемом случае – изменение характеристик пружины) на результаты измерения</a:t>
            </a:r>
            <a:r>
              <a:rPr lang="ru-RU" alt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alt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9512" y="5157192"/>
            <a:ext cx="8775411" cy="144655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Нулевой метод совпадения</a:t>
            </a:r>
            <a:r>
              <a:rPr lang="ru-RU" altLang="ru-RU" sz="1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в совпадении сигналов двух периодических процессов, характеристика одного из которых изменяется, а другого – используется в качестве меры. </a:t>
            </a:r>
            <a:endParaRPr lang="ru-RU" alt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800" b="1" i="1" dirty="0" smtClean="0">
              <a:solidFill>
                <a:srgbClr val="1D08B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r>
              <a:rPr lang="ru-RU" altLang="ru-RU" sz="1600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alt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измерение числа оборотов вала с помощью стробоскопа </a:t>
            </a:r>
            <a:r>
              <a:rPr lang="ru-RU" altLang="ru-RU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вал периодически освещается вспышками света, и частоту вспышек подбирают так, чтобы метка, нанесенная на вал, казалась наблюдателю неподвижной.</a:t>
            </a:r>
            <a:endParaRPr lang="ru-RU" altLang="ru-RU" sz="16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https://studfiles.net/html/2706/24/html_AVicsROrJy.PEo4/img-fVCwhg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71" y="1052736"/>
            <a:ext cx="2339752" cy="33123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1657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B1C343F1-3032-41C8-979A-5577136490CC}" type="slidenum">
              <a:rPr lang="ru-RU" sz="1600" smtClean="0"/>
              <a:pPr>
                <a:defRPr/>
              </a:pPr>
              <a:t>22</a:t>
            </a:fld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3528" y="476672"/>
            <a:ext cx="8640959" cy="480131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Дифференциальный метод измерений</a:t>
            </a:r>
            <a:r>
              <a:rPr lang="ru-RU" alt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характеризуется тем, что с помощью измерительного прибора методом непосредственной оценки измеряется </a:t>
            </a:r>
            <a:r>
              <a:rPr lang="ru-RU" altLang="ru-RU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разность между измеряемой величиной и величиной, воспроизводимой мерой</a:t>
            </a: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Достоинство: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Этот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позволяет получить высокоточные результаты даже при использовании для измерения указанной разности относительно грубых средств измерений. </a:t>
            </a:r>
            <a:endParaRPr lang="ru-RU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Недостаток: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дифференциального метода возможна только при условии наличия высокоточной меры, близкой по значению к измеряемой величине</a:t>
            </a: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Различают</a:t>
            </a:r>
            <a:r>
              <a:rPr lang="ru-RU" alt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дифференциальные </a:t>
            </a:r>
            <a:r>
              <a:rPr lang="ru-RU" altLang="ru-RU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методы:</a:t>
            </a:r>
          </a:p>
          <a:p>
            <a:pPr marL="742950" lvl="1" indent="-28575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altLang="ru-RU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противопоставления (неполного противопоставления); </a:t>
            </a:r>
          </a:p>
          <a:p>
            <a:pPr marL="742950" lvl="1" indent="-28575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altLang="ru-RU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замещения (неполного замещения);  </a:t>
            </a:r>
          </a:p>
          <a:p>
            <a:pPr marL="742950" lvl="1" indent="-285750" algn="just" defTabSz="91440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ru-RU" altLang="ru-RU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совпадения.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94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B1C343F1-3032-41C8-979A-5577136490CC}" type="slidenum">
              <a:rPr lang="ru-RU" sz="1600" smtClean="0"/>
              <a:pPr>
                <a:defRPr/>
              </a:pPr>
              <a:t>23</a:t>
            </a:fld>
            <a:endParaRPr lang="ru-RU" sz="1600" dirty="0"/>
          </a:p>
        </p:txBody>
      </p:sp>
      <p:pic>
        <p:nvPicPr>
          <p:cNvPr id="146437" name="Picture 5" descr="https://studfiles.net/html/2706/24/html_AVicsROrJy.PEo4/img-mUj15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5443" y="44624"/>
            <a:ext cx="2351053" cy="2246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6438" name="Picture 6" descr="https://studfiles.net/html/2706/24/html_AVicsROrJy.PEo4/img-cmPtnh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9855" y="2564904"/>
            <a:ext cx="1696641" cy="264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107503" y="44624"/>
            <a:ext cx="6577939" cy="2062103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r>
              <a:rPr lang="ru-RU" alt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метода неполного </a:t>
            </a:r>
            <a:r>
              <a:rPr lang="ru-RU" altLang="ru-RU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противопоставления:</a:t>
            </a:r>
            <a:r>
              <a:rPr lang="ru-RU" altLang="ru-RU" sz="1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i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взвешивание </a:t>
            </a:r>
            <a:r>
              <a:rPr lang="ru-RU" altLang="ru-RU" sz="1600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равноплечих </a:t>
            </a:r>
            <a:r>
              <a:rPr lang="ru-RU" altLang="ru-RU" sz="1600" i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весах</a:t>
            </a:r>
            <a:r>
              <a:rPr lang="ru-RU" altLang="ru-RU" sz="1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(рис</a:t>
            </a:r>
            <a:r>
              <a:rPr lang="ru-RU" alt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1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r>
              <a:rPr lang="ru-RU" altLang="ru-RU" sz="16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alt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действие груза </a:t>
            </a:r>
            <a:r>
              <a:rPr lang="ru-RU" alt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alt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уравновешивается действием гири, служащей мерой, и силой упругой деформации пружины. По существу в данном случае </a:t>
            </a:r>
            <a:r>
              <a:rPr lang="ru-RU" altLang="ru-RU" sz="16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величине деформации пружины, значение которой может быть отсчитано по шкале, измеряется разность воздействия груза и гири на пружину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Так определяют разность их масс. Массу же груза определяют после взвешивания как сумму массы гири и показаний, считанных по шкале</a:t>
            </a:r>
            <a:r>
              <a:rPr lang="ru-RU" alt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07502" y="2132856"/>
            <a:ext cx="7128794" cy="329320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</a:t>
            </a:r>
            <a:r>
              <a:rPr lang="ru-RU" altLang="ru-RU" sz="1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дифференциального метода замещения</a:t>
            </a:r>
            <a:r>
              <a:rPr lang="ru-RU" alt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рис. 5) </a:t>
            </a:r>
            <a:r>
              <a:rPr lang="ru-RU" altLang="ru-RU" sz="1600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взвешивания груза </a:t>
            </a:r>
            <a:r>
              <a:rPr lang="ru-RU" altLang="ru-RU" sz="16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altLang="ru-RU" sz="1600" i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пружинных весах</a:t>
            </a:r>
            <a:r>
              <a:rPr lang="ru-RU" altLang="ru-RU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том случае, когда из имеющегося набора гирь не удается составить сочетание, позволяющее добиться такого показания весов, при котором стрелка устанавливается на отметку </a:t>
            </a: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соответствующею показанию весов при установке на них измеряемого груза </a:t>
            </a: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altLang="ru-RU" sz="16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Предположим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что при установке на весы подобранного набора гирь стрелка весов устанавливается на отметке шкалы </a:t>
            </a: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Когда к подобранному набору добавляются гири с наименьшей массой, стрелка устанавливается на отметке шкалы </a:t>
            </a: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данном случае </a:t>
            </a:r>
            <a:r>
              <a:rPr lang="ru-RU" altLang="ru-RU" sz="16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замещение получается неполным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определения массы груза прибегают к интерполяции, с помощью которой по известному значению массы наименьшей гири и числу делений шкалы между отметками </a:t>
            </a: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altLang="ru-RU" sz="1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рассчитывают значение массы груза и массы подобранного набора гирь, а затем определяют массу груза.</a:t>
            </a:r>
            <a:endParaRPr lang="ru-RU" alt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2" y="5489937"/>
            <a:ext cx="8928994" cy="132343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Сущность</a:t>
            </a:r>
            <a:r>
              <a:rPr lang="ru-RU" alt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дифференциального метода совпадения</a:t>
            </a:r>
            <a:r>
              <a:rPr lang="ru-RU" altLang="ru-RU" sz="1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в том, что </a:t>
            </a:r>
            <a:r>
              <a:rPr lang="ru-RU" altLang="ru-RU" sz="16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совпадение сигналов двух периодических процессов является неполным</a:t>
            </a:r>
            <a:r>
              <a:rPr lang="ru-RU" alt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 этом изменяется характеристика периодического процесса, представляющею собой результат взаимодействия названных выше двух периодических процессов. Результат измерения определяется так же, как во всех дифференциальных методах.</a:t>
            </a:r>
            <a:endParaRPr lang="ru-RU" altLang="ru-RU" sz="1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4322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/>
          </p:cNvSpPr>
          <p:nvPr>
            <p:ph type="ctrTitle"/>
          </p:nvPr>
        </p:nvSpPr>
        <p:spPr>
          <a:xfrm>
            <a:off x="279460" y="980728"/>
            <a:ext cx="8640960" cy="4392488"/>
          </a:xfrm>
          <a:solidFill>
            <a:srgbClr val="FFFF00"/>
          </a:solidFill>
          <a:ln w="38100">
            <a:solidFill>
              <a:srgbClr val="0000FF"/>
            </a:solidFill>
          </a:ln>
          <a:effectLst>
            <a:softEdge rad="317500"/>
          </a:effectLst>
        </p:spPr>
        <p:txBody>
          <a:bodyPr>
            <a:noAutofit/>
          </a:bodyPr>
          <a:lstStyle/>
          <a:p>
            <a:pPr marL="363538">
              <a:spcBef>
                <a:spcPts val="600"/>
              </a:spcBef>
              <a:spcAft>
                <a:spcPts val="600"/>
              </a:spcAft>
            </a:pPr>
            <a:r>
              <a:rPr lang="ru-RU" sz="3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2)</a:t>
            </a:r>
            <a:r>
              <a:rPr lang="ru-RU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 ИЗМЕРЕНИЙ</a:t>
            </a:r>
            <a:r>
              <a:rPr lang="ru-RU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3)</a:t>
            </a:r>
            <a:r>
              <a:rPr lang="ru-RU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Погрешность измерений</a:t>
            </a:r>
            <a:r>
              <a:rPr lang="ru-RU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r>
              <a:rPr lang="ru-RU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Точность измерений</a:t>
            </a:r>
            <a:r>
              <a:rPr lang="ru-RU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/>
            </a:r>
            <a:br>
              <a:rPr lang="ru-RU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</a:b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/>
            </a:r>
            <a:b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</a:br>
            <a:endParaRPr lang="ru-RU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058484C9-490D-4D29-B553-93C8E0EC740C}" type="slidenum">
              <a:rPr lang="ru-RU" sz="1600" smtClean="0"/>
              <a:pPr>
                <a:defRPr/>
              </a:pPr>
              <a:t>24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2615815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4"/>
          <p:cNvSpPr>
            <a:spLocks noChangeArrowheads="1"/>
          </p:cNvSpPr>
          <p:nvPr/>
        </p:nvSpPr>
        <p:spPr bwMode="auto">
          <a:xfrm>
            <a:off x="185668" y="5157192"/>
            <a:ext cx="8784976" cy="152377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anchor="t" anchorCtr="0"/>
          <a:lstStyle/>
          <a:p>
            <a:pPr algn="just">
              <a:lnSpc>
                <a:spcPct val="80000"/>
              </a:lnSpc>
            </a:pPr>
            <a:r>
              <a:rPr lang="ru-RU" sz="20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Точность измерений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характеристика, выражающая степень соответствия результатов измерения настоящему значению измеряемой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величины</a:t>
            </a:r>
          </a:p>
          <a:p>
            <a:pPr algn="just">
              <a:lnSpc>
                <a:spcPct val="80000"/>
              </a:lnSpc>
            </a:pPr>
            <a:endParaRPr lang="ru-RU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20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Количественно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точность измерений равна величине относительной погрешности в минус первой степени, взятой по модулю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1" name="Rectangle 14"/>
          <p:cNvSpPr>
            <a:spLocks noChangeArrowheads="1"/>
          </p:cNvSpPr>
          <p:nvPr/>
        </p:nvSpPr>
        <p:spPr bwMode="auto">
          <a:xfrm>
            <a:off x="179512" y="404664"/>
            <a:ext cx="8784976" cy="2016224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anchor="t" anchorCtr="0"/>
          <a:lstStyle/>
          <a:p>
            <a:pPr algn="just"/>
            <a:r>
              <a:rPr lang="ru-RU" sz="2000" b="1" i="1" u="sng" dirty="0" smtClean="0">
                <a:solidFill>
                  <a:srgbClr val="FF0000"/>
                </a:solidFill>
                <a:latin typeface="Book Antiqua" pitchFamily="18" charset="0"/>
              </a:rPr>
              <a:t>Принцип </a:t>
            </a:r>
            <a:r>
              <a:rPr lang="ru-RU" sz="2000" b="1" i="1" u="sng" dirty="0">
                <a:solidFill>
                  <a:srgbClr val="FF0000"/>
                </a:solidFill>
                <a:latin typeface="Book Antiqua" pitchFamily="18" charset="0"/>
              </a:rPr>
              <a:t>измерений</a:t>
            </a:r>
            <a:r>
              <a:rPr lang="ru-RU" sz="2000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sz="2000" dirty="0">
                <a:solidFill>
                  <a:srgbClr val="000000"/>
                </a:solidFill>
                <a:latin typeface="Book Antiqua" pitchFamily="18" charset="0"/>
              </a:rPr>
              <a:t>– физическое явление или эффект, положенные в основу измерений. </a:t>
            </a:r>
          </a:p>
          <a:p>
            <a:pPr algn="just">
              <a:lnSpc>
                <a:spcPct val="80000"/>
              </a:lnSpc>
            </a:pPr>
            <a:endParaRPr lang="ru-RU" sz="1200" b="1" u="sng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2000" b="1" u="sng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измерений</a:t>
            </a:r>
            <a:r>
              <a:rPr lang="ru-RU" sz="2000" b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некое физическое явление или их комплекс, на которых базируется измерение.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endParaRPr lang="ru-RU" sz="1200" i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2000" i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</a:t>
            </a:r>
            <a:r>
              <a:rPr lang="ru-RU" sz="2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измерение температуры основано на явлении расширения жидкости при ее нагревании (ртуть в термометре).</a:t>
            </a:r>
            <a:endParaRPr lang="ru-RU" sz="2000" b="1" i="1" u="sng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endParaRPr lang="ru-RU" sz="2000" dirty="0" smtClean="0">
              <a:solidFill>
                <a:schemeClr val="bg1"/>
              </a:solidFill>
            </a:endParaRPr>
          </a:p>
        </p:txBody>
      </p:sp>
      <p:sp>
        <p:nvSpPr>
          <p:cNvPr id="1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8A299CA2-B536-41EC-8145-DFB5A30E3565}" type="slidenum">
              <a:rPr lang="ru-RU" sz="1600"/>
              <a:pPr>
                <a:defRPr/>
              </a:pPr>
              <a:t>25</a:t>
            </a:fld>
            <a:endParaRPr lang="ru-RU" sz="1600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-21265" y="0"/>
            <a:ext cx="9144000" cy="404664"/>
          </a:xfrm>
          <a:prstGeom prst="rect">
            <a:avLst/>
          </a:prstGeom>
          <a:solidFill>
            <a:srgbClr val="FFFF00"/>
          </a:solidFill>
          <a:ln w="38100">
            <a:solidFill>
              <a:srgbClr val="1D08B8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Clr>
                <a:srgbClr val="0000FF"/>
              </a:buClr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Book Antiqua" pitchFamily="18" charset="0"/>
              </a:rPr>
              <a:t>2)</a:t>
            </a:r>
            <a:r>
              <a:rPr lang="ru-RU" dirty="0" smtClean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ПРИНЦИП ИЗМЕРЕНИЙ</a:t>
            </a:r>
            <a:endParaRPr lang="ru-RU" sz="1000" dirty="0">
              <a:solidFill>
                <a:srgbClr val="000000"/>
              </a:solidFill>
              <a:latin typeface="Book Antiqua" pitchFamily="18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4049" y="2564904"/>
            <a:ext cx="9144000" cy="404664"/>
          </a:xfrm>
          <a:prstGeom prst="rect">
            <a:avLst/>
          </a:prstGeom>
          <a:solidFill>
            <a:srgbClr val="FFFF00"/>
          </a:solidFill>
          <a:ln w="38100">
            <a:solidFill>
              <a:srgbClr val="1D08B8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Clr>
                <a:srgbClr val="0000FF"/>
              </a:buClr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000000"/>
                </a:solidFill>
                <a:latin typeface="Book Antiqua" pitchFamily="18" charset="0"/>
              </a:rPr>
              <a:t>3)</a:t>
            </a:r>
            <a:r>
              <a:rPr lang="ru-RU" dirty="0" smtClean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ПОГРЕШНОСТЬ ИЗМЕРЕНИЙ</a:t>
            </a:r>
            <a:endParaRPr lang="ru-RU" sz="1000" dirty="0">
              <a:solidFill>
                <a:srgbClr val="000000"/>
              </a:solidFill>
              <a:latin typeface="Book Antiqua" pitchFamily="18" charset="0"/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158247" y="2996952"/>
            <a:ext cx="8784976" cy="152377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anchor="t" anchorCtr="0"/>
          <a:lstStyle/>
          <a:p>
            <a:pPr algn="just">
              <a:lnSpc>
                <a:spcPct val="80000"/>
              </a:lnSpc>
            </a:pPr>
            <a:r>
              <a:rPr lang="ru-RU" sz="20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Погрешность </a:t>
            </a:r>
            <a:r>
              <a:rPr lang="ru-RU" sz="20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измерения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разность между результатом измерения величины и настоящим (действительным) значением этой величины.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endParaRPr lang="ru-RU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Погрешность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как правило, возникает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из-за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недостаточной точности средств и методов измерения или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из-за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невозможности обеспечить идентичные условия при многократных наблюдениях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-21265" y="4725144"/>
            <a:ext cx="9144000" cy="404664"/>
          </a:xfrm>
          <a:prstGeom prst="rect">
            <a:avLst/>
          </a:prstGeom>
          <a:solidFill>
            <a:srgbClr val="FFFF00"/>
          </a:solidFill>
          <a:ln w="38100">
            <a:solidFill>
              <a:srgbClr val="1D08B8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Clr>
                <a:srgbClr val="0000FF"/>
              </a:buClr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sz="1600" dirty="0" smtClean="0">
                <a:solidFill>
                  <a:srgbClr val="000000"/>
                </a:solidFill>
                <a:latin typeface="Book Antiqua" pitchFamily="18" charset="0"/>
              </a:rPr>
              <a:t>4</a:t>
            </a:r>
            <a:r>
              <a:rPr lang="ru-RU" b="1" dirty="0" smtClean="0">
                <a:solidFill>
                  <a:srgbClr val="000000"/>
                </a:solidFill>
                <a:latin typeface="Book Antiqua" pitchFamily="18" charset="0"/>
              </a:rPr>
              <a:t>)</a:t>
            </a:r>
            <a:r>
              <a:rPr lang="ru-RU" dirty="0" smtClean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ТОЧНОСТЬ ИЗМЕРЕНИЙ</a:t>
            </a:r>
            <a:endParaRPr lang="ru-RU" sz="1000" dirty="0">
              <a:solidFill>
                <a:srgbClr val="00000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3394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/>
          </p:cNvSpPr>
          <p:nvPr>
            <p:ph type="ctrTitle"/>
          </p:nvPr>
        </p:nvSpPr>
        <p:spPr>
          <a:xfrm>
            <a:off x="323528" y="1556792"/>
            <a:ext cx="8640960" cy="3528392"/>
          </a:xfrm>
          <a:solidFill>
            <a:srgbClr val="FFFF00"/>
          </a:solidFill>
          <a:ln w="38100">
            <a:solidFill>
              <a:srgbClr val="0000FF"/>
            </a:solidFill>
          </a:ln>
          <a:effectLst>
            <a:softEdge rad="317500"/>
          </a:effectLst>
        </p:spPr>
        <p:txBody>
          <a:bodyPr>
            <a:noAutofit/>
          </a:bodyPr>
          <a:lstStyle/>
          <a:p>
            <a:pPr marL="363538">
              <a:spcBef>
                <a:spcPts val="600"/>
              </a:spcBef>
              <a:spcAft>
                <a:spcPts val="600"/>
              </a:spcAft>
            </a:pPr>
            <a:r>
              <a:rPr lang="ru-RU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5)</a:t>
            </a: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правильность ИЗМЕРЕНИЙ</a:t>
            </a:r>
            <a:r>
              <a:rPr lang="ru-RU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6)</a:t>
            </a: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достоверность измерений</a:t>
            </a:r>
            <a:b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/>
            </a:r>
            <a:b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</a:br>
            <a:endParaRPr lang="ru-RU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058484C9-490D-4D29-B553-93C8E0EC740C}" type="slidenum">
              <a:rPr lang="ru-RU" sz="1600" smtClean="0"/>
              <a:pPr>
                <a:defRPr/>
              </a:pPr>
              <a:t>26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423087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" name="Rectangle 14"/>
          <p:cNvSpPr>
            <a:spLocks noChangeArrowheads="1"/>
          </p:cNvSpPr>
          <p:nvPr/>
        </p:nvSpPr>
        <p:spPr bwMode="auto">
          <a:xfrm>
            <a:off x="179512" y="404664"/>
            <a:ext cx="8784976" cy="1944216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anchor="t" anchorCtr="0"/>
          <a:lstStyle/>
          <a:p>
            <a:r>
              <a:rPr lang="ru-RU" sz="20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Правильность измерения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качественная характеристика измерения, которая определяется тем, насколько близка к нулю величина постоянной или фиксировано изменяющейся при многократных измерениях погрешности (систематическая погрешность).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зависит, как правило, от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точности средств измерений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8A299CA2-B536-41EC-8145-DFB5A30E3565}" type="slidenum">
              <a:rPr lang="ru-RU" sz="1600"/>
              <a:pPr>
                <a:defRPr/>
              </a:pPr>
              <a:t>27</a:t>
            </a:fld>
            <a:endParaRPr lang="ru-RU" sz="1600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-21265" y="0"/>
            <a:ext cx="9144000" cy="404664"/>
          </a:xfrm>
          <a:prstGeom prst="rect">
            <a:avLst/>
          </a:prstGeom>
          <a:solidFill>
            <a:srgbClr val="FFFF00"/>
          </a:solidFill>
          <a:ln w="38100">
            <a:solidFill>
              <a:srgbClr val="1D08B8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Clr>
                <a:srgbClr val="0000FF"/>
              </a:buClr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sz="1600" b="1" dirty="0" smtClean="0">
                <a:solidFill>
                  <a:srgbClr val="000000"/>
                </a:solidFill>
                <a:latin typeface="Book Antiqua" pitchFamily="18" charset="0"/>
              </a:rPr>
              <a:t>5</a:t>
            </a:r>
            <a:r>
              <a:rPr lang="ru-RU" b="1" dirty="0" smtClean="0">
                <a:solidFill>
                  <a:srgbClr val="000000"/>
                </a:solidFill>
                <a:latin typeface="Book Antiqua" pitchFamily="18" charset="0"/>
              </a:rPr>
              <a:t>)</a:t>
            </a:r>
            <a:r>
              <a:rPr lang="ru-RU" dirty="0" smtClean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ПРАВИЛЬНОСТЬ ИЗМЕРЕНИЙ</a:t>
            </a:r>
            <a:endParaRPr lang="ru-RU" sz="1000" dirty="0">
              <a:solidFill>
                <a:srgbClr val="000000"/>
              </a:solidFill>
              <a:latin typeface="Book Antiqua" pitchFamily="18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4049" y="2564904"/>
            <a:ext cx="9144000" cy="404664"/>
          </a:xfrm>
          <a:prstGeom prst="rect">
            <a:avLst/>
          </a:prstGeom>
          <a:solidFill>
            <a:srgbClr val="FFFF00"/>
          </a:solidFill>
          <a:ln w="38100">
            <a:solidFill>
              <a:srgbClr val="1D08B8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Clr>
                <a:srgbClr val="0000FF"/>
              </a:buClr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sz="1600" b="1" dirty="0" smtClean="0">
                <a:solidFill>
                  <a:srgbClr val="000000"/>
                </a:solidFill>
                <a:latin typeface="Book Antiqua" pitchFamily="18" charset="0"/>
              </a:rPr>
              <a:t>6</a:t>
            </a:r>
            <a:r>
              <a:rPr lang="ru-RU" b="1" dirty="0" smtClean="0">
                <a:solidFill>
                  <a:srgbClr val="000000"/>
                </a:solidFill>
                <a:latin typeface="Book Antiqua" pitchFamily="18" charset="0"/>
              </a:rPr>
              <a:t>)</a:t>
            </a:r>
            <a:r>
              <a:rPr lang="ru-RU" dirty="0" smtClean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ДОСТОВЕРНОСТЬ ИЗМЕРЕНИЙ</a:t>
            </a:r>
            <a:endParaRPr lang="ru-RU" sz="1000" dirty="0">
              <a:solidFill>
                <a:srgbClr val="000000"/>
              </a:solidFill>
              <a:latin typeface="Book Antiqua" pitchFamily="18" charset="0"/>
            </a:endParaRPr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158247" y="2996952"/>
            <a:ext cx="8784976" cy="36004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anchor="t" anchorCtr="0"/>
          <a:lstStyle/>
          <a:p>
            <a:r>
              <a:rPr lang="ru-RU" sz="20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</a:t>
            </a:r>
            <a:r>
              <a:rPr lang="ru-RU" sz="20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измерений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достоверность измерений.</a:t>
            </a:r>
          </a:p>
          <a:p>
            <a:pPr algn="just">
              <a:lnSpc>
                <a:spcPct val="80000"/>
              </a:lnSpc>
            </a:pPr>
            <a:endParaRPr lang="ru-RU" sz="2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2000" b="1" i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Достоверность </a:t>
            </a:r>
            <a:r>
              <a:rPr lang="ru-RU" sz="2000" b="1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измерений</a:t>
            </a:r>
            <a:r>
              <a:rPr lang="ru-RU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характеристика, определяющая степень доверия к полученным результатам измерений.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endParaRPr lang="ru-RU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данной характеристике измерения делятся </a:t>
            </a: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на:</a:t>
            </a:r>
          </a:p>
          <a:p>
            <a:pPr marL="800100" lvl="1" indent="-342900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достоверные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lnSpc>
                <a:spcPct val="80000"/>
              </a:lnSpc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недостоверные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endParaRPr lang="ru-RU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Достоверность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измерений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зависит того, известна ли вероятность отклонения результатов измерения от настоящего значения измеряемой величины.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2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 достоверность измерений не определена, то результаты таких измерений, как правило, не используются. </a:t>
            </a:r>
            <a:endParaRPr lang="ru-RU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endParaRPr lang="ru-RU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2000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Достоверность </a:t>
            </a:r>
            <a:r>
              <a:rPr lang="ru-RU" sz="20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измерений </a:t>
            </a:r>
            <a:r>
              <a:rPr lang="ru-RU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ограничена сверху </a:t>
            </a:r>
            <a:r>
              <a:rPr lang="ru-RU" sz="2000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погрешностью измерений</a:t>
            </a:r>
          </a:p>
          <a:p>
            <a:pPr algn="just">
              <a:lnSpc>
                <a:spcPct val="80000"/>
              </a:lnSpc>
            </a:pPr>
            <a:endParaRPr lang="ru-RU" sz="2000" b="1" i="1" u="sng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159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/>
          </p:cNvSpPr>
          <p:nvPr>
            <p:ph type="ctrTitle"/>
          </p:nvPr>
        </p:nvSpPr>
        <p:spPr>
          <a:xfrm>
            <a:off x="251520" y="980728"/>
            <a:ext cx="8640960" cy="4752528"/>
          </a:xfrm>
          <a:solidFill>
            <a:srgbClr val="FFFF00"/>
          </a:solidFill>
          <a:ln w="38100">
            <a:solidFill>
              <a:srgbClr val="0000FF"/>
            </a:solidFill>
          </a:ln>
          <a:effectLst>
            <a:softEdge rad="317500"/>
          </a:effectLst>
        </p:spPr>
        <p:txBody>
          <a:bodyPr>
            <a:noAutofit/>
          </a:bodyPr>
          <a:lstStyle/>
          <a:p>
            <a:pPr algn="ctr"/>
            <a:r>
              <a:rPr lang="ru-RU" altLang="ru-RU" sz="5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Эталоны единиц физических </a:t>
            </a:r>
            <a:r>
              <a:rPr lang="ru-RU" altLang="ru-RU" sz="5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5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5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/>
            </a:r>
            <a:b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</a:b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/>
            </a:r>
            <a:b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</a:br>
            <a:endParaRPr lang="ru-RU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058484C9-490D-4D29-B553-93C8E0EC740C}" type="slidenum">
              <a:rPr lang="ru-RU" sz="1600" smtClean="0"/>
              <a:pPr>
                <a:defRPr/>
              </a:pPr>
              <a:t>28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755047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63F61-4CF3-4F5C-9D84-9314103449C5}" type="slidenum">
              <a:rPr lang="ru-RU" altLang="ru-RU"/>
              <a:pPr/>
              <a:t>29</a:t>
            </a:fld>
            <a:endParaRPr lang="ru-RU" altLang="ru-RU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4875" y="42861"/>
            <a:ext cx="9144000" cy="898295"/>
          </a:xfrm>
          <a:solidFill>
            <a:srgbClr val="FFFF00"/>
          </a:solidFill>
        </p:spPr>
        <p:txBody>
          <a:bodyPr wrap="square" anchor="t" anchorCtr="0">
            <a:normAutofit fontScale="90000"/>
          </a:bodyPr>
          <a:lstStyle/>
          <a:p>
            <a:pPr algn="ctr"/>
            <a:r>
              <a:rPr lang="ru-RU" altLang="ru-RU" sz="2700" b="1" dirty="0">
                <a:solidFill>
                  <a:srgbClr val="FF0000"/>
                </a:solidFill>
              </a:rPr>
              <a:t>Эталоны единиц физических величин</a:t>
            </a:r>
            <a:br>
              <a:rPr lang="ru-RU" altLang="ru-RU" sz="2700" b="1" dirty="0">
                <a:solidFill>
                  <a:srgbClr val="FF0000"/>
                </a:solidFill>
              </a:rPr>
            </a:br>
            <a:r>
              <a:rPr lang="ru-RU" altLang="ru-RU" sz="2000" b="1" dirty="0">
                <a:solidFill>
                  <a:srgbClr val="FF0000"/>
                </a:solidFill>
              </a:rPr>
              <a:t>Классификация эталонов</a:t>
            </a:r>
            <a:r>
              <a:rPr lang="ru-RU" altLang="ru-RU" sz="40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875" y="941157"/>
            <a:ext cx="9113980" cy="2502024"/>
          </a:xfrm>
          <a:solidFill>
            <a:schemeClr val="tx1"/>
          </a:solidFill>
        </p:spPr>
        <p:txBody>
          <a:bodyPr anchor="t" anchorCtr="0">
            <a:normAutofit/>
          </a:bodyPr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1400" i="1" dirty="0"/>
              <a:t>	</a:t>
            </a:r>
            <a:r>
              <a:rPr lang="ru-RU" altLang="ru-RU" b="1" i="1" u="sng" dirty="0" smtClean="0">
                <a:solidFill>
                  <a:srgbClr val="1D08B8"/>
                </a:solidFill>
              </a:rPr>
              <a:t>Эталон</a:t>
            </a:r>
            <a:r>
              <a:rPr lang="ru-RU" altLang="ru-RU" b="1" dirty="0" smtClean="0">
                <a:solidFill>
                  <a:schemeClr val="bg1"/>
                </a:solidFill>
              </a:rPr>
              <a:t> </a:t>
            </a:r>
            <a:r>
              <a:rPr lang="ru-RU" altLang="ru-RU" dirty="0">
                <a:solidFill>
                  <a:schemeClr val="bg1"/>
                </a:solidFill>
              </a:rPr>
              <a:t>– </a:t>
            </a:r>
            <a:r>
              <a:rPr lang="ru-RU" altLang="ru-RU" b="1" dirty="0">
                <a:solidFill>
                  <a:schemeClr val="bg1"/>
                </a:solidFill>
              </a:rPr>
              <a:t>средство измерений (или их комплекс), предназначенное для воспроизведения и (или) хранения единицы и передачи ее размера нижестоящим по поверочной схеме СИ и утвержденное в качестве эталона в установленном порядке. </a:t>
            </a: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dirty="0">
                <a:solidFill>
                  <a:schemeClr val="bg1"/>
                </a:solidFill>
              </a:rPr>
              <a:t>    </a:t>
            </a:r>
            <a:r>
              <a:rPr lang="ru-RU" altLang="ru-RU" dirty="0" smtClean="0">
                <a:solidFill>
                  <a:schemeClr val="bg1"/>
                </a:solidFill>
              </a:rPr>
              <a:t>Классификация</a:t>
            </a:r>
            <a:r>
              <a:rPr lang="ru-RU" altLang="ru-RU" dirty="0">
                <a:solidFill>
                  <a:schemeClr val="bg1"/>
                </a:solidFill>
              </a:rPr>
              <a:t>, назначение и общие требования к созданию, хранению и применению устанавливает </a:t>
            </a:r>
            <a:r>
              <a:rPr lang="ru-RU" altLang="ru-RU" b="1" dirty="0">
                <a:solidFill>
                  <a:srgbClr val="FF0000"/>
                </a:solidFill>
              </a:rPr>
              <a:t>ГОСТ 8.057-80 «ГСИ. Эталоны единиц физических величин. Основные положения»</a:t>
            </a:r>
            <a:r>
              <a:rPr lang="ru-RU" altLang="ru-RU" dirty="0">
                <a:solidFill>
                  <a:schemeClr val="bg1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/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/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/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/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/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/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/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/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/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325299397"/>
              </p:ext>
            </p:extLst>
          </p:nvPr>
        </p:nvGraphicFramePr>
        <p:xfrm>
          <a:off x="292223" y="3609922"/>
          <a:ext cx="8589303" cy="24685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0849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0"/>
          <p:cNvSpPr>
            <a:spLocks noGrp="1" noChangeArrowheads="1"/>
          </p:cNvSpPr>
          <p:nvPr>
            <p:ph type="sldNum" sz="quarter" idx="4294967295"/>
          </p:nvPr>
        </p:nvSpPr>
        <p:spPr/>
        <p:txBody>
          <a:bodyPr/>
          <a:lstStyle/>
          <a:p>
            <a:endParaRPr lang="ru-RU" altLang="ru-RU" dirty="0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2319"/>
            <a:ext cx="9144000" cy="416308"/>
          </a:xfrm>
          <a:solidFill>
            <a:srgbClr val="FFFF00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altLang="ru-RU" sz="2400" b="1" dirty="0">
                <a:solidFill>
                  <a:srgbClr val="0000FF"/>
                </a:solidFill>
              </a:rPr>
              <a:t>Способы получения измерительной информации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548680"/>
            <a:ext cx="8964488" cy="6192688"/>
          </a:xfrm>
          <a:solidFill>
            <a:schemeClr val="tx1"/>
          </a:solidFill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ru-RU" altLang="ru-RU" sz="2200" b="1" i="1" dirty="0">
                <a:solidFill>
                  <a:srgbClr val="FF0000"/>
                </a:solidFill>
              </a:rPr>
              <a:t>Измерение физической величины</a:t>
            </a:r>
            <a:r>
              <a:rPr lang="ru-RU" altLang="ru-RU" sz="2200" dirty="0">
                <a:solidFill>
                  <a:srgbClr val="FF0000"/>
                </a:solidFill>
              </a:rPr>
              <a:t> </a:t>
            </a:r>
            <a:r>
              <a:rPr lang="ru-RU" altLang="ru-RU" sz="2200" b="1" dirty="0">
                <a:solidFill>
                  <a:srgbClr val="006600"/>
                </a:solidFill>
              </a:rPr>
              <a:t>– это совокупность операций по применению технического средства, хранящего единицу физической величины, обеспечивающих нахождение соотношения (в явном или неявном виде) измеряемой величины с ее единицей и получение значения этой величины. </a:t>
            </a:r>
            <a:endParaRPr lang="ru-RU" altLang="ru-RU" sz="2200" b="1" dirty="0" smtClean="0">
              <a:solidFill>
                <a:srgbClr val="006600"/>
              </a:solidFill>
            </a:endParaRPr>
          </a:p>
          <a:p>
            <a:pPr>
              <a:lnSpc>
                <a:spcPct val="80000"/>
              </a:lnSpc>
            </a:pPr>
            <a:endParaRPr lang="ru-RU" altLang="ru-RU" sz="800" b="1" i="1" dirty="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ru-RU" altLang="ru-RU" sz="2200" b="1" i="1" dirty="0" smtClean="0">
                <a:solidFill>
                  <a:srgbClr val="FF0000"/>
                </a:solidFill>
              </a:rPr>
              <a:t>Измерение </a:t>
            </a:r>
            <a:r>
              <a:rPr lang="ru-RU" altLang="ru-RU" sz="2200" b="1" i="1" dirty="0">
                <a:solidFill>
                  <a:srgbClr val="FF0000"/>
                </a:solidFill>
              </a:rPr>
              <a:t>физической величины</a:t>
            </a:r>
            <a:r>
              <a:rPr lang="ru-RU" altLang="ru-RU" sz="2200" dirty="0">
                <a:solidFill>
                  <a:srgbClr val="FF0000"/>
                </a:solidFill>
              </a:rPr>
              <a:t> </a:t>
            </a:r>
            <a:r>
              <a:rPr lang="ru-RU" altLang="ru-RU" sz="2200" b="1" dirty="0">
                <a:solidFill>
                  <a:srgbClr val="006600"/>
                </a:solidFill>
              </a:rPr>
              <a:t>– </a:t>
            </a:r>
            <a:r>
              <a:rPr lang="ru-RU" altLang="ru-RU" sz="2200" b="1" dirty="0" smtClean="0">
                <a:solidFill>
                  <a:srgbClr val="006600"/>
                </a:solidFill>
              </a:rPr>
              <a:t>это нахождения значения физической величины опытным путём с помощью технического средства измерений.</a:t>
            </a:r>
            <a:endParaRPr lang="ru-RU" altLang="ru-RU" sz="2200" b="1" dirty="0">
              <a:solidFill>
                <a:srgbClr val="006600"/>
              </a:solidFill>
            </a:endParaRPr>
          </a:p>
          <a:p>
            <a:pPr algn="just">
              <a:lnSpc>
                <a:spcPct val="80000"/>
              </a:lnSpc>
            </a:pPr>
            <a:endParaRPr lang="en-US" altLang="ru-RU" sz="800" dirty="0">
              <a:solidFill>
                <a:schemeClr val="bg1"/>
              </a:solidFill>
            </a:endParaRPr>
          </a:p>
          <a:p>
            <a:pPr algn="just">
              <a:lnSpc>
                <a:spcPct val="80000"/>
              </a:lnSpc>
            </a:pPr>
            <a:r>
              <a:rPr lang="ru-RU" altLang="ru-RU" sz="2400" b="1" dirty="0">
                <a:solidFill>
                  <a:srgbClr val="0000FF"/>
                </a:solidFill>
              </a:rPr>
              <a:t>Суть измерения заключается в </a:t>
            </a:r>
            <a:r>
              <a:rPr lang="ru-RU" altLang="ru-RU" sz="2400" b="1" i="1" dirty="0">
                <a:solidFill>
                  <a:srgbClr val="FF0000"/>
                </a:solidFill>
              </a:rPr>
              <a:t>сравнении</a:t>
            </a:r>
            <a:r>
              <a:rPr lang="ru-RU" altLang="ru-RU" sz="2400" dirty="0">
                <a:solidFill>
                  <a:schemeClr val="bg1"/>
                </a:solidFill>
              </a:rPr>
              <a:t>. </a:t>
            </a:r>
          </a:p>
          <a:p>
            <a:pPr algn="just">
              <a:lnSpc>
                <a:spcPct val="80000"/>
              </a:lnSpc>
            </a:pPr>
            <a:endParaRPr lang="ru-RU" altLang="ru-RU" sz="700" dirty="0">
              <a:solidFill>
                <a:schemeClr val="bg1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ru-RU" altLang="ru-RU" sz="2000" b="1" i="1" dirty="0">
                <a:solidFill>
                  <a:srgbClr val="FF0000"/>
                </a:solidFill>
              </a:rPr>
              <a:t>Измерение</a:t>
            </a:r>
            <a:r>
              <a:rPr lang="ru-RU" altLang="ru-RU" sz="2000" b="1" i="1" dirty="0">
                <a:solidFill>
                  <a:schemeClr val="bg1"/>
                </a:solidFill>
              </a:rPr>
              <a:t> </a:t>
            </a:r>
            <a:r>
              <a:rPr lang="ru-RU" altLang="ru-RU" sz="2000" b="1" i="1" dirty="0" smtClean="0">
                <a:solidFill>
                  <a:srgbClr val="0000FF"/>
                </a:solidFill>
              </a:rPr>
              <a:t>– суть сравнение </a:t>
            </a:r>
            <a:r>
              <a:rPr lang="ru-RU" altLang="ru-RU" sz="2000" b="1" i="1" dirty="0">
                <a:solidFill>
                  <a:srgbClr val="0000FF"/>
                </a:solidFill>
              </a:rPr>
              <a:t>размеров опытным </a:t>
            </a:r>
            <a:r>
              <a:rPr lang="ru-RU" altLang="ru-RU" sz="2000" b="1" i="1" dirty="0" smtClean="0">
                <a:solidFill>
                  <a:srgbClr val="0000FF"/>
                </a:solidFill>
              </a:rPr>
              <a:t>путём</a:t>
            </a:r>
            <a:r>
              <a:rPr lang="ru-RU" altLang="ru-RU" sz="2000" b="1" i="1" dirty="0">
                <a:solidFill>
                  <a:srgbClr val="0000FF"/>
                </a:solidFill>
              </a:rPr>
              <a:t>.</a:t>
            </a:r>
            <a:r>
              <a:rPr lang="ru-RU" altLang="ru-RU" sz="2000" b="1" dirty="0">
                <a:solidFill>
                  <a:srgbClr val="0000FF"/>
                </a:solidFill>
              </a:rPr>
              <a:t> </a:t>
            </a:r>
            <a:r>
              <a:rPr lang="ru-RU" altLang="ru-RU" sz="2000" b="1" dirty="0">
                <a:solidFill>
                  <a:schemeClr val="bg1"/>
                </a:solidFill>
              </a:rPr>
              <a:t>Вариантов сравнения между собой двух размеров всего три:  </a:t>
            </a:r>
            <a:r>
              <a:rPr lang="ru-RU" altLang="ru-RU" sz="2000" dirty="0">
                <a:solidFill>
                  <a:schemeClr val="bg1"/>
                </a:solidFill>
              </a:rPr>
              <a:t>                                                                                   </a:t>
            </a:r>
          </a:p>
          <a:p>
            <a:pPr algn="just">
              <a:lnSpc>
                <a:spcPct val="80000"/>
              </a:lnSpc>
            </a:pPr>
            <a:endParaRPr lang="ru-RU" altLang="ru-RU" sz="2000" dirty="0">
              <a:solidFill>
                <a:schemeClr val="bg1"/>
              </a:solidFill>
            </a:endParaRPr>
          </a:p>
          <a:p>
            <a:pPr algn="r">
              <a:lnSpc>
                <a:spcPct val="80000"/>
              </a:lnSpc>
            </a:pPr>
            <a:r>
              <a:rPr lang="ru-RU" altLang="ru-RU" sz="2000" dirty="0">
                <a:solidFill>
                  <a:schemeClr val="bg1"/>
                </a:solidFill>
              </a:rPr>
              <a:t>(</a:t>
            </a:r>
            <a:r>
              <a:rPr lang="ru-RU" altLang="ru-RU" sz="2000" b="1" dirty="0">
                <a:solidFill>
                  <a:srgbClr val="FF0000"/>
                </a:solidFill>
              </a:rPr>
              <a:t>1</a:t>
            </a:r>
            <a:r>
              <a:rPr lang="ru-RU" altLang="ru-RU" sz="2000" dirty="0">
                <a:solidFill>
                  <a:schemeClr val="bg1"/>
                </a:solidFill>
              </a:rPr>
              <a:t>)</a:t>
            </a:r>
          </a:p>
          <a:p>
            <a:pPr algn="r">
              <a:lnSpc>
                <a:spcPct val="80000"/>
              </a:lnSpc>
            </a:pPr>
            <a:endParaRPr lang="ru-RU" altLang="ru-RU" sz="2000" dirty="0">
              <a:solidFill>
                <a:schemeClr val="bg1"/>
              </a:solidFill>
            </a:endParaRPr>
          </a:p>
          <a:p>
            <a:pPr algn="r">
              <a:lnSpc>
                <a:spcPct val="80000"/>
              </a:lnSpc>
            </a:pPr>
            <a:r>
              <a:rPr lang="ru-RU" altLang="ru-RU" sz="2000" dirty="0">
                <a:solidFill>
                  <a:schemeClr val="bg1"/>
                </a:solidFill>
              </a:rPr>
              <a:t>                               (</a:t>
            </a:r>
            <a:r>
              <a:rPr lang="ru-RU" altLang="ru-RU" sz="2000" b="1" dirty="0">
                <a:solidFill>
                  <a:srgbClr val="FF0000"/>
                </a:solidFill>
              </a:rPr>
              <a:t>2</a:t>
            </a:r>
            <a:r>
              <a:rPr lang="ru-RU" altLang="ru-RU" sz="2000" dirty="0">
                <a:solidFill>
                  <a:schemeClr val="bg1"/>
                </a:solidFill>
              </a:rPr>
              <a:t>)</a:t>
            </a:r>
          </a:p>
          <a:p>
            <a:pPr algn="r">
              <a:lnSpc>
                <a:spcPct val="80000"/>
              </a:lnSpc>
            </a:pPr>
            <a:endParaRPr lang="ru-RU" altLang="ru-RU" sz="2000" dirty="0">
              <a:solidFill>
                <a:schemeClr val="bg1"/>
              </a:solidFill>
            </a:endParaRPr>
          </a:p>
          <a:p>
            <a:pPr algn="r">
              <a:lnSpc>
                <a:spcPct val="80000"/>
              </a:lnSpc>
            </a:pPr>
            <a:r>
              <a:rPr lang="ru-RU" altLang="ru-RU" sz="2000" dirty="0">
                <a:solidFill>
                  <a:schemeClr val="bg1"/>
                </a:solidFill>
              </a:rPr>
              <a:t>                                     (</a:t>
            </a:r>
            <a:r>
              <a:rPr lang="ru-RU" altLang="ru-RU" sz="2000" b="1" dirty="0">
                <a:solidFill>
                  <a:srgbClr val="FF0000"/>
                </a:solidFill>
              </a:rPr>
              <a:t>3</a:t>
            </a:r>
            <a:r>
              <a:rPr lang="ru-RU" altLang="ru-RU" sz="200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37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4216940"/>
              </p:ext>
            </p:extLst>
          </p:nvPr>
        </p:nvGraphicFramePr>
        <p:xfrm>
          <a:off x="5338286" y="4615884"/>
          <a:ext cx="838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88" name="Equation" r:id="rId3" imgW="457002" imgH="304668" progId="Equation.3">
                  <p:embed/>
                </p:oleObj>
              </mc:Choice>
              <mc:Fallback>
                <p:oleObj name="Equation" r:id="rId3" imgW="457002" imgH="304668" progId="Equation.3">
                  <p:embed/>
                  <p:pic>
                    <p:nvPicPr>
                      <p:cNvPr id="7373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286" y="4615884"/>
                        <a:ext cx="8382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4" name="Rectangle 6"/>
          <p:cNvSpPr>
            <a:spLocks noChangeArrowheads="1"/>
          </p:cNvSpPr>
          <p:nvPr/>
        </p:nvSpPr>
        <p:spPr bwMode="auto">
          <a:xfrm>
            <a:off x="0" y="32956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373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8773381"/>
              </p:ext>
            </p:extLst>
          </p:nvPr>
        </p:nvGraphicFramePr>
        <p:xfrm>
          <a:off x="5338286" y="5227988"/>
          <a:ext cx="1981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89" name="Формула" r:id="rId5" imgW="1053643" imgH="266584" progId="Equation.3">
                  <p:embed/>
                </p:oleObj>
              </mc:Choice>
              <mc:Fallback>
                <p:oleObj name="Формула" r:id="rId5" imgW="1053643" imgH="266584" progId="Equation.3">
                  <p:embed/>
                  <p:pic>
                    <p:nvPicPr>
                      <p:cNvPr id="7373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286" y="5227988"/>
                        <a:ext cx="1981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6" name="Rectangle 8"/>
          <p:cNvSpPr>
            <a:spLocks noChangeArrowheads="1"/>
          </p:cNvSpPr>
          <p:nvPr/>
        </p:nvSpPr>
        <p:spPr bwMode="auto">
          <a:xfrm>
            <a:off x="0" y="31702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373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5006693"/>
              </p:ext>
            </p:extLst>
          </p:nvPr>
        </p:nvGraphicFramePr>
        <p:xfrm>
          <a:off x="5338286" y="5791797"/>
          <a:ext cx="987425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90" name="Формула" r:id="rId7" imgW="609336" imgH="520474" progId="Equation.3">
                  <p:embed/>
                </p:oleObj>
              </mc:Choice>
              <mc:Fallback>
                <p:oleObj name="Формула" r:id="rId7" imgW="609336" imgH="520474" progId="Equation.3">
                  <p:embed/>
                  <p:pic>
                    <p:nvPicPr>
                      <p:cNvPr id="7373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286" y="5791797"/>
                        <a:ext cx="987425" cy="842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3738" name="Picture 10" descr="VESY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515" y="4509559"/>
            <a:ext cx="4111332" cy="2303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05897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869160"/>
            <a:ext cx="8811321" cy="178510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2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Поверка СИ</a:t>
            </a:r>
            <a:r>
              <a:rPr lang="ru-RU" altLang="ru-RU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установление органом государственной метрологической службы пригодности СИ к применению на основании экспериментально определяемых метрологических характеристик и подтверждения их соответствия установленным обязательным требованиям.</a:t>
            </a:r>
          </a:p>
        </p:txBody>
      </p:sp>
      <p:sp>
        <p:nvSpPr>
          <p:cNvPr id="3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87093" y="6175364"/>
            <a:ext cx="856907" cy="669925"/>
          </a:xfrm>
        </p:spPr>
        <p:txBody>
          <a:bodyPr/>
          <a:lstStyle/>
          <a:p>
            <a:fld id="{2087A3CC-9BF5-4578-8B7C-47AA284CC82E}" type="slidenum">
              <a:rPr lang="ru-RU" altLang="ru-RU" sz="1600"/>
              <a:pPr/>
              <a:t>30</a:t>
            </a:fld>
            <a:endParaRPr lang="ru-RU" altLang="ru-RU" sz="1600" dirty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512" y="548680"/>
            <a:ext cx="8811321" cy="4104456"/>
          </a:xfrm>
          <a:solidFill>
            <a:schemeClr val="tx1"/>
          </a:solidFill>
        </p:spPr>
        <p:txBody>
          <a:bodyPr anchor="t" anchorCtr="0">
            <a:normAutofit fontScale="92500" lnSpcReduction="20000"/>
          </a:bodyPr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1600" b="1" i="1" dirty="0"/>
              <a:t>	</a:t>
            </a:r>
            <a:r>
              <a:rPr lang="ru-RU" altLang="ru-RU" sz="2400" b="1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Неизменность</a:t>
            </a:r>
            <a:r>
              <a:rPr lang="ru-RU" alt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свойство эталона удерживать неиз­менным размер воспроизводимой им единицы в течение длительного интервала времени, а все изменения, зави­сящие от внешних условий, должны быть строго опреде­ленными функциями величин, доступных точному изме­рению. 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ru-RU" sz="2400" b="1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Воспроизводимость</a:t>
            </a:r>
            <a:r>
              <a:rPr lang="ru-RU" alt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возможность воспроизведения единицы ФВ (на основе ее теоретического определения) с наименьшей погрешностью для данного уровня разви­тия измерительной техники. 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5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None/>
            </a:pPr>
            <a:r>
              <a:rPr lang="ru-RU" altLang="ru-RU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ru-RU" sz="2400" b="1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Сличаемость</a:t>
            </a:r>
            <a:r>
              <a:rPr lang="ru-RU" alt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возможность обеспечения сличения с эталоном  других средств измерения, нижестоящих по поверочной схеме, и в первую очередь вторичных этало­нов с наивысшей точностью для данного уровня разви­тия техники измерения</a:t>
            </a:r>
            <a:r>
              <a:rPr lang="ru-RU" altLang="ru-RU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1600" dirty="0">
              <a:solidFill>
                <a:schemeClr val="bg1"/>
              </a:solidFill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4875" y="42861"/>
            <a:ext cx="9144000" cy="505819"/>
          </a:xfrm>
          <a:solidFill>
            <a:srgbClr val="FFFF00"/>
          </a:solidFill>
        </p:spPr>
        <p:txBody>
          <a:bodyPr wrap="square" anchor="t" anchorCtr="0">
            <a:normAutofit/>
          </a:bodyPr>
          <a:lstStyle/>
          <a:p>
            <a:pPr algn="ctr"/>
            <a:r>
              <a:rPr lang="ru-RU" altLang="ru-RU" sz="2700" b="1" dirty="0" smtClean="0">
                <a:solidFill>
                  <a:srgbClr val="FF0000"/>
                </a:solidFill>
              </a:rPr>
              <a:t>СВОЙСТВА ЭТАЛОНОВ:</a:t>
            </a:r>
            <a:endParaRPr lang="ru-RU" altLang="ru-RU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6645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87093" y="6179718"/>
            <a:ext cx="856907" cy="669925"/>
          </a:xfrm>
        </p:spPr>
        <p:txBody>
          <a:bodyPr/>
          <a:lstStyle/>
          <a:p>
            <a:pPr>
              <a:defRPr/>
            </a:pPr>
            <a:fld id="{51ACDC11-DB81-42D1-8603-E05B1C1992F1}" type="slidenum">
              <a:rPr lang="ru-RU" sz="1600"/>
              <a:pPr>
                <a:defRPr/>
              </a:pPr>
              <a:t>31</a:t>
            </a:fld>
            <a:endParaRPr lang="ru-RU" sz="1600" dirty="0"/>
          </a:p>
        </p:txBody>
      </p:sp>
      <p:sp>
        <p:nvSpPr>
          <p:cNvPr id="99331" name="Text Box 4"/>
          <p:cNvSpPr txBox="1">
            <a:spLocks noChangeArrowheads="1"/>
          </p:cNvSpPr>
          <p:nvPr/>
        </p:nvSpPr>
        <p:spPr bwMode="auto">
          <a:xfrm>
            <a:off x="1" y="116632"/>
            <a:ext cx="9144000" cy="33655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 dirty="0">
                <a:solidFill>
                  <a:srgbClr val="1D08B8"/>
                </a:solidFill>
                <a:latin typeface="Book Antiqua" pitchFamily="18" charset="0"/>
              </a:rPr>
              <a:t>СИСТЕМА ВОСПРОИЗВЕДЕНИЯ ЕДИНИЦ ВЕЛИЧИН</a:t>
            </a:r>
          </a:p>
        </p:txBody>
      </p:sp>
      <p:sp>
        <p:nvSpPr>
          <p:cNvPr id="99332" name="Text Box 5"/>
          <p:cNvSpPr txBox="1">
            <a:spLocks noChangeArrowheads="1"/>
          </p:cNvSpPr>
          <p:nvPr/>
        </p:nvSpPr>
        <p:spPr bwMode="auto">
          <a:xfrm>
            <a:off x="251718" y="476672"/>
            <a:ext cx="864076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b="1" dirty="0">
                <a:solidFill>
                  <a:srgbClr val="0000FF"/>
                </a:solidFill>
                <a:latin typeface="Book Antiqua" pitchFamily="18" charset="0"/>
              </a:rPr>
              <a:t>Эталон </a:t>
            </a:r>
            <a:r>
              <a:rPr lang="ru-RU" dirty="0" smtClean="0">
                <a:solidFill>
                  <a:srgbClr val="000000"/>
                </a:solidFill>
                <a:latin typeface="Book Antiqua" pitchFamily="18" charset="0"/>
              </a:rPr>
              <a:t>– средство </a:t>
            </a:r>
            <a:r>
              <a:rPr lang="ru-RU" dirty="0">
                <a:solidFill>
                  <a:srgbClr val="000000"/>
                </a:solidFill>
                <a:latin typeface="Book Antiqua" pitchFamily="18" charset="0"/>
              </a:rPr>
              <a:t>измерений, предназначенное для воспроизведения </a:t>
            </a:r>
            <a:r>
              <a:rPr lang="ru-RU" dirty="0" smtClean="0">
                <a:solidFill>
                  <a:srgbClr val="000000"/>
                </a:solidFill>
                <a:latin typeface="Book Antiqua" pitchFamily="18" charset="0"/>
              </a:rPr>
              <a:t>и (или) </a:t>
            </a:r>
            <a:r>
              <a:rPr lang="ru-RU" dirty="0">
                <a:solidFill>
                  <a:srgbClr val="000000"/>
                </a:solidFill>
                <a:latin typeface="Book Antiqua" pitchFamily="18" charset="0"/>
              </a:rPr>
              <a:t>хранения единицы величины с целью передачи размера другим средствам измерений данной величины, выполненное и утвержденное в установленном порядке</a:t>
            </a:r>
          </a:p>
        </p:txBody>
      </p:sp>
      <p:sp>
        <p:nvSpPr>
          <p:cNvPr id="99333" name="Text Box 6"/>
          <p:cNvSpPr txBox="1">
            <a:spLocks noChangeArrowheads="1"/>
          </p:cNvSpPr>
          <p:nvPr/>
        </p:nvSpPr>
        <p:spPr bwMode="auto">
          <a:xfrm>
            <a:off x="3491880" y="1838152"/>
            <a:ext cx="127865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dirty="0" smtClean="0">
                <a:solidFill>
                  <a:srgbClr val="0000FF"/>
                </a:solidFill>
                <a:latin typeface="Book Antiqua" pitchFamily="18" charset="0"/>
              </a:rPr>
              <a:t>ЭТАЛОН</a:t>
            </a:r>
            <a:endParaRPr lang="ru-RU" b="1" dirty="0">
              <a:solidFill>
                <a:srgbClr val="0000FF"/>
              </a:solidFill>
              <a:latin typeface="Book Antiqua" pitchFamily="18" charset="0"/>
            </a:endParaRPr>
          </a:p>
        </p:txBody>
      </p:sp>
      <p:sp>
        <p:nvSpPr>
          <p:cNvPr id="99334" name="Line 8"/>
          <p:cNvSpPr>
            <a:spLocks noChangeShapeType="1"/>
          </p:cNvSpPr>
          <p:nvPr/>
        </p:nvSpPr>
        <p:spPr bwMode="auto">
          <a:xfrm flipH="1">
            <a:off x="2195736" y="2093580"/>
            <a:ext cx="1224135" cy="399316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9335" name="Text Box 9"/>
          <p:cNvSpPr txBox="1">
            <a:spLocks noChangeArrowheads="1"/>
          </p:cNvSpPr>
          <p:nvPr/>
        </p:nvSpPr>
        <p:spPr bwMode="auto">
          <a:xfrm>
            <a:off x="395289" y="2298138"/>
            <a:ext cx="18732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0000FF"/>
                </a:solidFill>
                <a:latin typeface="Book Antiqua" pitchFamily="18" charset="0"/>
              </a:rPr>
              <a:t>первичный</a:t>
            </a:r>
          </a:p>
        </p:txBody>
      </p:sp>
      <p:sp>
        <p:nvSpPr>
          <p:cNvPr id="99336" name="Text Box 11"/>
          <p:cNvSpPr txBox="1">
            <a:spLocks noChangeArrowheads="1"/>
          </p:cNvSpPr>
          <p:nvPr/>
        </p:nvSpPr>
        <p:spPr bwMode="auto">
          <a:xfrm>
            <a:off x="1476375" y="1478111"/>
            <a:ext cx="6048375" cy="366713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>
                <a:solidFill>
                  <a:srgbClr val="FF0000"/>
                </a:solidFill>
                <a:latin typeface="Book Antiqua" pitchFamily="18" charset="0"/>
              </a:rPr>
              <a:t>Классификация эталонов</a:t>
            </a:r>
          </a:p>
        </p:txBody>
      </p:sp>
      <p:sp>
        <p:nvSpPr>
          <p:cNvPr id="99337" name="Text Box 12"/>
          <p:cNvSpPr txBox="1">
            <a:spLocks noChangeArrowheads="1"/>
          </p:cNvSpPr>
          <p:nvPr/>
        </p:nvSpPr>
        <p:spPr bwMode="auto">
          <a:xfrm>
            <a:off x="179388" y="2636838"/>
            <a:ext cx="2880444" cy="609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эталон, обеспечивающий </a:t>
            </a:r>
            <a:r>
              <a:rPr lang="ru-RU" sz="1400" dirty="0" smtClean="0">
                <a:solidFill>
                  <a:srgbClr val="000000"/>
                </a:solidFill>
                <a:latin typeface="Book Antiqua" pitchFamily="18" charset="0"/>
              </a:rPr>
              <a:t>воспроизведение </a:t>
            </a: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единицы с наивысшей в стране точностью </a:t>
            </a:r>
          </a:p>
        </p:txBody>
      </p:sp>
      <p:sp>
        <p:nvSpPr>
          <p:cNvPr id="99338" name="Text Box 13"/>
          <p:cNvSpPr txBox="1">
            <a:spLocks noChangeArrowheads="1"/>
          </p:cNvSpPr>
          <p:nvPr/>
        </p:nvSpPr>
        <p:spPr bwMode="auto">
          <a:xfrm>
            <a:off x="179388" y="3390177"/>
            <a:ext cx="25577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dirty="0">
                <a:solidFill>
                  <a:srgbClr val="0000FF"/>
                </a:solidFill>
                <a:latin typeface="Book Antiqua" pitchFamily="18" charset="0"/>
              </a:rPr>
              <a:t>государственный</a:t>
            </a:r>
          </a:p>
        </p:txBody>
      </p:sp>
      <p:sp>
        <p:nvSpPr>
          <p:cNvPr id="99339" name="Text Box 14"/>
          <p:cNvSpPr txBox="1">
            <a:spLocks noChangeArrowheads="1"/>
          </p:cNvSpPr>
          <p:nvPr/>
        </p:nvSpPr>
        <p:spPr bwMode="auto">
          <a:xfrm>
            <a:off x="179388" y="3716338"/>
            <a:ext cx="2557710" cy="609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официально утвержденный в качестве исходного для страны первичный эталон </a:t>
            </a:r>
          </a:p>
        </p:txBody>
      </p:sp>
      <p:sp>
        <p:nvSpPr>
          <p:cNvPr id="99340" name="Text Box 15"/>
          <p:cNvSpPr txBox="1">
            <a:spLocks noChangeArrowheads="1"/>
          </p:cNvSpPr>
          <p:nvPr/>
        </p:nvSpPr>
        <p:spPr bwMode="auto">
          <a:xfrm>
            <a:off x="179388" y="4514850"/>
            <a:ext cx="512826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1400" b="1" dirty="0">
                <a:solidFill>
                  <a:srgbClr val="FF0000"/>
                </a:solidFill>
                <a:latin typeface="Book Antiqua" pitchFamily="18" charset="0"/>
              </a:rPr>
              <a:t>Основные требования </a:t>
            </a: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к первичному эталону</a:t>
            </a:r>
            <a:r>
              <a:rPr lang="ru-RU" sz="1400" b="1" dirty="0">
                <a:solidFill>
                  <a:srgbClr val="000000"/>
                </a:solidFill>
                <a:latin typeface="Book Antiqua" pitchFamily="18" charset="0"/>
              </a:rPr>
              <a:t>: </a:t>
            </a:r>
          </a:p>
          <a:p>
            <a:pPr marL="285750" indent="-285750" algn="just">
              <a:lnSpc>
                <a:spcPct val="8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ru-RU" sz="1400" b="1" dirty="0">
                <a:solidFill>
                  <a:srgbClr val="1D08B8"/>
                </a:solidFill>
                <a:latin typeface="Book Antiqua" pitchFamily="18" charset="0"/>
              </a:rPr>
              <a:t>Неизменность</a:t>
            </a: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sz="1400" dirty="0" smtClean="0">
                <a:solidFill>
                  <a:srgbClr val="000000"/>
                </a:solidFill>
                <a:latin typeface="Book Antiqua" pitchFamily="18" charset="0"/>
              </a:rPr>
              <a:t>– способность </a:t>
            </a: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удерживать неизменным размер воспроизводимой им единицы в течение длительного интервала времени; </a:t>
            </a:r>
          </a:p>
          <a:p>
            <a:pPr marL="285750" indent="-285750" algn="just">
              <a:lnSpc>
                <a:spcPct val="8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ru-RU" sz="1400" b="1" dirty="0" err="1">
                <a:solidFill>
                  <a:srgbClr val="0000FF"/>
                </a:solidFill>
                <a:latin typeface="Book Antiqua" pitchFamily="18" charset="0"/>
              </a:rPr>
              <a:t>Воспроизводимость</a:t>
            </a:r>
            <a:r>
              <a:rPr lang="ru-RU" sz="1400" dirty="0">
                <a:solidFill>
                  <a:srgbClr val="0000FF"/>
                </a:solidFill>
                <a:latin typeface="Book Antiqua" pitchFamily="18" charset="0"/>
              </a:rPr>
              <a:t> </a:t>
            </a:r>
            <a:r>
              <a:rPr lang="ru-RU" sz="1400" dirty="0" smtClean="0">
                <a:solidFill>
                  <a:srgbClr val="000000"/>
                </a:solidFill>
                <a:latin typeface="Book Antiqua" pitchFamily="18" charset="0"/>
              </a:rPr>
              <a:t>– воспроизведение </a:t>
            </a: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единицы с наименьшей погрешностью для данного уровня развития измерительной техники); </a:t>
            </a:r>
          </a:p>
          <a:p>
            <a:pPr marL="285750" indent="-285750" algn="just">
              <a:lnSpc>
                <a:spcPct val="8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ru-RU" sz="1400" b="1" dirty="0" err="1">
                <a:solidFill>
                  <a:srgbClr val="0000FF"/>
                </a:solidFill>
                <a:latin typeface="Book Antiqua" pitchFamily="18" charset="0"/>
              </a:rPr>
              <a:t>Сличаемость</a:t>
            </a: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sz="1400" dirty="0" smtClean="0">
                <a:solidFill>
                  <a:srgbClr val="000000"/>
                </a:solidFill>
                <a:latin typeface="Book Antiqua" pitchFamily="18" charset="0"/>
              </a:rPr>
              <a:t>– способность </a:t>
            </a: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не претерпевать изменений и не вносить каких-либо искажений при проведении сличений. </a:t>
            </a:r>
          </a:p>
        </p:txBody>
      </p:sp>
      <p:sp>
        <p:nvSpPr>
          <p:cNvPr id="99341" name="Line 16"/>
          <p:cNvSpPr>
            <a:spLocks noChangeShapeType="1"/>
          </p:cNvSpPr>
          <p:nvPr/>
        </p:nvSpPr>
        <p:spPr bwMode="auto">
          <a:xfrm>
            <a:off x="4814845" y="2060724"/>
            <a:ext cx="1322763" cy="40836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9342" name="Text Box 17"/>
          <p:cNvSpPr txBox="1">
            <a:spLocks noChangeArrowheads="1"/>
          </p:cNvSpPr>
          <p:nvPr/>
        </p:nvSpPr>
        <p:spPr bwMode="auto">
          <a:xfrm>
            <a:off x="6137609" y="2277680"/>
            <a:ext cx="165576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dirty="0">
                <a:solidFill>
                  <a:srgbClr val="0000FF"/>
                </a:solidFill>
                <a:latin typeface="Book Antiqua" pitchFamily="18" charset="0"/>
              </a:rPr>
              <a:t>вторичный</a:t>
            </a:r>
          </a:p>
        </p:txBody>
      </p:sp>
      <p:sp>
        <p:nvSpPr>
          <p:cNvPr id="99343" name="Text Box 18"/>
          <p:cNvSpPr txBox="1">
            <a:spLocks noChangeArrowheads="1"/>
          </p:cNvSpPr>
          <p:nvPr/>
        </p:nvSpPr>
        <p:spPr bwMode="auto">
          <a:xfrm>
            <a:off x="4716463" y="2636912"/>
            <a:ext cx="41036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1400" dirty="0">
                <a:solidFill>
                  <a:srgbClr val="000000"/>
                </a:solidFill>
                <a:latin typeface="Book Antiqua" pitchFamily="18" charset="0"/>
              </a:rPr>
              <a:t>эталон, получающий размер единицы путем сличения с первичным эталоном </a:t>
            </a:r>
          </a:p>
        </p:txBody>
      </p:sp>
      <p:sp>
        <p:nvSpPr>
          <p:cNvPr id="99344" name="Text Box 19"/>
          <p:cNvSpPr txBox="1">
            <a:spLocks noChangeArrowheads="1"/>
          </p:cNvSpPr>
          <p:nvPr/>
        </p:nvSpPr>
        <p:spPr bwMode="auto">
          <a:xfrm>
            <a:off x="3889053" y="3429000"/>
            <a:ext cx="1330647" cy="48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600" b="1" dirty="0">
                <a:solidFill>
                  <a:srgbClr val="0000FF"/>
                </a:solidFill>
                <a:latin typeface="Book Antiqua" pitchFamily="18" charset="0"/>
              </a:rPr>
              <a:t>эталоны-сравнения</a:t>
            </a:r>
          </a:p>
        </p:txBody>
      </p:sp>
      <p:sp>
        <p:nvSpPr>
          <p:cNvPr id="99345" name="Text Box 20"/>
          <p:cNvSpPr txBox="1">
            <a:spLocks noChangeArrowheads="1"/>
          </p:cNvSpPr>
          <p:nvPr/>
        </p:nvSpPr>
        <p:spPr bwMode="auto">
          <a:xfrm>
            <a:off x="5148064" y="3429000"/>
            <a:ext cx="1223591" cy="48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600" b="1" dirty="0">
                <a:solidFill>
                  <a:srgbClr val="0000FF"/>
                </a:solidFill>
                <a:latin typeface="Book Antiqua" pitchFamily="18" charset="0"/>
              </a:rPr>
              <a:t>эталоны-</a:t>
            </a:r>
          </a:p>
          <a:p>
            <a:pPr algn="ctr">
              <a:lnSpc>
                <a:spcPct val="80000"/>
              </a:lnSpc>
            </a:pPr>
            <a:r>
              <a:rPr lang="ru-RU" sz="1600" b="1" dirty="0">
                <a:solidFill>
                  <a:srgbClr val="0000FF"/>
                </a:solidFill>
                <a:latin typeface="Book Antiqua" pitchFamily="18" charset="0"/>
              </a:rPr>
              <a:t>свидетели</a:t>
            </a:r>
          </a:p>
        </p:txBody>
      </p:sp>
      <p:sp>
        <p:nvSpPr>
          <p:cNvPr id="99346" name="Text Box 21"/>
          <p:cNvSpPr txBox="1">
            <a:spLocks noChangeArrowheads="1"/>
          </p:cNvSpPr>
          <p:nvPr/>
        </p:nvSpPr>
        <p:spPr bwMode="auto">
          <a:xfrm>
            <a:off x="6407274" y="3429000"/>
            <a:ext cx="1116434" cy="492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 sz="1600" b="1" dirty="0">
                <a:solidFill>
                  <a:srgbClr val="0000FF"/>
                </a:solidFill>
                <a:latin typeface="Book Antiqua" pitchFamily="18" charset="0"/>
              </a:rPr>
              <a:t>эталоны-копии</a:t>
            </a:r>
          </a:p>
        </p:txBody>
      </p:sp>
      <p:sp>
        <p:nvSpPr>
          <p:cNvPr id="99347" name="Text Box 22"/>
          <p:cNvSpPr txBox="1">
            <a:spLocks noChangeArrowheads="1"/>
          </p:cNvSpPr>
          <p:nvPr/>
        </p:nvSpPr>
        <p:spPr bwMode="auto">
          <a:xfrm>
            <a:off x="7740352" y="3429000"/>
            <a:ext cx="1331912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600" b="1" dirty="0">
                <a:solidFill>
                  <a:srgbClr val="0000FF"/>
                </a:solidFill>
                <a:latin typeface="Book Antiqua" pitchFamily="18" charset="0"/>
              </a:rPr>
              <a:t>рабочие эталоны</a:t>
            </a:r>
          </a:p>
          <a:p>
            <a:pPr algn="ctr">
              <a:lnSpc>
                <a:spcPct val="80000"/>
              </a:lnSpc>
            </a:pPr>
            <a:r>
              <a:rPr lang="ru-RU" sz="1600" b="1" dirty="0">
                <a:solidFill>
                  <a:srgbClr val="FF0000"/>
                </a:solidFill>
                <a:latin typeface="Book Antiqua" pitchFamily="18" charset="0"/>
              </a:rPr>
              <a:t>(разряды – 1,2,3,4)</a:t>
            </a:r>
          </a:p>
        </p:txBody>
      </p:sp>
      <p:sp>
        <p:nvSpPr>
          <p:cNvPr id="99348" name="AutoShape 24"/>
          <p:cNvSpPr>
            <a:spLocks noChangeArrowheads="1"/>
          </p:cNvSpPr>
          <p:nvPr/>
        </p:nvSpPr>
        <p:spPr bwMode="auto">
          <a:xfrm>
            <a:off x="2915816" y="2423384"/>
            <a:ext cx="2303884" cy="141520"/>
          </a:xfrm>
          <a:prstGeom prst="rightArrow">
            <a:avLst>
              <a:gd name="adj1" fmla="val 50000"/>
              <a:gd name="adj2" fmla="val 394022"/>
            </a:avLst>
          </a:prstGeom>
          <a:solidFill>
            <a:srgbClr val="C6D9F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9349" name="Line 25"/>
          <p:cNvSpPr>
            <a:spLocks noChangeShapeType="1"/>
          </p:cNvSpPr>
          <p:nvPr/>
        </p:nvSpPr>
        <p:spPr bwMode="auto">
          <a:xfrm flipH="1">
            <a:off x="4427538" y="3213100"/>
            <a:ext cx="720725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9350" name="Line 26"/>
          <p:cNvSpPr>
            <a:spLocks noChangeShapeType="1"/>
          </p:cNvSpPr>
          <p:nvPr/>
        </p:nvSpPr>
        <p:spPr bwMode="auto">
          <a:xfrm>
            <a:off x="7812088" y="3213100"/>
            <a:ext cx="720725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9351" name="Line 27"/>
          <p:cNvSpPr>
            <a:spLocks noChangeShapeType="1"/>
          </p:cNvSpPr>
          <p:nvPr/>
        </p:nvSpPr>
        <p:spPr bwMode="auto">
          <a:xfrm flipH="1">
            <a:off x="5795962" y="3142484"/>
            <a:ext cx="107056" cy="286516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9352" name="Line 28"/>
          <p:cNvSpPr>
            <a:spLocks noChangeShapeType="1"/>
          </p:cNvSpPr>
          <p:nvPr/>
        </p:nvSpPr>
        <p:spPr bwMode="auto">
          <a:xfrm>
            <a:off x="6804248" y="3142484"/>
            <a:ext cx="109414" cy="286516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9353" name="AutoShape 33"/>
          <p:cNvSpPr>
            <a:spLocks noChangeArrowheads="1"/>
          </p:cNvSpPr>
          <p:nvPr/>
        </p:nvSpPr>
        <p:spPr bwMode="auto">
          <a:xfrm rot="5400000">
            <a:off x="8063707" y="4618831"/>
            <a:ext cx="649288" cy="142875"/>
          </a:xfrm>
          <a:prstGeom prst="rightArrow">
            <a:avLst>
              <a:gd name="adj1" fmla="val 50000"/>
              <a:gd name="adj2" fmla="val 113611"/>
            </a:avLst>
          </a:prstGeom>
          <a:solidFill>
            <a:srgbClr val="C6D9F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endParaRPr lang="ru-RU">
              <a:solidFill>
                <a:srgbClr val="000000"/>
              </a:solidFill>
            </a:endParaRPr>
          </a:p>
        </p:txBody>
      </p:sp>
      <p:sp>
        <p:nvSpPr>
          <p:cNvPr id="99354" name="Text Box 34"/>
          <p:cNvSpPr txBox="1">
            <a:spLocks noChangeArrowheads="1"/>
          </p:cNvSpPr>
          <p:nvPr/>
        </p:nvSpPr>
        <p:spPr bwMode="auto">
          <a:xfrm>
            <a:off x="7740352" y="5013325"/>
            <a:ext cx="133191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1600" b="1" dirty="0">
                <a:solidFill>
                  <a:srgbClr val="0000FF"/>
                </a:solidFill>
                <a:latin typeface="Book Antiqua" pitchFamily="18" charset="0"/>
              </a:rPr>
              <a:t>Рабочие средства  измерения </a:t>
            </a:r>
            <a:r>
              <a:rPr lang="ru-RU" sz="1600" b="1" dirty="0">
                <a:solidFill>
                  <a:srgbClr val="FF0000"/>
                </a:solidFill>
                <a:latin typeface="Book Antiqua" pitchFamily="18" charset="0"/>
              </a:rPr>
              <a:t>(РСИ)</a:t>
            </a:r>
            <a:endParaRPr lang="ru-RU" sz="1600" dirty="0">
              <a:solidFill>
                <a:srgbClr val="FF0000"/>
              </a:solidFill>
              <a:latin typeface="Book Antiqua" pitchFamily="18" charset="0"/>
            </a:endParaRPr>
          </a:p>
        </p:txBody>
      </p:sp>
      <p:pic>
        <p:nvPicPr>
          <p:cNvPr id="99355" name="Picture 30" descr="http://im7-tub.yandex.net/i?id=5481314-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92148" y="4395368"/>
            <a:ext cx="1459923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Прямая со стрелкой 2"/>
          <p:cNvCxnSpPr/>
          <p:nvPr/>
        </p:nvCxnSpPr>
        <p:spPr>
          <a:xfrm>
            <a:off x="7523435" y="3717032"/>
            <a:ext cx="288925" cy="0"/>
          </a:xfrm>
          <a:prstGeom prst="straightConnector1">
            <a:avLst/>
          </a:prstGeom>
          <a:ln w="28575">
            <a:solidFill>
              <a:srgbClr val="FF0000">
                <a:alpha val="60000"/>
              </a:srgb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83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63362" y="6188075"/>
            <a:ext cx="856907" cy="669925"/>
          </a:xfrm>
        </p:spPr>
        <p:txBody>
          <a:bodyPr/>
          <a:lstStyle/>
          <a:p>
            <a:pPr>
              <a:defRPr/>
            </a:pPr>
            <a:fld id="{B1C343F1-3032-41C8-979A-5577136490CC}" type="slidenum">
              <a:rPr lang="ru-RU" sz="1600" smtClean="0"/>
              <a:pPr>
                <a:defRPr/>
              </a:pPr>
              <a:t>32</a:t>
            </a:fld>
            <a:endParaRPr lang="ru-RU" sz="1600" dirty="0"/>
          </a:p>
        </p:txBody>
      </p:sp>
      <p:sp>
        <p:nvSpPr>
          <p:cNvPr id="6" name="Прямоугольник 1"/>
          <p:cNvSpPr>
            <a:spLocks noChangeArrowheads="1"/>
          </p:cNvSpPr>
          <p:nvPr/>
        </p:nvSpPr>
        <p:spPr bwMode="auto">
          <a:xfrm>
            <a:off x="2879811" y="153342"/>
            <a:ext cx="4131146" cy="661080"/>
          </a:xfrm>
          <a:prstGeom prst="rect">
            <a:avLst/>
          </a:prstGeom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lin ang="16200000" scaled="1"/>
            <a:tileRect/>
          </a:gra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ЭТАЛОН ЕДИНИЦЫ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физической величины</a:t>
            </a:r>
            <a:endParaRPr kumimoji="0" lang="ru-RU" alt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Прямоугольник 6"/>
          <p:cNvSpPr>
            <a:spLocks noChangeArrowheads="1"/>
          </p:cNvSpPr>
          <p:nvPr/>
        </p:nvSpPr>
        <p:spPr bwMode="auto">
          <a:xfrm>
            <a:off x="3705214" y="1916832"/>
            <a:ext cx="2522969" cy="531813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Вторичный эталон</a:t>
            </a:r>
            <a:endParaRPr kumimoji="0" lang="ru-RU" alt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Прямоугольник 9"/>
          <p:cNvSpPr>
            <a:spLocks noChangeArrowheads="1"/>
          </p:cNvSpPr>
          <p:nvPr/>
        </p:nvSpPr>
        <p:spPr bwMode="auto">
          <a:xfrm>
            <a:off x="3718679" y="2729371"/>
            <a:ext cx="2522968" cy="531813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Рабочий эталон</a:t>
            </a:r>
            <a:endParaRPr kumimoji="0" lang="ru-RU" alt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5009125" y="3261184"/>
            <a:ext cx="0" cy="265430"/>
          </a:xfrm>
          <a:prstGeom prst="line">
            <a:avLst/>
          </a:prstGeom>
          <a:ln w="38100">
            <a:solidFill>
              <a:srgbClr val="FF0000">
                <a:alpha val="60000"/>
              </a:srgb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2015715" y="3501008"/>
            <a:ext cx="5868653" cy="43231"/>
          </a:xfrm>
          <a:prstGeom prst="line">
            <a:avLst/>
          </a:prstGeom>
          <a:ln w="38100">
            <a:solidFill>
              <a:srgbClr val="FF0000">
                <a:alpha val="60000"/>
              </a:srgb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7897138" y="3544239"/>
            <a:ext cx="15508" cy="1900985"/>
          </a:xfrm>
          <a:prstGeom prst="straightConnector1">
            <a:avLst/>
          </a:prstGeom>
          <a:ln w="38100">
            <a:solidFill>
              <a:srgbClr val="FF0000">
                <a:alpha val="60000"/>
              </a:srgb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20" idx="0"/>
          </p:cNvCxnSpPr>
          <p:nvPr/>
        </p:nvCxnSpPr>
        <p:spPr>
          <a:xfrm>
            <a:off x="3940584" y="3519719"/>
            <a:ext cx="11347" cy="773377"/>
          </a:xfrm>
          <a:prstGeom prst="straightConnector1">
            <a:avLst/>
          </a:prstGeom>
          <a:ln w="38100">
            <a:solidFill>
              <a:srgbClr val="FF0000">
                <a:alpha val="60000"/>
              </a:srgb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5935852" y="3544239"/>
            <a:ext cx="0" cy="1337423"/>
          </a:xfrm>
          <a:prstGeom prst="straightConnector1">
            <a:avLst/>
          </a:prstGeom>
          <a:ln w="38100">
            <a:solidFill>
              <a:srgbClr val="FF0000">
                <a:alpha val="60000"/>
              </a:srgb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Прямоугольник 19"/>
          <p:cNvSpPr>
            <a:spLocks noChangeArrowheads="1"/>
          </p:cNvSpPr>
          <p:nvPr/>
        </p:nvSpPr>
        <p:spPr bwMode="auto">
          <a:xfrm>
            <a:off x="1187624" y="3789040"/>
            <a:ext cx="1656183" cy="563563"/>
          </a:xfrm>
          <a:prstGeom prst="rect">
            <a:avLst/>
          </a:prstGeom>
          <a:solidFill>
            <a:srgbClr val="FFC0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Рабочий эталон 1-го разряда</a:t>
            </a:r>
            <a:endParaRPr kumimoji="0" lang="ru-RU" altLang="ru-RU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0" name="Прямоугольник 20"/>
          <p:cNvSpPr>
            <a:spLocks noChangeArrowheads="1"/>
          </p:cNvSpPr>
          <p:nvPr/>
        </p:nvSpPr>
        <p:spPr bwMode="auto">
          <a:xfrm>
            <a:off x="3131840" y="4293096"/>
            <a:ext cx="1640182" cy="563563"/>
          </a:xfrm>
          <a:prstGeom prst="rect">
            <a:avLst/>
          </a:prstGeom>
          <a:solidFill>
            <a:srgbClr val="FFC0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Рабочий эталон 2-го разряда</a:t>
            </a:r>
            <a:endParaRPr kumimoji="0" lang="ru-RU" altLang="ru-RU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Прямоугольник 23"/>
          <p:cNvSpPr>
            <a:spLocks noChangeArrowheads="1"/>
          </p:cNvSpPr>
          <p:nvPr/>
        </p:nvSpPr>
        <p:spPr bwMode="auto">
          <a:xfrm>
            <a:off x="5087107" y="4881662"/>
            <a:ext cx="1697490" cy="563562"/>
          </a:xfrm>
          <a:prstGeom prst="rect">
            <a:avLst/>
          </a:prstGeom>
          <a:solidFill>
            <a:srgbClr val="FFC0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Рабочий эталон 3-го разряда</a:t>
            </a:r>
            <a:endParaRPr kumimoji="0" lang="ru-RU" altLang="ru-RU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2" name="Прямоугольник 24"/>
          <p:cNvSpPr>
            <a:spLocks noChangeArrowheads="1"/>
          </p:cNvSpPr>
          <p:nvPr/>
        </p:nvSpPr>
        <p:spPr bwMode="auto">
          <a:xfrm>
            <a:off x="7113936" y="5457725"/>
            <a:ext cx="1658767" cy="563563"/>
          </a:xfrm>
          <a:prstGeom prst="rect">
            <a:avLst/>
          </a:prstGeom>
          <a:solidFill>
            <a:srgbClr val="FFC0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Рабочий эталон 4-го разряда</a:t>
            </a:r>
            <a:endParaRPr kumimoji="0" lang="ru-RU" altLang="ru-RU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3" name="Прямоугольник 25"/>
          <p:cNvSpPr>
            <a:spLocks noChangeArrowheads="1"/>
          </p:cNvSpPr>
          <p:nvPr/>
        </p:nvSpPr>
        <p:spPr bwMode="auto">
          <a:xfrm>
            <a:off x="1187624" y="6230586"/>
            <a:ext cx="7585079" cy="339725"/>
          </a:xfrm>
          <a:prstGeom prst="rect">
            <a:avLst/>
          </a:prstGeom>
          <a:solidFill>
            <a:srgbClr val="92D05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Рабочие средства измерений (РСИ)</a:t>
            </a:r>
            <a:endParaRPr kumimoji="0" lang="ru-RU" altLang="ru-RU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24" name="Прямая со стрелкой 23"/>
          <p:cNvCxnSpPr>
            <a:stCxn id="21" idx="2"/>
          </p:cNvCxnSpPr>
          <p:nvPr/>
        </p:nvCxnSpPr>
        <p:spPr>
          <a:xfrm>
            <a:off x="5935852" y="5445224"/>
            <a:ext cx="4300" cy="796682"/>
          </a:xfrm>
          <a:prstGeom prst="straightConnector1">
            <a:avLst/>
          </a:prstGeom>
          <a:ln w="38100">
            <a:solidFill>
              <a:srgbClr val="FF0000">
                <a:alpha val="60000"/>
              </a:srgb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22" idx="2"/>
          </p:cNvCxnSpPr>
          <p:nvPr/>
        </p:nvCxnSpPr>
        <p:spPr>
          <a:xfrm flipH="1">
            <a:off x="7943319" y="6021288"/>
            <a:ext cx="1" cy="220618"/>
          </a:xfrm>
          <a:prstGeom prst="straightConnector1">
            <a:avLst/>
          </a:prstGeom>
          <a:ln w="38100">
            <a:solidFill>
              <a:srgbClr val="FF0000">
                <a:alpha val="60000"/>
              </a:srgb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20" idx="2"/>
          </p:cNvCxnSpPr>
          <p:nvPr/>
        </p:nvCxnSpPr>
        <p:spPr>
          <a:xfrm>
            <a:off x="3951931" y="4856659"/>
            <a:ext cx="22635" cy="1385247"/>
          </a:xfrm>
          <a:prstGeom prst="straightConnector1">
            <a:avLst/>
          </a:prstGeom>
          <a:ln w="38100">
            <a:solidFill>
              <a:srgbClr val="FF0000">
                <a:alpha val="60000"/>
              </a:srgb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>
            <a:stCxn id="20" idx="2"/>
            <a:endCxn id="21" idx="1"/>
          </p:cNvCxnSpPr>
          <p:nvPr/>
        </p:nvCxnSpPr>
        <p:spPr>
          <a:xfrm>
            <a:off x="3951931" y="4856659"/>
            <a:ext cx="1135176" cy="306784"/>
          </a:xfrm>
          <a:prstGeom prst="straightConnector1">
            <a:avLst/>
          </a:prstGeom>
          <a:ln w="38100">
            <a:solidFill>
              <a:srgbClr val="FF0000">
                <a:alpha val="60000"/>
              </a:srgb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stCxn id="21" idx="2"/>
            <a:endCxn id="22" idx="1"/>
          </p:cNvCxnSpPr>
          <p:nvPr/>
        </p:nvCxnSpPr>
        <p:spPr>
          <a:xfrm>
            <a:off x="5935852" y="5445224"/>
            <a:ext cx="1178084" cy="294283"/>
          </a:xfrm>
          <a:prstGeom prst="straightConnector1">
            <a:avLst/>
          </a:prstGeom>
          <a:ln w="38100">
            <a:solidFill>
              <a:srgbClr val="FF0000">
                <a:alpha val="60000"/>
              </a:srgb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H="1" flipV="1">
            <a:off x="827585" y="764704"/>
            <a:ext cx="39278" cy="5758333"/>
          </a:xfrm>
          <a:prstGeom prst="straightConnector1">
            <a:avLst/>
          </a:prstGeom>
          <a:ln w="57150">
            <a:solidFill>
              <a:srgbClr val="FF0000">
                <a:alpha val="60000"/>
              </a:srgb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Поле 36"/>
          <p:cNvSpPr txBox="1">
            <a:spLocks noChangeArrowheads="1"/>
          </p:cNvSpPr>
          <p:nvPr/>
        </p:nvSpPr>
        <p:spPr bwMode="auto">
          <a:xfrm>
            <a:off x="107504" y="214583"/>
            <a:ext cx="1512168" cy="542925"/>
          </a:xfrm>
          <a:prstGeom prst="rect">
            <a:avLst/>
          </a:prstGeom>
          <a:solidFill>
            <a:srgbClr val="FFFFFF"/>
          </a:solidFill>
          <a:ln w="6350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НАИВЫСШАЯ ТОЧНОСТЬ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Поле 37"/>
          <p:cNvSpPr txBox="1">
            <a:spLocks noChangeArrowheads="1"/>
          </p:cNvSpPr>
          <p:nvPr/>
        </p:nvSpPr>
        <p:spPr bwMode="auto">
          <a:xfrm rot="-5400000">
            <a:off x="-1224168" y="3019293"/>
            <a:ext cx="3613150" cy="346338"/>
          </a:xfrm>
          <a:prstGeom prst="rect">
            <a:avLst/>
          </a:prstGeom>
          <a:solidFill>
            <a:srgbClr val="FFFFFF"/>
          </a:solidFill>
          <a:ln w="6350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УРОВЕНЬ ТОЧНОСТИ ЭТАЛОНОВ</a:t>
            </a: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5" name="Rectangle 41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cxnSp>
        <p:nvCxnSpPr>
          <p:cNvPr id="43" name="Прямая со стрелкой 42"/>
          <p:cNvCxnSpPr>
            <a:endCxn id="19" idx="0"/>
          </p:cNvCxnSpPr>
          <p:nvPr/>
        </p:nvCxnSpPr>
        <p:spPr>
          <a:xfrm>
            <a:off x="2001270" y="3522623"/>
            <a:ext cx="14446" cy="266417"/>
          </a:xfrm>
          <a:prstGeom prst="straightConnector1">
            <a:avLst/>
          </a:prstGeom>
          <a:ln w="38100">
            <a:solidFill>
              <a:srgbClr val="FF0000">
                <a:alpha val="60000"/>
              </a:srgb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 стрелкой 44"/>
          <p:cNvCxnSpPr/>
          <p:nvPr/>
        </p:nvCxnSpPr>
        <p:spPr>
          <a:xfrm>
            <a:off x="2015715" y="4375374"/>
            <a:ext cx="16353" cy="1855212"/>
          </a:xfrm>
          <a:prstGeom prst="straightConnector1">
            <a:avLst/>
          </a:prstGeom>
          <a:ln w="38100">
            <a:solidFill>
              <a:srgbClr val="FF0000">
                <a:alpha val="60000"/>
              </a:srgb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Стрелка вниз 73"/>
          <p:cNvSpPr/>
          <p:nvPr/>
        </p:nvSpPr>
        <p:spPr>
          <a:xfrm>
            <a:off x="4724382" y="836407"/>
            <a:ext cx="484632" cy="25979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Стрелка вниз 74"/>
          <p:cNvSpPr/>
          <p:nvPr/>
        </p:nvSpPr>
        <p:spPr>
          <a:xfrm>
            <a:off x="4737847" y="1629962"/>
            <a:ext cx="484632" cy="25979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Стрелка вниз 75"/>
          <p:cNvSpPr/>
          <p:nvPr/>
        </p:nvSpPr>
        <p:spPr>
          <a:xfrm>
            <a:off x="4760518" y="2458582"/>
            <a:ext cx="484632" cy="25979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7" name="Прямая со стрелкой 76"/>
          <p:cNvCxnSpPr>
            <a:stCxn id="19" idx="2"/>
          </p:cNvCxnSpPr>
          <p:nvPr/>
        </p:nvCxnSpPr>
        <p:spPr>
          <a:xfrm>
            <a:off x="2015716" y="4352603"/>
            <a:ext cx="1124301" cy="256945"/>
          </a:xfrm>
          <a:prstGeom prst="straightConnector1">
            <a:avLst/>
          </a:prstGeom>
          <a:ln w="38100">
            <a:solidFill>
              <a:srgbClr val="FF0000">
                <a:alpha val="60000"/>
              </a:srgb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Прямоугольник 5"/>
          <p:cNvSpPr>
            <a:spLocks noChangeArrowheads="1"/>
          </p:cNvSpPr>
          <p:nvPr/>
        </p:nvSpPr>
        <p:spPr bwMode="auto">
          <a:xfrm>
            <a:off x="3705214" y="1107681"/>
            <a:ext cx="2522969" cy="531813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Первичный эталон</a:t>
            </a:r>
            <a:endParaRPr kumimoji="0" lang="ru-RU" altLang="ru-RU" sz="20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7" name="Прямоугольник 19"/>
          <p:cNvSpPr>
            <a:spLocks noChangeArrowheads="1"/>
          </p:cNvSpPr>
          <p:nvPr/>
        </p:nvSpPr>
        <p:spPr bwMode="auto">
          <a:xfrm>
            <a:off x="1458542" y="5015280"/>
            <a:ext cx="1136227" cy="48128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Наивысшей точности</a:t>
            </a:r>
            <a:endParaRPr kumimoji="0" lang="ru-RU" altLang="ru-RU" sz="14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1" name="Прямоугольник 19"/>
          <p:cNvSpPr>
            <a:spLocks noChangeArrowheads="1"/>
          </p:cNvSpPr>
          <p:nvPr/>
        </p:nvSpPr>
        <p:spPr bwMode="auto">
          <a:xfrm>
            <a:off x="3503204" y="5372741"/>
            <a:ext cx="920088" cy="48128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Высшей точности</a:t>
            </a:r>
            <a:endParaRPr kumimoji="0" lang="ru-RU" altLang="ru-RU" sz="14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2" name="Прямоугольник 19"/>
          <p:cNvSpPr>
            <a:spLocks noChangeArrowheads="1"/>
          </p:cNvSpPr>
          <p:nvPr/>
        </p:nvSpPr>
        <p:spPr bwMode="auto">
          <a:xfrm>
            <a:off x="5448674" y="4046546"/>
            <a:ext cx="979584" cy="48128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Средней точности</a:t>
            </a:r>
            <a:endParaRPr kumimoji="0" lang="ru-RU" altLang="ru-RU" sz="14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3" name="Прямоугольник 19"/>
          <p:cNvSpPr>
            <a:spLocks noChangeArrowheads="1"/>
          </p:cNvSpPr>
          <p:nvPr/>
        </p:nvSpPr>
        <p:spPr bwMode="auto">
          <a:xfrm>
            <a:off x="7448412" y="4609429"/>
            <a:ext cx="911702" cy="48128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Низшей точности</a:t>
            </a:r>
            <a:endParaRPr kumimoji="0" lang="ru-RU" altLang="ru-RU" sz="14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4" name="Скругленный прямоугольник 113"/>
          <p:cNvSpPr/>
          <p:nvPr/>
        </p:nvSpPr>
        <p:spPr>
          <a:xfrm>
            <a:off x="7358743" y="10734"/>
            <a:ext cx="1757391" cy="264659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rgbClr val="FF0000"/>
              </a:solidFill>
            </a:endParaRPr>
          </a:p>
          <a:p>
            <a:pPr algn="ctr"/>
            <a:r>
              <a:rPr lang="ru-RU" b="1" dirty="0" smtClean="0">
                <a:solidFill>
                  <a:srgbClr val="1D08B8"/>
                </a:solidFill>
              </a:rPr>
              <a:t>Поверочная </a:t>
            </a:r>
            <a:r>
              <a:rPr lang="ru-RU" b="1" dirty="0">
                <a:solidFill>
                  <a:srgbClr val="1D08B8"/>
                </a:solidFill>
              </a:rPr>
              <a:t>схема передачи размеров от эталонов к рабочим средствам измерения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84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78225" y="6196016"/>
            <a:ext cx="856907" cy="669925"/>
          </a:xfrm>
        </p:spPr>
        <p:txBody>
          <a:bodyPr/>
          <a:lstStyle/>
          <a:p>
            <a:fld id="{C9E8AA37-4269-4B88-A800-7708163A7876}" type="slidenum">
              <a:rPr lang="ru-RU" altLang="ru-RU" sz="1600"/>
              <a:pPr/>
              <a:t>33</a:t>
            </a:fld>
            <a:endParaRPr lang="ru-RU" altLang="ru-RU" sz="1600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7504" y="188640"/>
            <a:ext cx="8856984" cy="6336704"/>
          </a:xfrm>
          <a:solidFill>
            <a:schemeClr val="tx1"/>
          </a:solidFill>
          <a:ln/>
        </p:spPr>
        <p:txBody>
          <a:bodyPr>
            <a:normAutofit fontScale="85000" lnSpcReduction="20000"/>
          </a:bodyPr>
          <a:lstStyle/>
          <a:p>
            <a:pPr algn="just">
              <a:buFont typeface="Wingdings" panose="05000000000000000000" pitchFamily="2" charset="2"/>
              <a:buNone/>
            </a:pPr>
            <a:r>
              <a:rPr lang="ru-RU" altLang="ru-RU" sz="1600" i="1" dirty="0"/>
              <a:t>	</a:t>
            </a:r>
            <a:r>
              <a:rPr lang="ru-RU" altLang="ru-RU" sz="2600" b="1" i="1" dirty="0" smtClean="0">
                <a:solidFill>
                  <a:srgbClr val="FF0000"/>
                </a:solidFill>
              </a:rPr>
              <a:t>Эталонная </a:t>
            </a:r>
            <a:r>
              <a:rPr lang="ru-RU" altLang="ru-RU" sz="2600" b="1" i="1" dirty="0">
                <a:solidFill>
                  <a:srgbClr val="FF0000"/>
                </a:solidFill>
              </a:rPr>
              <a:t>база страны</a:t>
            </a:r>
            <a:r>
              <a:rPr lang="ru-RU" altLang="ru-RU" sz="2600" i="1" dirty="0">
                <a:solidFill>
                  <a:srgbClr val="FF0000"/>
                </a:solidFill>
              </a:rPr>
              <a:t> </a:t>
            </a:r>
            <a:r>
              <a:rPr lang="ru-RU" altLang="ru-RU" sz="2600" dirty="0">
                <a:solidFill>
                  <a:srgbClr val="FF0000"/>
                </a:solidFill>
              </a:rPr>
              <a:t> </a:t>
            </a:r>
            <a:r>
              <a:rPr lang="ru-RU" altLang="ru-RU" sz="2600" dirty="0">
                <a:solidFill>
                  <a:schemeClr val="bg1"/>
                </a:solidFill>
              </a:rPr>
              <a:t>– совокупность государственных первичных и вторичных эталонов, являющаяся основой обеспечения единства измерений в стране</a:t>
            </a:r>
            <a:r>
              <a:rPr lang="ru-RU" altLang="ru-RU" sz="2600" dirty="0" smtClean="0">
                <a:solidFill>
                  <a:schemeClr val="bg1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None/>
            </a:pPr>
            <a:endParaRPr lang="ru-RU" altLang="ru-RU" sz="26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ru-RU" altLang="ru-RU" sz="26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>
              <a:solidFill>
                <a:schemeClr val="bg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ru-RU" altLang="ru-RU" sz="1600" dirty="0">
              <a:solidFill>
                <a:schemeClr val="bg1"/>
              </a:solidFill>
            </a:endParaRPr>
          </a:p>
          <a:p>
            <a:pPr algn="ctr">
              <a:buFont typeface="Wingdings" panose="05000000000000000000" pitchFamily="2" charset="2"/>
              <a:buNone/>
            </a:pPr>
            <a:r>
              <a:rPr lang="ru-RU" altLang="ru-RU" sz="2600" b="1" i="1" dirty="0">
                <a:solidFill>
                  <a:srgbClr val="FF0000"/>
                </a:solidFill>
              </a:rPr>
              <a:t>Структура эталонной базы Российской Федерации</a:t>
            </a:r>
            <a:r>
              <a:rPr lang="ru-RU" altLang="ru-RU" sz="2600" b="1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7171" name="Picture 3" descr="etalony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965" y="1268760"/>
            <a:ext cx="8605975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22547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87093" y="6214715"/>
            <a:ext cx="856907" cy="669925"/>
          </a:xfrm>
        </p:spPr>
        <p:txBody>
          <a:bodyPr/>
          <a:lstStyle/>
          <a:p>
            <a:fld id="{51C419CA-54EE-4CC8-A879-059B613B44C8}" type="slidenum">
              <a:rPr lang="ru-RU" altLang="ru-RU" sz="1600"/>
              <a:pPr/>
              <a:t>34</a:t>
            </a:fld>
            <a:endParaRPr lang="ru-RU" altLang="ru-RU" sz="1600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3338"/>
            <a:ext cx="9144000" cy="409575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ru-RU" altLang="ru-RU" sz="2000" b="1" dirty="0">
                <a:solidFill>
                  <a:srgbClr val="FF0000"/>
                </a:solidFill>
              </a:rPr>
              <a:t>Классификация эталонов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547664" y="620688"/>
            <a:ext cx="6048672" cy="864887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altLang="ru-RU" dirty="0"/>
          </a:p>
          <a:p>
            <a:pPr algn="ctr"/>
            <a:r>
              <a:rPr lang="ru-RU" altLang="ru-RU" sz="2400" b="1" dirty="0">
                <a:solidFill>
                  <a:srgbClr val="FFFF00"/>
                </a:solidFill>
              </a:rPr>
              <a:t>Государственный первичный</a:t>
            </a:r>
          </a:p>
          <a:p>
            <a:pPr algn="ctr"/>
            <a:r>
              <a:rPr lang="ru-RU" altLang="ru-RU" sz="2400" b="1" dirty="0">
                <a:solidFill>
                  <a:srgbClr val="FFFF00"/>
                </a:solidFill>
              </a:rPr>
              <a:t>эталон единицы величины </a:t>
            </a:r>
          </a:p>
          <a:p>
            <a:pPr algn="ctr"/>
            <a:endParaRPr lang="ru-RU" altLang="ru-RU" dirty="0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667000" y="2000087"/>
            <a:ext cx="3733800" cy="4572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b="1" dirty="0"/>
              <a:t>Вторичные эталоны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827584" y="3014620"/>
            <a:ext cx="3384376" cy="566779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dirty="0"/>
              <a:t>Эталоны сравнения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572000" y="2967608"/>
            <a:ext cx="3168352" cy="5334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dirty="0"/>
              <a:t>Рабочие эталоны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1773374" y="4197417"/>
            <a:ext cx="1787251" cy="3810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dirty="0"/>
              <a:t>1 разряд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3883073" y="4209683"/>
            <a:ext cx="1377853" cy="3810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dirty="0"/>
              <a:t>2 разряд</a:t>
            </a:r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>
            <a:off x="5580112" y="4200128"/>
            <a:ext cx="1450169" cy="3810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dirty="0"/>
              <a:t>3 разряд</a:t>
            </a: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7342412" y="4172896"/>
            <a:ext cx="1478059" cy="381000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 sz="2400" dirty="0"/>
              <a:t>4 разряд</a:t>
            </a:r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4572000" y="1485575"/>
            <a:ext cx="0" cy="53340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2514600" y="2460963"/>
            <a:ext cx="2057400" cy="533400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4572000" y="2466731"/>
            <a:ext cx="1728192" cy="499914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V="1">
            <a:off x="2667000" y="3503721"/>
            <a:ext cx="3352799" cy="702484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V="1">
            <a:off x="4572000" y="3538646"/>
            <a:ext cx="1447801" cy="658769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 flipV="1">
            <a:off x="6019800" y="3529853"/>
            <a:ext cx="208383" cy="667561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 flipV="1">
            <a:off x="6019800" y="3501007"/>
            <a:ext cx="2032682" cy="667561"/>
          </a:xfrm>
          <a:prstGeom prst="line">
            <a:avLst/>
          </a:prstGeom>
          <a:noFill/>
          <a:ln w="762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14199" y="5176827"/>
            <a:ext cx="9144000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/>
            <a:r>
              <a:rPr lang="ru-RU" altLang="ru-RU" sz="1900" dirty="0">
                <a:solidFill>
                  <a:schemeClr val="bg1"/>
                </a:solidFill>
              </a:rPr>
              <a:t>В настоящее время в Российской Федерации </a:t>
            </a:r>
            <a:r>
              <a:rPr lang="ru-RU" altLang="ru-RU" sz="1900" b="1" dirty="0">
                <a:solidFill>
                  <a:srgbClr val="1D08B8"/>
                </a:solidFill>
              </a:rPr>
              <a:t>123 государственных первичных эталона</a:t>
            </a:r>
            <a:r>
              <a:rPr lang="ru-RU" altLang="ru-RU" sz="1900" dirty="0">
                <a:solidFill>
                  <a:schemeClr val="bg1"/>
                </a:solidFill>
              </a:rPr>
              <a:t>, из них </a:t>
            </a:r>
            <a:r>
              <a:rPr lang="ru-RU" altLang="ru-RU" sz="1900" b="1" dirty="0">
                <a:solidFill>
                  <a:srgbClr val="1D08B8"/>
                </a:solidFill>
              </a:rPr>
              <a:t>6 эталонов основных единиц ФВ </a:t>
            </a:r>
            <a:r>
              <a:rPr lang="ru-RU" altLang="ru-RU" sz="1900" dirty="0">
                <a:solidFill>
                  <a:schemeClr val="bg1"/>
                </a:solidFill>
              </a:rPr>
              <a:t>системы СИ</a:t>
            </a:r>
          </a:p>
        </p:txBody>
      </p:sp>
    </p:spTree>
    <p:extLst>
      <p:ext uri="{BB962C8B-B14F-4D97-AF65-F5344CB8AC3E}">
        <p14:creationId xmlns:p14="http://schemas.microsoft.com/office/powerpoint/2010/main" val="26317580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fld id="{5F695222-BD04-4595-BA3E-3FFCABADCFE5}" type="slidenum">
              <a:rPr lang="ru-RU" altLang="ru-RU" sz="1600"/>
              <a:pPr/>
              <a:t>35</a:t>
            </a:fld>
            <a:endParaRPr lang="ru-RU" altLang="ru-RU" sz="1600" dirty="0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9144000" cy="476671"/>
          </a:xfrm>
          <a:solidFill>
            <a:srgbClr val="FFFF00"/>
          </a:solidFill>
        </p:spPr>
        <p:txBody>
          <a:bodyPr anchor="ctr" anchorCtr="0">
            <a:normAutofit fontScale="90000"/>
          </a:bodyPr>
          <a:lstStyle/>
          <a:p>
            <a:pPr algn="ctr"/>
            <a:r>
              <a:rPr lang="ru-RU" altLang="ru-RU" sz="1600" b="1" i="1" dirty="0">
                <a:solidFill>
                  <a:srgbClr val="FF0000"/>
                </a:solidFill>
              </a:rPr>
              <a:t>Основные единицы ФВ и институты-хранители государственных первичных эталонов</a:t>
            </a:r>
            <a:r>
              <a:rPr lang="ru-RU" altLang="ru-RU" sz="4000" b="1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9219" name="Picture 3" descr="meryyy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76672"/>
            <a:ext cx="5794977" cy="6329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1282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87093" y="6214715"/>
            <a:ext cx="856907" cy="669925"/>
          </a:xfrm>
        </p:spPr>
        <p:txBody>
          <a:bodyPr/>
          <a:lstStyle/>
          <a:p>
            <a:fld id="{694B9021-6704-44F6-B2F7-871D22A8D9E6}" type="slidenum">
              <a:rPr lang="ru-RU" altLang="ru-RU" sz="1600"/>
              <a:pPr/>
              <a:t>36</a:t>
            </a:fld>
            <a:endParaRPr lang="ru-RU" altLang="ru-RU" sz="1600" dirty="0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"/>
            <a:ext cx="9144000" cy="533400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ru-RU" altLang="ru-RU" sz="2000" b="1" dirty="0">
                <a:solidFill>
                  <a:srgbClr val="0000FF"/>
                </a:solidFill>
              </a:rPr>
              <a:t>Эталоны основных единиц ФВ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5516" y="700014"/>
            <a:ext cx="8712968" cy="5681314"/>
          </a:xfrm>
          <a:solidFill>
            <a:schemeClr val="tx1"/>
          </a:solidFill>
        </p:spPr>
        <p:txBody>
          <a:bodyPr anchor="t" anchorCtr="0">
            <a:noAutofit/>
          </a:bodyPr>
          <a:lstStyle/>
          <a:p>
            <a:pPr algn="just">
              <a:spcBef>
                <a:spcPts val="600"/>
              </a:spcBef>
              <a:buClr>
                <a:srgbClr val="FF0000"/>
              </a:buClr>
            </a:pPr>
            <a:r>
              <a:rPr lang="ru-RU" altLang="ru-RU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Эталон единицы длины</a:t>
            </a:r>
            <a:r>
              <a:rPr lang="ru-RU" alt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b="1" i="1" u="sng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метра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включает источники эталонного </a:t>
            </a: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излучения</a:t>
            </a:r>
            <a:r>
              <a:rPr lang="en-US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–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лазеры, стабилизированные по линии насыщенного поглощения в молекулярном йоде-127, установку для измерения отношений длин волн источников излучения и интерференционный компаратор с лазерным интерференционным рефрактометром. </a:t>
            </a:r>
            <a:endParaRPr lang="en-US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Clr>
                <a:srgbClr val="FF0000"/>
              </a:buClr>
              <a:buNone/>
            </a:pPr>
            <a:r>
              <a:rPr lang="ru-RU" alt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Метр</a:t>
            </a:r>
            <a:r>
              <a:rPr lang="ru-RU" alt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 как – длина пути, проходимого светом в вакууме </a:t>
            </a: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интервале времени </a:t>
            </a:r>
            <a:r>
              <a:rPr lang="ru-RU" alt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1/299 </a:t>
            </a:r>
            <a:r>
              <a:rPr lang="ru-RU" alt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792 458 доли секунды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(точно).</a:t>
            </a:r>
          </a:p>
          <a:p>
            <a:pPr algn="just">
              <a:spcBef>
                <a:spcPts val="600"/>
              </a:spcBef>
              <a:buClr>
                <a:srgbClr val="FF0000"/>
              </a:buClr>
            </a:pPr>
            <a:r>
              <a:rPr lang="ru-RU" altLang="ru-RU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Эталон </a:t>
            </a:r>
            <a:r>
              <a:rPr lang="ru-RU" altLang="ru-RU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единицы массы</a:t>
            </a:r>
            <a:r>
              <a:rPr lang="ru-RU" alt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b="1" i="1" u="sng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килограмм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представляет собой цилиндр из </a:t>
            </a:r>
            <a:r>
              <a:rPr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сплава платины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altLang="ru-RU" b="1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90 %</a:t>
            </a: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иридия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b="1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10 %</a:t>
            </a: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которого диаметр и высота примерно одинако­вы (</a:t>
            </a:r>
            <a:r>
              <a:rPr lang="ru-RU" altLang="ru-RU" b="1" i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около 39 мм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spcBef>
                <a:spcPts val="600"/>
              </a:spcBef>
              <a:buClr>
                <a:srgbClr val="FF0000"/>
              </a:buClr>
            </a:pPr>
            <a:r>
              <a:rPr lang="ru-RU" altLang="ru-RU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Эталон единицы времени</a:t>
            </a:r>
            <a:r>
              <a:rPr lang="ru-RU" alt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b="1" i="1" u="sng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секунда</a:t>
            </a:r>
            <a:r>
              <a:rPr lang="ru-RU" alt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соответствует определению секунды как интервала времени, в течение которого совершается </a:t>
            </a: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ru-RU" altLang="ru-RU" b="1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altLang="ru-RU" b="1" i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192 631 770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периодов излучения, соответствующего переходу между двумя сверхтонкими уровнями </a:t>
            </a:r>
            <a:r>
              <a:rPr lang="en-US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                                                 </a:t>
            </a:r>
            <a:r>
              <a:rPr lang="en-US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)</a:t>
            </a:r>
            <a:r>
              <a:rPr lang="en-US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основного состояния атома </a:t>
            </a:r>
            <a:r>
              <a:rPr lang="ru-RU" altLang="ru-RU" b="1" i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цезия-133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отсутствии внешних полей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318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318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1275465"/>
              </p:ext>
            </p:extLst>
          </p:nvPr>
        </p:nvGraphicFramePr>
        <p:xfrm>
          <a:off x="2483768" y="1030784"/>
          <a:ext cx="1466849" cy="3819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806" name="Формула" r:id="rId3" imgW="914400" imgH="241300" progId="Equation.3">
                  <p:embed/>
                </p:oleObj>
              </mc:Choice>
              <mc:Fallback>
                <p:oleObj name="Формула" r:id="rId3" imgW="914400" imgH="241300" progId="Equation.3">
                  <p:embed/>
                  <p:pic>
                    <p:nvPicPr>
                      <p:cNvPr id="9318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1030784"/>
                        <a:ext cx="1466849" cy="3819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319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319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5184039"/>
              </p:ext>
            </p:extLst>
          </p:nvPr>
        </p:nvGraphicFramePr>
        <p:xfrm>
          <a:off x="4427984" y="5445224"/>
          <a:ext cx="3940272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807" name="Формула" r:id="rId5" imgW="2171700" imgH="241300" progId="Equation.3">
                  <p:embed/>
                </p:oleObj>
              </mc:Choice>
              <mc:Fallback>
                <p:oleObj name="Формула" r:id="rId5" imgW="2171700" imgH="241300" progId="Equation.3">
                  <p:embed/>
                  <p:pic>
                    <p:nvPicPr>
                      <p:cNvPr id="9319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5445224"/>
                        <a:ext cx="3940272" cy="432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89448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60432" y="6525345"/>
            <a:ext cx="641450" cy="337874"/>
          </a:xfrm>
        </p:spPr>
        <p:txBody>
          <a:bodyPr/>
          <a:lstStyle/>
          <a:p>
            <a:fld id="{8E567B7E-20CC-433F-B4F3-11AFCBD0B315}" type="slidenum">
              <a:rPr lang="ru-RU" altLang="ru-RU" sz="1600"/>
              <a:pPr/>
              <a:t>37</a:t>
            </a:fld>
            <a:endParaRPr lang="ru-RU" altLang="ru-RU" sz="1600" dirty="0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7504" y="116632"/>
            <a:ext cx="8922494" cy="6408711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altLang="ru-RU" sz="18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Эталон единицы силы постоянного электрического тока</a:t>
            </a:r>
            <a:r>
              <a:rPr lang="ru-RU" alt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1800" b="1" i="1" u="sng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ампер</a:t>
            </a:r>
            <a:r>
              <a:rPr lang="ru-RU" alt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состоит </a:t>
            </a:r>
            <a:r>
              <a:rPr lang="ru-RU" alt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alt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двух комплексов: </a:t>
            </a:r>
            <a:endParaRPr lang="en-US" alt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80000"/>
              </a:lnSpc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ru-RU" alt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первом</a:t>
            </a:r>
            <a:r>
              <a:rPr lang="en-US" alt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комплексе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используется способ воспроизведения размера </a:t>
            </a:r>
            <a:r>
              <a:rPr lang="ru-RU" altLang="ru-RU" b="1" i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единицы силы тока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А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использованием косвенных измерений силы </a:t>
            </a: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тока</a:t>
            </a:r>
            <a:r>
              <a:rPr lang="en-US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= U/R</a:t>
            </a: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причем </a:t>
            </a:r>
            <a:r>
              <a:rPr lang="ru-RU" altLang="ru-RU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единицы электрического напряжения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b="1" i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вольт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воспроизводится с помощью </a:t>
            </a:r>
            <a:r>
              <a:rPr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квантового эффекта </a:t>
            </a:r>
            <a:r>
              <a:rPr lang="ru-RU" altLang="ru-RU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Джозефсона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altLang="ru-RU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 единицы электрического сопротивления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b="1" i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Ом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с помощью </a:t>
            </a:r>
            <a:r>
              <a:rPr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квантового эффекта Холла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en-US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80000"/>
              </a:lnSpc>
              <a:buClr>
                <a:srgbClr val="FF0000"/>
              </a:buClr>
              <a:buFont typeface="Courier New" panose="02070309020205020404" pitchFamily="49" charset="0"/>
              <a:buChar char="o"/>
            </a:pPr>
            <a:r>
              <a:rPr lang="ru-RU" altLang="ru-RU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втором комплексе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воспроизводящем </a:t>
            </a:r>
            <a:r>
              <a:rPr lang="ru-RU" altLang="ru-RU" b="1" i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силу постоянного тока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диапазоне </a:t>
            </a:r>
            <a:r>
              <a:rPr lang="ru-RU" alt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используется многозначная мера силы тока, включающая меру линейно изменяющегося электрического напряжения с набором герметизированных конденсаторов, прибор для измерения напряжения, прибор для измерения времени и компенсирующее устройство. </a:t>
            </a:r>
            <a:endParaRPr lang="ru-RU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buClr>
                <a:srgbClr val="FF0000"/>
              </a:buClr>
            </a:pPr>
            <a:r>
              <a:rPr lang="ru-RU" alt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Ампер</a:t>
            </a:r>
            <a:r>
              <a:rPr lang="ru-RU" altLang="ru-RU" sz="1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 </a:t>
            </a:r>
            <a:r>
              <a:rPr lang="ru-RU" alt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– сила не изменяющегося тока, который, проходя по двум параллельным прямолинейным проводникам бесконечной длины и ничтожно малого кругового </a:t>
            </a:r>
            <a:r>
              <a:rPr lang="ru-RU" alt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поперечного сечения</a:t>
            </a:r>
            <a:r>
              <a:rPr lang="ru-RU" alt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расположенных в вакууме на расстоянии </a:t>
            </a:r>
            <a:r>
              <a:rPr lang="ru-RU" alt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м</a:t>
            </a:r>
            <a:r>
              <a:rPr lang="ru-RU" alt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один от </a:t>
            </a:r>
            <a:r>
              <a:rPr lang="ru-RU" alt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другого, вызвал </a:t>
            </a:r>
            <a:r>
              <a:rPr lang="ru-RU" alt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 между этими проводниками силу </a:t>
            </a:r>
            <a:r>
              <a:rPr lang="ru-RU" alt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взаимодействия, </a:t>
            </a:r>
            <a:r>
              <a:rPr lang="ru-RU" alt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равную </a:t>
            </a:r>
            <a:r>
              <a:rPr lang="ru-RU" alt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b="1" i="1" baseline="30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-7 </a:t>
            </a:r>
            <a:r>
              <a:rPr lang="ru-RU" alt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alt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каждый метр длины</a:t>
            </a:r>
            <a:r>
              <a:rPr lang="ru-RU" alt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500" dirty="0"/>
          </a:p>
          <a:p>
            <a:pPr algn="just">
              <a:lnSpc>
                <a:spcPct val="80000"/>
              </a:lnSpc>
              <a:buClr>
                <a:srgbClr val="FF0000"/>
              </a:buClr>
            </a:pPr>
            <a:r>
              <a:rPr lang="ru-RU" altLang="ru-RU" sz="1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Эталон единицы температуры</a:t>
            </a:r>
            <a:r>
              <a:rPr lang="ru-RU" alt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sz="1800" b="1" i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 градус Кельвина</a:t>
            </a:r>
            <a:r>
              <a:rPr lang="ru-RU" altLang="ru-RU" sz="1800" b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определен как </a:t>
            </a:r>
            <a:r>
              <a:rPr lang="ru-RU" alt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1/273,16</a:t>
            </a:r>
            <a:r>
              <a:rPr lang="ru-RU" alt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часть термодинамической температуры </a:t>
            </a:r>
            <a:r>
              <a:rPr lang="ru-RU" alt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тройной точки воды</a:t>
            </a:r>
            <a:r>
              <a:rPr lang="ru-RU" alt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ru-RU" sz="18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ru-RU" altLang="ru-RU" sz="1800" b="1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Тройная </a:t>
            </a:r>
            <a:r>
              <a:rPr lang="ru-RU" altLang="ru-RU" sz="1800" b="1" i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точка воды </a:t>
            </a:r>
            <a:r>
              <a:rPr lang="ru-RU" alt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273,16 </a:t>
            </a:r>
            <a:r>
              <a:rPr lang="ru-RU" alt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alt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равновесие между газообразной (насыщенный газ), жидкой (вода) и твердой (лед) фазами воды) может быть воспроизведена с </a:t>
            </a:r>
            <a:r>
              <a:rPr lang="ru-RU" alt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погрешностью</a:t>
            </a:r>
            <a:r>
              <a:rPr lang="en-US" alt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0,0001</a:t>
            </a:r>
            <a:r>
              <a:rPr lang="en-US" alt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C</a:t>
            </a:r>
            <a:r>
              <a:rPr lang="en-US" alt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alt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выше температуры таяния льда – </a:t>
            </a:r>
            <a:r>
              <a:rPr lang="en-US" alt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</a:t>
            </a:r>
            <a:r>
              <a:rPr lang="en-US" altLang="ru-RU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C</a:t>
            </a:r>
            <a:r>
              <a:rPr lang="ru-RU" alt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altLang="ru-RU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421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42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421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421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422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81928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287093" y="6165304"/>
            <a:ext cx="856907" cy="669925"/>
          </a:xfrm>
        </p:spPr>
        <p:txBody>
          <a:bodyPr/>
          <a:lstStyle/>
          <a:p>
            <a:fld id="{68A679B0-B842-438A-91E7-E5360246BCC7}" type="slidenum">
              <a:rPr lang="ru-RU" altLang="ru-RU" sz="1600"/>
              <a:pPr/>
              <a:t>38</a:t>
            </a:fld>
            <a:endParaRPr lang="ru-RU" altLang="ru-RU" sz="1600" dirty="0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7504" y="44624"/>
            <a:ext cx="8856983" cy="6486203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buClr>
                <a:srgbClr val="FF0000"/>
              </a:buClr>
            </a:pPr>
            <a:r>
              <a:rPr lang="ru-RU" altLang="ru-RU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Эталон единицы силы света</a:t>
            </a:r>
            <a:r>
              <a:rPr lang="ru-RU" alt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altLang="ru-RU" b="1" i="1" u="sng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кандела</a:t>
            </a:r>
            <a:r>
              <a:rPr lang="ru-RU" alt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представляет собой силу света в заданном направлении источника, испускающего монохроматическое излучение час­тотой 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540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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ru-RU" b="1" i="1" baseline="30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Гц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энергетическая сила света которого в этом направлении со­ставляет </a:t>
            </a:r>
            <a:r>
              <a:rPr lang="ru-RU" altLang="ru-RU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1/683 Вт/ср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buClr>
                <a:srgbClr val="FF0000"/>
              </a:buClr>
            </a:pPr>
            <a:r>
              <a:rPr lang="ru-RU" altLang="ru-RU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Единица количества вещества</a:t>
            </a:r>
            <a:r>
              <a:rPr lang="ru-RU" alt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altLang="ru-RU" b="1" i="1" u="sng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моль</a:t>
            </a:r>
            <a:r>
              <a:rPr lang="ru-RU" alt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количество вещества системы, со­держащей столько же структурных элементов, сколько атомов содержит­ся  в</a:t>
            </a:r>
            <a:r>
              <a:rPr lang="ru-RU" alt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углероде-12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массой </a:t>
            </a:r>
            <a:r>
              <a:rPr lang="ru-RU" alt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0,012 кг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altLang="ru-RU" b="1" i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моль углерода </a:t>
            </a:r>
            <a:r>
              <a:rPr lang="ru-RU" alt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имеет </a:t>
            </a:r>
            <a:r>
              <a:rPr lang="ru-RU" altLang="ru-RU" b="1" i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массу 0,002 кг</a:t>
            </a:r>
            <a:r>
              <a:rPr lang="ru-RU" alt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b="1" i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моль кислорода </a:t>
            </a:r>
            <a:r>
              <a:rPr lang="ru-RU" alt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b="1" i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0,032 кг</a:t>
            </a:r>
            <a:r>
              <a:rPr lang="ru-RU" alt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altLang="ru-RU" b="1" i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моль воды </a:t>
            </a:r>
            <a:r>
              <a:rPr lang="ru-RU" altLang="ru-RU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altLang="ru-RU" b="1" i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0,018 кг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altLang="ru-RU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настоящему времени ни в одной метрологической лаборатории мира </a:t>
            </a:r>
            <a:r>
              <a:rPr lang="ru-RU" alt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эталон моля </a:t>
            </a:r>
            <a:r>
              <a:rPr lang="ru-RU" altLang="ru-RU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создан</a:t>
            </a:r>
            <a:r>
              <a:rPr lang="ru-RU" alt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 пути создания такого эталона встали большие теоретические проблемы, одной из которых является недостаточная четкость определения этой единицы. В настоящее время проводятся теоретические и экспериментальные исследования на основе квантовой теории с целью создания эталона единицы количества вещества на базе фундаментальных физических констант.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ru-RU" altLang="ru-RU" sz="5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alt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</a:t>
            </a:r>
            <a:r>
              <a:rPr lang="ru-RU" alt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Конституцией Российской Федерации </a:t>
            </a:r>
            <a:r>
              <a:rPr lang="ru-RU" alt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alt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законом Российской Федерации «Об обеспечении единства измерений» </a:t>
            </a:r>
            <a:r>
              <a:rPr lang="ru-RU" alt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государст­венные эталоны находятся в ведении Российской Федерации </a:t>
            </a:r>
            <a:r>
              <a:rPr lang="ru-RU" altLang="ru-RU" sz="1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(ранее функции собственника выполнял </a:t>
            </a:r>
            <a:r>
              <a:rPr lang="ru-RU" altLang="ru-RU" sz="18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Госстандарт России</a:t>
            </a:r>
            <a:r>
              <a:rPr lang="ru-RU" altLang="ru-RU" sz="1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ныне - </a:t>
            </a:r>
            <a:r>
              <a:rPr lang="ru-RU" altLang="ru-RU" sz="1800" b="1" i="1" dirty="0" smtClean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Росстандарт</a:t>
            </a:r>
            <a:r>
              <a:rPr lang="ru-RU" altLang="ru-RU" sz="1800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ru-RU" alt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Сегодня </a:t>
            </a:r>
            <a:r>
              <a:rPr lang="ru-RU" alt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России </a:t>
            </a:r>
            <a:r>
              <a:rPr lang="ru-RU" altLang="ru-RU" sz="1800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altLang="ru-RU" sz="1800" b="1" dirty="0">
                <a:solidFill>
                  <a:srgbClr val="1D08B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специализированных научно-исследовательских организаций</a:t>
            </a:r>
            <a:r>
              <a:rPr lang="ru-RU" alt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определенных в качестве национальных метрологических институтов и подведомственных </a:t>
            </a:r>
            <a:r>
              <a:rPr lang="ru-RU" alt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Росстандарту.</a:t>
            </a:r>
            <a:endParaRPr lang="ru-RU" altLang="ru-RU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7228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87093" y="6156324"/>
            <a:ext cx="856907" cy="669925"/>
          </a:xfrm>
        </p:spPr>
        <p:txBody>
          <a:bodyPr/>
          <a:lstStyle/>
          <a:p>
            <a:pPr>
              <a:defRPr/>
            </a:pPr>
            <a:fld id="{0FAEF67B-D0DC-4263-84B1-D18F0C785D05}" type="slidenum">
              <a:rPr lang="ru-RU" sz="1600"/>
              <a:pPr>
                <a:defRPr/>
              </a:pPr>
              <a:t>39</a:t>
            </a:fld>
            <a:endParaRPr lang="ru-RU" sz="1600" dirty="0"/>
          </a:p>
        </p:txBody>
      </p:sp>
      <p:sp>
        <p:nvSpPr>
          <p:cNvPr id="100355" name="AutoShape 5"/>
          <p:cNvSpPr>
            <a:spLocks noChangeArrowheads="1"/>
          </p:cNvSpPr>
          <p:nvPr/>
        </p:nvSpPr>
        <p:spPr bwMode="auto">
          <a:xfrm>
            <a:off x="1115616" y="2852936"/>
            <a:ext cx="6552728" cy="361504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 dirty="0">
                <a:solidFill>
                  <a:srgbClr val="1D08B8"/>
                </a:solidFill>
                <a:latin typeface="Book Antiqua" pitchFamily="18" charset="0"/>
              </a:rPr>
              <a:t>М</a:t>
            </a:r>
            <a:r>
              <a:rPr lang="ru-RU" b="1" dirty="0">
                <a:solidFill>
                  <a:srgbClr val="1D08B8"/>
                </a:solidFill>
                <a:latin typeface="Book Antiqua" pitchFamily="18" charset="0"/>
                <a:cs typeface="Times New Roman" pitchFamily="18" charset="0"/>
              </a:rPr>
              <a:t>етод</a:t>
            </a:r>
            <a:r>
              <a:rPr lang="ru-RU" b="1" dirty="0">
                <a:solidFill>
                  <a:srgbClr val="1D08B8"/>
                </a:solidFill>
                <a:latin typeface="Book Antiqua" pitchFamily="18" charset="0"/>
              </a:rPr>
              <a:t>ы</a:t>
            </a:r>
            <a:r>
              <a:rPr lang="ru-RU" b="1" dirty="0">
                <a:solidFill>
                  <a:srgbClr val="1D08B8"/>
                </a:solidFill>
                <a:latin typeface="Book Antiqua" pitchFamily="18" charset="0"/>
                <a:cs typeface="Times New Roman" pitchFamily="18" charset="0"/>
              </a:rPr>
              <a:t> передачи информации о размере единиц</a:t>
            </a:r>
          </a:p>
        </p:txBody>
      </p:sp>
      <p:sp>
        <p:nvSpPr>
          <p:cNvPr id="100356" name="Rectangle 6"/>
          <p:cNvSpPr>
            <a:spLocks noChangeArrowheads="1"/>
          </p:cNvSpPr>
          <p:nvPr/>
        </p:nvSpPr>
        <p:spPr bwMode="auto">
          <a:xfrm>
            <a:off x="467544" y="3246487"/>
            <a:ext cx="8238688" cy="119062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" indent="-285750" algn="just">
              <a:buClr>
                <a:srgbClr val="FF0000"/>
              </a:buClr>
              <a:buFont typeface="Wingdings" panose="05000000000000000000" pitchFamily="2" charset="2"/>
              <a:buChar char="q"/>
              <a:tabLst>
                <a:tab pos="908050" algn="l"/>
              </a:tabLst>
            </a:pPr>
            <a:r>
              <a:rPr lang="ru-RU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непосредственного сравнения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измеряемой величины и величины, воспроизводим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</a:rPr>
              <a:t>ой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рабочим эталоном;</a:t>
            </a:r>
            <a:endParaRPr lang="ru-RU" dirty="0">
              <a:solidFill>
                <a:srgbClr val="000000"/>
              </a:solidFill>
              <a:latin typeface="Times New Roman" pitchFamily="18" charset="0"/>
            </a:endParaRPr>
          </a:p>
          <a:p>
            <a:pPr marL="57150" indent="-285750" algn="just">
              <a:buClr>
                <a:srgbClr val="FF0000"/>
              </a:buClr>
              <a:buFont typeface="Wingdings" panose="05000000000000000000" pitchFamily="2" charset="2"/>
              <a:buChar char="q"/>
              <a:tabLst>
                <a:tab pos="908050" algn="l"/>
              </a:tabLst>
            </a:pPr>
            <a:r>
              <a:rPr lang="ru-RU" b="1" i="1" dirty="0">
                <a:solidFill>
                  <a:srgbClr val="000000"/>
                </a:solidFill>
                <a:latin typeface="Times New Roman" pitchFamily="18" charset="0"/>
              </a:rPr>
              <a:t>н</a:t>
            </a:r>
            <a:r>
              <a:rPr lang="ru-RU" b="1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епосредственного сличения</a:t>
            </a:r>
            <a:r>
              <a:rPr lang="ru-RU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(т.е. сличения меры с мерой или показаний двух приборов).</a:t>
            </a:r>
            <a:r>
              <a:rPr lang="ru-RU" dirty="0">
                <a:solidFill>
                  <a:srgbClr val="000000"/>
                </a:solidFill>
                <a:latin typeface="Book Antiqua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rgbClr val="000000"/>
              </a:solidFill>
              <a:latin typeface="Book Antiqua" pitchFamily="18" charset="0"/>
            </a:endParaRPr>
          </a:p>
        </p:txBody>
      </p:sp>
      <p:sp>
        <p:nvSpPr>
          <p:cNvPr id="100357" name="Text Box 7"/>
          <p:cNvSpPr txBox="1">
            <a:spLocks noChangeArrowheads="1"/>
          </p:cNvSpPr>
          <p:nvPr/>
        </p:nvSpPr>
        <p:spPr bwMode="auto">
          <a:xfrm>
            <a:off x="251520" y="44624"/>
            <a:ext cx="8641655" cy="2708434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2200" dirty="0">
                <a:solidFill>
                  <a:srgbClr val="000000"/>
                </a:solidFill>
                <a:latin typeface="Book Antiqua" pitchFamily="18" charset="0"/>
              </a:rPr>
              <a:t>Размер единицы передается </a:t>
            </a:r>
            <a:r>
              <a:rPr lang="ru-RU" sz="2200" b="1" dirty="0" smtClean="0">
                <a:solidFill>
                  <a:srgbClr val="FF0000"/>
                </a:solidFill>
                <a:latin typeface="Book Antiqua" pitchFamily="18" charset="0"/>
              </a:rPr>
              <a:t>«сверху вниз»</a:t>
            </a:r>
            <a:r>
              <a:rPr lang="ru-RU" sz="2200" dirty="0" smtClean="0">
                <a:solidFill>
                  <a:srgbClr val="000000"/>
                </a:solidFill>
                <a:latin typeface="Book Antiqua" pitchFamily="18" charset="0"/>
              </a:rPr>
              <a:t>, </a:t>
            </a:r>
            <a:r>
              <a:rPr lang="ru-RU" sz="2200" u="sng" dirty="0">
                <a:solidFill>
                  <a:srgbClr val="000000"/>
                </a:solidFill>
                <a:latin typeface="Book Antiqua" pitchFamily="18" charset="0"/>
              </a:rPr>
              <a:t>от более точных СИ к менее точным </a:t>
            </a:r>
            <a:r>
              <a:rPr lang="ru-RU" sz="2200" u="sng" dirty="0" smtClean="0">
                <a:solidFill>
                  <a:srgbClr val="000000"/>
                </a:solidFill>
                <a:latin typeface="Book Antiqua" pitchFamily="18" charset="0"/>
              </a:rPr>
              <a:t>«по цепочке»</a:t>
            </a:r>
            <a:r>
              <a:rPr lang="ru-RU" sz="2200" dirty="0" smtClean="0">
                <a:solidFill>
                  <a:srgbClr val="000000"/>
                </a:solidFill>
                <a:latin typeface="Book Antiqua" pitchFamily="18" charset="0"/>
              </a:rPr>
              <a:t>: </a:t>
            </a:r>
            <a:endParaRPr lang="ru-RU" sz="2200" dirty="0">
              <a:solidFill>
                <a:srgbClr val="000000"/>
              </a:solidFill>
              <a:latin typeface="Book Antiqua" pitchFamily="18" charset="0"/>
            </a:endParaRPr>
          </a:p>
          <a:p>
            <a:pPr algn="just"/>
            <a:r>
              <a:rPr lang="ru-RU" b="1" dirty="0">
                <a:solidFill>
                  <a:srgbClr val="FF0000"/>
                </a:solidFill>
                <a:latin typeface="Book Antiqua" pitchFamily="18" charset="0"/>
              </a:rPr>
              <a:t>первичный эталон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– вторичный </a:t>
            </a:r>
            <a:r>
              <a:rPr lang="ru-RU" b="1" dirty="0">
                <a:solidFill>
                  <a:srgbClr val="FF0000"/>
                </a:solidFill>
                <a:latin typeface="Book Antiqua" pitchFamily="18" charset="0"/>
              </a:rPr>
              <a:t>эталон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– рабочий </a:t>
            </a:r>
            <a:r>
              <a:rPr lang="ru-RU" b="1" dirty="0">
                <a:solidFill>
                  <a:srgbClr val="FF0000"/>
                </a:solidFill>
                <a:latin typeface="Book Antiqua" pitchFamily="18" charset="0"/>
              </a:rPr>
              <a:t>эталон 0-го разряда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– рабочий </a:t>
            </a:r>
            <a:r>
              <a:rPr lang="ru-RU" b="1" dirty="0">
                <a:solidFill>
                  <a:srgbClr val="FF0000"/>
                </a:solidFill>
                <a:latin typeface="Book Antiqua" pitchFamily="18" charset="0"/>
              </a:rPr>
              <a:t>эталон 1-го разряда...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– рабочее </a:t>
            </a:r>
            <a:r>
              <a:rPr lang="ru-RU" b="1" dirty="0">
                <a:solidFill>
                  <a:srgbClr val="FF0000"/>
                </a:solidFill>
                <a:latin typeface="Book Antiqua" pitchFamily="18" charset="0"/>
              </a:rPr>
              <a:t>средство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измерений (РСИ).</a:t>
            </a:r>
            <a:endParaRPr lang="ru-RU" b="1" dirty="0">
              <a:solidFill>
                <a:srgbClr val="FF0000"/>
              </a:solidFill>
              <a:latin typeface="Book Antiqua" pitchFamily="18" charset="0"/>
            </a:endParaRPr>
          </a:p>
          <a:p>
            <a:endParaRPr lang="ru-RU" sz="1000" dirty="0">
              <a:solidFill>
                <a:srgbClr val="000000"/>
              </a:solidFill>
              <a:latin typeface="Book Antiqua" pitchFamily="18" charset="0"/>
            </a:endParaRPr>
          </a:p>
          <a:p>
            <a:pPr algn="just"/>
            <a:r>
              <a:rPr lang="ru-RU" sz="2000" dirty="0">
                <a:solidFill>
                  <a:srgbClr val="000000"/>
                </a:solidFill>
                <a:latin typeface="Book Antiqua" pitchFamily="18" charset="0"/>
              </a:rPr>
              <a:t>РСИ обладает различной точностью измерений: </a:t>
            </a:r>
            <a:endParaRPr lang="ru-RU" sz="2000" dirty="0" smtClean="0">
              <a:solidFill>
                <a:srgbClr val="000000"/>
              </a:solidFill>
              <a:latin typeface="Book Antiqua" pitchFamily="18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2000" b="1" u="sng" dirty="0" smtClean="0">
                <a:solidFill>
                  <a:srgbClr val="000000"/>
                </a:solidFill>
                <a:latin typeface="Book Antiqua" pitchFamily="18" charset="0"/>
              </a:rPr>
              <a:t>наиболее </a:t>
            </a:r>
            <a:r>
              <a:rPr lang="ru-RU" sz="2000" b="1" u="sng" dirty="0">
                <a:solidFill>
                  <a:srgbClr val="000000"/>
                </a:solidFill>
                <a:latin typeface="Book Antiqua" pitchFamily="18" charset="0"/>
              </a:rPr>
              <a:t>точные </a:t>
            </a:r>
            <a:r>
              <a:rPr lang="ru-RU" sz="2000" dirty="0">
                <a:solidFill>
                  <a:srgbClr val="000000"/>
                </a:solidFill>
                <a:latin typeface="Book Antiqua" pitchFamily="18" charset="0"/>
              </a:rPr>
              <a:t>РСИ при поверке (калибровке) получают размер от вторичных эталонов или рабочих эталонов 1-го разряда; </a:t>
            </a:r>
            <a:endParaRPr lang="ru-RU" sz="2000" dirty="0" smtClean="0">
              <a:solidFill>
                <a:srgbClr val="000000"/>
              </a:solidFill>
              <a:latin typeface="Book Antiqua" pitchFamily="18" charset="0"/>
            </a:endParaRPr>
          </a:p>
          <a:p>
            <a:pPr marL="342900" indent="-342900" algn="just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2000" b="1" u="sng" dirty="0" smtClean="0">
                <a:solidFill>
                  <a:srgbClr val="000000"/>
                </a:solidFill>
                <a:latin typeface="Book Antiqua" pitchFamily="18" charset="0"/>
              </a:rPr>
              <a:t>наименее </a:t>
            </a:r>
            <a:r>
              <a:rPr lang="ru-RU" sz="2000" b="1" u="sng" dirty="0">
                <a:solidFill>
                  <a:srgbClr val="000000"/>
                </a:solidFill>
                <a:latin typeface="Book Antiqua" pitchFamily="18" charset="0"/>
              </a:rPr>
              <a:t>точные </a:t>
            </a:r>
            <a:r>
              <a:rPr lang="ru-RU" sz="2000" dirty="0" smtClean="0">
                <a:solidFill>
                  <a:srgbClr val="000000"/>
                </a:solidFill>
                <a:latin typeface="Book Antiqua" pitchFamily="18" charset="0"/>
              </a:rPr>
              <a:t>– от </a:t>
            </a:r>
            <a:r>
              <a:rPr lang="ru-RU" sz="2000" dirty="0">
                <a:solidFill>
                  <a:srgbClr val="000000"/>
                </a:solidFill>
                <a:latin typeface="Book Antiqua" pitchFamily="18" charset="0"/>
              </a:rPr>
              <a:t>эталонов низшего разряда (3-го или 4-го). </a:t>
            </a:r>
          </a:p>
        </p:txBody>
      </p:sp>
      <p:sp>
        <p:nvSpPr>
          <p:cNvPr id="100358" name="Text Box 8"/>
          <p:cNvSpPr txBox="1">
            <a:spLocks noChangeArrowheads="1"/>
          </p:cNvSpPr>
          <p:nvPr/>
        </p:nvSpPr>
        <p:spPr bwMode="auto">
          <a:xfrm>
            <a:off x="322585" y="4398615"/>
            <a:ext cx="849788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dirty="0">
                <a:solidFill>
                  <a:srgbClr val="000000"/>
                </a:solidFill>
                <a:latin typeface="Book Antiqua" pitchFamily="18" charset="0"/>
              </a:rPr>
              <a:t>Достоверная передача размера единиц во всех звеньях метрологической цепи от эталонов или от исходного образцового средства измерений к рабочим средствам измерений производится в определенном порядке, приведенном </a:t>
            </a:r>
            <a:r>
              <a:rPr lang="ru-RU" dirty="0">
                <a:solidFill>
                  <a:srgbClr val="1D08B8"/>
                </a:solidFill>
                <a:latin typeface="Book Antiqua" pitchFamily="18" charset="0"/>
              </a:rPr>
              <a:t>в </a:t>
            </a:r>
            <a:r>
              <a:rPr lang="ru-RU" b="1" dirty="0">
                <a:solidFill>
                  <a:srgbClr val="1D08B8"/>
                </a:solidFill>
                <a:latin typeface="Book Antiqua" pitchFamily="18" charset="0"/>
              </a:rPr>
              <a:t>поверочных схемах</a:t>
            </a:r>
            <a:r>
              <a:rPr lang="ru-RU" dirty="0">
                <a:solidFill>
                  <a:srgbClr val="000000"/>
                </a:solidFill>
                <a:latin typeface="Book Antiqua" pitchFamily="18" charset="0"/>
              </a:rPr>
              <a:t>. </a:t>
            </a:r>
          </a:p>
        </p:txBody>
      </p:sp>
      <p:sp>
        <p:nvSpPr>
          <p:cNvPr id="100359" name="Text Box 9"/>
          <p:cNvSpPr txBox="1">
            <a:spLocks noChangeArrowheads="1"/>
          </p:cNvSpPr>
          <p:nvPr/>
        </p:nvSpPr>
        <p:spPr bwMode="auto">
          <a:xfrm>
            <a:off x="322585" y="5613047"/>
            <a:ext cx="8497887" cy="120032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FF0000"/>
                </a:solidFill>
                <a:latin typeface="Book Antiqua" pitchFamily="18" charset="0"/>
              </a:rPr>
              <a:t>Поверочная схема</a:t>
            </a:r>
            <a:r>
              <a:rPr lang="ru-RU" dirty="0">
                <a:solidFill>
                  <a:srgbClr val="FF0000"/>
                </a:solidFill>
                <a:latin typeface="Book Antiqua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Book Antiqua" pitchFamily="18" charset="0"/>
              </a:rPr>
              <a:t>– </a:t>
            </a:r>
            <a:r>
              <a:rPr lang="ru-RU" dirty="0" smtClean="0">
                <a:solidFill>
                  <a:srgbClr val="000000"/>
                </a:solidFill>
                <a:latin typeface="Book Antiqua" pitchFamily="18" charset="0"/>
              </a:rPr>
              <a:t>это </a:t>
            </a:r>
            <a:r>
              <a:rPr lang="ru-RU" dirty="0">
                <a:solidFill>
                  <a:srgbClr val="000000"/>
                </a:solidFill>
                <a:latin typeface="Book Antiqua" pitchFamily="18" charset="0"/>
              </a:rPr>
              <a:t>утвержденный в </a:t>
            </a:r>
            <a:r>
              <a:rPr lang="ru-RU" dirty="0" smtClean="0">
                <a:solidFill>
                  <a:srgbClr val="000000"/>
                </a:solidFill>
                <a:latin typeface="Book Antiqua" pitchFamily="18" charset="0"/>
              </a:rPr>
              <a:t>установленном </a:t>
            </a:r>
            <a:r>
              <a:rPr lang="ru-RU" dirty="0">
                <a:solidFill>
                  <a:srgbClr val="000000"/>
                </a:solidFill>
                <a:latin typeface="Book Antiqua" pitchFamily="18" charset="0"/>
              </a:rPr>
              <a:t>порядке документ, регламентирующий средства, методы и точность передачи размера единицы физической величины от государственного эталона или исходного образцового средства измерений рабочим </a:t>
            </a:r>
            <a:r>
              <a:rPr lang="ru-RU" dirty="0" smtClean="0">
                <a:solidFill>
                  <a:srgbClr val="000000"/>
                </a:solidFill>
                <a:latin typeface="Book Antiqua" pitchFamily="18" charset="0"/>
              </a:rPr>
              <a:t>средствам (РСИ).</a:t>
            </a:r>
            <a:endParaRPr lang="ru-RU" dirty="0">
              <a:solidFill>
                <a:srgbClr val="00000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17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341568" y="6381750"/>
            <a:ext cx="802432" cy="476250"/>
          </a:xfrm>
        </p:spPr>
        <p:txBody>
          <a:bodyPr/>
          <a:lstStyle/>
          <a:p>
            <a:fld id="{32871B7D-C80A-47DC-9F28-2A2434369FDE}" type="slidenum">
              <a:rPr lang="ru-RU" altLang="ru-RU" sz="1600"/>
              <a:pPr/>
              <a:t>4</a:t>
            </a:fld>
            <a:endParaRPr lang="ru-RU" altLang="ru-RU" sz="1600" dirty="0"/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4550"/>
            <a:ext cx="9144000" cy="439737"/>
          </a:xfrm>
          <a:solidFill>
            <a:srgbClr val="0000FF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altLang="ru-RU" sz="2400" b="1" dirty="0">
                <a:solidFill>
                  <a:srgbClr val="FF0000"/>
                </a:solidFill>
              </a:rPr>
              <a:t>Три правила сравнения двух размеров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7504" y="474286"/>
            <a:ext cx="8928992" cy="6123066"/>
          </a:xfrm>
          <a:solidFill>
            <a:schemeClr val="tx1"/>
          </a:solidFill>
        </p:spPr>
        <p:txBody>
          <a:bodyPr anchor="t" anchorCtr="0">
            <a:noAutofit/>
          </a:bodyPr>
          <a:lstStyle/>
          <a:p>
            <a:pPr marL="0" indent="0"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b="1" i="1" dirty="0">
                <a:solidFill>
                  <a:srgbClr val="FF0000"/>
                </a:solidFill>
              </a:rPr>
              <a:t>Измерение по правилу (1)</a:t>
            </a:r>
            <a:r>
              <a:rPr lang="ru-RU" altLang="ru-RU" sz="2400" dirty="0">
                <a:solidFill>
                  <a:srgbClr val="FF0000"/>
                </a:solidFill>
              </a:rPr>
              <a:t> </a:t>
            </a:r>
            <a:r>
              <a:rPr lang="ru-RU" altLang="ru-RU" sz="2400" dirty="0">
                <a:solidFill>
                  <a:schemeClr val="bg1"/>
                </a:solidFill>
              </a:rPr>
              <a:t>позволяет ответить на вопрос: </a:t>
            </a:r>
            <a:r>
              <a:rPr lang="ru-RU" altLang="ru-RU" sz="2400" b="1" u="sng" dirty="0">
                <a:solidFill>
                  <a:srgbClr val="0000FF"/>
                </a:solidFill>
              </a:rPr>
              <a:t>какой из двух размеров больше другого </a:t>
            </a:r>
            <a:r>
              <a:rPr lang="ru-RU" altLang="ru-RU" sz="2400" b="1" dirty="0">
                <a:solidFill>
                  <a:srgbClr val="0000FF"/>
                </a:solidFill>
              </a:rPr>
              <a:t>(</a:t>
            </a:r>
            <a:r>
              <a:rPr lang="ru-RU" altLang="ru-RU" sz="2400" b="1" u="sng" dirty="0">
                <a:solidFill>
                  <a:srgbClr val="0000FF"/>
                </a:solidFill>
              </a:rPr>
              <a:t>либо они равны</a:t>
            </a:r>
            <a:r>
              <a:rPr lang="ru-RU" altLang="ru-RU" sz="2400" b="1" dirty="0">
                <a:solidFill>
                  <a:srgbClr val="0000FF"/>
                </a:solidFill>
              </a:rPr>
              <a:t>)</a:t>
            </a:r>
            <a:r>
              <a:rPr lang="ru-RU" altLang="ru-RU" sz="2400" dirty="0">
                <a:solidFill>
                  <a:schemeClr val="bg1"/>
                </a:solidFill>
              </a:rPr>
              <a:t>, но ничего не говорит о том, </a:t>
            </a:r>
            <a:r>
              <a:rPr lang="ru-RU" altLang="ru-RU" sz="2400" b="1" i="1" u="sng" dirty="0">
                <a:solidFill>
                  <a:srgbClr val="006600"/>
                </a:solidFill>
              </a:rPr>
              <a:t>на сколько больше</a:t>
            </a:r>
            <a:r>
              <a:rPr lang="ru-RU" altLang="ru-RU" sz="2400" b="1" u="sng" dirty="0">
                <a:solidFill>
                  <a:srgbClr val="006600"/>
                </a:solidFill>
              </a:rPr>
              <a:t>, или </a:t>
            </a:r>
            <a:r>
              <a:rPr lang="ru-RU" altLang="ru-RU" sz="2400" b="1" i="1" u="sng" dirty="0">
                <a:solidFill>
                  <a:srgbClr val="006600"/>
                </a:solidFill>
              </a:rPr>
              <a:t>во сколько раз</a:t>
            </a:r>
            <a:r>
              <a:rPr lang="ru-RU" altLang="ru-RU" sz="2400" dirty="0">
                <a:solidFill>
                  <a:schemeClr val="bg1"/>
                </a:solidFill>
              </a:rPr>
              <a:t>. </a:t>
            </a:r>
          </a:p>
          <a:p>
            <a:pPr marL="0" indent="0" algn="just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100" dirty="0">
              <a:solidFill>
                <a:schemeClr val="bg1"/>
              </a:solidFill>
            </a:endParaRPr>
          </a:p>
          <a:p>
            <a:pPr marL="0" indent="0"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b="1" i="1" dirty="0">
                <a:solidFill>
                  <a:srgbClr val="FF0000"/>
                </a:solidFill>
              </a:rPr>
              <a:t>Измерение по правилу</a:t>
            </a:r>
            <a:r>
              <a:rPr lang="ru-RU" altLang="ru-RU" sz="2400" dirty="0">
                <a:solidFill>
                  <a:srgbClr val="FF0000"/>
                </a:solidFill>
              </a:rPr>
              <a:t> </a:t>
            </a:r>
            <a:r>
              <a:rPr lang="ru-RU" altLang="ru-RU" sz="2400" b="1" i="1" dirty="0">
                <a:solidFill>
                  <a:srgbClr val="FF0000"/>
                </a:solidFill>
              </a:rPr>
              <a:t>(2)</a:t>
            </a:r>
            <a:r>
              <a:rPr lang="ru-RU" altLang="ru-RU" sz="2400" dirty="0">
                <a:solidFill>
                  <a:srgbClr val="FF0000"/>
                </a:solidFill>
              </a:rPr>
              <a:t> </a:t>
            </a:r>
            <a:r>
              <a:rPr lang="ru-RU" altLang="ru-RU" sz="2400" dirty="0">
                <a:solidFill>
                  <a:schemeClr val="bg1"/>
                </a:solidFill>
              </a:rPr>
              <a:t>позволяет получить ответ на вопрос о том, </a:t>
            </a:r>
            <a:r>
              <a:rPr lang="ru-RU" altLang="ru-RU" sz="2400" b="1" i="1" u="sng" dirty="0">
                <a:solidFill>
                  <a:srgbClr val="0000FF"/>
                </a:solidFill>
              </a:rPr>
              <a:t>на сколько</a:t>
            </a:r>
            <a:r>
              <a:rPr lang="ru-RU" altLang="ru-RU" sz="2400" b="1" u="sng" dirty="0">
                <a:solidFill>
                  <a:srgbClr val="0000FF"/>
                </a:solidFill>
              </a:rPr>
              <a:t> один размер больше или меньше другого</a:t>
            </a:r>
            <a:r>
              <a:rPr lang="ru-RU" altLang="ru-RU" sz="2400" dirty="0">
                <a:solidFill>
                  <a:schemeClr val="bg1"/>
                </a:solidFill>
              </a:rPr>
              <a:t> (в частном случае они могут оказаться равными). </a:t>
            </a:r>
          </a:p>
          <a:p>
            <a:pPr marL="0" indent="0" algn="just">
              <a:lnSpc>
                <a:spcPct val="90000"/>
              </a:lnSpc>
              <a:buFont typeface="Wingdings" panose="05000000000000000000" pitchFamily="2" charset="2"/>
              <a:buNone/>
            </a:pPr>
            <a:endParaRPr lang="ru-RU" altLang="ru-RU" sz="100" dirty="0">
              <a:solidFill>
                <a:schemeClr val="bg1"/>
              </a:solidFill>
            </a:endParaRPr>
          </a:p>
          <a:p>
            <a:pPr marL="0" indent="0" algn="just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ru-RU" sz="2400" b="1" i="1" dirty="0">
                <a:solidFill>
                  <a:srgbClr val="FF0000"/>
                </a:solidFill>
              </a:rPr>
              <a:t>Измерение по правилу</a:t>
            </a:r>
            <a:r>
              <a:rPr lang="ru-RU" altLang="ru-RU" sz="2400" dirty="0">
                <a:solidFill>
                  <a:srgbClr val="FF0000"/>
                </a:solidFill>
              </a:rPr>
              <a:t> </a:t>
            </a:r>
            <a:r>
              <a:rPr lang="ru-RU" altLang="ru-RU" sz="2400" b="1" i="1" dirty="0">
                <a:solidFill>
                  <a:srgbClr val="FF0000"/>
                </a:solidFill>
              </a:rPr>
              <a:t>(3)</a:t>
            </a:r>
            <a:r>
              <a:rPr lang="ru-RU" altLang="ru-RU" sz="2400" dirty="0">
                <a:solidFill>
                  <a:srgbClr val="FF0000"/>
                </a:solidFill>
              </a:rPr>
              <a:t> </a:t>
            </a:r>
            <a:r>
              <a:rPr lang="ru-RU" altLang="ru-RU" sz="2400" dirty="0">
                <a:solidFill>
                  <a:schemeClr val="bg1"/>
                </a:solidFill>
              </a:rPr>
              <a:t>представляет собой сравнение неизвестного размера         </a:t>
            </a:r>
            <a:r>
              <a:rPr lang="ru-RU" altLang="ru-RU" sz="2400" dirty="0" smtClean="0">
                <a:solidFill>
                  <a:schemeClr val="bg1"/>
                </a:solidFill>
              </a:rPr>
              <a:t>    с </a:t>
            </a:r>
            <a:r>
              <a:rPr lang="ru-RU" altLang="ru-RU" sz="2400" dirty="0">
                <a:solidFill>
                  <a:schemeClr val="bg1"/>
                </a:solidFill>
              </a:rPr>
              <a:t>узаконенной единицей  </a:t>
            </a:r>
            <a:r>
              <a:rPr lang="ru-RU" altLang="ru-RU" sz="2400" dirty="0" smtClean="0">
                <a:solidFill>
                  <a:schemeClr val="bg1"/>
                </a:solidFill>
              </a:rPr>
              <a:t>измерения,        с </a:t>
            </a:r>
            <a:r>
              <a:rPr lang="ru-RU" altLang="ru-RU" sz="2400" dirty="0">
                <a:solidFill>
                  <a:schemeClr val="bg1"/>
                </a:solidFill>
              </a:rPr>
              <a:t>целью определения числового значения </a:t>
            </a:r>
            <a:r>
              <a:rPr lang="en-US" altLang="ru-RU" sz="2400" b="1" i="1" dirty="0">
                <a:solidFill>
                  <a:srgbClr val="FF0000"/>
                </a:solidFill>
              </a:rPr>
              <a:t>q</a:t>
            </a:r>
            <a:r>
              <a:rPr lang="ru-RU" altLang="ru-RU" sz="2400" dirty="0">
                <a:solidFill>
                  <a:schemeClr val="bg1"/>
                </a:solidFill>
              </a:rPr>
              <a:t> измеряемой физической величины, которое показывает, </a:t>
            </a:r>
            <a:r>
              <a:rPr lang="ru-RU" altLang="ru-RU" sz="2400" b="1" i="1" u="sng" dirty="0">
                <a:solidFill>
                  <a:srgbClr val="0000FF"/>
                </a:solidFill>
              </a:rPr>
              <a:t>во сколько раз</a:t>
            </a:r>
            <a:r>
              <a:rPr lang="ru-RU" altLang="ru-RU" sz="2400" b="1" u="sng" dirty="0">
                <a:solidFill>
                  <a:srgbClr val="0000FF"/>
                </a:solidFill>
              </a:rPr>
              <a:t> неизвестный размер больше размера единицы</a:t>
            </a:r>
            <a:r>
              <a:rPr lang="ru-RU" altLang="ru-RU" sz="2400" dirty="0">
                <a:solidFill>
                  <a:schemeClr val="bg1"/>
                </a:solidFill>
              </a:rPr>
              <a:t>, или </a:t>
            </a:r>
            <a:r>
              <a:rPr lang="ru-RU" altLang="ru-RU" sz="2400" b="1" u="sng" dirty="0">
                <a:solidFill>
                  <a:srgbClr val="0000FF"/>
                </a:solidFill>
              </a:rPr>
              <a:t>на сколько единиц он больше нуля</a:t>
            </a:r>
            <a:r>
              <a:rPr lang="ru-RU" altLang="ru-RU" sz="2400" dirty="0">
                <a:solidFill>
                  <a:schemeClr val="bg1"/>
                </a:solidFill>
              </a:rPr>
              <a:t>.</a:t>
            </a:r>
          </a:p>
        </p:txBody>
      </p:sp>
      <p:graphicFrame>
        <p:nvGraphicFramePr>
          <p:cNvPr id="72710" name="Object 6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35213665"/>
              </p:ext>
            </p:extLst>
          </p:nvPr>
        </p:nvGraphicFramePr>
        <p:xfrm>
          <a:off x="5724128" y="3933056"/>
          <a:ext cx="862013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72" name="Equation" r:id="rId3" imgW="647640" imgH="291960" progId="Equation.3">
                  <p:embed/>
                </p:oleObj>
              </mc:Choice>
              <mc:Fallback>
                <p:oleObj name="Equation" r:id="rId3" imgW="647640" imgH="291960" progId="Equation.3">
                  <p:embed/>
                  <p:pic>
                    <p:nvPicPr>
                      <p:cNvPr id="727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4128" y="3933056"/>
                        <a:ext cx="862013" cy="363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12" name="Object 8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751055476"/>
              </p:ext>
            </p:extLst>
          </p:nvPr>
        </p:nvGraphicFramePr>
        <p:xfrm>
          <a:off x="4051126" y="4296594"/>
          <a:ext cx="1079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73" name="Equation" r:id="rId5" imgW="825480" imgH="330120" progId="Equation.3">
                  <p:embed/>
                </p:oleObj>
              </mc:Choice>
              <mc:Fallback>
                <p:oleObj name="Equation" r:id="rId5" imgW="825480" imgH="330120" progId="Equation.3">
                  <p:embed/>
                  <p:pic>
                    <p:nvPicPr>
                      <p:cNvPr id="7271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126" y="4296594"/>
                        <a:ext cx="1079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2523243"/>
              </p:ext>
            </p:extLst>
          </p:nvPr>
        </p:nvGraphicFramePr>
        <p:xfrm>
          <a:off x="4068564" y="1484784"/>
          <a:ext cx="838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74" name="Equation" r:id="rId7" imgW="457002" imgH="304668" progId="Equation.3">
                  <p:embed/>
                </p:oleObj>
              </mc:Choice>
              <mc:Fallback>
                <p:oleObj name="Equation" r:id="rId7" imgW="457002" imgH="304668" progId="Equation.3">
                  <p:embed/>
                  <p:pic>
                    <p:nvPicPr>
                      <p:cNvPr id="7373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8564" y="1484784"/>
                        <a:ext cx="838200" cy="55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6863369"/>
              </p:ext>
            </p:extLst>
          </p:nvPr>
        </p:nvGraphicFramePr>
        <p:xfrm>
          <a:off x="3497064" y="3068960"/>
          <a:ext cx="1981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75" name="Формула" r:id="rId9" imgW="1053643" imgH="266584" progId="Equation.3">
                  <p:embed/>
                </p:oleObj>
              </mc:Choice>
              <mc:Fallback>
                <p:oleObj name="Формула" r:id="rId9" imgW="1053643" imgH="266584" progId="Equation.3">
                  <p:embed/>
                  <p:pic>
                    <p:nvPicPr>
                      <p:cNvPr id="7373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7064" y="3068960"/>
                        <a:ext cx="19812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1347347"/>
              </p:ext>
            </p:extLst>
          </p:nvPr>
        </p:nvGraphicFramePr>
        <p:xfrm>
          <a:off x="5816823" y="5682382"/>
          <a:ext cx="987425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076" name="Формула" r:id="rId11" imgW="609336" imgH="520474" progId="Equation.3">
                  <p:embed/>
                </p:oleObj>
              </mc:Choice>
              <mc:Fallback>
                <p:oleObj name="Формула" r:id="rId11" imgW="609336" imgH="520474" progId="Equation.3">
                  <p:embed/>
                  <p:pic>
                    <p:nvPicPr>
                      <p:cNvPr id="7373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6823" y="5682382"/>
                        <a:ext cx="987425" cy="8429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62437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7504" y="44624"/>
            <a:ext cx="8928991" cy="2462213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Правильная передача размера единиц физических величин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во всех звеньях 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метрологической цепи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осуществляется посредством 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1D08B8"/>
                </a:solidFill>
                <a:effectLst/>
                <a:latin typeface="Arial" panose="020B0604020202020204" pitchFamily="34" charset="0"/>
              </a:rPr>
              <a:t>поверочных схем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т.е. они устанавливают 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порядок передачи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размера</a:t>
            </a:r>
            <a:r>
              <a:rPr kumimoji="0" lang="ru-RU" altLang="ru-RU" sz="16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ФВ от эталона РСИ.</a:t>
            </a: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ru-RU" altLang="ru-RU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Поверочная схема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− это нормативный документ, который устанавливает соподчинение средств измерений, участвующих в передаче размера единицы от эталона к рабочим СИ с указанием методов и погрешности, и утвержденный в установленном порядке.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Основные положения о поверочных схемах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приведены в 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1D08B8"/>
                </a:solidFill>
                <a:effectLst/>
                <a:latin typeface="Arial" panose="020B0604020202020204" pitchFamily="34" charset="0"/>
              </a:rPr>
              <a:t>ГОСТ 8.061-80 “ГСИ. Поверочные схемы. Содержание и построение” 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и в рекомендациях </a:t>
            </a:r>
            <a:r>
              <a:rPr kumimoji="0" lang="ru-RU" altLang="ru-RU" sz="1600" b="1" i="0" u="none" strike="noStrike" cap="none" normalizeH="0" baseline="0" dirty="0" smtClean="0">
                <a:ln>
                  <a:noFill/>
                </a:ln>
                <a:solidFill>
                  <a:srgbClr val="1D08B8"/>
                </a:solidFill>
                <a:effectLst/>
                <a:latin typeface="Arial" panose="020B0604020202020204" pitchFamily="34" charset="0"/>
              </a:rPr>
              <a:t>МИ 83-76 “Методика определения параметров поверочных схем</a:t>
            </a:r>
            <a:r>
              <a: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 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02433" y="2492896"/>
            <a:ext cx="8932710" cy="4293483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В соответствии с </a:t>
            </a:r>
            <a:r>
              <a:rPr lang="ru-RU" altLang="ru-RU" sz="1400" b="1" dirty="0">
                <a:solidFill>
                  <a:srgbClr val="FF0000"/>
                </a:solidFill>
                <a:latin typeface="Arial" panose="020B0604020202020204" pitchFamily="34" charset="0"/>
              </a:rPr>
              <a:t>РМГ 29–99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поверочные схемы делятся </a:t>
            </a: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на: </a:t>
            </a:r>
            <a:r>
              <a:rPr lang="ru-RU" altLang="ru-RU" sz="1400" b="1" dirty="0">
                <a:solidFill>
                  <a:srgbClr val="FF0000"/>
                </a:solidFill>
                <a:latin typeface="Arial" panose="020B0604020202020204" pitchFamily="34" charset="0"/>
              </a:rPr>
              <a:t>государственные и локальные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.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6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400" b="1" i="1" dirty="0">
                <a:solidFill>
                  <a:srgbClr val="FF0000"/>
                </a:solidFill>
                <a:latin typeface="Arial" panose="020B0604020202020204" pitchFamily="34" charset="0"/>
              </a:rPr>
              <a:t>Государственная поверочная схема</a:t>
            </a:r>
            <a:r>
              <a:rPr lang="ru-RU" altLang="ru-RU" sz="1400" dirty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распространяется на все средства измерения данной физической величины</a:t>
            </a:r>
            <a:r>
              <a:rPr lang="ru-RU" altLang="ru-RU" sz="1400" u="sng" dirty="0">
                <a:solidFill>
                  <a:schemeClr val="bg1"/>
                </a:solidFill>
                <a:latin typeface="Arial" panose="020B0604020202020204" pitchFamily="34" charset="0"/>
              </a:rPr>
              <a:t>, имеющиеся в стране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. </a:t>
            </a:r>
            <a:endParaRPr lang="ru-RU" altLang="ru-RU" sz="1400" dirty="0" smtClean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400" dirty="0" smtClean="0">
                <a:solidFill>
                  <a:schemeClr val="bg1"/>
                </a:solidFill>
                <a:latin typeface="Arial" panose="020B0604020202020204" pitchFamily="34" charset="0"/>
              </a:rPr>
              <a:t>Она </a:t>
            </a:r>
            <a:r>
              <a:rPr lang="ru-RU" altLang="ru-RU" sz="1400" dirty="0">
                <a:solidFill>
                  <a:schemeClr val="bg1"/>
                </a:solidFill>
                <a:latin typeface="Arial" panose="020B0604020202020204" pitchFamily="34" charset="0"/>
              </a:rPr>
              <a:t>разрабатывается в виде государственного стандарта, состоящего из чертежа поверочной схемы и текстовой части, поясняющей чертеж.</a:t>
            </a:r>
            <a:endParaRPr lang="ru-RU" altLang="ru-RU" sz="360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1" i="1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Локальная поверочная схема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распространяется на все средства измерения данной физической величины, применяемые </a:t>
            </a:r>
            <a:r>
              <a:rPr kumimoji="0" lang="ru-RU" altLang="ru-RU" sz="1400" b="0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в регионе, отрасли, ведомстве или на отдельном предприятии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(в организации).подлежащие поверке в отдельном органе метрологической службы.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5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Локальная поверочная схема не должны противоречить государственной поверочной схеме и могут быть составлены при отсутствии государственной поверочной схемы.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Поверочная схема может устанавливать передачу размера одной или нескольких взаимосвязанных физических величин. Для нескольких величин, а также величин, существенно отличающейся по диапазонам измерений, поверочную схему допускается разделять на части.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sng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На чертежах поверочной схеме должны быть указаны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742950" lvl="1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наименование средств измерения и методов поверки;</a:t>
            </a:r>
          </a:p>
          <a:p>
            <a:pPr marL="742950" lvl="1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номинальные значения физических величин или их диапазоны;</a:t>
            </a:r>
          </a:p>
          <a:p>
            <a:pPr marL="742950" lvl="1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допускаемые значения погрешности средств измерения;</a:t>
            </a:r>
          </a:p>
          <a:p>
            <a:pPr marL="742950" lvl="1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допускаемые значения погрешностей методов поверки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244408" y="6188075"/>
            <a:ext cx="856907" cy="669925"/>
          </a:xfrm>
        </p:spPr>
        <p:txBody>
          <a:bodyPr/>
          <a:lstStyle/>
          <a:p>
            <a:pPr>
              <a:defRPr/>
            </a:pPr>
            <a:fld id="{12637339-AF86-4D1F-84E6-D32B79BC2DF1}" type="slidenum">
              <a:rPr lang="ru-RU" sz="1600" smtClean="0"/>
              <a:pPr>
                <a:defRPr/>
              </a:pPr>
              <a:t>40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64173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12637339-AF86-4D1F-84E6-D32B79BC2DF1}" type="slidenum">
              <a:rPr lang="ru-RU" sz="1600" smtClean="0"/>
              <a:pPr>
                <a:defRPr/>
              </a:pPr>
              <a:t>41</a:t>
            </a:fld>
            <a:endParaRPr lang="ru-RU" sz="1600" dirty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-16499" y="0"/>
            <a:ext cx="9144000" cy="553998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Принципиальная схема передачи размеров единиц от первичного эталона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рабочим средствам измерений</a:t>
            </a:r>
          </a:p>
        </p:txBody>
      </p:sp>
      <p:pic>
        <p:nvPicPr>
          <p:cNvPr id="145411" name="Picture 3" descr="https://studfiles.net/html/2706/512/html_8QYUYu8LCG.1hlh/img-0H8mi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80" y="579083"/>
            <a:ext cx="9074024" cy="5874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450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7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19250" y="260350"/>
            <a:ext cx="6184603" cy="626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79" name="Text Box 5"/>
          <p:cNvSpPr txBox="1">
            <a:spLocks noChangeArrowheads="1"/>
          </p:cNvSpPr>
          <p:nvPr/>
        </p:nvSpPr>
        <p:spPr bwMode="auto">
          <a:xfrm>
            <a:off x="1692275" y="6521450"/>
            <a:ext cx="61928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>
                <a:solidFill>
                  <a:srgbClr val="000000"/>
                </a:solidFill>
                <a:latin typeface="Book Antiqua" pitchFamily="18" charset="0"/>
              </a:rPr>
              <a:t>Государственная поверочная схема </a:t>
            </a: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87093" y="6156324"/>
            <a:ext cx="856907" cy="669925"/>
          </a:xfrm>
        </p:spPr>
        <p:txBody>
          <a:bodyPr/>
          <a:lstStyle/>
          <a:p>
            <a:pPr>
              <a:defRPr/>
            </a:pPr>
            <a:r>
              <a:rPr lang="ru-RU" sz="1600" dirty="0" smtClean="0"/>
              <a:t>13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070606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7384"/>
            <a:ext cx="5544616" cy="6858000"/>
          </a:xfr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B1C343F1-3032-41C8-979A-5577136490CC}" type="slidenum">
              <a:rPr lang="ru-RU" sz="1600" smtClean="0"/>
              <a:pPr>
                <a:defRPr/>
              </a:pPr>
              <a:t>43</a:t>
            </a:fld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6004" y="938113"/>
            <a:ext cx="3059832" cy="230832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Государственная поверочная схема для средств измерений </a:t>
            </a:r>
            <a:r>
              <a:rPr lang="ru-RU" b="1" dirty="0">
                <a:solidFill>
                  <a:srgbClr val="1D08B8"/>
                </a:solidFill>
              </a:rPr>
              <a:t>напряженности электрического </a:t>
            </a:r>
            <a:r>
              <a:rPr lang="ru-RU" b="1" dirty="0" smtClean="0">
                <a:solidFill>
                  <a:srgbClr val="1D08B8"/>
                </a:solidFill>
              </a:rPr>
              <a:t>поля            </a:t>
            </a:r>
            <a:r>
              <a:rPr lang="ru-RU" b="1" dirty="0">
                <a:solidFill>
                  <a:srgbClr val="FF0000"/>
                </a:solidFill>
              </a:rPr>
              <a:t>в диапазоне частот </a:t>
            </a:r>
            <a:r>
              <a:rPr lang="ru-RU" b="1" dirty="0" smtClean="0">
                <a:solidFill>
                  <a:srgbClr val="FF0000"/>
                </a:solidFill>
              </a:rPr>
              <a:t>           </a:t>
            </a:r>
            <a:r>
              <a:rPr lang="ru-RU" b="1" dirty="0" smtClean="0">
                <a:solidFill>
                  <a:srgbClr val="1D08B8"/>
                </a:solidFill>
              </a:rPr>
              <a:t>0 – 20 кГц</a:t>
            </a:r>
          </a:p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ГОСТ Р 8.564-96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" b="0" i="0" u="none" strike="noStrike" cap="none" normalizeH="0" baseline="0" smtClean="0">
                <a:ln>
                  <a:noFill/>
                </a:ln>
                <a:solidFill>
                  <a:srgbClr val="777777"/>
                </a:solidFill>
                <a:effectLst/>
                <a:latin typeface="Arial" panose="020B0604020202020204" pitchFamily="34" charset="0"/>
              </a:rPr>
              <a:t>ГОСТ Р 8.564-96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" b="0" i="0" u="none" strike="noStrike" cap="none" normalizeH="0" baseline="0" smtClean="0">
                <a:ln>
                  <a:noFill/>
                </a:ln>
                <a:solidFill>
                  <a:srgbClr val="777777"/>
                </a:solidFill>
                <a:effectLst/>
                <a:latin typeface="Arial" panose="020B0604020202020204" pitchFamily="34" charset="0"/>
              </a:rPr>
              <a:t>ГОСТ Р 8.564-96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79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B1C343F1-3032-41C8-979A-5577136490CC}" type="slidenum">
              <a:rPr lang="ru-RU" sz="1600" smtClean="0"/>
              <a:pPr>
                <a:defRPr/>
              </a:pPr>
              <a:t>44</a:t>
            </a:fld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96261"/>
            <a:ext cx="8820472" cy="92333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Государственная поверочная схема для средств измерений </a:t>
            </a:r>
            <a:r>
              <a:rPr lang="ru-RU" b="1" dirty="0" smtClean="0">
                <a:solidFill>
                  <a:srgbClr val="1D08B8"/>
                </a:solidFill>
              </a:rPr>
              <a:t>удельной теплоемкости твердых тел </a:t>
            </a:r>
            <a:r>
              <a:rPr lang="ru-RU" b="1" dirty="0">
                <a:solidFill>
                  <a:srgbClr val="FF0000"/>
                </a:solidFill>
              </a:rPr>
              <a:t>в диапазоне </a:t>
            </a:r>
            <a:r>
              <a:rPr lang="ru-RU" b="1" dirty="0" smtClean="0">
                <a:solidFill>
                  <a:srgbClr val="FF0000"/>
                </a:solidFill>
              </a:rPr>
              <a:t>температур </a:t>
            </a:r>
            <a:r>
              <a:rPr lang="ru-RU" b="1" dirty="0" smtClean="0">
                <a:solidFill>
                  <a:srgbClr val="1D08B8"/>
                </a:solidFill>
              </a:rPr>
              <a:t>273,15 ÷ 700 К</a:t>
            </a:r>
          </a:p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ГОСТ 8.141-75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" b="0" i="0" u="none" strike="noStrike" cap="none" normalizeH="0" baseline="0" smtClean="0">
                <a:ln>
                  <a:noFill/>
                </a:ln>
                <a:solidFill>
                  <a:srgbClr val="777777"/>
                </a:solidFill>
                <a:effectLst/>
                <a:latin typeface="Arial" panose="020B0604020202020204" pitchFamily="34" charset="0"/>
              </a:rPr>
              <a:t>ГОСТ Р 8.564-96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" b="0" i="0" u="none" strike="noStrike" cap="none" normalizeH="0" baseline="0" smtClean="0">
                <a:ln>
                  <a:noFill/>
                </a:ln>
                <a:solidFill>
                  <a:srgbClr val="777777"/>
                </a:solidFill>
                <a:effectLst/>
                <a:latin typeface="Arial" panose="020B0604020202020204" pitchFamily="34" charset="0"/>
              </a:rPr>
              <a:t>ГОСТ Р 8.564-96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42416"/>
            <a:ext cx="9036496" cy="5715584"/>
          </a:xfrm>
          <a:prstGeom prst="rect">
            <a:avLst/>
          </a:prstGeom>
          <a:solidFill>
            <a:schemeClr val="tx1"/>
          </a:solidFill>
        </p:spPr>
      </p:pic>
    </p:spTree>
    <p:extLst>
      <p:ext uri="{BB962C8B-B14F-4D97-AF65-F5344CB8AC3E}">
        <p14:creationId xmlns:p14="http://schemas.microsoft.com/office/powerpoint/2010/main" val="3660533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/>
          </p:cNvSpPr>
          <p:nvPr>
            <p:ph type="ctrTitle"/>
          </p:nvPr>
        </p:nvSpPr>
        <p:spPr>
          <a:xfrm>
            <a:off x="268443" y="1484784"/>
            <a:ext cx="8640960" cy="3744416"/>
          </a:xfrm>
          <a:solidFill>
            <a:srgbClr val="FFFF00"/>
          </a:solidFill>
          <a:ln w="38100">
            <a:solidFill>
              <a:srgbClr val="0000FF"/>
            </a:solidFill>
          </a:ln>
          <a:effectLst>
            <a:softEdge rad="317500"/>
          </a:effectLst>
        </p:spPr>
        <p:txBody>
          <a:bodyPr>
            <a:noAutofit/>
          </a:bodyPr>
          <a:lstStyle/>
          <a:p>
            <a:pPr algn="ctr" eaLnBrk="1" hangingPunct="1"/>
            <a:r>
              <a:rPr lang="ru-RU" sz="5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виды </a:t>
            </a:r>
            <a:br>
              <a:rPr lang="ru-RU" sz="5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</a:br>
            <a:r>
              <a:rPr lang="ru-RU" sz="5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ИЗМЕРЕНИЙ </a:t>
            </a:r>
            <a: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/>
            </a:r>
            <a:br>
              <a:rPr lang="ru-RU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</a:b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/>
            </a:r>
            <a:b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</a:br>
            <a:endParaRPr lang="ru-RU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058484C9-490D-4D29-B553-93C8E0EC740C}" type="slidenum">
              <a:rPr lang="ru-RU" sz="1600" smtClean="0"/>
              <a:pPr>
                <a:defRPr/>
              </a:pPr>
              <a:t>5</a:t>
            </a:fld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714980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8A299CA2-B536-41EC-8145-DFB5A30E3565}" type="slidenum">
              <a:rPr lang="ru-RU" sz="1600"/>
              <a:pPr>
                <a:defRPr/>
              </a:pPr>
              <a:t>6</a:t>
            </a:fld>
            <a:endParaRPr lang="ru-RU" sz="1600" dirty="0"/>
          </a:p>
        </p:txBody>
      </p:sp>
      <p:sp>
        <p:nvSpPr>
          <p:cNvPr id="1038" name="Rectangle 4"/>
          <p:cNvSpPr>
            <a:spLocks noChangeArrowheads="1"/>
          </p:cNvSpPr>
          <p:nvPr/>
        </p:nvSpPr>
        <p:spPr bwMode="auto">
          <a:xfrm>
            <a:off x="6372199" y="2345068"/>
            <a:ext cx="2410293" cy="2380076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anchor="t" anchorCtr="0"/>
          <a:lstStyle/>
          <a:p>
            <a:pPr>
              <a:buClr>
                <a:srgbClr val="0000FF"/>
              </a:buClr>
              <a:buFontTx/>
              <a:buChar char="•"/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Book Antiqua" pitchFamily="18" charset="0"/>
              </a:rPr>
              <a:t>равноточные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(ряд измерений какой-либо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величины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выполненных </a:t>
            </a:r>
            <a:r>
              <a:rPr lang="ru-RU" sz="1200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одинаковыми </a:t>
            </a:r>
            <a:r>
              <a:rPr lang="ru-RU" sz="12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точности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средствами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измерений и</a:t>
            </a:r>
            <a:r>
              <a:rPr lang="ru-RU" sz="12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200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одних </a:t>
            </a:r>
            <a:r>
              <a:rPr lang="ru-RU" sz="12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тех же условиях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одинаковой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тщательностью) </a:t>
            </a:r>
          </a:p>
          <a:p>
            <a:pPr>
              <a:lnSpc>
                <a:spcPct val="70000"/>
              </a:lnSpc>
            </a:pPr>
            <a:endParaRPr lang="ru-RU" sz="1000" dirty="0">
              <a:solidFill>
                <a:srgbClr val="000000"/>
              </a:solidFill>
              <a:latin typeface="Book Antiqua" pitchFamily="18" charset="0"/>
            </a:endParaRPr>
          </a:p>
          <a:p>
            <a:pPr>
              <a:buClr>
                <a:srgbClr val="0000FF"/>
              </a:buClr>
              <a:buFontTx/>
              <a:buChar char="•"/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Book Antiqua" pitchFamily="18" charset="0"/>
              </a:rPr>
              <a:t>неравноточные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(ряд измерений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какой-либо величины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выполненных </a:t>
            </a:r>
            <a:r>
              <a:rPr lang="ru-RU" sz="1200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различающимися </a:t>
            </a:r>
            <a:r>
              <a:rPr lang="ru-RU" sz="12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точности 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средствами измерений и (или)</a:t>
            </a:r>
          </a:p>
          <a:p>
            <a:pPr>
              <a:lnSpc>
                <a:spcPct val="80000"/>
              </a:lnSpc>
            </a:pPr>
            <a:r>
              <a:rPr lang="ru-RU" sz="1200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2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разных условиях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1039" name="Rectangle 8"/>
          <p:cNvSpPr>
            <a:spLocks noChangeArrowheads="1"/>
          </p:cNvSpPr>
          <p:nvPr/>
        </p:nvSpPr>
        <p:spPr bwMode="auto">
          <a:xfrm>
            <a:off x="3437904" y="2376928"/>
            <a:ext cx="2569491" cy="2348216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anchor="t" anchorCtr="0"/>
          <a:lstStyle/>
          <a:p>
            <a:pPr>
              <a:buClr>
                <a:srgbClr val="0000FF"/>
              </a:buClr>
              <a:buFontTx/>
              <a:buChar char="•"/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Book Antiqua" pitchFamily="18" charset="0"/>
              </a:rPr>
              <a:t>однократные</a:t>
            </a:r>
          </a:p>
          <a:p>
            <a:pPr>
              <a:lnSpc>
                <a:spcPct val="70000"/>
              </a:lnSpc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(измерение, выполненное </a:t>
            </a:r>
            <a:r>
              <a:rPr lang="ru-RU" sz="12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 раз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>
              <a:buClr>
                <a:srgbClr val="0000FF"/>
              </a:buClr>
              <a:buFontTx/>
              <a:buChar char="•"/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Book Antiqua" pitchFamily="18" charset="0"/>
              </a:rPr>
              <a:t>многократные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(измерение физической величины 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одного и того же размера, результат 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которого получен из нескольких 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следующих друг за другом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измерений  </a:t>
            </a:r>
            <a:r>
              <a:rPr 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(&gt; 3)</a:t>
            </a:r>
            <a:endParaRPr lang="ru-RU" sz="12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1" name="Rectangle 14"/>
          <p:cNvSpPr>
            <a:spLocks noChangeArrowheads="1"/>
          </p:cNvSpPr>
          <p:nvPr/>
        </p:nvSpPr>
        <p:spPr bwMode="auto">
          <a:xfrm>
            <a:off x="179512" y="2348880"/>
            <a:ext cx="2765707" cy="432048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anchor="t" anchorCtr="0"/>
          <a:lstStyle/>
          <a:p>
            <a:pPr>
              <a:buClr>
                <a:srgbClr val="0000FF"/>
              </a:buClr>
              <a:buFontTx/>
              <a:buChar char="•"/>
            </a:pPr>
            <a:r>
              <a:rPr lang="ru-RU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Book Antiqua" pitchFamily="18" charset="0"/>
              </a:rPr>
              <a:t>прямые 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(измерение, при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котором искомое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физической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величины получают </a:t>
            </a:r>
            <a:r>
              <a:rPr lang="ru-RU" sz="12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Clr>
                <a:srgbClr val="1D08B8"/>
              </a:buClr>
              <a:buFontTx/>
              <a:buChar char="•"/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Book Antiqua" pitchFamily="18" charset="0"/>
              </a:rPr>
              <a:t>косвенные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(определение искомого значения</a:t>
            </a: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величины на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основании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результатов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прямых измерений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других физических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функционально </a:t>
            </a:r>
          </a:p>
          <a:p>
            <a:pPr>
              <a:lnSpc>
                <a:spcPct val="80000"/>
              </a:lnSpc>
            </a:pPr>
            <a:r>
              <a:rPr lang="ru-RU" sz="1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связанных с искомой величиной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Clr>
                <a:srgbClr val="0000FF"/>
              </a:buClr>
              <a:buFontTx/>
              <a:buChar char="•"/>
            </a:pPr>
            <a:r>
              <a:rPr lang="ru-RU" b="1" dirty="0">
                <a:solidFill>
                  <a:srgbClr val="FF0000"/>
                </a:solidFill>
                <a:latin typeface="Book Antiqua" pitchFamily="18" charset="0"/>
              </a:rPr>
              <a:t>совокупные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(производимые </a:t>
            </a:r>
            <a:r>
              <a:rPr lang="ru-RU" sz="12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одновременно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измерения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нескольких </a:t>
            </a:r>
            <a:r>
              <a:rPr lang="ru-RU" sz="12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одноименных (</a:t>
            </a:r>
            <a:r>
              <a:rPr lang="ru-RU" sz="1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однородных) </a:t>
            </a:r>
            <a:r>
              <a:rPr lang="ru-RU" sz="12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 искомые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значения величин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определяют </a:t>
            </a:r>
            <a:endParaRPr lang="ru-RU" sz="1200" dirty="0" smtClean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путём </a:t>
            </a:r>
            <a:r>
              <a:rPr lang="ru-RU" sz="1200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</a:t>
            </a:r>
            <a:r>
              <a:rPr lang="ru-RU" sz="12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</a:t>
            </a:r>
            <a:r>
              <a:rPr lang="ru-RU" sz="1200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уравнений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получаемых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измерении этих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 в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различных сочетаниях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>
              <a:buClr>
                <a:srgbClr val="0000FF"/>
              </a:buClr>
              <a:buFontTx/>
              <a:buChar char="•"/>
            </a:pPr>
            <a:r>
              <a:rPr lang="ru-RU" b="1" dirty="0">
                <a:solidFill>
                  <a:srgbClr val="FF0000"/>
                </a:solidFill>
                <a:latin typeface="Book Antiqua" pitchFamily="18" charset="0"/>
              </a:rPr>
              <a:t>совместные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(производимые </a:t>
            </a:r>
            <a:r>
              <a:rPr lang="ru-RU" sz="12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одновременно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измерения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двух или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нескольких </a:t>
            </a:r>
            <a:r>
              <a:rPr lang="ru-RU" sz="12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неодноименных</a:t>
            </a:r>
            <a:r>
              <a:rPr lang="ru-RU" sz="12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величин</a:t>
            </a:r>
            <a:r>
              <a:rPr lang="ru-RU" sz="12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определения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зависимости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 ними. 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измерений 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получают 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путем </a:t>
            </a:r>
            <a:r>
              <a:rPr lang="ru-RU" sz="12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решения </a:t>
            </a:r>
            <a:r>
              <a:rPr lang="ru-RU" sz="1200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 </a:t>
            </a:r>
            <a:r>
              <a:rPr lang="ru-RU" sz="1200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уравнений</a:t>
            </a: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sz="1000" dirty="0">
              <a:solidFill>
                <a:srgbClr val="000000"/>
              </a:solidFill>
              <a:latin typeface="Book Antiqua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486569759"/>
              </p:ext>
            </p:extLst>
          </p:nvPr>
        </p:nvGraphicFramePr>
        <p:xfrm>
          <a:off x="179388" y="404193"/>
          <a:ext cx="8785225" cy="19446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332656"/>
          </a:xfrm>
          <a:prstGeom prst="rect">
            <a:avLst/>
          </a:prstGeom>
          <a:solidFill>
            <a:srgbClr val="FFFF00"/>
          </a:solidFill>
          <a:ln w="38100">
            <a:solidFill>
              <a:srgbClr val="1D08B8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Clr>
                <a:srgbClr val="0000FF"/>
              </a:buClr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КЛАССИФИКАЦИЯ ВИДОВ ИЗМЕРЕНИЙ</a:t>
            </a:r>
            <a:endParaRPr lang="ru-RU" sz="1000" dirty="0">
              <a:solidFill>
                <a:srgbClr val="000000"/>
              </a:solidFill>
              <a:latin typeface="Book Antiqua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8A299CA2-B536-41EC-8145-DFB5A30E3565}" type="slidenum">
              <a:rPr lang="ru-RU" sz="1600"/>
              <a:pPr>
                <a:defRPr/>
              </a:pPr>
              <a:t>7</a:t>
            </a:fld>
            <a:endParaRPr lang="ru-RU" sz="1600" dirty="0"/>
          </a:p>
        </p:txBody>
      </p:sp>
      <p:sp>
        <p:nvSpPr>
          <p:cNvPr id="1039" name="Rectangle 8"/>
          <p:cNvSpPr>
            <a:spLocks noChangeArrowheads="1"/>
          </p:cNvSpPr>
          <p:nvPr/>
        </p:nvSpPr>
        <p:spPr bwMode="auto">
          <a:xfrm>
            <a:off x="2771800" y="2211479"/>
            <a:ext cx="2969781" cy="2657681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anchor="t" anchorCtr="0"/>
          <a:lstStyle/>
          <a:p>
            <a:pPr>
              <a:buClr>
                <a:srgbClr val="0000FF"/>
              </a:buClr>
              <a:buFontTx/>
              <a:buChar char="•"/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абсолютные</a:t>
            </a:r>
            <a:endParaRPr lang="ru-RU" b="1" dirty="0">
              <a:solidFill>
                <a:srgbClr val="FF0000"/>
              </a:solidFill>
              <a:latin typeface="Book Antiqua" pitchFamily="18" charset="0"/>
            </a:endParaRPr>
          </a:p>
          <a:p>
            <a:pPr>
              <a:lnSpc>
                <a:spcPct val="70000"/>
              </a:lnSpc>
            </a:pPr>
            <a:r>
              <a:rPr lang="ru-RU" sz="1000" dirty="0" smtClean="0">
                <a:solidFill>
                  <a:srgbClr val="000000"/>
                </a:solidFill>
                <a:latin typeface="Book Antiqua" pitchFamily="18" charset="0"/>
              </a:rPr>
              <a:t>(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измерения выполняемые посредством </a:t>
            </a:r>
            <a:r>
              <a:rPr lang="ru-RU" sz="1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прямого</a:t>
            </a:r>
            <a:r>
              <a:rPr lang="ru-RU" sz="12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непосредственного измерения 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основной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величины 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(или) 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применения физической константы) </a:t>
            </a:r>
            <a:endParaRPr lang="ru-RU" sz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rgbClr val="0000FF"/>
              </a:buClr>
              <a:buFontTx/>
              <a:buChar char="•"/>
            </a:pPr>
            <a:r>
              <a:rPr lang="ru-RU" sz="1600" dirty="0">
                <a:solidFill>
                  <a:schemeClr val="bg1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относительные</a:t>
            </a:r>
            <a:endParaRPr lang="ru-RU" b="1" dirty="0">
              <a:solidFill>
                <a:srgbClr val="FF0000"/>
              </a:solidFill>
              <a:latin typeface="Book Antiqua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измерения, при которых 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вычисляется </a:t>
            </a:r>
            <a:r>
              <a:rPr lang="ru-RU" sz="12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отношение </a:t>
            </a:r>
            <a:r>
              <a:rPr lang="ru-RU" sz="1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однородных </a:t>
            </a:r>
            <a:r>
              <a:rPr lang="ru-RU" sz="12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причем </a:t>
            </a:r>
            <a:endParaRPr lang="ru-RU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80000"/>
              </a:lnSpc>
              <a:buFontTx/>
              <a:buChar char="-"/>
            </a:pPr>
            <a:r>
              <a:rPr lang="ru-RU" sz="1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числитель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сравниваемой величиной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endParaRPr lang="ru-RU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>
              <a:lnSpc>
                <a:spcPct val="80000"/>
              </a:lnSpc>
              <a:buFontTx/>
              <a:buChar char="-"/>
            </a:pPr>
            <a:r>
              <a:rPr lang="ru-RU" sz="1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знаменатель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базой 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сравнения единицей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12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измерения будет зависеть от того, какая величина принимается за базу сравнения</a:t>
            </a:r>
            <a:r>
              <a:rPr lang="ru-RU" sz="1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0" name="Rectangle 11"/>
          <p:cNvSpPr>
            <a:spLocks noChangeArrowheads="1"/>
          </p:cNvSpPr>
          <p:nvPr/>
        </p:nvSpPr>
        <p:spPr bwMode="auto">
          <a:xfrm>
            <a:off x="5924725" y="2275237"/>
            <a:ext cx="3039763" cy="237789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anchor="t" anchorCtr="0"/>
          <a:lstStyle/>
          <a:p>
            <a:pPr>
              <a:buClr>
                <a:srgbClr val="0000FF"/>
              </a:buClr>
              <a:buFontTx/>
              <a:buChar char="•"/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статические</a:t>
            </a: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(измерение </a:t>
            </a:r>
            <a:r>
              <a:rPr lang="ru-RU" sz="12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постоянной, </a:t>
            </a:r>
            <a:r>
              <a:rPr lang="ru-RU" sz="1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неизменной </a:t>
            </a:r>
            <a:r>
              <a:rPr lang="ru-RU" sz="12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 </a:t>
            </a:r>
            <a:r>
              <a:rPr lang="ru-RU" sz="1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величины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принимаемой в 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соответствии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конкретной 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измерительной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задачей за 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неизменную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протяжении 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времени измерения) </a:t>
            </a:r>
          </a:p>
          <a:p>
            <a:pPr>
              <a:buClr>
                <a:srgbClr val="0000FF"/>
              </a:buClr>
              <a:buFontTx/>
              <a:buChar char="•"/>
            </a:pPr>
            <a:r>
              <a:rPr lang="ru-RU" b="1" dirty="0">
                <a:solidFill>
                  <a:srgbClr val="FF0000"/>
                </a:solidFill>
                <a:latin typeface="Book Antiqua" pitchFamily="18" charset="0"/>
              </a:rPr>
              <a:t>динамические </a:t>
            </a:r>
          </a:p>
          <a:p>
            <a:pPr>
              <a:lnSpc>
                <a:spcPct val="80000"/>
              </a:lnSpc>
            </a:pP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(измерение </a:t>
            </a:r>
            <a:r>
              <a:rPr lang="ru-RU" sz="1200" b="1" u="sng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изменяющейся, непостоянной физической величины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получения 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 измерения  которой необходимо учитывать 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</a:t>
            </a:r>
            <a:r>
              <a:rPr lang="ru-RU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  <p:sp>
        <p:nvSpPr>
          <p:cNvPr id="1041" name="Rectangle 14"/>
          <p:cNvSpPr>
            <a:spLocks noChangeArrowheads="1"/>
          </p:cNvSpPr>
          <p:nvPr/>
        </p:nvSpPr>
        <p:spPr bwMode="auto">
          <a:xfrm>
            <a:off x="107504" y="2192672"/>
            <a:ext cx="2423931" cy="2452289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 anchor="t" anchorCtr="0"/>
          <a:lstStyle/>
          <a:p>
            <a:pPr algn="just">
              <a:buClr>
                <a:srgbClr val="0000FF"/>
              </a:buClr>
              <a:buFontTx/>
              <a:buChar char="•"/>
            </a:pPr>
            <a:r>
              <a:rPr lang="ru-RU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технические </a:t>
            </a:r>
            <a:endParaRPr lang="ru-RU" b="1" dirty="0">
              <a:solidFill>
                <a:srgbClr val="FF0000"/>
              </a:solidFill>
              <a:latin typeface="Book Antiqua" pitchFamily="18" charset="0"/>
            </a:endParaRPr>
          </a:p>
          <a:p>
            <a:pPr algn="just">
              <a:lnSpc>
                <a:spcPct val="80000"/>
              </a:lnSpc>
            </a:pPr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измерения, выполняемые </a:t>
            </a:r>
          </a:p>
          <a:p>
            <a:pPr algn="just">
              <a:lnSpc>
                <a:spcPct val="80000"/>
              </a:lnSpc>
            </a:pPr>
            <a:r>
              <a:rPr lang="ru-RU" sz="1200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техническими (рабочими) </a:t>
            </a:r>
          </a:p>
          <a:p>
            <a:pPr algn="just">
              <a:lnSpc>
                <a:spcPct val="80000"/>
              </a:lnSpc>
            </a:pPr>
            <a:r>
              <a:rPr lang="ru-RU" sz="1200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средствами измерений – РСИ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rgbClr val="1D08B8"/>
              </a:buClr>
              <a:buFontTx/>
              <a:buChar char="•"/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метрологические</a:t>
            </a:r>
            <a:endParaRPr lang="ru-RU" b="1" dirty="0">
              <a:solidFill>
                <a:srgbClr val="FF0000"/>
              </a:solidFill>
              <a:latin typeface="Book Antiqua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(измерения, выполняемые с помощью </a:t>
            </a:r>
            <a:r>
              <a:rPr lang="ru-RU" sz="1200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эталонов, образцовых </a:t>
            </a:r>
          </a:p>
          <a:p>
            <a:pPr algn="just">
              <a:lnSpc>
                <a:spcPct val="80000"/>
              </a:lnSpc>
            </a:pPr>
            <a:r>
              <a:rPr lang="ru-RU" sz="1200" b="1" u="sng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 измерений</a:t>
            </a:r>
            <a:r>
              <a:rPr lang="ru-RU" sz="1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990484"/>
              </p:ext>
            </p:extLst>
          </p:nvPr>
        </p:nvGraphicFramePr>
        <p:xfrm>
          <a:off x="164725" y="445891"/>
          <a:ext cx="8785225" cy="1829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332656"/>
          </a:xfrm>
          <a:prstGeom prst="rect">
            <a:avLst/>
          </a:prstGeom>
          <a:solidFill>
            <a:srgbClr val="FFFF00"/>
          </a:solidFill>
          <a:ln w="38100">
            <a:solidFill>
              <a:srgbClr val="1D08B8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Clr>
                <a:srgbClr val="0000FF"/>
              </a:buClr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КЛАССИФИКАЦИЯ ВИДОВ ИЗМЕРЕНИЙ</a:t>
            </a:r>
            <a:endParaRPr lang="ru-RU" sz="1000" dirty="0">
              <a:solidFill>
                <a:srgbClr val="000000"/>
              </a:solidFill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2244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8A299CA2-B536-41EC-8145-DFB5A30E3565}" type="slidenum">
              <a:rPr lang="ru-RU" sz="1600"/>
              <a:pPr>
                <a:defRPr/>
              </a:pPr>
              <a:t>8</a:t>
            </a:fld>
            <a:endParaRPr lang="ru-RU" sz="1600" dirty="0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332656"/>
          </a:xfrm>
          <a:prstGeom prst="rect">
            <a:avLst/>
          </a:prstGeom>
          <a:solidFill>
            <a:srgbClr val="FFFF00"/>
          </a:solidFill>
          <a:ln w="38100">
            <a:solidFill>
              <a:srgbClr val="1D08B8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Clr>
                <a:srgbClr val="0000FF"/>
              </a:buClr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КЛАССИФИКАЦИЯ ВИДОВ ИЗМЕРЕНИЙ</a:t>
            </a:r>
            <a:endParaRPr lang="ru-RU" sz="1000" dirty="0">
              <a:solidFill>
                <a:srgbClr val="000000"/>
              </a:solidFill>
              <a:latin typeface="Book Antiqu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4603" y="498311"/>
            <a:ext cx="8794793" cy="6178614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  <a:latin typeface="-apple-system"/>
              </a:rPr>
              <a:t>1)</a:t>
            </a:r>
            <a:r>
              <a:rPr lang="ru-RU" b="1" dirty="0">
                <a:solidFill>
                  <a:srgbClr val="0000FF"/>
                </a:solidFill>
                <a:latin typeface="-apple-system"/>
              </a:rPr>
              <a:t> </a:t>
            </a:r>
            <a:r>
              <a:rPr lang="ru-RU" b="1" dirty="0">
                <a:solidFill>
                  <a:srgbClr val="FF0000"/>
                </a:solidFill>
                <a:latin typeface="-apple-system"/>
              </a:rPr>
              <a:t> </a:t>
            </a:r>
            <a:r>
              <a:rPr lang="ru-RU" b="1" dirty="0" smtClean="0">
                <a:solidFill>
                  <a:srgbClr val="FF0000"/>
                </a:solidFill>
                <a:latin typeface="-apple-system"/>
              </a:rPr>
              <a:t>По </a:t>
            </a:r>
            <a:r>
              <a:rPr lang="ru-RU" b="1" dirty="0">
                <a:solidFill>
                  <a:srgbClr val="FF0000"/>
                </a:solidFill>
                <a:latin typeface="-apple-system"/>
              </a:rPr>
              <a:t>способу получения результатов </a:t>
            </a:r>
            <a:r>
              <a:rPr lang="ru-RU" b="1" dirty="0" smtClean="0">
                <a:solidFill>
                  <a:srgbClr val="FF0000"/>
                </a:solidFill>
                <a:latin typeface="-apple-system"/>
              </a:rPr>
              <a:t>измерений (числового значения):</a:t>
            </a:r>
          </a:p>
          <a:p>
            <a:pPr marL="742950" lvl="1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FF"/>
                </a:solidFill>
                <a:latin typeface="-apple-system"/>
              </a:rPr>
              <a:t>прямые; </a:t>
            </a:r>
          </a:p>
          <a:p>
            <a:pPr marL="742950" lvl="1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FF"/>
                </a:solidFill>
                <a:latin typeface="-apple-system"/>
              </a:rPr>
              <a:t>косвенные; </a:t>
            </a:r>
          </a:p>
          <a:p>
            <a:pPr marL="742950" lvl="1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FF"/>
                </a:solidFill>
                <a:latin typeface="-apple-system"/>
              </a:rPr>
              <a:t>совокупные; </a:t>
            </a:r>
          </a:p>
          <a:p>
            <a:pPr marL="742950" lvl="1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FF"/>
                </a:solidFill>
                <a:latin typeface="-apple-system"/>
              </a:rPr>
              <a:t>совместные</a:t>
            </a:r>
            <a:r>
              <a:rPr lang="ru-RU" b="1" dirty="0">
                <a:solidFill>
                  <a:srgbClr val="0000FF"/>
                </a:solidFill>
                <a:latin typeface="-apple-system"/>
              </a:rPr>
              <a:t>.</a:t>
            </a:r>
          </a:p>
          <a:p>
            <a:endParaRPr lang="ru-RU" sz="800" i="1" dirty="0" smtClean="0">
              <a:solidFill>
                <a:srgbClr val="212529"/>
              </a:solidFill>
              <a:latin typeface="-apple-system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ru-RU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прямом измерении</a:t>
            </a:r>
            <a:r>
              <a:rPr lang="ru-RU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искомое значение величины находят </a:t>
            </a:r>
            <a:r>
              <a:rPr lang="ru-RU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непосредственно</a:t>
            </a:r>
            <a:r>
              <a:rPr lang="ru-RU" b="1" dirty="0" smtClean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 опытных данных </a:t>
            </a:r>
            <a:r>
              <a:rPr lang="ru-RU" i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(например, измерение </a:t>
            </a:r>
            <a:r>
              <a:rPr lang="ru-RU" i="1" dirty="0" smtClean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диаметра детали </a:t>
            </a:r>
            <a:r>
              <a:rPr lang="ru-RU" i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штан­генциркулем).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ru-RU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косвенном измерении</a:t>
            </a:r>
            <a:r>
              <a:rPr lang="ru-RU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искомое значение величины определяют </a:t>
            </a:r>
            <a:r>
              <a:rPr lang="ru-RU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основании известной зависимости </a:t>
            </a:r>
            <a:r>
              <a:rPr lang="ru-RU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между этой величиной и величинами, подвергаемыми прямым </a:t>
            </a:r>
            <a:r>
              <a:rPr lang="ru-RU" b="1" dirty="0" smtClean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измерениям </a:t>
            </a:r>
            <a:r>
              <a:rPr lang="ru-RU" i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(например, измерение </a:t>
            </a:r>
            <a:r>
              <a:rPr lang="ru-RU" i="1" dirty="0" smtClean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площади круга по формуле </a:t>
            </a:r>
            <a:r>
              <a:rPr lang="en-US" i="1" dirty="0" smtClean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</a:t>
            </a:r>
            <a:r>
              <a:rPr lang="en-US" sz="2800" i="1" dirty="0" smtClean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</a:t>
            </a:r>
            <a:r>
              <a:rPr lang="en-US" i="1" dirty="0" smtClean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</a:t>
            </a:r>
            <a:r>
              <a:rPr lang="en-US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i="1" baseline="30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где радиус находят прямым измерением)</a:t>
            </a:r>
            <a:r>
              <a:rPr lang="ru-RU" dirty="0" smtClean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21252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ru-RU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Совокупные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это такие измерения, в которых значения измеряемых величин находят по данным повторных измерений одной или нескольких </a:t>
            </a:r>
            <a:r>
              <a:rPr lang="ru-RU" b="1" dirty="0" smtClean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одноимённых </a:t>
            </a:r>
            <a:r>
              <a:rPr lang="ru-RU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величин </a:t>
            </a:r>
            <a:r>
              <a:rPr lang="ru-RU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(при различных сочетаниях мер или этих величин) </a:t>
            </a:r>
            <a:r>
              <a:rPr lang="ru-RU" b="1" dirty="0" smtClean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путём </a:t>
            </a:r>
            <a:r>
              <a:rPr lang="ru-RU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решения системы уравнений.</a:t>
            </a: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Совместными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называют измерения двух или нескольких </a:t>
            </a:r>
            <a:r>
              <a:rPr lang="ru-RU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 одноимённых величин</a:t>
            </a:r>
            <a:r>
              <a:rPr lang="ru-RU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производимые </a:t>
            </a:r>
            <a:r>
              <a:rPr lang="ru-RU" b="1" dirty="0">
                <a:solidFill>
                  <a:srgbClr val="0066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одновременно</a:t>
            </a:r>
            <a:r>
              <a:rPr lang="ru-RU" b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 целью нахождения функциональной зависимости между величинами </a:t>
            </a:r>
            <a:r>
              <a:rPr lang="ru-RU" i="1" dirty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(например, зависимости длины тела от температуры</a:t>
            </a:r>
            <a:r>
              <a:rPr lang="ru-RU" i="1" dirty="0" smtClean="0">
                <a:solidFill>
                  <a:srgbClr val="2125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i="1" dirty="0">
              <a:solidFill>
                <a:srgbClr val="21252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17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287093" y="6188075"/>
            <a:ext cx="856907" cy="669925"/>
          </a:xfrm>
        </p:spPr>
        <p:txBody>
          <a:bodyPr/>
          <a:lstStyle/>
          <a:p>
            <a:pPr>
              <a:defRPr/>
            </a:pPr>
            <a:fld id="{8A299CA2-B536-41EC-8145-DFB5A30E3565}" type="slidenum">
              <a:rPr lang="ru-RU" sz="1600"/>
              <a:pPr>
                <a:defRPr/>
              </a:pPr>
              <a:t>9</a:t>
            </a:fld>
            <a:endParaRPr lang="ru-RU" sz="1600" dirty="0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0"/>
            <a:ext cx="9144000" cy="332656"/>
          </a:xfrm>
          <a:prstGeom prst="rect">
            <a:avLst/>
          </a:prstGeom>
          <a:solidFill>
            <a:srgbClr val="FFFF00"/>
          </a:solidFill>
          <a:ln w="38100">
            <a:solidFill>
              <a:srgbClr val="1D08B8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Clr>
                <a:srgbClr val="0000FF"/>
              </a:buClr>
            </a:pPr>
            <a:r>
              <a:rPr lang="ru-RU" sz="1600" dirty="0">
                <a:solidFill>
                  <a:srgbClr val="000000"/>
                </a:solidFill>
                <a:latin typeface="Book Antiqua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КЛАССИФИКАЦИЯ ВИДОВ ИЗМЕРЕНИЙ</a:t>
            </a:r>
            <a:endParaRPr lang="ru-RU" sz="1000" dirty="0">
              <a:solidFill>
                <a:srgbClr val="000000"/>
              </a:solidFill>
              <a:latin typeface="Book Antiqua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476672"/>
            <a:ext cx="8928992" cy="2108269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  <a:latin typeface="-apple-system"/>
              </a:rPr>
              <a:t>2)</a:t>
            </a:r>
            <a:r>
              <a:rPr lang="ru-RU" b="1" dirty="0">
                <a:solidFill>
                  <a:srgbClr val="0000FF"/>
                </a:solidFill>
                <a:latin typeface="-apple-system"/>
              </a:rPr>
              <a:t> </a:t>
            </a:r>
            <a:r>
              <a:rPr lang="ru-RU" b="1" dirty="0">
                <a:solidFill>
                  <a:srgbClr val="FF0000"/>
                </a:solidFill>
                <a:latin typeface="-apple-system"/>
              </a:rPr>
              <a:t> </a:t>
            </a:r>
            <a:r>
              <a:rPr lang="ru-RU" b="1" dirty="0" smtClean="0">
                <a:solidFill>
                  <a:srgbClr val="FF0000"/>
                </a:solidFill>
                <a:latin typeface="-apple-system"/>
              </a:rPr>
              <a:t>По числу (количеству) измерений:</a:t>
            </a:r>
          </a:p>
          <a:p>
            <a:pPr marL="742950" lvl="1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FF"/>
                </a:solidFill>
                <a:latin typeface="-apple-system"/>
              </a:rPr>
              <a:t>однократные; </a:t>
            </a:r>
          </a:p>
          <a:p>
            <a:pPr marL="742950" lvl="1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FF"/>
                </a:solidFill>
                <a:latin typeface="-apple-system"/>
              </a:rPr>
              <a:t>многократные. </a:t>
            </a:r>
          </a:p>
          <a:p>
            <a:endParaRPr lang="ru-RU" sz="800" i="1" dirty="0" smtClean="0">
              <a:solidFill>
                <a:srgbClr val="212529"/>
              </a:solidFill>
              <a:latin typeface="-apple-system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FF"/>
              </a:buClr>
            </a:pP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Однократные –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измерение,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выполненное </a:t>
            </a:r>
            <a:r>
              <a:rPr lang="ru-RU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 </a:t>
            </a:r>
            <a:r>
              <a:rPr lang="ru-RU" b="1" u="sng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FF"/>
              </a:buClr>
            </a:pP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Многократные –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физической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величины одного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того же размера, результат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которого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 </a:t>
            </a:r>
            <a:r>
              <a:rPr lang="ru-RU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нескольких </a:t>
            </a:r>
            <a:r>
              <a:rPr lang="ru-RU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следующих </a:t>
            </a:r>
            <a:r>
              <a:rPr lang="ru-RU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 за другом измерений </a:t>
            </a:r>
            <a:r>
              <a:rPr lang="ru-RU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(&gt; </a:t>
            </a:r>
            <a:r>
              <a:rPr lang="ru-RU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b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9207" y="2728957"/>
            <a:ext cx="8928992" cy="2560701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00FF"/>
                </a:solidFill>
                <a:latin typeface="-apple-system"/>
              </a:rPr>
              <a:t>3)</a:t>
            </a:r>
            <a:r>
              <a:rPr lang="ru-RU" b="1" dirty="0">
                <a:solidFill>
                  <a:srgbClr val="0000FF"/>
                </a:solidFill>
                <a:latin typeface="-apple-system"/>
              </a:rPr>
              <a:t> </a:t>
            </a:r>
            <a:r>
              <a:rPr lang="ru-RU" b="1" dirty="0">
                <a:solidFill>
                  <a:srgbClr val="FF0000"/>
                </a:solidFill>
                <a:latin typeface="-apple-system"/>
              </a:rPr>
              <a:t> </a:t>
            </a:r>
            <a:r>
              <a:rPr lang="ru-RU" b="1" dirty="0" smtClean="0">
                <a:solidFill>
                  <a:srgbClr val="FF0000"/>
                </a:solidFill>
                <a:latin typeface="-apple-system"/>
              </a:rPr>
              <a:t>По характеристике точности:</a:t>
            </a:r>
          </a:p>
          <a:p>
            <a:pPr marL="742950" lvl="1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FF"/>
                </a:solidFill>
                <a:latin typeface="-apple-system"/>
              </a:rPr>
              <a:t>равноточные; </a:t>
            </a:r>
          </a:p>
          <a:p>
            <a:pPr marL="742950" lvl="1" indent="-285750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ru-RU" b="1" dirty="0" smtClean="0">
                <a:solidFill>
                  <a:srgbClr val="0000FF"/>
                </a:solidFill>
                <a:latin typeface="-apple-system"/>
              </a:rPr>
              <a:t>неравноточные. </a:t>
            </a:r>
          </a:p>
          <a:p>
            <a:endParaRPr lang="ru-RU" sz="800" i="1" dirty="0" smtClean="0">
              <a:solidFill>
                <a:srgbClr val="212529"/>
              </a:solidFill>
              <a:latin typeface="-apple-system"/>
            </a:endParaRPr>
          </a:p>
          <a:p>
            <a:pPr>
              <a:buClr>
                <a:srgbClr val="0000FF"/>
              </a:buClr>
            </a:pP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Равноточные измерения –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ряд измерений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какой-либо величины, выполненных </a:t>
            </a:r>
            <a:r>
              <a:rPr lang="ru-RU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одинаковыми по точности</a:t>
            </a:r>
            <a:r>
              <a:rPr lang="ru-RU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средствами измерений и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одних и тех же условиях</a:t>
            </a:r>
            <a:r>
              <a:rPr lang="ru-RU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одинаковой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тщательностью. 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70000"/>
              </a:lnSpc>
            </a:pPr>
            <a:endParaRPr lang="ru-RU" sz="1200" dirty="0">
              <a:solidFill>
                <a:srgbClr val="000000"/>
              </a:solidFill>
              <a:latin typeface="Book Antiqua" pitchFamily="18" charset="0"/>
            </a:endParaRPr>
          </a:p>
          <a:p>
            <a:pPr>
              <a:buClr>
                <a:srgbClr val="0000FF"/>
              </a:buClr>
            </a:pPr>
            <a:r>
              <a:rPr lang="ru-RU" b="1" dirty="0" smtClean="0">
                <a:solidFill>
                  <a:srgbClr val="FF0000"/>
                </a:solidFill>
                <a:latin typeface="Book Antiqua" pitchFamily="18" charset="0"/>
              </a:rPr>
              <a:t>Неравноточные </a:t>
            </a:r>
            <a:r>
              <a:rPr lang="ru-RU" b="1" dirty="0">
                <a:solidFill>
                  <a:srgbClr val="FF0000"/>
                </a:solidFill>
                <a:latin typeface="Book Antiqua" pitchFamily="18" charset="0"/>
              </a:rPr>
              <a:t>измерения –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ряд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измерений какой-либо величины, выполненных </a:t>
            </a:r>
            <a:r>
              <a:rPr lang="ru-RU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различающимися по точности</a:t>
            </a:r>
            <a:r>
              <a:rPr lang="ru-RU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средствами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измерений и (или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b="1" u="sng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b="1" u="sng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разных </a:t>
            </a:r>
            <a:r>
              <a:rPr lang="ru-RU" b="1" u="sng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условиях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6473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7532</TotalTime>
  <Words>3688</Words>
  <Application>Microsoft Office PowerPoint</Application>
  <PresentationFormat>Экран (4:3)</PresentationFormat>
  <Paragraphs>506</Paragraphs>
  <Slides>44</Slides>
  <Notes>22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44</vt:i4>
      </vt:variant>
    </vt:vector>
  </HeadingPairs>
  <TitlesOfParts>
    <vt:vector size="59" baseType="lpstr">
      <vt:lpstr>-apple-system</vt:lpstr>
      <vt:lpstr>Arial</vt:lpstr>
      <vt:lpstr>Arial Black</vt:lpstr>
      <vt:lpstr>Book Antiqua</vt:lpstr>
      <vt:lpstr>Calibri</vt:lpstr>
      <vt:lpstr>Century Gothic</vt:lpstr>
      <vt:lpstr>Courier New</vt:lpstr>
      <vt:lpstr>Symbol</vt:lpstr>
      <vt:lpstr>Times New Roman</vt:lpstr>
      <vt:lpstr>Wingdings</vt:lpstr>
      <vt:lpstr>Wingdings 2</vt:lpstr>
      <vt:lpstr>Wingdings 3</vt:lpstr>
      <vt:lpstr>Сектор</vt:lpstr>
      <vt:lpstr>Equation</vt:lpstr>
      <vt:lpstr>Формула</vt:lpstr>
      <vt:lpstr>Презентация PowerPoint</vt:lpstr>
      <vt:lpstr>ТЕМА 2.2 Основы теории измерений</vt:lpstr>
      <vt:lpstr>Способы получения измерительной информации</vt:lpstr>
      <vt:lpstr>Три правила сравнения двух размеров</vt:lpstr>
      <vt:lpstr>виды  ИЗМЕРЕНИЙ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ХАРАКТЕРИСТИКИ ИЗМЕРЕНИЙ  </vt:lpstr>
      <vt:lpstr>Презентация PowerPoint</vt:lpstr>
      <vt:lpstr>1) Методы ИЗМЕРЕНИЙ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2) принцип ИЗМЕРЕНИЙ  3) Погрешность измерений  4) Точность измерений  </vt:lpstr>
      <vt:lpstr>Презентация PowerPoint</vt:lpstr>
      <vt:lpstr>5) правильность ИЗМЕРЕНИЙ  6) достоверность измерений  </vt:lpstr>
      <vt:lpstr>Презентация PowerPoint</vt:lpstr>
      <vt:lpstr>Эталоны единиц физических  величин  </vt:lpstr>
      <vt:lpstr>Эталоны единиц физических величин Классификация эталонов </vt:lpstr>
      <vt:lpstr>СВОЙСТВА ЭТАЛОНОВ:</vt:lpstr>
      <vt:lpstr>Презентация PowerPoint</vt:lpstr>
      <vt:lpstr>Презентация PowerPoint</vt:lpstr>
      <vt:lpstr>Презентация PowerPoint</vt:lpstr>
      <vt:lpstr>Классификация эталонов</vt:lpstr>
      <vt:lpstr>Основные единицы ФВ и институты-хранители государственных первичных эталонов </vt:lpstr>
      <vt:lpstr>Эталоны основных единиц ФВ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Михаил</dc:creator>
  <cp:lastModifiedBy>user</cp:lastModifiedBy>
  <cp:revision>785</cp:revision>
  <cp:lastPrinted>2017-05-26T04:39:56Z</cp:lastPrinted>
  <dcterms:created xsi:type="dcterms:W3CDTF">2007-12-12T16:22:21Z</dcterms:created>
  <dcterms:modified xsi:type="dcterms:W3CDTF">2021-01-17T21:15:39Z</dcterms:modified>
</cp:coreProperties>
</file>