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8"/>
  </p:notesMasterIdLst>
  <p:sldIdLst>
    <p:sldId id="491" r:id="rId2"/>
    <p:sldId id="492" r:id="rId3"/>
    <p:sldId id="257" r:id="rId4"/>
    <p:sldId id="493" r:id="rId5"/>
    <p:sldId id="258" r:id="rId6"/>
    <p:sldId id="437" r:id="rId7"/>
    <p:sldId id="457" r:id="rId8"/>
    <p:sldId id="494" r:id="rId9"/>
    <p:sldId id="261" r:id="rId10"/>
    <p:sldId id="496" r:id="rId11"/>
    <p:sldId id="532" r:id="rId12"/>
    <p:sldId id="477" r:id="rId13"/>
    <p:sldId id="458" r:id="rId14"/>
    <p:sldId id="460" r:id="rId15"/>
    <p:sldId id="438" r:id="rId16"/>
    <p:sldId id="523" r:id="rId17"/>
    <p:sldId id="479" r:id="rId18"/>
    <p:sldId id="480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459" r:id="rId28"/>
    <p:sldId id="495" r:id="rId29"/>
    <p:sldId id="478" r:id="rId30"/>
    <p:sldId id="499" r:id="rId31"/>
    <p:sldId id="396" r:id="rId32"/>
    <p:sldId id="456" r:id="rId33"/>
    <p:sldId id="449" r:id="rId34"/>
    <p:sldId id="481" r:id="rId35"/>
    <p:sldId id="535" r:id="rId36"/>
    <p:sldId id="450" r:id="rId37"/>
    <p:sldId id="451" r:id="rId38"/>
    <p:sldId id="452" r:id="rId39"/>
    <p:sldId id="347" r:id="rId40"/>
    <p:sldId id="482" r:id="rId41"/>
    <p:sldId id="462" r:id="rId42"/>
    <p:sldId id="440" r:id="rId43"/>
    <p:sldId id="511" r:id="rId44"/>
    <p:sldId id="512" r:id="rId45"/>
    <p:sldId id="513" r:id="rId46"/>
    <p:sldId id="514" r:id="rId47"/>
    <p:sldId id="515" r:id="rId48"/>
    <p:sldId id="516" r:id="rId49"/>
    <p:sldId id="517" r:id="rId50"/>
    <p:sldId id="454" r:id="rId51"/>
    <p:sldId id="455" r:id="rId52"/>
    <p:sldId id="483" r:id="rId53"/>
    <p:sldId id="472" r:id="rId54"/>
    <p:sldId id="502" r:id="rId55"/>
    <p:sldId id="408" r:id="rId56"/>
    <p:sldId id="518" r:id="rId57"/>
    <p:sldId id="489" r:id="rId58"/>
    <p:sldId id="497" r:id="rId59"/>
    <p:sldId id="500" r:id="rId60"/>
    <p:sldId id="392" r:id="rId61"/>
    <p:sldId id="498" r:id="rId62"/>
    <p:sldId id="501" r:id="rId63"/>
    <p:sldId id="393" r:id="rId64"/>
    <p:sldId id="441" r:id="rId65"/>
    <p:sldId id="503" r:id="rId66"/>
    <p:sldId id="409" r:id="rId67"/>
    <p:sldId id="411" r:id="rId68"/>
    <p:sldId id="412" r:id="rId69"/>
    <p:sldId id="410" r:id="rId70"/>
    <p:sldId id="469" r:id="rId71"/>
    <p:sldId id="442" r:id="rId72"/>
    <p:sldId id="490" r:id="rId73"/>
    <p:sldId id="504" r:id="rId74"/>
    <p:sldId id="413" r:id="rId75"/>
    <p:sldId id="486" r:id="rId76"/>
    <p:sldId id="414" r:id="rId77"/>
    <p:sldId id="510" r:id="rId78"/>
    <p:sldId id="465" r:id="rId79"/>
    <p:sldId id="487" r:id="rId80"/>
    <p:sldId id="415" r:id="rId81"/>
    <p:sldId id="484" r:id="rId82"/>
    <p:sldId id="485" r:id="rId83"/>
    <p:sldId id="443" r:id="rId84"/>
    <p:sldId id="416" r:id="rId85"/>
    <p:sldId id="475" r:id="rId86"/>
    <p:sldId id="476" r:id="rId87"/>
    <p:sldId id="417" r:id="rId88"/>
    <p:sldId id="418" r:id="rId89"/>
    <p:sldId id="488" r:id="rId90"/>
    <p:sldId id="444" r:id="rId91"/>
    <p:sldId id="471" r:id="rId92"/>
    <p:sldId id="505" r:id="rId93"/>
    <p:sldId id="533" r:id="rId94"/>
    <p:sldId id="534" r:id="rId95"/>
    <p:sldId id="420" r:id="rId96"/>
    <p:sldId id="421" r:id="rId97"/>
    <p:sldId id="422" r:id="rId98"/>
    <p:sldId id="423" r:id="rId99"/>
    <p:sldId id="424" r:id="rId100"/>
    <p:sldId id="425" r:id="rId101"/>
    <p:sldId id="426" r:id="rId102"/>
    <p:sldId id="445" r:id="rId103"/>
    <p:sldId id="446" r:id="rId104"/>
    <p:sldId id="506" r:id="rId105"/>
    <p:sldId id="519" r:id="rId106"/>
    <p:sldId id="520" r:id="rId107"/>
    <p:sldId id="521" r:id="rId108"/>
    <p:sldId id="522" r:id="rId109"/>
    <p:sldId id="427" r:id="rId110"/>
    <p:sldId id="428" r:id="rId111"/>
    <p:sldId id="429" r:id="rId112"/>
    <p:sldId id="430" r:id="rId113"/>
    <p:sldId id="431" r:id="rId114"/>
    <p:sldId id="432" r:id="rId115"/>
    <p:sldId id="433" r:id="rId116"/>
    <p:sldId id="507" r:id="rId117"/>
    <p:sldId id="314" r:id="rId118"/>
    <p:sldId id="434" r:id="rId119"/>
    <p:sldId id="435" r:id="rId120"/>
    <p:sldId id="436" r:id="rId121"/>
    <p:sldId id="447" r:id="rId122"/>
    <p:sldId id="448" r:id="rId123"/>
    <p:sldId id="508" r:id="rId124"/>
    <p:sldId id="467" r:id="rId125"/>
    <p:sldId id="509" r:id="rId126"/>
    <p:sldId id="474" r:id="rId1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00FF"/>
    <a:srgbClr val="CCFFCC"/>
    <a:srgbClr val="FFFFCC"/>
    <a:srgbClr val="CC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6395" autoAdjust="0"/>
  </p:normalViewPr>
  <p:slideViewPr>
    <p:cSldViewPr>
      <p:cViewPr varScale="1">
        <p:scale>
          <a:sx n="101" d="100"/>
          <a:sy n="101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81D0-E514-47AE-8CC5-C70179DD716A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9D004-0297-444A-9403-32D94099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4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01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7614DA6-4B7D-4521-B6E1-BBBEC7085BB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DCF6CC03-941E-4642-B263-D879A4C1F383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32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23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93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ADC328C-9C7D-4C91-A61B-7ACDFE5DC33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5C5CAF4-ED12-41F5-9CD9-3ABB7096E9BE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50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56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060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2796ECD-2D80-4784-8EBB-BC4962499F4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A594B044-07F5-43E3-A1CA-3D451327E4AF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66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366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35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27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73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7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17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9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90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86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37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79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96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45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95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5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27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80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0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07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59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81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454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80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617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883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24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479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68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2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856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526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347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180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900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095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547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71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440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265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0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712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952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935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07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778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258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65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04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590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350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1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85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640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965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174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5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1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6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4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E17B25-7195-43FF-8151-53849D6930DB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608" y="208096"/>
            <a:ext cx="8712968" cy="4318272"/>
          </a:xfrm>
          <a:gradFill flip="none" rotWithShape="1">
            <a:gsLst>
              <a:gs pos="0">
                <a:srgbClr val="CCFFCC">
                  <a:shade val="30000"/>
                  <a:satMod val="115000"/>
                </a:srgbClr>
              </a:gs>
              <a:gs pos="50000">
                <a:srgbClr val="CCFFCC">
                  <a:shade val="67500"/>
                  <a:satMod val="115000"/>
                </a:srgbClr>
              </a:gs>
              <a:gs pos="100000">
                <a:srgbClr val="CCFF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МДК 03.01 </a:t>
            </a:r>
            <a:r>
              <a:rPr lang="ru-RU" sz="4400" dirty="0">
                <a:solidFill>
                  <a:srgbClr val="FF0000"/>
                </a:solidFill>
                <a:cs typeface="Calibri" panose="020F0502020204030204" pitchFamily="34" charset="0"/>
              </a:rPr>
              <a:t/>
            </a:r>
            <a:br>
              <a:rPr lang="ru-RU" sz="4400" dirty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ru-RU" sz="44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Слесарное дело и </a:t>
            </a:r>
            <a:br>
              <a:rPr lang="ru-RU" sz="44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44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технические измерения</a:t>
            </a:r>
            <a:r>
              <a:rPr lang="ru-RU" sz="32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2000" dirty="0">
                <a:cs typeface="Calibri" panose="020F0502020204030204" pitchFamily="34" charset="0"/>
              </a:rPr>
              <a:t> </a:t>
            </a:r>
            <a:r>
              <a:rPr lang="ru-RU" sz="3200" dirty="0">
                <a:cs typeface="Calibri" panose="020F0502020204030204" pitchFamily="34" charset="0"/>
              </a:rPr>
              <a:t/>
            </a:r>
            <a:br>
              <a:rPr lang="ru-RU" sz="3200" dirty="0">
                <a:cs typeface="Calibri" panose="020F0502020204030204" pitchFamily="34" charset="0"/>
              </a:rPr>
            </a:br>
            <a:r>
              <a:rPr lang="ru-RU" sz="5400" b="1" dirty="0">
                <a:solidFill>
                  <a:srgbClr val="006600"/>
                </a:solidFill>
                <a:cs typeface="Calibri" panose="020F0502020204030204" pitchFamily="34" charset="0"/>
              </a:rPr>
              <a:t>Раздел 1</a:t>
            </a:r>
            <a:r>
              <a:rPr lang="ru-RU" sz="5400" b="1" dirty="0">
                <a:cs typeface="Calibri" panose="020F0502020204030204" pitchFamily="34" charset="0"/>
              </a:rPr>
              <a:t> </a:t>
            </a:r>
            <a:r>
              <a:rPr lang="ru-RU" sz="5400" b="1" dirty="0">
                <a:solidFill>
                  <a:srgbClr val="FF00FF"/>
                </a:solidFill>
                <a:cs typeface="Calibri" panose="020F0502020204030204" pitchFamily="34" charset="0"/>
              </a:rPr>
              <a:t>Слесарное дело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08" y="5517232"/>
            <a:ext cx="8712967" cy="918431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85000" lnSpcReduction="10000"/>
          </a:bodyPr>
          <a:lstStyle/>
          <a:p>
            <a:r>
              <a:rPr lang="ru-RU" sz="42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ТЕМА:</a:t>
            </a:r>
            <a:r>
              <a:rPr lang="ru-RU" sz="4700" dirty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Опиливание металла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608" y="4526368"/>
            <a:ext cx="8722585" cy="723275"/>
          </a:xfrm>
          <a:prstGeom prst="rect">
            <a:avLst/>
          </a:prstGeom>
          <a:solidFill>
            <a:srgbClr val="0066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Размерная слесарная обработка:</a:t>
            </a:r>
            <a:endParaRPr lang="ru-RU" sz="4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1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115616" y="1628800"/>
            <a:ext cx="6912768" cy="3600400"/>
          </a:xfrm>
          <a:prstGeom prst="snip2Diag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sz="6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Напильники</a:t>
            </a:r>
            <a:endParaRPr lang="ru-RU" sz="60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опиливании цилиндрического валика (стержня</a:t>
            </a: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, закреплённого вертикально: в начале рабочего хода - носок напильника направлен влево; в конце рабочего хода - носок напильника направлен вперед </a:t>
            </a:r>
            <a:r>
              <a:rPr lang="ru-RU" sz="23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5.1, б)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3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опиливании вогнутой поверхности большого радиуса кривизны</a:t>
            </a: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во время рабочего хода необходимо смещать напильник по поверхности вправо или влево, слегка поворачивая его;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опиливании вогнутых поверхностей малого радиуса кривизны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во время рабочего хода необходимо производить вращательное движение напильником;</a:t>
            </a:r>
            <a:endParaRPr lang="ru-RU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4190"/>
            <a:ext cx="5184576" cy="230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592080" y="1894579"/>
            <a:ext cx="331881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ru-RU" sz="2300" b="1" dirty="0" smtClean="0">
                <a:solidFill>
                  <a:srgbClr val="FF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5.1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Опиливание круглого стержня: </a:t>
            </a:r>
          </a:p>
          <a:p>
            <a:pPr marL="35401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расположенного горизонтально; </a:t>
            </a:r>
          </a:p>
          <a:p>
            <a:pPr marL="35401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расположенного вертикально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476673"/>
            <a:ext cx="878497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чистовую обработку (отделку по шаблону</a:t>
            </a: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выпуклых и вогнутых поверхностей производить продольным штрихом, удерживая напильник «щепотью».</a:t>
            </a:r>
          </a:p>
          <a:p>
            <a:pPr lvl="0"/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Выпуклые поверхности плоских деталей необходимо вначале опиливать на многогранник с припуском 0,5 мм, а затем опиливать по разметке и шаблону.</a:t>
            </a:r>
          </a:p>
          <a:p>
            <a:pPr lvl="0"/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Чистовую обработку следует производить только после предварительного (чернового) </a:t>
            </a:r>
            <a:r>
              <a:rPr lang="ru-RU" sz="2300" b="1" dirty="0" err="1" smtClean="0">
                <a:latin typeface="Arial" pitchFamily="34" charset="0"/>
                <a:cs typeface="Arial" pitchFamily="34" charset="0"/>
              </a:rPr>
              <a:t>припиливания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поверхности по шаблону.</a:t>
            </a: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724942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Опиливание вогнутых поверхностей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2376264"/>
          </a:xfrm>
        </p:spPr>
        <p:txBody>
          <a:bodyPr/>
          <a:lstStyle/>
          <a:p>
            <a:r>
              <a:rPr lang="ru-RU" dirty="0" smtClean="0"/>
              <a:t>Сначала </a:t>
            </a:r>
            <a:r>
              <a:rPr lang="ru-RU" dirty="0"/>
              <a:t>заготовку размечают по контуру детали. </a:t>
            </a:r>
            <a:endParaRPr lang="ru-RU" dirty="0" smtClean="0"/>
          </a:p>
          <a:p>
            <a:r>
              <a:rPr lang="ru-RU" dirty="0" smtClean="0"/>
              <a:t>Большую </a:t>
            </a:r>
            <a:r>
              <a:rPr lang="ru-RU" dirty="0"/>
              <a:t>часть металла можно удалить ножовкой или высверливанием, </a:t>
            </a:r>
            <a:endParaRPr lang="ru-RU" dirty="0" smtClean="0"/>
          </a:p>
          <a:p>
            <a:r>
              <a:rPr lang="ru-RU" dirty="0" smtClean="0"/>
              <a:t>Затем опиливают </a:t>
            </a:r>
            <a:r>
              <a:rPr lang="ru-RU" dirty="0"/>
              <a:t>напильником разным по форме. </a:t>
            </a:r>
            <a:endParaRPr lang="ru-RU" dirty="0" smtClean="0"/>
          </a:p>
          <a:p>
            <a:r>
              <a:rPr lang="ru-RU" dirty="0" smtClean="0"/>
              <a:t>Проверяют </a:t>
            </a:r>
            <a:r>
              <a:rPr lang="ru-RU" dirty="0"/>
              <a:t>на просвет по шаблону.</a:t>
            </a:r>
          </a:p>
        </p:txBody>
      </p:sp>
      <p:pic>
        <p:nvPicPr>
          <p:cNvPr id="9218" name="Picture 2" descr="https://moiinstrumentu.ru/wp-content/uploads/2019/11/kak-polzovatsya-napilnik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2" y="3429000"/>
            <a:ext cx="8570600" cy="324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8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724942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Опиливание выпуклых поверхностей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Опиливание </a:t>
            </a:r>
            <a:r>
              <a:rPr lang="ru-RU" dirty="0"/>
              <a:t>носка слесарного молотка, изготовление шпонок и другие детали.</a:t>
            </a:r>
          </a:p>
        </p:txBody>
      </p:sp>
    </p:spTree>
    <p:extLst>
      <p:ext uri="{BB962C8B-B14F-4D97-AF65-F5344CB8AC3E}">
        <p14:creationId xmlns:p14="http://schemas.microsoft.com/office/powerpoint/2010/main" val="12278487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971600" y="1484784"/>
            <a:ext cx="7272808" cy="38975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4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Механизация работ при опиливании</a:t>
            </a:r>
          </a:p>
        </p:txBody>
      </p:sp>
    </p:spTree>
    <p:extLst>
      <p:ext uri="{BB962C8B-B14F-4D97-AF65-F5344CB8AC3E}">
        <p14:creationId xmlns:p14="http://schemas.microsoft.com/office/powerpoint/2010/main" val="12464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47667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Механизация работ при опиливании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79305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Автоматизированные напильники и их преимущества</a:t>
            </a:r>
            <a:endParaRPr lang="ru-RU" b="1" dirty="0">
              <a:solidFill>
                <a:srgbClr val="0000FF"/>
              </a:solidFill>
              <a:latin typeface="Open Sans"/>
            </a:endParaRPr>
          </a:p>
          <a:p>
            <a:pPr fontAlgn="base"/>
            <a:r>
              <a:rPr lang="ru-RU" sz="2000" b="1" dirty="0">
                <a:solidFill>
                  <a:srgbClr val="006600"/>
                </a:solidFill>
                <a:latin typeface="georgia" panose="02040502050405020303" pitchFamily="18" charset="0"/>
              </a:rPr>
              <a:t>Ручные инструменты отличаются низкой стоимостью, а значит, доступностью. Их главное достоинство в том, что каждый мастер может купить себе набор напильников, и пользоваться им при необходимости. Однако есть у ручных </a:t>
            </a:r>
            <a:r>
              <a:rPr lang="ru-RU" sz="20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напильников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недостаток</a:t>
            </a:r>
            <a:r>
              <a:rPr lang="ru-RU" sz="2000" b="1" dirty="0">
                <a:solidFill>
                  <a:srgbClr val="0066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– необходимость </a:t>
            </a:r>
            <a:r>
              <a:rPr lang="ru-RU" sz="2000" b="1" dirty="0">
                <a:solidFill>
                  <a:srgbClr val="006600"/>
                </a:solidFill>
                <a:latin typeface="georgia" panose="02040502050405020303" pitchFamily="18" charset="0"/>
              </a:rPr>
              <a:t>прикладывания физических усилий для выполнения соответствующих действий. </a:t>
            </a:r>
            <a:endParaRPr lang="ru-RU" sz="2000" b="1" dirty="0" smtClean="0">
              <a:solidFill>
                <a:srgbClr val="006600"/>
              </a:solidFill>
              <a:latin typeface="georgia" panose="02040502050405020303" pitchFamily="18" charset="0"/>
            </a:endParaRP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Именно </a:t>
            </a:r>
            <a:r>
              <a:rPr lang="ru-RU" sz="2000" b="1" dirty="0">
                <a:solidFill>
                  <a:srgbClr val="0000FF"/>
                </a:solidFill>
                <a:latin typeface="georgia" panose="02040502050405020303" pitchFamily="18" charset="0"/>
              </a:rPr>
              <a:t>для того, чтобы упростить проведение работ по </a:t>
            </a:r>
            <a:r>
              <a:rPr lang="ru-RU" sz="2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опиливанию выпускаются </a:t>
            </a: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автоматизированные напильники. </a:t>
            </a:r>
            <a:endParaRPr lang="ru-RU" sz="20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fontAlgn="base"/>
            <a:r>
              <a:rPr lang="ru-RU" sz="2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Они </a:t>
            </a:r>
            <a:r>
              <a:rPr lang="ru-RU" sz="2000" b="1" dirty="0">
                <a:solidFill>
                  <a:srgbClr val="0000FF"/>
                </a:solidFill>
                <a:latin typeface="georgia" panose="02040502050405020303" pitchFamily="18" charset="0"/>
              </a:rPr>
              <a:t>по типу приводных устройств бывают </a:t>
            </a:r>
            <a:r>
              <a:rPr lang="ru-RU" sz="20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разных видов</a:t>
            </a:r>
            <a:r>
              <a:rPr lang="ru-RU" sz="2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:</a:t>
            </a:r>
          </a:p>
          <a:p>
            <a:pPr marL="1073150" indent="-342900" fontAlgn="base">
              <a:buFont typeface="+mj-lt"/>
              <a:buAutoNum type="arabicPeriod"/>
            </a:pPr>
            <a:r>
              <a:rPr lang="ru-RU" sz="2000" b="1" i="0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Сетевые</a:t>
            </a:r>
          </a:p>
          <a:p>
            <a:pPr marL="1073150" indent="-342900" fontAlgn="base"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Аккумуляторные</a:t>
            </a:r>
          </a:p>
          <a:p>
            <a:pPr marL="1073150" indent="-342900" fontAlgn="base">
              <a:buFont typeface="+mj-lt"/>
              <a:buAutoNum type="arabicPeriod"/>
            </a:pPr>
            <a:r>
              <a:rPr lang="ru-RU" sz="2000" b="1" i="0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Пневматические</a:t>
            </a:r>
            <a:endParaRPr lang="ru-RU" sz="20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577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oiinstrumentu.ru/wp-content/uploads/2019/11/elektronapil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3" y="2132856"/>
            <a:ext cx="8877627" cy="39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433916" y="6072303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6.1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Сетевая (ленточная) шлифовальная машинка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104" y="245547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Open Sans"/>
              </a:rPr>
              <a:t>Сетевые </a:t>
            </a:r>
            <a:r>
              <a:rPr lang="ru-RU" b="1" u="sng" dirty="0" smtClean="0">
                <a:solidFill>
                  <a:srgbClr val="FF0000"/>
                </a:solidFill>
                <a:latin typeface="Open Sans"/>
              </a:rPr>
              <a:t>(ленточные шлифовальные машинки</a:t>
            </a:r>
            <a:r>
              <a:rPr lang="ru-RU" b="1" dirty="0" smtClean="0">
                <a:solidFill>
                  <a:srgbClr val="FF0000"/>
                </a:solidFill>
                <a:latin typeface="Open Sans"/>
              </a:rPr>
              <a:t>) </a:t>
            </a:r>
            <a:r>
              <a:rPr lang="ru-RU" b="1" dirty="0" smtClean="0">
                <a:solidFill>
                  <a:srgbClr val="0000FF"/>
                </a:solidFill>
                <a:latin typeface="Open Sans"/>
              </a:rPr>
              <a:t>работают </a:t>
            </a:r>
            <a:r>
              <a:rPr lang="ru-RU" b="1" dirty="0">
                <a:solidFill>
                  <a:srgbClr val="0000FF"/>
                </a:solidFill>
                <a:latin typeface="Open Sans"/>
              </a:rPr>
              <a:t>от сети </a:t>
            </a:r>
            <a:r>
              <a:rPr lang="ru-RU" b="1" dirty="0" smtClean="0">
                <a:solidFill>
                  <a:srgbClr val="FF0000"/>
                </a:solidFill>
                <a:latin typeface="Open Sans"/>
              </a:rPr>
              <a:t>220 В</a:t>
            </a:r>
            <a:r>
              <a:rPr lang="ru-RU" b="1" dirty="0">
                <a:solidFill>
                  <a:srgbClr val="0000FF"/>
                </a:solidFill>
                <a:latin typeface="Open Sans"/>
              </a:rPr>
              <a:t>, что обеспечивает высокие показатели производительности. </a:t>
            </a:r>
            <a:endParaRPr lang="ru-RU" b="1" dirty="0" smtClean="0">
              <a:solidFill>
                <a:srgbClr val="0000FF"/>
              </a:solidFill>
              <a:latin typeface="Open Sans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Open Sans"/>
              </a:rPr>
              <a:t>Отличаются </a:t>
            </a:r>
            <a:r>
              <a:rPr lang="ru-RU" b="1" dirty="0">
                <a:solidFill>
                  <a:srgbClr val="0000FF"/>
                </a:solidFill>
                <a:latin typeface="Open Sans"/>
              </a:rPr>
              <a:t>они от </a:t>
            </a:r>
            <a:r>
              <a:rPr lang="ru-RU" b="1" dirty="0" err="1">
                <a:solidFill>
                  <a:srgbClr val="0000FF"/>
                </a:solidFill>
                <a:latin typeface="Open Sans"/>
              </a:rPr>
              <a:t>шлифмашинок</a:t>
            </a:r>
            <a:r>
              <a:rPr lang="ru-RU" b="1" dirty="0">
                <a:solidFill>
                  <a:srgbClr val="0000FF"/>
                </a:solidFill>
                <a:latin typeface="Open Sans"/>
              </a:rPr>
              <a:t> тем, что на рабочую часть устанавливается абразивная лента небольшой ширины, повторяющей размеры ручного напильника. </a:t>
            </a:r>
            <a:endParaRPr lang="ru-RU" b="1" dirty="0" smtClean="0">
              <a:solidFill>
                <a:srgbClr val="0000FF"/>
              </a:solidFill>
              <a:latin typeface="Open Sans"/>
            </a:endParaRPr>
          </a:p>
          <a:p>
            <a:r>
              <a:rPr lang="ru-RU" b="1" dirty="0" smtClean="0">
                <a:solidFill>
                  <a:srgbClr val="FF00FF"/>
                </a:solidFill>
                <a:latin typeface="Open Sans"/>
              </a:rPr>
              <a:t>Недостаток </a:t>
            </a:r>
            <a:r>
              <a:rPr lang="ru-RU" b="1" dirty="0">
                <a:solidFill>
                  <a:srgbClr val="FF00FF"/>
                </a:solidFill>
                <a:latin typeface="Open Sans"/>
              </a:rPr>
              <a:t>инструмента </a:t>
            </a:r>
            <a:r>
              <a:rPr lang="ru-RU" b="1" dirty="0">
                <a:solidFill>
                  <a:srgbClr val="0000FF"/>
                </a:solidFill>
                <a:latin typeface="Open Sans"/>
              </a:rPr>
              <a:t>в том, что он способен заменить только плоский </a:t>
            </a:r>
            <a:r>
              <a:rPr lang="ru-RU" b="1" dirty="0" smtClean="0">
                <a:solidFill>
                  <a:srgbClr val="0000FF"/>
                </a:solidFill>
                <a:latin typeface="Open Sans"/>
              </a:rPr>
              <a:t>напильник.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oiinstrumentu.ru/wp-content/uploads/2019/11/akkumulyatornyj-napil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1" y="1964174"/>
            <a:ext cx="8784976" cy="4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576943" y="6093296"/>
            <a:ext cx="805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6.2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Аккумуляторная шлифовальная машинка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104" y="245547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Аккумуляторные</a:t>
            </a:r>
            <a:r>
              <a:rPr lang="ru-RU" b="1" dirty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– они отличаются </a:t>
            </a:r>
            <a:r>
              <a:rPr lang="ru-RU" b="1" dirty="0">
                <a:solidFill>
                  <a:srgbClr val="0000FF"/>
                </a:solidFill>
              </a:rPr>
              <a:t>от сетевого прибора тем, что не нуждаются в запитывании от розетки. 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Электрический </a:t>
            </a:r>
            <a:r>
              <a:rPr lang="ru-RU" b="1" dirty="0">
                <a:solidFill>
                  <a:srgbClr val="0000FF"/>
                </a:solidFill>
              </a:rPr>
              <a:t>мотор работает от питания, подающегося от автономного аккумулятора. 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Прибор </a:t>
            </a:r>
            <a:r>
              <a:rPr lang="ru-RU" b="1" dirty="0">
                <a:solidFill>
                  <a:srgbClr val="0000FF"/>
                </a:solidFill>
              </a:rPr>
              <a:t>напоминает УШМ, только в качестве рабочего органа используется </a:t>
            </a:r>
            <a:r>
              <a:rPr lang="ru-RU" b="1" dirty="0">
                <a:solidFill>
                  <a:srgbClr val="FF00FF"/>
                </a:solidFill>
              </a:rPr>
              <a:t>ленточная насадка</a:t>
            </a:r>
            <a:r>
              <a:rPr lang="ru-RU" b="1" dirty="0" smtClean="0">
                <a:solidFill>
                  <a:srgbClr val="FF00FF"/>
                </a:solidFill>
                <a:latin typeface="Open Sans"/>
              </a:rPr>
              <a:t>.</a:t>
            </a:r>
            <a:endParaRPr lang="ru-RU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576943" y="6093296"/>
            <a:ext cx="805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6.3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Пневматическая шлифовальная машинка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523" y="206481"/>
            <a:ext cx="84493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Пневматические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– они работают </a:t>
            </a:r>
            <a:r>
              <a:rPr lang="ru-RU" b="1" dirty="0">
                <a:solidFill>
                  <a:srgbClr val="0000FF"/>
                </a:solidFill>
              </a:rPr>
              <a:t>от энергии сжатого воздуха. 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FF00FF"/>
                </a:solidFill>
              </a:rPr>
              <a:t>Достоинством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этих приборов является тот факт, что они стоят дешевле электрических и сетевых аналогов. 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Использование </a:t>
            </a:r>
            <a:r>
              <a:rPr lang="ru-RU" b="1" dirty="0">
                <a:solidFill>
                  <a:srgbClr val="0000FF"/>
                </a:solidFill>
              </a:rPr>
              <a:t>сжатого воздуха способствует обеспечению высокой производительности. 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FF00FF"/>
                </a:solidFill>
              </a:rPr>
              <a:t>Недостаток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в том, что при эксплуатации требуется подключение к компрессору посредством шланга высокого давления</a:t>
            </a:r>
            <a:r>
              <a:rPr lang="ru-RU" b="1" dirty="0" smtClean="0">
                <a:solidFill>
                  <a:srgbClr val="0000FF"/>
                </a:solidFill>
                <a:latin typeface="Open Sans"/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3314" name="Picture 2" descr="https://moiinstrumentu.ru/wp-content/uploads/2019/11/pnevmaticheskij-napil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7" y="2237806"/>
            <a:ext cx="8496944" cy="38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7176"/>
            <a:ext cx="6840760" cy="341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413" y="4218454"/>
            <a:ext cx="56886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555776" y="6248777"/>
            <a:ext cx="2988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6.5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619672" y="3789040"/>
            <a:ext cx="6588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6.4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Опиловочные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диски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нструкция напиль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8" y="-81002"/>
            <a:ext cx="7920880" cy="258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2307171" y="88712"/>
            <a:ext cx="4464496" cy="312296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4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ВНЕШНИЙ ВИД И ФОРМЫ НАПИЛЬНИКОВ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2278601"/>
            <a:ext cx="8740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Roboto"/>
              </a:rPr>
              <a:t>Внешне, это многолезвийный брусок, состоящий из металлической полосы с острыми зубцами различного наклона</a:t>
            </a:r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.</a:t>
            </a:r>
          </a:p>
          <a:p>
            <a:r>
              <a:rPr lang="ru-RU" sz="1600" dirty="0"/>
              <a:t>Обычно, основные элементы напильника, это лезвие и хвостовик для крепления ручки.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3058493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Roboto"/>
              </a:rPr>
              <a:t>По форме рабочей области инструменты могут быть: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Roboto"/>
              </a:rPr>
              <a:t>в виде плоского прямоугольника;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Roboto"/>
              </a:rPr>
              <a:t>круглыми;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Roboto"/>
              </a:rPr>
              <a:t>полукруглыми;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Roboto"/>
              </a:rPr>
              <a:t>овальными;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Roboto"/>
              </a:rPr>
              <a:t>ромбическими;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latin typeface="Roboto"/>
              </a:rPr>
              <a:t>в виде равностороннего или тупоугольного треугольника.</a:t>
            </a:r>
            <a:endParaRPr lang="ru-RU" sz="16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pic>
        <p:nvPicPr>
          <p:cNvPr id="8196" name="Picture 4" descr="Формы напиль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26" y="3069023"/>
            <a:ext cx="4223792" cy="29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664" y="5240816"/>
            <a:ext cx="4179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Roboto"/>
              </a:rPr>
              <a:t>Некоторые разновидности выпускаются без хвостовика, а в других типах в качестве рукояти используется продолжение стального полотна.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995826"/>
            <a:ext cx="885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Roboto"/>
              </a:rPr>
              <a:t>Как правило, длина рабочего полотна составляет от 100 до 400 мм.</a:t>
            </a:r>
          </a:p>
          <a:p>
            <a:r>
              <a:rPr lang="ru-RU" dirty="0">
                <a:solidFill>
                  <a:srgbClr val="333333"/>
                </a:solidFill>
                <a:latin typeface="Roboto"/>
              </a:rPr>
              <a:t>Некоторые виды, с учетом специфики выпускаются большим размером.</a:t>
            </a:r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1721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1124744"/>
            <a:ext cx="8568952" cy="21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349665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6.6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Шлифовальные головки: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полукруглая;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 </a:t>
            </a: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круглая;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в, г, д </a:t>
            </a: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конические;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обратноконическая;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цилиндрическая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752528" cy="5976664"/>
          </a:xfrm>
          <a:prstGeom prst="rect">
            <a:avLst/>
          </a:prstGeom>
          <a:noFill/>
        </p:spPr>
      </p:pic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3851920" y="4077072"/>
            <a:ext cx="507605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6.7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Электрическая </a:t>
            </a:r>
            <a:r>
              <a:rPr lang="ru-RU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опиловочная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машина с гибким валом: </a:t>
            </a:r>
            <a:r>
              <a:rPr lang="ru-RU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патрон;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инструмент;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3, 5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-шкивы;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ремень;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гибкий вал;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электродвигатель;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кронштейн;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опора 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0" y="5301208"/>
            <a:ext cx="89999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6.8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Пневматическая </a:t>
            </a:r>
            <a:r>
              <a:rPr lang="ru-RU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опиловочная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машина: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инструмент;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патрон;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поршень;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поворотная втулка;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поршневая коробка;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шланг;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крышка;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пусковой крючок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0567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4139952" y="2833192"/>
            <a:ext cx="48600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6.9 </a:t>
            </a:r>
            <a:r>
              <a:rPr lang="ru-RU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Опиловочный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станок с абразивной лентой: </a:t>
            </a:r>
          </a:p>
          <a:p>
            <a:pPr marL="269875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кронштейн; </a:t>
            </a:r>
          </a:p>
          <a:p>
            <a:pPr marL="269875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лампа; </a:t>
            </a:r>
          </a:p>
          <a:p>
            <a:pPr marL="269875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бесконечная абразивная лента; </a:t>
            </a:r>
          </a:p>
          <a:p>
            <a:pPr marL="269875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стол; </a:t>
            </a:r>
          </a:p>
          <a:p>
            <a:pPr marL="269875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основание; </a:t>
            </a:r>
          </a:p>
          <a:p>
            <a:pPr marL="269875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кнопка включения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21" y="332656"/>
            <a:ext cx="40324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79512" y="5196006"/>
            <a:ext cx="8748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6.10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Стационарный опиловочно-зачистной станок: 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общий вид станка;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исполнительный узел;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станина;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кожух;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3, 5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кронштейны;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стойка;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шток;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напильник;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заготовка;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стол;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10, 12 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винты;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пусковая педаль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312" y="188640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88640"/>
            <a:ext cx="900100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Правила выполнения работ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механизированном опиливании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Необходимо правильно выбирать инструмент </a:t>
            </a:r>
            <a:r>
              <a:rPr lang="ru-RU" sz="23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при механизированном опиливании криволинейных поверхностей</a:t>
            </a: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фрезу-шарошку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для снятия большого слоя металла или грубой зачистки необработанной поверхности и заусенцев;</a:t>
            </a:r>
          </a:p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фигурные круглые напильники</a:t>
            </a: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для точной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(до 0,05 мм) 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обработки поверхностей;</a:t>
            </a:r>
          </a:p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шлифовальные фасонные головки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для окончательной зачистки обработанных поверхностей.</a:t>
            </a:r>
          </a:p>
          <a:p>
            <a:pPr lvl="0"/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Форму инструмента следует выбирать в зависимости от формы обрабатываемой поверхности.</a:t>
            </a:r>
          </a:p>
          <a:p>
            <a:pPr lvl="0"/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Обработку поверхностей круглыми вращающимися напильниками необходимо выполнять, закрепив их хвостовиком в патроне ручной сверлильной машины мощностью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менее 0,5 кВт.</a:t>
            </a:r>
            <a:endParaRPr lang="ru-RU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971600" y="1340768"/>
            <a:ext cx="7272808" cy="4176464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4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Типичные дефекты при опиливании металла, причины их появления и способы предупреждения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7985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93202" y="116632"/>
            <a:ext cx="8229600" cy="82716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7. </a:t>
            </a:r>
            <a:r>
              <a:rPr lang="ru-RU" sz="2400" b="1" dirty="0" smtClean="0">
                <a:solidFill>
                  <a:srgbClr val="C00000"/>
                </a:solidFill>
              </a:rPr>
              <a:t>ТИПИЧНЫЕ ДЕФЕКТЫ ПРИ ОПИЛИВАНИИ  МЕТАЛЛА,  ПРИЧИНЫ ИХ ПОЯВЛЕНИЯ И СПОСОБЫ ПРЕДУПРЕЖДЕНИЯ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1741119"/>
              </p:ext>
            </p:extLst>
          </p:nvPr>
        </p:nvGraphicFramePr>
        <p:xfrm>
          <a:off x="251517" y="1052736"/>
          <a:ext cx="8712970" cy="5160650"/>
        </p:xfrm>
        <a:graphic>
          <a:graphicData uri="http://schemas.openxmlformats.org/drawingml/2006/table">
            <a:tbl>
              <a:tblPr/>
              <a:tblGrid>
                <a:gridCol w="2547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2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2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2222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08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 </a:t>
                      </a:r>
                      <a:r>
                        <a:rPr lang="ru-RU" sz="20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предупреждения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737">
                <a:tc>
                  <a:txBody>
                    <a:bodyPr/>
                    <a:lstStyle/>
                    <a:p>
                      <a:pPr marR="21590" indent="-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«Завалы» </a:t>
                      </a:r>
                      <a:r>
                        <a:rPr lang="ru-RU" sz="2000" b="1" spc="-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 задней части </a:t>
                      </a:r>
                      <a:r>
                        <a:rPr lang="ru-RU" sz="20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плоскости </a:t>
                      </a:r>
                      <a:r>
                        <a:rPr lang="ru-RU" sz="2000" b="1" spc="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детали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Тиски 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установ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лены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слишком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высоко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Отрегулировать высоту тисков по росту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737"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«Завалы» в </a:t>
                      </a:r>
                      <a:r>
                        <a:rPr lang="ru-RU" sz="2000" b="1" spc="-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пе</a:t>
                      </a:r>
                      <a:r>
                        <a:rPr lang="ru-RU" sz="2000" b="1" spc="-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редней </a:t>
                      </a:r>
                      <a:r>
                        <a:rPr lang="ru-RU" sz="2000" b="1" spc="-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части </a:t>
                      </a:r>
                      <a:r>
                        <a:rPr lang="ru-RU" sz="20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плоскости </a:t>
                      </a:r>
                      <a:r>
                        <a:rPr lang="ru-RU" sz="2000" b="1" spc="-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дета</a:t>
                      </a:r>
                      <a:r>
                        <a:rPr lang="ru-RU" sz="2000" b="1" spc="-3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Тиски 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установ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лены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слишком низко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 же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2155">
                <a:tc>
                  <a:txBody>
                    <a:bodyPr/>
                    <a:lstStyle/>
                    <a:p>
                      <a:pPr marR="60960"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«Завалы» </a:t>
                      </a:r>
                      <a:r>
                        <a:rPr lang="ru-RU" sz="2000" b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опи</a:t>
                      </a:r>
                      <a:r>
                        <a:rPr lang="ru-RU" sz="2000" b="1" spc="-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ленной широ</a:t>
                      </a:r>
                      <a:r>
                        <a:rPr lang="ru-RU" sz="2000" b="1" spc="-2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кой </a:t>
                      </a:r>
                      <a:r>
                        <a:rPr lang="ru-RU" sz="20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плоскости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детали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Опиливание </a:t>
                      </a:r>
                      <a:r>
                        <a:rPr lang="ru-RU" sz="2000" b="1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выполнялось </a:t>
                      </a:r>
                      <a:r>
                        <a:rPr lang="ru-RU" sz="2000" b="1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только в одном </a:t>
                      </a:r>
                      <a:r>
                        <a:rPr lang="ru-RU" sz="20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направлении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опиливании широкой плоской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верхности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последовательно чередовать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продольное, поперечное и 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перекрест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ное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опиливание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78354228"/>
              </p:ext>
            </p:extLst>
          </p:nvPr>
        </p:nvGraphicFramePr>
        <p:xfrm>
          <a:off x="107504" y="188640"/>
          <a:ext cx="8856983" cy="6487110"/>
        </p:xfrm>
        <a:graphic>
          <a:graphicData uri="http://schemas.openxmlformats.org/drawingml/2006/table">
            <a:tbl>
              <a:tblPr/>
              <a:tblGrid>
                <a:gridCol w="2057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7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147">
                <a:tc>
                  <a:txBody>
                    <a:bodyPr/>
                    <a:lstStyle/>
                    <a:p>
                      <a:pPr marL="2133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предупреждения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891"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Не удается </a:t>
                      </a:r>
                      <a:r>
                        <a:rPr lang="ru-RU" sz="17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опилить </a:t>
                      </a:r>
                      <a:r>
                        <a:rPr lang="ru-RU" sz="1700" b="1" spc="-2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сопря</a:t>
                      </a:r>
                      <a:r>
                        <a:rPr lang="ru-RU" sz="1700" b="1" spc="-3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женные плос</a:t>
                      </a:r>
                      <a:r>
                        <a:rPr lang="ru-RU" sz="1700" b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кие поверхно</a:t>
                      </a:r>
                      <a:r>
                        <a:rPr lang="ru-RU" sz="1700" b="1" spc="-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сти </a:t>
                      </a:r>
                      <a:r>
                        <a:rPr lang="ru-RU" sz="17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под </a:t>
                      </a:r>
                      <a:r>
                        <a:rPr lang="ru-RU" sz="1700" b="1" spc="-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уголь</a:t>
                      </a:r>
                      <a:r>
                        <a:rPr lang="ru-RU" sz="1700" b="1" spc="-3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ник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7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</a:t>
                      </a:r>
                      <a:r>
                        <a:rPr lang="ru-RU" sz="17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лись </a:t>
                      </a:r>
                      <a:r>
                        <a:rPr lang="ru-RU" sz="17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ru-RU" sz="17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опиливания </a:t>
                      </a:r>
                      <a:r>
                        <a:rPr lang="ru-RU" sz="17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</a:t>
                      </a:r>
                      <a:r>
                        <a:rPr lang="ru-RU" sz="17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пряженных </a:t>
                      </a:r>
                      <a:r>
                        <a:rPr lang="ru-RU" sz="17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плоских </a:t>
                      </a:r>
                      <a:r>
                        <a:rPr lang="ru-RU" sz="1700" b="1" spc="-3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17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верхностей</a:t>
                      </a:r>
                      <a:endParaRPr lang="ru-RU" sz="17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Вначале точно, под линейку, и начисто </a:t>
                      </a:r>
                      <a:r>
                        <a:rPr lang="ru-RU" sz="17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опилить базовую плоскую поверхность </a:t>
                      </a:r>
                      <a:r>
                        <a:rPr lang="ru-RU" sz="17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детали, а затем по ней </a:t>
                      </a:r>
                      <a:r>
                        <a:rPr lang="ru-RU" sz="1700" b="1" spc="-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припиливать</a:t>
                      </a:r>
                      <a:r>
                        <a:rPr lang="ru-RU" sz="17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7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</a:t>
                      </a:r>
                      <a:r>
                        <a:rPr lang="ru-RU" sz="17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пряженную </a:t>
                      </a:r>
                      <a:r>
                        <a:rPr lang="ru-RU" sz="17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плоскую поверхность</a:t>
                      </a:r>
                      <a:endParaRPr lang="ru-RU" sz="17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9469">
                <a:tc>
                  <a:txBody>
                    <a:bodyPr/>
                    <a:lstStyle/>
                    <a:p>
                      <a:pPr marR="21590" indent="-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Угольник </a:t>
                      </a:r>
                      <a:r>
                        <a:rPr lang="ru-RU" sz="1700" b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1700" b="1" spc="-2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плотно прилегает </a:t>
                      </a:r>
                      <a:r>
                        <a:rPr lang="ru-RU" sz="17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 плоским поверхностям, </a:t>
                      </a:r>
                      <a:r>
                        <a:rPr lang="ru-RU" sz="1700" b="1" spc="-3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сопряженным </a:t>
                      </a:r>
                      <a:r>
                        <a:rPr lang="ru-RU" sz="17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под </a:t>
                      </a:r>
                      <a:r>
                        <a:rPr lang="ru-RU" sz="1700" b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внутрен</a:t>
                      </a:r>
                      <a:r>
                        <a:rPr lang="ru-RU" sz="1700" b="1" spc="-4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ним </a:t>
                      </a:r>
                      <a:r>
                        <a:rPr lang="ru-RU" sz="1700" b="1" spc="-4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углом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Некачественно </a:t>
                      </a:r>
                      <a:r>
                        <a:rPr lang="ru-RU" sz="17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отделан угол в </a:t>
                      </a:r>
                      <a:r>
                        <a:rPr lang="ru-RU" sz="17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сопряжении</a:t>
                      </a:r>
                      <a:endParaRPr lang="ru-RU" sz="17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Отделку угла между сопрягаемыми </a:t>
                      </a:r>
                      <a:r>
                        <a:rPr lang="ru-RU" sz="17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</a:t>
                      </a:r>
                      <a:r>
                        <a:rPr lang="ru-RU" sz="17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скими </a:t>
                      </a:r>
                      <a:r>
                        <a:rPr lang="ru-RU" sz="17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поверхностями производить </a:t>
                      </a:r>
                      <a:r>
                        <a:rPr lang="ru-RU" sz="17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реб</a:t>
                      </a:r>
                      <a:r>
                        <a:rPr lang="ru-RU" sz="17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ром </a:t>
                      </a:r>
                      <a:r>
                        <a:rPr lang="ru-RU" sz="17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трехгранного напильника или </a:t>
                      </a:r>
                      <a:r>
                        <a:rPr lang="ru-RU" sz="17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надфиля</a:t>
                      </a:r>
                      <a:r>
                        <a:rPr lang="ru-RU" sz="17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сделать прорезь в углу </a:t>
                      </a:r>
                      <a:r>
                        <a:rPr lang="ru-RU" sz="17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</a:t>
                      </a:r>
                      <a:r>
                        <a:rPr lang="ru-RU" sz="17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ния </a:t>
                      </a:r>
                      <a:r>
                        <a:rPr lang="ru-RU" sz="17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поверхностей</a:t>
                      </a:r>
                      <a:endParaRPr lang="ru-RU" sz="17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781">
                <a:tc>
                  <a:txBody>
                    <a:bodyPr/>
                    <a:lstStyle/>
                    <a:p>
                      <a:pPr marR="15240"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spc="-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Не удается </a:t>
                      </a:r>
                      <a:r>
                        <a:rPr lang="ru-RU" sz="17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опилить </a:t>
                      </a:r>
                      <a:r>
                        <a:rPr lang="ru-RU" sz="1700" b="1" spc="-2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плос</a:t>
                      </a:r>
                      <a:r>
                        <a:rPr lang="ru-RU" sz="1700" b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кие поверхно</a:t>
                      </a:r>
                      <a:r>
                        <a:rPr lang="ru-RU" sz="1700" b="1" spc="-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сти параллель</a:t>
                      </a:r>
                      <a:r>
                        <a:rPr lang="ru-RU" sz="1700" b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но </a:t>
                      </a:r>
                      <a:r>
                        <a:rPr lang="ru-RU" sz="17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друг другу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7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соблюдают</a:t>
                      </a:r>
                      <a:r>
                        <a:rPr lang="ru-RU" sz="17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ся </a:t>
                      </a:r>
                      <a:r>
                        <a:rPr lang="ru-RU" sz="17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ru-RU" sz="17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</a:t>
                      </a:r>
                      <a:r>
                        <a:rPr lang="ru-RU" sz="17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ливания пло</a:t>
                      </a:r>
                      <a:r>
                        <a:rPr lang="ru-RU" sz="17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ских поверхно</a:t>
                      </a:r>
                      <a:r>
                        <a:rPr lang="ru-RU" sz="17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стей</a:t>
                      </a:r>
                      <a:endParaRPr lang="ru-RU" sz="17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Вначале точно, под линейку, и начисто </a:t>
                      </a:r>
                      <a:r>
                        <a:rPr lang="ru-RU" sz="17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опилить базовую плоскость детали. </a:t>
                      </a:r>
                      <a:r>
                        <a:rPr lang="ru-RU" sz="17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Опиливание сопряженной плоскости </a:t>
                      </a: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производить, чередуя с самого начала </a:t>
                      </a:r>
                      <a:r>
                        <a:rPr lang="ru-RU" sz="17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работы регулярную проверку ее </a:t>
                      </a:r>
                      <a:r>
                        <a:rPr lang="ru-RU" sz="17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плоско</a:t>
                      </a:r>
                      <a:r>
                        <a:rPr lang="ru-RU" sz="17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стности </a:t>
                      </a:r>
                      <a:r>
                        <a:rPr lang="ru-RU" sz="17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линейкой и размера </a:t>
                      </a:r>
                      <a:r>
                        <a:rPr lang="ru-RU" sz="17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штанген</a:t>
                      </a:r>
                      <a:r>
                        <a:rPr lang="ru-RU" sz="17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циркулем</a:t>
                      </a:r>
                      <a:r>
                        <a:rPr lang="ru-RU" sz="17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Места опиливания </a:t>
                      </a:r>
                      <a:r>
                        <a:rPr lang="ru-RU" sz="17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определять </a:t>
                      </a:r>
                      <a:r>
                        <a:rPr lang="ru-RU" sz="17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просвету между губками </a:t>
                      </a:r>
                      <a:r>
                        <a:rPr lang="ru-RU" sz="17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штан</a:t>
                      </a:r>
                      <a:r>
                        <a:rPr lang="ru-RU" sz="17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генциркуля </a:t>
                      </a:r>
                      <a:r>
                        <a:rPr lang="ru-RU" sz="17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опиливаемой </a:t>
                      </a:r>
                      <a:r>
                        <a:rPr lang="ru-RU" sz="17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</a:t>
                      </a:r>
                      <a:r>
                        <a:rPr lang="ru-RU" sz="17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стью</a:t>
                      </a:r>
                      <a:r>
                        <a:rPr lang="ru-RU" sz="17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а также на основе сравнения </a:t>
                      </a:r>
                      <a:r>
                        <a:rPr lang="ru-RU" sz="17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</a:t>
                      </a:r>
                      <a:r>
                        <a:rPr lang="ru-RU" sz="17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зультатов </a:t>
                      </a:r>
                      <a:r>
                        <a:rPr lang="ru-RU" sz="17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измерений</a:t>
                      </a:r>
                      <a:endParaRPr lang="ru-RU" sz="17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5364030"/>
              </p:ext>
            </p:extLst>
          </p:nvPr>
        </p:nvGraphicFramePr>
        <p:xfrm>
          <a:off x="251520" y="476672"/>
          <a:ext cx="8712966" cy="6192688"/>
        </p:xfrm>
        <a:graphic>
          <a:graphicData uri="http://schemas.openxmlformats.org/drawingml/2006/table">
            <a:tbl>
              <a:tblPr/>
              <a:tblGrid>
                <a:gridCol w="2318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3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Грубая </a:t>
                      </a:r>
                      <a:r>
                        <a:rPr lang="ru-RU" sz="1800" b="1" spc="-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оконча</a:t>
                      </a:r>
                      <a:r>
                        <a:rPr lang="ru-RU" sz="1800" b="1" spc="-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тельная отдел</a:t>
                      </a:r>
                      <a:r>
                        <a:rPr lang="ru-RU" sz="1800" b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ка </a:t>
                      </a:r>
                      <a:r>
                        <a:rPr lang="ru-RU" sz="18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опиленной </a:t>
                      </a:r>
                      <a:r>
                        <a:rPr lang="ru-RU" sz="18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поверхности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Отделка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произ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водилась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b="1" spc="-1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дра</a:t>
                      </a:r>
                      <a:r>
                        <a:rPr lang="ru-RU" sz="1800" b="1" spc="-25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чевым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напильником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Приме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нялись неправильные прие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мы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отделки поверхности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Отделку поверхности производить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только личным напильником после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чественного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'опиливания под линейку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 более грубым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напильни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Отделку поверхности производить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продольным штрихом, применяя захват напильника «щепотью»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789">
                <a:tc>
                  <a:txBody>
                    <a:bodyPr/>
                    <a:lstStyle/>
                    <a:p>
                      <a:pPr marR="698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Опиленный </a:t>
                      </a:r>
                      <a:r>
                        <a:rPr lang="ru-RU" sz="1800" b="1" spc="-3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круглый </a:t>
                      </a:r>
                      <a:r>
                        <a:rPr lang="ru-RU" sz="1800" b="1" spc="-3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стер</a:t>
                      </a:r>
                      <a:r>
                        <a:rPr lang="ru-RU" sz="1800" b="1" spc="-2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жень </a:t>
                      </a:r>
                      <a:r>
                        <a:rPr lang="ru-RU" sz="18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25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цилиндричен</a:t>
                      </a:r>
                      <a:r>
                        <a:rPr lang="ru-RU" sz="18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(овальность, </a:t>
                      </a:r>
                      <a:r>
                        <a:rPr lang="ru-RU" sz="1800" b="1" spc="-3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конусность, </a:t>
                      </a:r>
                      <a:r>
                        <a:rPr lang="ru-RU" sz="18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огранка)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Нерациональная последовательность опи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ливания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роля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опиливании чаще производить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</a:t>
                      </a:r>
                      <a:r>
                        <a:rPr lang="ru-RU" sz="1800" b="1" spc="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мерения </a:t>
                      </a:r>
                      <a:r>
                        <a:rPr lang="ru-RU" sz="1800" b="1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размеров стержня в разных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местах и с различных сторон. При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необходимости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снятия значительного слоя металла вначале опилить стержень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многогранник, проверяя размер и </a:t>
                      </a:r>
                      <a:r>
                        <a:rPr lang="ru-RU" sz="1800" b="1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параллельность, а затем довести его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 </a:t>
                      </a:r>
                      <a:r>
                        <a:rPr lang="ru-RU" sz="1800" b="1" spc="-1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цилиндричности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244" marR="252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11467"/>
              </p:ext>
            </p:extLst>
          </p:nvPr>
        </p:nvGraphicFramePr>
        <p:xfrm>
          <a:off x="251520" y="115387"/>
          <a:ext cx="8712968" cy="337147"/>
        </p:xfrm>
        <a:graphic>
          <a:graphicData uri="http://schemas.openxmlformats.org/drawingml/2006/table">
            <a:tbl>
              <a:tblPr/>
              <a:tblGrid>
                <a:gridCol w="232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147">
                <a:tc>
                  <a:txBody>
                    <a:bodyPr/>
                    <a:lstStyle/>
                    <a:p>
                      <a:pPr marL="2133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предупреждения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7757" marR="177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323528" y="637435"/>
            <a:ext cx="8496944" cy="1015663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Напильник</a:t>
            </a:r>
            <a:r>
              <a:rPr lang="ru-RU" altLang="ru-RU" sz="2000" dirty="0"/>
              <a:t> </a:t>
            </a:r>
            <a:r>
              <a:rPr lang="ru-RU" altLang="ru-RU" sz="2000" b="1" dirty="0" smtClean="0">
                <a:solidFill>
                  <a:srgbClr val="006600"/>
                </a:solidFill>
              </a:rPr>
              <a:t>– стальной брусок </a:t>
            </a:r>
            <a:r>
              <a:rPr lang="ru-RU" altLang="ru-RU" sz="2000" b="1" dirty="0">
                <a:solidFill>
                  <a:srgbClr val="006600"/>
                </a:solidFill>
              </a:rPr>
              <a:t>определённого профиля и длины,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6600"/>
                </a:solidFill>
              </a:rPr>
              <a:t>на поверхности которого насечки (нарезки), образующие впадины и зубцы (зубья), </a:t>
            </a:r>
            <a:r>
              <a:rPr lang="ru-RU" altLang="ru-RU" sz="2000" b="1" dirty="0" smtClean="0">
                <a:solidFill>
                  <a:srgbClr val="006600"/>
                </a:solidFill>
              </a:rPr>
              <a:t>имеющие </a:t>
            </a:r>
            <a:r>
              <a:rPr lang="ru-RU" altLang="ru-RU" sz="2000" b="1" dirty="0">
                <a:solidFill>
                  <a:srgbClr val="006600"/>
                </a:solidFill>
              </a:rPr>
              <a:t>в сечении форму клина. </a:t>
            </a:r>
          </a:p>
        </p:txBody>
      </p:sp>
      <p:pic>
        <p:nvPicPr>
          <p:cNvPr id="716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b="73965"/>
          <a:stretch>
            <a:fillRect/>
          </a:stretch>
        </p:blipFill>
        <p:spPr bwMode="auto">
          <a:xfrm>
            <a:off x="307706" y="1882911"/>
            <a:ext cx="8585787" cy="204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8"/>
          <p:cNvSpPr txBox="1">
            <a:spLocks noChangeArrowheads="1"/>
          </p:cNvSpPr>
          <p:nvPr/>
        </p:nvSpPr>
        <p:spPr bwMode="auto">
          <a:xfrm>
            <a:off x="7668344" y="4035751"/>
            <a:ext cx="1093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Кольцо </a:t>
            </a:r>
          </a:p>
        </p:txBody>
      </p:sp>
      <p:sp>
        <p:nvSpPr>
          <p:cNvPr id="71687" name="Line 9"/>
          <p:cNvSpPr>
            <a:spLocks noChangeShapeType="1"/>
          </p:cNvSpPr>
          <p:nvPr/>
        </p:nvSpPr>
        <p:spPr bwMode="auto">
          <a:xfrm>
            <a:off x="6372200" y="3097556"/>
            <a:ext cx="1728192" cy="9822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627784" y="92368"/>
            <a:ext cx="3945632" cy="52832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Напильники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706" y="3977306"/>
            <a:ext cx="7264290" cy="132343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>
                <a:solidFill>
                  <a:srgbClr val="FF0000"/>
                </a:solidFill>
              </a:rPr>
              <a:t>Изготавливают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напильники из очень твёрдой высокоуглеродистой            </a:t>
            </a:r>
            <a:r>
              <a:rPr lang="ru-RU" sz="1600" b="1" dirty="0" smtClean="0">
                <a:solidFill>
                  <a:srgbClr val="006600"/>
                </a:solidFill>
              </a:rPr>
              <a:t>(от 1,1 до 1,25 % углерода) </a:t>
            </a:r>
            <a:r>
              <a:rPr lang="ru-RU" sz="1600" dirty="0" smtClean="0"/>
              <a:t>инструментальной </a:t>
            </a:r>
            <a:r>
              <a:rPr lang="ru-RU" sz="1600" dirty="0"/>
              <a:t>высококачественной </a:t>
            </a:r>
            <a:r>
              <a:rPr lang="ru-RU" sz="1600" dirty="0" smtClean="0"/>
              <a:t>стали</a:t>
            </a:r>
            <a:r>
              <a:rPr lang="ru-RU" sz="1600" dirty="0"/>
              <a:t>: </a:t>
            </a:r>
          </a:p>
          <a:p>
            <a:pPr marL="6286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CC"/>
                </a:solidFill>
              </a:rPr>
              <a:t>углеродистой стали </a:t>
            </a:r>
            <a:r>
              <a:rPr lang="ru-RU" sz="1600" dirty="0" smtClean="0"/>
              <a:t>(</a:t>
            </a:r>
            <a:r>
              <a:rPr lang="ru-RU" sz="1600" b="1" dirty="0" smtClean="0">
                <a:solidFill>
                  <a:srgbClr val="FF0000"/>
                </a:solidFill>
              </a:rPr>
              <a:t>У10А, У12А, У13А</a:t>
            </a:r>
            <a:r>
              <a:rPr lang="ru-RU" sz="1600" dirty="0" smtClean="0"/>
              <a:t>); </a:t>
            </a:r>
          </a:p>
          <a:p>
            <a:pPr marL="6286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CC"/>
                </a:solidFill>
              </a:rPr>
              <a:t>легированной хромистой стали </a:t>
            </a:r>
            <a:r>
              <a:rPr lang="ru-RU" sz="1600" dirty="0" smtClean="0"/>
              <a:t>(</a:t>
            </a:r>
            <a:r>
              <a:rPr lang="ru-RU" sz="1600" b="1" dirty="0" smtClean="0">
                <a:solidFill>
                  <a:srgbClr val="FF0000"/>
                </a:solidFill>
              </a:rPr>
              <a:t>ШХ9,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ШХ15, 111Х15</a:t>
            </a:r>
            <a:r>
              <a:rPr lang="ru-RU" sz="1600" dirty="0" smtClean="0"/>
              <a:t>);</a:t>
            </a:r>
          </a:p>
          <a:p>
            <a:pPr marL="6286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00CC"/>
                </a:solidFill>
              </a:rPr>
              <a:t>быстрорежущей стали </a:t>
            </a:r>
            <a:r>
              <a:rPr lang="ru-RU" sz="1600" dirty="0" smtClean="0"/>
              <a:t>(</a:t>
            </a:r>
            <a:r>
              <a:rPr lang="ru-RU" sz="1600" b="1" dirty="0" smtClean="0">
                <a:solidFill>
                  <a:srgbClr val="FF0000"/>
                </a:solidFill>
              </a:rPr>
              <a:t>Р9,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Р7Т</a:t>
            </a:r>
            <a:r>
              <a:rPr lang="ru-RU" sz="1600" dirty="0" smtClean="0"/>
              <a:t>) 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39136" y="5520134"/>
            <a:ext cx="3654357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indent="269875"/>
            <a:r>
              <a:rPr lang="ru-RU" sz="1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Ручка напильника может быть: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деревянной;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пластмассовой;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металлической.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706" y="5520134"/>
            <a:ext cx="3904254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Open Sans"/>
              </a:rPr>
              <a:t>Слесарный или ручной напильник </a:t>
            </a:r>
            <a:r>
              <a:rPr lang="ru-RU" sz="1600" b="1" dirty="0" smtClean="0">
                <a:solidFill>
                  <a:srgbClr val="006600"/>
                </a:solidFill>
                <a:latin typeface="Open Sans"/>
              </a:rPr>
              <a:t>– </a:t>
            </a:r>
            <a:r>
              <a:rPr lang="ru-RU" sz="1600" b="1" u="sng" dirty="0" smtClean="0">
                <a:solidFill>
                  <a:srgbClr val="006600"/>
                </a:solidFill>
                <a:latin typeface="Open Sans"/>
              </a:rPr>
              <a:t>самый </a:t>
            </a:r>
            <a:r>
              <a:rPr lang="ru-RU" sz="1600" b="1" u="sng" dirty="0">
                <a:solidFill>
                  <a:srgbClr val="006600"/>
                </a:solidFill>
                <a:latin typeface="Open Sans"/>
              </a:rPr>
              <a:t>популярный вид рабочего инструмента</a:t>
            </a:r>
            <a:r>
              <a:rPr lang="ru-RU" sz="1600" b="1" dirty="0">
                <a:solidFill>
                  <a:srgbClr val="006600"/>
                </a:solidFill>
                <a:latin typeface="Open Sans"/>
              </a:rPr>
              <a:t>, применяющийся при проведении слесарных работ. </a:t>
            </a:r>
            <a:endParaRPr lang="ru-RU" sz="1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3432036"/>
              </p:ext>
            </p:extLst>
          </p:nvPr>
        </p:nvGraphicFramePr>
        <p:xfrm>
          <a:off x="179513" y="548680"/>
          <a:ext cx="8784975" cy="579500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2222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52145" marR="652145" indent="216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Способ  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предупреждения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Опиленная </a:t>
                      </a:r>
                      <a:r>
                        <a:rPr lang="ru-RU" sz="1800" b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кри</a:t>
                      </a:r>
                      <a:r>
                        <a:rPr lang="ru-RU" sz="1800" b="1" spc="-1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волинейная поверхность пло</a:t>
                      </a:r>
                      <a:r>
                        <a:rPr lang="ru-RU" sz="1800" b="1" spc="-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ской </a:t>
                      </a:r>
                      <a:r>
                        <a:rPr lang="ru-RU" sz="1800" b="1" spc="-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детали не соответствует </a:t>
                      </a:r>
                      <a:r>
                        <a:rPr lang="ru-RU" sz="18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профилю </a:t>
                      </a:r>
                      <a:r>
                        <a:rPr lang="ru-RU" sz="1800" b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конт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рольного шаб</a:t>
                      </a:r>
                      <a:r>
                        <a:rPr lang="ru-RU" sz="1800" b="1" spc="-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лона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соблюдают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ся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опи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ливания криво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линейных поверхностей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плоских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лей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 опиливании выпуклых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стей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сначала опиливать на многогран­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ник с припуском на отделку 0,1 ...0,2 мм,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затем отделывать продольным 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штри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хом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 регулярным контролем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шаблону. При опиливании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гнутой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 малого радиуса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кривизны диаметр круглого напильника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должен быть меньше двойного радиуса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выемки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19"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Опиленный </a:t>
                      </a:r>
                      <a:r>
                        <a:rPr lang="ru-RU" sz="1800" b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сопряженный </a:t>
                      </a:r>
                      <a:r>
                        <a:rPr lang="ru-RU" sz="1800" b="1" spc="-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контур детали </a:t>
                      </a:r>
                      <a:r>
                        <a:rPr lang="ru-RU" sz="18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800" b="1" spc="-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соответствует </a:t>
                      </a:r>
                      <a:r>
                        <a:rPr lang="ru-RU" sz="18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профилю </a:t>
                      </a:r>
                      <a:r>
                        <a:rPr lang="ru-RU" sz="1800" b="1" spc="-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контрольного </a:t>
                      </a:r>
                      <a:r>
                        <a:rPr lang="ru-RU" sz="18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шаблона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Неправильная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последователь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ность обработ</a:t>
                      </a:r>
                      <a:r>
                        <a:rPr lang="ru-RU" sz="1800" b="1" spc="-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Соблюдать типовую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последовательность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обработки: вначале опилить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плоские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параллельные поверхности, затем выпуклые. Заканчивать обработку опи­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ливанием вогнутых частей поверхности, внимательно следя за опиливанием мест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сопряжения. Отделку производить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продольным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штрихом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18280" marR="18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65293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Виды и причины брака при опиливании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9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0000FF"/>
                </a:solidFill>
              </a:rPr>
              <a:t>Неровности поверхностей (горбы) и завалы краев заготовки </a:t>
            </a:r>
            <a:r>
              <a:rPr lang="ru-RU" b="1" dirty="0" smtClean="0">
                <a:solidFill>
                  <a:srgbClr val="0000FF"/>
                </a:solidFill>
              </a:rPr>
              <a:t>– неумение пользоваться </a:t>
            </a:r>
            <a:r>
              <a:rPr lang="ru-RU" b="1" dirty="0">
                <a:solidFill>
                  <a:srgbClr val="0000FF"/>
                </a:solidFill>
              </a:rPr>
              <a:t>напильником.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0000FF"/>
                </a:solidFill>
              </a:rPr>
              <a:t>Вмятины или повреждение заготовок сильный зажим в тисках.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0000FF"/>
                </a:solidFill>
              </a:rPr>
              <a:t>Неточность размеров опиленной заготовки </a:t>
            </a:r>
            <a:r>
              <a:rPr lang="ru-RU" b="1" dirty="0" smtClean="0">
                <a:solidFill>
                  <a:srgbClr val="0000FF"/>
                </a:solidFill>
              </a:rPr>
              <a:t>вследствие </a:t>
            </a:r>
            <a:r>
              <a:rPr lang="ru-RU" b="1" dirty="0">
                <a:solidFill>
                  <a:srgbClr val="0000FF"/>
                </a:solidFill>
              </a:rPr>
              <a:t>неправильной разметки, снятие очень большого или малого слоя металла а также неправильности намерения или неточности измерительных инструментов.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0000FF"/>
                </a:solidFill>
              </a:rPr>
              <a:t>Задиры, царапины на поверхности детали, возникающие в результате небрежной работы и неправильно выбранного напильника.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39426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116632"/>
            <a:ext cx="7772400" cy="71095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Безопасность труда при опиливании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27584"/>
            <a:ext cx="8501408" cy="5903845"/>
          </a:xfrm>
        </p:spPr>
        <p:txBody>
          <a:bodyPr>
            <a:normAutofit fontScale="70000" lnSpcReduction="20000"/>
          </a:bodyPr>
          <a:lstStyle/>
          <a:p>
            <a:endParaRPr lang="ru-RU" sz="11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000" b="1" dirty="0">
                <a:solidFill>
                  <a:srgbClr val="006600"/>
                </a:solidFill>
              </a:rPr>
              <a:t>При опиливании заготовок с острыми кромками нельзя поджимать пальцы левой руки при обратном ходе.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000" b="1" dirty="0">
                <a:solidFill>
                  <a:srgbClr val="006600"/>
                </a:solidFill>
              </a:rPr>
              <a:t>Стружку необходимо сметать волосяной щеткой. Запрещается сбрасывать обнаженными руками и сдувать или удалять сжатым воздухом.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000" b="1" dirty="0">
                <a:solidFill>
                  <a:srgbClr val="006600"/>
                </a:solidFill>
              </a:rPr>
              <a:t>При работе следует пользоваться только напильниками с прочно насаженным рукоятками; Запрещается работать напильниками без рукояток и с треснувшими и расколотыми рукоятками. При опиливании заготовки с острыми кромками нельзя поджимать пальцы левой руки под напильник или обратном ходе.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000" b="1" dirty="0">
                <a:solidFill>
                  <a:srgbClr val="006600"/>
                </a:solidFill>
              </a:rPr>
              <a:t>Образовавшуюся в процессе опиливания стружку необходимо сметать с верстака волосяной щёткой. Строго запрещается сбрасывать стружку обнажёнными руками, сдувать её или удалять сжатым воздухом.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000" b="1" dirty="0">
                <a:solidFill>
                  <a:srgbClr val="006600"/>
                </a:solidFill>
              </a:rPr>
              <a:t>При работе следует пользоваться только напильником с прочно насаженными рукоятками. Запрещается работать напильниками без рукояток или</a:t>
            </a:r>
            <a:r>
              <a:rPr lang="ru-RU" sz="3000" dirty="0"/>
              <a:t> </a:t>
            </a:r>
            <a:r>
              <a:rPr lang="ru-RU" sz="3000" b="1" dirty="0">
                <a:solidFill>
                  <a:srgbClr val="006600"/>
                </a:solidFill>
              </a:rPr>
              <a:t>напильниками с треснувшими, расколотыми рукоятками</a:t>
            </a:r>
            <a:r>
              <a:rPr lang="ru-RU" sz="3000" b="1" dirty="0" smtClean="0">
                <a:solidFill>
                  <a:srgbClr val="006600"/>
                </a:solidFill>
              </a:rPr>
              <a:t>.</a:t>
            </a:r>
            <a:r>
              <a:rPr lang="ru-RU" sz="3000" b="1" dirty="0">
                <a:solidFill>
                  <a:srgbClr val="006600"/>
                </a:solidFill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06148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971600" y="1340768"/>
            <a:ext cx="7272808" cy="4176464"/>
          </a:xfrm>
          <a:prstGeom prst="snip2Diag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8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96744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Проверь себя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9854"/>
            <a:ext cx="8424936" cy="560749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Какая операция называется опиливанием?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Точность обработки деталей напильником  составляет…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Припуск на обработку опиливанием составляет…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Какие инструменты необходимы для опиливания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Как называются напильники, применяемые для лекальных, граверных, ювелирных работ?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Как называются напильники, предназначенные для обработки мягких металлов и неметаллических материалов?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Виды насечек?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По форме сечения напильники бывают…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Номер слайда 48"/>
          <p:cNvSpPr>
            <a:spLocks noGrp="1"/>
          </p:cNvSpPr>
          <p:nvPr>
            <p:ph type="sldNum" sz="quarter" idx="12"/>
          </p:nvPr>
        </p:nvSpPr>
        <p:spPr>
          <a:xfrm>
            <a:off x="8532440" y="6221285"/>
            <a:ext cx="457200" cy="457200"/>
          </a:xfrm>
          <a:solidFill>
            <a:srgbClr val="7030A0"/>
          </a:solidFill>
        </p:spPr>
        <p:txBody>
          <a:bodyPr/>
          <a:lstStyle/>
          <a:p>
            <a:r>
              <a:rPr lang="ru-RU" dirty="0" smtClean="0"/>
              <a:t>111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0100" y="2285992"/>
            <a:ext cx="73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Franklin Gothic Heavy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648" y="857232"/>
            <a:ext cx="9001155" cy="154046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929198"/>
            <a:ext cx="3286148" cy="128588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2928934"/>
            <a:ext cx="3571900" cy="128588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3537" y="4943421"/>
            <a:ext cx="3571900" cy="128588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9564" y="902401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sz="3200" i="1" u="sng" dirty="0" smtClean="0">
                <a:solidFill>
                  <a:srgbClr val="FF0000"/>
                </a:solidFill>
                <a:latin typeface="Arial Black" pitchFamily="34" charset="0"/>
              </a:rPr>
              <a:t>ВОПРОС</a:t>
            </a:r>
            <a:r>
              <a:rPr lang="ru-RU" sz="3600" i="1" u="sng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0000FF"/>
                </a:solidFill>
              </a:rPr>
              <a:t>Качество опиленной </a:t>
            </a:r>
            <a:r>
              <a:rPr lang="en-US" sz="3600" b="1" i="1" dirty="0" smtClean="0">
                <a:solidFill>
                  <a:srgbClr val="0000FF"/>
                </a:solidFill>
              </a:rPr>
              <a:t>   </a:t>
            </a:r>
            <a:r>
              <a:rPr lang="ru-RU" sz="3600" b="1" i="1" dirty="0" smtClean="0">
                <a:solidFill>
                  <a:srgbClr val="0000FF"/>
                </a:solidFill>
              </a:rPr>
              <a:t>поверхности проверяется 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928934"/>
            <a:ext cx="3286148" cy="128588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2"/>
          <p:cNvGrpSpPr/>
          <p:nvPr/>
        </p:nvGrpSpPr>
        <p:grpSpPr>
          <a:xfrm>
            <a:off x="285720" y="4429132"/>
            <a:ext cx="714380" cy="769441"/>
            <a:chOff x="500034" y="1928802"/>
            <a:chExt cx="714380" cy="769441"/>
          </a:xfrm>
        </p:grpSpPr>
        <p:sp>
          <p:nvSpPr>
            <p:cNvPr id="24" name="Овал 23"/>
            <p:cNvSpPr/>
            <p:nvPr/>
          </p:nvSpPr>
          <p:spPr>
            <a:xfrm>
              <a:off x="500034" y="2000240"/>
              <a:ext cx="714380" cy="64294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2910" y="1928802"/>
              <a:ext cx="2857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chemeClr val="bg1"/>
                  </a:solidFill>
                </a:rPr>
                <a:t>2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28662" y="3214686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7" name="TextBox 36"/>
          <p:cNvSpPr txBox="1"/>
          <p:nvPr/>
        </p:nvSpPr>
        <p:spPr>
          <a:xfrm>
            <a:off x="5643570" y="5286388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5" name="TextBox 34"/>
          <p:cNvSpPr txBox="1"/>
          <p:nvPr/>
        </p:nvSpPr>
        <p:spPr>
          <a:xfrm>
            <a:off x="714348" y="5286388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36" name="TextBox 35"/>
          <p:cNvSpPr txBox="1"/>
          <p:nvPr/>
        </p:nvSpPr>
        <p:spPr>
          <a:xfrm>
            <a:off x="5572132" y="3000372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86050" y="142873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285984" y="621508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sz="2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364088" y="3284984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Штангенциркулем</a:t>
            </a:r>
            <a:endParaRPr lang="ru-RU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335699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Напильником</a:t>
            </a:r>
            <a:endParaRPr lang="ru-RU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5857884" y="514351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Угольником</a:t>
            </a:r>
            <a:endParaRPr lang="ru-RU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928662" y="4941168"/>
            <a:ext cx="2923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Лекальной линейкой</a:t>
            </a:r>
            <a:endParaRPr lang="ru-RU" sz="3600" dirty="0"/>
          </a:p>
        </p:txBody>
      </p:sp>
      <p:grpSp>
        <p:nvGrpSpPr>
          <p:cNvPr id="13" name="Группа 39"/>
          <p:cNvGrpSpPr/>
          <p:nvPr/>
        </p:nvGrpSpPr>
        <p:grpSpPr>
          <a:xfrm>
            <a:off x="3929058" y="3429000"/>
            <a:ext cx="1428760" cy="1446550"/>
            <a:chOff x="571472" y="428604"/>
            <a:chExt cx="1428760" cy="1446550"/>
          </a:xfrm>
        </p:grpSpPr>
        <p:sp>
          <p:nvSpPr>
            <p:cNvPr id="45" name="Блок-схема: несколько документов 44"/>
            <p:cNvSpPr/>
            <p:nvPr/>
          </p:nvSpPr>
          <p:spPr>
            <a:xfrm>
              <a:off x="571472" y="428604"/>
              <a:ext cx="1428760" cy="1357322"/>
            </a:xfrm>
            <a:prstGeom prst="flowChartMultidocumen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7224" y="428604"/>
              <a:ext cx="71438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i="1" dirty="0" smtClean="0">
                  <a:solidFill>
                    <a:srgbClr val="C00000"/>
                  </a:solidFill>
                </a:rPr>
                <a:t>?</a:t>
              </a:r>
              <a:endParaRPr lang="ru-RU" sz="88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14282" y="2643182"/>
            <a:ext cx="1357322" cy="642942"/>
            <a:chOff x="500034" y="2000240"/>
            <a:chExt cx="1357322" cy="642942"/>
          </a:xfrm>
        </p:grpSpPr>
        <p:sp>
          <p:nvSpPr>
            <p:cNvPr id="47" name="Овал 46"/>
            <p:cNvSpPr/>
            <p:nvPr/>
          </p:nvSpPr>
          <p:spPr>
            <a:xfrm>
              <a:off x="500034" y="2000240"/>
              <a:ext cx="714380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0034" y="2048524"/>
              <a:ext cx="1357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нет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072066" y="2643182"/>
            <a:ext cx="1357322" cy="642942"/>
            <a:chOff x="500034" y="2000240"/>
            <a:chExt cx="1357322" cy="642942"/>
          </a:xfrm>
        </p:grpSpPr>
        <p:sp>
          <p:nvSpPr>
            <p:cNvPr id="53" name="Овал 52"/>
            <p:cNvSpPr/>
            <p:nvPr/>
          </p:nvSpPr>
          <p:spPr>
            <a:xfrm>
              <a:off x="500034" y="2000240"/>
              <a:ext cx="714380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0034" y="2048524"/>
              <a:ext cx="1357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нет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143504" y="4572008"/>
            <a:ext cx="1357322" cy="642942"/>
            <a:chOff x="500034" y="2000240"/>
            <a:chExt cx="1357322" cy="642942"/>
          </a:xfrm>
        </p:grpSpPr>
        <p:sp>
          <p:nvSpPr>
            <p:cNvPr id="56" name="Овал 55"/>
            <p:cNvSpPr/>
            <p:nvPr/>
          </p:nvSpPr>
          <p:spPr>
            <a:xfrm>
              <a:off x="500034" y="2000240"/>
              <a:ext cx="714380" cy="6429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00034" y="2048524"/>
              <a:ext cx="1357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</a:rPr>
                <a:t>нет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14282" y="2571744"/>
            <a:ext cx="714380" cy="769441"/>
            <a:chOff x="500034" y="1928802"/>
            <a:chExt cx="714380" cy="769441"/>
          </a:xfrm>
        </p:grpSpPr>
        <p:sp>
          <p:nvSpPr>
            <p:cNvPr id="59" name="Овал 58"/>
            <p:cNvSpPr/>
            <p:nvPr/>
          </p:nvSpPr>
          <p:spPr>
            <a:xfrm>
              <a:off x="500034" y="2000240"/>
              <a:ext cx="714380" cy="64294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2910" y="1928802"/>
              <a:ext cx="2857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solidFill>
                    <a:schemeClr val="bg1"/>
                  </a:solidFill>
                </a:rPr>
                <a:t>1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072066" y="2571744"/>
            <a:ext cx="714380" cy="769441"/>
            <a:chOff x="500034" y="1928802"/>
            <a:chExt cx="714380" cy="769441"/>
          </a:xfrm>
        </p:grpSpPr>
        <p:sp>
          <p:nvSpPr>
            <p:cNvPr id="62" name="Овал 61"/>
            <p:cNvSpPr/>
            <p:nvPr/>
          </p:nvSpPr>
          <p:spPr>
            <a:xfrm>
              <a:off x="500034" y="2000240"/>
              <a:ext cx="714380" cy="64294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2910" y="1928802"/>
              <a:ext cx="2857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</a:rPr>
                <a:t>3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143504" y="4500570"/>
            <a:ext cx="714380" cy="769441"/>
            <a:chOff x="500034" y="1928802"/>
            <a:chExt cx="714380" cy="769441"/>
          </a:xfrm>
        </p:grpSpPr>
        <p:sp>
          <p:nvSpPr>
            <p:cNvPr id="65" name="Овал 64"/>
            <p:cNvSpPr/>
            <p:nvPr/>
          </p:nvSpPr>
          <p:spPr>
            <a:xfrm>
              <a:off x="500034" y="2000240"/>
              <a:ext cx="714380" cy="64294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2910" y="1928802"/>
              <a:ext cx="2857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</a:rPr>
                <a:t>4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Номер слайда 48"/>
          <p:cNvSpPr>
            <a:spLocks noGrp="1"/>
          </p:cNvSpPr>
          <p:nvPr>
            <p:ph type="sldNum" sz="quarter" idx="12"/>
          </p:nvPr>
        </p:nvSpPr>
        <p:spPr>
          <a:xfrm>
            <a:off x="8643966" y="6382406"/>
            <a:ext cx="457200" cy="457200"/>
          </a:xfrm>
          <a:solidFill>
            <a:srgbClr val="7030A0"/>
          </a:solidFill>
        </p:spPr>
        <p:txBody>
          <a:bodyPr/>
          <a:lstStyle/>
          <a:p>
            <a:fld id="{59755E4D-3A30-4F6F-956B-F668686F0E6C}" type="slidenum">
              <a:rPr lang="ru-RU" smtClean="0"/>
              <a:pPr/>
              <a:t>125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1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84784"/>
            <a:ext cx="59766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35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383" y="188640"/>
            <a:ext cx="7772400" cy="597906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</a:rPr>
              <a:t>Напильник слесарный общего назначения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783" b="14239"/>
          <a:stretch>
            <a:fillRect/>
          </a:stretch>
        </p:blipFill>
        <p:spPr bwMode="auto">
          <a:xfrm>
            <a:off x="179512" y="908720"/>
            <a:ext cx="8654421" cy="410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15616" y="5017384"/>
            <a:ext cx="7266167" cy="1631216"/>
          </a:xfrm>
          <a:prstGeom prst="rect">
            <a:avLst/>
          </a:prstGeom>
          <a:noFill/>
        </p:spPr>
        <p:txBody>
          <a:bodyPr wrap="square" numCol="2" spcCol="324000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r>
              <a:rPr lang="ru-RU" sz="2000" b="1" dirty="0" smtClean="0">
                <a:solidFill>
                  <a:srgbClr val="006600"/>
                </a:solidFill>
              </a:rPr>
              <a:t> – носок;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ru-RU" sz="2000" b="1" dirty="0" smtClean="0">
                <a:solidFill>
                  <a:srgbClr val="006600"/>
                </a:solidFill>
              </a:rPr>
              <a:t> – рабочая часть;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ru-RU" sz="2000" b="1" dirty="0" smtClean="0">
                <a:solidFill>
                  <a:srgbClr val="006600"/>
                </a:solidFill>
              </a:rPr>
              <a:t> – </a:t>
            </a:r>
            <a:r>
              <a:rPr lang="ru-RU" sz="2000" b="1" dirty="0" err="1" smtClean="0">
                <a:solidFill>
                  <a:srgbClr val="006600"/>
                </a:solidFill>
              </a:rPr>
              <a:t>ненасеченный</a:t>
            </a:r>
            <a:r>
              <a:rPr lang="ru-RU" sz="2000" b="1" dirty="0" smtClean="0">
                <a:solidFill>
                  <a:srgbClr val="006600"/>
                </a:solidFill>
              </a:rPr>
              <a:t> участок;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r>
              <a:rPr lang="ru-RU" sz="2000" b="1" dirty="0" smtClean="0">
                <a:solidFill>
                  <a:srgbClr val="006600"/>
                </a:solidFill>
              </a:rPr>
              <a:t> – </a:t>
            </a:r>
            <a:r>
              <a:rPr lang="ru-RU" sz="2000" b="1" dirty="0" err="1" smtClean="0">
                <a:solidFill>
                  <a:srgbClr val="006600"/>
                </a:solidFill>
              </a:rPr>
              <a:t>заплечник</a:t>
            </a:r>
            <a:r>
              <a:rPr lang="ru-RU" sz="2000" b="1" dirty="0" smtClean="0">
                <a:solidFill>
                  <a:srgbClr val="006600"/>
                </a:solidFill>
              </a:rPr>
              <a:t>; </a:t>
            </a:r>
          </a:p>
          <a:p>
            <a:endParaRPr lang="ru-RU" sz="2000" b="1" dirty="0" smtClean="0">
              <a:solidFill>
                <a:srgbClr val="0066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ru-RU" sz="2000" b="1" dirty="0" smtClean="0">
                <a:solidFill>
                  <a:srgbClr val="006600"/>
                </a:solidFill>
              </a:rPr>
              <a:t> – хвостовик;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6</a:t>
            </a:r>
            <a:r>
              <a:rPr lang="ru-RU" sz="2000" b="1" dirty="0" smtClean="0">
                <a:solidFill>
                  <a:srgbClr val="006600"/>
                </a:solidFill>
              </a:rPr>
              <a:t> – широкая сторона;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r>
              <a:rPr lang="ru-RU" sz="2000" b="1" dirty="0" smtClean="0">
                <a:solidFill>
                  <a:srgbClr val="006600"/>
                </a:solidFill>
              </a:rPr>
              <a:t> – узкая сторона;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8</a:t>
            </a:r>
            <a:r>
              <a:rPr lang="ru-RU" sz="2000" b="1" dirty="0" smtClean="0">
                <a:solidFill>
                  <a:srgbClr val="006600"/>
                </a:solidFill>
              </a:rPr>
              <a:t> – ребро 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4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96752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Напильники применяются: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2160240"/>
          </a:xfrm>
          <a:solidFill>
            <a:srgbClr val="FFFFCC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для грубого чернового опиливания;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для выполнения чистовой обработки;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CC"/>
                </a:solidFill>
              </a:rPr>
              <a:t>для пригоночных, отделочных и доводочных работ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://remoskop.ru/wp-content/uploads/2014/03/nabor-napilnikov-metallu-krupnoj-nasechkoj-1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2448221"/>
            <a:ext cx="4752528" cy="42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987824" y="1662336"/>
            <a:ext cx="5877272" cy="263149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2500" b="1" dirty="0">
                <a:solidFill>
                  <a:srgbClr val="FF0000"/>
                </a:solidFill>
              </a:rPr>
              <a:t>Напильники </a:t>
            </a:r>
            <a:r>
              <a:rPr lang="ru-RU" altLang="ru-RU" sz="2500" b="1" dirty="0" smtClean="0">
                <a:solidFill>
                  <a:srgbClr val="FF0000"/>
                </a:solidFill>
              </a:rPr>
              <a:t>подразделяют:</a:t>
            </a:r>
            <a:endParaRPr lang="ru-RU" altLang="ru-RU" sz="2500" b="1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altLang="ru-RU" sz="2500" b="1" dirty="0">
                <a:solidFill>
                  <a:srgbClr val="0000CC"/>
                </a:solidFill>
              </a:rPr>
              <a:t>по </a:t>
            </a:r>
            <a:r>
              <a:rPr lang="ru-RU" altLang="ru-RU" sz="2500" b="1" dirty="0" smtClean="0">
                <a:solidFill>
                  <a:srgbClr val="0000CC"/>
                </a:solidFill>
              </a:rPr>
              <a:t>назначению;</a:t>
            </a:r>
            <a:endParaRPr lang="ru-RU" altLang="ru-RU" sz="2500" b="1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altLang="ru-RU" sz="2500" b="1" dirty="0" smtClean="0">
                <a:solidFill>
                  <a:srgbClr val="0000CC"/>
                </a:solidFill>
              </a:rPr>
              <a:t>по </a:t>
            </a:r>
            <a:r>
              <a:rPr lang="ru-RU" altLang="ru-RU" sz="2500" b="1" dirty="0">
                <a:solidFill>
                  <a:srgbClr val="0000CC"/>
                </a:solidFill>
              </a:rPr>
              <a:t>форме насечек;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altLang="ru-RU" sz="2500" b="1" dirty="0" smtClean="0">
                <a:solidFill>
                  <a:srgbClr val="0000CC"/>
                </a:solidFill>
              </a:rPr>
              <a:t>по </a:t>
            </a:r>
            <a:r>
              <a:rPr lang="ru-RU" altLang="ru-RU" sz="2500" b="1" dirty="0">
                <a:solidFill>
                  <a:srgbClr val="0000CC"/>
                </a:solidFill>
              </a:rPr>
              <a:t>размеру </a:t>
            </a:r>
            <a:r>
              <a:rPr lang="ru-RU" altLang="ru-RU" sz="2500" b="1" dirty="0" smtClean="0">
                <a:solidFill>
                  <a:srgbClr val="0000CC"/>
                </a:solidFill>
              </a:rPr>
              <a:t>(крупности) насечек; </a:t>
            </a:r>
            <a:endParaRPr lang="ru-RU" altLang="ru-RU" sz="2500" b="1" dirty="0">
              <a:solidFill>
                <a:srgbClr val="0000CC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altLang="ru-RU" sz="2500" b="1" dirty="0" smtClean="0">
                <a:solidFill>
                  <a:srgbClr val="0000CC"/>
                </a:solidFill>
              </a:rPr>
              <a:t>по длине и форме </a:t>
            </a:r>
            <a:r>
              <a:rPr lang="ru-RU" altLang="ru-RU" sz="2500" b="1" dirty="0" smtClean="0">
                <a:solidFill>
                  <a:srgbClr val="0000CC"/>
                </a:solidFill>
              </a:rPr>
              <a:t>бруска.</a:t>
            </a:r>
            <a:endParaRPr lang="ru-RU" altLang="ru-RU" sz="2500" b="1" dirty="0" smtClean="0">
              <a:solidFill>
                <a:srgbClr val="0000CC"/>
              </a:solidFill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137277" cy="1125537"/>
          </a:xfrm>
          <a:prstGeom prst="rect">
            <a:avLst/>
          </a:prstGeom>
          <a:solidFill>
            <a:srgbClr val="CC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9365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187625" y="260649"/>
            <a:ext cx="7128792" cy="576063"/>
          </a:xfrm>
          <a:prstGeom prst="rect">
            <a:avLst/>
          </a:prstGeom>
          <a:solidFill>
            <a:srgbClr val="CC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424936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Roboto"/>
              </a:rPr>
              <a:t>1) </a:t>
            </a:r>
            <a:r>
              <a:rPr lang="ru-RU" sz="2800" b="1" u="sng" dirty="0" smtClean="0">
                <a:solidFill>
                  <a:srgbClr val="FF0000"/>
                </a:solidFill>
                <a:latin typeface="Roboto"/>
              </a:rPr>
              <a:t>Напильники </a:t>
            </a:r>
            <a:r>
              <a:rPr lang="ru-RU" sz="2800" b="1" u="sng" dirty="0">
                <a:solidFill>
                  <a:srgbClr val="FF0000"/>
                </a:solidFill>
                <a:latin typeface="Roboto"/>
              </a:rPr>
              <a:t>по назначению</a:t>
            </a:r>
            <a:r>
              <a:rPr lang="ru-RU" sz="28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ru-RU" sz="2800" b="1" dirty="0">
                <a:solidFill>
                  <a:srgbClr val="006600"/>
                </a:solidFill>
                <a:latin typeface="Roboto"/>
              </a:rPr>
              <a:t>подразделяют на следующие группы</a:t>
            </a:r>
            <a:r>
              <a:rPr lang="ru-RU" sz="2800" b="1" dirty="0" smtClean="0">
                <a:solidFill>
                  <a:srgbClr val="006600"/>
                </a:solidFill>
                <a:latin typeface="Roboto"/>
              </a:rPr>
              <a:t>:</a:t>
            </a:r>
          </a:p>
          <a:p>
            <a:pPr marL="809625" indent="-4381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800" b="1" dirty="0" smtClean="0">
                <a:solidFill>
                  <a:srgbClr val="0000FF"/>
                </a:solidFill>
                <a:latin typeface="Roboto"/>
              </a:rPr>
              <a:t>общего </a:t>
            </a:r>
            <a:r>
              <a:rPr lang="ru-RU" sz="2800" b="1" dirty="0" smtClean="0">
                <a:solidFill>
                  <a:srgbClr val="0000FF"/>
                </a:solidFill>
                <a:latin typeface="Roboto"/>
              </a:rPr>
              <a:t>назначения </a:t>
            </a:r>
            <a:r>
              <a:rPr lang="ru-RU" sz="2800" b="1" dirty="0" smtClean="0">
                <a:solidFill>
                  <a:srgbClr val="006600"/>
                </a:solidFill>
                <a:latin typeface="Roboto"/>
              </a:rPr>
              <a:t>(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общеслесарных</a:t>
            </a:r>
            <a:r>
              <a:rPr lang="ru-RU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работ)</a:t>
            </a:r>
            <a:r>
              <a:rPr lang="ru-RU" sz="2800" b="1" dirty="0" smtClean="0">
                <a:solidFill>
                  <a:srgbClr val="0000FF"/>
                </a:solidFill>
                <a:latin typeface="Roboto"/>
              </a:rPr>
              <a:t>; </a:t>
            </a:r>
            <a:endParaRPr lang="ru-RU" sz="2800" b="1" dirty="0" smtClean="0">
              <a:solidFill>
                <a:srgbClr val="0000FF"/>
              </a:solidFill>
              <a:latin typeface="Roboto"/>
            </a:endParaRPr>
          </a:p>
          <a:p>
            <a:pPr marL="809625" indent="-4381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800" b="1" dirty="0" smtClean="0">
                <a:solidFill>
                  <a:srgbClr val="0000FF"/>
                </a:solidFill>
                <a:latin typeface="Roboto"/>
              </a:rPr>
              <a:t>специального назначения; </a:t>
            </a:r>
          </a:p>
          <a:p>
            <a:pPr marL="809625" indent="-4381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800" b="1" dirty="0" smtClean="0">
                <a:solidFill>
                  <a:srgbClr val="0000FF"/>
                </a:solidFill>
                <a:latin typeface="Roboto"/>
              </a:rPr>
              <a:t>надфили; </a:t>
            </a:r>
          </a:p>
          <a:p>
            <a:pPr marL="809625" indent="-4381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800" b="1" dirty="0" smtClean="0">
                <a:solidFill>
                  <a:srgbClr val="0000FF"/>
                </a:solidFill>
                <a:latin typeface="Roboto"/>
              </a:rPr>
              <a:t>рашпили; </a:t>
            </a:r>
          </a:p>
          <a:p>
            <a:pPr marL="809625" indent="-4381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800" b="1" dirty="0" smtClean="0">
                <a:solidFill>
                  <a:srgbClr val="0000FF"/>
                </a:solidFill>
                <a:latin typeface="Roboto"/>
              </a:rPr>
              <a:t>машинные</a:t>
            </a:r>
            <a:r>
              <a:rPr lang="ru-RU" sz="2800" b="1" dirty="0">
                <a:solidFill>
                  <a:srgbClr val="0000FF"/>
                </a:solidFill>
                <a:latin typeface="Roboto"/>
              </a:rPr>
              <a:t>.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13" descr="Картинка 1 из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92" y="736824"/>
            <a:ext cx="35258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552" y="188640"/>
            <a:ext cx="564943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По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назначению различают </a:t>
            </a:r>
            <a:r>
              <a:rPr lang="ru-RU" altLang="ru-RU" sz="2400" b="1" dirty="0">
                <a:solidFill>
                  <a:srgbClr val="FF0000"/>
                </a:solidFill>
              </a:rPr>
              <a:t>5 групп: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000" b="1" dirty="0"/>
              <a:t>  </a:t>
            </a:r>
            <a:r>
              <a:rPr lang="ru-RU" altLang="ru-RU" sz="2000" b="1" dirty="0">
                <a:solidFill>
                  <a:srgbClr val="0000CC"/>
                </a:solidFill>
              </a:rPr>
              <a:t>общего </a:t>
            </a:r>
            <a:r>
              <a:rPr lang="ru-RU" altLang="ru-RU" sz="2000" b="1" dirty="0" smtClean="0">
                <a:solidFill>
                  <a:srgbClr val="0000CC"/>
                </a:solidFill>
              </a:rPr>
              <a:t>назначения; </a:t>
            </a:r>
            <a:endParaRPr lang="ru-RU" alt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000" b="1" dirty="0">
                <a:solidFill>
                  <a:srgbClr val="0000CC"/>
                </a:solidFill>
              </a:rPr>
              <a:t>  </a:t>
            </a:r>
            <a:r>
              <a:rPr lang="ru-RU" altLang="ru-RU" sz="2000" b="1" dirty="0" smtClean="0">
                <a:solidFill>
                  <a:srgbClr val="0000CC"/>
                </a:solidFill>
              </a:rPr>
              <a:t>надфили;</a:t>
            </a:r>
            <a:endParaRPr lang="ru-RU" alt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000" b="1" dirty="0">
                <a:solidFill>
                  <a:srgbClr val="0000CC"/>
                </a:solidFill>
              </a:rPr>
              <a:t>  </a:t>
            </a:r>
            <a:r>
              <a:rPr lang="ru-RU" altLang="ru-RU" sz="2000" b="1" dirty="0" smtClean="0">
                <a:solidFill>
                  <a:srgbClr val="0000CC"/>
                </a:solidFill>
              </a:rPr>
              <a:t>рашпили; </a:t>
            </a:r>
            <a:endParaRPr lang="ru-RU" alt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000" b="1" dirty="0">
                <a:solidFill>
                  <a:srgbClr val="0000CC"/>
                </a:solidFill>
              </a:rPr>
              <a:t>  </a:t>
            </a:r>
            <a:r>
              <a:rPr lang="ru-RU" altLang="ru-RU" sz="2000" b="1" dirty="0" smtClean="0">
                <a:solidFill>
                  <a:srgbClr val="0000CC"/>
                </a:solidFill>
              </a:rPr>
              <a:t>машинные;</a:t>
            </a:r>
            <a:endParaRPr lang="ru-RU" altLang="ru-RU" sz="20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ru-RU" altLang="ru-RU" sz="2000" b="1" dirty="0">
                <a:solidFill>
                  <a:srgbClr val="0000CC"/>
                </a:solidFill>
              </a:rPr>
              <a:t>  специального назначения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09" y="4090150"/>
            <a:ext cx="172819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Картинка 13 из 29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85" y="2241932"/>
            <a:ext cx="2432344" cy="166822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11" descr="Картинка 92 из 7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47" y="4601034"/>
            <a:ext cx="2577447" cy="16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7697" y="6096601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Машинные напильники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а - </a:t>
            </a:r>
            <a:r>
              <a:rPr lang="ru-RU" sz="1200" b="1" dirty="0">
                <a:solidFill>
                  <a:srgbClr val="006600"/>
                </a:solidFill>
                <a:latin typeface="Arial" panose="020B0604020202020204" pitchFamily="34" charset="0"/>
              </a:rPr>
              <a:t>фасонные головки (</a:t>
            </a:r>
            <a:r>
              <a:rPr lang="ru-RU" sz="1200" b="1" dirty="0" err="1">
                <a:solidFill>
                  <a:srgbClr val="006600"/>
                </a:solidFill>
                <a:latin typeface="Arial" panose="020B0604020202020204" pitchFamily="34" charset="0"/>
              </a:rPr>
              <a:t>борнапильники</a:t>
            </a:r>
            <a:r>
              <a:rPr lang="ru-RU" sz="1200" b="1" dirty="0">
                <a:solidFill>
                  <a:srgbClr val="006600"/>
                </a:solidFill>
                <a:latin typeface="Arial" panose="020B0604020202020204" pitchFamily="34" charset="0"/>
              </a:rPr>
              <a:t>), б </a:t>
            </a:r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- </a:t>
            </a:r>
            <a:r>
              <a:rPr lang="ru-RU" sz="1200" b="1" dirty="0">
                <a:solidFill>
                  <a:srgbClr val="006600"/>
                </a:solidFill>
                <a:latin typeface="Arial" panose="020B0604020202020204" pitchFamily="34" charset="0"/>
              </a:rPr>
              <a:t>дисковые</a:t>
            </a:r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, в – пластинчатые (стержневые), </a:t>
            </a:r>
            <a:r>
              <a:rPr lang="ru-RU" sz="1200" b="1" dirty="0">
                <a:solidFill>
                  <a:srgbClr val="006600"/>
                </a:solidFill>
                <a:latin typeface="Arial" panose="020B0604020202020204" pitchFamily="34" charset="0"/>
              </a:rPr>
              <a:t>г </a:t>
            </a:r>
            <a:r>
              <a:rPr lang="ru-RU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– машинный напильник с двухсторонним креплением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832" y="2368311"/>
            <a:ext cx="1910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Напильники общего назначения 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68395" y="5686086"/>
            <a:ext cx="1485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Рашпили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2153" y="6419766"/>
            <a:ext cx="1617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Надфили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7" descr="автомобильный корпусный напильник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27" y="3054780"/>
            <a:ext cx="2127176" cy="10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68482" y="4139369"/>
            <a:ext cx="2573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Напильники специального назначения 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 descr="автомобильный корпусный напильник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581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8" descr="ножевой заточной напильник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 b="40001"/>
          <a:stretch>
            <a:fillRect/>
          </a:stretch>
        </p:blipFill>
        <p:spPr bwMode="auto">
          <a:xfrm>
            <a:off x="304800" y="52578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9"/>
          <p:cNvSpPr>
            <a:spLocks noChangeArrowheads="1"/>
          </p:cNvSpPr>
          <p:nvPr/>
        </p:nvSpPr>
        <p:spPr bwMode="auto">
          <a:xfrm>
            <a:off x="609600" y="60198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Ножевой </a:t>
            </a:r>
            <a:r>
              <a:rPr lang="ru-RU" altLang="ru-RU" sz="1800" b="1" dirty="0">
                <a:solidFill>
                  <a:srgbClr val="FF0000"/>
                </a:solidFill>
              </a:rPr>
              <a:t>заточной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напильник</a:t>
            </a:r>
          </a:p>
        </p:txBody>
      </p:sp>
      <p:sp>
        <p:nvSpPr>
          <p:cNvPr id="74757" name="Rectangle 10"/>
          <p:cNvSpPr>
            <a:spLocks noChangeArrowheads="1"/>
          </p:cNvSpPr>
          <p:nvPr/>
        </p:nvSpPr>
        <p:spPr bwMode="auto">
          <a:xfrm>
            <a:off x="0" y="4038600"/>
            <a:ext cx="45942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Автомобильный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b="1" dirty="0">
                <a:solidFill>
                  <a:srgbClr val="FF0000"/>
                </a:solidFill>
              </a:rPr>
              <a:t>корпусный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dirty="0"/>
              <a:t>напильник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(можно изгибать напильник  для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 подгонки под разные формы  поверхности)</a:t>
            </a:r>
          </a:p>
        </p:txBody>
      </p:sp>
      <p:pic>
        <p:nvPicPr>
          <p:cNvPr id="74758" name="Picture 11" descr="Безымя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b="60776"/>
          <a:stretch>
            <a:fillRect/>
          </a:stretch>
        </p:blipFill>
        <p:spPr bwMode="auto">
          <a:xfrm>
            <a:off x="4724400" y="304800"/>
            <a:ext cx="44196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2" descr="Безымя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7855" r="3279"/>
          <a:stretch>
            <a:fillRect/>
          </a:stretch>
        </p:blipFill>
        <p:spPr bwMode="auto">
          <a:xfrm>
            <a:off x="4724400" y="3421063"/>
            <a:ext cx="44196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Rectangle 14"/>
          <p:cNvSpPr>
            <a:spLocks noChangeArrowheads="1"/>
          </p:cNvSpPr>
          <p:nvPr/>
        </p:nvSpPr>
        <p:spPr bwMode="auto">
          <a:xfrm>
            <a:off x="231775" y="671513"/>
            <a:ext cx="340518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Для обработки</a:t>
            </a:r>
            <a:r>
              <a:rPr lang="ru-RU" altLang="ru-RU" sz="1600" dirty="0"/>
              <a:t> </a:t>
            </a:r>
            <a:r>
              <a:rPr lang="ru-RU" altLang="ru-RU" sz="1600" b="1" dirty="0">
                <a:solidFill>
                  <a:srgbClr val="FF0000"/>
                </a:solidFill>
              </a:rPr>
              <a:t>бронзы, латуни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 и дюралюминия</a:t>
            </a:r>
            <a:r>
              <a:rPr lang="ru-RU" altLang="ru-RU" sz="1600" dirty="0"/>
              <a:t> имеют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 двойную насечку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i="1" dirty="0"/>
              <a:t>Маркируют напильники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i="1" dirty="0"/>
              <a:t>буквами </a:t>
            </a:r>
            <a:r>
              <a:rPr lang="ru-RU" altLang="ru-RU" sz="1600" b="1" dirty="0">
                <a:solidFill>
                  <a:srgbClr val="FF0000"/>
                </a:solidFill>
              </a:rPr>
              <a:t>ЦМ</a:t>
            </a:r>
            <a:r>
              <a:rPr lang="ru-RU" altLang="ru-RU" sz="1600" i="1" dirty="0">
                <a:solidFill>
                  <a:srgbClr val="FF0000"/>
                </a:solidFill>
              </a:rPr>
              <a:t> </a:t>
            </a:r>
            <a:r>
              <a:rPr lang="ru-RU" altLang="ru-RU" sz="1600" i="1" dirty="0"/>
              <a:t>на хвостовике</a:t>
            </a:r>
            <a:r>
              <a:rPr lang="ru-RU" altLang="ru-RU" sz="1800" dirty="0"/>
              <a:t>  </a:t>
            </a:r>
          </a:p>
        </p:txBody>
      </p:sp>
      <p:sp>
        <p:nvSpPr>
          <p:cNvPr id="74761" name="Rectangle 15"/>
          <p:cNvSpPr>
            <a:spLocks noChangeArrowheads="1"/>
          </p:cNvSpPr>
          <p:nvPr/>
        </p:nvSpPr>
        <p:spPr bwMode="auto">
          <a:xfrm>
            <a:off x="1382784" y="61913"/>
            <a:ext cx="6156325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Напильники специального назначения</a:t>
            </a:r>
            <a:r>
              <a:rPr lang="ru-RU" altLang="ru-RU" sz="1800" dirty="0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7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187625" y="260649"/>
            <a:ext cx="7128792" cy="576063"/>
          </a:xfrm>
          <a:prstGeom prst="rect">
            <a:avLst/>
          </a:prstGeom>
          <a:solidFill>
            <a:srgbClr val="CC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993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Напильники общего назначения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числу насечек (нарезок) на 1 см длины делятся на следующие шесть номеров: 0, 1, 2, 3, 4 и 5.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Напильники с насечкой №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1 (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драчевые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наиболее крупные зубья и служат для грубого опиливания, когда требуется удалить большой слой металла — 0,05 — 0,10 мм. Точность обработки этим напильником не превышает 0,1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- 0,2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Напильники с насечкой № 2 и 3 (личные)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применяют для чистового опиливания изделий с точностью 0,02 — 0,05 мм. Снимаемый слой металла не превышает 0,02 — 0,06 мм.</a:t>
            </a:r>
          </a:p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Напильники с насечкой № 4 и 5 (бархатные)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служат для окончательной отделки изделий. Они снимают слой не более 0,01 —0,03 мм при точности обработки от 0,01 до 0,005 мм.</a:t>
            </a:r>
          </a:p>
          <a:p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466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432112" y="332656"/>
            <a:ext cx="8280920" cy="6120680"/>
          </a:xfrm>
          <a:prstGeom prst="flowChartMultidocument">
            <a:avLst/>
          </a:prstGeom>
          <a:solidFill>
            <a:srgbClr val="00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1.3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Размерная слесарная обработка: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066925" indent="-18843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1.3.1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Опиливание металла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155825" indent="-19732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1.3.2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Слесарная обработка отверстий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1.3.3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Нарезание резьбы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187625" y="260649"/>
            <a:ext cx="7128792" cy="576063"/>
          </a:xfrm>
          <a:prstGeom prst="rect">
            <a:avLst/>
          </a:prstGeom>
          <a:solidFill>
            <a:srgbClr val="CC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99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Напильники делятся на следующие типы: А — плоские, Б — плоские остроносые (рис. 137, А, Б) применяются для опиливания наружных или внутренних плоских поверхностей, а также пропиливания шлицев и канавок; В — квадратные напильники (рис. 1, В) используются для распиливания квадратных, прямоугольных и многоугольных отверстий, а также для опиливания узких плоских поверхностей; Г — трехгранные напильники (рис. 1, Г) служат для опиливания острых углов 60° и более как с внешней стороны детали, так и в пазах, отверстиях и канавках, для заточки пил по дереву; Д — круглые напильники (рис. 1, Д) используют для распиливания круглых или овальных отверстий и вогнутых поверхностей небольшого радиуса; Е — полукруглые напильники (рис. 1, Е) (сечение сегмент) применяют для обработки вогнутых криволинейных поверхностей значительного радиуса и больших отверстий (выпуклой стороной); плоскостей, выпуклых криволинейных поверхностей и углов более 30° (плоской стороной); Ж — ромбические напильники (рис. 1, Н) применяют для опиливания зубьев зубчатых колес, дисков и звездочек, для снятия заусенцев с этих деталей после обработки их на станках, а также опиливания углов свыше 15° и пазов; 3 — ножовочные напильники (рис. 1, 3) служат для опиливания внутренних углов, клиновидных канавок, узких пазов, плоскостей в трехгранных, квадратных и прямоугольных отверстиях, а также при изготовлении режущих инструментов и штампов.</a:t>
            </a:r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729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187625" y="260649"/>
            <a:ext cx="7128792" cy="576063"/>
          </a:xfrm>
          <a:prstGeom prst="rect">
            <a:avLst/>
          </a:prstGeom>
          <a:solidFill>
            <a:srgbClr val="CC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pic>
        <p:nvPicPr>
          <p:cNvPr id="2050" name="Picture 2" descr="https://sutime.ru/wp-content/uploads/image_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8" y="980728"/>
            <a:ext cx="39433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2564904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Roboto"/>
              </a:rPr>
              <a:t>Рис. 1. Напильники по форме сечения: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Б — плоские,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В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квадратные,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Г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трехгранные,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Д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круглые,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Е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полукруглые,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Ж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ромбические,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3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ножовочные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0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187625" y="260649"/>
            <a:ext cx="7128792" cy="576063"/>
          </a:xfrm>
          <a:prstGeom prst="rect">
            <a:avLst/>
          </a:prstGeom>
          <a:solidFill>
            <a:srgbClr val="CC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7993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Плоские, квадратные, трехгранные, полукруглые, ромбические и ножовочные напильники</a:t>
            </a:r>
            <a:r>
              <a:rPr lang="ru-RU" sz="1400" dirty="0"/>
              <a:t> изготовляют с насеченным и нарезанным зубом.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Ножовочные напильники </a:t>
            </a:r>
            <a:r>
              <a:rPr lang="ru-RU" sz="1400" dirty="0"/>
              <a:t>изготовляют только по специальному заказу. Ромбические и ножовочные напильники изготовляют только с насечками № 2, 3, 4, 5 длиной: ромбические 100 — 250 мм и ножовочные — 100 — 315 мм.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Напильники </a:t>
            </a:r>
            <a:r>
              <a:rPr lang="ru-RU" sz="1400" b="1" dirty="0">
                <a:solidFill>
                  <a:srgbClr val="FF0000"/>
                </a:solidFill>
              </a:rPr>
              <a:t>специального назначения </a:t>
            </a:r>
            <a:r>
              <a:rPr lang="ru-RU" sz="1400" dirty="0"/>
              <a:t>изготовляют по ведомственным нормалям: для обработки цветных сплавов, изделий из легких сплавов и неметаллических материалов, а также тарированные.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Напильники для обработки цветных сплавов </a:t>
            </a:r>
            <a:r>
              <a:rPr lang="ru-RU" sz="1400" dirty="0"/>
              <a:t>в отличие от слесарных напильников общего назначения имеют другие, более рациональные для данного конкретного сплава углы наклона насечек и более глубокую и острую насечку, что обеспечивает высокую производительность и стойкость напильников. Напильники выпускаются только плоскими и остроносыми с насечкой № 1 и предназначаются для обработки бронзы, латуни и дюралюминия</a:t>
            </a:r>
            <a:r>
              <a:rPr lang="ru-RU" sz="1400" dirty="0" smtClean="0"/>
              <a:t>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Напильники для обработки бронзы </a:t>
            </a:r>
            <a:r>
              <a:rPr lang="ru-RU" sz="1400" dirty="0"/>
              <a:t>имеют двойную насечку: верхняя под углом 45°, а нижняя под углом 60°, для латуни соответственно 30 и 85°; для дюралюминия 50 и 60° Маркируют буквами ЦМ на хвостовике.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Напильники для обработки изделий из легких сплавов и неметаллических материалов. Напильники общего назначения</a:t>
            </a:r>
            <a:r>
              <a:rPr lang="ru-RU" sz="1400" dirty="0"/>
              <a:t>, применяемые слесарями при обработке изделий из легких и мягких сплавов (алюминий, дюралюминий, медь, баббит, свинец) и неметаллических материалов (пластмасса, </a:t>
            </a:r>
            <a:r>
              <a:rPr lang="ru-RU" sz="1400" dirty="0" err="1"/>
              <a:t>гетинакс</a:t>
            </a:r>
            <a:r>
              <a:rPr lang="ru-RU" sz="1400" dirty="0"/>
              <a:t>, текстолит, оргстекло, дерево, резина и т. д.), имеют мелкую насечку, поэтому при работе быстро забиваются стружкой и выходят из строя. Применяют напильники со специальной державкой, позволяющие устранить указанные недостатки. Этот напильник имеет размеры 4 х 40 х 360 мм и насечку в виде дуговых канавок для выхода стружки при значительно увеличенном шаге по сравнению с </a:t>
            </a:r>
            <a:r>
              <a:rPr lang="ru-RU" sz="1400" dirty="0" err="1"/>
              <a:t>драчевыми</a:t>
            </a:r>
            <a:r>
              <a:rPr lang="ru-RU" sz="1400" dirty="0"/>
              <a:t> напильниками общего назначения. Производительность работы такими напильниками повышается в два-три раза.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157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187625" y="260649"/>
            <a:ext cx="7128792" cy="576063"/>
          </a:xfrm>
          <a:prstGeom prst="rect">
            <a:avLst/>
          </a:prstGeom>
          <a:solidFill>
            <a:srgbClr val="CC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7993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Т</a:t>
            </a:r>
            <a:r>
              <a:rPr lang="ru-RU" sz="1400" b="1" dirty="0">
                <a:solidFill>
                  <a:srgbClr val="FF0000"/>
                </a:solidFill>
              </a:rPr>
              <a:t>арированные напильники </a:t>
            </a:r>
            <a:r>
              <a:rPr lang="ru-RU" sz="1400" dirty="0"/>
              <a:t>применяют во всех случаях, когда требуется проверять твердость в малодоступных для алмазного наконечника прибора частях изделия (боковой профиль зуба зубчатого колеса, режущее лезвие фрезы и др.) и при контроле твердости непосредственно в цехе у рабочего места закальщика. Напильники тарируются на определенную твердость в зависимости от твердости изделий. Они отличаются от соответственно нормализованных напильников повышенным и стабильным качеством.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Алмазные напильники </a:t>
            </a:r>
            <a:r>
              <a:rPr lang="ru-RU" sz="1400" dirty="0"/>
              <a:t>применяют для обработки и доводки твердосплавных частей инструмента и штампов. Алмазный напильник представляет собой металлический стержень с рабочей поверхностью и сечением нужного профиля, на которую нанесен очень тонкий алмазный слой. Алмазное покрытие на рабочей части изготовляют различной зернистости для предварительной и окончательной доводки.</a:t>
            </a:r>
          </a:p>
          <a:p>
            <a:r>
              <a:rPr lang="ru-RU" sz="1400" b="1" dirty="0" err="1">
                <a:solidFill>
                  <a:srgbClr val="FF0000"/>
                </a:solidFill>
              </a:rPr>
              <a:t>Надсрили</a:t>
            </a:r>
            <a:r>
              <a:rPr lang="ru-RU" sz="1400" b="1" dirty="0">
                <a:solidFill>
                  <a:srgbClr val="FF0000"/>
                </a:solidFill>
              </a:rPr>
              <a:t>.</a:t>
            </a:r>
            <a:r>
              <a:rPr lang="ru-RU" sz="1400" dirty="0"/>
              <a:t> Небольшие напильники называют </a:t>
            </a:r>
            <a:r>
              <a:rPr lang="ru-RU" sz="1400" b="1" dirty="0">
                <a:solidFill>
                  <a:srgbClr val="FF0000"/>
                </a:solidFill>
              </a:rPr>
              <a:t>надфилями</a:t>
            </a:r>
            <a:r>
              <a:rPr lang="ru-RU" sz="1400" dirty="0"/>
              <a:t>, их </a:t>
            </a:r>
            <a:r>
              <a:rPr lang="ru-RU" sz="1400" dirty="0" err="1"/>
              <a:t>поименяют</a:t>
            </a:r>
            <a:r>
              <a:rPr lang="ru-RU" sz="1400" dirty="0"/>
              <a:t> для лекальных, граверных, ювелирных работ, для зачистки в труднодоступных местах (отверстий, углов, коротких участков профиля и др.).</a:t>
            </a:r>
          </a:p>
          <a:p>
            <a:r>
              <a:rPr lang="ru-RU" sz="1400" dirty="0"/>
              <a:t>Надфили имеют такую же форму, как и слесарные напильники. Изготовляют надфили из стали У13 или У13А, допускается У12 или У12А. Длина надфилей установлена равной 80, 120 и 160 мм. На рабочей части надфиля на длине 50, 60, 80 мм наносят насечки зубьев. Надфили имеют перекрестную (двойную) насечку: основную — под углом А. = 25° и вспомогательную со = 45°. Узкая сторона надфиля имеет одинарную насечку (основную</a:t>
            </a:r>
            <a:r>
              <a:rPr lang="ru-RU" sz="1400" dirty="0" smtClean="0"/>
              <a:t>).</a:t>
            </a:r>
          </a:p>
          <a:p>
            <a:r>
              <a:rPr lang="ru-RU" sz="1400" dirty="0"/>
              <a:t>В зависимости от количества насечек, приходящихся на каждые 10 мм длины, надфили разделяют на пять типов: № 1, 2, 3, 4 и 5. В зависимости от типа надфили имеют от 20 до 112 насечек. На рукоятке каждого надфиля наносится номер насечки: № 1 —20 — 40 насечек; № 2 – 28-56; № 3,4 и 5 – 40-112 насечек на 10 мм длины.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Алмазные </a:t>
            </a:r>
            <a:r>
              <a:rPr lang="ru-RU" sz="1400" b="1" dirty="0">
                <a:solidFill>
                  <a:srgbClr val="FF0000"/>
                </a:solidFill>
              </a:rPr>
              <a:t>надфили </a:t>
            </a:r>
            <a:r>
              <a:rPr lang="ru-RU" sz="1400" dirty="0"/>
              <a:t>применяют для обработки твердосплавных материалов, различных видов керамики, стекла, а также для доводки режущего твердосплавного инструмента. Надфили изготовляют из природных и синтетических алмазных порошков различной зернистости с прямоугольной, квадратной, круглой, полукруглой, овальной, трехгранной, ромбической и другой формой поперечного сечения. При обработке надфилями получают поверхности 9 —10-го классов шероховатости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26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187625" y="260649"/>
            <a:ext cx="7128792" cy="576063"/>
          </a:xfrm>
          <a:prstGeom prst="rect">
            <a:avLst/>
          </a:prstGeom>
          <a:solidFill>
            <a:srgbClr val="CC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pic>
        <p:nvPicPr>
          <p:cNvPr id="4098" name="Picture 2" descr="https://sutime.ru/wp-content/uploads/image_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162113" cy="597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1340768"/>
            <a:ext cx="3816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Roboto"/>
              </a:rPr>
              <a:t>Рис. 2. Надфили: </a:t>
            </a:r>
            <a:endParaRPr lang="ru-RU" b="1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а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прямоугольный тупоносый,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б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прямоугольный остроносый,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в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квадратный тупоносый,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г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трехгранный тупоносый,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д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трехгранный остроносый,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е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круглый тупоносый,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ж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полукруглый тупоносый,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з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овальный тупоносый,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и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ромбический тупоносый,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к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ножовочный,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л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пазовый;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L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рабочая часть,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1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длина рукоятки,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d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диаметр рукоятки,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b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ширина профиля, 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h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— толщина надфиля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187625" y="260649"/>
            <a:ext cx="7128792" cy="576063"/>
          </a:xfrm>
          <a:prstGeom prst="rect">
            <a:avLst/>
          </a:prstGeom>
          <a:solidFill>
            <a:srgbClr val="CC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1446" y="881861"/>
            <a:ext cx="88903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Roboto"/>
              </a:rPr>
              <a:t>Рашпили 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предназначены для обработки мягких металлов (свинец, олово, медь и др.) и неметаллических материалов (кожа, резина, дерево, пластические массы), когда обычные напильники непригодны из-за того, что насечка их быстро забивается стружкой и они перестают резать.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2"/>
            <a:ext cx="8475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Roboto"/>
              </a:rPr>
              <a:t>В зависимости от профиля рашпили общего назначения подразделяют на плоские (тупоносые и остроносые), круглые и полукруглые с насечкой №1—2 и длиной от 250 до 350 мм. Зубья рашпиля имеют большие размеры и вместительные канавки, расположенные впереди каждого зуба.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573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187625" y="260649"/>
            <a:ext cx="7128792" cy="576063"/>
          </a:xfrm>
          <a:prstGeom prst="rect">
            <a:avLst/>
          </a:prstGeom>
          <a:solidFill>
            <a:srgbClr val="CC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pic>
        <p:nvPicPr>
          <p:cNvPr id="7170" name="Picture 2" descr="https://sutime.ru/wp-content/uploads/image_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376264" cy="44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797152"/>
            <a:ext cx="345638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3333"/>
                </a:solidFill>
                <a:latin typeface="Roboto"/>
              </a:rPr>
              <a:t>Рис. 6. 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Борнапильники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: </a:t>
            </a:r>
            <a:endParaRPr lang="ru-RU" sz="1600" dirty="0" smtClean="0">
              <a:solidFill>
                <a:srgbClr val="333333"/>
              </a:solidFill>
              <a:latin typeface="Roboto"/>
            </a:endParaRPr>
          </a:p>
          <a:p>
            <a:pPr algn="ctr"/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а 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— фасонные головки (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борнапильники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), </a:t>
            </a:r>
            <a:endParaRPr lang="ru-RU" sz="1600" dirty="0" smtClean="0">
              <a:solidFill>
                <a:srgbClr val="333333"/>
              </a:solidFill>
              <a:latin typeface="Roboto"/>
            </a:endParaRPr>
          </a:p>
          <a:p>
            <a:pPr algn="ctr"/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б 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— дисковые, </a:t>
            </a:r>
            <a:endParaRPr lang="ru-RU" sz="1600" dirty="0" smtClean="0">
              <a:solidFill>
                <a:srgbClr val="333333"/>
              </a:solidFill>
              <a:latin typeface="Roboto"/>
            </a:endParaRPr>
          </a:p>
          <a:p>
            <a:pPr algn="ctr"/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в 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— пластинчатый, </a:t>
            </a:r>
            <a:endParaRPr lang="ru-RU" sz="1600" dirty="0" smtClean="0">
              <a:solidFill>
                <a:srgbClr val="333333"/>
              </a:solidFill>
              <a:latin typeface="Roboto"/>
            </a:endParaRPr>
          </a:p>
          <a:p>
            <a:pPr algn="ctr"/>
            <a:r>
              <a:rPr lang="ru-RU" sz="1600" dirty="0" smtClean="0">
                <a:solidFill>
                  <a:srgbClr val="333333"/>
                </a:solidFill>
                <a:latin typeface="Roboto"/>
              </a:rPr>
              <a:t>г 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— приспособление для крепления дисковых напильников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05498" y="2471827"/>
            <a:ext cx="3114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Roboto"/>
              </a:rPr>
              <a:t>Рис. 5. Машинные напильники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00562" y="871389"/>
            <a:ext cx="63359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Roboto"/>
              </a:rPr>
              <a:t>Машинные напильники</a:t>
            </a:r>
            <a:r>
              <a:rPr lang="ru-RU" sz="1400" dirty="0">
                <a:solidFill>
                  <a:srgbClr val="333333"/>
                </a:solidFill>
                <a:latin typeface="Roboto"/>
              </a:rPr>
              <a:t> (стержневые — для опиловочных станков с возвратно-поступательным движением) малых размеров закрепляют в специальных </a:t>
            </a:r>
            <a:r>
              <a:rPr lang="ru-RU" sz="1400" dirty="0" err="1">
                <a:solidFill>
                  <a:srgbClr val="333333"/>
                </a:solidFill>
                <a:latin typeface="Roboto"/>
              </a:rPr>
              <a:t>патрйнах</a:t>
            </a:r>
            <a:r>
              <a:rPr lang="ru-RU" sz="1400" dirty="0">
                <a:solidFill>
                  <a:srgbClr val="333333"/>
                </a:solidFill>
                <a:latin typeface="Roboto"/>
              </a:rPr>
              <a:t>, а напильники средних размеров имеют с обеих сторон хвостовики, которыми их закрепляют в центрах-держателях станков. Эти напильники изготовляют таких же профилей, как и слесарные напильники, с такими же видами насечек, как и напильники общего назначения.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74344" y="2772787"/>
            <a:ext cx="5832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Roboto"/>
              </a:rPr>
              <a:t>Вращающиеся напильники (</a:t>
            </a:r>
            <a:r>
              <a:rPr lang="ru-RU" sz="1400" dirty="0" err="1">
                <a:solidFill>
                  <a:srgbClr val="333333"/>
                </a:solidFill>
                <a:latin typeface="Roboto"/>
              </a:rPr>
              <a:t>борнапильники</a:t>
            </a:r>
            <a:r>
              <a:rPr lang="ru-RU" sz="1400" dirty="0">
                <a:solidFill>
                  <a:srgbClr val="333333"/>
                </a:solidFill>
                <a:latin typeface="Roboto"/>
              </a:rPr>
              <a:t>, дисковые и пластинчатые) применяются для опиливания и зачистки поверхностей на специальных опиловочных станках.</a:t>
            </a:r>
          </a:p>
          <a:p>
            <a:r>
              <a:rPr lang="ru-RU" sz="1400" dirty="0" err="1">
                <a:solidFill>
                  <a:srgbClr val="333333"/>
                </a:solidFill>
                <a:latin typeface="Roboto"/>
              </a:rPr>
              <a:t>Борнапильники</a:t>
            </a:r>
            <a:r>
              <a:rPr lang="ru-RU" sz="1400" dirty="0">
                <a:solidFill>
                  <a:srgbClr val="333333"/>
                </a:solidFill>
                <a:latin typeface="Roboto"/>
              </a:rPr>
              <a:t> — это фасонные головки с насеченными или фрезерованными зубьями. Изготовляют целыми (с хвостовиками) и насадными (навертывают на оправку).</a:t>
            </a:r>
          </a:p>
          <a:p>
            <a:r>
              <a:rPr lang="ru-RU" sz="1400" dirty="0" err="1">
                <a:solidFill>
                  <a:srgbClr val="333333"/>
                </a:solidFill>
                <a:latin typeface="Roboto"/>
              </a:rPr>
              <a:t>Борнапильники</a:t>
            </a:r>
            <a:r>
              <a:rPr lang="ru-RU" sz="1400" dirty="0">
                <a:solidFill>
                  <a:srgbClr val="333333"/>
                </a:solidFill>
                <a:latin typeface="Roboto"/>
              </a:rPr>
              <a:t> имеют угловую, шаровидную, цилиндрическую, фасонную и другую форму. Ими обрабатывают фасонные поверхности.</a:t>
            </a:r>
          </a:p>
          <a:p>
            <a:r>
              <a:rPr lang="ru-RU" sz="1400" dirty="0">
                <a:solidFill>
                  <a:srgbClr val="333333"/>
                </a:solidFill>
                <a:latin typeface="Roboto"/>
              </a:rPr>
              <a:t>Дисковые напильники применяют для зачистки отливок, поковок, снятия заусенцев на станках типа наждачных точил. Диск изготовляют диаметром 150 — 200 мм и толщиной 10 — 20 мм. Зубья фрезерованные или насеченные.</a:t>
            </a:r>
          </a:p>
          <a:p>
            <a:r>
              <a:rPr lang="ru-RU" sz="1400" dirty="0">
                <a:solidFill>
                  <a:srgbClr val="333333"/>
                </a:solidFill>
                <a:latin typeface="Roboto"/>
              </a:rPr>
              <a:t>Диски закрепляют с помощью приспособления.</a:t>
            </a:r>
          </a:p>
          <a:p>
            <a:r>
              <a:rPr lang="ru-RU" sz="1400" dirty="0">
                <a:solidFill>
                  <a:srgbClr val="333333"/>
                </a:solidFill>
                <a:latin typeface="Roboto"/>
              </a:rPr>
              <a:t>Пластинчатые напильники представляют собой бруски прямоугольного или круглого сечения с соответствующей насечкой.</a:t>
            </a:r>
          </a:p>
          <a:p>
            <a:r>
              <a:rPr lang="ru-RU" sz="1400" dirty="0">
                <a:solidFill>
                  <a:srgbClr val="333333"/>
                </a:solidFill>
                <a:latin typeface="Roboto"/>
              </a:rPr>
              <a:t>Эти напильники не имеют хвостовиков, их крепят к гибкой, непрерывно движущейся ленте заклепками.</a:t>
            </a:r>
            <a:endParaRPr lang="ru-RU" sz="14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920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0" y="482004"/>
            <a:ext cx="8568952" cy="432049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1)</a:t>
            </a:r>
            <a:r>
              <a:rPr lang="ru-RU" sz="2400" b="1" dirty="0" smtClean="0">
                <a:solidFill>
                  <a:srgbClr val="0000CC"/>
                </a:solidFill>
              </a:rPr>
              <a:t> Форма (виды, типы) насечек напильников: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547664" y="47625"/>
            <a:ext cx="6120680" cy="423121"/>
          </a:xfrm>
          <a:prstGeom prst="rect">
            <a:avLst/>
          </a:prstGeom>
          <a:solidFill>
            <a:srgbClr val="CCFFCC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814" y="832356"/>
            <a:ext cx="885698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Roboto"/>
              </a:rPr>
              <a:t>Виды насечки напильников </a:t>
            </a:r>
            <a:r>
              <a:rPr lang="ru-RU" sz="1600" b="1" dirty="0">
                <a:solidFill>
                  <a:srgbClr val="006600"/>
                </a:solidFill>
                <a:latin typeface="Roboto"/>
              </a:rPr>
              <a:t>– это самый важный рабочий показатель, по характеру которого классифицируют инструмент.</a:t>
            </a:r>
            <a:endParaRPr lang="ru-RU" sz="1600" b="1" dirty="0">
              <a:solidFill>
                <a:srgbClr val="00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7530"/>
          <a:stretch>
            <a:fillRect/>
          </a:stretch>
        </p:blipFill>
        <p:spPr bwMode="auto">
          <a:xfrm>
            <a:off x="385104" y="1365339"/>
            <a:ext cx="8363360" cy="534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606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-17444" y="558924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2.1.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Типы насечки: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одинарная;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двойная;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рашпильная </a:t>
            </a:r>
            <a:endParaRPr lang="ru-RU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116" y="368429"/>
            <a:ext cx="7920880" cy="522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4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ChangeArrowheads="1"/>
          </p:cNvSpPr>
          <p:nvPr/>
        </p:nvSpPr>
        <p:spPr bwMode="auto">
          <a:xfrm>
            <a:off x="152400" y="321459"/>
            <a:ext cx="89916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9875" indent="-269875" eaLnBrk="1" hangingPunct="1">
              <a:spcBef>
                <a:spcPct val="0"/>
              </a:spcBef>
              <a:buFont typeface="+mj-lt"/>
              <a:buAutoNum type="arabicParenR"/>
            </a:pPr>
            <a:r>
              <a:rPr lang="ru-RU" altLang="ru-RU" sz="1800" b="1" u="sng" dirty="0" smtClean="0">
                <a:solidFill>
                  <a:srgbClr val="0000CC"/>
                </a:solidFill>
              </a:rPr>
              <a:t>Напильники </a:t>
            </a:r>
            <a:r>
              <a:rPr lang="ru-RU" altLang="ru-RU" sz="1800" b="1" u="sng" dirty="0">
                <a:solidFill>
                  <a:srgbClr val="0000CC"/>
                </a:solidFill>
              </a:rPr>
              <a:t>с одинарной насечкой</a:t>
            </a:r>
            <a:r>
              <a:rPr lang="ru-RU" altLang="ru-RU" sz="1800" dirty="0"/>
              <a:t> </a:t>
            </a:r>
          </a:p>
          <a:p>
            <a:pPr marL="269875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rgbClr val="0000CC"/>
                </a:solidFill>
              </a:rPr>
              <a:t>(</a:t>
            </a:r>
            <a:r>
              <a:rPr lang="ru-RU" altLang="ru-RU" sz="1800" i="1" dirty="0">
                <a:solidFill>
                  <a:srgbClr val="0000CC"/>
                </a:solidFill>
              </a:rPr>
              <a:t>для мягких </a:t>
            </a:r>
            <a:r>
              <a:rPr lang="ru-RU" altLang="ru-RU" sz="1800" i="1" dirty="0" smtClean="0">
                <a:solidFill>
                  <a:srgbClr val="0000CC"/>
                </a:solidFill>
              </a:rPr>
              <a:t>металлов </a:t>
            </a:r>
            <a:r>
              <a:rPr lang="ru-RU" altLang="ru-RU" sz="1800" i="1" dirty="0">
                <a:solidFill>
                  <a:srgbClr val="0000CC"/>
                </a:solidFill>
              </a:rPr>
              <a:t>и </a:t>
            </a:r>
            <a:r>
              <a:rPr lang="ru-RU" altLang="ru-RU" sz="1800" i="1" dirty="0" smtClean="0">
                <a:solidFill>
                  <a:srgbClr val="0000CC"/>
                </a:solidFill>
              </a:rPr>
              <a:t>неметаллических </a:t>
            </a:r>
            <a:r>
              <a:rPr lang="ru-RU" altLang="ru-RU" sz="1800" i="1" dirty="0">
                <a:solidFill>
                  <a:srgbClr val="0000CC"/>
                </a:solidFill>
              </a:rPr>
              <a:t>материалов)</a:t>
            </a:r>
          </a:p>
          <a:p>
            <a:pPr indent="269875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Широкая стружка, равная длине всей насечки </a:t>
            </a:r>
          </a:p>
          <a:p>
            <a:pPr indent="269875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Одинарная </a:t>
            </a:r>
            <a:r>
              <a:rPr lang="ru-RU" altLang="ru-RU" sz="1600" b="1" dirty="0"/>
              <a:t>насечка под углом </a:t>
            </a:r>
            <a:r>
              <a:rPr lang="ru-RU" altLang="ru-RU" sz="1600" b="1" dirty="0">
                <a:solidFill>
                  <a:srgbClr val="0000CC"/>
                </a:solidFill>
              </a:rPr>
              <a:t>25 градусов к оси напильника</a:t>
            </a:r>
            <a:r>
              <a:rPr lang="ru-RU" altLang="ru-RU" sz="16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marL="269875" indent="-269875" eaLnBrk="1" hangingPunct="1">
              <a:spcBef>
                <a:spcPct val="0"/>
              </a:spcBef>
              <a:buFont typeface="+mj-lt"/>
              <a:buAutoNum type="arabicParenR" startAt="2"/>
            </a:pPr>
            <a:r>
              <a:rPr lang="ru-RU" altLang="ru-RU" sz="1800" b="1" u="sng" dirty="0" smtClean="0">
                <a:solidFill>
                  <a:srgbClr val="FF0000"/>
                </a:solidFill>
              </a:rPr>
              <a:t>Напильники </a:t>
            </a:r>
            <a:r>
              <a:rPr lang="ru-RU" altLang="ru-RU" sz="1800" b="1" u="sng" dirty="0">
                <a:solidFill>
                  <a:srgbClr val="FF0000"/>
                </a:solidFill>
              </a:rPr>
              <a:t>с двойной (перекрёстной) насечкой</a:t>
            </a:r>
            <a:r>
              <a:rPr lang="ru-RU" altLang="ru-RU" sz="1800" dirty="0"/>
              <a:t> </a:t>
            </a:r>
          </a:p>
          <a:p>
            <a:pPr indent="269875" eaLnBrk="1" hangingPunct="1"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rgbClr val="FF0000"/>
                </a:solidFill>
              </a:rPr>
              <a:t>(</a:t>
            </a:r>
            <a:r>
              <a:rPr lang="ru-RU" altLang="ru-RU" sz="1800" i="1" dirty="0">
                <a:solidFill>
                  <a:srgbClr val="FF0000"/>
                </a:solidFill>
              </a:rPr>
              <a:t>для стали, </a:t>
            </a:r>
            <a:r>
              <a:rPr lang="ru-RU" altLang="ru-RU" sz="1800" i="1" dirty="0" smtClean="0">
                <a:solidFill>
                  <a:srgbClr val="FF0000"/>
                </a:solidFill>
              </a:rPr>
              <a:t>чугуна и других твёрдых материалов)</a:t>
            </a:r>
            <a:endParaRPr lang="ru-RU" altLang="ru-RU" sz="1800" i="1" dirty="0">
              <a:solidFill>
                <a:srgbClr val="FF0000"/>
              </a:solidFill>
            </a:endParaRPr>
          </a:p>
          <a:p>
            <a:pPr indent="269875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Двойная насечка размельчает стружку. </a:t>
            </a:r>
          </a:p>
          <a:p>
            <a:pPr indent="269875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Насечка (основная) пересекает другую (вспомогательную).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marL="269875" indent="-269875" eaLnBrk="1" hangingPunct="1">
              <a:spcBef>
                <a:spcPct val="0"/>
              </a:spcBef>
              <a:buFont typeface="+mj-lt"/>
              <a:buAutoNum type="arabicParenR" startAt="3"/>
            </a:pPr>
            <a:r>
              <a:rPr lang="ru-RU" altLang="ru-RU" sz="1800" b="1" u="sng" dirty="0" smtClean="0">
                <a:solidFill>
                  <a:srgbClr val="009900"/>
                </a:solidFill>
              </a:rPr>
              <a:t>Напильники </a:t>
            </a:r>
            <a:r>
              <a:rPr lang="ru-RU" altLang="ru-RU" sz="1800" b="1" u="sng" dirty="0">
                <a:solidFill>
                  <a:srgbClr val="009900"/>
                </a:solidFill>
              </a:rPr>
              <a:t>с рашпильной (точечной) насечкой</a:t>
            </a:r>
            <a:r>
              <a:rPr lang="ru-RU" altLang="ru-RU" sz="1800" u="sng" dirty="0"/>
              <a:t> </a:t>
            </a:r>
            <a:r>
              <a:rPr lang="ru-RU" altLang="ru-RU" sz="1800" b="1" u="sng" dirty="0">
                <a:solidFill>
                  <a:srgbClr val="0000CC"/>
                </a:solidFill>
              </a:rPr>
              <a:t>(рашпили</a:t>
            </a:r>
            <a:r>
              <a:rPr lang="ru-RU" altLang="ru-RU" sz="1800" b="1" dirty="0">
                <a:solidFill>
                  <a:srgbClr val="0000CC"/>
                </a:solidFill>
              </a:rPr>
              <a:t>) </a:t>
            </a:r>
          </a:p>
          <a:p>
            <a:pPr indent="269875"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 smtClean="0">
                <a:solidFill>
                  <a:srgbClr val="009900"/>
                </a:solidFill>
              </a:rPr>
              <a:t>(</a:t>
            </a:r>
            <a:r>
              <a:rPr lang="ru-RU" altLang="ru-RU" sz="1700" i="1" dirty="0">
                <a:solidFill>
                  <a:srgbClr val="009900"/>
                </a:solidFill>
              </a:rPr>
              <a:t>для очень мягких </a:t>
            </a:r>
            <a:r>
              <a:rPr lang="ru-RU" altLang="ru-RU" sz="1700" i="1" dirty="0" smtClean="0">
                <a:solidFill>
                  <a:srgbClr val="009900"/>
                </a:solidFill>
              </a:rPr>
              <a:t>металлов </a:t>
            </a:r>
            <a:r>
              <a:rPr lang="ru-RU" altLang="ru-RU" sz="1700" i="1" dirty="0">
                <a:solidFill>
                  <a:srgbClr val="009900"/>
                </a:solidFill>
              </a:rPr>
              <a:t>и </a:t>
            </a:r>
            <a:r>
              <a:rPr lang="ru-RU" altLang="ru-RU" sz="1700" i="1" dirty="0" smtClean="0">
                <a:solidFill>
                  <a:srgbClr val="009900"/>
                </a:solidFill>
              </a:rPr>
              <a:t>неметаллических </a:t>
            </a:r>
            <a:r>
              <a:rPr lang="ru-RU" altLang="ru-RU" sz="1700" i="1" dirty="0">
                <a:solidFill>
                  <a:srgbClr val="009900"/>
                </a:solidFill>
              </a:rPr>
              <a:t>материалов: </a:t>
            </a:r>
            <a:r>
              <a:rPr lang="ru-RU" altLang="ru-RU" sz="1700" i="1" dirty="0" smtClean="0">
                <a:solidFill>
                  <a:srgbClr val="009900"/>
                </a:solidFill>
              </a:rPr>
              <a:t>мягкая древесина, кожа</a:t>
            </a:r>
            <a:r>
              <a:rPr lang="ru-RU" altLang="ru-RU" sz="1700" i="1" dirty="0">
                <a:solidFill>
                  <a:srgbClr val="009900"/>
                </a:solidFill>
              </a:rPr>
              <a:t>, резина и др</a:t>
            </a:r>
            <a:r>
              <a:rPr lang="ru-RU" altLang="ru-RU" sz="1700" i="1" dirty="0" smtClean="0">
                <a:solidFill>
                  <a:srgbClr val="009900"/>
                </a:solidFill>
              </a:rPr>
              <a:t>.) </a:t>
            </a:r>
            <a:r>
              <a:rPr lang="ru-RU" altLang="ru-RU" sz="1600" dirty="0" smtClean="0"/>
              <a:t>Насечку </a:t>
            </a:r>
            <a:r>
              <a:rPr lang="ru-RU" altLang="ru-RU" sz="1600" dirty="0"/>
              <a:t>получают вдавливанием металла специальными зубилами.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marL="269875" indent="-269875" eaLnBrk="1" hangingPunct="1">
              <a:spcBef>
                <a:spcPct val="0"/>
              </a:spcBef>
              <a:buFont typeface="+mj-lt"/>
              <a:buAutoNum type="arabicParenR" startAt="4"/>
            </a:pPr>
            <a:r>
              <a:rPr lang="ru-RU" altLang="ru-RU" sz="1800" b="1" u="sng" dirty="0" smtClean="0">
                <a:solidFill>
                  <a:srgbClr val="FF00FF"/>
                </a:solidFill>
              </a:rPr>
              <a:t>Напильники </a:t>
            </a:r>
            <a:r>
              <a:rPr lang="ru-RU" altLang="ru-RU" sz="1800" b="1" u="sng" dirty="0">
                <a:solidFill>
                  <a:srgbClr val="FF00FF"/>
                </a:solidFill>
              </a:rPr>
              <a:t>с дуговой насечкой</a:t>
            </a:r>
            <a:r>
              <a:rPr lang="ru-RU" altLang="ru-RU" sz="1800" dirty="0">
                <a:solidFill>
                  <a:srgbClr val="FF00FF"/>
                </a:solidFill>
              </a:rPr>
              <a:t> </a:t>
            </a:r>
          </a:p>
          <a:p>
            <a:pPr indent="269875" eaLnBrk="1" hangingPunct="1">
              <a:spcBef>
                <a:spcPct val="0"/>
              </a:spcBef>
              <a:buFontTx/>
              <a:buNone/>
            </a:pPr>
            <a:r>
              <a:rPr lang="ru-RU" altLang="ru-RU" sz="1600" i="1" dirty="0" smtClean="0">
                <a:solidFill>
                  <a:srgbClr val="FF00FF"/>
                </a:solidFill>
              </a:rPr>
              <a:t>(</a:t>
            </a:r>
            <a:r>
              <a:rPr lang="ru-RU" altLang="ru-RU" sz="1600" i="1" dirty="0">
                <a:solidFill>
                  <a:srgbClr val="FF00FF"/>
                </a:solidFill>
              </a:rPr>
              <a:t>для мягких </a:t>
            </a:r>
            <a:r>
              <a:rPr lang="ru-RU" altLang="ru-RU" sz="1600" i="1" dirty="0" smtClean="0">
                <a:solidFill>
                  <a:srgbClr val="FF00FF"/>
                </a:solidFill>
              </a:rPr>
              <a:t>металлов: цветные металлы, древесина и др.)</a:t>
            </a:r>
            <a:endParaRPr lang="ru-RU" altLang="ru-RU" sz="1600" i="1" dirty="0">
              <a:solidFill>
                <a:srgbClr val="FF00FF"/>
              </a:solidFill>
            </a:endParaRPr>
          </a:p>
          <a:p>
            <a:pPr marL="269875" indent="0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Насечку получают фрезерованием; она имеет большие впадины </a:t>
            </a:r>
            <a:r>
              <a:rPr lang="ru-RU" altLang="ru-RU" sz="1600" dirty="0" smtClean="0"/>
              <a:t>между зубьями </a:t>
            </a:r>
            <a:r>
              <a:rPr lang="ru-RU" altLang="ru-RU" sz="1600" dirty="0"/>
              <a:t>и дугообразную форму, обеспечивающую высокую </a:t>
            </a:r>
            <a:r>
              <a:rPr lang="ru-RU" altLang="ru-RU" sz="1600" dirty="0" smtClean="0"/>
              <a:t>производительность и </a:t>
            </a:r>
            <a:r>
              <a:rPr lang="ru-RU" altLang="ru-RU" sz="1600" dirty="0"/>
              <a:t>повышенное качество обрабатываемых поверхностей.</a:t>
            </a:r>
          </a:p>
        </p:txBody>
      </p:sp>
      <p:pic>
        <p:nvPicPr>
          <p:cNvPr id="727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87" b="50000"/>
          <a:stretch>
            <a:fillRect/>
          </a:stretch>
        </p:blipFill>
        <p:spPr bwMode="auto">
          <a:xfrm>
            <a:off x="6724650" y="35699"/>
            <a:ext cx="2247900" cy="162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2" b="38461"/>
          <a:stretch>
            <a:fillRect/>
          </a:stretch>
        </p:blipFill>
        <p:spPr bwMode="auto">
          <a:xfrm>
            <a:off x="6244547" y="1535705"/>
            <a:ext cx="28956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2" r="53246" b="5128"/>
          <a:stretch>
            <a:fillRect/>
          </a:stretch>
        </p:blipFill>
        <p:spPr bwMode="auto">
          <a:xfrm>
            <a:off x="6777038" y="4333850"/>
            <a:ext cx="2195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384" r="1318" b="3847"/>
          <a:stretch>
            <a:fillRect/>
          </a:stretch>
        </p:blipFill>
        <p:spPr bwMode="auto">
          <a:xfrm>
            <a:off x="6686550" y="5818933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19438"/>
            <a:ext cx="3816424" cy="359668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ВИДЫ НАСЕЧЕК НАПИЛЬНИКОВ: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7428"/>
            <a:ext cx="8229600" cy="74284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Тема: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ОПИЛИВАНИЕ МЕТАЛЛА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03494"/>
            <a:ext cx="8568952" cy="511256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Сущность и назначение операции опиливания.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Инструменты, применяемые при опиливании.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Приспособления для опиливания.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Подготовка поверхностей, основные виды и способы опиливания.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Правила ручного опиливания плоских, вогнутых и выпуклых поверхностей.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Механизация работ при опиливании. Инструменты для механизации </a:t>
            </a:r>
            <a:r>
              <a:rPr lang="ru-RU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опиловочных</a:t>
            </a: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работ. Правила выполнения работ при механизированном опиливании.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Типичные дефекты при опиливании металла, причины их появления и способы предупреждения.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7804" y="957353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Учебные вопросы: 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06" y="548680"/>
            <a:ext cx="7772400" cy="5040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по форме насечек напильников: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547664" y="19050"/>
            <a:ext cx="6120680" cy="423121"/>
          </a:xfrm>
          <a:prstGeom prst="rect">
            <a:avLst/>
          </a:prstGeom>
          <a:solidFill>
            <a:srgbClr val="CCFFCC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8883"/>
            <a:ext cx="7560840" cy="4440357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76056" y="3861048"/>
            <a:ext cx="38164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2.2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Формы зубьев напильника: </a:t>
            </a:r>
          </a:p>
          <a:p>
            <a:pPr marL="542925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насечённые: </a:t>
            </a:r>
          </a:p>
          <a:p>
            <a:pPr marL="990600"/>
            <a:r>
              <a:rPr lang="ru-RU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угол резания; </a:t>
            </a:r>
          </a:p>
          <a:p>
            <a:pPr marL="990600"/>
            <a:r>
              <a:rPr lang="ru-RU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передний угол; </a:t>
            </a:r>
          </a:p>
          <a:p>
            <a:pPr marL="990600"/>
            <a:r>
              <a:rPr lang="ru-RU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угол заострения; </a:t>
            </a:r>
          </a:p>
          <a:p>
            <a:pPr marL="990600"/>
            <a:r>
              <a:rPr lang="ru-RU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задний угол; </a:t>
            </a:r>
          </a:p>
          <a:p>
            <a:pPr marL="542925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фрезеро­ванные; </a:t>
            </a:r>
          </a:p>
          <a:p>
            <a:pPr marL="542925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протянутые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0070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0879" t="9006" r="7381" b="9944"/>
          <a:stretch>
            <a:fillRect/>
          </a:stretch>
        </p:blipFill>
        <p:spPr>
          <a:xfrm>
            <a:off x="0" y="445324"/>
            <a:ext cx="9144000" cy="6412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23528" y="188640"/>
            <a:ext cx="859296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altLang="ru-RU" sz="2500" b="1" dirty="0" smtClean="0">
                <a:solidFill>
                  <a:srgbClr val="FF0000"/>
                </a:solidFill>
              </a:rPr>
              <a:t>Зубья </a:t>
            </a:r>
            <a:r>
              <a:rPr lang="ru-RU" altLang="ru-RU" sz="2500" b="1" dirty="0">
                <a:solidFill>
                  <a:srgbClr val="FF0000"/>
                </a:solidFill>
              </a:rPr>
              <a:t>напильника </a:t>
            </a:r>
            <a:r>
              <a:rPr lang="ru-RU" altLang="ru-RU" sz="2500" dirty="0">
                <a:solidFill>
                  <a:schemeClr val="tx1"/>
                </a:solidFill>
              </a:rPr>
              <a:t>могут быть </a:t>
            </a:r>
            <a:r>
              <a:rPr lang="ru-RU" altLang="ru-RU" sz="2500" dirty="0" smtClean="0">
                <a:solidFill>
                  <a:schemeClr val="tx1"/>
                </a:solidFill>
              </a:rPr>
              <a:t>образованы:</a:t>
            </a:r>
          </a:p>
          <a:p>
            <a:pPr marL="457200" indent="-457200" eaLnBrk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500" dirty="0" smtClean="0">
                <a:solidFill>
                  <a:schemeClr val="tx1"/>
                </a:solidFill>
              </a:rPr>
              <a:t>насеканием</a:t>
            </a:r>
            <a:r>
              <a:rPr lang="ru-RU" altLang="ru-RU" sz="2500" dirty="0">
                <a:solidFill>
                  <a:schemeClr val="tx1"/>
                </a:solidFill>
              </a:rPr>
              <a:t>, </a:t>
            </a:r>
            <a:endParaRPr lang="ru-RU" altLang="ru-RU" sz="2500" dirty="0" smtClean="0">
              <a:solidFill>
                <a:schemeClr val="tx1"/>
              </a:solidFill>
            </a:endParaRPr>
          </a:p>
          <a:p>
            <a:pPr marL="457200" indent="-457200" eaLnBrk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500" dirty="0" smtClean="0">
                <a:solidFill>
                  <a:schemeClr val="tx1"/>
                </a:solidFill>
              </a:rPr>
              <a:t>фрезерованием</a:t>
            </a:r>
            <a:r>
              <a:rPr lang="ru-RU" altLang="ru-RU" sz="2500" dirty="0">
                <a:solidFill>
                  <a:schemeClr val="tx1"/>
                </a:solidFill>
              </a:rPr>
              <a:t>, </a:t>
            </a:r>
            <a:endParaRPr lang="ru-RU" altLang="ru-RU" sz="2500" dirty="0" smtClean="0">
              <a:solidFill>
                <a:schemeClr val="tx1"/>
              </a:solidFill>
            </a:endParaRPr>
          </a:p>
          <a:p>
            <a:pPr marL="457200" indent="-457200" eaLnBrk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500" dirty="0" smtClean="0">
                <a:solidFill>
                  <a:schemeClr val="tx1"/>
                </a:solidFill>
              </a:rPr>
              <a:t>нарезанием</a:t>
            </a:r>
            <a:r>
              <a:rPr lang="ru-RU" altLang="ru-RU" sz="2500" dirty="0">
                <a:solidFill>
                  <a:schemeClr val="tx1"/>
                </a:solidFill>
              </a:rPr>
              <a:t>, </a:t>
            </a:r>
            <a:endParaRPr lang="ru-RU" altLang="ru-RU" sz="2500" dirty="0" smtClean="0">
              <a:solidFill>
                <a:schemeClr val="tx1"/>
              </a:solidFill>
            </a:endParaRPr>
          </a:p>
          <a:p>
            <a:pPr marL="457200" indent="-457200" eaLnBrk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500" dirty="0" smtClean="0">
                <a:solidFill>
                  <a:schemeClr val="tx1"/>
                </a:solidFill>
              </a:rPr>
              <a:t>протягиванием </a:t>
            </a:r>
            <a:r>
              <a:rPr lang="ru-RU" altLang="ru-RU" sz="2500" dirty="0">
                <a:solidFill>
                  <a:schemeClr val="tx1"/>
                </a:solidFill>
              </a:rPr>
              <a:t>и </a:t>
            </a:r>
            <a:endParaRPr lang="ru-RU" altLang="ru-RU" sz="2500" dirty="0" smtClean="0">
              <a:solidFill>
                <a:schemeClr val="tx1"/>
              </a:solidFill>
            </a:endParaRPr>
          </a:p>
          <a:p>
            <a:pPr marL="457200" indent="-457200" eaLnBrk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500" dirty="0" smtClean="0">
                <a:solidFill>
                  <a:schemeClr val="tx1"/>
                </a:solidFill>
              </a:rPr>
              <a:t>точением </a:t>
            </a:r>
            <a:r>
              <a:rPr lang="ru-RU" altLang="ru-RU" sz="2500" dirty="0">
                <a:solidFill>
                  <a:schemeClr val="tx1"/>
                </a:solidFill>
              </a:rPr>
              <a:t>методом </a:t>
            </a:r>
            <a:r>
              <a:rPr lang="ru-RU" altLang="ru-RU" sz="2500" dirty="0" err="1">
                <a:solidFill>
                  <a:schemeClr val="tx1"/>
                </a:solidFill>
              </a:rPr>
              <a:t>обкатывания</a:t>
            </a:r>
            <a:r>
              <a:rPr lang="ru-RU" altLang="ru-RU" sz="2500" dirty="0">
                <a:solidFill>
                  <a:schemeClr val="tx1"/>
                </a:solidFill>
              </a:rPr>
              <a:t>. </a:t>
            </a:r>
            <a:endParaRPr lang="ru-RU" altLang="ru-RU" sz="2500" dirty="0" smtClean="0">
              <a:solidFill>
                <a:schemeClr val="tx1"/>
              </a:solidFill>
            </a:endParaRPr>
          </a:p>
          <a:p>
            <a:pPr eaLnBrk="1">
              <a:buClrTx/>
              <a:buFontTx/>
              <a:buNone/>
            </a:pPr>
            <a:r>
              <a:rPr lang="ru-RU" altLang="ru-RU" sz="2500" u="sng" dirty="0" smtClean="0">
                <a:solidFill>
                  <a:schemeClr val="tx1"/>
                </a:solidFill>
              </a:rPr>
              <a:t>Наиболее </a:t>
            </a:r>
            <a:r>
              <a:rPr lang="ru-RU" altLang="ru-RU" sz="2500" u="sng" dirty="0">
                <a:solidFill>
                  <a:schemeClr val="tx1"/>
                </a:solidFill>
              </a:rPr>
              <a:t>распространен </a:t>
            </a:r>
            <a:r>
              <a:rPr lang="ru-RU" altLang="ru-RU" sz="2500" dirty="0">
                <a:solidFill>
                  <a:srgbClr val="FF0000"/>
                </a:solidFill>
              </a:rPr>
              <a:t>способ насекания</a:t>
            </a:r>
            <a:r>
              <a:rPr lang="ru-RU" altLang="ru-RU" sz="2500" dirty="0">
                <a:solidFill>
                  <a:schemeClr val="tx1"/>
                </a:solidFill>
              </a:rPr>
              <a:t>. </a:t>
            </a:r>
            <a:endParaRPr lang="ru-RU" altLang="ru-RU" sz="2500" dirty="0" smtClean="0">
              <a:solidFill>
                <a:schemeClr val="tx1"/>
              </a:solidFill>
            </a:endParaRPr>
          </a:p>
          <a:p>
            <a:pPr eaLnBrk="1">
              <a:buClrTx/>
              <a:buFontTx/>
              <a:buNone/>
            </a:pPr>
            <a:r>
              <a:rPr lang="ru-RU" altLang="ru-RU" sz="2500" b="1" u="sng" dirty="0" smtClean="0">
                <a:solidFill>
                  <a:srgbClr val="FF0000"/>
                </a:solidFill>
              </a:rPr>
              <a:t>Насечка</a:t>
            </a:r>
            <a:r>
              <a:rPr lang="ru-RU" altLang="ru-RU" sz="2500" dirty="0" smtClean="0">
                <a:solidFill>
                  <a:schemeClr val="tx1"/>
                </a:solidFill>
              </a:rPr>
              <a:t> </a:t>
            </a:r>
            <a:r>
              <a:rPr lang="ru-RU" altLang="ru-RU" sz="2500" u="sng" dirty="0">
                <a:solidFill>
                  <a:schemeClr val="tx1"/>
                </a:solidFill>
              </a:rPr>
              <a:t>напильников общего назначения </a:t>
            </a:r>
            <a:r>
              <a:rPr lang="ru-RU" altLang="ru-RU" sz="2500" b="1" dirty="0">
                <a:solidFill>
                  <a:srgbClr val="FF0000"/>
                </a:solidFill>
              </a:rPr>
              <a:t>двойная перекрестная</a:t>
            </a:r>
            <a:r>
              <a:rPr lang="ru-RU" altLang="ru-RU" sz="2500" dirty="0">
                <a:solidFill>
                  <a:schemeClr val="tx1"/>
                </a:solidFill>
              </a:rPr>
              <a:t>, а у напильников для </a:t>
            </a:r>
            <a:r>
              <a:rPr lang="ru-RU" altLang="ru-RU" sz="2500" u="sng" dirty="0">
                <a:solidFill>
                  <a:schemeClr val="tx1"/>
                </a:solidFill>
              </a:rPr>
              <a:t>специальных работ</a:t>
            </a:r>
            <a:r>
              <a:rPr lang="ru-RU" altLang="ru-RU" sz="2500" dirty="0">
                <a:solidFill>
                  <a:schemeClr val="tx1"/>
                </a:solidFill>
              </a:rPr>
              <a:t> – </a:t>
            </a:r>
            <a:r>
              <a:rPr lang="ru-RU" altLang="ru-RU" sz="2500" b="1" dirty="0">
                <a:solidFill>
                  <a:srgbClr val="FF0000"/>
                </a:solidFill>
              </a:rPr>
              <a:t>двойная и одинарная</a:t>
            </a:r>
            <a:r>
              <a:rPr lang="ru-RU" altLang="ru-RU" sz="2500" dirty="0">
                <a:solidFill>
                  <a:schemeClr val="tx1"/>
                </a:solidFill>
              </a:rPr>
              <a:t>. </a:t>
            </a:r>
            <a:endParaRPr lang="ru-RU" altLang="ru-RU" sz="2500" dirty="0" smtClean="0">
              <a:solidFill>
                <a:schemeClr val="tx1"/>
              </a:solidFill>
            </a:endParaRPr>
          </a:p>
          <a:p>
            <a:pPr eaLnBrk="1">
              <a:buClrTx/>
              <a:buFontTx/>
              <a:buNone/>
            </a:pPr>
            <a:r>
              <a:rPr lang="ru-RU" altLang="ru-RU" sz="2500" dirty="0" smtClean="0">
                <a:solidFill>
                  <a:schemeClr val="tx1"/>
                </a:solidFill>
              </a:rPr>
              <a:t>Благодаря </a:t>
            </a:r>
            <a:r>
              <a:rPr lang="ru-RU" altLang="ru-RU" sz="2500" dirty="0">
                <a:solidFill>
                  <a:schemeClr val="tx1"/>
                </a:solidFill>
              </a:rPr>
              <a:t>перекрестной насечке на опиливаемой поверхности не получается рисок от следов движения зубьев. </a:t>
            </a:r>
            <a:endParaRPr lang="ru-RU" altLang="ru-RU" sz="2500" dirty="0" smtClean="0">
              <a:solidFill>
                <a:schemeClr val="tx1"/>
              </a:solidFill>
            </a:endParaRPr>
          </a:p>
          <a:p>
            <a:pPr eaLnBrk="1">
              <a:buClrTx/>
              <a:buFontTx/>
              <a:buNone/>
            </a:pPr>
            <a:r>
              <a:rPr lang="ru-RU" altLang="ru-RU" sz="2500" dirty="0" smtClean="0">
                <a:solidFill>
                  <a:schemeClr val="tx1"/>
                </a:solidFill>
              </a:rPr>
              <a:t>Насекание </a:t>
            </a:r>
            <a:r>
              <a:rPr lang="ru-RU" altLang="ru-RU" sz="2500" dirty="0">
                <a:solidFill>
                  <a:schemeClr val="tx1"/>
                </a:solidFill>
              </a:rPr>
              <a:t>зубьев производится на заготовках до их термической обработки. </a:t>
            </a:r>
            <a:endParaRPr lang="ru-RU" altLang="ru-RU" sz="2500" dirty="0" smtClean="0">
              <a:solidFill>
                <a:schemeClr val="tx1"/>
              </a:solidFill>
            </a:endParaRPr>
          </a:p>
          <a:p>
            <a:pPr eaLnBrk="1">
              <a:buClrTx/>
              <a:buFontTx/>
              <a:buNone/>
            </a:pPr>
            <a:r>
              <a:rPr lang="ru-RU" altLang="ru-RU" sz="2500" dirty="0" smtClean="0">
                <a:solidFill>
                  <a:schemeClr val="tx1"/>
                </a:solidFill>
              </a:rPr>
              <a:t>После </a:t>
            </a:r>
            <a:r>
              <a:rPr lang="ru-RU" altLang="ru-RU" sz="2500" dirty="0">
                <a:solidFill>
                  <a:schemeClr val="tx1"/>
                </a:solidFill>
              </a:rPr>
              <a:t>насекания напильники закаливаются до твердости </a:t>
            </a:r>
            <a:r>
              <a:rPr lang="ru-RU" altLang="ru-RU" sz="2500" b="1" dirty="0">
                <a:solidFill>
                  <a:srgbClr val="FF0000"/>
                </a:solidFill>
              </a:rPr>
              <a:t>не ниже HRC 54.</a:t>
            </a:r>
          </a:p>
        </p:txBody>
      </p:sp>
    </p:spTree>
    <p:extLst>
      <p:ext uri="{BB962C8B-B14F-4D97-AF65-F5344CB8AC3E}">
        <p14:creationId xmlns:p14="http://schemas.microsoft.com/office/powerpoint/2010/main" val="1007691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547664" y="188640"/>
            <a:ext cx="6120680" cy="423121"/>
          </a:xfrm>
          <a:prstGeom prst="rect">
            <a:avLst/>
          </a:prstGeom>
          <a:solidFill>
            <a:srgbClr val="CCFFCC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836712"/>
            <a:ext cx="417152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0000CC"/>
                </a:solidFill>
              </a:rPr>
              <a:t>по размеру </a:t>
            </a:r>
            <a:r>
              <a:rPr lang="ru-RU" altLang="ru-RU" sz="3200" b="1" dirty="0" smtClean="0">
                <a:solidFill>
                  <a:srgbClr val="0000CC"/>
                </a:solidFill>
              </a:rPr>
              <a:t>насечек:</a:t>
            </a:r>
            <a:endParaRPr lang="ru-RU" sz="32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9522" y="1916832"/>
            <a:ext cx="86769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ts val="1200"/>
              </a:spcBef>
              <a:spcAft>
                <a:spcPts val="1200"/>
              </a:spcAft>
            </a:pPr>
            <a:r>
              <a:rPr lang="ru-RU" sz="2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Напильники классифицируются в зависимости от </a:t>
            </a: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величины зуба насечки и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числа насечек </a:t>
            </a:r>
            <a:r>
              <a:rPr lang="ru-RU" sz="26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 10 мм длины напильника</a:t>
            </a:r>
            <a:r>
              <a:rPr lang="ru-RU" sz="2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классов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(от 1 до 6).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ts val="1200"/>
              </a:spcBef>
              <a:spcAft>
                <a:spcPts val="1200"/>
              </a:spcAft>
            </a:pPr>
            <a:r>
              <a:rPr lang="ru-RU" sz="2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Насечки</a:t>
            </a:r>
            <a:r>
              <a:rPr lang="ru-RU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имеют </a:t>
            </a:r>
            <a:r>
              <a:rPr lang="ru-RU" sz="26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 номеров</a:t>
            </a:r>
            <a:r>
              <a:rPr lang="ru-RU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(от 0 до 5)</a:t>
            </a:r>
            <a:r>
              <a:rPr lang="ru-RU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 этом чем меньше номер насечки, тем больше расстояние между насечками и соответственно крупнее зуб.</a:t>
            </a:r>
            <a:endParaRPr lang="ru-RU" sz="2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1981200" y="0"/>
            <a:ext cx="5138738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Напильники общего назначения</a:t>
            </a:r>
            <a:r>
              <a:rPr lang="ru-RU" altLang="ru-RU" sz="1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5779" name="Rectangle 6"/>
          <p:cNvSpPr>
            <a:spLocks noChangeArrowheads="1"/>
          </p:cNvSpPr>
          <p:nvPr/>
        </p:nvSpPr>
        <p:spPr bwMode="auto">
          <a:xfrm>
            <a:off x="355786" y="692696"/>
            <a:ext cx="838004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9064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9064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064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06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06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6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6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6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064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u="sng" dirty="0">
                <a:solidFill>
                  <a:srgbClr val="FF0000"/>
                </a:solidFill>
              </a:rPr>
              <a:t>1 класс</a:t>
            </a:r>
            <a:r>
              <a:rPr lang="ru-RU" altLang="ru-RU" sz="1800" b="1" dirty="0"/>
              <a:t> с насечкой </a:t>
            </a:r>
            <a:r>
              <a:rPr lang="ru-RU" altLang="ru-RU" sz="1800" b="1" dirty="0">
                <a:solidFill>
                  <a:srgbClr val="FF00FF"/>
                </a:solidFill>
              </a:rPr>
              <a:t>№ 0 и 1 </a:t>
            </a:r>
            <a:r>
              <a:rPr lang="ru-RU" altLang="ru-RU" sz="1800" b="1" dirty="0"/>
              <a:t>(n = </a:t>
            </a:r>
            <a:r>
              <a:rPr lang="ru-RU" altLang="ru-RU" sz="1800" b="1" dirty="0" smtClean="0"/>
              <a:t>5 </a:t>
            </a:r>
            <a:r>
              <a:rPr lang="ru-RU" altLang="ru-RU" sz="1800" b="1" dirty="0"/>
              <a:t>- </a:t>
            </a:r>
            <a:r>
              <a:rPr lang="ru-RU" altLang="ru-RU" sz="1800" b="1" dirty="0" smtClean="0"/>
              <a:t>14) </a:t>
            </a:r>
            <a:r>
              <a:rPr lang="ru-RU" altLang="ru-RU" sz="1800" b="1" dirty="0"/>
              <a:t>– </a:t>
            </a:r>
            <a:r>
              <a:rPr lang="ru-RU" altLang="ru-RU" sz="1800" b="1" dirty="0" err="1">
                <a:solidFill>
                  <a:srgbClr val="FF0000"/>
                </a:solidFill>
              </a:rPr>
              <a:t>драчёвые</a:t>
            </a:r>
            <a:endParaRPr lang="ru-RU" altLang="ru-RU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для грубого (чернового) опиливания (снимают  </a:t>
            </a:r>
            <a:r>
              <a:rPr lang="ru-RU" altLang="ru-RU" sz="1800" b="1" dirty="0">
                <a:solidFill>
                  <a:srgbClr val="FF0000"/>
                </a:solidFill>
              </a:rPr>
              <a:t>0,5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- </a:t>
            </a:r>
            <a:r>
              <a:rPr lang="ru-RU" altLang="ru-RU" sz="1800" b="1" dirty="0">
                <a:solidFill>
                  <a:srgbClr val="FF0000"/>
                </a:solidFill>
              </a:rPr>
              <a:t>0,2 мм</a:t>
            </a:r>
            <a:r>
              <a:rPr lang="ru-RU" altLang="ru-RU" sz="1800" dirty="0"/>
              <a:t> </a:t>
            </a:r>
            <a:r>
              <a:rPr lang="ru-RU" altLang="ru-RU" sz="1800" dirty="0" smtClean="0"/>
              <a:t>металла)</a:t>
            </a:r>
            <a:endParaRPr lang="ru-RU" altLang="ru-RU" sz="1800" b="1" dirty="0"/>
          </a:p>
          <a:p>
            <a:pPr marL="177800" indent="-1778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u="sng" dirty="0">
                <a:solidFill>
                  <a:srgbClr val="0000CC"/>
                </a:solidFill>
              </a:rPr>
              <a:t>2 </a:t>
            </a:r>
            <a:r>
              <a:rPr lang="ru-RU" altLang="ru-RU" sz="1800" b="1" u="sng" dirty="0" smtClean="0">
                <a:solidFill>
                  <a:srgbClr val="0000CC"/>
                </a:solidFill>
              </a:rPr>
              <a:t>класс</a:t>
            </a:r>
            <a:r>
              <a:rPr lang="ru-RU" altLang="ru-RU" sz="1800" b="1" dirty="0" smtClean="0"/>
              <a:t> </a:t>
            </a:r>
            <a:r>
              <a:rPr lang="ru-RU" altLang="ru-RU" sz="1800" b="1" dirty="0"/>
              <a:t>с насечкой </a:t>
            </a:r>
            <a:r>
              <a:rPr lang="ru-RU" altLang="ru-RU" sz="1800" b="1" dirty="0">
                <a:solidFill>
                  <a:srgbClr val="FF00FF"/>
                </a:solidFill>
              </a:rPr>
              <a:t>№ 2 и 3 </a:t>
            </a:r>
            <a:r>
              <a:rPr lang="ru-RU" altLang="ru-RU" sz="1800" b="1" dirty="0"/>
              <a:t>(n = </a:t>
            </a:r>
            <a:r>
              <a:rPr lang="ru-RU" altLang="ru-RU" sz="1800" b="1" dirty="0" smtClean="0"/>
              <a:t>8 </a:t>
            </a:r>
            <a:r>
              <a:rPr lang="ru-RU" altLang="ru-RU" sz="1800" b="1" dirty="0"/>
              <a:t>- </a:t>
            </a:r>
            <a:r>
              <a:rPr lang="ru-RU" altLang="ru-RU" sz="1800" b="1" dirty="0" smtClean="0"/>
              <a:t>28) – </a:t>
            </a:r>
            <a:r>
              <a:rPr lang="ru-RU" altLang="ru-RU" sz="1800" b="1" u="sng" dirty="0" smtClean="0">
                <a:solidFill>
                  <a:srgbClr val="0000CC"/>
                </a:solidFill>
              </a:rPr>
              <a:t>личные</a:t>
            </a:r>
            <a:r>
              <a:rPr lang="ru-RU" altLang="ru-RU" sz="1800" b="1" dirty="0" smtClean="0">
                <a:solidFill>
                  <a:srgbClr val="0000CC"/>
                </a:solidFill>
              </a:rPr>
              <a:t>.</a:t>
            </a:r>
            <a:endParaRPr lang="ru-RU" altLang="ru-RU" sz="1800" dirty="0">
              <a:solidFill>
                <a:srgbClr val="0000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для чистового опиливания (снимают </a:t>
            </a:r>
            <a:r>
              <a:rPr lang="ru-RU" altLang="ru-RU" sz="1800" b="1" dirty="0">
                <a:solidFill>
                  <a:srgbClr val="0000CC"/>
                </a:solidFill>
              </a:rPr>
              <a:t>0,15 </a:t>
            </a:r>
            <a:r>
              <a:rPr lang="ru-RU" altLang="ru-RU" sz="1800" b="1" dirty="0" smtClean="0">
                <a:solidFill>
                  <a:srgbClr val="0000CC"/>
                </a:solidFill>
              </a:rPr>
              <a:t>- </a:t>
            </a:r>
            <a:r>
              <a:rPr lang="ru-RU" altLang="ru-RU" sz="1800" b="1" dirty="0">
                <a:solidFill>
                  <a:srgbClr val="0000CC"/>
                </a:solidFill>
              </a:rPr>
              <a:t>0,02 мм</a:t>
            </a:r>
            <a:r>
              <a:rPr lang="ru-RU" altLang="ru-RU" sz="1800" dirty="0"/>
              <a:t> </a:t>
            </a:r>
            <a:r>
              <a:rPr lang="ru-RU" altLang="ru-RU" sz="1800" dirty="0" smtClean="0"/>
              <a:t>металла).</a:t>
            </a:r>
            <a:endParaRPr lang="ru-RU" altLang="ru-RU" sz="1800" dirty="0"/>
          </a:p>
          <a:p>
            <a:pPr marL="177800" indent="-1778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u="sng" dirty="0" smtClean="0">
                <a:solidFill>
                  <a:srgbClr val="009900"/>
                </a:solidFill>
              </a:rPr>
              <a:t>3, 4, 5 </a:t>
            </a:r>
            <a:r>
              <a:rPr lang="ru-RU" altLang="ru-RU" sz="1800" b="1" u="sng" dirty="0">
                <a:solidFill>
                  <a:srgbClr val="009900"/>
                </a:solidFill>
              </a:rPr>
              <a:t>и </a:t>
            </a:r>
            <a:r>
              <a:rPr lang="ru-RU" altLang="ru-RU" sz="1800" b="1" u="sng" dirty="0" smtClean="0">
                <a:solidFill>
                  <a:srgbClr val="009900"/>
                </a:solidFill>
              </a:rPr>
              <a:t>6</a:t>
            </a:r>
            <a:r>
              <a:rPr lang="ru-RU" altLang="ru-RU" sz="1800" u="sng" dirty="0" smtClean="0">
                <a:solidFill>
                  <a:srgbClr val="009900"/>
                </a:solidFill>
              </a:rPr>
              <a:t> </a:t>
            </a:r>
            <a:r>
              <a:rPr lang="ru-RU" altLang="ru-RU" sz="1800" b="1" u="sng" dirty="0" smtClean="0">
                <a:solidFill>
                  <a:srgbClr val="009900"/>
                </a:solidFill>
              </a:rPr>
              <a:t>классы</a:t>
            </a:r>
            <a:r>
              <a:rPr lang="ru-RU" altLang="ru-RU" sz="1800" b="1" dirty="0" smtClean="0"/>
              <a:t> </a:t>
            </a:r>
            <a:r>
              <a:rPr lang="ru-RU" altLang="ru-RU" sz="1800" b="1" dirty="0"/>
              <a:t>с насечкой </a:t>
            </a:r>
            <a:r>
              <a:rPr lang="ru-RU" altLang="ru-RU" sz="1800" b="1" dirty="0">
                <a:solidFill>
                  <a:srgbClr val="FF00FF"/>
                </a:solidFill>
              </a:rPr>
              <a:t>№ 4 и 5 </a:t>
            </a:r>
            <a:r>
              <a:rPr lang="ru-RU" altLang="ru-RU" sz="1800" b="1" dirty="0"/>
              <a:t>(n = </a:t>
            </a:r>
            <a:r>
              <a:rPr lang="ru-RU" altLang="ru-RU" sz="1800" b="1" dirty="0" smtClean="0"/>
              <a:t>20 </a:t>
            </a:r>
            <a:r>
              <a:rPr lang="ru-RU" altLang="ru-RU" sz="1800" b="1" dirty="0"/>
              <a:t>- </a:t>
            </a:r>
            <a:r>
              <a:rPr lang="ru-RU" altLang="ru-RU" sz="1800" b="1" dirty="0" smtClean="0"/>
              <a:t>56) – </a:t>
            </a:r>
            <a:r>
              <a:rPr lang="ru-RU" altLang="ru-RU" sz="1800" b="1" u="sng" dirty="0" smtClean="0">
                <a:solidFill>
                  <a:srgbClr val="009900"/>
                </a:solidFill>
              </a:rPr>
              <a:t>бархатные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.</a:t>
            </a:r>
            <a:r>
              <a:rPr lang="ru-RU" altLang="ru-RU" sz="1800" b="1" u="sng" dirty="0" smtClean="0"/>
              <a:t> </a:t>
            </a:r>
            <a:endParaRPr lang="ru-RU" altLang="ru-RU" sz="18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для окончательной </a:t>
            </a:r>
            <a:r>
              <a:rPr lang="ru-RU" altLang="ru-RU" sz="1800" dirty="0" smtClean="0"/>
              <a:t>точной отделки </a:t>
            </a:r>
            <a:r>
              <a:rPr lang="ru-RU" altLang="ru-RU" sz="1800" dirty="0"/>
              <a:t>(снимают  </a:t>
            </a:r>
            <a:r>
              <a:rPr lang="ru-RU" altLang="ru-RU" sz="1800" b="1" dirty="0">
                <a:solidFill>
                  <a:srgbClr val="009900"/>
                </a:solidFill>
              </a:rPr>
              <a:t>0,01 </a:t>
            </a:r>
            <a:r>
              <a:rPr lang="ru-RU" altLang="ru-RU" sz="1800" b="1" dirty="0" smtClean="0">
                <a:solidFill>
                  <a:srgbClr val="009900"/>
                </a:solidFill>
              </a:rPr>
              <a:t>- </a:t>
            </a:r>
            <a:r>
              <a:rPr lang="ru-RU" altLang="ru-RU" sz="1800" b="1" dirty="0">
                <a:solidFill>
                  <a:srgbClr val="009900"/>
                </a:solidFill>
              </a:rPr>
              <a:t>0,005 мм</a:t>
            </a:r>
            <a:r>
              <a:rPr lang="ru-RU" altLang="ru-RU" sz="1800" dirty="0"/>
              <a:t> </a:t>
            </a:r>
            <a:r>
              <a:rPr lang="ru-RU" altLang="ru-RU" sz="1800" dirty="0" smtClean="0"/>
              <a:t>металла). </a:t>
            </a:r>
            <a:endParaRPr lang="ru-RU" altLang="ru-RU" sz="1800" dirty="0"/>
          </a:p>
        </p:txBody>
      </p:sp>
      <p:sp>
        <p:nvSpPr>
          <p:cNvPr id="75780" name="Rectangle 8"/>
          <p:cNvSpPr>
            <a:spLocks noChangeArrowheads="1"/>
          </p:cNvSpPr>
          <p:nvPr/>
        </p:nvSpPr>
        <p:spPr bwMode="auto">
          <a:xfrm>
            <a:off x="685800" y="381000"/>
            <a:ext cx="7720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FF00FF"/>
                </a:solidFill>
              </a:rPr>
              <a:t>Виды по числу насечек</a:t>
            </a:r>
            <a:r>
              <a:rPr lang="ru-RU" altLang="ru-RU" sz="1800" dirty="0">
                <a:solidFill>
                  <a:srgbClr val="FF00FF"/>
                </a:solidFill>
              </a:rPr>
              <a:t> </a:t>
            </a:r>
            <a:r>
              <a:rPr lang="ru-RU" altLang="ru-RU" sz="1800" dirty="0"/>
              <a:t>(зубьев) </a:t>
            </a:r>
            <a:r>
              <a:rPr lang="ru-RU" altLang="ru-RU" sz="1800" b="1" dirty="0"/>
              <a:t>на 10 мм </a:t>
            </a:r>
            <a:r>
              <a:rPr lang="ru-RU" altLang="ru-RU" sz="1800" dirty="0"/>
              <a:t>длины</a:t>
            </a:r>
            <a:r>
              <a:rPr lang="ru-RU" altLang="ru-RU" sz="1800" b="1" dirty="0"/>
              <a:t> </a:t>
            </a:r>
            <a:r>
              <a:rPr lang="ru-RU" altLang="ru-RU" sz="1800" dirty="0"/>
              <a:t>(n – число насечек)</a:t>
            </a:r>
          </a:p>
        </p:txBody>
      </p:sp>
      <p:graphicFrame>
        <p:nvGraphicFramePr>
          <p:cNvPr id="6042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65806"/>
              </p:ext>
            </p:extLst>
          </p:nvPr>
        </p:nvGraphicFramePr>
        <p:xfrm>
          <a:off x="243582" y="2564904"/>
          <a:ext cx="8720906" cy="4041945"/>
        </p:xfrm>
        <a:graphic>
          <a:graphicData uri="http://schemas.openxmlformats.org/drawingml/2006/table">
            <a:tbl>
              <a:tblPr/>
              <a:tblGrid>
                <a:gridCol w="1376090">
                  <a:extLst>
                    <a:ext uri="{9D8B030D-6E8A-4147-A177-3AD203B41FA5}">
                      <a16:colId xmlns:a16="http://schemas.microsoft.com/office/drawing/2014/main" val="1532075154"/>
                    </a:ext>
                  </a:extLst>
                </a:gridCol>
                <a:gridCol w="2232481">
                  <a:extLst>
                    <a:ext uri="{9D8B030D-6E8A-4147-A177-3AD203B41FA5}">
                      <a16:colId xmlns:a16="http://schemas.microsoft.com/office/drawing/2014/main" val="2661127046"/>
                    </a:ext>
                  </a:extLst>
                </a:gridCol>
                <a:gridCol w="2178996">
                  <a:extLst>
                    <a:ext uri="{9D8B030D-6E8A-4147-A177-3AD203B41FA5}">
                      <a16:colId xmlns:a16="http://schemas.microsoft.com/office/drawing/2014/main" val="27696140"/>
                    </a:ext>
                  </a:extLst>
                </a:gridCol>
                <a:gridCol w="2933339">
                  <a:extLst>
                    <a:ext uri="{9D8B030D-6E8A-4147-A177-3AD203B41FA5}">
                      <a16:colId xmlns:a16="http://schemas.microsoft.com/office/drawing/2014/main" val="3911579341"/>
                    </a:ext>
                  </a:extLst>
                </a:gridCol>
              </a:tblGrid>
              <a:tr h="887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напильника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зубьев (</a:t>
                      </a:r>
                      <a:r>
                        <a:rPr kumimoji="0" lang="en-US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 мм длины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напильника, насечки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3340"/>
                  </a:ext>
                </a:extLst>
              </a:tr>
              <a:tr h="930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5 - 14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Драчевые</a:t>
                      </a:r>
                      <a:r>
                        <a:rPr kumimoji="0" lang="ru-RU" altLang="ru-RU" sz="3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крупные</a:t>
                      </a:r>
                      <a:endParaRPr kumimoji="0" lang="ru-RU" alt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Грубое и черновое опиливания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0,5 - 0,2 мм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металла)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48726"/>
                  </a:ext>
                </a:extLst>
              </a:tr>
              <a:tr h="1040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2,  3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8 - 28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средней величины</a:t>
                      </a:r>
                      <a:endParaRPr kumimoji="0" lang="ru-RU" alt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Получистовая и чистовая обработка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0,15 - 0,02 мм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металла)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499745"/>
                  </a:ext>
                </a:extLst>
              </a:tr>
              <a:tr h="1183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4,  5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20 - 56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Бархатные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3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самые мелкие</a:t>
                      </a:r>
                      <a:endParaRPr kumimoji="0" lang="ru-RU" alt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Чистовая и тонкая обработка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</a:rPr>
                        <a:t>0,01 - 0,005 мм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металла)</a:t>
                      </a:r>
                    </a:p>
                  </a:txBody>
                  <a:tcPr marT="45716" marB="45716"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95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3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1981199" y="260648"/>
            <a:ext cx="5138738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Напильники общего назначения</a:t>
            </a:r>
            <a:r>
              <a:rPr lang="ru-RU" altLang="ru-RU" sz="1800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35214"/>
              </p:ext>
            </p:extLst>
          </p:nvPr>
        </p:nvGraphicFramePr>
        <p:xfrm>
          <a:off x="230089" y="1124744"/>
          <a:ext cx="8640959" cy="331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498">
                  <a:extLst>
                    <a:ext uri="{9D8B030D-6E8A-4147-A177-3AD203B41FA5}">
                      <a16:colId xmlns:a16="http://schemas.microsoft.com/office/drawing/2014/main" val="793932783"/>
                    </a:ext>
                  </a:extLst>
                </a:gridCol>
                <a:gridCol w="2175894">
                  <a:extLst>
                    <a:ext uri="{9D8B030D-6E8A-4147-A177-3AD203B41FA5}">
                      <a16:colId xmlns:a16="http://schemas.microsoft.com/office/drawing/2014/main" val="201781185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7515864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525157111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385309047"/>
                    </a:ext>
                  </a:extLst>
                </a:gridCol>
              </a:tblGrid>
              <a:tr h="7521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напильника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Тип напильника, насечки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Припуск</a:t>
                      </a:r>
                      <a:r>
                        <a:rPr lang="ru-RU" sz="1400" baseline="0" dirty="0" smtClean="0"/>
                        <a:t> на обработку, мм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Слой металла, снимаемый за один проход, мм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Достигаемая точность обработки, мм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4870241"/>
                  </a:ext>
                </a:extLst>
              </a:tr>
              <a:tr h="8767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Драчевые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крупные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– 12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 – 0,2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 – 0,6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985470"/>
                  </a:ext>
                </a:extLst>
              </a:tr>
              <a:tr h="962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2,  3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средней величины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 – 0,3 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 – 0,03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 – 0,005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2415417"/>
                  </a:ext>
                </a:extLst>
              </a:tr>
              <a:tr h="720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4,  5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Бархатные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самые мелкие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0,025 – 0,05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0,025 – 0,01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0,01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124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1868693" y="260648"/>
            <a:ext cx="5400600" cy="1412776"/>
          </a:xfrm>
          <a:prstGeom prst="rect">
            <a:avLst/>
          </a:prstGeom>
          <a:solidFill>
            <a:srgbClr val="FFFFCC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 класс   </a:t>
            </a:r>
            <a:endParaRPr lang="ru-RU" sz="3600" kern="10" dirty="0" smtClean="0">
              <a:ln w="1587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 dirty="0" smtClean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№ </a:t>
            </a:r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0</a:t>
            </a:r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smtClean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и  </a:t>
            </a:r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1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0" y="1437202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3333CC"/>
              </a:solidFill>
            </a:endParaRPr>
          </a:p>
          <a:p>
            <a:pPr algn="ctr"/>
            <a:r>
              <a:rPr lang="ru-RU" sz="3600" b="1" u="sng" dirty="0" err="1" smtClean="0">
                <a:solidFill>
                  <a:srgbClr val="3333CC"/>
                </a:solidFill>
              </a:rPr>
              <a:t>Драчёвые</a:t>
            </a:r>
            <a:r>
              <a:rPr lang="ru-RU" sz="3600" b="1" u="sng" dirty="0" smtClean="0">
                <a:solidFill>
                  <a:srgbClr val="3333CC"/>
                </a:solidFill>
              </a:rPr>
              <a:t> </a:t>
            </a:r>
            <a:r>
              <a:rPr lang="ru-RU" sz="3600" b="1" u="sng" dirty="0">
                <a:solidFill>
                  <a:srgbClr val="3333CC"/>
                </a:solidFill>
              </a:rPr>
              <a:t>напильники</a:t>
            </a:r>
            <a:r>
              <a:rPr lang="ru-RU" dirty="0"/>
              <a:t>, </a:t>
            </a:r>
            <a:r>
              <a:rPr lang="ru-RU" sz="2800" dirty="0"/>
              <a:t>у которых</a:t>
            </a:r>
          </a:p>
          <a:p>
            <a:pPr algn="ctr"/>
            <a:r>
              <a:rPr lang="ru-RU" sz="2800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на </a:t>
            </a:r>
            <a:r>
              <a:rPr lang="ru-RU" sz="2800" b="1" dirty="0">
                <a:solidFill>
                  <a:srgbClr val="FF0000"/>
                </a:solidFill>
              </a:rPr>
              <a:t>10 мм </a:t>
            </a:r>
            <a:r>
              <a:rPr lang="ru-RU" sz="2800" dirty="0">
                <a:solidFill>
                  <a:srgbClr val="FF0000"/>
                </a:solidFill>
              </a:rPr>
              <a:t>длины</a:t>
            </a:r>
            <a:r>
              <a:rPr lang="ru-RU" sz="2800" dirty="0"/>
              <a:t> приходится </a:t>
            </a:r>
            <a:r>
              <a:rPr lang="ru-RU" sz="2800" b="1" dirty="0">
                <a:solidFill>
                  <a:srgbClr val="FF0000"/>
                </a:solidFill>
              </a:rPr>
              <a:t>5 – 1</a:t>
            </a:r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зубьев 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dirty="0"/>
              <a:t> (</a:t>
            </a:r>
            <a:r>
              <a:rPr lang="ru-RU" sz="2800" b="1" i="1" dirty="0">
                <a:solidFill>
                  <a:srgbClr val="FF0000"/>
                </a:solidFill>
              </a:rPr>
              <a:t>крупная насечка</a:t>
            </a:r>
            <a:r>
              <a:rPr lang="ru-RU" sz="2800" dirty="0"/>
              <a:t>).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/>
          <a:srcRect l="19160" t="11212" b="64653"/>
          <a:stretch>
            <a:fillRect/>
          </a:stretch>
        </p:blipFill>
        <p:spPr bwMode="auto">
          <a:xfrm>
            <a:off x="2483768" y="4256649"/>
            <a:ext cx="45545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15816" y="3564731"/>
            <a:ext cx="865187" cy="719138"/>
            <a:chOff x="2925" y="2115"/>
            <a:chExt cx="545" cy="453"/>
          </a:xfrm>
        </p:grpSpPr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V="1">
              <a:off x="2925" y="229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V="1">
              <a:off x="3470" y="229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925" y="234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061" y="211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10</a:t>
              </a:r>
            </a:p>
          </p:txBody>
        </p:sp>
      </p:grpSp>
      <p:sp>
        <p:nvSpPr>
          <p:cNvPr id="18438" name="Text Box 18"/>
          <p:cNvSpPr txBox="1">
            <a:spLocks noChangeArrowheads="1"/>
          </p:cNvSpPr>
          <p:nvPr/>
        </p:nvSpPr>
        <p:spPr bwMode="auto">
          <a:xfrm>
            <a:off x="493326" y="5438986"/>
            <a:ext cx="81513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Такие напильники применяют для </a:t>
            </a:r>
            <a:r>
              <a:rPr lang="ru-RU" sz="2400" b="1" dirty="0">
                <a:solidFill>
                  <a:srgbClr val="FF0000"/>
                </a:solidFill>
              </a:rPr>
              <a:t>грубого (чернового)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опиливания</a:t>
            </a:r>
            <a:r>
              <a:rPr lang="ru-RU" sz="2400" dirty="0"/>
              <a:t>, когда требуется снять большой слой</a:t>
            </a:r>
          </a:p>
          <a:p>
            <a:pPr algn="ctr"/>
            <a:r>
              <a:rPr lang="ru-RU" sz="2400" dirty="0"/>
              <a:t> металла.</a:t>
            </a:r>
          </a:p>
        </p:txBody>
      </p:sp>
    </p:spTree>
    <p:extLst>
      <p:ext uri="{BB962C8B-B14F-4D97-AF65-F5344CB8AC3E}">
        <p14:creationId xmlns:p14="http://schemas.microsoft.com/office/powerpoint/2010/main" val="13214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31840" y="3734967"/>
            <a:ext cx="865188" cy="719137"/>
            <a:chOff x="2925" y="2115"/>
            <a:chExt cx="545" cy="453"/>
          </a:xfrm>
        </p:grpSpPr>
        <p:sp>
          <p:nvSpPr>
            <p:cNvPr id="19463" name="Line 5"/>
            <p:cNvSpPr>
              <a:spLocks noChangeShapeType="1"/>
            </p:cNvSpPr>
            <p:nvPr/>
          </p:nvSpPr>
          <p:spPr bwMode="auto">
            <a:xfrm flipV="1">
              <a:off x="2925" y="229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 flipV="1">
              <a:off x="3470" y="229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Line 7"/>
            <p:cNvSpPr>
              <a:spLocks noChangeShapeType="1"/>
            </p:cNvSpPr>
            <p:nvPr/>
          </p:nvSpPr>
          <p:spPr bwMode="auto">
            <a:xfrm>
              <a:off x="2925" y="234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Text Box 8"/>
            <p:cNvSpPr txBox="1">
              <a:spLocks noChangeArrowheads="1"/>
            </p:cNvSpPr>
            <p:nvPr/>
          </p:nvSpPr>
          <p:spPr bwMode="auto">
            <a:xfrm>
              <a:off x="3061" y="211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10</a:t>
              </a:r>
            </a:p>
          </p:txBody>
        </p:sp>
      </p:grpSp>
      <p:sp>
        <p:nvSpPr>
          <p:cNvPr id="19459" name="WordArt 9"/>
          <p:cNvSpPr>
            <a:spLocks noChangeArrowheads="1" noChangeShapeType="1" noTextEdit="1"/>
          </p:cNvSpPr>
          <p:nvPr/>
        </p:nvSpPr>
        <p:spPr bwMode="auto">
          <a:xfrm>
            <a:off x="1835150" y="216024"/>
            <a:ext cx="4969098" cy="1556792"/>
          </a:xfrm>
          <a:prstGeom prst="rect">
            <a:avLst/>
          </a:prstGeom>
          <a:solidFill>
            <a:srgbClr val="FFFFCC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 класс   </a:t>
            </a:r>
            <a:endParaRPr lang="ru-RU" sz="3600" kern="10" dirty="0" smtClean="0">
              <a:ln w="1587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 dirty="0" smtClean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</a:t>
            </a:r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и </a:t>
            </a:r>
            <a:r>
              <a:rPr lang="ru-RU" sz="3600" kern="10" dirty="0" smtClean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smtClean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</a:t>
            </a:r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0" y="204400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333CC"/>
                </a:solidFill>
              </a:rPr>
              <a:t>Личные</a:t>
            </a:r>
            <a:r>
              <a:rPr lang="ru-RU" dirty="0"/>
              <a:t> </a:t>
            </a:r>
            <a:r>
              <a:rPr lang="ru-RU" sz="2400" dirty="0"/>
              <a:t>напильники, у которых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b="1" dirty="0">
                <a:solidFill>
                  <a:srgbClr val="FF0000"/>
                </a:solidFill>
              </a:rPr>
              <a:t>10 мм </a:t>
            </a:r>
            <a:r>
              <a:rPr lang="ru-RU" sz="2400" dirty="0">
                <a:solidFill>
                  <a:srgbClr val="FF0000"/>
                </a:solidFill>
              </a:rPr>
              <a:t>длины </a:t>
            </a:r>
            <a:r>
              <a:rPr lang="ru-RU" sz="2400" dirty="0"/>
              <a:t>приходится </a:t>
            </a:r>
            <a:r>
              <a:rPr lang="en-US" sz="2400" b="1" dirty="0">
                <a:solidFill>
                  <a:srgbClr val="FF0000"/>
                </a:solidFill>
              </a:rPr>
              <a:t>8</a:t>
            </a:r>
            <a:r>
              <a:rPr lang="ru-RU" sz="2400" b="1" dirty="0">
                <a:solidFill>
                  <a:srgbClr val="FF0000"/>
                </a:solidFill>
              </a:rPr>
              <a:t> – 2</a:t>
            </a:r>
            <a:r>
              <a:rPr lang="en-US" sz="2400" b="1" dirty="0">
                <a:solidFill>
                  <a:srgbClr val="FF0000"/>
                </a:solidFill>
              </a:rPr>
              <a:t>8</a:t>
            </a:r>
            <a:r>
              <a:rPr lang="ru-RU" sz="2400" b="1" dirty="0">
                <a:solidFill>
                  <a:srgbClr val="FF0000"/>
                </a:solidFill>
              </a:rPr>
              <a:t> зубьев</a:t>
            </a:r>
          </a:p>
          <a:p>
            <a:pPr algn="ctr"/>
            <a:r>
              <a:rPr lang="ru-RU" sz="2400" dirty="0"/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средняя насечка</a:t>
            </a:r>
            <a:r>
              <a:rPr lang="ru-RU" sz="2400" dirty="0"/>
              <a:t>)</a:t>
            </a:r>
          </a:p>
        </p:txBody>
      </p:sp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2" cstate="print"/>
          <a:srcRect l="18681" t="37057" b="38808"/>
          <a:stretch>
            <a:fillRect/>
          </a:stretch>
        </p:blipFill>
        <p:spPr bwMode="auto">
          <a:xfrm>
            <a:off x="2713037" y="4411142"/>
            <a:ext cx="4581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1156551" y="5631011"/>
            <a:ext cx="67642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Эти напильники используются в основном для</a:t>
            </a:r>
          </a:p>
          <a:p>
            <a:pPr algn="ctr"/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чистовой обработки </a:t>
            </a:r>
            <a:r>
              <a:rPr lang="ru-RU" sz="2400" dirty="0"/>
              <a:t>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12587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15816" y="3722205"/>
            <a:ext cx="865187" cy="719138"/>
            <a:chOff x="2925" y="2115"/>
            <a:chExt cx="545" cy="453"/>
          </a:xfrm>
        </p:grpSpPr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 flipV="1">
              <a:off x="2925" y="229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 flipV="1">
              <a:off x="3470" y="229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>
              <a:off x="2925" y="234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Text Box 8"/>
            <p:cNvSpPr txBox="1">
              <a:spLocks noChangeArrowheads="1"/>
            </p:cNvSpPr>
            <p:nvPr/>
          </p:nvSpPr>
          <p:spPr bwMode="auto">
            <a:xfrm>
              <a:off x="3061" y="211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800"/>
                <a:t>10</a:t>
              </a:r>
            </a:p>
          </p:txBody>
        </p:sp>
      </p:grp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2" cstate="print"/>
          <a:srcRect l="17892" t="62904" b="11212"/>
          <a:stretch>
            <a:fillRect/>
          </a:stretch>
        </p:blipFill>
        <p:spPr bwMode="auto">
          <a:xfrm>
            <a:off x="2492664" y="4441343"/>
            <a:ext cx="46259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10"/>
          <p:cNvSpPr>
            <a:spLocks noChangeArrowheads="1" noChangeShapeType="1" noTextEdit="1"/>
          </p:cNvSpPr>
          <p:nvPr/>
        </p:nvSpPr>
        <p:spPr bwMode="auto">
          <a:xfrm>
            <a:off x="1403648" y="276175"/>
            <a:ext cx="5714991" cy="1886337"/>
          </a:xfrm>
          <a:prstGeom prst="rect">
            <a:avLst/>
          </a:prstGeom>
          <a:solidFill>
            <a:srgbClr val="FFFFCC"/>
          </a:solidFill>
        </p:spPr>
        <p:txBody>
          <a:bodyPr wrap="none" fromWordArt="1">
            <a:prstTxWarp prst="textPlain">
              <a:avLst>
                <a:gd name="adj" fmla="val 50239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3, 4, 5 и 6 классы</a:t>
            </a:r>
          </a:p>
          <a:p>
            <a:pPr algn="ctr"/>
            <a:r>
              <a:rPr lang="ru-RU" sz="3600" kern="10" dirty="0" smtClean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</a:t>
            </a:r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kern="10" dirty="0" smtClean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 </a:t>
            </a:r>
            <a:r>
              <a:rPr lang="ru-RU" sz="3600" kern="10" dirty="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5</a:t>
            </a: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107504" y="2393530"/>
            <a:ext cx="89289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333CC"/>
                </a:solidFill>
              </a:rPr>
              <a:t>Бархатные</a:t>
            </a:r>
            <a:r>
              <a:rPr lang="ru-RU" dirty="0"/>
              <a:t> </a:t>
            </a:r>
            <a:r>
              <a:rPr lang="ru-RU" sz="2400" dirty="0"/>
              <a:t>напильники, у которых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на </a:t>
            </a:r>
            <a:r>
              <a:rPr lang="ru-RU" sz="2400" b="1" dirty="0">
                <a:solidFill>
                  <a:srgbClr val="FF0000"/>
                </a:solidFill>
              </a:rPr>
              <a:t>10 м</a:t>
            </a:r>
            <a:r>
              <a:rPr lang="ru-RU" sz="2400" dirty="0">
                <a:solidFill>
                  <a:srgbClr val="FF0000"/>
                </a:solidFill>
              </a:rPr>
              <a:t>м длины </a:t>
            </a:r>
            <a:r>
              <a:rPr lang="ru-RU" sz="2400" dirty="0"/>
              <a:t>приходится </a:t>
            </a:r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0</a:t>
            </a:r>
            <a:r>
              <a:rPr lang="ru-RU" sz="2400" b="1" dirty="0">
                <a:solidFill>
                  <a:srgbClr val="FF0000"/>
                </a:solidFill>
              </a:rPr>
              <a:t> -</a:t>
            </a:r>
            <a:r>
              <a:rPr lang="en-US" sz="2400" b="1" dirty="0">
                <a:solidFill>
                  <a:srgbClr val="FF0000"/>
                </a:solidFill>
              </a:rPr>
              <a:t>56</a:t>
            </a:r>
            <a:r>
              <a:rPr lang="ru-RU" sz="2400" b="1" dirty="0">
                <a:solidFill>
                  <a:srgbClr val="FF0000"/>
                </a:solidFill>
              </a:rPr>
              <a:t> зубьев</a:t>
            </a:r>
          </a:p>
          <a:p>
            <a:pPr algn="ctr"/>
            <a:r>
              <a:rPr lang="ru-RU" sz="2400" dirty="0"/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самая мелкая насечка</a:t>
            </a:r>
            <a:r>
              <a:rPr lang="ru-RU" sz="2400" dirty="0"/>
              <a:t>) </a:t>
            </a:r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802420" y="5703019"/>
            <a:ext cx="76502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Эти напильники используют для </a:t>
            </a:r>
            <a:r>
              <a:rPr lang="ru-RU" sz="2400" b="1" dirty="0">
                <a:solidFill>
                  <a:srgbClr val="FF0000"/>
                </a:solidFill>
              </a:rPr>
              <a:t>подгонки деталей,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отделки и шлифования поверхностей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5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420092" y="3140968"/>
            <a:ext cx="3564904" cy="33547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2.3 </a:t>
            </a: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Формы поперечного сечения напильников и обрабатываемых поверхностей: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а, б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плоская;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квадратная;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трехгранная;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круглая;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полукруглая;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ромбическая;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ножовочная</a:t>
            </a:r>
            <a:endParaRPr lang="ru-RU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504056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547664" y="0"/>
            <a:ext cx="6120680" cy="423121"/>
          </a:xfrm>
          <a:prstGeom prst="rect">
            <a:avLst/>
          </a:prstGeom>
          <a:solidFill>
            <a:srgbClr val="CCFFCC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Классификация   напильников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7576" y="548680"/>
            <a:ext cx="374993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00CC"/>
                </a:solidFill>
              </a:rPr>
              <a:t>по </a:t>
            </a:r>
            <a:r>
              <a:rPr lang="ru-RU" altLang="ru-RU" b="1" dirty="0" smtClean="0">
                <a:solidFill>
                  <a:srgbClr val="0000CC"/>
                </a:solidFill>
              </a:rPr>
              <a:t>форме поперечного сечения: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27584" y="1196752"/>
            <a:ext cx="7632848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3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Сущность и назначение </a:t>
            </a:r>
            <a:r>
              <a:rPr lang="ru-RU" sz="5400" b="1" spc="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операции опиливания</a:t>
            </a:r>
            <a:endParaRPr lang="ru-RU" sz="5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 descr="derevo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67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8" descr="post-138-0-34165300-1303209072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9833" r="8835" b="23222"/>
          <a:stretch>
            <a:fillRect/>
          </a:stretch>
        </p:blipFill>
        <p:spPr bwMode="auto">
          <a:xfrm>
            <a:off x="6992473" y="3357498"/>
            <a:ext cx="19050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9"/>
          <p:cNvSpPr>
            <a:spLocks noChangeArrowheads="1"/>
          </p:cNvSpPr>
          <p:nvPr/>
        </p:nvSpPr>
        <p:spPr bwMode="auto">
          <a:xfrm>
            <a:off x="7277946" y="5445506"/>
            <a:ext cx="1635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ножовочные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269629" y="866001"/>
            <a:ext cx="15924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плоский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остроносый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691680" y="1143000"/>
            <a:ext cx="11340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плоский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207028"/>
            <a:ext cx="157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квадратный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9922" y="3200433"/>
            <a:ext cx="1677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трехгранный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4992" y="5149270"/>
            <a:ext cx="114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круглый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4460" y="6438600"/>
            <a:ext cx="168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полукруглый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30161" y="6438600"/>
            <a:ext cx="1706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ромбический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68" y="156622"/>
            <a:ext cx="8579296" cy="521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Напильники по форме поперечного сечения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616151"/>
            <a:ext cx="3406611" cy="19717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а, б) </a:t>
            </a:r>
            <a:r>
              <a:rPr lang="ru-RU" sz="2400" dirty="0" smtClean="0"/>
              <a:t>плоские;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в) </a:t>
            </a:r>
            <a:r>
              <a:rPr lang="ru-RU" sz="2400" dirty="0" smtClean="0"/>
              <a:t>квадратные;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г) </a:t>
            </a:r>
            <a:r>
              <a:rPr lang="ru-RU" sz="2400" dirty="0" smtClean="0"/>
              <a:t>трехгранные;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1587" t="4623" r="3175"/>
          <a:stretch>
            <a:fillRect/>
          </a:stretch>
        </p:blipFill>
        <p:spPr bwMode="auto">
          <a:xfrm>
            <a:off x="4716016" y="3645024"/>
            <a:ext cx="428624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24128" y="1304134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</a:rPr>
              <a:t>) </a:t>
            </a:r>
            <a:r>
              <a:rPr lang="ru-RU" sz="2400" dirty="0" smtClean="0"/>
              <a:t>круглые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е) </a:t>
            </a:r>
            <a:r>
              <a:rPr lang="ru-RU" sz="2400" dirty="0" smtClean="0"/>
              <a:t>полукруглые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ж) </a:t>
            </a:r>
            <a:r>
              <a:rPr lang="ru-RU" sz="2400" dirty="0" smtClean="0"/>
              <a:t>ромбические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</a:rPr>
              <a:t>) </a:t>
            </a:r>
            <a:r>
              <a:rPr lang="ru-RU" sz="2400" dirty="0" smtClean="0"/>
              <a:t>ножовочные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786"/>
          <a:stretch>
            <a:fillRect/>
          </a:stretch>
        </p:blipFill>
        <p:spPr bwMode="auto">
          <a:xfrm>
            <a:off x="276950" y="819181"/>
            <a:ext cx="4580801" cy="35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555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politexno.ru/image/nap2.gif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677944"/>
            <a:ext cx="6120680" cy="611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86642"/>
            <a:ext cx="8579296" cy="521322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Напильники по форме поперечного сечения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86642"/>
            <a:ext cx="6480720" cy="521322"/>
          </a:xfrm>
          <a:prstGeom prst="rect">
            <a:avLst/>
          </a:prstGeom>
          <a:solidFill>
            <a:srgbClr val="CCFFCC"/>
          </a:solidFill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200" b="1" dirty="0">
                <a:solidFill>
                  <a:srgbClr val="C00000"/>
                </a:solidFill>
              </a:rPr>
              <a:t>Назначение </a:t>
            </a:r>
            <a:r>
              <a:rPr lang="ru-RU" sz="3200" b="1" dirty="0" smtClean="0">
                <a:solidFill>
                  <a:srgbClr val="C00000"/>
                </a:solidFill>
              </a:rPr>
              <a:t>напильников </a:t>
            </a:r>
            <a:r>
              <a:rPr lang="ru-RU" sz="3200" b="1" dirty="0">
                <a:solidFill>
                  <a:srgbClr val="C00000"/>
                </a:solidFill>
              </a:rPr>
              <a:t>по форме</a:t>
            </a:r>
          </a:p>
        </p:txBody>
      </p:sp>
      <p:pic>
        <p:nvPicPr>
          <p:cNvPr id="2050" name="Picture 2" descr="https://moiinstrumentu.ru/wp-content/uploads/2019/11/ploskij-tuponosyj-napil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91" y="892698"/>
            <a:ext cx="7620000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171" y="892698"/>
            <a:ext cx="4896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Open Sans"/>
              </a:rPr>
              <a:t>ПЛОСКИЙ С ТУПЫМ НОСКОМ</a:t>
            </a:r>
            <a:r>
              <a:rPr lang="ru-RU" sz="2000" b="1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Open Sans"/>
              </a:rPr>
              <a:t>– применяется </a:t>
            </a:r>
            <a:r>
              <a:rPr lang="ru-RU" sz="2000" b="1" dirty="0">
                <a:solidFill>
                  <a:srgbClr val="0000FF"/>
                </a:solidFill>
                <a:latin typeface="Open Sans"/>
              </a:rPr>
              <a:t>для обработки плоских и выпуклых поверхностей. </a:t>
            </a:r>
            <a:endParaRPr lang="ru-RU" sz="2000" b="1" dirty="0" smtClean="0">
              <a:solidFill>
                <a:srgbClr val="0000FF"/>
              </a:solidFill>
              <a:latin typeface="Open Sans"/>
            </a:endParaRPr>
          </a:p>
          <a:p>
            <a:r>
              <a:rPr lang="ru-RU" sz="2000" b="1" dirty="0" smtClean="0">
                <a:solidFill>
                  <a:srgbClr val="006600"/>
                </a:solidFill>
                <a:latin typeface="Open Sans"/>
              </a:rPr>
              <a:t>Насечка </a:t>
            </a:r>
            <a:r>
              <a:rPr lang="ru-RU" sz="2000" b="1" dirty="0">
                <a:solidFill>
                  <a:srgbClr val="006600"/>
                </a:solidFill>
                <a:latin typeface="Open Sans"/>
              </a:rPr>
              <a:t>на рабочей части может быть одинарной, двойной, точечной или фрезерно-дуговой (в виде дуг). </a:t>
            </a:r>
            <a:r>
              <a:rPr lang="ru-RU" sz="2000" b="1" u="sng" dirty="0">
                <a:solidFill>
                  <a:srgbClr val="0000FF"/>
                </a:solidFill>
                <a:latin typeface="Open Sans"/>
              </a:rPr>
              <a:t>На боковых частях</a:t>
            </a:r>
            <a:r>
              <a:rPr lang="ru-RU" sz="2000" b="1" dirty="0">
                <a:solidFill>
                  <a:srgbClr val="0000FF"/>
                </a:solidFill>
                <a:latin typeface="Open Sans"/>
              </a:rPr>
              <a:t> наносится одинарная насечка, что позволяет использовать инструмент для обработки мягких </a:t>
            </a:r>
            <a:r>
              <a:rPr lang="ru-RU" sz="2000" b="1" dirty="0" smtClean="0">
                <a:solidFill>
                  <a:srgbClr val="0000FF"/>
                </a:solidFill>
                <a:latin typeface="Open Sans"/>
              </a:rPr>
              <a:t>материалов.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oiinstrumentu.ru/wp-content/uploads/2019/11/ostronosyj-napil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801508" cy="552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86642"/>
            <a:ext cx="6480720" cy="521322"/>
          </a:xfrm>
          <a:prstGeom prst="rect">
            <a:avLst/>
          </a:prstGeom>
          <a:solidFill>
            <a:srgbClr val="CCFFCC"/>
          </a:solidFill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200" b="1" dirty="0">
                <a:solidFill>
                  <a:srgbClr val="C00000"/>
                </a:solidFill>
              </a:rPr>
              <a:t>Назначение </a:t>
            </a:r>
            <a:r>
              <a:rPr lang="ru-RU" sz="3200" b="1" dirty="0" smtClean="0">
                <a:solidFill>
                  <a:srgbClr val="C00000"/>
                </a:solidFill>
              </a:rPr>
              <a:t>напильников </a:t>
            </a:r>
            <a:r>
              <a:rPr lang="ru-RU" sz="3200" b="1" dirty="0">
                <a:solidFill>
                  <a:srgbClr val="C00000"/>
                </a:solidFill>
              </a:rPr>
              <a:t>по форме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45648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Open Sans"/>
              </a:rPr>
              <a:t>ПЛОСКИЙ С ОСТРЫМ НОСКОМ</a:t>
            </a:r>
            <a:r>
              <a:rPr lang="ru-RU" sz="2000" b="1" dirty="0" smtClean="0">
                <a:solidFill>
                  <a:srgbClr val="FF0000"/>
                </a:solidFill>
                <a:latin typeface="Open Sans"/>
              </a:rPr>
              <a:t>.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Open Sans"/>
              </a:rPr>
              <a:t>Наличие </a:t>
            </a:r>
            <a:r>
              <a:rPr lang="ru-RU" sz="2000" b="1" dirty="0">
                <a:solidFill>
                  <a:srgbClr val="0000FF"/>
                </a:solidFill>
                <a:latin typeface="Open Sans"/>
              </a:rPr>
              <a:t>зауженной части позволяет использовать его для обработки наружных и внутренних поверхностей деталей и заготовок. </a:t>
            </a:r>
            <a:r>
              <a:rPr lang="ru-RU" sz="2000" b="1" dirty="0">
                <a:solidFill>
                  <a:srgbClr val="006600"/>
                </a:solidFill>
                <a:latin typeface="Open Sans"/>
              </a:rPr>
              <a:t>Если необходимо увеличить размер канавки или пропилить шлиц, то плоские остроносые напильники являются оптимальным </a:t>
            </a:r>
            <a:r>
              <a:rPr lang="ru-RU" sz="2000" b="1" dirty="0" smtClean="0">
                <a:solidFill>
                  <a:srgbClr val="006600"/>
                </a:solidFill>
                <a:latin typeface="Open Sans"/>
              </a:rPr>
              <a:t>решением.</a:t>
            </a:r>
            <a:endParaRPr lang="ru-RU" sz="2000" b="1" dirty="0">
              <a:solidFill>
                <a:srgbClr val="0066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238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oiinstrumentu.ru/wp-content/uploads/2019/11/kvadratnyj-napil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973413" cy="48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86642"/>
            <a:ext cx="6480720" cy="521322"/>
          </a:xfrm>
          <a:prstGeom prst="rect">
            <a:avLst/>
          </a:prstGeom>
          <a:solidFill>
            <a:srgbClr val="CCFFCC"/>
          </a:solidFill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200" b="1" dirty="0">
                <a:solidFill>
                  <a:srgbClr val="C00000"/>
                </a:solidFill>
              </a:rPr>
              <a:t>Назначение </a:t>
            </a:r>
            <a:r>
              <a:rPr lang="ru-RU" sz="3200" b="1" dirty="0" smtClean="0">
                <a:solidFill>
                  <a:srgbClr val="C00000"/>
                </a:solidFill>
              </a:rPr>
              <a:t>напильников </a:t>
            </a:r>
            <a:r>
              <a:rPr lang="ru-RU" sz="3200" b="1" dirty="0">
                <a:solidFill>
                  <a:srgbClr val="C00000"/>
                </a:solidFill>
              </a:rPr>
              <a:t>по форме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Open Sans"/>
              </a:rPr>
              <a:t>КВАДРАТНЫЕ</a:t>
            </a:r>
            <a:r>
              <a:rPr lang="ru-RU" sz="2000" b="1" dirty="0" smtClean="0">
                <a:latin typeface="Open Sans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Open Sans"/>
              </a:rPr>
              <a:t>– они предназначены </a:t>
            </a:r>
            <a:r>
              <a:rPr lang="ru-RU" sz="2000" b="1" dirty="0">
                <a:solidFill>
                  <a:srgbClr val="0000FF"/>
                </a:solidFill>
                <a:latin typeface="Open Sans"/>
              </a:rPr>
              <a:t>не только для выпиливания квадратных или прямоугольных отверстий, но еще и для обработки прямых углов </a:t>
            </a:r>
            <a:r>
              <a:rPr lang="ru-RU" sz="2000" b="1" dirty="0" smtClean="0">
                <a:solidFill>
                  <a:srgbClr val="0000FF"/>
                </a:solidFill>
                <a:latin typeface="Open Sans"/>
              </a:rPr>
              <a:t>деталей.</a:t>
            </a:r>
            <a:endParaRPr lang="ru-RU" sz="2000" b="1" dirty="0">
              <a:solidFill>
                <a:srgbClr val="0000F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358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oiinstrumentu.ru/wp-content/uploads/2019/11/treugolnyj-napilni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6978352" cy="56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86642"/>
            <a:ext cx="6480720" cy="521322"/>
          </a:xfrm>
          <a:prstGeom prst="rect">
            <a:avLst/>
          </a:prstGeom>
          <a:solidFill>
            <a:srgbClr val="CCFFCC"/>
          </a:solidFill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200" b="1" dirty="0">
                <a:solidFill>
                  <a:srgbClr val="C00000"/>
                </a:solidFill>
              </a:rPr>
              <a:t>Назначение </a:t>
            </a:r>
            <a:r>
              <a:rPr lang="ru-RU" sz="3200" b="1" dirty="0" smtClean="0">
                <a:solidFill>
                  <a:srgbClr val="C00000"/>
                </a:solidFill>
              </a:rPr>
              <a:t>напильников </a:t>
            </a:r>
            <a:r>
              <a:rPr lang="ru-RU" sz="3200" b="1" dirty="0">
                <a:solidFill>
                  <a:srgbClr val="C00000"/>
                </a:solidFill>
              </a:rPr>
              <a:t>по форме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Open Sans"/>
              </a:rPr>
              <a:t>ТРЕХГРАННЫЕ</a:t>
            </a:r>
            <a:r>
              <a:rPr lang="ru-RU" sz="2000" b="1" dirty="0" smtClean="0">
                <a:latin typeface="Open Sans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Open Sans"/>
              </a:rPr>
              <a:t>– чаще </a:t>
            </a:r>
            <a:r>
              <a:rPr lang="ru-RU" sz="2000" b="1" dirty="0">
                <a:solidFill>
                  <a:srgbClr val="0000FF"/>
                </a:solidFill>
                <a:latin typeface="Open Sans"/>
              </a:rPr>
              <a:t>всего их используют для заточки зубьев ручных ножовок. </a:t>
            </a:r>
            <a:endParaRPr lang="ru-RU" sz="2000" b="1" dirty="0" smtClean="0">
              <a:solidFill>
                <a:srgbClr val="0000FF"/>
              </a:solidFill>
              <a:latin typeface="Open Sans"/>
            </a:endParaRPr>
          </a:p>
          <a:p>
            <a:r>
              <a:rPr lang="ru-RU" sz="2000" b="1" dirty="0" smtClean="0">
                <a:solidFill>
                  <a:srgbClr val="006600"/>
                </a:solidFill>
                <a:latin typeface="Open Sans"/>
              </a:rPr>
              <a:t>Кроме </a:t>
            </a:r>
            <a:r>
              <a:rPr lang="ru-RU" sz="2000" b="1" dirty="0">
                <a:solidFill>
                  <a:srgbClr val="006600"/>
                </a:solidFill>
                <a:latin typeface="Open Sans"/>
              </a:rPr>
              <a:t>того, </a:t>
            </a:r>
            <a:r>
              <a:rPr lang="ru-RU" sz="2000" b="1" dirty="0" smtClean="0">
                <a:solidFill>
                  <a:srgbClr val="006600"/>
                </a:solidFill>
                <a:latin typeface="Open Sans"/>
              </a:rPr>
              <a:t>трёхгранные </a:t>
            </a:r>
            <a:r>
              <a:rPr lang="ru-RU" sz="2000" b="1" dirty="0">
                <a:solidFill>
                  <a:srgbClr val="006600"/>
                </a:solidFill>
                <a:latin typeface="Open Sans"/>
              </a:rPr>
              <a:t>напильники позволяют осуществлять срезание материалов, а также обрабатывать внутренние углы с разными </a:t>
            </a:r>
            <a:r>
              <a:rPr lang="ru-RU" sz="2000" b="1" dirty="0" smtClean="0">
                <a:solidFill>
                  <a:srgbClr val="006600"/>
                </a:solidFill>
                <a:latin typeface="Open Sans"/>
              </a:rPr>
              <a:t>формами.</a:t>
            </a:r>
            <a:endParaRPr lang="ru-RU" sz="2000" b="1" dirty="0">
              <a:solidFill>
                <a:srgbClr val="0066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929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oiinstrumentu.ru/wp-content/uploads/2019/11/kruglyj-napil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03848" y="917128"/>
            <a:ext cx="5675784" cy="56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86642"/>
            <a:ext cx="6480720" cy="521322"/>
          </a:xfrm>
          <a:prstGeom prst="rect">
            <a:avLst/>
          </a:prstGeom>
          <a:solidFill>
            <a:srgbClr val="CCFFCC"/>
          </a:solidFill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200" b="1" dirty="0">
                <a:solidFill>
                  <a:srgbClr val="C00000"/>
                </a:solidFill>
              </a:rPr>
              <a:t>Назначение </a:t>
            </a:r>
            <a:r>
              <a:rPr lang="ru-RU" sz="3200" b="1" dirty="0" smtClean="0">
                <a:solidFill>
                  <a:srgbClr val="C00000"/>
                </a:solidFill>
              </a:rPr>
              <a:t>напильников </a:t>
            </a:r>
            <a:r>
              <a:rPr lang="ru-RU" sz="3200" b="1" dirty="0">
                <a:solidFill>
                  <a:srgbClr val="C00000"/>
                </a:solidFill>
              </a:rPr>
              <a:t>по форме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50519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Open Sans"/>
              </a:rPr>
              <a:t>КРУГЛЫЕ</a:t>
            </a:r>
            <a:r>
              <a:rPr lang="ru-RU" sz="2000" b="1" dirty="0" smtClean="0">
                <a:latin typeface="Open Sans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Open Sans"/>
              </a:rPr>
              <a:t>– имеют </a:t>
            </a:r>
            <a:r>
              <a:rPr lang="ru-RU" sz="2000" b="1" dirty="0">
                <a:solidFill>
                  <a:srgbClr val="0000FF"/>
                </a:solidFill>
                <a:latin typeface="Open Sans"/>
              </a:rPr>
              <a:t>несколько предназначений. Зачастую их используют для зачистки внутренних поверхностей отверстий, а также с целью увеличения их диаметра. </a:t>
            </a:r>
            <a:r>
              <a:rPr lang="ru-RU" sz="2000" b="1" dirty="0">
                <a:solidFill>
                  <a:srgbClr val="006600"/>
                </a:solidFill>
                <a:latin typeface="Open Sans"/>
              </a:rPr>
              <a:t>Используются круглые устройства для заточки цепей бензопил, однако для этого применяются бархатные </a:t>
            </a:r>
            <a:r>
              <a:rPr lang="ru-RU" sz="2000" b="1" dirty="0" smtClean="0">
                <a:solidFill>
                  <a:srgbClr val="006600"/>
                </a:solidFill>
                <a:latin typeface="Open Sans"/>
              </a:rPr>
              <a:t>напильники </a:t>
            </a:r>
            <a:r>
              <a:rPr lang="ru-RU" sz="2000" b="1" dirty="0">
                <a:solidFill>
                  <a:srgbClr val="006600"/>
                </a:solidFill>
                <a:latin typeface="Open Sans"/>
              </a:rPr>
              <a:t>малого диаметра</a:t>
            </a:r>
            <a:r>
              <a:rPr lang="ru-RU" sz="2000" b="1" dirty="0" smtClean="0">
                <a:solidFill>
                  <a:srgbClr val="006600"/>
                </a:solidFill>
                <a:latin typeface="Open Sans"/>
              </a:rPr>
              <a:t>.</a:t>
            </a:r>
            <a:endParaRPr lang="ru-RU" sz="2000" b="1" dirty="0">
              <a:solidFill>
                <a:srgbClr val="0066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40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oiinstrumentu.ru/wp-content/uploads/2019/11/polukruglyj-napil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79" y="2780928"/>
            <a:ext cx="8671211" cy="29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86642"/>
            <a:ext cx="6480720" cy="521322"/>
          </a:xfrm>
          <a:prstGeom prst="rect">
            <a:avLst/>
          </a:prstGeom>
          <a:solidFill>
            <a:srgbClr val="CCFFCC"/>
          </a:solidFill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200" b="1" dirty="0">
                <a:solidFill>
                  <a:srgbClr val="C00000"/>
                </a:solidFill>
              </a:rPr>
              <a:t>Назначение </a:t>
            </a:r>
            <a:r>
              <a:rPr lang="ru-RU" sz="3200" b="1" dirty="0" smtClean="0">
                <a:solidFill>
                  <a:srgbClr val="C00000"/>
                </a:solidFill>
              </a:rPr>
              <a:t>напильников </a:t>
            </a:r>
            <a:r>
              <a:rPr lang="ru-RU" sz="3200" b="1" dirty="0">
                <a:solidFill>
                  <a:srgbClr val="C00000"/>
                </a:solidFill>
              </a:rPr>
              <a:t>по форме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779" y="1268760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Open Sans"/>
              </a:rPr>
              <a:t>ПОЛУКРУГЛЫЕ</a:t>
            </a:r>
            <a:r>
              <a:rPr lang="ru-RU" sz="2000" b="1" dirty="0" smtClean="0">
                <a:latin typeface="Open Sans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Open Sans"/>
              </a:rPr>
              <a:t>– универсальный инструмент, </a:t>
            </a:r>
            <a:r>
              <a:rPr lang="ru-RU" sz="2000" b="1" dirty="0">
                <a:solidFill>
                  <a:srgbClr val="0000FF"/>
                </a:solidFill>
                <a:latin typeface="Open Sans"/>
              </a:rPr>
              <a:t>который сочетает в себе возможности плоских и круглых инструментов. </a:t>
            </a:r>
            <a:endParaRPr lang="ru-RU" sz="2000" b="1" dirty="0" smtClean="0">
              <a:solidFill>
                <a:srgbClr val="0000FF"/>
              </a:solidFill>
              <a:latin typeface="Open Sans"/>
            </a:endParaRPr>
          </a:p>
          <a:p>
            <a:r>
              <a:rPr lang="ru-RU" sz="2000" b="1" dirty="0" smtClean="0">
                <a:solidFill>
                  <a:srgbClr val="006600"/>
                </a:solidFill>
                <a:latin typeface="Open Sans"/>
              </a:rPr>
              <a:t>С </a:t>
            </a:r>
            <a:r>
              <a:rPr lang="ru-RU" sz="2000" b="1" dirty="0">
                <a:solidFill>
                  <a:srgbClr val="006600"/>
                </a:solidFill>
                <a:latin typeface="Open Sans"/>
              </a:rPr>
              <a:t>их помощью осуществляется обработка поверхностей сферического или плоского типа</a:t>
            </a:r>
            <a:r>
              <a:rPr lang="ru-RU" sz="2000" b="1" dirty="0" smtClean="0">
                <a:solidFill>
                  <a:srgbClr val="006600"/>
                </a:solidFill>
                <a:latin typeface="Open Sans"/>
              </a:rPr>
              <a:t>.</a:t>
            </a:r>
            <a:endParaRPr lang="ru-RU" sz="2000" b="1" dirty="0">
              <a:solidFill>
                <a:srgbClr val="0066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456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19672" y="186642"/>
            <a:ext cx="6480720" cy="521322"/>
          </a:xfrm>
          <a:prstGeom prst="rect">
            <a:avLst/>
          </a:prstGeom>
          <a:solidFill>
            <a:srgbClr val="CCFFCC"/>
          </a:solidFill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ru-RU" sz="3200" b="1" dirty="0">
                <a:solidFill>
                  <a:srgbClr val="C00000"/>
                </a:solidFill>
              </a:rPr>
              <a:t>Назначение </a:t>
            </a:r>
            <a:r>
              <a:rPr lang="ru-RU" sz="3200" b="1" dirty="0" smtClean="0">
                <a:solidFill>
                  <a:srgbClr val="C00000"/>
                </a:solidFill>
              </a:rPr>
              <a:t>напильников </a:t>
            </a:r>
            <a:r>
              <a:rPr lang="ru-RU" sz="3200" b="1" dirty="0">
                <a:solidFill>
                  <a:srgbClr val="C00000"/>
                </a:solidFill>
              </a:rPr>
              <a:t>по форме</a:t>
            </a:r>
          </a:p>
        </p:txBody>
      </p:sp>
      <p:pic>
        <p:nvPicPr>
          <p:cNvPr id="7170" name="Picture 2" descr="https://moiinstrumentu.ru/wp-content/uploads/2019/11/rombovidnyj-napil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6917292" cy="460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980728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u="sng" dirty="0" smtClean="0">
                <a:solidFill>
                  <a:srgbClr val="FF0000"/>
                </a:solidFill>
                <a:latin typeface="Open Sans"/>
              </a:rPr>
              <a:t>РОМБОВИДНЫЕ</a:t>
            </a:r>
            <a:r>
              <a:rPr lang="ru-RU" sz="2000" b="1" dirty="0" smtClean="0">
                <a:latin typeface="Open Sans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Open Sans"/>
              </a:rPr>
              <a:t>применяются для обработки шестерен, звёздочек, дисков </a:t>
            </a:r>
            <a:r>
              <a:rPr lang="ru-RU" sz="2000" b="1" dirty="0">
                <a:solidFill>
                  <a:srgbClr val="0000FF"/>
                </a:solidFill>
                <a:latin typeface="Open Sans"/>
              </a:rPr>
              <a:t>и т.п.</a:t>
            </a:r>
          </a:p>
        </p:txBody>
      </p:sp>
    </p:spTree>
    <p:extLst>
      <p:ext uri="{BB962C8B-B14F-4D97-AF65-F5344CB8AC3E}">
        <p14:creationId xmlns:p14="http://schemas.microsoft.com/office/powerpoint/2010/main" val="1665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1" y="45174"/>
            <a:ext cx="9048058" cy="50405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Сущность и назначение операции опиливания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840775"/>
            <a:ext cx="8424936" cy="150810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sz="23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Опиливание</a:t>
            </a:r>
            <a:r>
              <a:rPr lang="ru-RU" sz="2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слесарная операция </a:t>
            </a:r>
            <a:r>
              <a:rPr lang="ru-RU" sz="2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 удалению с поверхности заготовки небольшого слоя материала </a:t>
            </a:r>
            <a:r>
              <a:rPr lang="ru-RU" sz="23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(припуска) </a:t>
            </a:r>
            <a:r>
              <a:rPr lang="ru-RU" sz="2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 помощи режущего инструмента </a:t>
            </a:r>
            <a:r>
              <a:rPr lang="ru-RU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(напильника, надфиля </a:t>
            </a:r>
            <a:r>
              <a:rPr lang="ru-RU" sz="23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или рашпиля</a:t>
            </a:r>
            <a:r>
              <a:rPr lang="ru-RU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3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2759149"/>
            <a:ext cx="8484977" cy="14619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indent="354013">
              <a:spcBef>
                <a:spcPts val="600"/>
              </a:spcBef>
              <a:spcAft>
                <a:spcPts val="600"/>
              </a:spcAft>
            </a:pPr>
            <a:r>
              <a:rPr lang="ru-RU" sz="23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опиливания</a:t>
            </a:r>
            <a:r>
              <a:rPr lang="ru-RU" sz="2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придание </a:t>
            </a:r>
            <a:r>
              <a:rPr lang="ru-RU" sz="23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заготовке заданных формы и </a:t>
            </a:r>
            <a:r>
              <a:rPr lang="ru-RU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размеров;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23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заданной шероховатости поверхности.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938" y="4636293"/>
            <a:ext cx="8496944" cy="138499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354013"/>
            <a:r>
              <a:rPr lang="ru-RU" sz="23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опиливания</a:t>
            </a:r>
            <a:r>
              <a:rPr lang="ru-RU" sz="23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3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R"/>
            </a:pPr>
            <a:r>
              <a:rPr lang="ru-RU" sz="23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машинный (на </a:t>
            </a:r>
            <a:r>
              <a:rPr lang="ru-RU" sz="23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опиловочных</a:t>
            </a:r>
            <a:r>
              <a:rPr lang="ru-RU" sz="23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станках). </a:t>
            </a:r>
            <a:endParaRPr lang="ru-RU" sz="23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411760" y="116632"/>
            <a:ext cx="4377600" cy="3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0819" rIns="81638" bIns="4081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1996" b="1" dirty="0">
                <a:solidFill>
                  <a:srgbClr val="C00000"/>
                </a:solidFill>
              </a:rPr>
              <a:t>Формы и размеры напильников, мм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6066"/>
            <a:ext cx="8229600" cy="61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28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26881" y="115560"/>
            <a:ext cx="8621280" cy="66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1996" b="1" dirty="0">
                <a:solidFill>
                  <a:srgbClr val="FF0000"/>
                </a:solidFill>
              </a:rPr>
              <a:t>Величина припуска и точность обработки напильниками различных классов, мм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83720"/>
            <a:ext cx="6752535" cy="19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6881" y="2630057"/>
            <a:ext cx="8621280" cy="66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1996" b="1" dirty="0">
                <a:solidFill>
                  <a:srgbClr val="FF0000"/>
                </a:solidFill>
              </a:rPr>
              <a:t>Шероховатость поверхности, получаемая при разных видах слесарной обработки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65" y="3345646"/>
            <a:ext cx="6733510" cy="348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16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1979712" y="116632"/>
            <a:ext cx="4983163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Выбор напильника для работы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04864" y="555474"/>
            <a:ext cx="907300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CC"/>
                </a:solidFill>
              </a:rPr>
              <a:t>Длина напильника </a:t>
            </a:r>
            <a:r>
              <a:rPr lang="ru-RU" altLang="ru-RU" sz="1600" dirty="0" smtClean="0"/>
              <a:t>должна быть на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150 </a:t>
            </a:r>
            <a:r>
              <a:rPr lang="ru-RU" altLang="ru-RU" sz="1600" b="1" dirty="0">
                <a:solidFill>
                  <a:srgbClr val="FF0000"/>
                </a:solidFill>
              </a:rPr>
              <a:t>мм больше размера обрабатываемой поверхности</a:t>
            </a:r>
            <a:r>
              <a:rPr lang="ru-RU" altLang="ru-RU" sz="16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500" b="1" u="sng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rgbClr val="FF0000"/>
                </a:solidFill>
              </a:rPr>
              <a:t>Черновое опиливание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</a:rPr>
              <a:t>№ </a:t>
            </a:r>
            <a:r>
              <a:rPr lang="ru-RU" altLang="ru-RU" sz="1600" b="1" dirty="0">
                <a:solidFill>
                  <a:srgbClr val="FF0000"/>
                </a:solidFill>
              </a:rPr>
              <a:t>0 и 1</a:t>
            </a:r>
            <a:r>
              <a:rPr lang="ru-RU" altLang="ru-RU" sz="1600" dirty="0"/>
              <a:t> (точность 0,1 </a:t>
            </a:r>
            <a:r>
              <a:rPr lang="ru-RU" altLang="ru-RU" sz="1600" dirty="0" smtClean="0"/>
              <a:t>– 0,2 </a:t>
            </a:r>
            <a:r>
              <a:rPr lang="ru-RU" altLang="ru-RU" sz="1600" dirty="0"/>
              <a:t>мм), </a:t>
            </a:r>
            <a:r>
              <a:rPr lang="ru-RU" altLang="ru-RU" sz="1600" b="1" dirty="0">
                <a:solidFill>
                  <a:srgbClr val="FF0000"/>
                </a:solidFill>
              </a:rPr>
              <a:t>припуск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1 мм – </a:t>
            </a:r>
            <a:r>
              <a:rPr lang="ru-RU" altLang="ru-RU" sz="1600" b="1" dirty="0" err="1" smtClean="0"/>
              <a:t>драчёвые</a:t>
            </a:r>
            <a:r>
              <a:rPr lang="ru-RU" altLang="ru-RU" sz="1600" b="1" dirty="0" smtClean="0"/>
              <a:t> и личные.</a:t>
            </a:r>
            <a:endParaRPr lang="ru-RU" altLang="ru-RU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500" b="1" u="sng" dirty="0" smtClean="0">
              <a:solidFill>
                <a:srgbClr val="0000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rgbClr val="0000CC"/>
                </a:solidFill>
              </a:rPr>
              <a:t>Чистовое опиливание</a:t>
            </a:r>
            <a:r>
              <a:rPr lang="ru-RU" altLang="ru-RU" sz="1600" b="1" dirty="0" smtClean="0">
                <a:solidFill>
                  <a:srgbClr val="0000CC"/>
                </a:solidFill>
              </a:rPr>
              <a:t>:</a:t>
            </a:r>
            <a:r>
              <a:rPr lang="ru-RU" altLang="ru-RU" sz="16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CC"/>
                </a:solidFill>
              </a:rPr>
              <a:t>№ </a:t>
            </a:r>
            <a:r>
              <a:rPr lang="ru-RU" altLang="ru-RU" sz="1600" b="1" dirty="0">
                <a:solidFill>
                  <a:srgbClr val="0000CC"/>
                </a:solidFill>
              </a:rPr>
              <a:t>2 – 3</a:t>
            </a:r>
            <a:r>
              <a:rPr lang="ru-RU" altLang="ru-RU" sz="1600" dirty="0"/>
              <a:t> (точность 0,02 – 0,05 мм), </a:t>
            </a:r>
            <a:r>
              <a:rPr lang="ru-RU" altLang="ru-RU" sz="1600" b="1" dirty="0">
                <a:solidFill>
                  <a:srgbClr val="0000CC"/>
                </a:solidFill>
              </a:rPr>
              <a:t>припуск 0.3 </a:t>
            </a:r>
            <a:r>
              <a:rPr lang="ru-RU" altLang="ru-RU" sz="1600" b="1" dirty="0" smtClean="0">
                <a:solidFill>
                  <a:srgbClr val="0000CC"/>
                </a:solidFill>
              </a:rPr>
              <a:t>мм – </a:t>
            </a:r>
            <a:r>
              <a:rPr lang="ru-RU" altLang="ru-RU" sz="1600" b="1" dirty="0" smtClean="0"/>
              <a:t>личные.  </a:t>
            </a:r>
            <a:endParaRPr lang="ru-RU" altLang="ru-RU" sz="1600" b="1" dirty="0"/>
          </a:p>
          <a:p>
            <a:pPr>
              <a:spcBef>
                <a:spcPct val="0"/>
              </a:spcBef>
              <a:buNone/>
            </a:pPr>
            <a:endParaRPr lang="ru-RU" altLang="ru-RU" sz="500" b="1" u="sng" dirty="0" smtClean="0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600" b="1" u="sng" dirty="0" smtClean="0">
                <a:solidFill>
                  <a:srgbClr val="006600"/>
                </a:solidFill>
              </a:rPr>
              <a:t>Доводка </a:t>
            </a:r>
            <a:r>
              <a:rPr lang="ru-RU" altLang="ru-RU" sz="1600" b="1" u="sng" dirty="0">
                <a:solidFill>
                  <a:srgbClr val="006600"/>
                </a:solidFill>
              </a:rPr>
              <a:t>(окончательное опиливание</a:t>
            </a:r>
            <a:r>
              <a:rPr lang="ru-RU" altLang="ru-RU" sz="1600" b="1" dirty="0" smtClean="0">
                <a:solidFill>
                  <a:srgbClr val="006600"/>
                </a:solidFill>
              </a:rPr>
              <a:t>):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rgbClr val="009900"/>
                </a:solidFill>
              </a:rPr>
              <a:t>№ </a:t>
            </a:r>
            <a:r>
              <a:rPr lang="ru-RU" altLang="ru-RU" sz="1600" b="1" dirty="0">
                <a:solidFill>
                  <a:srgbClr val="009900"/>
                </a:solidFill>
              </a:rPr>
              <a:t>4 – 5</a:t>
            </a:r>
            <a:r>
              <a:rPr lang="ru-RU" altLang="ru-RU" sz="1600" dirty="0"/>
              <a:t> (точность 0,001 - 0,005 мм), </a:t>
            </a:r>
            <a:r>
              <a:rPr lang="ru-RU" altLang="ru-RU" sz="1600" b="1" dirty="0">
                <a:solidFill>
                  <a:srgbClr val="009900"/>
                </a:solidFill>
              </a:rPr>
              <a:t>припуск 0,01 - 0,03 </a:t>
            </a:r>
            <a:r>
              <a:rPr lang="ru-RU" altLang="ru-RU" sz="1600" b="1" dirty="0" smtClean="0">
                <a:solidFill>
                  <a:srgbClr val="009900"/>
                </a:solidFill>
              </a:rPr>
              <a:t>мм – </a:t>
            </a:r>
            <a:r>
              <a:rPr lang="ru-RU" altLang="ru-RU" sz="1600" b="1" dirty="0" smtClean="0"/>
              <a:t>бархатные.</a:t>
            </a:r>
            <a:r>
              <a:rPr lang="ru-RU" altLang="ru-RU" sz="1600" b="1" dirty="0" smtClean="0">
                <a:solidFill>
                  <a:srgbClr val="009900"/>
                </a:solidFill>
              </a:rPr>
              <a:t> </a:t>
            </a:r>
            <a:endParaRPr lang="ru-RU" altLang="ru-RU" sz="1600" b="1" dirty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864" y="2848409"/>
            <a:ext cx="893163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FF"/>
                </a:solidFill>
                <a:latin typeface="Open Sans"/>
              </a:rPr>
              <a:t>Выбор </a:t>
            </a:r>
            <a:r>
              <a:rPr lang="ru-RU" sz="1400" b="1" dirty="0">
                <a:solidFill>
                  <a:srgbClr val="FF00FF"/>
                </a:solidFill>
                <a:latin typeface="Open Sans"/>
              </a:rPr>
              <a:t>напильников различной формы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бруска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напильника во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многом определяет </a:t>
            </a:r>
            <a:r>
              <a:rPr lang="ru-RU" sz="1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сферу </a:t>
            </a:r>
            <a:r>
              <a:rPr lang="ru-RU" sz="1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</a:t>
            </a:r>
            <a:r>
              <a:rPr lang="ru-RU" sz="14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плоские</a:t>
            </a:r>
            <a:r>
              <a:rPr lang="ru-RU" sz="1400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применяют для обработки плоских поверхностей, расположенных внутри или снаружи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детали,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 также пропиливания шлицев и канавок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квадратные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разработки отверстий разной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а также для опиливания узких плоских поверхностей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трёхгранные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при обработке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пазов и других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деталей, а также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заточки пил и другого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инструмента;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круглые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для распиливания круглых или овальных отверстий и вогнутых поверхностей небольшого радиуса;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полукруглые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для работы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выпуклыми или вогнутыми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поверхностями: </a:t>
            </a:r>
          </a:p>
          <a:p>
            <a:pPr marL="447675" indent="-269875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выпуклой стороной: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вогнутые криволинейные поверхности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значительного радиуса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большие отверстия; </a:t>
            </a:r>
          </a:p>
          <a:p>
            <a:pPr marL="447675" indent="-269875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плоской стороной: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плоскости, выпуклые криволинейные поверхности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углы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более 30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°;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ромбические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для обработки зубчатых колес,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дисков и звездочек,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снятия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заусенцев с этих деталей после обработки их на станках, а также опиливания углов свыше 15° и пазов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ножовочные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для опиливания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внутренних углов, клиновидных канавок, узких пазов, плоскостей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трёхгранных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квадратных и прямоугольных отверстиях, а также при изготовлении режущих инструментов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штампом.</a:t>
            </a:r>
          </a:p>
          <a:p>
            <a:endParaRPr lang="ru-RU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379303"/>
            <a:ext cx="8856984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23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Профиль поперечного сечения напильника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выбирается в зависимости от формы опиливаемой поверхности: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>
                <a:tab pos="252413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плоский, плоская сторона полукруглого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для опиливания плоских и выпуклых криволинейных поверхностей;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>
                <a:tab pos="252413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квадратный, плоский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для обработки пазов, отверстий и проемов прямоугольного сечения;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>
                <a:tab pos="252413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плоский, квадратный, плоская сторона полукруглого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при опиливании поверхностей, расположенных под углом 90°;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>
                <a:tab pos="252413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трехгранный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при опиливании поверхностей, расположенных под углом свыше 60°;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>
                <a:tab pos="252413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ножовочный, ромбический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для опиливания поверхностей, расположенных под углом свыше 10°;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>
                <a:tab pos="252413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трехгранные, круглые, полукруглые, ромбические, квадратные, ножовочные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для распиливания отверстий (в зависимости от их формы).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79712" y="116632"/>
            <a:ext cx="4983163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Выбор напильника для работы</a:t>
            </a:r>
          </a:p>
        </p:txBody>
      </p:sp>
    </p:spTree>
    <p:extLst>
      <p:ext uri="{BB962C8B-B14F-4D97-AF65-F5344CB8AC3E}">
        <p14:creationId xmlns:p14="http://schemas.microsoft.com/office/powerpoint/2010/main" val="42771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620688"/>
            <a:ext cx="8676456" cy="6597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Длина напильника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зависит от вида обработки и размеров обрабатываемой поверхности и должна составлять: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100... 160 мм - для опиливания тонких пластин;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160...250 мм - для опиливания поверхностей с длиной обра­ботки до 50 мм; 250...315 мм - с длиной обработки до 100 мм;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315... 400 мм - с длиной обработки более 100 мм;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100... 200 мм - для распиливания отверстий в деталях толщиной до 10 мм;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315 ...400 мм - для чернового опиливания;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100... 160 мм - при доводке (надфили).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Номер насечки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выбирается в зависимости от требований к шероховатости обработанной поверхности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79712" y="116632"/>
            <a:ext cx="4983163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Выбор напильника для работы</a:t>
            </a:r>
          </a:p>
        </p:txBody>
      </p:sp>
    </p:spTree>
    <p:extLst>
      <p:ext uri="{BB962C8B-B14F-4D97-AF65-F5344CB8AC3E}">
        <p14:creationId xmlns:p14="http://schemas.microsoft.com/office/powerpoint/2010/main" val="3136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470"/>
            <a:ext cx="4752528" cy="404664"/>
          </a:xfrm>
          <a:solidFill>
            <a:srgbClr val="CCFFFF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Ручка напильника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5911"/>
            <a:ext cx="69127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7592" y="2254560"/>
            <a:ext cx="45608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2.4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Ручка для напильника</a:t>
            </a:r>
            <a:endParaRPr lang="ru-RU" sz="2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95079"/>
            <a:ext cx="5688631" cy="21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7522" y="4797152"/>
            <a:ext cx="84969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2.5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Быстросменная ручка для напильника: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втулка;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пружина;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стакан;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гайка;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корпус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4293" y="5589240"/>
            <a:ext cx="3943402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indent="269875"/>
            <a:r>
              <a:rPr lang="ru-RU" sz="1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Ручка напильника может быть: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деревянной;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пластмассовой;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металлической.</a:t>
            </a:r>
            <a:endParaRPr lang="ru-RU" sz="1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oiinstrumentu.ru/wp-content/uploads/2019/11/kak-nadet-ruchku-na-napil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12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5543" r="6009" b="3519"/>
          <a:stretch>
            <a:fillRect/>
          </a:stretch>
        </p:blipFill>
        <p:spPr bwMode="auto">
          <a:xfrm>
            <a:off x="0" y="685800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488281" y="19472"/>
            <a:ext cx="6167438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C0000"/>
                </a:solidFill>
              </a:rPr>
              <a:t>Снятие и насадка рукоятки напильника</a:t>
            </a:r>
          </a:p>
        </p:txBody>
      </p:sp>
    </p:spTree>
    <p:extLst>
      <p:ext uri="{BB962C8B-B14F-4D97-AF65-F5344CB8AC3E}">
        <p14:creationId xmlns:p14="http://schemas.microsoft.com/office/powerpoint/2010/main" val="18649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115616" y="1628800"/>
            <a:ext cx="6912768" cy="3600400"/>
          </a:xfrm>
          <a:prstGeom prst="snip2Diag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ru-RU" sz="6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Рашпили</a:t>
            </a:r>
            <a:endParaRPr lang="ru-RU" sz="60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olotokmarket.ru/upload/iblock/f71/f711fee2bc0d466d434bce471f4382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8" y="902431"/>
            <a:ext cx="4446400" cy="44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411760" y="86523"/>
            <a:ext cx="3312368" cy="53913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РАШПИЛИ</a:t>
            </a:r>
          </a:p>
        </p:txBody>
      </p:sp>
      <p:pic>
        <p:nvPicPr>
          <p:cNvPr id="2052" name="Picture 4" descr="https://cdn2.static1-sima-land.com/items/2364205/0/700-n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3926674"/>
            <a:ext cx="2844316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13994"/>
            <a:ext cx="8712968" cy="120032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Рашпили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предназначены для обработки мягких металлов (свинец, олово, медь и др.) и неметаллических материалов (кожа, резина, дерево, пластические массы), когда обычные напильники непригодны из-за того, что насечка их быстро забивается стружкой и они перестают резать.</a:t>
            </a:r>
            <a:endParaRPr lang="ru-RU" dirty="0"/>
          </a:p>
        </p:txBody>
      </p:sp>
      <p:pic>
        <p:nvPicPr>
          <p:cNvPr id="4098" name="Picture 2" descr="http://pereosnastka.ru/gallery/obshhij-kurs-slesarnogo-dela/image_1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10953"/>
            <a:ext cx="38195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812" y="188640"/>
            <a:ext cx="77724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</a:rPr>
              <a:t>Применение опиливания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618" y="692696"/>
            <a:ext cx="871296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В слесарной практике опиливание применяется для </a:t>
            </a:r>
            <a:r>
              <a:rPr lang="ru-RU" sz="2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обработки:</a:t>
            </a:r>
          </a:p>
          <a:p>
            <a:pPr marL="625475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плоскостей;</a:t>
            </a:r>
          </a:p>
          <a:p>
            <a:pPr marL="625475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криволинейных поверхностей;</a:t>
            </a:r>
          </a:p>
          <a:p>
            <a:pPr marL="625475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углублений, </a:t>
            </a:r>
            <a:r>
              <a:rPr lang="ru-RU" sz="21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пазов, канавок, фасок </a:t>
            </a:r>
            <a:r>
              <a:rPr lang="ru-RU" sz="21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1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выступов;</a:t>
            </a:r>
          </a:p>
          <a:p>
            <a:pPr marL="625475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отверстий </a:t>
            </a:r>
            <a:r>
              <a:rPr lang="ru-RU" sz="2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любой </a:t>
            </a:r>
            <a:r>
              <a:rPr lang="ru-RU" sz="21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формы;</a:t>
            </a:r>
          </a:p>
          <a:p>
            <a:pPr marL="625475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поверхностей, </a:t>
            </a:r>
            <a:r>
              <a:rPr lang="ru-RU" sz="2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расположенные под разными углами и т.д</a:t>
            </a:r>
            <a:r>
              <a:rPr lang="ru-RU" sz="21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1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7016" y="3501008"/>
            <a:ext cx="8605464" cy="324036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endParaRPr lang="ru-RU" altLang="ru-RU" sz="1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+mj-lt"/>
              </a:rPr>
              <a:t>Опиливание основано на ручном или механическом снятии с обрабатываемой поверхности тонкого слоя </a:t>
            </a:r>
            <a:r>
              <a:rPr lang="ru-RU" altLang="ru-RU" sz="2000" dirty="0" smtClean="0">
                <a:latin typeface="+mj-lt"/>
              </a:rPr>
              <a:t>материала.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+mj-lt"/>
                <a:cs typeface="Arial" pitchFamily="34" charset="0"/>
              </a:rPr>
              <a:t>Опиливанием обрабатываются металлы и другие материалы.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+mj-lt"/>
              </a:rPr>
              <a:t>Опиливание </a:t>
            </a:r>
            <a:r>
              <a:rPr lang="ru-RU" altLang="ru-RU" sz="2000" dirty="0">
                <a:latin typeface="+mj-lt"/>
              </a:rPr>
              <a:t>относится к основным и наиболее распространенным операциям. </a:t>
            </a:r>
            <a:endParaRPr lang="ru-RU" altLang="ru-RU" sz="2000" dirty="0" smtClean="0">
              <a:latin typeface="+mj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+mj-lt"/>
              </a:rPr>
              <a:t>Опиливание даёт </a:t>
            </a:r>
            <a:r>
              <a:rPr lang="ru-RU" altLang="ru-RU" sz="2000" dirty="0">
                <a:latin typeface="+mj-lt"/>
              </a:rPr>
              <a:t>возможность получить окончательные размеры и необходимую шероховатость поверхности изделия</a:t>
            </a:r>
            <a:r>
              <a:rPr lang="ru-RU" altLang="ru-RU" sz="2000" dirty="0" smtClean="0">
                <a:latin typeface="+mj-lt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+mj-lt"/>
              </a:rPr>
              <a:t>С помощью напильника слесарь придает деталям требуемую форму и размеры, производит пригонку деталей друг к другу, подготавливает кромки деталей под </a:t>
            </a:r>
            <a:r>
              <a:rPr lang="ru-RU" sz="2000" dirty="0" smtClean="0">
                <a:latin typeface="+mj-lt"/>
              </a:rPr>
              <a:t>сварку, затачивает режущий инструмент </a:t>
            </a:r>
            <a:r>
              <a:rPr lang="ru-RU" sz="2000" dirty="0">
                <a:latin typeface="+mj-lt"/>
              </a:rPr>
              <a:t>и выполняет другие </a:t>
            </a:r>
            <a:r>
              <a:rPr lang="ru-RU" sz="2000" dirty="0" smtClean="0">
                <a:latin typeface="+mj-lt"/>
              </a:rPr>
              <a:t>работы.</a:t>
            </a:r>
          </a:p>
        </p:txBody>
      </p:sp>
    </p:spTree>
    <p:extLst>
      <p:ext uri="{BB962C8B-B14F-4D97-AF65-F5344CB8AC3E}">
        <p14:creationId xmlns:p14="http://schemas.microsoft.com/office/powerpoint/2010/main" val="18926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355976" y="3794403"/>
            <a:ext cx="3456384" cy="29546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Рашпили: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плоские тупоконечные;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плоские остроконечные;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круглые;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полукруглые </a:t>
            </a:r>
          </a:p>
          <a:p>
            <a:pPr marL="354013"/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длина рабочей части;</a:t>
            </a:r>
          </a:p>
          <a:p>
            <a:pPr marL="354013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длина рукоятки; </a:t>
            </a:r>
          </a:p>
          <a:p>
            <a:pPr marL="354013"/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ширина рашпиля; </a:t>
            </a:r>
          </a:p>
          <a:p>
            <a:pPr marL="354013"/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толщина рашпиля; </a:t>
            </a:r>
          </a:p>
          <a:p>
            <a:pPr marL="354013"/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диаметр рашпиля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3960440" cy="620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915816" y="13775"/>
            <a:ext cx="3312368" cy="43204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РАШПИЛИ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48680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</a:rPr>
              <a:t>В зависимости от профиля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рашпили общего назначения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подразделяют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плоские </a:t>
            </a: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</a:rPr>
              <a:t>(тупоносые и остроносые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круглые;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полукруглые </a:t>
            </a: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</a:rPr>
              <a:t>с насечкой </a:t>
            </a:r>
            <a:r>
              <a:rPr lang="ru-RU" b="1" dirty="0" smtClean="0">
                <a:solidFill>
                  <a:srgbClr val="FF00FF"/>
                </a:solidFill>
                <a:latin typeface="Arial" panose="020B0604020202020204" pitchFamily="34" charset="0"/>
              </a:rPr>
              <a:t>№ 1-2 </a:t>
            </a:r>
            <a:r>
              <a:rPr lang="ru-RU" b="1" dirty="0">
                <a:solidFill>
                  <a:srgbClr val="FF00FF"/>
                </a:solidFill>
                <a:latin typeface="Arial" panose="020B0604020202020204" pitchFamily="34" charset="0"/>
              </a:rPr>
              <a:t>и длиной от 250 до 350 мм. </a:t>
            </a:r>
            <a:endParaRPr lang="ru-RU" b="1" dirty="0" smtClean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Зубья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рашпиля имеют большие размеры и вместительные канавки, расположенные впереди каждого зуба.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115616" y="1628800"/>
            <a:ext cx="6912768" cy="3600400"/>
          </a:xfrm>
          <a:prstGeom prst="snip2Diag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2.3</a:t>
            </a:r>
            <a:r>
              <a:rPr lang="ru-RU" sz="6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Надфили</a:t>
            </a:r>
            <a:endParaRPr lang="ru-RU" sz="60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15816" y="13774"/>
            <a:ext cx="3312368" cy="46289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НАДФИЛИ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48680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Надфили (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надсрили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)  </a:t>
            </a:r>
            <a:r>
              <a:rPr lang="ru-RU" sz="1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– небольшие напильники, применяемые </a:t>
            </a:r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</a:rPr>
              <a:t>для лекальных, граверных, ювелирных работ, для зачистки в труднодоступных местах (отверстий, углов, коротких участков профиля и др.).</a:t>
            </a:r>
          </a:p>
          <a:p>
            <a:endParaRPr lang="ru-RU" sz="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Надфили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имеют такую же форму, как и слесарные напильники.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Изготовляют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надфили из стали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У13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или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У13А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допускается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У12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или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У12А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Длина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надфилей установлена равной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80, 120 и 160 мм.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рабочей части надфиля на длине 50, 60, 80 мм наносят насечки зубьев.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Надфили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имеют перекрестную (двойную) насечку: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5475" indent="-271463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основную – под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углом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25°; </a:t>
            </a:r>
          </a:p>
          <a:p>
            <a:pPr marL="625475" indent="-271463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вспомогательную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– под углом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45°.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Узкая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сторона надфиля имеет одинарную насечку (основную).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В зависимости от количества насечек, приходящихся на каждые 10 мм длины, надфили разделяют на </a:t>
            </a:r>
            <a:r>
              <a:rPr lang="ru-RU" sz="1600" b="1" dirty="0">
                <a:solidFill>
                  <a:srgbClr val="0000CC"/>
                </a:solidFill>
                <a:latin typeface="Arial" panose="020B0604020202020204" pitchFamily="34" charset="0"/>
              </a:rPr>
              <a:t>пять типов: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№ 1, 2, 3, 4 и 5.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зависимости от типа надфили имеют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от 20 до 112 насечек.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рукоятке каждого надфиля наносится номер насечки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354013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№ 1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– 20…40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насечек;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54013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№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28…56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54013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№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, 4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и 5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40…112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насечек на 10 мм длины.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Алмазные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надфили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применяют для обработки твердосплавных материалов, различных видов керамики, стекла, а также для доводки режущего твердосплавного инструмента.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Надфили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изготовляют из природных и синтетических алмазных порошков различной зернистости с прямоугольной, квадратной, круглой, полукруглой, овальной, трехгранной, ромбической и другой формой поперечного сечения.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При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обработке надфилями получают поверхности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9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-10-го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классов шероховатости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508104" y="3140968"/>
            <a:ext cx="2817439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2.5.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Надфили: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а, б 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плоские;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квадратный;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г, д 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трёхгранные;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круглый;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полукруглый; </a:t>
            </a:r>
          </a:p>
          <a:p>
            <a:pPr marL="354013" indent="-354013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овальный (</a:t>
            </a:r>
            <a:r>
              <a:rPr lang="ru-RU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оливообразный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ромбический;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трапецеидальный;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галтельный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7766"/>
            <a:ext cx="453650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15816" y="13774"/>
            <a:ext cx="3312368" cy="46289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НАДФИЛИ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Надфили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124744"/>
            <a:ext cx="3528392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небольшие </a:t>
            </a:r>
            <a:r>
              <a:rPr lang="ru-RU" dirty="0"/>
              <a:t>напильники для ювелирных работ, зачистки и имеют такую </a:t>
            </a:r>
            <a:r>
              <a:rPr lang="ru-RU" dirty="0" smtClean="0"/>
              <a:t>же  форму</a:t>
            </a:r>
            <a:r>
              <a:rPr lang="ru-RU" dirty="0"/>
              <a:t>, как напильник</a:t>
            </a:r>
          </a:p>
          <a:p>
            <a:endParaRPr lang="ru-RU" dirty="0"/>
          </a:p>
        </p:txBody>
      </p:sp>
      <p:pic>
        <p:nvPicPr>
          <p:cNvPr id="5" name="Содержимое 4" descr="http://abyrvalg.info/wp-content/gallery/materials/dsc0415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853022" cy="409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971600" y="1484784"/>
            <a:ext cx="7272808" cy="38975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Приспособления для опиливания</a:t>
            </a:r>
            <a:endParaRPr lang="ru-RU" sz="4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8074"/>
            <a:ext cx="8712968" cy="53603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Приспособления для опиливания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1520" y="4612732"/>
            <a:ext cx="30791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3.1.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Рамка: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перегородка;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рабочие пластины; 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винты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79898"/>
            <a:ext cx="8712968" cy="352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707904" y="4479503"/>
            <a:ext cx="52565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3.2.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Плоскопараллельные наметки: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767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наметка; </a:t>
            </a:r>
          </a:p>
          <a:p>
            <a:pPr marL="44767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наметка в тисках с заготовкой; </a:t>
            </a:r>
          </a:p>
          <a:p>
            <a:pPr marL="62547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1,2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буртики; </a:t>
            </a:r>
          </a:p>
          <a:p>
            <a:pPr marL="62547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рабочая плоскость; </a:t>
            </a:r>
          </a:p>
          <a:p>
            <a:pPr marL="625475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заготовка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77686" y="4900705"/>
            <a:ext cx="44279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3.3.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Раздвижные параллели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прямоугольные;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угловые </a:t>
            </a:r>
            <a:endParaRPr lang="ru-RU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220072" y="4900705"/>
            <a:ext cx="38164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3.4.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Кондуктор: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кондуктор;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заготовка </a:t>
            </a:r>
            <a:endParaRPr lang="ru-RU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68952" cy="379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475656" y="5157192"/>
            <a:ext cx="64087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3.5. </a:t>
            </a:r>
            <a:r>
              <a:rPr lang="ru-RU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Опиловочная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призма: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 корпус;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прижим;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угольник;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линейка;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резьбовое отверстие;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направляющая плоскость призмы</a:t>
            </a:r>
            <a:endParaRPr lang="ru-RU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496944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525151"/>
            <a:ext cx="8784976" cy="6309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 работе напильником насечка засоряется опилками, поэтому напильник следует очищать перед дальнейшим использованием. </a:t>
            </a:r>
          </a:p>
          <a:p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 очистки </a:t>
            </a:r>
            <a:r>
              <a:rPr lang="ru-RU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напильников от опилок и других продуктов обработки зависит от вида обрабатываемого материала и состояния поверхности напильника: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после обработки дерева, каучука и фибры напильник следует опустить в горячую воду на 10... 15 мин, а потом очистить стальной </a:t>
            </a:r>
            <a:r>
              <a:rPr lang="ru-RU" sz="2300" b="1" dirty="0" err="1" smtClean="0">
                <a:latin typeface="Arial" pitchFamily="34" charset="0"/>
                <a:cs typeface="Arial" pitchFamily="34" charset="0"/>
              </a:rPr>
              <a:t>корцовочной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щеткой;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после обработки напильниками мягких материалов (свинца, меди, алюминия) насечку очищают </a:t>
            </a:r>
            <a:r>
              <a:rPr lang="ru-RU" sz="2300" b="1" dirty="0" err="1" smtClean="0">
                <a:latin typeface="Arial" pitchFamily="34" charset="0"/>
                <a:cs typeface="Arial" pitchFamily="34" charset="0"/>
              </a:rPr>
              <a:t>корцовочной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щеткой;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замасленные напильники натирают куском древесного угля, затем чистят </a:t>
            </a:r>
            <a:r>
              <a:rPr lang="ru-RU" sz="2300" b="1" dirty="0" err="1" smtClean="0">
                <a:latin typeface="Arial" pitchFamily="34" charset="0"/>
                <a:cs typeface="Arial" pitchFamily="34" charset="0"/>
              </a:rPr>
              <a:t>корцовочной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щеткой. </a:t>
            </a:r>
          </a:p>
          <a:p>
            <a:pPr lvl="0"/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Масло с поверхности напильника можно удалить раствором каустической соды с последующей промывкой и чисткой.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116631"/>
            <a:ext cx="7498080" cy="567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Чистка напильника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820" y="260648"/>
            <a:ext cx="5434372" cy="796950"/>
          </a:xfrm>
        </p:spPr>
        <p:txBody>
          <a:bodyPr/>
          <a:lstStyle/>
          <a:p>
            <a:pPr marL="447675"/>
            <a:r>
              <a:rPr lang="ru-RU" b="1" u="sng" dirty="0" smtClean="0">
                <a:solidFill>
                  <a:srgbClr val="0000CC"/>
                </a:solidFill>
              </a:rPr>
              <a:t>Виды опиливания</a:t>
            </a:r>
            <a:r>
              <a:rPr lang="ru-RU" b="1" dirty="0" smtClean="0">
                <a:solidFill>
                  <a:srgbClr val="0000CC"/>
                </a:solidFill>
              </a:rPr>
              <a:t>: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5820" y="1033460"/>
            <a:ext cx="6514492" cy="1963492"/>
          </a:xfrm>
        </p:spPr>
        <p:txBody>
          <a:bodyPr>
            <a:normAutofit fontScale="55000" lnSpcReduction="20000"/>
          </a:bodyPr>
          <a:lstStyle/>
          <a:p>
            <a:pPr marL="447675" indent="-447675">
              <a:buClr>
                <a:srgbClr val="0000CC"/>
              </a:buClr>
            </a:pPr>
            <a:r>
              <a:rPr lang="ru-RU" sz="5800" b="1" dirty="0" smtClean="0">
                <a:solidFill>
                  <a:srgbClr val="FF0000"/>
                </a:solidFill>
              </a:rPr>
              <a:t>Черновое (грубое)</a:t>
            </a:r>
          </a:p>
          <a:p>
            <a:pPr marL="447675" indent="-447675">
              <a:buClr>
                <a:srgbClr val="0000CC"/>
              </a:buClr>
            </a:pPr>
            <a:r>
              <a:rPr lang="ru-RU" sz="5800" b="1" dirty="0" smtClean="0">
                <a:solidFill>
                  <a:srgbClr val="FF0000"/>
                </a:solidFill>
              </a:rPr>
              <a:t>Чистовое</a:t>
            </a:r>
          </a:p>
          <a:p>
            <a:pPr marL="447675" indent="-447675">
              <a:buClr>
                <a:srgbClr val="0000CC"/>
              </a:buClr>
            </a:pPr>
            <a:r>
              <a:rPr lang="ru-RU" sz="5800" b="1" dirty="0" smtClean="0">
                <a:solidFill>
                  <a:srgbClr val="FF0000"/>
                </a:solidFill>
              </a:rPr>
              <a:t>Пригоночные, отделочные </a:t>
            </a:r>
            <a:r>
              <a:rPr lang="ru-RU" sz="5800" b="1" dirty="0">
                <a:solidFill>
                  <a:srgbClr val="FF0000"/>
                </a:solidFill>
              </a:rPr>
              <a:t>и </a:t>
            </a:r>
            <a:r>
              <a:rPr lang="ru-RU" sz="5800" b="1" dirty="0" smtClean="0">
                <a:solidFill>
                  <a:srgbClr val="FF0000"/>
                </a:solidFill>
              </a:rPr>
              <a:t>доводочные работы</a:t>
            </a:r>
            <a:endParaRPr lang="ru-RU" sz="5800" b="1" dirty="0">
              <a:solidFill>
                <a:srgbClr val="FF0000"/>
              </a:solidFill>
            </a:endParaRPr>
          </a:p>
          <a:p>
            <a:pPr marL="447675" indent="-447675">
              <a:buClr>
                <a:srgbClr val="0000CC"/>
              </a:buClr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501008"/>
            <a:ext cx="8496944" cy="2523768"/>
          </a:xfrm>
          <a:prstGeom prst="rect">
            <a:avLst/>
          </a:prstGeom>
          <a:solidFill>
            <a:srgbClr val="CCFFCC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3663"/>
            <a:r>
              <a:rPr lang="ru-RU" sz="2700" b="1" i="1" dirty="0" smtClean="0">
                <a:solidFill>
                  <a:schemeClr val="tx1"/>
                </a:solidFill>
              </a:rPr>
              <a:t>Обработка напильником позволяет получить </a:t>
            </a:r>
            <a:r>
              <a:rPr lang="ru-RU" sz="2700" b="1" i="1" u="sng" dirty="0" smtClean="0">
                <a:solidFill>
                  <a:srgbClr val="0000CC"/>
                </a:solidFill>
              </a:rPr>
              <a:t>точность обработки</a:t>
            </a:r>
            <a:r>
              <a:rPr lang="ru-RU" sz="2700" b="1" i="1" dirty="0" smtClean="0">
                <a:solidFill>
                  <a:srgbClr val="0000CC"/>
                </a:solidFill>
              </a:rPr>
              <a:t> </a:t>
            </a:r>
            <a:r>
              <a:rPr lang="ru-RU" sz="2700" b="1" i="1" dirty="0" smtClean="0">
                <a:solidFill>
                  <a:schemeClr val="tx1"/>
                </a:solidFill>
              </a:rPr>
              <a:t>деталей </a:t>
            </a:r>
            <a:r>
              <a:rPr lang="ru-RU" sz="2700" b="1" i="1" dirty="0" smtClean="0">
                <a:solidFill>
                  <a:srgbClr val="FF0000"/>
                </a:solidFill>
              </a:rPr>
              <a:t>0,2 … 0,05 мм (редко до 0,001 мм). </a:t>
            </a:r>
          </a:p>
          <a:p>
            <a:pPr marL="93663"/>
            <a:endParaRPr lang="ru-RU" b="1" i="1" dirty="0" smtClean="0">
              <a:solidFill>
                <a:srgbClr val="0000CC"/>
              </a:solidFill>
            </a:endParaRPr>
          </a:p>
          <a:p>
            <a:pPr marL="93663"/>
            <a:r>
              <a:rPr lang="ru-RU" sz="2700" b="1" i="1" u="sng" dirty="0" smtClean="0">
                <a:solidFill>
                  <a:srgbClr val="0000CC"/>
                </a:solidFill>
              </a:rPr>
              <a:t>Припуск на обработку</a:t>
            </a:r>
            <a:r>
              <a:rPr lang="ru-RU" sz="2700" b="1" i="1" dirty="0" smtClean="0">
                <a:solidFill>
                  <a:srgbClr val="0000CC"/>
                </a:solidFill>
              </a:rPr>
              <a:t> </a:t>
            </a:r>
            <a:r>
              <a:rPr lang="ru-RU" sz="2700" b="1" i="1" dirty="0" smtClean="0">
                <a:solidFill>
                  <a:schemeClr val="tx1"/>
                </a:solidFill>
              </a:rPr>
              <a:t>опиливанием составляет от </a:t>
            </a:r>
            <a:r>
              <a:rPr lang="ru-RU" sz="2700" b="1" i="1" dirty="0" smtClean="0">
                <a:solidFill>
                  <a:srgbClr val="FF0000"/>
                </a:solidFill>
              </a:rPr>
              <a:t>1,0 </a:t>
            </a:r>
            <a:r>
              <a:rPr lang="ru-RU" sz="2700" b="1" i="1" dirty="0" smtClean="0">
                <a:solidFill>
                  <a:schemeClr val="tx1"/>
                </a:solidFill>
              </a:rPr>
              <a:t>до</a:t>
            </a:r>
            <a:r>
              <a:rPr lang="ru-RU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FF0000"/>
                </a:solidFill>
              </a:rPr>
              <a:t>0,5 мм.</a:t>
            </a:r>
            <a:endParaRPr lang="ru-RU" sz="27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5335" t="12903" r="32643"/>
          <a:stretch>
            <a:fillRect/>
          </a:stretch>
        </p:blipFill>
        <p:spPr bwMode="auto">
          <a:xfrm>
            <a:off x="5945639" y="367691"/>
            <a:ext cx="3000396" cy="545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764704"/>
            <a:ext cx="3000396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437054" y="1159917"/>
            <a:ext cx="2000264" cy="1071570"/>
          </a:xfrm>
          <a:prstGeom prst="wedgeRoundRectCallout">
            <a:avLst>
              <a:gd name="adj1" fmla="val -74590"/>
              <a:gd name="adj2" fmla="val 11813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кордовой щёткой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832245" y="3825635"/>
            <a:ext cx="2000264" cy="1357322"/>
          </a:xfrm>
          <a:prstGeom prst="wedgeRoundRectCallout">
            <a:avLst>
              <a:gd name="adj1" fmla="val 90622"/>
              <a:gd name="adj2" fmla="val -1109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скребком из мягкого металла (алюминия, бронзы и др.)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520" y="5651028"/>
            <a:ext cx="8786198" cy="1206971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CC"/>
                </a:solidFill>
              </a:rPr>
              <a:t>Напильник очищают кордовой щеткой одна сторона которой (проволочная) служит для удаления застрявших в впадинах насечки частиц металла, вторая (щеточная) – для завершения чистки. Перемещают щетки вдоль насечки. При отсутствии щеток чистят специальными скрепками из мягкого металла</a:t>
            </a:r>
            <a:endParaRPr lang="ru-RU" sz="1800" b="1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630" y="27304"/>
            <a:ext cx="7498080" cy="737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Чистка напильника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lita.biz.ua/_images/3_625.pn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7744" y="620688"/>
            <a:ext cx="47525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7" y="188640"/>
            <a:ext cx="90010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</a:rPr>
              <a:t>Подготовка поверхности </a:t>
            </a:r>
            <a:r>
              <a:rPr lang="ru-RU" sz="3200" u="sng" dirty="0" smtClean="0">
                <a:solidFill>
                  <a:srgbClr val="C00000"/>
                </a:solidFill>
              </a:rPr>
              <a:t>к </a:t>
            </a:r>
            <a:r>
              <a:rPr lang="ru-RU" sz="3200" b="1" u="sng" dirty="0" smtClean="0">
                <a:solidFill>
                  <a:srgbClr val="C00000"/>
                </a:solidFill>
              </a:rPr>
              <a:t>опиливанию щетками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2191" y="4293096"/>
            <a:ext cx="8568952" cy="2232046"/>
          </a:xfrm>
        </p:spPr>
        <p:txBody>
          <a:bodyPr>
            <a:normAutofit/>
          </a:bodyPr>
          <a:lstStyle/>
          <a:p>
            <a:pPr marL="447675" indent="-447675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Заготовку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очищают металлическими щетками от грязи, масла, </a:t>
            </a:r>
            <a:r>
              <a:rPr lang="ru-RU" b="1" dirty="0" smtClean="0">
                <a:solidFill>
                  <a:srgbClr val="006600"/>
                </a:solidFill>
              </a:rPr>
              <a:t>окалины. </a:t>
            </a:r>
          </a:p>
          <a:p>
            <a:pPr marL="447675" indent="-447675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6600"/>
                </a:solidFill>
              </a:rPr>
              <a:t>Затем обрабатываемую </a:t>
            </a:r>
            <a:r>
              <a:rPr lang="ru-RU" b="1" dirty="0">
                <a:solidFill>
                  <a:srgbClr val="006600"/>
                </a:solidFill>
              </a:rPr>
              <a:t>заготовку зажимают в тисках, опиливаемой плоскостью горизонтально на 8-10 мм выше уровня губок</a:t>
            </a:r>
            <a:r>
              <a:rPr lang="ru-RU" b="1" dirty="0" smtClean="0">
                <a:solidFill>
                  <a:srgbClr val="00660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160377" y="188640"/>
            <a:ext cx="4679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CC0000"/>
                </a:solidFill>
              </a:rPr>
              <a:t>Уход за напильником: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215516" y="980728"/>
            <a:ext cx="856895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0850" indent="-45085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 smtClean="0">
                <a:solidFill>
                  <a:srgbClr val="006600"/>
                </a:solidFill>
              </a:rPr>
              <a:t>При </a:t>
            </a:r>
            <a:r>
              <a:rPr lang="ru-RU" altLang="ru-RU" sz="2200" b="1" dirty="0">
                <a:solidFill>
                  <a:srgbClr val="006600"/>
                </a:solidFill>
              </a:rPr>
              <a:t>опиливании мягких </a:t>
            </a:r>
            <a:r>
              <a:rPr lang="ru-RU" altLang="ru-RU" sz="2200" b="1" dirty="0" smtClean="0">
                <a:solidFill>
                  <a:srgbClr val="006600"/>
                </a:solidFill>
              </a:rPr>
              <a:t>металлов </a:t>
            </a:r>
            <a:r>
              <a:rPr lang="ru-RU" altLang="ru-RU" sz="2200" b="1" dirty="0">
                <a:solidFill>
                  <a:srgbClr val="006600"/>
                </a:solidFill>
              </a:rPr>
              <a:t>натереть мелом, </a:t>
            </a:r>
            <a:r>
              <a:rPr lang="ru-RU" altLang="ru-RU" sz="2200" b="1" dirty="0" smtClean="0">
                <a:solidFill>
                  <a:srgbClr val="006600"/>
                </a:solidFill>
              </a:rPr>
              <a:t>алюминий – стеарином.</a:t>
            </a:r>
            <a:endParaRPr lang="ru-RU" altLang="ru-RU" sz="2200" b="1" dirty="0">
              <a:solidFill>
                <a:srgbClr val="006600"/>
              </a:solidFill>
            </a:endParaRPr>
          </a:p>
          <a:p>
            <a:pPr marL="450850" indent="-45085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 smtClean="0">
                <a:solidFill>
                  <a:srgbClr val="006600"/>
                </a:solidFill>
              </a:rPr>
              <a:t>При </a:t>
            </a:r>
            <a:r>
              <a:rPr lang="ru-RU" altLang="ru-RU" sz="2200" b="1" dirty="0">
                <a:solidFill>
                  <a:srgbClr val="006600"/>
                </a:solidFill>
              </a:rPr>
              <a:t>опиливании нельзя сильно нажимать на напильник (забивается</a:t>
            </a:r>
            <a:r>
              <a:rPr lang="ru-RU" altLang="ru-RU" sz="2200" b="1" dirty="0" smtClean="0">
                <a:solidFill>
                  <a:srgbClr val="006600"/>
                </a:solidFill>
              </a:rPr>
              <a:t>).</a:t>
            </a:r>
            <a:endParaRPr lang="ru-RU" altLang="ru-RU" sz="2200" b="1" dirty="0">
              <a:solidFill>
                <a:srgbClr val="006600"/>
              </a:solidFill>
            </a:endParaRPr>
          </a:p>
          <a:p>
            <a:pPr marL="450850" indent="-45085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 smtClean="0">
                <a:solidFill>
                  <a:srgbClr val="006600"/>
                </a:solidFill>
              </a:rPr>
              <a:t>Хранить </a:t>
            </a:r>
            <a:r>
              <a:rPr lang="ru-RU" altLang="ru-RU" sz="2200" b="1" dirty="0">
                <a:solidFill>
                  <a:srgbClr val="006600"/>
                </a:solidFill>
              </a:rPr>
              <a:t>изолированно друг от друга, всегда сухими.</a:t>
            </a:r>
          </a:p>
          <a:p>
            <a:pPr marL="450850" indent="-45085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 smtClean="0">
                <a:solidFill>
                  <a:srgbClr val="006600"/>
                </a:solidFill>
              </a:rPr>
              <a:t>Замасленный </a:t>
            </a:r>
            <a:r>
              <a:rPr lang="ru-RU" altLang="ru-RU" sz="2200" b="1" dirty="0">
                <a:solidFill>
                  <a:srgbClr val="006600"/>
                </a:solidFill>
              </a:rPr>
              <a:t>напильник чистят куском березового угля, натирая его вдоль рядов насечек, а затем стальной щеткой. </a:t>
            </a:r>
          </a:p>
          <a:p>
            <a:pPr marL="450850" indent="-450850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 smtClean="0">
                <a:solidFill>
                  <a:srgbClr val="006600"/>
                </a:solidFill>
              </a:rPr>
              <a:t>Чистку </a:t>
            </a:r>
            <a:r>
              <a:rPr lang="ru-RU" altLang="ru-RU" sz="2200" b="1" dirty="0">
                <a:solidFill>
                  <a:srgbClr val="006600"/>
                </a:solidFill>
              </a:rPr>
              <a:t>стальной щеткой только в направлении верхней насечки (тупится). </a:t>
            </a:r>
          </a:p>
        </p:txBody>
      </p:sp>
    </p:spTree>
    <p:extLst>
      <p:ext uri="{BB962C8B-B14F-4D97-AF65-F5344CB8AC3E}">
        <p14:creationId xmlns:p14="http://schemas.microsoft.com/office/powerpoint/2010/main" val="15973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971600" y="1484784"/>
            <a:ext cx="7272808" cy="38975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4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Подготовка поверхностей, основные виды и способы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опиливания</a:t>
            </a:r>
            <a:endParaRPr lang="ru-RU" sz="4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86409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Подготовка поверхностей, основные виды и способы опиливания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1340768"/>
            <a:ext cx="8892480" cy="5040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3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Подготовка поверхностей к опиливанию</a:t>
            </a:r>
            <a:r>
              <a:rPr lang="ru-RU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включает в себя очистку от масла, грязи, формовочной смеси, окалины. Очистка осуществляется </a:t>
            </a:r>
            <a:r>
              <a:rPr lang="ru-RU" sz="23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корцовочными</a:t>
            </a:r>
            <a:r>
              <a:rPr lang="ru-RU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щётками, а также срубанием остатков литниковой системы и </a:t>
            </a:r>
            <a:r>
              <a:rPr lang="ru-RU" sz="23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облоя</a:t>
            </a:r>
            <a:r>
              <a:rPr lang="ru-RU" sz="23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зубилом с последующей зачисткой грубой наждачной бумагой. Масло удаляют различными растворителями.</a:t>
            </a:r>
          </a:p>
          <a:p>
            <a:endParaRPr lang="ru-RU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3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Положение работающего при опиливании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является наиболее удобным тогда, когда его корпус развернут под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углом 45° 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 губкам тисков </a:t>
            </a:r>
            <a:r>
              <a:rPr lang="ru-RU" sz="23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3.6, а).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Левая нога должна быть выдвинута вперед и находиться на расстоянии примерно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150... 200 мм 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от переднего края верстака, а правая нога отдалена от левой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200... 30 мм 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так, что­бы угол между ступнями составлял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60... 70° </a:t>
            </a:r>
            <a:r>
              <a:rPr lang="ru-RU" sz="23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3.6, б).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107504" y="429413"/>
            <a:ext cx="8763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1.</a:t>
            </a:r>
            <a:r>
              <a:rPr lang="ru-RU" altLang="ru-RU" sz="2000" dirty="0"/>
              <a:t> Обрабатываемая поверхность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должна выступать над тисками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на 8 -10 мм.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2.</a:t>
            </a:r>
            <a:r>
              <a:rPr lang="ru-RU" altLang="ru-RU" sz="2000" dirty="0"/>
              <a:t> Длина напильника должна быть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на 150 - 200 мм больше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обрабатываемой поверхности.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3.</a:t>
            </a:r>
            <a:r>
              <a:rPr lang="ru-RU" altLang="ru-RU" sz="2000" dirty="0"/>
              <a:t> Начинают обрабатывать широкие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поверхности, а затем — короткие.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4.</a:t>
            </a:r>
            <a:r>
              <a:rPr lang="ru-RU" altLang="ru-RU" sz="2000" dirty="0"/>
              <a:t> Качество опиленной поверхности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хорошее, если полностью исчезли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штрихи от предыдущего провода.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5.</a:t>
            </a:r>
            <a:r>
              <a:rPr lang="ru-RU" altLang="ru-RU" sz="2000" dirty="0"/>
              <a:t> При опиливании </a:t>
            </a:r>
            <a:r>
              <a:rPr lang="ru-RU" altLang="ru-RU" sz="2000" i="1" dirty="0"/>
              <a:t>криволинейных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поверхностей следует при каждом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движении поворачивать инструмент на 1/4 оборота вправо или влево</a:t>
            </a:r>
          </a:p>
        </p:txBody>
      </p:sp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2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70" y="0"/>
            <a:ext cx="43132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1143000" y="0"/>
            <a:ext cx="4188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Правила при опиливании</a:t>
            </a:r>
            <a:r>
              <a:rPr lang="ru-RU" altLang="ru-RU" sz="1800" b="1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lum bright="-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2188"/>
            <a:ext cx="81534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712968" cy="4896544"/>
          </a:xfrm>
          <a:prstGeom prst="rect">
            <a:avLst/>
          </a:prstGeom>
          <a:noFill/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57332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4.1.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рабочего: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положение рук и корпуса;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ног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98900"/>
            <a:ext cx="5940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Положение работающего при опиливании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573325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4.2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рабочего: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положение рук и корпуса;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ног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98900"/>
            <a:ext cx="5940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Положение работающего при опиливании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Технология работы напильни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68990" cy="45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7973"/>
            <a:ext cx="4519492" cy="631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Приёмы опиливания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29533"/>
            <a:ext cx="5279532" cy="1409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а) </a:t>
            </a:r>
            <a:r>
              <a:rPr lang="ru-RU" sz="2000" b="1" dirty="0" smtClean="0">
                <a:solidFill>
                  <a:srgbClr val="0000FF"/>
                </a:solidFill>
              </a:rPr>
              <a:t>опиливание слева направо;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б) </a:t>
            </a:r>
            <a:r>
              <a:rPr lang="ru-RU" sz="2000" b="1" dirty="0" smtClean="0">
                <a:solidFill>
                  <a:srgbClr val="0000FF"/>
                </a:solidFill>
              </a:rPr>
              <a:t>прямым штрихом поперёк заготовки;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в) </a:t>
            </a:r>
            <a:r>
              <a:rPr lang="ru-RU" sz="2000" b="1" dirty="0" smtClean="0">
                <a:solidFill>
                  <a:srgbClr val="0000FF"/>
                </a:solidFill>
              </a:rPr>
              <a:t>справа налево (косым штрихом);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г)  </a:t>
            </a:r>
            <a:r>
              <a:rPr lang="ru-RU" sz="2000" b="1" dirty="0" smtClean="0">
                <a:solidFill>
                  <a:srgbClr val="0000FF"/>
                </a:solidFill>
              </a:rPr>
              <a:t>прямым штрихом вдоль заготовки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239893"/>
            <a:ext cx="48311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512" y="1156791"/>
            <a:ext cx="2357454" cy="294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6" y="4149080"/>
            <a:ext cx="2932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336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t="15294" r="5162" b="3529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200400" y="152400"/>
            <a:ext cx="336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Приёмы опиливания</a:t>
            </a:r>
          </a:p>
        </p:txBody>
      </p:sp>
    </p:spTree>
    <p:extLst>
      <p:ext uri="{BB962C8B-B14F-4D97-AF65-F5344CB8AC3E}">
        <p14:creationId xmlns:p14="http://schemas.microsoft.com/office/powerpoint/2010/main" val="26413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67544" y="1196752"/>
            <a:ext cx="8208912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Инструменты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применяемые при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опиливании</a:t>
            </a:r>
            <a:endParaRPr lang="ru-RU" sz="4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576403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4.3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Положение рук при опиливании: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рукоятке;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 носке;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при опиливании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1163179"/>
            <a:ext cx="856895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57862"/>
            <a:ext cx="7772400" cy="5089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Положение рук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рабочего при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опиливании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16470" r="9422" b="3529"/>
          <a:stretch>
            <a:fillRect/>
          </a:stretch>
        </p:blipFill>
        <p:spPr bwMode="auto">
          <a:xfrm>
            <a:off x="152400" y="685800"/>
            <a:ext cx="8763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438400" y="228600"/>
            <a:ext cx="506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Положение рук при опиливании</a:t>
            </a:r>
          </a:p>
        </p:txBody>
      </p:sp>
    </p:spTree>
    <p:extLst>
      <p:ext uri="{BB962C8B-B14F-4D97-AF65-F5344CB8AC3E}">
        <p14:creationId xmlns:p14="http://schemas.microsoft.com/office/powerpoint/2010/main" val="30566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17888" r="5983" b="4872"/>
          <a:stretch>
            <a:fillRect/>
          </a:stretch>
        </p:blipFill>
        <p:spPr bwMode="auto">
          <a:xfrm>
            <a:off x="31237" y="609600"/>
            <a:ext cx="8964488" cy="612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753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Распределение усилий нажима при опиливании</a:t>
            </a:r>
          </a:p>
        </p:txBody>
      </p:sp>
    </p:spTree>
    <p:extLst>
      <p:ext uri="{BB962C8B-B14F-4D97-AF65-F5344CB8AC3E}">
        <p14:creationId xmlns:p14="http://schemas.microsoft.com/office/powerpoint/2010/main" val="40129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Приёмы опиливания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966738"/>
            <a:ext cx="8640960" cy="5630614"/>
          </a:xfrm>
        </p:spPr>
        <p:txBody>
          <a:bodyPr>
            <a:normAutofit lnSpcReduction="10000"/>
          </a:bodyPr>
          <a:lstStyle/>
          <a:p>
            <a:pPr marL="0" indent="450850">
              <a:buNone/>
            </a:pPr>
            <a:r>
              <a:rPr lang="ru-RU" dirty="0" smtClean="0"/>
              <a:t>Регулируют </a:t>
            </a:r>
            <a:r>
              <a:rPr lang="ru-RU" dirty="0"/>
              <a:t>нажимы на напильник, добиваясь получения ровной опиливаемой поверхностей без завалов: При обратном ходе (холостом) не следует отрывать напильник от поверхности детали, а должен лишь скользить. Сначала опиливание выполняют слева направо под углом 30 - 40° к оси тисков, затем прямым штрихом, а заканчивают косым штрихом под тем же углом, но справа </a:t>
            </a:r>
            <a:r>
              <a:rPr lang="ru-RU" dirty="0" smtClean="0"/>
              <a:t>– налево.</a:t>
            </a:r>
            <a:endParaRPr lang="ru-RU" dirty="0"/>
          </a:p>
          <a:p>
            <a:pPr marL="0" indent="450850">
              <a:buNone/>
            </a:pPr>
            <a:r>
              <a:rPr lang="ru-RU" dirty="0" smtClean="0"/>
              <a:t>Проверяют поверхность: </a:t>
            </a:r>
            <a:r>
              <a:rPr lang="ru-RU" dirty="0"/>
              <a:t>поверочной (лекальной) линейкой, </a:t>
            </a:r>
            <a:r>
              <a:rPr lang="ru-RU" dirty="0" smtClean="0"/>
              <a:t>штангенциркулями, угольниками</a:t>
            </a:r>
            <a:r>
              <a:rPr lang="ru-RU" dirty="0"/>
              <a:t>, плитами на просвет на уровне глаз в нескольких местах. </a:t>
            </a:r>
            <a:endParaRPr lang="ru-RU" dirty="0" smtClean="0"/>
          </a:p>
          <a:p>
            <a:pPr marL="0" indent="450850">
              <a:buNone/>
            </a:pPr>
            <a:r>
              <a:rPr lang="ru-RU" dirty="0" smtClean="0"/>
              <a:t>Сначала опиливают </a:t>
            </a:r>
            <a:r>
              <a:rPr lang="ru-RU" dirty="0"/>
              <a:t>одну </a:t>
            </a:r>
            <a:r>
              <a:rPr lang="ru-RU" b="1" dirty="0"/>
              <a:t>широкую </a:t>
            </a:r>
            <a:r>
              <a:rPr lang="ru-RU" dirty="0"/>
              <a:t>поверхность (она является базой), затем вторую параллельно первой и </a:t>
            </a:r>
            <a:r>
              <a:rPr lang="ru-RU" dirty="0" err="1"/>
              <a:t>т.д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4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59958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4.4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Распределение усилий при опиливании (балансировка)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8640960" cy="28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1411" y="145083"/>
            <a:ext cx="883508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Рабочим ходом </a:t>
            </a: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опиливании является движение напильником вперёд от работающего,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обратный ход </a:t>
            </a:r>
            <a:r>
              <a:rPr lang="ru-RU" sz="23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холостой, без нажима. </a:t>
            </a:r>
          </a:p>
          <a:p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Движения при рабочем ходе должны быть равномерными, плавными, ритмичными, обе руки при этом должны двигаться в горизонтальной плоскости. </a:t>
            </a:r>
          </a:p>
          <a:p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обратном ходе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не рекомендуется отрывать напильник от обрабатываемой заготовки. 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795" y="77662"/>
            <a:ext cx="6912769" cy="86957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300" b="1" i="1" dirty="0" smtClean="0">
                <a:solidFill>
                  <a:srgbClr val="0000FF"/>
                </a:solidFill>
              </a:rPr>
              <a:t>Упражнение 1.</a:t>
            </a:r>
            <a:r>
              <a:rPr lang="ru-RU" sz="3300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Балансировка напильника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155" y="908720"/>
            <a:ext cx="9001000" cy="626469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450" b="1" i="1" dirty="0" smtClean="0">
                <a:solidFill>
                  <a:srgbClr val="0070C0"/>
                </a:solidFill>
              </a:rPr>
              <a:t>Отработка рабочего положения при опиливании.</a:t>
            </a:r>
            <a:endParaRPr lang="ru-RU" sz="1450" b="1" dirty="0" smtClean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r>
              <a:rPr lang="ru-RU" sz="1450" dirty="0" smtClean="0"/>
              <a:t>1.Стоять перед тисками прямо и устойчиво вполоборота к ним, под углом 45 градусов к оси тисков.</a:t>
            </a:r>
          </a:p>
          <a:p>
            <a:pPr marL="0" indent="0" fontAlgn="base">
              <a:buNone/>
            </a:pPr>
            <a:r>
              <a:rPr lang="ru-RU" sz="1450" dirty="0" smtClean="0"/>
              <a:t>2.Поставить ступни ног под углом 60-70 градусов одна к другой, расстояние между пятками 200-300 мм.</a:t>
            </a:r>
          </a:p>
          <a:p>
            <a:pPr marL="0" indent="0" fontAlgn="base">
              <a:buNone/>
            </a:pPr>
            <a:r>
              <a:rPr lang="ru-RU" sz="1450" dirty="0" smtClean="0"/>
              <a:t>3.Установить высоту тисков по росту. В случае ослабления нажима правой рукой и усиления левой может произойти завал вперёд, при усилении нажима правой рукой и ослаблении левой произойдёт завал назад.</a:t>
            </a:r>
          </a:p>
          <a:p>
            <a:pPr marL="0" indent="0" fontAlgn="base">
              <a:buNone/>
            </a:pPr>
            <a:r>
              <a:rPr lang="ru-RU" sz="1450" b="1" i="1" dirty="0" smtClean="0">
                <a:solidFill>
                  <a:srgbClr val="0070C0"/>
                </a:solidFill>
              </a:rPr>
              <a:t>Отработка рабочих движений и балансировка напильника</a:t>
            </a:r>
            <a:endParaRPr lang="ru-RU" sz="1450" b="1" dirty="0" smtClean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r>
              <a:rPr lang="ru-RU" sz="1450" dirty="0" smtClean="0"/>
              <a:t>1.Взять правой рукой конец ручки так, чтобы её овальная головка упиралась в мякоть ладони.</a:t>
            </a:r>
          </a:p>
          <a:p>
            <a:pPr marL="0" indent="0" fontAlgn="base">
              <a:buNone/>
            </a:pPr>
            <a:r>
              <a:rPr lang="ru-RU" sz="1450" dirty="0" smtClean="0"/>
              <a:t>2.Наложить большой палец вдоль оси, а остальными пальцами обхватить ручку, прижимая её к ладони.</a:t>
            </a:r>
          </a:p>
          <a:p>
            <a:pPr marL="0" indent="0" fontAlgn="base">
              <a:buNone/>
            </a:pPr>
            <a:r>
              <a:rPr lang="ru-RU" sz="1450" dirty="0" smtClean="0"/>
              <a:t>3.Наложить левую руку ладонью поперёк напильника на расстоянии 20-30 мм от его конца, пальцы слегка согнуть, но не свешивать; локоть левой руки слегка приподнять.</a:t>
            </a:r>
          </a:p>
          <a:p>
            <a:pPr marL="0" indent="0" fontAlgn="base">
              <a:buNone/>
            </a:pPr>
            <a:r>
              <a:rPr lang="ru-RU" sz="1450" dirty="0" smtClean="0"/>
              <a:t>4.Двигать напильником плавно делая 40-60 движений в минуту, строго горизонтально обеими руками вперёд ( рабочий ход) и назад (холостой ход) так, чтобы он касался обрабатываемой заготовки всей поверхностью; не отрывать напильник от заготовки во время холостого хода.</a:t>
            </a:r>
          </a:p>
          <a:p>
            <a:pPr marL="0" indent="0" fontAlgn="base">
              <a:buNone/>
            </a:pPr>
            <a:r>
              <a:rPr lang="ru-RU" sz="1450" dirty="0" smtClean="0"/>
              <a:t>Усилия правой и левой рук распределять следующим образом:</a:t>
            </a:r>
          </a:p>
          <a:p>
            <a:pPr marL="274320" lvl="1" indent="0" fontAlgn="base">
              <a:buNone/>
            </a:pPr>
            <a:r>
              <a:rPr lang="ru-RU" sz="1450" dirty="0" smtClean="0"/>
              <a:t>а) нажимать на напильник только при его движении вперёд, строго соблюдая распределение усилий нажима на него правой и левой руками, т. е. балансировку.</a:t>
            </a:r>
          </a:p>
          <a:p>
            <a:pPr marL="274320" lvl="1" indent="0" fontAlgn="base">
              <a:buNone/>
            </a:pPr>
            <a:r>
              <a:rPr lang="ru-RU" sz="1450" dirty="0" smtClean="0"/>
              <a:t>б) в начале рабочего хода основной нажим выполнять левой рукой, а правой поддерживать напильник в горизонтальном положении;</a:t>
            </a:r>
          </a:p>
          <a:p>
            <a:pPr marL="274320" lvl="1" indent="0" fontAlgn="base">
              <a:buNone/>
            </a:pPr>
            <a:r>
              <a:rPr lang="ru-RU" sz="1450" dirty="0" smtClean="0"/>
              <a:t>в) </a:t>
            </a:r>
            <a:r>
              <a:rPr lang="ru-RU" sz="1450" dirty="0" err="1" smtClean="0"/>
              <a:t>в</a:t>
            </a:r>
            <a:r>
              <a:rPr lang="ru-RU" sz="1450" dirty="0" smtClean="0"/>
              <a:t> середине рабочего хода усилия нажима обеими руками на напильник должны быть одинаковы;</a:t>
            </a:r>
          </a:p>
          <a:p>
            <a:pPr marL="274320" lvl="1" indent="0" fontAlgn="base">
              <a:buNone/>
            </a:pPr>
            <a:r>
              <a:rPr lang="ru-RU" sz="1450" dirty="0" smtClean="0"/>
              <a:t>г) в конце рабочего хода основной нажим выполнять правой рукой, а левой поддерживать его в горизонтальном положении; корпус слегка наклонить в сторону тисков; упор делать на левую ногу.</a:t>
            </a:r>
            <a:endParaRPr lang="ru-RU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5409280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15" y="188640"/>
            <a:ext cx="8928992" cy="99672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300" b="1" i="1" dirty="0" smtClean="0">
                <a:solidFill>
                  <a:srgbClr val="0000FF"/>
                </a:solidFill>
              </a:rPr>
              <a:t>Упражнение 2. </a:t>
            </a:r>
            <a:br>
              <a:rPr lang="ru-RU" sz="3300" b="1" i="1" dirty="0" smtClean="0">
                <a:solidFill>
                  <a:srgbClr val="0000FF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Опиливание поверхностей, расположенных под углом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381" y="1268760"/>
            <a:ext cx="8675860" cy="5756880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ru-RU" sz="3600" dirty="0" smtClean="0"/>
              <a:t>1.Проверить размеры заготовки по чертежу.</a:t>
            </a:r>
          </a:p>
          <a:p>
            <a:pPr marL="0" indent="0" fontAlgn="base">
              <a:buNone/>
            </a:pPr>
            <a:r>
              <a:rPr lang="ru-RU" sz="3600" dirty="0" smtClean="0"/>
              <a:t>2.Произвести разметку.</a:t>
            </a:r>
          </a:p>
          <a:p>
            <a:pPr marL="0" indent="0" fontAlgn="base">
              <a:buNone/>
            </a:pPr>
            <a:r>
              <a:rPr lang="ru-RU" sz="3600" dirty="0" smtClean="0"/>
              <a:t>Проверить правильность разметки.</a:t>
            </a:r>
          </a:p>
          <a:p>
            <a:pPr marL="0" indent="0" fontAlgn="base">
              <a:buNone/>
            </a:pPr>
            <a:r>
              <a:rPr lang="ru-RU" sz="3600" dirty="0" smtClean="0"/>
              <a:t>З. Зажать размеченную заготовку горизонтально( обрабатываемой поверхностью вверх) в тисках, чтобы обрабатываемая поверхность выступала выше уровня губок тисков на 8-10 мм; крепление заготовки в тисках должно быть прочным и надёжным.</a:t>
            </a:r>
          </a:p>
          <a:p>
            <a:pPr marL="0" indent="0" fontAlgn="base">
              <a:buNone/>
            </a:pPr>
            <a:r>
              <a:rPr lang="ru-RU" sz="3600" dirty="0" smtClean="0"/>
              <a:t>4.Опилить поверхность 1 </a:t>
            </a:r>
            <a:r>
              <a:rPr lang="ru-RU" sz="3600" dirty="0" err="1" smtClean="0"/>
              <a:t>драчевым</a:t>
            </a:r>
            <a:r>
              <a:rPr lang="ru-RU" sz="3600" dirty="0" smtClean="0"/>
              <a:t> напильником.</a:t>
            </a:r>
          </a:p>
          <a:p>
            <a:pPr marL="0" indent="0" fontAlgn="base">
              <a:buNone/>
            </a:pPr>
            <a:r>
              <a:rPr lang="ru-RU" sz="3600" dirty="0" smtClean="0"/>
              <a:t>5.Проверить прямолинейность поверхностей линейкой, а перпендикулярность их базовой поверхности - поверочным угольником.</a:t>
            </a:r>
          </a:p>
          <a:p>
            <a:pPr marL="0" indent="0" fontAlgn="base">
              <a:buNone/>
            </a:pPr>
            <a:r>
              <a:rPr lang="ru-RU" sz="3600" dirty="0" smtClean="0"/>
              <a:t>6.Опилить поверхность начисто.</a:t>
            </a:r>
          </a:p>
          <a:p>
            <a:pPr marL="0" indent="0" fontAlgn="base">
              <a:buNone/>
            </a:pPr>
            <a:r>
              <a:rPr lang="ru-RU" sz="3600" dirty="0" smtClean="0"/>
              <a:t>7.Проверить правильность опиливания линейкой и угольником до точной подгонки к базовой поверхности под угол 900.</a:t>
            </a:r>
          </a:p>
          <a:p>
            <a:pPr marL="0" indent="0" fontAlgn="base">
              <a:buNone/>
            </a:pPr>
            <a:r>
              <a:rPr lang="ru-RU" sz="3600" dirty="0" smtClean="0"/>
              <a:t>8.В таком же порядке опилить сторону 2.</a:t>
            </a:r>
          </a:p>
          <a:p>
            <a:pPr marL="0" indent="0" fontAlgn="base">
              <a:buNone/>
            </a:pPr>
            <a:r>
              <a:rPr lang="ru-RU" sz="3600" dirty="0" smtClean="0"/>
              <a:t>9.Взять в левую руку заготовку, а в правую - угольник; внутреннюю рабочую грань угольника приложить к базовой поверхности так, чтобы между второй гранью и опиливаемой поверхностью оставался зазор 2-3 мм.</a:t>
            </a:r>
          </a:p>
          <a:p>
            <a:pPr marL="0" indent="0" fontAlgn="base">
              <a:buNone/>
            </a:pPr>
            <a:r>
              <a:rPr lang="ru-RU" sz="3600" dirty="0" smtClean="0"/>
              <a:t>10. Сдвигать приложенную к боковой поверхности грань угольника без нажима плавно, до соприкосновения второй грани с опиливаемой поверхностью и определять на глаз зазор ( при правильном опиливании поверхности световой зазор должен быть узким и равномерным). Проверку угольником на «просвет» производить в нескольких местах на поверхности на уровне глаз. Опиленная окончательно личным напильником поверхность не должна иметь «завалов».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4851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67544" y="5805264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Рис. 4.5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Захват напильника «щепотью»       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0"/>
            <a:ext cx="882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Чистовое опиливание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осуществляется личными напильниками (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 2 и 3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 с меньшими усилиями, что обеспечивает съем небольшой стружки и получение поверхности высокого качества.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Отделка поверхности после обработки осуществляется для улучшения ее внешнего вида при помощи личного напильника, который берут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«щепотью»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96952"/>
            <a:ext cx="5832648" cy="250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88640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Доводка и шлифовка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осуществляется короткими личными и бархатными напильниками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(№ 4 и 5).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Нажатие на напильник при этом виде обработки должно быть минимальным.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Опиливание узких плоских поверхностей выполняется, как правило, поперек, что обеспечивает большую производительность обработки.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 опиливании широких плоских поверхностей используют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 способа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после каждого двойного хода напильника его перемещают в поперечном направлении на расстояние, несколько меньшее ширины напильника;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напильник совершает сложное движение вперед и в сторону поперек заготовки;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перекрестное опиливание, при котором обработка ведется по переменно по диагоналям обрабатываемой поверхности, а затем вдоль и поперек этой поверхности.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15044" r="5971" b="3540"/>
          <a:stretch>
            <a:fillRect/>
          </a:stretch>
        </p:blipFill>
        <p:spPr bwMode="auto">
          <a:xfrm>
            <a:off x="0" y="685800"/>
            <a:ext cx="9144000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743200" y="228600"/>
            <a:ext cx="4481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Проверка прямолинейности</a:t>
            </a:r>
          </a:p>
        </p:txBody>
      </p:sp>
    </p:spTree>
    <p:extLst>
      <p:ext uri="{BB962C8B-B14F-4D97-AF65-F5344CB8AC3E}">
        <p14:creationId xmlns:p14="http://schemas.microsoft.com/office/powerpoint/2010/main" val="40840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119994"/>
            <a:ext cx="8352928" cy="93274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ИНСТРУМЕНТЫ, ПРИМЕНЯЕМЫЕ ПРИ ОПИЛИВАНИИ</a:t>
            </a:r>
            <a:endParaRPr lang="ru-RU" sz="2900" dirty="0" smtClean="0">
              <a:solidFill>
                <a:srgbClr val="C00000"/>
              </a:solidFill>
            </a:endParaRPr>
          </a:p>
        </p:txBody>
      </p:sp>
      <p:pic>
        <p:nvPicPr>
          <p:cNvPr id="9" name="Picture 6" descr="Картинка 13 из 29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0070"/>
            <a:ext cx="4332468" cy="297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057545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рабочие инструменты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применяемыми при опиливании:</a:t>
            </a:r>
          </a:p>
          <a:p>
            <a:pPr marL="71913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напильники; </a:t>
            </a:r>
          </a:p>
          <a:p>
            <a:pPr marL="71913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рашпили;</a:t>
            </a:r>
          </a:p>
          <a:p>
            <a:pPr marL="719138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надфили.</a:t>
            </a:r>
            <a:endPara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Надфили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zubr-russia.ru/image/catalog/foto2/wu2td3c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13" y="1780630"/>
            <a:ext cx="4346228" cy="21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7134" y="212355"/>
            <a:ext cx="7848872" cy="9549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Проверка параллельности и перпендикулярности сторон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4040188" cy="1714512"/>
          </a:xfrm>
        </p:spPr>
        <p:txBody>
          <a:bodyPr>
            <a:normAutofit/>
          </a:bodyPr>
          <a:lstStyle/>
          <a:p>
            <a:endParaRPr lang="ru-RU" sz="2000" b="1" u="sng" dirty="0" smtClean="0"/>
          </a:p>
          <a:p>
            <a:endParaRPr lang="ru-RU" sz="2000" b="1" u="sng" dirty="0" smtClean="0"/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Параллельность</a:t>
            </a:r>
            <a:r>
              <a:rPr lang="ru-RU" sz="2000" dirty="0" smtClean="0">
                <a:solidFill>
                  <a:srgbClr val="FF0000"/>
                </a:solidFill>
              </a:rPr>
              <a:t> сторон проверяют </a:t>
            </a:r>
            <a:r>
              <a:rPr lang="ru-RU" sz="2000" dirty="0" smtClean="0">
                <a:solidFill>
                  <a:srgbClr val="0000FF"/>
                </a:solidFill>
              </a:rPr>
              <a:t>штангенциркулем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25752" y="1643050"/>
            <a:ext cx="4141817" cy="1428760"/>
          </a:xfrm>
        </p:spPr>
        <p:txBody>
          <a:bodyPr>
            <a:normAutofit fontScale="92500" lnSpcReduction="10000"/>
          </a:bodyPr>
          <a:lstStyle/>
          <a:p>
            <a:endParaRPr lang="ru-RU" sz="2200" b="1" u="sng" dirty="0" smtClean="0"/>
          </a:p>
          <a:p>
            <a:endParaRPr lang="ru-RU" sz="2200" b="1" u="sng" dirty="0" smtClean="0"/>
          </a:p>
          <a:p>
            <a:pPr algn="ctr"/>
            <a:r>
              <a:rPr lang="ru-RU" sz="2200" b="1" u="sng" dirty="0" smtClean="0">
                <a:solidFill>
                  <a:srgbClr val="FF0000"/>
                </a:solidFill>
              </a:rPr>
              <a:t>Перпендикулярность</a:t>
            </a:r>
            <a:r>
              <a:rPr lang="ru-RU" sz="2200" dirty="0" smtClean="0">
                <a:solidFill>
                  <a:srgbClr val="FF0000"/>
                </a:solidFill>
              </a:rPr>
              <a:t> к поверхности – </a:t>
            </a:r>
            <a:r>
              <a:rPr lang="ru-RU" sz="2200" dirty="0" smtClean="0">
                <a:solidFill>
                  <a:srgbClr val="0000FF"/>
                </a:solidFill>
              </a:rPr>
              <a:t>угольником.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http://www.ideal-tools.ru/sites/default/files/products_image/53764b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40719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www.enkor24.ru/t/520x320/products/70/70c6d20859f3f49bc94d69a136e128d8dc9ccb40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3043308"/>
            <a:ext cx="4041775" cy="240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0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5834"/>
            <a:ext cx="7498080" cy="7647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Проверка параллельности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00539"/>
            <a:ext cx="4719322" cy="541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5286380" y="5572140"/>
            <a:ext cx="3643338" cy="1071570"/>
          </a:xfrm>
          <a:prstGeom prst="wedgeRoundRectCallout">
            <a:avLst>
              <a:gd name="adj1" fmla="val -30092"/>
              <a:gd name="adj2" fmla="val -10941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CC"/>
                </a:solidFill>
              </a:rPr>
              <a:t>Проверка  параллельности опиленной поверхности штангенциркулем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65" y="800538"/>
            <a:ext cx="4958495" cy="23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95536" y="4149080"/>
            <a:ext cx="3066189" cy="1041276"/>
          </a:xfrm>
          <a:prstGeom prst="wedgeRoundRectCallout">
            <a:avLst>
              <a:gd name="adj1" fmla="val 49238"/>
              <a:gd name="adj2" fmla="val -15537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CC"/>
                </a:solidFill>
              </a:rPr>
              <a:t>Поверхности стальной плитки, подвергаемой опиливанию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971600" y="1484784"/>
            <a:ext cx="7272808" cy="38975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4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ручного опиливания плоских, вогнутых и выпуклых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поверхностей</a:t>
            </a:r>
          </a:p>
        </p:txBody>
      </p:sp>
    </p:spTree>
    <p:extLst>
      <p:ext uri="{BB962C8B-B14F-4D97-AF65-F5344CB8AC3E}">
        <p14:creationId xmlns:p14="http://schemas.microsoft.com/office/powerpoint/2010/main" val="36426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76" y="116633"/>
            <a:ext cx="8694712" cy="57606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Принцип действия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792" y="836712"/>
            <a:ext cx="8550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Принцип действия напильника заключается в снятии верхнего слоя с обрабатываемой детали по средствам трения.</a:t>
            </a:r>
          </a:p>
          <a:p>
            <a:r>
              <a:rPr lang="ru-RU" dirty="0"/>
              <a:t>Зубцы бруска определяют качество среза, а глубина зависит от усилий, прилагаемых нажатием на инструмент и скоростью движений.</a:t>
            </a:r>
          </a:p>
        </p:txBody>
      </p:sp>
      <p:pic>
        <p:nvPicPr>
          <p:cNvPr id="10242" name="Picture 2" descr="Принцип действ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5616"/>
            <a:ext cx="6096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851" y="4581128"/>
            <a:ext cx="8918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Roboto"/>
              </a:rPr>
              <a:t>Более грубая и крупная насечка позволяет работать значительно быстрее, но при этом снижается качество обработки.</a:t>
            </a:r>
          </a:p>
          <a:p>
            <a:r>
              <a:rPr lang="ru-RU" dirty="0">
                <a:solidFill>
                  <a:srgbClr val="333333"/>
                </a:solidFill>
                <a:latin typeface="Roboto"/>
              </a:rPr>
              <a:t>Мелкие или алмазные грани обеспечивают практически идеальную поверхность.</a:t>
            </a:r>
          </a:p>
          <a:p>
            <a:r>
              <a:rPr lang="ru-RU" dirty="0">
                <a:solidFill>
                  <a:srgbClr val="333333"/>
                </a:solidFill>
                <a:latin typeface="Roboto"/>
              </a:rPr>
              <a:t>Во многом, результаты работы зависят от особенностей материала и правильно подобранного вида напильника.</a:t>
            </a:r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977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76" y="116633"/>
            <a:ext cx="8694712" cy="50405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200" b="1" dirty="0">
                <a:solidFill>
                  <a:srgbClr val="C00000"/>
                </a:solidFill>
              </a:rPr>
              <a:t>Преимущества слесарного </a:t>
            </a:r>
            <a:r>
              <a:rPr lang="ru-RU" sz="3200" b="1" dirty="0" smtClean="0">
                <a:solidFill>
                  <a:srgbClr val="C00000"/>
                </a:solidFill>
              </a:rPr>
              <a:t>инвентаря</a:t>
            </a:r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792" y="836712"/>
            <a:ext cx="8550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всей трудоёмкости и монотонности труда с подобной ручной оснасткой, можно выделить ряд условий, которые делают этот инструмент конкурентоспособным при шлифовке различных плоскостей: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851" y="1760042"/>
            <a:ext cx="89185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Для элементарных и единичных манипуляций такой инструмент экономически выгоден. Электроинструмент с соответствующей насадкой может обработать не каждый уголок детали, а покупка станка для этих целей непрактична.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Труднодоступные полости и детали со множеством изгибов можно обработать только ручным шлифовальным инструментом.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Для его работы не нужна электроэнергия.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Не распространяет искры и стружку, нет таких приспособлений, которые могли бы нанести серьёзную травму.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При обработке снимает минимальный слой поверхности, что гарантирует более высокую точность шлифования, чем при использовании электроинструмента.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Восстановить его можно с помощью раствора лимонной 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27515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76" y="116632"/>
            <a:ext cx="8694712" cy="1106489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Правила ручного опиливания плоских, вогнутых и выпуклых поверхностей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784" y="1556792"/>
            <a:ext cx="8550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Перед началом работы необходимо проверить соответствие конфигурации и размеров заготовки требованиям чертежа.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Необходимо прочно закреплять заготовку в тисках.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 выполнении чистовых отделочных операций опиливания необходимо пользоваться накладными губками.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Следует выбирать номер, длину и сечение напильника в соответствии с техническими требованиями к обработке.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88640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Правила опиливания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плоских поверхностей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Выбирать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способ опиливания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с учётом обрабатываемой поверхности:</a:t>
            </a:r>
          </a:p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поперечный штрих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для узких поверхностей;</a:t>
            </a:r>
          </a:p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продольный штрих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для длинных поверхностей;</a:t>
            </a:r>
          </a:p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перекрестный штрих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для широких поверхностей;</a:t>
            </a:r>
          </a:p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захват напильника «щепотью» </a:t>
            </a:r>
            <a:r>
              <a:rPr lang="ru-RU" sz="23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при чистовом опиливании, отделке под линейку и под размер длинных узких поверхностей;</a:t>
            </a:r>
          </a:p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ребром трёхгранного напильника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– при отделке внутреннего угла сопряженных поверхностей.</a:t>
            </a:r>
          </a:p>
          <a:p>
            <a:pPr lvl="0"/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Проверочным инструментом для контроля плоскостности поверхностей следует пользоваться по ходу опиливания.</a:t>
            </a:r>
          </a:p>
          <a:p>
            <a:pPr lvl="0"/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К чистовому опиливанию плоской поверхности необходимо приступать только после того, как черновое опиливание этой поверхности выполнено точно под линейку.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404664"/>
            <a:ext cx="864096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Проверочным инструментом для контроля угла между сопрягаемыми поверхностями следует пользоваться только после чистового опиливания базовой поверхности.</a:t>
            </a:r>
          </a:p>
          <a:p>
            <a:pPr lvl="0"/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Инструмент для контроля размера между параллельными поверхностями использовать только после чистового опиливания базовой поверхности.</a:t>
            </a:r>
          </a:p>
          <a:p>
            <a:pPr lvl="0"/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При проверке плоскостности, углов и размеров соблюдать следующие </a:t>
            </a:r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правила:</a:t>
            </a:r>
          </a:p>
          <a:p>
            <a:pPr marL="719138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перед проверкой необходимо очищать обработанную поверхность щеткой-сметкой или ветошью, но ни в коем случае не рукой;</a:t>
            </a:r>
          </a:p>
          <a:p>
            <a:pPr marL="719138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для проверки заготовку после обработки следует освобождать из тисков;</a:t>
            </a:r>
          </a:p>
          <a:p>
            <a:pPr marL="719138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заготовку с проверочным инструментом следует располагать между глазами и источником света;</a:t>
            </a:r>
            <a:endParaRPr lang="ru-RU" sz="2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476672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следует наклонять проверочную (лекальную) линейку во время проведения контроля плоскостности по методу «световой щели»;</a:t>
            </a:r>
          </a:p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следует передвигать проверочные и измерительные инструменты по поверхности заготовки во избежание их преждевременного износа;</a:t>
            </a:r>
          </a:p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измерения размеров следует производить только после того, как поверхность хорошо опилена и проверена по линейке;</a:t>
            </a:r>
          </a:p>
          <a:p>
            <a:pPr marL="719138" lvl="0" indent="-3651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замеры детали следует производить в трех или четырех местах, с целью повышения точности измерений.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Окончательную обработку плоских узких поверхностей надо производить продольным штрихом.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85999"/>
            <a:ext cx="885698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опиливании криволинейных поверхностей необходимо соблюдать следующие </a:t>
            </a:r>
            <a:r>
              <a:rPr lang="ru-RU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Правильно выбирать напильник для опиливания криволинейных поверхностей:</a:t>
            </a:r>
          </a:p>
          <a:p>
            <a:pPr marL="719138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плоский и полукруглый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– для выпуклых;</a:t>
            </a:r>
          </a:p>
          <a:p>
            <a:pPr marL="719138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полукруглый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– для вогнутых с большим (более 20 мм) радиусом кривизны;</a:t>
            </a:r>
          </a:p>
          <a:p>
            <a:pPr marL="719138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круглый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– для вогнутых с малым (до 20 мм) радиусом кривизны.</a:t>
            </a:r>
          </a:p>
          <a:p>
            <a:r>
              <a:rPr lang="ru-RU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Соблюдать правильную координацию движений и балансировку напильника:</a:t>
            </a:r>
          </a:p>
          <a:p>
            <a:pPr marL="719138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3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 опиливании цилиндрического валика (стержня)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, закреплённого горизонтально: </a:t>
            </a:r>
          </a:p>
          <a:p>
            <a:pPr marL="989013" lvl="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начале рабочего хода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– носок напильника опущен вниз, рукоятка поднята вверх; </a:t>
            </a:r>
          </a:p>
          <a:p>
            <a:pPr marL="989013" lvl="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середине рабочего хода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– напильник расположен горизонтально; </a:t>
            </a:r>
          </a:p>
          <a:p>
            <a:pPr marL="989013" lvl="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конце рабочего хода 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– носок напильника поднят вверх, рукоятка опущена вниз </a:t>
            </a:r>
            <a:r>
              <a:rPr lang="ru-RU" sz="23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5.1, </a:t>
            </a:r>
            <a:r>
              <a:rPr lang="ru-RU" sz="23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а)</a:t>
            </a:r>
            <a:r>
              <a:rPr lang="ru-RU" sz="2300" b="1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3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2516</TotalTime>
  <Words>8293</Words>
  <Application>Microsoft Office PowerPoint</Application>
  <PresentationFormat>Экран (4:3)</PresentationFormat>
  <Paragraphs>891</Paragraphs>
  <Slides>126</Slides>
  <Notes>63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126</vt:i4>
      </vt:variant>
    </vt:vector>
  </HeadingPairs>
  <TitlesOfParts>
    <vt:vector size="148" baseType="lpstr">
      <vt:lpstr>Arial Unicode MS</vt:lpstr>
      <vt:lpstr>Microsoft YaHei</vt:lpstr>
      <vt:lpstr>Arial</vt:lpstr>
      <vt:lpstr>Arial Black</vt:lpstr>
      <vt:lpstr>Arial Narrow</vt:lpstr>
      <vt:lpstr>Calibri</vt:lpstr>
      <vt:lpstr>Cambria</vt:lpstr>
      <vt:lpstr>Courier New</vt:lpstr>
      <vt:lpstr>Franklin Gothic Book</vt:lpstr>
      <vt:lpstr>Franklin Gothic Heavy</vt:lpstr>
      <vt:lpstr>georgia</vt:lpstr>
      <vt:lpstr>Impact</vt:lpstr>
      <vt:lpstr>Monotype Corsiva</vt:lpstr>
      <vt:lpstr>Open Sans</vt:lpstr>
      <vt:lpstr>Perpetua</vt:lpstr>
      <vt:lpstr>Roboto</vt:lpstr>
      <vt:lpstr>Segoe UI</vt:lpstr>
      <vt:lpstr>Tahoma</vt:lpstr>
      <vt:lpstr>Times New Roman</vt:lpstr>
      <vt:lpstr>Wingdings</vt:lpstr>
      <vt:lpstr>Wingdings 2</vt:lpstr>
      <vt:lpstr>Справедливость</vt:lpstr>
      <vt:lpstr>МДК 03.01  Слесарное дело и  технические измерения   Раздел 1 Слесарное дело</vt:lpstr>
      <vt:lpstr>Презентация PowerPoint</vt:lpstr>
      <vt:lpstr>Тема: ОПИЛИВАНИЕ МЕТАЛЛА</vt:lpstr>
      <vt:lpstr>Презентация PowerPoint</vt:lpstr>
      <vt:lpstr>   1. Сущность и назначение операции опиливания</vt:lpstr>
      <vt:lpstr>Применение опиливания</vt:lpstr>
      <vt:lpstr>Виды опиливания:</vt:lpstr>
      <vt:lpstr>Презентация PowerPoint</vt:lpstr>
      <vt:lpstr>       2. ИНСТРУМЕНТЫ, ПРИМЕНЯЕМЫЕ ПРИ ОПИЛИВАНИИ</vt:lpstr>
      <vt:lpstr>Презентация PowerPoint</vt:lpstr>
      <vt:lpstr>Презентация PowerPoint</vt:lpstr>
      <vt:lpstr>Презентация PowerPoint</vt:lpstr>
      <vt:lpstr>Напильник слесарный общего назначения</vt:lpstr>
      <vt:lpstr>Напильники применяются: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1) Форма (виды, типы) насечек напильников:</vt:lpstr>
      <vt:lpstr>Презентация PowerPoint</vt:lpstr>
      <vt:lpstr>Презентация PowerPoint</vt:lpstr>
      <vt:lpstr>по форме насечек напильников: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Напильники по форме поперечного сечения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Ручка напильника</vt:lpstr>
      <vt:lpstr>Презентация PowerPoint</vt:lpstr>
      <vt:lpstr>Презентация PowerPoint</vt:lpstr>
      <vt:lpstr>Презентация PowerPoint</vt:lpstr>
      <vt:lpstr>РАШПИЛИ</vt:lpstr>
      <vt:lpstr>РАШПИЛИ</vt:lpstr>
      <vt:lpstr>Презентация PowerPoint</vt:lpstr>
      <vt:lpstr>НАДФИЛИ</vt:lpstr>
      <vt:lpstr>НАДФИЛИ</vt:lpstr>
      <vt:lpstr>Надфили </vt:lpstr>
      <vt:lpstr>Презентация PowerPoint</vt:lpstr>
      <vt:lpstr>     3. Приспособления для опиливания</vt:lpstr>
      <vt:lpstr>Презентация PowerPoint</vt:lpstr>
      <vt:lpstr>Презентация PowerPoint</vt:lpstr>
      <vt:lpstr>Чистка напильника</vt:lpstr>
      <vt:lpstr>Чистка напильника</vt:lpstr>
      <vt:lpstr>Подготовка поверхности к опиливанию щетками</vt:lpstr>
      <vt:lpstr>Презентация PowerPoint</vt:lpstr>
      <vt:lpstr>Презентация PowerPoint</vt:lpstr>
      <vt:lpstr>     4. Подготовка поверхностей, основные виды и способы опиливания </vt:lpstr>
      <vt:lpstr>Презентация PowerPoint</vt:lpstr>
      <vt:lpstr>Презентация PowerPoint</vt:lpstr>
      <vt:lpstr>Презентация PowerPoint</vt:lpstr>
      <vt:lpstr>Приёмы опиливания</vt:lpstr>
      <vt:lpstr>Презентация PowerPoint</vt:lpstr>
      <vt:lpstr>Положение рук рабочего при опиливании</vt:lpstr>
      <vt:lpstr>Презентация PowerPoint</vt:lpstr>
      <vt:lpstr>Презентация PowerPoint</vt:lpstr>
      <vt:lpstr>Приёмы опиливания</vt:lpstr>
      <vt:lpstr>Презентация PowerPoint</vt:lpstr>
      <vt:lpstr> Упражнение 1.  Балансировка напильника</vt:lpstr>
      <vt:lpstr> Упражнение 2.  Опиливание поверхностей, расположенных под углом</vt:lpstr>
      <vt:lpstr>Презентация PowerPoint</vt:lpstr>
      <vt:lpstr>Презентация PowerPoint</vt:lpstr>
      <vt:lpstr>Презентация PowerPoint</vt:lpstr>
      <vt:lpstr>Проверка параллельности и перпендикулярности сторон</vt:lpstr>
      <vt:lpstr>Проверка параллельности</vt:lpstr>
      <vt:lpstr>Презентация PowerPoint</vt:lpstr>
      <vt:lpstr>    Принцип действия</vt:lpstr>
      <vt:lpstr>    Преимущества слесарного инвентаря</vt:lpstr>
      <vt:lpstr>     5. Правила ручного опиливания плоских, вогнутых и выпуклых поверхностей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Опиливание вогнутых поверхностей</vt:lpstr>
      <vt:lpstr>Опиливание выпуклых поверхностей</vt:lpstr>
      <vt:lpstr>Презентация PowerPoint</vt:lpstr>
      <vt:lpstr>     6. Механизация работ при опиливании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7. ТИПИЧНЫЕ ДЕФЕКТЫ ПРИ ОПИЛИВАНИИ  МЕТАЛЛА,  ПРИЧИНЫ ИХ ПОЯВЛЕНИЯ И СПОСОБЫ ПРЕДУПРЕЖДЕНИЯ</vt:lpstr>
      <vt:lpstr>Презентация PowerPoint</vt:lpstr>
      <vt:lpstr>Презентация PowerPoint</vt:lpstr>
      <vt:lpstr>Презентация PowerPoint</vt:lpstr>
      <vt:lpstr>Виды и причины брака при опиливании</vt:lpstr>
      <vt:lpstr>Безопасность труда при опиливании</vt:lpstr>
      <vt:lpstr>Презентация PowerPoint</vt:lpstr>
      <vt:lpstr>Проверь себя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Тогидний Иван Иванович</cp:lastModifiedBy>
  <cp:revision>308</cp:revision>
  <dcterms:created xsi:type="dcterms:W3CDTF">2011-07-14T12:34:11Z</dcterms:created>
  <dcterms:modified xsi:type="dcterms:W3CDTF">2022-01-12T08:29:54Z</dcterms:modified>
</cp:coreProperties>
</file>