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29" r:id="rId3"/>
    <p:sldId id="257" r:id="rId4"/>
    <p:sldId id="293" r:id="rId5"/>
    <p:sldId id="317" r:id="rId6"/>
    <p:sldId id="348" r:id="rId7"/>
    <p:sldId id="258" r:id="rId8"/>
    <p:sldId id="306" r:id="rId9"/>
    <p:sldId id="297" r:id="rId10"/>
    <p:sldId id="318" r:id="rId11"/>
    <p:sldId id="298" r:id="rId12"/>
    <p:sldId id="338" r:id="rId13"/>
    <p:sldId id="341" r:id="rId14"/>
    <p:sldId id="295" r:id="rId15"/>
    <p:sldId id="343" r:id="rId16"/>
    <p:sldId id="307" r:id="rId17"/>
    <p:sldId id="316" r:id="rId18"/>
    <p:sldId id="299" r:id="rId19"/>
    <p:sldId id="296" r:id="rId20"/>
    <p:sldId id="330" r:id="rId21"/>
    <p:sldId id="344" r:id="rId22"/>
    <p:sldId id="319" r:id="rId23"/>
    <p:sldId id="308" r:id="rId24"/>
    <p:sldId id="331" r:id="rId25"/>
    <p:sldId id="321" r:id="rId26"/>
    <p:sldId id="322" r:id="rId27"/>
    <p:sldId id="323" r:id="rId28"/>
    <p:sldId id="324" r:id="rId29"/>
    <p:sldId id="320" r:id="rId30"/>
    <p:sldId id="325" r:id="rId31"/>
    <p:sldId id="326" r:id="rId32"/>
    <p:sldId id="336" r:id="rId33"/>
    <p:sldId id="304" r:id="rId34"/>
    <p:sldId id="335" r:id="rId35"/>
    <p:sldId id="333" r:id="rId36"/>
    <p:sldId id="337" r:id="rId37"/>
    <p:sldId id="332" r:id="rId38"/>
    <p:sldId id="305" r:id="rId39"/>
    <p:sldId id="301" r:id="rId40"/>
    <p:sldId id="328" r:id="rId41"/>
    <p:sldId id="339" r:id="rId42"/>
    <p:sldId id="340" r:id="rId43"/>
    <p:sldId id="310" r:id="rId44"/>
    <p:sldId id="311" r:id="rId45"/>
    <p:sldId id="312" r:id="rId46"/>
    <p:sldId id="313" r:id="rId47"/>
    <p:sldId id="342" r:id="rId48"/>
    <p:sldId id="309" r:id="rId49"/>
    <p:sldId id="345" r:id="rId50"/>
    <p:sldId id="346" r:id="rId51"/>
    <p:sldId id="302" r:id="rId52"/>
    <p:sldId id="354" r:id="rId53"/>
    <p:sldId id="349" r:id="rId54"/>
    <p:sldId id="353" r:id="rId55"/>
    <p:sldId id="351" r:id="rId56"/>
    <p:sldId id="352" r:id="rId57"/>
    <p:sldId id="350" r:id="rId58"/>
    <p:sldId id="347" r:id="rId59"/>
    <p:sldId id="303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4" autoAdjust="0"/>
    <p:restoredTop sz="94660"/>
  </p:normalViewPr>
  <p:slideViewPr>
    <p:cSldViewPr>
      <p:cViewPr varScale="1">
        <p:scale>
          <a:sx n="88" d="100"/>
          <a:sy n="8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B07D-0FC2-485B-B503-10F34242D29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B983-96CE-4733-BF72-FFE182B06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64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1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04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52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32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99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55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9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66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3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1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1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BB84-76E6-41A4-A057-733C99B6F91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6844-7389-4E39-9B38-F991D186F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67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EAE4-D535-4E1B-8D08-82C794E0FD8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2DC7-58B3-4959-B6A7-5A48A5247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9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8614-A91D-4361-9BBF-125BE0DF074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E50D-8551-41A7-8DCC-9AE48564E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66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50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35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73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9C98-F247-4F53-A66A-6CCE7FD3127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6EE7-29A1-430A-B0F4-08232E57D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36CA-C56C-4823-8713-036363B607C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36948-08B4-4AA2-A0B7-F1913A5D5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98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BC8D-2F49-484C-AFEE-4E7EBE24D70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6ED29-4B4E-402D-BBA2-43EAA3E6B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24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249B-E1B7-48E7-9279-A40801778E1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61042-C060-4A2F-9827-89686403B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6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F203-7382-4462-BD8D-836F1E58B2B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86F3-1E1A-422E-BAA9-81E1925B7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83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E079-461B-40DC-8E12-F6843CF084B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B100-7EE8-4CEF-B26F-F68BD1E67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9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81D7-425D-4525-87B8-627D17B7538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6BFF-8F59-497A-9636-93E8A333F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68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A6E9-15E9-452F-99A6-6C69A20A94B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8EF1B-DEB3-4A0D-BD1E-884C8DA46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0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607F1-7195-457F-907B-901C8980F60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B6FF39D-53E1-422F-B65D-C63F51A3DB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st74.ru/images/kalibr-00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2.xml/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2.xm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ds04.infourok.ru/uploads/ex/0161/000ad6d0-2f97ed46/img22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ds04.infourok.ru/uploads/ex/0161/000ad6d0-2f97ed46/img23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376" y="404664"/>
            <a:ext cx="7848872" cy="1296144"/>
          </a:xfrm>
          <a:solidFill>
            <a:srgbClr val="FFFF00"/>
          </a:solidFill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cap="none" dirty="0" smtClean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КАЛИБРЫ</a:t>
            </a:r>
            <a:endParaRPr lang="ru-RU" sz="8800" cap="none" dirty="0">
              <a:ln w="11430"/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https://arttooling.ru/media/zoo/images/kalibr_0039fb70dd1c75c5147611ae097b0e9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5630"/>
            <a:ext cx="8208912" cy="51523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-3688"/>
            <a:ext cx="9144000" cy="587341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Комплект 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 descr="для контроля цилиндрических валов и отверстий используют гладкие калибры в паре проходной (ПР) и непроходной (НЕ)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53"/>
            <a:ext cx="9144000" cy="6274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099" y="3141594"/>
            <a:ext cx="8673801" cy="25202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</a:t>
            </a:r>
            <a:r>
              <a:rPr lang="ru-RU" b="1" dirty="0" smtClean="0">
                <a:ln w="11430"/>
                <a:solidFill>
                  <a:srgbClr val="C00000"/>
                </a:solidFill>
              </a:rPr>
              <a:t> </a:t>
            </a:r>
            <a:r>
              <a:rPr lang="ru-RU" b="1" i="1" dirty="0">
                <a:ln w="11430"/>
                <a:solidFill>
                  <a:srgbClr val="C00000"/>
                </a:solidFill>
              </a:rPr>
              <a:t>проходная сторона калибра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проходит 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брак исправим.</a:t>
            </a:r>
          </a:p>
          <a:p>
            <a:pPr marL="0" indent="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</a:t>
            </a:r>
            <a:r>
              <a:rPr lang="ru-RU" b="1" i="1" dirty="0" smtClean="0">
                <a:ln w="11430"/>
                <a:solidFill>
                  <a:srgbClr val="C00000"/>
                </a:solidFill>
              </a:rPr>
              <a:t>непроходная </a:t>
            </a:r>
            <a:r>
              <a:rPr lang="ru-RU" b="1" i="1" dirty="0">
                <a:ln w="11430"/>
                <a:solidFill>
                  <a:srgbClr val="C00000"/>
                </a:solidFill>
              </a:rPr>
              <a:t>сторона калибра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проходит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брак 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исправим.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-3688"/>
            <a:ext cx="9144000" cy="587341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spc="3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4.</a:t>
            </a:r>
            <a:r>
              <a:rPr lang="ru-RU" sz="4000" spc="3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Условие годности деталей:</a:t>
            </a:r>
            <a:endParaRPr lang="ru-RU" spc="3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836712"/>
            <a:ext cx="8712968" cy="2040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700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Деталь годна</a:t>
            </a:r>
            <a:r>
              <a:rPr lang="ru-RU" sz="2700" dirty="0" smtClean="0">
                <a:ln w="11430"/>
              </a:rPr>
              <a:t>, </a:t>
            </a:r>
            <a:r>
              <a:rPr lang="ru-RU" sz="2700" i="1" dirty="0" smtClean="0">
                <a:ln w="11430"/>
              </a:rPr>
              <a:t>если при контроле </a:t>
            </a:r>
            <a:r>
              <a:rPr lang="ru-RU" sz="2700" b="1" i="1" dirty="0" smtClean="0">
                <a:ln w="11430"/>
                <a:solidFill>
                  <a:srgbClr val="C00000"/>
                </a:solidFill>
              </a:rPr>
              <a:t>проходная сторона калибра </a:t>
            </a:r>
            <a:r>
              <a:rPr lang="ru-RU" sz="2700" i="1" dirty="0" smtClean="0">
                <a:ln w="11430"/>
              </a:rPr>
              <a:t>(</a:t>
            </a:r>
            <a:r>
              <a:rPr lang="ru-RU" sz="2700" b="1" i="1" dirty="0" smtClean="0">
                <a:ln w="11430"/>
                <a:solidFill>
                  <a:srgbClr val="FF0000"/>
                </a:solidFill>
              </a:rPr>
              <a:t>ПР</a:t>
            </a:r>
            <a:r>
              <a:rPr lang="ru-RU" sz="2700" i="1" dirty="0" smtClean="0">
                <a:ln w="11430"/>
              </a:rPr>
              <a:t>) </a:t>
            </a:r>
            <a:r>
              <a:rPr lang="ru-RU" sz="2700" b="1" i="1" dirty="0" smtClean="0">
                <a:ln w="11430"/>
              </a:rPr>
              <a:t>проходит</a:t>
            </a:r>
            <a:r>
              <a:rPr lang="ru-RU" sz="2700" i="1" dirty="0" smtClean="0">
                <a:ln w="11430"/>
              </a:rPr>
              <a:t> под действием собственного веса, а </a:t>
            </a:r>
            <a:r>
              <a:rPr lang="ru-RU" sz="2700" b="1" i="1" dirty="0" smtClean="0">
                <a:ln w="11430"/>
                <a:solidFill>
                  <a:srgbClr val="C00000"/>
                </a:solidFill>
              </a:rPr>
              <a:t>непроходная сторона калибра</a:t>
            </a:r>
            <a:r>
              <a:rPr lang="ru-RU" sz="2700" i="1" dirty="0" smtClean="0">
                <a:ln w="11430"/>
              </a:rPr>
              <a:t> (</a:t>
            </a:r>
            <a:r>
              <a:rPr lang="ru-RU" sz="2700" b="1" i="1" dirty="0" smtClean="0">
                <a:ln w="11430"/>
                <a:solidFill>
                  <a:srgbClr val="FF0000"/>
                </a:solidFill>
              </a:rPr>
              <a:t>НЕ</a:t>
            </a:r>
            <a:r>
              <a:rPr lang="ru-RU" sz="2700" i="1" dirty="0" smtClean="0">
                <a:ln w="11430"/>
              </a:rPr>
              <a:t>) – </a:t>
            </a:r>
            <a:r>
              <a:rPr lang="ru-RU" sz="2700" b="1" i="1" dirty="0" smtClean="0">
                <a:ln w="11430"/>
              </a:rPr>
              <a:t>не проходит</a:t>
            </a:r>
            <a:r>
              <a:rPr lang="ru-RU" sz="2700" i="1" dirty="0" smtClean="0">
                <a:ln w="11430"/>
              </a:rPr>
              <a:t>.</a:t>
            </a:r>
            <a:endParaRPr lang="ru-RU" sz="2700" i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336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ts val="404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5.</a:t>
            </a:r>
            <a:r>
              <a:rPr lang="ru-RU" dirty="0" smtClean="0">
                <a:latin typeface="Arial Black" pitchFamily="34" charset="0"/>
              </a:rPr>
              <a:t> Калибры для измерения гладких валов и отверстий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92888" cy="1972741"/>
          </a:xfrm>
        </p:spPr>
        <p:txBody>
          <a:bodyPr/>
          <a:lstStyle/>
          <a:p>
            <a:r>
              <a:rPr lang="ru-RU" altLang="ru-RU" dirty="0" smtClean="0"/>
              <a:t>Для контроля размеров </a:t>
            </a:r>
            <a:r>
              <a:rPr lang="ru-RU" altLang="ru-RU" b="1" dirty="0" smtClean="0">
                <a:solidFill>
                  <a:srgbClr val="0000FF"/>
                </a:solidFill>
              </a:rPr>
              <a:t>валов</a:t>
            </a:r>
            <a:r>
              <a:rPr lang="ru-RU" altLang="ru-RU" dirty="0" smtClean="0"/>
              <a:t> применяют </a:t>
            </a:r>
            <a:r>
              <a:rPr lang="ru-RU" altLang="ru-RU" b="1" dirty="0" smtClean="0">
                <a:solidFill>
                  <a:srgbClr val="FF0000"/>
                </a:solidFill>
              </a:rPr>
              <a:t>предельные калибры-скобы</a:t>
            </a:r>
            <a:r>
              <a:rPr lang="ru-RU" altLang="ru-RU" dirty="0" smtClean="0"/>
              <a:t>; </a:t>
            </a:r>
          </a:p>
          <a:p>
            <a:r>
              <a:rPr lang="ru-RU" altLang="ru-RU" dirty="0"/>
              <a:t>Для контроля размеров </a:t>
            </a:r>
            <a:r>
              <a:rPr lang="ru-RU" altLang="ru-RU" b="1" dirty="0" smtClean="0">
                <a:solidFill>
                  <a:srgbClr val="0000FF"/>
                </a:solidFill>
              </a:rPr>
              <a:t>отверстий</a:t>
            </a:r>
            <a:r>
              <a:rPr lang="ru-RU" altLang="ru-RU" dirty="0" smtClean="0"/>
              <a:t> – </a:t>
            </a:r>
            <a:r>
              <a:rPr lang="ru-RU" altLang="ru-RU" b="1" dirty="0" smtClean="0">
                <a:solidFill>
                  <a:srgbClr val="FF0000"/>
                </a:solidFill>
              </a:rPr>
              <a:t>предельные калибры-пробки</a:t>
            </a:r>
          </a:p>
        </p:txBody>
      </p:sp>
      <p:pic>
        <p:nvPicPr>
          <p:cNvPr id="35844" name="Picture 2" descr="Картинка 55 из 14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41501"/>
            <a:ext cx="53578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90" y="476672"/>
            <a:ext cx="896448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Предельные </a:t>
            </a:r>
            <a:r>
              <a:rPr lang="ru-RU" sz="2400" dirty="0"/>
              <a:t>размеры изделий, для которых предназначены калибры, называются </a:t>
            </a:r>
            <a:r>
              <a:rPr lang="ru-RU" sz="2400" b="1" dirty="0" smtClean="0">
                <a:solidFill>
                  <a:srgbClr val="FF0000"/>
                </a:solidFill>
              </a:rPr>
              <a:t>номинальными </a:t>
            </a:r>
            <a:r>
              <a:rPr lang="ru-RU" sz="2400" b="1" dirty="0">
                <a:solidFill>
                  <a:srgbClr val="FF0000"/>
                </a:solidFill>
              </a:rPr>
              <a:t>размерами калибров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6600"/>
                </a:solidFill>
              </a:rPr>
              <a:t>Фактические размеры калибров отличаются от номинальных размеров</a:t>
            </a:r>
            <a:r>
              <a:rPr lang="ru-RU" sz="2400" dirty="0"/>
              <a:t> потому, что: 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1)</a:t>
            </a:r>
            <a:r>
              <a:rPr lang="ru-RU" sz="2400" dirty="0"/>
              <a:t> калибры не могут быть абсолютно точно изготовлены; 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2) </a:t>
            </a:r>
            <a:r>
              <a:rPr lang="ru-RU" sz="2400" dirty="0"/>
              <a:t>в процессе пользования они изнашиваются и изменяют свой размер; 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3) </a:t>
            </a:r>
            <a:r>
              <a:rPr lang="ru-RU" sz="2400" dirty="0"/>
              <a:t>назначение их различно: они применяются либо для контроля изделия, либо для </a:t>
            </a:r>
            <a:r>
              <a:rPr lang="ru-RU" sz="2400" dirty="0" smtClean="0"/>
              <a:t>контроля </a:t>
            </a:r>
            <a:r>
              <a:rPr lang="ru-RU" sz="2400" dirty="0"/>
              <a:t>самих калибров.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Виды калибров, допуски на их изготовление и износ установлены </a:t>
            </a:r>
            <a:r>
              <a:rPr lang="ru-RU" sz="2400" dirty="0" smtClean="0"/>
              <a:t>межгосударственными и национальными стандартами </a:t>
            </a:r>
            <a:r>
              <a:rPr lang="ru-RU" sz="2400" dirty="0"/>
              <a:t>и носят название </a:t>
            </a:r>
            <a:r>
              <a:rPr lang="ru-RU" sz="2400" b="1" dirty="0">
                <a:solidFill>
                  <a:srgbClr val="FF0000"/>
                </a:solidFill>
              </a:rPr>
              <a:t>системы допусков для предельных калибров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44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1" y="3212976"/>
            <a:ext cx="5423479" cy="36483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980728"/>
            <a:ext cx="9054244" cy="26642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Предельные калибры для отверстий </a:t>
            </a:r>
            <a:r>
              <a:rPr lang="ru-RU" sz="2000" dirty="0"/>
              <a:t>называются </a:t>
            </a:r>
            <a:r>
              <a:rPr lang="ru-RU" sz="2000" b="1" dirty="0">
                <a:solidFill>
                  <a:srgbClr val="0000FF"/>
                </a:solidFill>
              </a:rPr>
              <a:t>калибрами-пробками </a:t>
            </a:r>
            <a:r>
              <a:rPr lang="ru-RU" sz="2000" dirty="0"/>
              <a:t>и </a:t>
            </a:r>
            <a:br>
              <a:rPr lang="ru-RU" sz="2000" dirty="0"/>
            </a:br>
            <a:r>
              <a:rPr lang="ru-RU" sz="2000" dirty="0"/>
              <a:t>представляют собой стержень с двумя цилиндрами.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Один </a:t>
            </a:r>
            <a:r>
              <a:rPr lang="ru-RU" sz="2000" dirty="0"/>
              <a:t>цилиндр имеет </a:t>
            </a:r>
            <a:r>
              <a:rPr lang="ru-RU" sz="2000" b="1" dirty="0" smtClean="0">
                <a:solidFill>
                  <a:srgbClr val="C00000"/>
                </a:solidFill>
              </a:rPr>
              <a:t>наименьший предельный </a:t>
            </a:r>
            <a:r>
              <a:rPr lang="ru-RU" sz="2000" b="1" dirty="0">
                <a:solidFill>
                  <a:srgbClr val="C00000"/>
                </a:solidFill>
              </a:rPr>
              <a:t>размер </a:t>
            </a:r>
            <a:r>
              <a:rPr lang="ru-RU" sz="2000" dirty="0"/>
              <a:t>отверстия и называется </a:t>
            </a:r>
            <a:r>
              <a:rPr lang="ru-RU" sz="2000" b="1" dirty="0" smtClean="0">
                <a:solidFill>
                  <a:srgbClr val="0000FF"/>
                </a:solidFill>
              </a:rPr>
              <a:t>проходным (</a:t>
            </a:r>
            <a:r>
              <a:rPr lang="ru-RU" sz="2000" b="1" dirty="0" smtClean="0">
                <a:solidFill>
                  <a:srgbClr val="FF0000"/>
                </a:solidFill>
              </a:rPr>
              <a:t>ПР</a:t>
            </a:r>
            <a:r>
              <a:rPr lang="ru-RU" sz="2000" b="1" dirty="0" smtClean="0">
                <a:solidFill>
                  <a:srgbClr val="0000FF"/>
                </a:solidFill>
              </a:rPr>
              <a:t>)</a:t>
            </a:r>
            <a:r>
              <a:rPr lang="ru-RU" sz="2000" dirty="0" smtClean="0"/>
              <a:t>, </a:t>
            </a:r>
            <a:r>
              <a:rPr lang="ru-RU" sz="2000" dirty="0"/>
              <a:t>второй имеет </a:t>
            </a:r>
            <a:r>
              <a:rPr lang="ru-RU" sz="2000" b="1" dirty="0">
                <a:solidFill>
                  <a:srgbClr val="C00000"/>
                </a:solidFill>
              </a:rPr>
              <a:t>наибольший </a:t>
            </a:r>
            <a:r>
              <a:rPr lang="ru-RU" sz="2000" b="1" dirty="0" smtClean="0">
                <a:solidFill>
                  <a:srgbClr val="C00000"/>
                </a:solidFill>
              </a:rPr>
              <a:t>предельный размер </a:t>
            </a:r>
            <a:r>
              <a:rPr lang="ru-RU" sz="2000" dirty="0"/>
              <a:t>и называется </a:t>
            </a:r>
            <a:r>
              <a:rPr lang="ru-RU" sz="2000" b="1" dirty="0" smtClean="0">
                <a:solidFill>
                  <a:srgbClr val="0000FF"/>
                </a:solidFill>
              </a:rPr>
              <a:t>непроходным (</a:t>
            </a: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>
                <a:solidFill>
                  <a:srgbClr val="0000FF"/>
                </a:solidFill>
              </a:rPr>
              <a:t>)</a:t>
            </a:r>
            <a:r>
              <a:rPr lang="ru-RU" sz="2000" dirty="0" smtClean="0"/>
              <a:t> </a:t>
            </a:r>
            <a:r>
              <a:rPr lang="ru-RU" sz="2000" dirty="0"/>
              <a:t>концом калибра.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Проходные калибры-пробки </a:t>
            </a:r>
            <a:r>
              <a:rPr lang="ru-RU" sz="2000" dirty="0"/>
              <a:t>при измерении должны </a:t>
            </a:r>
            <a:r>
              <a:rPr lang="ru-RU" sz="2000" b="1" dirty="0"/>
              <a:t>свободно входить </a:t>
            </a:r>
            <a:r>
              <a:rPr lang="ru-RU" sz="2000" dirty="0"/>
              <a:t>в отверстие без приложения усилий, </a:t>
            </a:r>
            <a:r>
              <a:rPr lang="ru-RU" sz="2000" b="1" dirty="0" smtClean="0">
                <a:solidFill>
                  <a:srgbClr val="FF0000"/>
                </a:solidFill>
              </a:rPr>
              <a:t>непроходные</a:t>
            </a:r>
            <a:r>
              <a:rPr lang="ru-RU" sz="2000" dirty="0" smtClean="0"/>
              <a:t> – </a:t>
            </a:r>
            <a:r>
              <a:rPr lang="ru-RU" sz="2000" b="1" dirty="0" smtClean="0"/>
              <a:t>не должны </a:t>
            </a:r>
            <a:r>
              <a:rPr lang="ru-RU" sz="2000" b="1" dirty="0"/>
              <a:t>входить </a:t>
            </a:r>
            <a:r>
              <a:rPr lang="ru-RU" sz="2000" dirty="0"/>
              <a:t>в отверстие полностью, а только «закусывать».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47688"/>
            <a:ext cx="354101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непроходной калибр </a:t>
            </a:r>
            <a:r>
              <a:rPr lang="ru-RU" sz="2000" b="1" dirty="0" smtClean="0"/>
              <a:t>входит в отверстие</a:t>
            </a:r>
            <a:r>
              <a:rPr lang="ru-RU" sz="2000" dirty="0" smtClean="0"/>
              <a:t>, то это значит, что сделан </a:t>
            </a:r>
            <a:r>
              <a:rPr lang="ru-RU" sz="2000" b="1" dirty="0" smtClean="0">
                <a:solidFill>
                  <a:srgbClr val="0000FF"/>
                </a:solidFill>
              </a:rPr>
              <a:t>брак неисправимый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проходной калибр </a:t>
            </a:r>
            <a:r>
              <a:rPr lang="ru-RU" sz="2000" b="1" dirty="0" smtClean="0"/>
              <a:t>не проходит в отверстие</a:t>
            </a:r>
            <a:r>
              <a:rPr lang="ru-RU" sz="2000" dirty="0" smtClean="0"/>
              <a:t>, то это значит, что сделан </a:t>
            </a:r>
            <a:r>
              <a:rPr lang="ru-RU" sz="2000" b="1" dirty="0" smtClean="0">
                <a:solidFill>
                  <a:srgbClr val="0000FF"/>
                </a:solidFill>
              </a:rPr>
              <a:t>брак исправимый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3688"/>
            <a:ext cx="9144000" cy="98441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400" spc="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5.1 </a:t>
            </a:r>
            <a:r>
              <a:rPr lang="ru-RU" sz="34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Предельные гладкие калибры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для отверстий</a:t>
            </a:r>
            <a:endParaRPr lang="ru-RU" sz="3400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2026" y="3749551"/>
            <a:ext cx="3846438" cy="615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Калибры-пробки</a:t>
            </a:r>
            <a:endParaRPr lang="ru-RU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Калибры-пробки</a:t>
            </a:r>
            <a:endParaRPr lang="ru-RU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891" name="Picture 2" descr="C:\Users\я\Pictures\допуски\измерительные инструменты\калибры-проб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71625"/>
            <a:ext cx="6096000" cy="4668838"/>
          </a:xfrm>
        </p:spPr>
      </p:pic>
    </p:spTree>
    <p:extLst>
      <p:ext uri="{BB962C8B-B14F-4D97-AF65-F5344CB8AC3E}">
        <p14:creationId xmlns:p14="http://schemas.microsoft.com/office/powerpoint/2010/main" val="4123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Двусторонние калибры-проб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25900"/>
            <a:ext cx="7503504" cy="53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52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ru.all.biz/img/ru/catalog/199558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30653" cy="5757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95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 idx="4294967295"/>
          </p:nvPr>
        </p:nvSpPr>
        <p:spPr>
          <a:xfrm>
            <a:off x="323850" y="116632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КАЛИБРЫ ДЛЯ КОНТРОЛЯ ОТВЕРСТИЙ ВЫПОЛНЯЮТСЯ В ВИДЕ</a:t>
            </a:r>
            <a:r>
              <a:rPr lang="en-US" sz="40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 </a:t>
            </a:r>
            <a:r>
              <a:rPr lang="en-US" sz="4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4294967295"/>
          </p:nvPr>
        </p:nvSpPr>
        <p:spPr>
          <a:xfrm>
            <a:off x="250825" y="1628775"/>
            <a:ext cx="5275262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6088" marR="0" lvl="0" indent="-446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►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Пробок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гладких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полных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►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Пробок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листовых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неполных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пробок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неполных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►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Штихмасов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нутромеров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сферических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6088" marR="0" lvl="0" indent="-44608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►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Пробок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конических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None/>
            </a:pPr>
            <a:endParaRPr dirty="0"/>
          </a:p>
          <a:p>
            <a:pPr marL="342900" marR="0" lvl="0" indent="-2514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None/>
            </a:pPr>
            <a:endParaRPr sz="18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"/>
            </a:endParaRPr>
          </a:p>
        </p:txBody>
      </p:sp>
      <p:pic>
        <p:nvPicPr>
          <p:cNvPr id="226" name="Google Shape;226;p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1340768"/>
            <a:ext cx="2807543" cy="144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3789040"/>
            <a:ext cx="2807543" cy="131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796136" y="2852936"/>
            <a:ext cx="2879551" cy="122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796136" y="5085185"/>
            <a:ext cx="2881139" cy="1512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1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279155"/>
            <a:ext cx="468052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dirty="0" smtClean="0"/>
              <a:t>Если </a:t>
            </a:r>
            <a:r>
              <a:rPr lang="ru-RU" sz="2200" b="1" dirty="0" smtClean="0">
                <a:solidFill>
                  <a:srgbClr val="C00000"/>
                </a:solidFill>
              </a:rPr>
              <a:t>непроходная скоба </a:t>
            </a:r>
            <a:r>
              <a:rPr lang="ru-RU" sz="2200" dirty="0" smtClean="0"/>
              <a:t>надевается на вал, то вал бракуется (</a:t>
            </a:r>
            <a:r>
              <a:rPr lang="ru-RU" sz="2200" b="1" dirty="0" smtClean="0">
                <a:solidFill>
                  <a:srgbClr val="0000FF"/>
                </a:solidFill>
              </a:rPr>
              <a:t>брак неисправимый</a:t>
            </a:r>
            <a:r>
              <a:rPr lang="ru-RU" sz="2200" dirty="0" smtClean="0"/>
              <a:t>).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Если </a:t>
            </a:r>
            <a:r>
              <a:rPr lang="ru-RU" sz="2200" b="1" dirty="0" smtClean="0">
                <a:solidFill>
                  <a:srgbClr val="C00000"/>
                </a:solidFill>
              </a:rPr>
              <a:t>проходная скоба </a:t>
            </a:r>
            <a:r>
              <a:rPr lang="ru-RU" sz="2200" dirty="0" smtClean="0"/>
              <a:t>не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надевается на вал, то вал бракуется (</a:t>
            </a:r>
            <a:r>
              <a:rPr lang="ru-RU" sz="2200" b="1" dirty="0" smtClean="0">
                <a:solidFill>
                  <a:srgbClr val="0000FF"/>
                </a:solidFill>
              </a:rPr>
              <a:t>брак исправимый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44" y="3364942"/>
            <a:ext cx="4225351" cy="34981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5301"/>
            <a:ext cx="8964488" cy="3226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Предельными </a:t>
            </a:r>
            <a:r>
              <a:rPr lang="ru-RU" sz="2200" b="1" dirty="0">
                <a:solidFill>
                  <a:srgbClr val="FF0000"/>
                </a:solidFill>
              </a:rPr>
              <a:t>калибрами для валов </a:t>
            </a:r>
            <a:r>
              <a:rPr lang="ru-RU" sz="2200" dirty="0"/>
              <a:t>служат </a:t>
            </a:r>
            <a:r>
              <a:rPr lang="ru-RU" sz="2200" b="1" dirty="0">
                <a:solidFill>
                  <a:srgbClr val="0000FF"/>
                </a:solidFill>
              </a:rPr>
              <a:t>калибры-скобы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Один </a:t>
            </a:r>
            <a:r>
              <a:rPr lang="ru-RU" sz="2200" dirty="0"/>
              <a:t>конец </a:t>
            </a:r>
            <a:r>
              <a:rPr lang="ru-RU" sz="2200" dirty="0" smtClean="0"/>
              <a:t>скобы </a:t>
            </a:r>
            <a:r>
              <a:rPr lang="ru-RU" sz="2200" b="1" dirty="0" smtClean="0">
                <a:solidFill>
                  <a:srgbClr val="0000FF"/>
                </a:solidFill>
              </a:rPr>
              <a:t>проходной (</a:t>
            </a:r>
            <a:r>
              <a:rPr lang="ru-RU" sz="2200" b="1" dirty="0" smtClean="0">
                <a:solidFill>
                  <a:srgbClr val="FF0000"/>
                </a:solidFill>
              </a:rPr>
              <a:t>ПР</a:t>
            </a:r>
            <a:r>
              <a:rPr lang="ru-RU" sz="2200" b="1" dirty="0" smtClean="0">
                <a:solidFill>
                  <a:srgbClr val="0000FF"/>
                </a:solidFill>
              </a:rPr>
              <a:t>)</a:t>
            </a:r>
            <a:r>
              <a:rPr lang="ru-RU" sz="2200" dirty="0" smtClean="0"/>
              <a:t>, </a:t>
            </a:r>
            <a:r>
              <a:rPr lang="ru-RU" sz="2200" dirty="0"/>
              <a:t>другой </a:t>
            </a:r>
            <a:r>
              <a:rPr lang="ru-RU" sz="2200" dirty="0" smtClean="0"/>
              <a:t>– </a:t>
            </a:r>
            <a:r>
              <a:rPr lang="ru-RU" sz="2200" b="1" dirty="0" smtClean="0">
                <a:solidFill>
                  <a:srgbClr val="0000FF"/>
                </a:solidFill>
              </a:rPr>
              <a:t>непроходной (</a:t>
            </a:r>
            <a:r>
              <a:rPr lang="ru-RU" sz="2200" b="1" dirty="0" smtClean="0">
                <a:solidFill>
                  <a:srgbClr val="FF0000"/>
                </a:solidFill>
              </a:rPr>
              <a:t>НЕ</a:t>
            </a:r>
            <a:r>
              <a:rPr lang="ru-RU" sz="2200" b="1" dirty="0" smtClean="0">
                <a:solidFill>
                  <a:srgbClr val="0000FF"/>
                </a:solidFill>
              </a:rPr>
              <a:t>)</a:t>
            </a:r>
            <a:r>
              <a:rPr lang="ru-RU" sz="2200" dirty="0" smtClean="0"/>
              <a:t>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Размер </a:t>
            </a:r>
            <a:r>
              <a:rPr lang="ru-RU" sz="2200" b="1" dirty="0">
                <a:solidFill>
                  <a:srgbClr val="C00000"/>
                </a:solidFill>
              </a:rPr>
              <a:t>проходной стороны </a:t>
            </a:r>
            <a:r>
              <a:rPr lang="ru-RU" sz="2200" dirty="0"/>
              <a:t>равен </a:t>
            </a:r>
            <a:r>
              <a:rPr lang="ru-RU" sz="2200" b="1" dirty="0">
                <a:solidFill>
                  <a:srgbClr val="C00000"/>
                </a:solidFill>
              </a:rPr>
              <a:t>наибольшему </a:t>
            </a:r>
            <a:r>
              <a:rPr lang="ru-RU" sz="2200" b="1" dirty="0" smtClean="0">
                <a:solidFill>
                  <a:srgbClr val="C00000"/>
                </a:solidFill>
              </a:rPr>
              <a:t>предельному </a:t>
            </a:r>
            <a:r>
              <a:rPr lang="ru-RU" sz="2200" b="1" dirty="0">
                <a:solidFill>
                  <a:srgbClr val="C00000"/>
                </a:solidFill>
              </a:rPr>
              <a:t>размеру </a:t>
            </a:r>
            <a:r>
              <a:rPr lang="ru-RU" sz="2200" b="1" dirty="0"/>
              <a:t>вала</a:t>
            </a:r>
            <a:r>
              <a:rPr lang="ru-RU" sz="2200" dirty="0"/>
              <a:t>, размер </a:t>
            </a:r>
            <a:r>
              <a:rPr lang="ru-RU" sz="2200" b="1" dirty="0">
                <a:solidFill>
                  <a:srgbClr val="C00000"/>
                </a:solidFill>
              </a:rPr>
              <a:t>непроходной стороны </a:t>
            </a:r>
            <a:r>
              <a:rPr lang="ru-RU" sz="2200" dirty="0" smtClean="0"/>
              <a:t>– </a:t>
            </a:r>
            <a:r>
              <a:rPr lang="ru-RU" sz="2200" b="1" dirty="0" smtClean="0">
                <a:solidFill>
                  <a:srgbClr val="C00000"/>
                </a:solidFill>
              </a:rPr>
              <a:t>наименьшему предельному </a:t>
            </a:r>
            <a:r>
              <a:rPr lang="ru-RU" sz="2200" b="1" dirty="0">
                <a:solidFill>
                  <a:srgbClr val="C00000"/>
                </a:solidFill>
              </a:rPr>
              <a:t>размеру</a:t>
            </a:r>
            <a:r>
              <a:rPr lang="ru-RU" sz="2200" dirty="0"/>
              <a:t> </a:t>
            </a:r>
            <a:r>
              <a:rPr lang="ru-RU" sz="2200" b="1" dirty="0"/>
              <a:t>вала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Проходные скобы </a:t>
            </a:r>
            <a:r>
              <a:rPr lang="ru-RU" sz="2200" b="1" dirty="0"/>
              <a:t>должны</a:t>
            </a:r>
            <a:r>
              <a:rPr lang="ru-RU" sz="2200" dirty="0"/>
              <a:t> </a:t>
            </a:r>
            <a:r>
              <a:rPr lang="ru-RU" sz="2200" b="1" dirty="0"/>
              <a:t>надеваться на вал</a:t>
            </a:r>
            <a:r>
              <a:rPr lang="ru-RU" sz="2200" dirty="0"/>
              <a:t> </a:t>
            </a:r>
            <a:r>
              <a:rPr lang="ru-RU" sz="2200" dirty="0" smtClean="0"/>
              <a:t>под действием  </a:t>
            </a:r>
            <a:r>
              <a:rPr lang="ru-RU" sz="2200" b="1" dirty="0">
                <a:solidFill>
                  <a:srgbClr val="0000FF"/>
                </a:solidFill>
              </a:rPr>
              <a:t>собственного веса</a:t>
            </a:r>
            <a:r>
              <a:rPr lang="ru-RU" sz="2200" dirty="0"/>
              <a:t>. </a:t>
            </a:r>
            <a:br>
              <a:rPr lang="ru-RU" sz="2200" dirty="0"/>
            </a:br>
            <a:r>
              <a:rPr lang="ru-RU" sz="2200" b="1" dirty="0">
                <a:solidFill>
                  <a:srgbClr val="FF0000"/>
                </a:solidFill>
              </a:rPr>
              <a:t>Непроходные скобы </a:t>
            </a:r>
            <a:r>
              <a:rPr lang="ru-RU" sz="2200" b="1" dirty="0"/>
              <a:t>не должны </a:t>
            </a:r>
            <a:r>
              <a:rPr lang="ru-RU" sz="2200" b="1" dirty="0" smtClean="0"/>
              <a:t>                                                                      надеваться </a:t>
            </a:r>
            <a:r>
              <a:rPr lang="ru-RU" sz="2200" b="1" dirty="0"/>
              <a:t>на вал</a:t>
            </a:r>
            <a:r>
              <a:rPr lang="ru-RU" sz="2200" dirty="0"/>
              <a:t>. </a:t>
            </a:r>
            <a:endParaRPr lang="ru-RU" sz="22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3688"/>
            <a:ext cx="9144000" cy="98441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400" spc="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5.2 </a:t>
            </a:r>
            <a:r>
              <a:rPr lang="ru-RU" sz="34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Предельные гладкие калибры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для валов</a:t>
            </a:r>
            <a:endParaRPr lang="ru-RU" sz="3400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4661" y="6093296"/>
            <a:ext cx="297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Калибр-скоба</a:t>
            </a:r>
            <a:endParaRPr lang="ru-RU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19809"/>
            <a:ext cx="6553200" cy="64647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СОДЕРЖАНИЕ</a:t>
            </a:r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8" y="0"/>
            <a:ext cx="1350866" cy="9087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32" y="804434"/>
            <a:ext cx="8534400" cy="5980414"/>
          </a:xfrm>
        </p:spPr>
        <p:txBody>
          <a:bodyPr>
            <a:normAutofit fontScale="92500" lnSpcReduction="20000"/>
          </a:bodyPr>
          <a:lstStyle/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Основные понятия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Классификация калибров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Виды предельных гладких калибров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Условие годности деталей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Калибры для измерения гладких валов и отверстий </a:t>
            </a:r>
            <a:endParaRPr lang="ru-RU" sz="2400" b="1" dirty="0" smtClean="0">
              <a:solidFill>
                <a:srgbClr val="0000FF"/>
              </a:solidFill>
              <a:latin typeface="+mj-lt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5.1 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Предельные гладкие калибры для отверстий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5.2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  Предельные гладкие калибры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для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валов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Резьбовые калибры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Калибры для конических поверхностей</a:t>
            </a: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Шаблоны для измерения фасонных поверхностей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Правила эксплуатации калибров</a:t>
            </a:r>
            <a:endParaRPr lang="ru-RU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Щупы для проверки зазоров </a:t>
            </a:r>
            <a:endParaRPr lang="ru-RU" sz="2400" b="1" dirty="0" smtClean="0">
              <a:ln w="11430"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Контрольные вопросы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6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Источники информации</a:t>
            </a:r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83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 idx="4294967295"/>
          </p:nvPr>
        </p:nvSpPr>
        <p:spPr>
          <a:xfrm>
            <a:off x="23986" y="0"/>
            <a:ext cx="914400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КАЛИБРЫ ДЛЯ ИЗМЕРЕНИЯ ВАЛОВ</a:t>
            </a:r>
            <a:r>
              <a:rPr lang="en-US" sz="32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4294967295"/>
          </p:nvPr>
        </p:nvSpPr>
        <p:spPr>
          <a:xfrm>
            <a:off x="107504" y="548680"/>
            <a:ext cx="5328592" cy="590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Для измерения валов применяются </a:t>
            </a:r>
            <a:r>
              <a:rPr lang="en-US" sz="20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калибры-скобы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ru-RU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111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Скобы бывают</a:t>
            </a:r>
            <a:r>
              <a:rPr lang="ru-RU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63575" lvl="1" indent="-3429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жесткие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endParaRPr lang="ru-RU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63575" lvl="1" indent="-3429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регулируемые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/>
          </a:p>
          <a:p>
            <a:pPr marL="342900" marR="0" lvl="0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endParaRPr sz="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lang="en-US" sz="20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Жесткие скобы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изготовляются штампованными, литыми и листовыми, а также </a:t>
            </a:r>
            <a:r>
              <a:rPr lang="en-US" sz="2000" b="1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односторонними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000" b="1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двусторонними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lang="en-US" sz="20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Регулируемые калибры-скобы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(ГОСТ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2216-</a:t>
            </a:r>
            <a:r>
              <a:rPr lang="ru-RU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84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получили свое название потому, что их можно установить перед измерением на нужный размер с определенной точностью и восстановить их рабочий размер по мере его износа. </a:t>
            </a:r>
            <a:endParaRPr dirty="0"/>
          </a:p>
          <a:p>
            <a:pPr marL="342900" marR="0" lvl="0" indent="-2514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243;p1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 bwMode="auto">
          <a:xfrm>
            <a:off x="5868144" y="4266808"/>
            <a:ext cx="2448272" cy="25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Google Shape;236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475729"/>
            <a:ext cx="3024187" cy="388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82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Калибры-скобы</a:t>
            </a:r>
            <a:endParaRPr lang="ru-RU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6868" name="Picture 3" descr="C:\Users\я\Pictures\допуски\измерительные инструменты\калибры-скобы регулируем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0164"/>
            <a:ext cx="4968552" cy="36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:\Users\я\Pictures\допуски\измерительные инструменты\калибры-скоб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379"/>
            <a:ext cx="4032448" cy="45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d.multiurok.ru/html/2020/01/03/s_5e0ef02e63507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6717"/>
            <a:ext cx="511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Одно</a:t>
            </a:r>
            <a:r>
              <a:rPr lang="en-US" sz="2400" b="1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сторонн</a:t>
            </a:r>
            <a:r>
              <a:rPr lang="ru-RU" sz="2400" b="1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яя</a:t>
            </a:r>
            <a:r>
              <a:rPr lang="ru-RU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жёсткая скоба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2" descr="Двусторонний калибр-ско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916373"/>
            <a:ext cx="7404325" cy="49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260787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Д</a:t>
            </a:r>
            <a:r>
              <a:rPr lang="en-US" sz="2400" b="1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вусторонн</a:t>
            </a:r>
            <a:r>
              <a:rPr lang="ru-RU" sz="2400" b="1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яя</a:t>
            </a:r>
            <a:r>
              <a:rPr lang="ru-RU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жёсткая скоба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нимают промежуточное положение между микрометром и предельным калибром; имеют узкий диапазон регулирования и высокую точность, настраиваются на предельные размеры. 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" y="1772816"/>
            <a:ext cx="6501641" cy="486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3;p1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 bwMode="auto">
          <a:xfrm>
            <a:off x="5364088" y="0"/>
            <a:ext cx="378557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17883"/>
            <a:ext cx="5168403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Регулируемые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калибры-скобы</a:t>
            </a:r>
            <a:endParaRPr lang="ru-RU" sz="2400" b="1" dirty="0" smtClean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457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20/01/03/s_5e0ef02e63507/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4;p13"/>
          <p:cNvSpPr txBox="1">
            <a:spLocks noGrp="1"/>
          </p:cNvSpPr>
          <p:nvPr>
            <p:ph type="title" idx="4294967295"/>
          </p:nvPr>
        </p:nvSpPr>
        <p:spPr>
          <a:xfrm>
            <a:off x="23986" y="0"/>
            <a:ext cx="8148414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ru-RU" sz="32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2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СХЕМА КОНТРОЛЯ </a:t>
            </a:r>
            <a:r>
              <a:rPr lang="en-US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ВАЛОВ</a:t>
            </a:r>
            <a:r>
              <a:rPr lang="ru-RU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ru-RU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СКОБОЙ</a:t>
            </a:r>
            <a:r>
              <a:rPr lang="ru-RU" sz="32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2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9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20/01/03/s_5e0ef02e63507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0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7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20/01/03/s_5e0ef02e63507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49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72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20/01/03/s_5e0ef02e63507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69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d.multiurok.ru/html/2020/01/03/s_5e0ef02e63507/img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34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8640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ln w="50800"/>
                <a:solidFill>
                  <a:srgbClr val="FF0000"/>
                </a:solidFill>
                <a:effectLst/>
                <a:latin typeface="Arial Black" pitchFamily="34" charset="0"/>
              </a:rPr>
              <a:t>1.</a:t>
            </a:r>
            <a:r>
              <a:rPr lang="ru-RU" sz="4800" dirty="0" smtClean="0">
                <a:ln w="50800"/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 Основные понятия</a:t>
            </a:r>
            <a:endParaRPr lang="ru-RU" sz="4800" dirty="0">
              <a:ln w="50800"/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02" y="1110754"/>
            <a:ext cx="8805830" cy="3758406"/>
          </a:xfrm>
          <a:ln>
            <a:noFill/>
          </a:ln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Калибры –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300" b="1" dirty="0"/>
              <a:t>это бесшкальные </a:t>
            </a:r>
            <a:r>
              <a:rPr lang="ru-RU" sz="2300" b="1" dirty="0" smtClean="0"/>
              <a:t>одномерные жёсткие измерительные инструменты</a:t>
            </a:r>
            <a:r>
              <a:rPr lang="ru-RU" sz="2300" b="1" dirty="0"/>
              <a:t>, предназначенные для </a:t>
            </a:r>
            <a:r>
              <a:rPr lang="ru-RU" sz="2300" b="1" dirty="0" smtClean="0"/>
              <a:t>определения </a:t>
            </a:r>
            <a:r>
              <a:rPr lang="ru-RU" sz="2300" b="1" dirty="0" smtClean="0">
                <a:solidFill>
                  <a:srgbClr val="0000FF"/>
                </a:solidFill>
              </a:rPr>
              <a:t>годности</a:t>
            </a:r>
            <a:r>
              <a:rPr lang="ru-RU" sz="2300" b="1" dirty="0" smtClean="0"/>
              <a:t> </a:t>
            </a:r>
            <a:r>
              <a:rPr lang="ru-RU" sz="2300" b="1" dirty="0" smtClean="0">
                <a:solidFill>
                  <a:srgbClr val="0000FF"/>
                </a:solidFill>
              </a:rPr>
              <a:t>размеров</a:t>
            </a:r>
            <a:r>
              <a:rPr lang="ru-RU" sz="2300" b="1" dirty="0" smtClean="0"/>
              <a:t> элементов деталей машин (для контроля </a:t>
            </a:r>
            <a:r>
              <a:rPr lang="ru-RU" sz="2300" b="1" dirty="0"/>
              <a:t>размеров элементов деталей, их геометрической формы и взаимного </a:t>
            </a:r>
            <a:r>
              <a:rPr lang="ru-RU" sz="2300" b="1" dirty="0" smtClean="0"/>
              <a:t>расположения).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300" dirty="0" smtClean="0"/>
              <a:t>это измерительные </a:t>
            </a:r>
            <a:r>
              <a:rPr lang="ru-RU" sz="2300" dirty="0"/>
              <a:t>инструменты, которыми проверяются правильность размеров и формы изделий и при помощи которых можно установить, что изготовленные изделия соберутся друг с другом при </a:t>
            </a:r>
            <a:r>
              <a:rPr lang="ru-RU" sz="2300" dirty="0" smtClean="0"/>
              <a:t>сборке.</a:t>
            </a:r>
            <a:endParaRPr lang="ru-RU" sz="23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97528"/>
            <a:ext cx="8784976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100" b="1" dirty="0">
                <a:solidFill>
                  <a:srgbClr val="FF0000"/>
                </a:solidFill>
              </a:rPr>
              <a:t>Калибры</a:t>
            </a:r>
            <a:r>
              <a:rPr lang="ru-RU" sz="2100" b="1" dirty="0"/>
              <a:t> </a:t>
            </a:r>
            <a:r>
              <a:rPr lang="ru-RU" sz="2100" dirty="0"/>
              <a:t>предназначаются, главным образом, для измерения </a:t>
            </a:r>
            <a:r>
              <a:rPr lang="ru-RU" sz="2100" b="1" dirty="0">
                <a:solidFill>
                  <a:srgbClr val="0000FF"/>
                </a:solidFill>
              </a:rPr>
              <a:t>одного определенного размера</a:t>
            </a:r>
            <a:r>
              <a:rPr lang="ru-RU" sz="2100" dirty="0"/>
              <a:t>. </a:t>
            </a:r>
            <a:endParaRPr lang="ru-RU" sz="2100" dirty="0" smtClean="0"/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100" b="1" dirty="0">
                <a:solidFill>
                  <a:srgbClr val="FF0000"/>
                </a:solidFill>
              </a:rPr>
              <a:t>Калибры</a:t>
            </a:r>
            <a:r>
              <a:rPr lang="ru-RU" sz="2100" dirty="0" smtClean="0"/>
              <a:t> </a:t>
            </a:r>
            <a:r>
              <a:rPr lang="ru-RU" sz="2100" b="1" dirty="0">
                <a:solidFill>
                  <a:srgbClr val="0000FF"/>
                </a:solidFill>
              </a:rPr>
              <a:t>не позволяют измерить фактический размер </a:t>
            </a:r>
            <a:r>
              <a:rPr lang="ru-RU" sz="2100" dirty="0"/>
              <a:t>изделия, а только дают возможность установить, что </a:t>
            </a:r>
            <a:r>
              <a:rPr lang="ru-RU" sz="2100" b="1" dirty="0">
                <a:solidFill>
                  <a:srgbClr val="0000FF"/>
                </a:solidFill>
              </a:rPr>
              <a:t>изделие не вышло за пределы указанных в чертеже допусков на его изготовление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20/01/03/s_5e0ef02e63507/img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35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20/01/03/s_5e0ef02e63507/img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355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30" y="852663"/>
            <a:ext cx="3626270" cy="2088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Для контроля внутренней резьбы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применяют: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проходные </a:t>
            </a:r>
            <a:r>
              <a:rPr lang="ru-RU" sz="2400" b="1" dirty="0">
                <a:solidFill>
                  <a:srgbClr val="0000FF"/>
                </a:solidFill>
              </a:rPr>
              <a:t>резьбовые пробки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ПР</a:t>
            </a:r>
            <a:r>
              <a:rPr lang="ru-RU" sz="2400" dirty="0" smtClean="0"/>
              <a:t>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непроходные </a:t>
            </a:r>
            <a:r>
              <a:rPr lang="ru-RU" sz="2400" b="1" dirty="0">
                <a:solidFill>
                  <a:srgbClr val="0000FF"/>
                </a:solidFill>
              </a:rPr>
              <a:t>резьбовые пробки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НЕ</a:t>
            </a:r>
            <a:r>
              <a:rPr lang="ru-RU" sz="24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3830" y="2924944"/>
            <a:ext cx="88569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Для контроля наружной резьбы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применяют: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проходные резьбовые кольца</a:t>
            </a:r>
            <a:r>
              <a:rPr lang="ru-RU" sz="2400" dirty="0" smtClean="0"/>
              <a:t> (</a:t>
            </a:r>
            <a:r>
              <a:rPr lang="ru-RU" sz="2400" b="1" dirty="0" smtClean="0">
                <a:solidFill>
                  <a:srgbClr val="FF0000"/>
                </a:solidFill>
              </a:rPr>
              <a:t>ПР</a:t>
            </a:r>
            <a:r>
              <a:rPr lang="ru-RU" sz="2400" dirty="0" smtClean="0"/>
              <a:t>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непроходные резьбовые кольца</a:t>
            </a:r>
            <a:r>
              <a:rPr lang="ru-RU" sz="2400" dirty="0" smtClean="0"/>
              <a:t> (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dirty="0" smtClean="0"/>
              <a:t>) </a:t>
            </a:r>
          </a:p>
        </p:txBody>
      </p:sp>
      <p:pic>
        <p:nvPicPr>
          <p:cNvPr id="7" name="Picture 1" descr="скачанные фай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21" y="4495179"/>
            <a:ext cx="9058690" cy="189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1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6192688" cy="35185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Для контроля внутренней резьбы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применяют: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проходные </a:t>
            </a:r>
            <a:r>
              <a:rPr lang="ru-RU" sz="2400" b="1" dirty="0">
                <a:solidFill>
                  <a:srgbClr val="0000FF"/>
                </a:solidFill>
              </a:rPr>
              <a:t>резьбовые пробки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ПР</a:t>
            </a:r>
            <a:r>
              <a:rPr lang="ru-RU" sz="2400" dirty="0"/>
              <a:t>), проверяющие </a:t>
            </a:r>
            <a:r>
              <a:rPr lang="ru-RU" sz="2400" b="1" dirty="0"/>
              <a:t>приведенный</a:t>
            </a:r>
            <a:r>
              <a:rPr lang="ru-RU" sz="2400" dirty="0"/>
              <a:t> </a:t>
            </a:r>
            <a:r>
              <a:rPr lang="ru-RU" sz="2400" b="1" dirty="0"/>
              <a:t>средний диаметры </a:t>
            </a:r>
            <a:r>
              <a:rPr lang="ru-RU" sz="2400" b="1" dirty="0" smtClean="0"/>
              <a:t>гайки</a:t>
            </a:r>
            <a:r>
              <a:rPr lang="ru-RU" sz="2400" dirty="0" smtClean="0"/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непроходные </a:t>
            </a:r>
            <a:r>
              <a:rPr lang="ru-RU" sz="2400" b="1" dirty="0">
                <a:solidFill>
                  <a:srgbClr val="0000FF"/>
                </a:solidFill>
              </a:rPr>
              <a:t>резьбовые пробки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НЕ</a:t>
            </a:r>
            <a:r>
              <a:rPr lang="ru-RU" sz="2400" dirty="0"/>
              <a:t>), проверяющие </a:t>
            </a:r>
            <a:r>
              <a:rPr lang="ru-RU" sz="2400" b="1" dirty="0"/>
              <a:t>верхний предел среднего диаметра гайки</a:t>
            </a:r>
            <a:r>
              <a:rPr lang="ru-RU" sz="2400" dirty="0"/>
              <a:t>. 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162812"/>
            <a:ext cx="426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Резьбовой </a:t>
            </a:r>
            <a:r>
              <a:rPr lang="ru-RU" sz="2400" b="1" dirty="0">
                <a:solidFill>
                  <a:srgbClr val="FF0000"/>
                </a:solidFill>
              </a:rPr>
              <a:t>калибр-пробка </a:t>
            </a:r>
          </a:p>
        </p:txBody>
      </p:sp>
    </p:spTree>
    <p:extLst>
      <p:ext uri="{BB962C8B-B14F-4D97-AF65-F5344CB8AC3E}">
        <p14:creationId xmlns:p14="http://schemas.microsoft.com/office/powerpoint/2010/main" val="21931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u="sng" dirty="0" smtClean="0">
                <a:solidFill>
                  <a:srgbClr val="0000FF"/>
                </a:solidFill>
              </a:rPr>
              <a:t>Калибр-пробка </a:t>
            </a:r>
            <a:r>
              <a:rPr lang="ru-RU" sz="2100" b="1" u="sng" dirty="0">
                <a:solidFill>
                  <a:srgbClr val="0000FF"/>
                </a:solidFill>
              </a:rPr>
              <a:t>резьбовой проходной</a:t>
            </a:r>
            <a:r>
              <a:rPr lang="ru-RU" sz="2100" dirty="0"/>
              <a:t> </a:t>
            </a:r>
            <a:r>
              <a:rPr lang="ru-RU" sz="2100" b="1" dirty="0">
                <a:solidFill>
                  <a:srgbClr val="FF0000"/>
                </a:solidFill>
              </a:rPr>
              <a:t>ПР</a:t>
            </a:r>
            <a:r>
              <a:rPr lang="ru-RU" sz="2100" dirty="0"/>
              <a:t> должен </a:t>
            </a:r>
            <a:r>
              <a:rPr lang="ru-RU" sz="2100" b="1" dirty="0"/>
              <a:t>свободно ввинчиваться </a:t>
            </a:r>
            <a:r>
              <a:rPr lang="ru-RU" sz="2100" dirty="0"/>
              <a:t>в контролируемую внутреннюю резьбу.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dirty="0" err="1" smtClean="0">
                <a:solidFill>
                  <a:srgbClr val="FF0000"/>
                </a:solidFill>
              </a:rPr>
              <a:t>Свинчиваемость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rgbClr val="FF0000"/>
                </a:solidFill>
              </a:rPr>
              <a:t>калибра </a:t>
            </a:r>
            <a:r>
              <a:rPr lang="ru-RU" sz="2100" dirty="0"/>
              <a:t>с резьбой означает, что приведенный средний диаметр резьбы не меньше установленного наименьшего предельного размера и имеющиеся погрешности шага и угла профиля внутренней резьбы компенсированы соответствующим увеличением среднего диаметра. </a:t>
            </a:r>
            <a:br>
              <a:rPr lang="ru-RU" sz="2100" dirty="0"/>
            </a:br>
            <a:r>
              <a:rPr lang="ru-RU" sz="2100" dirty="0"/>
              <a:t>Увеличение среднего диаметра компенсирует и погрешности винтовой линии резьбы и отклонения формы (</a:t>
            </a:r>
            <a:r>
              <a:rPr lang="ru-RU" sz="2100" dirty="0" err="1"/>
              <a:t>круглости</a:t>
            </a:r>
            <a:r>
              <a:rPr lang="ru-RU" sz="2100" dirty="0"/>
              <a:t>, </a:t>
            </a:r>
            <a:r>
              <a:rPr lang="ru-RU" sz="2100" dirty="0" err="1"/>
              <a:t>цилиндричности</a:t>
            </a:r>
            <a:r>
              <a:rPr lang="ru-RU" sz="2100" dirty="0"/>
              <a:t>).</a:t>
            </a:r>
          </a:p>
          <a:p>
            <a:pPr marL="0" indent="0">
              <a:buNone/>
            </a:pPr>
            <a:endParaRPr lang="ru-RU" sz="1000" b="1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100" b="1" u="sng" dirty="0" smtClean="0">
                <a:solidFill>
                  <a:srgbClr val="0000FF"/>
                </a:solidFill>
              </a:rPr>
              <a:t>Калибр-пробка </a:t>
            </a:r>
            <a:r>
              <a:rPr lang="ru-RU" sz="2100" b="1" u="sng" dirty="0">
                <a:solidFill>
                  <a:srgbClr val="0000FF"/>
                </a:solidFill>
              </a:rPr>
              <a:t>резьбовой непроходной</a:t>
            </a:r>
            <a:r>
              <a:rPr lang="ru-RU" sz="2100" dirty="0"/>
              <a:t> </a:t>
            </a:r>
            <a:r>
              <a:rPr lang="ru-RU" sz="2100" b="1" dirty="0">
                <a:solidFill>
                  <a:srgbClr val="FF0000"/>
                </a:solidFill>
              </a:rPr>
              <a:t>НЕ</a:t>
            </a:r>
            <a:r>
              <a:rPr lang="ru-RU" sz="2100" dirty="0"/>
              <a:t>, как правило, </a:t>
            </a:r>
            <a:r>
              <a:rPr lang="ru-RU" sz="2100" b="1" dirty="0"/>
              <a:t>не должен ввинчиваться в контролируемую резьбу</a:t>
            </a:r>
            <a:r>
              <a:rPr lang="ru-RU" sz="2100" dirty="0"/>
              <a:t>.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Допускается </a:t>
            </a:r>
            <a:r>
              <a:rPr lang="ru-RU" sz="2100" dirty="0"/>
              <a:t>ввинчивание калибра до двух оборотов (для сквозной резьбы с каждой из сторон втулки). </a:t>
            </a:r>
            <a:br>
              <a:rPr lang="ru-RU" sz="2100" dirty="0"/>
            </a:br>
            <a:r>
              <a:rPr lang="ru-RU" sz="2100" dirty="0"/>
              <a:t>При контроле коротких </a:t>
            </a:r>
            <a:r>
              <a:rPr lang="ru-RU" sz="2100" dirty="0" err="1"/>
              <a:t>резьб</a:t>
            </a:r>
            <a:r>
              <a:rPr lang="ru-RU" sz="2100" dirty="0"/>
              <a:t> (до четырех витков) ввинчивание калибра-пробки допускается до двух оборотов с одной стороны или в сумме с двух сторон.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Проходной </a:t>
            </a:r>
            <a:r>
              <a:rPr lang="ru-RU" sz="2100" dirty="0"/>
              <a:t>резьбовой калибр-пробка проверяет, не выходит ли средний диаметр резьбы за установленный наибольший предельный размер.</a:t>
            </a:r>
            <a:br>
              <a:rPr lang="ru-RU" sz="2100" dirty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2999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7260"/>
            <a:ext cx="8784976" cy="5172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Для </a:t>
            </a:r>
            <a:r>
              <a:rPr lang="ru-RU" sz="2400" b="1" dirty="0">
                <a:solidFill>
                  <a:srgbClr val="FF0000"/>
                </a:solidFill>
              </a:rPr>
              <a:t>проверки внутреннего диаметра гайки </a:t>
            </a:r>
            <a:r>
              <a:rPr lang="ru-RU" sz="2400" dirty="0"/>
              <a:t>применяются </a:t>
            </a:r>
            <a:r>
              <a:rPr lang="ru-RU" sz="2400" b="1" dirty="0">
                <a:solidFill>
                  <a:srgbClr val="0000FF"/>
                </a:solidFill>
              </a:rPr>
              <a:t>гладкие </a:t>
            </a:r>
            <a:r>
              <a:rPr lang="ru-RU" sz="2400" b="1" dirty="0" smtClean="0">
                <a:solidFill>
                  <a:srgbClr val="0000FF"/>
                </a:solidFill>
              </a:rPr>
              <a:t>пробки</a:t>
            </a:r>
            <a:r>
              <a:rPr lang="ru-RU" sz="2400" dirty="0" smtClean="0"/>
              <a:t>:</a:t>
            </a:r>
          </a:p>
          <a:p>
            <a:pPr marL="606425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проходная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606425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непроходная</a:t>
            </a:r>
            <a:r>
              <a:rPr lang="ru-RU" dirty="0" smtClean="0"/>
              <a:t>.</a:t>
            </a:r>
          </a:p>
          <a:p>
            <a:pPr marL="0" lvl="1" indent="0">
              <a:buNone/>
            </a:pPr>
            <a:endParaRPr lang="ru-RU" sz="1000" b="1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Калибр-пробка гладкий проходной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ПР</a:t>
            </a:r>
            <a:r>
              <a:rPr lang="ru-RU" dirty="0" smtClean="0"/>
              <a:t> должен с</a:t>
            </a:r>
            <a:r>
              <a:rPr lang="ru-RU" b="1" dirty="0" smtClean="0"/>
              <a:t>вободно входить </a:t>
            </a:r>
            <a:r>
              <a:rPr lang="ru-RU" dirty="0" smtClean="0"/>
              <a:t>в контролируемую резьбу </a:t>
            </a:r>
            <a:r>
              <a:rPr lang="ru-RU" b="1" dirty="0" smtClean="0"/>
              <a:t>под действием собственного веса</a:t>
            </a:r>
            <a:r>
              <a:rPr lang="ru-RU" dirty="0" smtClean="0"/>
              <a:t> или при определенной нагрузке.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Калибр-пробка гладкий непроходной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dirty="0" smtClean="0"/>
              <a:t>, как правило, </a:t>
            </a:r>
            <a:r>
              <a:rPr lang="ru-RU" sz="2400" b="1" dirty="0" smtClean="0"/>
              <a:t>не должен входить </a:t>
            </a:r>
            <a:r>
              <a:rPr lang="ru-RU" sz="2400" dirty="0" smtClean="0"/>
              <a:t>в контролируемую резьбу под действием собственного веса или под действием определенной нагрузки. Допускается вхождение калибра </a:t>
            </a:r>
            <a:r>
              <a:rPr lang="ru-RU" sz="2400" b="1" dirty="0" smtClean="0"/>
              <a:t>на один шаг внутренней резьбы</a:t>
            </a:r>
            <a:r>
              <a:rPr lang="ru-RU" sz="2400" dirty="0" smtClean="0"/>
              <a:t>. 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0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8928992" cy="2736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Аналогично </a:t>
            </a:r>
            <a:r>
              <a:rPr lang="ru-RU" sz="2400" b="1" dirty="0">
                <a:solidFill>
                  <a:srgbClr val="FF0000"/>
                </a:solidFill>
              </a:rPr>
              <a:t>для контроля наружной резьбы </a:t>
            </a:r>
            <a:r>
              <a:rPr lang="ru-RU" sz="2400" dirty="0" smtClean="0"/>
              <a:t>применяют: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резьбовые </a:t>
            </a:r>
            <a:r>
              <a:rPr lang="ru-RU" sz="2400" b="1" dirty="0">
                <a:solidFill>
                  <a:srgbClr val="0000FF"/>
                </a:solidFill>
              </a:rPr>
              <a:t>проходные кольца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ПР</a:t>
            </a:r>
            <a:r>
              <a:rPr lang="ru-RU" sz="2400" dirty="0"/>
              <a:t>), проверяющие </a:t>
            </a:r>
            <a:r>
              <a:rPr lang="ru-RU" sz="2400" b="1" dirty="0"/>
              <a:t>приведенный средний диаметр </a:t>
            </a:r>
            <a:r>
              <a:rPr lang="ru-RU" sz="2400" b="1" dirty="0" smtClean="0"/>
              <a:t>резьбы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непроходные </a:t>
            </a:r>
            <a:r>
              <a:rPr lang="ru-RU" sz="2400" b="1" dirty="0">
                <a:solidFill>
                  <a:srgbClr val="0000FF"/>
                </a:solidFill>
              </a:rPr>
              <a:t>резьбовые кольца</a:t>
            </a:r>
            <a:r>
              <a:rPr lang="ru-RU" sz="2400" dirty="0"/>
              <a:t> (</a:t>
            </a:r>
            <a:r>
              <a:rPr lang="ru-RU" sz="2400" b="1" dirty="0">
                <a:solidFill>
                  <a:srgbClr val="FF0000"/>
                </a:solidFill>
              </a:rPr>
              <a:t>НЕ</a:t>
            </a:r>
            <a:r>
              <a:rPr lang="ru-RU" sz="2400" dirty="0"/>
              <a:t>), проверяющие </a:t>
            </a:r>
            <a:r>
              <a:rPr lang="ru-RU" sz="2400" b="1" dirty="0"/>
              <a:t>нижний предел среднего диаметра резьбы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79433"/>
            <a:ext cx="7776864" cy="31418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6018966"/>
            <a:ext cx="4599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Резьбовые калибры-кольца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9" cy="7161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Резьбовые калибры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8928992" cy="576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Калибр-кольцо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FF0000"/>
                </a:solidFill>
              </a:rPr>
              <a:t>ПР</a:t>
            </a:r>
            <a:r>
              <a:rPr lang="ru-RU" sz="2000" dirty="0"/>
              <a:t> должен </a:t>
            </a:r>
            <a:r>
              <a:rPr lang="ru-RU" sz="2000" b="1" dirty="0"/>
              <a:t>свободно навинчиваться</a:t>
            </a:r>
            <a:r>
              <a:rPr lang="ru-RU" sz="2000" dirty="0"/>
              <a:t> на контролируемую резьбу.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Свинчиваемость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калибра с резьбой </a:t>
            </a:r>
            <a:r>
              <a:rPr lang="ru-RU" sz="2000" dirty="0"/>
              <a:t>означает, что приведенный средний диаметр резьбы не выходит за установленный наибольший предельный размер и имеющиеся погрешности шага и угла профиля наружной резьбы компенсированы соответствующим уменьшением среднего диаметра. </a:t>
            </a:r>
            <a:br>
              <a:rPr lang="ru-RU" sz="2000" dirty="0"/>
            </a:br>
            <a:r>
              <a:rPr lang="ru-RU" sz="2000" dirty="0"/>
              <a:t>Уменьшение среднего диаметра резьбы компенсирует также погрешности винтовой линии резьбы и погрешности формы (</a:t>
            </a:r>
            <a:r>
              <a:rPr lang="ru-RU" sz="2000" dirty="0" err="1"/>
              <a:t>круглость</a:t>
            </a:r>
            <a:r>
              <a:rPr lang="ru-RU" sz="2000" dirty="0"/>
              <a:t>, </a:t>
            </a:r>
            <a:r>
              <a:rPr lang="ru-RU" sz="2000" dirty="0" err="1"/>
              <a:t>цилиндричность</a:t>
            </a:r>
            <a:r>
              <a:rPr lang="ru-RU" sz="2000" dirty="0"/>
              <a:t>). 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00FF"/>
                </a:solidFill>
              </a:rPr>
              <a:t>Калибр-кольцо резьбовой непроходной </a:t>
            </a:r>
            <a:r>
              <a:rPr lang="ru-RU" sz="2000" b="1" dirty="0">
                <a:solidFill>
                  <a:srgbClr val="FF0000"/>
                </a:solidFill>
              </a:rPr>
              <a:t>НЕ</a:t>
            </a:r>
            <a:r>
              <a:rPr lang="ru-RU" sz="2000" dirty="0"/>
              <a:t>, как правило, </a:t>
            </a:r>
            <a:r>
              <a:rPr lang="ru-RU" sz="2000" b="1" dirty="0"/>
              <a:t>не должен навинчиваться </a:t>
            </a:r>
            <a:r>
              <a:rPr lang="ru-RU" sz="2000" dirty="0"/>
              <a:t>на контролируемую наружную резьбу. Допускается навинчивание непроходного калибра-кольца до двух оборотов. При контроле коротких </a:t>
            </a:r>
            <a:r>
              <a:rPr lang="ru-RU" sz="2000" dirty="0" err="1"/>
              <a:t>резьб</a:t>
            </a:r>
            <a:r>
              <a:rPr lang="ru-RU" sz="2000" dirty="0"/>
              <a:t> (</a:t>
            </a:r>
            <a:r>
              <a:rPr lang="ru-RU" sz="2000" b="1" dirty="0"/>
              <a:t>до </a:t>
            </a:r>
            <a:r>
              <a:rPr lang="ru-RU" sz="2000" b="1" dirty="0" smtClean="0"/>
              <a:t>трёх </a:t>
            </a:r>
            <a:r>
              <a:rPr lang="ru-RU" sz="2000" b="1" dirty="0"/>
              <a:t>витков</a:t>
            </a:r>
            <a:r>
              <a:rPr lang="ru-RU" sz="2000" dirty="0"/>
              <a:t>) навинчивание калибра-кольца не допускается. </a:t>
            </a:r>
            <a:br>
              <a:rPr lang="ru-RU" sz="2000" dirty="0"/>
            </a:br>
            <a:r>
              <a:rPr lang="ru-RU" sz="2000" b="1" dirty="0">
                <a:solidFill>
                  <a:srgbClr val="0000FF"/>
                </a:solidFill>
              </a:rPr>
              <a:t>Непроходной резьбовой калибр-кольцо </a:t>
            </a:r>
            <a:r>
              <a:rPr lang="ru-RU" sz="2000" b="1" dirty="0">
                <a:solidFill>
                  <a:srgbClr val="FF0000"/>
                </a:solidFill>
              </a:rPr>
              <a:t>НЕ </a:t>
            </a:r>
            <a:r>
              <a:rPr lang="ru-RU" sz="2000" b="1" dirty="0"/>
              <a:t>проверяет</a:t>
            </a:r>
            <a:r>
              <a:rPr lang="ru-RU" sz="2000" dirty="0"/>
              <a:t>, не выходит ли средний диаметр резьбы за установленный наименьший предельный размер. </a:t>
            </a:r>
            <a:br>
              <a:rPr lang="ru-RU" sz="2000" dirty="0"/>
            </a:br>
            <a:endParaRPr lang="ru-RU" sz="2000" dirty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4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96" y="116632"/>
            <a:ext cx="889248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6600"/>
                </a:solidFill>
              </a:rPr>
              <a:t>Для </a:t>
            </a:r>
            <a:r>
              <a:rPr lang="ru-RU" sz="1800" b="1" dirty="0">
                <a:solidFill>
                  <a:srgbClr val="006600"/>
                </a:solidFill>
              </a:rPr>
              <a:t>проверки наружного диаметра резьбы (болта) </a:t>
            </a:r>
            <a:r>
              <a:rPr lang="ru-RU" sz="1800" dirty="0"/>
              <a:t>применяются </a:t>
            </a:r>
            <a:r>
              <a:rPr lang="ru-RU" sz="1800" dirty="0" smtClean="0"/>
              <a:t>также </a:t>
            </a:r>
            <a:r>
              <a:rPr lang="ru-RU" sz="1800" b="1" dirty="0" smtClean="0">
                <a:solidFill>
                  <a:srgbClr val="FF0000"/>
                </a:solidFill>
              </a:rPr>
              <a:t>предельные гладкие скобы</a:t>
            </a:r>
            <a:r>
              <a:rPr lang="ru-RU" sz="1800" dirty="0" smtClean="0"/>
              <a:t>:</a:t>
            </a:r>
          </a:p>
          <a:p>
            <a:pPr marL="606425" lvl="1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00FF"/>
                </a:solidFill>
              </a:rPr>
              <a:t>проходная</a:t>
            </a:r>
            <a:r>
              <a:rPr lang="ru-RU" sz="1800" dirty="0" smtClean="0"/>
              <a:t> и</a:t>
            </a:r>
          </a:p>
          <a:p>
            <a:pPr marL="606425" lvl="1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00FF"/>
                </a:solidFill>
              </a:rPr>
              <a:t>непроходная</a:t>
            </a:r>
            <a:r>
              <a:rPr lang="ru-RU" sz="1800" dirty="0" smtClean="0"/>
              <a:t>.</a:t>
            </a:r>
          </a:p>
          <a:p>
            <a:pPr marL="0" lvl="1" indent="0"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Калибр-скоба резьбовой гладкий проходной </a:t>
            </a:r>
            <a:r>
              <a:rPr lang="ru-RU" sz="1800" b="1" dirty="0">
                <a:solidFill>
                  <a:srgbClr val="FF0000"/>
                </a:solidFill>
              </a:rPr>
              <a:t>ПР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smtClean="0"/>
              <a:t>должен </a:t>
            </a:r>
            <a:r>
              <a:rPr lang="ru-RU" sz="1800" b="1" dirty="0"/>
              <a:t>скользить </a:t>
            </a:r>
            <a:r>
              <a:rPr lang="ru-RU" sz="1800" dirty="0"/>
              <a:t>по контролируемой резьбе </a:t>
            </a:r>
            <a:r>
              <a:rPr lang="ru-RU" sz="1800" b="1" dirty="0"/>
              <a:t>под действием собственного веса</a:t>
            </a:r>
            <a:r>
              <a:rPr lang="ru-RU" sz="1800" dirty="0"/>
              <a:t> или определенной силы не менее чем в трех положениях, расположенных на равном расстоянии по всей окружности резьбы. </a:t>
            </a:r>
            <a:endParaRPr lang="ru-RU" sz="1800" dirty="0" smtClean="0"/>
          </a:p>
          <a:p>
            <a:pPr marL="0" lvl="1" indent="0">
              <a:buNone/>
            </a:pPr>
            <a:r>
              <a:rPr lang="ru-RU" sz="1800" dirty="0" smtClean="0"/>
              <a:t>Этим </a:t>
            </a:r>
            <a:r>
              <a:rPr lang="ru-RU" sz="1800" dirty="0"/>
              <a:t>калибром проверяют </a:t>
            </a:r>
            <a:r>
              <a:rPr lang="ru-RU" sz="1800" b="1" dirty="0">
                <a:solidFill>
                  <a:srgbClr val="006600"/>
                </a:solidFill>
              </a:rPr>
              <a:t>наибольший предельный размер среднего диаметра наружной резьбы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Контроль резьбы калибрами-скобами </a:t>
            </a:r>
            <a:r>
              <a:rPr lang="ru-RU" sz="1800" dirty="0"/>
              <a:t>рекомендуется сопровождать выборочным контролем с помощью проходного резьбового калибра-кольца, так как калибр-скоба не выявляет всех отклонений формы наружной резьбы. В спорных случаях решающим методом контроля является контроль проходным резьбовым калибром-кольцом ПР.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00FF"/>
                </a:solidFill>
              </a:rPr>
              <a:t>Калибр-скоба резьбовой непроходной </a:t>
            </a:r>
            <a:r>
              <a:rPr lang="ru-RU" sz="1800" b="1" dirty="0">
                <a:solidFill>
                  <a:srgbClr val="FF0000"/>
                </a:solidFill>
              </a:rPr>
              <a:t>НЕ</a:t>
            </a:r>
            <a:r>
              <a:rPr lang="ru-RU" sz="1800" dirty="0"/>
              <a:t>, как правило, </a:t>
            </a:r>
            <a:r>
              <a:rPr lang="ru-RU" sz="1800" b="1" dirty="0"/>
              <a:t>не должен проходить под действием собственного веса </a:t>
            </a:r>
            <a:r>
              <a:rPr lang="ru-RU" sz="1800" dirty="0" smtClean="0"/>
              <a:t>(</a:t>
            </a:r>
            <a:r>
              <a:rPr lang="ru-RU" sz="1800" dirty="0"/>
              <a:t>в крайнем случае только </a:t>
            </a:r>
            <a:r>
              <a:rPr lang="ru-RU" sz="1800" dirty="0" smtClean="0"/>
              <a:t>«закусывать») </a:t>
            </a:r>
            <a:r>
              <a:rPr lang="ru-RU" sz="1800" dirty="0"/>
              <a:t>или определенной силы ни в одном из трех (не менее) положений, расположенных на равном расстоянии по всей окружности резьбы. </a:t>
            </a:r>
            <a:br>
              <a:rPr lang="ru-RU" sz="1800" dirty="0"/>
            </a:br>
            <a:r>
              <a:rPr lang="ru-RU" sz="1800" dirty="0"/>
              <a:t>Допускается прохождение калибра-скобы </a:t>
            </a:r>
            <a:r>
              <a:rPr lang="ru-RU" sz="1800" b="1" dirty="0"/>
              <a:t>на первых двух витках наружной резьбы</a:t>
            </a:r>
            <a:r>
              <a:rPr lang="ru-RU" sz="1800" dirty="0"/>
              <a:t>. Этим калибром проверяется </a:t>
            </a:r>
            <a:r>
              <a:rPr lang="ru-RU" sz="1800" b="1" dirty="0">
                <a:solidFill>
                  <a:srgbClr val="006600"/>
                </a:solidFill>
              </a:rPr>
              <a:t>наименьший предельный размер среднего диаметра наружной резьбы.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97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ru-RU" sz="34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7.</a:t>
            </a:r>
            <a:r>
              <a:rPr lang="ru-RU" sz="34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4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КАЛИБРЫ </a:t>
            </a:r>
            <a:r>
              <a:rPr lang="en-US" sz="3400" b="1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ДЛЯ КОНИЧЕСКИХ ПОВЕРХНОСТЕЙ</a:t>
            </a:r>
            <a:r>
              <a:rPr lang="en-US" sz="3400" b="0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400" dirty="0">
              <a:solidFill>
                <a:srgbClr val="0000FF"/>
              </a:solidFill>
            </a:endParaRPr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4294967295"/>
          </p:nvPr>
        </p:nvSpPr>
        <p:spPr>
          <a:xfrm>
            <a:off x="179512" y="1844824"/>
            <a:ext cx="457200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r>
              <a:rPr lang="en-US" sz="25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Конические </a:t>
            </a:r>
            <a:r>
              <a:rPr lang="en-US" sz="2500" b="1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поверхности </a:t>
            </a:r>
            <a:r>
              <a:rPr lang="en-US" sz="25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обычно проверяются такими предельными калибрами, в которых  проходная и непроходная стороны </a:t>
            </a:r>
            <a:r>
              <a:rPr lang="en-US" sz="25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объединены в одном калибре</a:t>
            </a:r>
            <a:r>
              <a:rPr lang="en-US" sz="25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ru-RU" sz="25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r>
              <a:rPr lang="en-US" sz="25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Различают</a:t>
            </a:r>
            <a:r>
              <a:rPr lang="en-US" sz="25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 lang="ru-RU" sz="25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77875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Wingdings" panose="05000000000000000000" pitchFamily="2" charset="2"/>
              <a:buChar char="Ø"/>
            </a:pPr>
            <a:r>
              <a:rPr lang="en-US" sz="25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калибр-кольцо</a:t>
            </a:r>
            <a:r>
              <a:rPr lang="en-US" sz="25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5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endParaRPr lang="ru-RU" sz="25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77875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Wingdings" panose="05000000000000000000" pitchFamily="2" charset="2"/>
              <a:buChar char="Ø"/>
            </a:pPr>
            <a:r>
              <a:rPr lang="en-US" sz="25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калибр-пробку</a:t>
            </a:r>
            <a:r>
              <a:rPr lang="en-US" sz="25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8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"/>
            </a:endParaRPr>
          </a:p>
        </p:txBody>
      </p:sp>
      <p:pic>
        <p:nvPicPr>
          <p:cNvPr id="250" name="Google Shape;250;p1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772816"/>
            <a:ext cx="439248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3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88"/>
            <a:ext cx="9144000" cy="587341"/>
          </a:xfrm>
          <a:solidFill>
            <a:srgbClr val="00B05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2.</a:t>
            </a:r>
            <a:r>
              <a:rPr lang="ru-RU" sz="40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Классификация </a:t>
            </a:r>
            <a:r>
              <a:rPr lang="ru-RU" sz="4000" spc="20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54468"/>
            <a:ext cx="8935787" cy="6303532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1)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 зависимости от контролируемой поверхности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а)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  </a:t>
            </a:r>
            <a:r>
              <a:rPr lang="ru-RU" sz="2400" b="1" u="sng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гладкие</a:t>
            </a:r>
            <a:r>
              <a:rPr lang="ru-RU" sz="2400" dirty="0" smtClean="0">
                <a:ln w="11430"/>
                <a:latin typeface="+mj-lt"/>
              </a:rPr>
              <a:t> </a:t>
            </a:r>
            <a:r>
              <a:rPr lang="ru-RU" sz="1900" i="1" dirty="0" smtClean="0">
                <a:ln w="11430"/>
                <a:latin typeface="+mj-lt"/>
              </a:rPr>
              <a:t>(для контроля гладких цилиндрических наружных и внутренних поверхностей)</a:t>
            </a:r>
            <a:r>
              <a:rPr lang="ru-RU" sz="1900" dirty="0" smtClean="0">
                <a:ln w="11430"/>
                <a:latin typeface="+mj-lt"/>
              </a:rPr>
              <a:t>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б)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  конусные </a:t>
            </a:r>
            <a:r>
              <a:rPr lang="ru-RU" sz="1900" i="1" dirty="0">
                <a:ln w="11430"/>
                <a:latin typeface="+mj-lt"/>
              </a:rPr>
              <a:t>(для контроля деталей конусных гладких соединений)</a:t>
            </a:r>
            <a:r>
              <a:rPr lang="ru-RU" sz="1900" dirty="0">
                <a:ln w="11430"/>
                <a:latin typeface="+mj-lt"/>
              </a:rPr>
              <a:t>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в) 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 шлицевые </a:t>
            </a:r>
            <a:r>
              <a:rPr lang="ru-RU" sz="1900" i="1" dirty="0" smtClean="0">
                <a:ln w="11430"/>
                <a:latin typeface="+mj-lt"/>
              </a:rPr>
              <a:t>(для контроля деталей шлицевых соединений)</a:t>
            </a:r>
            <a:r>
              <a:rPr lang="ru-RU" sz="1900" dirty="0" smtClean="0">
                <a:ln w="11430"/>
                <a:latin typeface="+mj-lt"/>
              </a:rPr>
              <a:t>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г)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  резьбовые </a:t>
            </a:r>
            <a:r>
              <a:rPr lang="ru-RU" sz="1900" i="1" dirty="0">
                <a:ln w="11430"/>
                <a:latin typeface="+mj-lt"/>
              </a:rPr>
              <a:t>(для контроля деталей резьбовых соединений)</a:t>
            </a:r>
            <a:r>
              <a:rPr lang="ru-RU" sz="1900" dirty="0">
                <a:ln w="11430"/>
                <a:latin typeface="+mj-lt"/>
              </a:rPr>
              <a:t>;</a:t>
            </a:r>
          </a:p>
          <a:p>
            <a:pPr marL="273050" indent="-27305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д) 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специальные (профильные) </a:t>
            </a:r>
            <a:r>
              <a:rPr lang="ru-RU" sz="1900" i="1" dirty="0">
                <a:ln w="11430"/>
                <a:latin typeface="+mj-lt"/>
              </a:rPr>
              <a:t>(для контроля деталей </a:t>
            </a:r>
            <a:r>
              <a:rPr lang="ru-RU" sz="1900" i="1" dirty="0" smtClean="0">
                <a:ln w="11430"/>
                <a:latin typeface="+mj-lt"/>
              </a:rPr>
              <a:t>нестандартных соединений и контроля отдельных деталей специальной формы)</a:t>
            </a:r>
            <a:r>
              <a:rPr lang="ru-RU" sz="1900" b="1" dirty="0" smtClean="0">
                <a:ln w="11430"/>
                <a:solidFill>
                  <a:srgbClr val="0000FF"/>
                </a:solidFill>
                <a:latin typeface="+mj-lt"/>
              </a:rPr>
              <a:t> 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360363" algn="l"/>
              </a:tabLst>
              <a:defRPr/>
            </a:pPr>
            <a:r>
              <a:rPr lang="ru-RU" sz="9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9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3)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 зависимости от назначения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+mj-lt"/>
              </a:rPr>
              <a:t>а)</a:t>
            </a:r>
            <a:r>
              <a:rPr lang="ru-RU" sz="2400" b="1" dirty="0">
                <a:ln w="11430"/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рабочие (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Р-ПР</a:t>
            </a:r>
            <a:r>
              <a:rPr lang="ru-RU" sz="2400" b="1" dirty="0" smtClean="0">
                <a:ln w="11430"/>
                <a:latin typeface="+mj-lt"/>
              </a:rPr>
              <a:t>,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Р-НЕ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)</a:t>
            </a:r>
            <a:r>
              <a:rPr lang="ru-RU" sz="2400" dirty="0" smtClean="0">
                <a:ln w="11430"/>
                <a:latin typeface="+mj-lt"/>
              </a:rPr>
              <a:t> </a:t>
            </a:r>
            <a:r>
              <a:rPr lang="ru-RU" sz="1900" i="1" dirty="0" smtClean="0">
                <a:ln w="11430"/>
                <a:latin typeface="+mj-lt"/>
              </a:rPr>
              <a:t>(применяют на рабочих местах, ОТК)</a:t>
            </a:r>
            <a:r>
              <a:rPr lang="ru-RU" sz="1900" dirty="0" smtClean="0">
                <a:ln w="11430"/>
                <a:latin typeface="+mj-lt"/>
              </a:rPr>
              <a:t>;</a:t>
            </a:r>
            <a:endParaRPr lang="ru-RU" sz="1900" dirty="0">
              <a:ln w="11430"/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+mj-lt"/>
              </a:rPr>
              <a:t>б)</a:t>
            </a:r>
            <a:r>
              <a:rPr lang="ru-RU" sz="2400" b="1" dirty="0">
                <a:ln w="11430"/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приёмные (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П-ПР</a:t>
            </a:r>
            <a:r>
              <a:rPr lang="ru-RU" sz="2400" b="1" dirty="0">
                <a:ln w="11430"/>
                <a:latin typeface="+mj-lt"/>
              </a:rPr>
              <a:t>,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П-НЕ</a:t>
            </a:r>
            <a:r>
              <a:rPr lang="ru-RU" sz="2400" b="1" dirty="0">
                <a:ln w="11430"/>
                <a:solidFill>
                  <a:srgbClr val="0000FF"/>
                </a:solidFill>
                <a:latin typeface="+mj-lt"/>
              </a:rPr>
              <a:t>)</a:t>
            </a:r>
            <a:r>
              <a:rPr lang="ru-RU" sz="2400" dirty="0">
                <a:ln w="11430"/>
                <a:latin typeface="+mj-lt"/>
              </a:rPr>
              <a:t> </a:t>
            </a:r>
            <a:r>
              <a:rPr lang="ru-RU" sz="1900" i="1" dirty="0" smtClean="0">
                <a:ln w="11430"/>
                <a:latin typeface="+mj-lt"/>
              </a:rPr>
              <a:t>(</a:t>
            </a:r>
            <a:r>
              <a:rPr lang="ru-RU" sz="1900" i="1" dirty="0">
                <a:ln w="11430"/>
                <a:latin typeface="+mj-lt"/>
              </a:rPr>
              <a:t>применяют </a:t>
            </a:r>
            <a:r>
              <a:rPr lang="ru-RU" sz="1900" i="1" dirty="0" smtClean="0">
                <a:ln w="11430"/>
                <a:latin typeface="+mj-lt"/>
              </a:rPr>
              <a:t>контролеры, заказчики)</a:t>
            </a:r>
            <a:r>
              <a:rPr lang="ru-RU" sz="1900" dirty="0" smtClean="0">
                <a:ln w="11430"/>
                <a:latin typeface="+mj-lt"/>
              </a:rPr>
              <a:t>;</a:t>
            </a:r>
            <a:endParaRPr lang="ru-RU" sz="1900" dirty="0">
              <a:ln w="11430"/>
              <a:latin typeface="+mj-lt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+mj-lt"/>
              </a:rPr>
              <a:t>в)</a:t>
            </a:r>
            <a:r>
              <a:rPr lang="ru-RU" sz="2400" b="1" dirty="0">
                <a:ln w="11430"/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ln w="11430"/>
                <a:solidFill>
                  <a:srgbClr val="0000FF"/>
                </a:solidFill>
                <a:latin typeface="+mj-lt"/>
              </a:rPr>
              <a:t>контрольные (контркалибры) (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К-ПР</a:t>
            </a:r>
            <a:r>
              <a:rPr lang="ru-RU" sz="2400" b="1" dirty="0">
                <a:ln w="11430"/>
                <a:latin typeface="+mj-lt"/>
              </a:rPr>
              <a:t>,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+mj-lt"/>
              </a:rPr>
              <a:t>К-НЕ</a:t>
            </a:r>
            <a:r>
              <a:rPr lang="ru-RU" sz="2400" b="1" dirty="0">
                <a:ln w="11430"/>
                <a:solidFill>
                  <a:srgbClr val="0000FF"/>
                </a:solidFill>
                <a:latin typeface="+mj-lt"/>
              </a:rPr>
              <a:t>)</a:t>
            </a:r>
            <a:r>
              <a:rPr lang="ru-RU" sz="2400" dirty="0">
                <a:ln w="11430"/>
                <a:latin typeface="+mj-lt"/>
              </a:rPr>
              <a:t> </a:t>
            </a:r>
            <a:r>
              <a:rPr lang="ru-RU" sz="1900" i="1" dirty="0" smtClean="0">
                <a:ln w="11430"/>
                <a:latin typeface="+mj-lt"/>
              </a:rPr>
              <a:t>(</a:t>
            </a:r>
            <a:r>
              <a:rPr lang="ru-RU" sz="1900" i="1" dirty="0">
                <a:ln w="11430"/>
                <a:latin typeface="+mj-lt"/>
              </a:rPr>
              <a:t>применяют </a:t>
            </a:r>
            <a:r>
              <a:rPr lang="ru-RU" sz="1900" i="1" dirty="0" smtClean="0">
                <a:ln w="11430"/>
                <a:latin typeface="+mj-lt"/>
              </a:rPr>
              <a:t>для проверки самих калибров в процессе изготовления и эксплуатации)</a:t>
            </a:r>
            <a:endParaRPr lang="ru-RU" sz="19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09" y="2296328"/>
            <a:ext cx="894258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360363" algn="l"/>
              </a:tabLst>
              <a:defRPr/>
            </a:pPr>
            <a:r>
              <a:rPr lang="ru-RU" sz="19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2</a:t>
            </a:r>
            <a:r>
              <a:rPr lang="ru-RU" sz="19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sz="19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9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зависимости от условий оценки годности деталей</a:t>
            </a:r>
            <a:r>
              <a:rPr lang="ru-RU" sz="1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b="1" dirty="0">
                <a:ln w="11430"/>
                <a:solidFill>
                  <a:srgbClr val="FF0000"/>
                </a:solidFill>
              </a:rPr>
              <a:t>а)</a:t>
            </a:r>
            <a:r>
              <a:rPr lang="ru-RU" sz="1900" b="1" dirty="0">
                <a:ln w="11430"/>
                <a:solidFill>
                  <a:srgbClr val="0000FF"/>
                </a:solidFill>
              </a:rPr>
              <a:t> нормальные (точные шаблоны)</a:t>
            </a:r>
            <a:r>
              <a:rPr lang="ru-RU" sz="1900" dirty="0">
                <a:ln w="11430"/>
              </a:rPr>
              <a:t> </a:t>
            </a:r>
            <a:r>
              <a:rPr lang="ru-RU" sz="1500" i="1" dirty="0">
                <a:ln w="11430"/>
              </a:rPr>
              <a:t>(для контроля годности изделий сложного профиля путем копирования) –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имеют</a:t>
            </a:r>
            <a:r>
              <a:rPr lang="ru-RU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один размер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тот, который желательно получить на изделии. </a:t>
            </a:r>
            <a:r>
              <a:rPr lang="en-US" sz="15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Годность изделия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определяется вхождением в него калибра с большей или меньшей степенью плотности</a:t>
            </a:r>
            <a:r>
              <a:rPr lang="ru-RU" sz="1500" dirty="0">
                <a:ln w="11430"/>
              </a:rPr>
              <a:t>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900" b="1" dirty="0">
                <a:ln w="11430"/>
                <a:solidFill>
                  <a:srgbClr val="FF0000"/>
                </a:solidFill>
              </a:rPr>
              <a:t>б)</a:t>
            </a:r>
            <a:r>
              <a:rPr lang="ru-RU" sz="1900" b="1" dirty="0">
                <a:ln w="11430"/>
                <a:solidFill>
                  <a:srgbClr val="0000FF"/>
                </a:solidFill>
              </a:rPr>
              <a:t> </a:t>
            </a:r>
            <a:r>
              <a:rPr lang="ru-RU" sz="1900" b="1" u="sng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предельные</a:t>
            </a:r>
            <a:r>
              <a:rPr lang="ru-RU" sz="1900" b="1" dirty="0">
                <a:ln w="11430"/>
                <a:solidFill>
                  <a:srgbClr val="0000FF"/>
                </a:solidFill>
              </a:rPr>
              <a:t> </a:t>
            </a:r>
            <a:r>
              <a:rPr lang="ru-RU" sz="1500" i="1" dirty="0">
                <a:ln w="11430"/>
              </a:rPr>
              <a:t>(для контроля годности </a:t>
            </a:r>
            <a:r>
              <a:rPr lang="ru-RU" sz="1500" b="1" i="1" dirty="0">
                <a:ln w="11430"/>
                <a:solidFill>
                  <a:srgbClr val="C00000"/>
                </a:solidFill>
              </a:rPr>
              <a:t>наибольшего и наименьшего предельных размеров </a:t>
            </a:r>
            <a:r>
              <a:rPr lang="ru-RU" sz="1500" i="1" dirty="0">
                <a:ln w="11430"/>
              </a:rPr>
              <a:t>элемента деталей, т.е. для установления, находится ли проверяемый размер в пределах допуска) –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имеют</a:t>
            </a:r>
            <a:r>
              <a:rPr lang="ru-RU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два размера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один размер калибра равен </a:t>
            </a:r>
            <a:r>
              <a:rPr lang="en-US" sz="15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наименьшему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предельному размеру детали, второй – </a:t>
            </a:r>
            <a:r>
              <a:rPr lang="en-US" sz="15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наибольшему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Один конец калибра обязательно должен входить в деталь, а второй – входить</a:t>
            </a:r>
            <a:r>
              <a:rPr lang="ru-RU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должен</a:t>
            </a:r>
            <a:r>
              <a:rPr lang="ru-RU" sz="1500" dirty="0">
                <a:ln w="11430"/>
              </a:rPr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500" b="1" dirty="0" smtClean="0">
              <a:ln w="11430"/>
              <a:solidFill>
                <a:srgbClr val="C00000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550" b="1" dirty="0" smtClean="0">
                <a:ln w="11430"/>
                <a:solidFill>
                  <a:srgbClr val="C00000"/>
                </a:solidFill>
              </a:rPr>
              <a:t>С </a:t>
            </a:r>
            <a:r>
              <a:rPr lang="ru-RU" sz="1550" b="1" dirty="0">
                <a:ln w="11430"/>
                <a:solidFill>
                  <a:srgbClr val="C00000"/>
                </a:solidFill>
              </a:rPr>
              <a:t>помощью предельных калибров </a:t>
            </a:r>
            <a:r>
              <a:rPr lang="ru-RU" sz="1550" b="1" dirty="0">
                <a:ln w="11430"/>
                <a:solidFill>
                  <a:srgbClr val="00B050"/>
                </a:solidFill>
              </a:rPr>
              <a:t>не определяют числовое значение </a:t>
            </a:r>
            <a:r>
              <a:rPr lang="ru-RU" sz="1550" b="1" dirty="0">
                <a:ln w="11430"/>
                <a:solidFill>
                  <a:srgbClr val="C00000"/>
                </a:solidFill>
              </a:rPr>
              <a:t>контролируемого параметра, а </a:t>
            </a:r>
            <a:r>
              <a:rPr lang="ru-RU" sz="1550" b="1" dirty="0">
                <a:ln w="11430"/>
                <a:solidFill>
                  <a:srgbClr val="00B050"/>
                </a:solidFill>
              </a:rPr>
              <a:t>выясняют, не выходит ли он за предельные значения допуска.</a:t>
            </a:r>
            <a:endParaRPr lang="ru-RU" sz="15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наружных конусов калибр-втулку для конических отверстий калибр-пробку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>
            <a:spLocks noGrp="1"/>
          </p:cNvSpPr>
          <p:nvPr>
            <p:ph type="title" idx="4294967295"/>
          </p:nvPr>
        </p:nvSpPr>
        <p:spPr>
          <a:xfrm>
            <a:off x="0" y="8032"/>
            <a:ext cx="9144000" cy="1287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КАЛИБРЫ ДЛЯ </a:t>
            </a:r>
            <a:r>
              <a:rPr lang="en-US" sz="400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КОН</a:t>
            </a:r>
            <a:r>
              <a:rPr lang="ru-RU" sz="400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УСНЫХ</a:t>
            </a:r>
            <a:r>
              <a:rPr lang="en-US" sz="400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ПОВЕРХНОСТЕЙ 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4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fsd.multiurok.ru/html/2020/01/03/s_5e0ef02e63507/img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629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d.multiurok.ru/html/2020/01/03/s_5e0ef02e63507/img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66830" cy="98072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ПРОВЕРКА КОНИЧЕСКИХ ПОВЕРХНОСТЕЙ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6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Контроль </a:t>
            </a:r>
            <a:r>
              <a:rPr lang="ru-RU" b="1" dirty="0" smtClean="0">
                <a:solidFill>
                  <a:srgbClr val="FF0000"/>
                </a:solidFill>
              </a:rPr>
              <a:t>конусов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ru-RU" b="1" dirty="0" smtClean="0"/>
              <a:t>С помощью калибров</a:t>
            </a:r>
            <a:endParaRPr lang="ru-RU" b="1" dirty="0"/>
          </a:p>
        </p:txBody>
      </p:sp>
      <p:pic>
        <p:nvPicPr>
          <p:cNvPr id="45060" name="Picture 4" descr="image_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428868"/>
            <a:ext cx="87736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116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_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848" y="116632"/>
            <a:ext cx="5116424" cy="66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675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2656"/>
            <a:ext cx="4464496" cy="6500834"/>
          </a:xfrm>
        </p:spPr>
        <p:txBody>
          <a:bodyPr>
            <a:noAutofit/>
          </a:bodyPr>
          <a:lstStyle/>
          <a:p>
            <a:pPr marL="136525" indent="0">
              <a:buClr>
                <a:srgbClr val="FF0000"/>
              </a:buClr>
              <a:buNone/>
            </a:pPr>
            <a:r>
              <a:rPr lang="ru-RU" sz="2200" b="1" dirty="0">
                <a:solidFill>
                  <a:srgbClr val="FF0000"/>
                </a:solidFill>
              </a:rPr>
              <a:t>Угол конуса конических поверхностей </a:t>
            </a:r>
            <a:r>
              <a:rPr lang="ru-RU" sz="2200" b="1" dirty="0" smtClean="0"/>
              <a:t>контролируют:</a:t>
            </a:r>
          </a:p>
          <a:p>
            <a:pPr marL="446088" indent="-309563">
              <a:buClr>
                <a:srgbClr val="FF0000"/>
              </a:buClr>
            </a:pPr>
            <a:r>
              <a:rPr lang="ru-RU" sz="2200" b="1" dirty="0" smtClean="0">
                <a:solidFill>
                  <a:srgbClr val="0000FF"/>
                </a:solidFill>
              </a:rPr>
              <a:t>нерегулируемыми </a:t>
            </a:r>
            <a:r>
              <a:rPr lang="ru-RU" sz="2200" b="1" dirty="0">
                <a:solidFill>
                  <a:srgbClr val="0000FF"/>
                </a:solidFill>
              </a:rPr>
              <a:t>(жесткими</a:t>
            </a:r>
            <a:r>
              <a:rPr lang="ru-RU" sz="2200" b="1" dirty="0" smtClean="0">
                <a:solidFill>
                  <a:srgbClr val="0000FF"/>
                </a:solidFill>
              </a:rPr>
              <a:t>) шаблонами </a:t>
            </a:r>
            <a:r>
              <a:rPr lang="ru-RU" sz="2200" dirty="0"/>
              <a:t>(</a:t>
            </a:r>
            <a:r>
              <a:rPr lang="ru-RU" sz="2200" b="1" dirty="0">
                <a:solidFill>
                  <a:srgbClr val="FF0000"/>
                </a:solidFill>
              </a:rPr>
              <a:t>рис. 1, а</a:t>
            </a:r>
            <a:r>
              <a:rPr lang="ru-RU" sz="2200" dirty="0" smtClean="0"/>
              <a:t>)</a:t>
            </a:r>
          </a:p>
          <a:p>
            <a:pPr marL="446088" indent="-309563">
              <a:buClr>
                <a:srgbClr val="FF0000"/>
              </a:buClr>
            </a:pPr>
            <a:r>
              <a:rPr lang="ru-RU" sz="2200" b="1" dirty="0" smtClean="0">
                <a:solidFill>
                  <a:srgbClr val="0000FF"/>
                </a:solidFill>
              </a:rPr>
              <a:t>регулируемыми </a:t>
            </a:r>
            <a:r>
              <a:rPr lang="ru-RU" sz="2200" b="1" dirty="0">
                <a:solidFill>
                  <a:srgbClr val="0000FF"/>
                </a:solidFill>
              </a:rPr>
              <a:t>угловыми шаблонами </a:t>
            </a:r>
            <a:r>
              <a:rPr lang="ru-RU" sz="2200" dirty="0"/>
              <a:t>(</a:t>
            </a:r>
            <a:r>
              <a:rPr lang="ru-RU" sz="2200" b="1" dirty="0">
                <a:solidFill>
                  <a:srgbClr val="FF0000"/>
                </a:solidFill>
              </a:rPr>
              <a:t>рис. 1,б</a:t>
            </a:r>
            <a:r>
              <a:rPr lang="ru-RU" sz="2200" dirty="0"/>
              <a:t>). Точность угла конуса определяют по зазору между конической поверхностью и шаблоном: если обнаружен зазор у большого основания, то угол конуса меньше заданного, если зазор у малого основания, то угол конуса больше заданного. </a:t>
            </a:r>
          </a:p>
          <a:p>
            <a:pPr marL="446088" indent="-309563">
              <a:buClr>
                <a:srgbClr val="FF0000"/>
              </a:buClr>
            </a:pPr>
            <a:r>
              <a:rPr lang="ru-RU" sz="2200" b="1" dirty="0">
                <a:solidFill>
                  <a:srgbClr val="FF0000"/>
                </a:solidFill>
              </a:rPr>
              <a:t>Угол конуса </a:t>
            </a:r>
            <a:r>
              <a:rPr lang="ru-RU" sz="2200" dirty="0"/>
              <a:t>измеряют </a:t>
            </a:r>
            <a:r>
              <a:rPr lang="ru-RU" sz="2200" b="1" dirty="0">
                <a:solidFill>
                  <a:srgbClr val="0000FF"/>
                </a:solidFill>
              </a:rPr>
              <a:t>универсальным угломером </a:t>
            </a:r>
            <a:r>
              <a:rPr lang="ru-RU" sz="2200" dirty="0"/>
              <a:t>(</a:t>
            </a:r>
            <a:r>
              <a:rPr lang="ru-RU" sz="2200" b="1" dirty="0">
                <a:solidFill>
                  <a:srgbClr val="FF0000"/>
                </a:solidFill>
              </a:rPr>
              <a:t>рис. 1, в</a:t>
            </a:r>
            <a:r>
              <a:rPr lang="ru-RU" sz="2200" dirty="0"/>
              <a:t>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7106" name="Picture 2" descr="image_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4290"/>
            <a:ext cx="4440042" cy="6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602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Autofit/>
          </a:bodyPr>
          <a:lstStyle/>
          <a:p>
            <a:pPr marL="446088" indent="-309563">
              <a:buClr>
                <a:srgbClr val="FF0000"/>
              </a:buClr>
            </a:pPr>
            <a:r>
              <a:rPr lang="ru-RU" sz="2100" dirty="0"/>
              <a:t>В условиях единичного производства широко применяют контроль конусов </a:t>
            </a:r>
            <a:r>
              <a:rPr lang="ru-RU" sz="2100" b="1" dirty="0">
                <a:solidFill>
                  <a:srgbClr val="0000FF"/>
                </a:solidFill>
              </a:rPr>
              <a:t>«на краску»</a:t>
            </a:r>
            <a:r>
              <a:rPr lang="ru-RU" sz="2100" dirty="0"/>
              <a:t>. Контрольный конус с нанесенной на его поверхность полоской краски  или мела сопрягают с контролируемой деталью. После проворачивания конуса относительно сопрягаемой детали полоска краски стирается в местах наиболее плотного соприкосновения конических поверхностей, что позволяет судить о полноте сопряжения поверхностей, т. е. о точности обработки. </a:t>
            </a:r>
          </a:p>
          <a:p>
            <a:pPr marL="446088" indent="-309563">
              <a:buClr>
                <a:srgbClr val="FF0000"/>
              </a:buClr>
            </a:pPr>
            <a:r>
              <a:rPr lang="ru-RU" sz="2100" dirty="0"/>
              <a:t>В серийном и массовом производстве конические поверхности контролируют </a:t>
            </a:r>
            <a:r>
              <a:rPr lang="ru-RU" sz="2100" b="1" dirty="0">
                <a:solidFill>
                  <a:srgbClr val="0000FF"/>
                </a:solidFill>
              </a:rPr>
              <a:t>предельными конусными калибрами</a:t>
            </a:r>
            <a:r>
              <a:rPr lang="ru-RU" sz="2100" dirty="0"/>
              <a:t>: пробками и втулками. Этот метод  контроля называется </a:t>
            </a:r>
            <a:r>
              <a:rPr lang="ru-RU" sz="2100" b="1" dirty="0">
                <a:solidFill>
                  <a:srgbClr val="006600"/>
                </a:solidFill>
              </a:rPr>
              <a:t>комплексным методом проверки годности</a:t>
            </a:r>
            <a:r>
              <a:rPr lang="ru-RU" sz="2100" dirty="0"/>
              <a:t>. И им пользуются при изготовлении деталей с точными сопрягаемыми коническими поверхностями. Такую проверку выполняют калибрами-втулками и пробками, позволяющими определить точность одного из диаметров и формы конуса. </a:t>
            </a:r>
          </a:p>
          <a:p>
            <a:pPr marL="446088" indent="-309563">
              <a:buClr>
                <a:srgbClr val="FF0000"/>
              </a:buClr>
            </a:pPr>
            <a:r>
              <a:rPr lang="ru-RU" sz="2100" dirty="0"/>
              <a:t>Расстояние между рисками или размер уступа на торце калибра соответствует </a:t>
            </a:r>
            <a:r>
              <a:rPr lang="ru-RU" sz="2100" b="1" dirty="0">
                <a:solidFill>
                  <a:srgbClr val="0000FF"/>
                </a:solidFill>
              </a:rPr>
              <a:t>допуску на конусность</a:t>
            </a:r>
            <a:r>
              <a:rPr lang="ru-RU" sz="2100" dirty="0"/>
              <a:t>. Если одна риска на пробке зашла в контролируемое отверстие, а вторая не вошла, то конус правильный. </a:t>
            </a:r>
          </a:p>
          <a:p>
            <a:pPr marL="446088" indent="-309563">
              <a:buClr>
                <a:srgbClr val="FF0000"/>
              </a:buClr>
            </a:pPr>
            <a:r>
              <a:rPr lang="ru-RU" sz="2100" dirty="0"/>
              <a:t>Кроме того конуса можно измерять </a:t>
            </a:r>
            <a:r>
              <a:rPr lang="ru-RU" sz="2100" b="1" dirty="0">
                <a:solidFill>
                  <a:srgbClr val="0000FF"/>
                </a:solidFill>
              </a:rPr>
              <a:t>синусными линейками</a:t>
            </a:r>
            <a:r>
              <a:rPr lang="ru-RU" sz="2100" dirty="0"/>
              <a:t>.</a:t>
            </a:r>
          </a:p>
          <a:p>
            <a:pP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3570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97785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8.</a:t>
            </a:r>
            <a:r>
              <a:rPr lang="ru-RU" sz="3200" b="1" dirty="0" smtClean="0">
                <a:solidFill>
                  <a:srgbClr val="0000FF"/>
                </a:solidFill>
              </a:rPr>
              <a:t> Шаблоны </a:t>
            </a:r>
            <a:r>
              <a:rPr lang="ru-RU" sz="3200" b="1" dirty="0">
                <a:solidFill>
                  <a:srgbClr val="0000FF"/>
                </a:solidFill>
              </a:rPr>
              <a:t>для измерения фасонных </a:t>
            </a:r>
            <a:r>
              <a:rPr lang="ru-RU" sz="3200" b="1" dirty="0" smtClean="0">
                <a:solidFill>
                  <a:srgbClr val="0000FF"/>
                </a:solidFill>
              </a:rPr>
              <a:t>поверхностей</a:t>
            </a:r>
            <a:endParaRPr lang="ru-RU" sz="3200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37890" name="Picture 2" descr="1_html_12f9c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4744"/>
            <a:ext cx="4071966" cy="55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44008" y="3632448"/>
            <a:ext cx="4248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шаблон делается в паре с контршаблоном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является контрольной мерой при изготовлении шаблона, а также при проверке степени изнашивания шаблона в работе.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68760"/>
            <a:ext cx="39209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9375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Шаблоны для измерения фасонных поверхностей </a:t>
            </a:r>
            <a:r>
              <a:rPr lang="ru-RU" sz="2200" dirty="0" smtClean="0"/>
              <a:t>прикладывают </a:t>
            </a:r>
            <a:r>
              <a:rPr lang="ru-RU" sz="2200" dirty="0"/>
              <a:t>так, чтобы поверхности максимально совпадали.</a:t>
            </a:r>
          </a:p>
        </p:txBody>
      </p:sp>
    </p:spTree>
    <p:extLst>
      <p:ext uri="{BB962C8B-B14F-4D97-AF65-F5344CB8AC3E}">
        <p14:creationId xmlns:p14="http://schemas.microsoft.com/office/powerpoint/2010/main" val="3605837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ычно шаблон делается в паре с контршаблоном, который является контрольной мерой при изготовлении шаблона, а также при проверке степени изнашивания шаблона в работе.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30" cy="6852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75410" y="332656"/>
            <a:ext cx="600561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ШАБЛОН И КОНТРШАБЛОН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5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437112"/>
            <a:ext cx="7729566" cy="22145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Шаблон для определения шага </a:t>
            </a:r>
            <a:r>
              <a:rPr lang="ru-RU" b="1" dirty="0" smtClean="0">
                <a:solidFill>
                  <a:srgbClr val="FF0000"/>
                </a:solidFill>
              </a:rPr>
              <a:t>резьбы</a:t>
            </a:r>
            <a:endParaRPr lang="ru-RU" dirty="0"/>
          </a:p>
          <a:p>
            <a:r>
              <a:rPr lang="ru-RU" dirty="0"/>
              <a:t>После того как профиль </a:t>
            </a:r>
            <a:r>
              <a:rPr lang="ru-RU" dirty="0" smtClean="0"/>
              <a:t>резьбы </a:t>
            </a:r>
            <a:r>
              <a:rPr lang="ru-RU" dirty="0"/>
              <a:t>шаблона точно совпадает с резьбой болта, по надписи на шаблоне устанавливают шаг метрической резьбы</a:t>
            </a:r>
          </a:p>
          <a:p>
            <a:r>
              <a:rPr lang="ru-RU" dirty="0"/>
              <a:t>Для более точной проверки резьбы используется </a:t>
            </a:r>
            <a:r>
              <a:rPr lang="ru-RU" b="1" dirty="0">
                <a:solidFill>
                  <a:srgbClr val="FF0000"/>
                </a:solidFill>
              </a:rPr>
              <a:t>резьбовые калибры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5842" name="Picture 2" descr="384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692696"/>
            <a:ext cx="6840180" cy="350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16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88"/>
            <a:ext cx="9144000" cy="587341"/>
          </a:xfrm>
          <a:solidFill>
            <a:srgbClr val="00B05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20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Классификация 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 descr="https://fsd.multiurok.ru/html/2020/01/03/s_5e0ef02e63507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66462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3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094" y="4797152"/>
            <a:ext cx="7729566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Шаблон радиусный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6866" name="Picture 2" descr="30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68644"/>
            <a:ext cx="7456351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012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3999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ru-RU" sz="3600" b="1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9. </a:t>
            </a:r>
            <a:r>
              <a:rPr lang="en-US" sz="36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ПРАВИЛА </a:t>
            </a:r>
            <a:r>
              <a:rPr lang="en-US" sz="3600" b="1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ЭКСПЛУАТАЦИИ КАЛИБРОВ</a:t>
            </a:r>
            <a:r>
              <a:rPr lang="en-US" sz="3600" b="0" i="0" u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600" dirty="0">
              <a:solidFill>
                <a:srgbClr val="0000FF"/>
              </a:solidFill>
            </a:endParaRPr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1"/>
          </p:nvPr>
        </p:nvSpPr>
        <p:spPr>
          <a:xfrm>
            <a:off x="179512" y="1196752"/>
            <a:ext cx="8856984" cy="551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Никогда не применять усилий </a:t>
            </a:r>
            <a:r>
              <a:rPr lang="en-US" sz="1900" b="0" i="0" u="none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пpи 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пользовании калибрами; нельзя вводить их в изделие ударами или с сильным нажимом.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Проходная сторона калибра должна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под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действием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своего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веса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легко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без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нажима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входить в изделие. Непроходная сторона - не должна входить или в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крайнем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случае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может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только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закусывать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изделие.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излишнем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усилии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калибр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пружинит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теряет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свой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размер и быстро изнашивается. 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Проверяемое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калибрами изделие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должно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быть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очищено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от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пыли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грязи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заусенцев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и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насухо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вытерто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Проверка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смазанных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изделий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или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изделий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смазанными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калибрами приводит к ошибкам в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оценке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размера изделия.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Запрещается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проверка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калибрами вращающихся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изделий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Нельзя производить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проверку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нагретых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изделий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Изделие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должно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быть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охлаждено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температуры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калибра.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Проверка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нагретых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изделий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приводит к ошибкам в определении размера изделия и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порче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Строго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в установленные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сроки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калибры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должны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предъявляться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органам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технического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контроля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для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проверки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106000"/>
              <a:buFont typeface="Arial"/>
              <a:buAutoNum type="arabicPeriod"/>
            </a:pP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Калибры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должны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храниться на рабочем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месте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и в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кладовой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на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деревянных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подушках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Их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измерительные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поверхности не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должны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соприкасаться с металлическими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предметами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Не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следует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допускать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ударов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по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калибру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или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падения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калибра на </a:t>
            </a:r>
            <a:r>
              <a:rPr lang="en-US" sz="19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пол</a:t>
            </a:r>
            <a:r>
              <a:rPr lang="en-US" sz="1900" b="0" i="0" u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25145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60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342900" marR="0" lvl="0" indent="-26162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7178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162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162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162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2540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376" y="404664"/>
            <a:ext cx="7848872" cy="1296144"/>
          </a:xfrm>
          <a:solidFill>
            <a:srgbClr val="FFFF00"/>
          </a:solidFill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cap="none" dirty="0" smtClean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ЩУПЫ</a:t>
            </a:r>
            <a:endParaRPr lang="ru-RU" sz="8800" cap="none" dirty="0">
              <a:ln w="11430"/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C:\Users\я\Pictures\допуски\измерительные инструменты\щуп для проверки заз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858000" cy="383381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279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Щупы для проверки зазоров</a:t>
            </a:r>
            <a:endParaRPr lang="ru-RU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90" y="908720"/>
            <a:ext cx="9036496" cy="5949280"/>
          </a:xfrm>
        </p:spPr>
        <p:txBody>
          <a:bodyPr/>
          <a:lstStyle/>
          <a:p>
            <a:pPr marL="136525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Щуп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– это мера </a:t>
            </a:r>
            <a:r>
              <a:rPr lang="ru-RU" sz="2400" b="1" dirty="0">
                <a:solidFill>
                  <a:srgbClr val="0000FF"/>
                </a:solidFill>
              </a:rPr>
              <a:t>или нормальный калибр для поверки и измерения зазора между плоскостями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Щупы представляют собой </a:t>
            </a:r>
            <a:r>
              <a:rPr lang="ru-RU" sz="2400" b="1" dirty="0">
                <a:solidFill>
                  <a:srgbClr val="0000FF"/>
                </a:solidFill>
              </a:rPr>
              <a:t>набор</a:t>
            </a:r>
            <a:r>
              <a:rPr lang="ru-RU" sz="2400" dirty="0"/>
              <a:t> заключенных в обойму мерных стальных, точно обработанных пластинок.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Щупы </a:t>
            </a:r>
            <a:r>
              <a:rPr lang="ru-RU" sz="2400" dirty="0"/>
              <a:t>применяются для проверки величины зазоров между поверхностями деталей или сопряженными деталями. Можно использовать как одну, так и несколько сложенных вместе пластинок.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Предназначены </a:t>
            </a:r>
            <a:r>
              <a:rPr lang="ru-RU" sz="2400" dirty="0"/>
              <a:t>также для проверки и разметки прямых углов, для контроля </a:t>
            </a:r>
            <a:r>
              <a:rPr lang="ru-RU" sz="2400" dirty="0" err="1"/>
              <a:t>взаимоперпендикулярного</a:t>
            </a:r>
            <a:r>
              <a:rPr lang="ru-RU" sz="2400" dirty="0"/>
              <a:t> расположения деталей.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Используются </a:t>
            </a:r>
            <a:r>
              <a:rPr lang="ru-RU" sz="2400" dirty="0"/>
              <a:t>для слесарно-сборочных работ, а также для поверки точности станков.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Их </a:t>
            </a:r>
            <a:r>
              <a:rPr lang="ru-RU" sz="2400" dirty="0"/>
              <a:t>изготавливают в виде набора пластин разной толщины </a:t>
            </a:r>
            <a:r>
              <a:rPr lang="ru-RU" sz="2400" b="1" dirty="0">
                <a:solidFill>
                  <a:srgbClr val="FF0000"/>
                </a:solidFill>
              </a:rPr>
              <a:t>от 0,02 до 1 мм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Набор щупов</a:t>
            </a:r>
            <a:endParaRPr lang="ru-RU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https://helpiks.org/helpiksorg/baza6/30929386095.files/image01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18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 Общий вид наборов щупов ">
            <a:hlinkClick r:id="rId2" tooltip="&quot; Общий вид наборов щупов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2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Щупы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00FF"/>
                </a:solidFill>
                <a:effectLst/>
              </a:rPr>
              <a:t>ТУ 3926-056-53581936-2011</a:t>
            </a:r>
            <a:endParaRPr lang="ru-RU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93707"/>
              </p:ext>
            </p:extLst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Номер набора 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Номинальная толщина щупов, мм 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0.02; 0.02; 0.03; 0.03; 0.04; 0.05; 0.06; 0.07; 0.08; 0.09;0.10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</a:t>
                      </a:r>
                      <a:r>
                        <a:rPr lang="ru-RU" sz="2000" b="1" baseline="0" dirty="0" smtClean="0"/>
                        <a:t> 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0.02; 0.02; 0.03; 0.03; 0.04; 0.05; 0.06; 0.07; 0.08; 0.09; 0.1;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0.15; 0.20; 0.25; 0.30; 0.35; 0.40; 0.45; 0.50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3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0.50; 0.55; 0.60; 0.65; 0.70; 0.75; 0.80; 0.85; 0.90; 0.95; 1.00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0.10; 0.15; 0.20; 0.30; 0.40; 0.50; 0.60; 0.70; 0.80; 0.95; 1.00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именение щупов в процессе ремонта автомобилей проверка теплового зазора кла">
            <a:hlinkClick r:id="rId2" tooltip="&quot;Применение щупов в процессе ремонта автомобилей проверка теплового зазора кла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28192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/>
              </a:rPr>
              <a:t>Применение щупов в процессе ремонта 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автомобилей: </a:t>
            </a:r>
            <a:r>
              <a:rPr lang="ru-RU" sz="3600" dirty="0">
                <a:solidFill>
                  <a:srgbClr val="FF0000"/>
                </a:solidFill>
                <a:effectLst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r>
              <a:rPr lang="ru-RU" sz="2700" dirty="0" smtClean="0">
                <a:solidFill>
                  <a:srgbClr val="0000FF"/>
                </a:solidFill>
                <a:effectLst/>
              </a:rPr>
              <a:t>проверка </a:t>
            </a:r>
            <a:r>
              <a:rPr lang="ru-RU" sz="2700" dirty="0">
                <a:solidFill>
                  <a:srgbClr val="0000FF"/>
                </a:solidFill>
                <a:effectLst/>
              </a:rPr>
              <a:t>теплового зазора клапанов </a:t>
            </a:r>
            <a:r>
              <a:rPr lang="ru-RU" sz="2700" dirty="0" smtClean="0">
                <a:solidFill>
                  <a:srgbClr val="0000FF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0000FF"/>
                </a:solidFill>
                <a:effectLst/>
              </a:rPr>
            </a:br>
            <a:r>
              <a:rPr lang="ru-RU" sz="2700" dirty="0" smtClean="0">
                <a:solidFill>
                  <a:srgbClr val="0000FF"/>
                </a:solidFill>
                <a:effectLst/>
              </a:rPr>
              <a:t>проверка </a:t>
            </a:r>
            <a:r>
              <a:rPr lang="ru-RU" sz="2700" dirty="0">
                <a:solidFill>
                  <a:srgbClr val="0000FF"/>
                </a:solidFill>
                <a:effectLst/>
              </a:rPr>
              <a:t>уровня масла</a:t>
            </a:r>
            <a:endParaRPr lang="ru-RU" sz="27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6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79704"/>
            <a:ext cx="8839200" cy="6019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 smtClean="0"/>
              <a:t>Что </a:t>
            </a:r>
            <a:r>
              <a:rPr lang="ru-RU" sz="1800" dirty="0"/>
              <a:t>называется калибром</a:t>
            </a:r>
            <a:r>
              <a:rPr lang="ru-RU" sz="18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Дать пояснения понятиям предельный и нормальный калибр, чем отличаются способы их применения?</a:t>
            </a:r>
            <a:endParaRPr lang="ru-RU" altLang="ru-RU" sz="1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 smtClean="0"/>
              <a:t>Для </a:t>
            </a:r>
            <a:r>
              <a:rPr lang="ru-RU" sz="1800" dirty="0"/>
              <a:t>чего служат гладкие предельные калибры</a:t>
            </a:r>
            <a:r>
              <a:rPr lang="ru-RU" sz="18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Дать определение понятиям «годная деталь», «брак исправимый», «брак неисправимый».</a:t>
            </a:r>
            <a:endParaRPr lang="ru-RU" altLang="ru-RU" sz="18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Когда отверстие или вал считается годным при контроле их </a:t>
            </a:r>
            <a:r>
              <a:rPr lang="ru-RU" sz="1800" dirty="0" smtClean="0"/>
              <a:t>калибрами?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Какие калибры бывают по назначению, конструктивному признаку, форме измерительной поверхности </a:t>
            </a:r>
            <a:r>
              <a:rPr lang="ru-RU" sz="1800" dirty="0" smtClean="0"/>
              <a:t>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Как называется калибр для контроля отверстия</a:t>
            </a:r>
            <a:r>
              <a:rPr lang="ru-RU" sz="1800" dirty="0" smtClean="0"/>
              <a:t>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Как называется калибр для контроля вала?</a:t>
            </a:r>
            <a:endParaRPr lang="ru-RU" sz="18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Что является номинальным размером для проходной и </a:t>
            </a:r>
            <a:r>
              <a:rPr lang="ru-RU" sz="1800" dirty="0" smtClean="0"/>
              <a:t>непроходной </a:t>
            </a:r>
            <a:r>
              <a:rPr lang="ru-RU" sz="1800" dirty="0"/>
              <a:t>стороны калибра-пробки и калибра-скобы? </a:t>
            </a:r>
            <a:endParaRPr lang="ru-RU" sz="18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/>
              <a:t>Можно ли с помощью калибра определить действительный размер контролируемой детали?</a:t>
            </a:r>
            <a:endParaRPr lang="ru-RU" sz="18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 smtClean="0"/>
              <a:t>Для чего применяются щупы?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800" dirty="0" smtClean="0"/>
              <a:t>Сколько различают наборов щупов?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endParaRPr 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val="2505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title"/>
          </p:nvPr>
        </p:nvSpPr>
        <p:spPr>
          <a:xfrm>
            <a:off x="0" y="1080"/>
            <a:ext cx="9144000" cy="896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ru-RU" sz="3200" b="1" i="0" u="none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СПИСОК ИСТОЧНИКОВ ИНФОРМАЦИИ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54075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Clr>
                <a:schemeClr val="hlink"/>
              </a:buClr>
              <a:buSzPts val="2560"/>
              <a:buFont typeface="Arial"/>
              <a:buChar char="►"/>
            </a:pPr>
            <a:r>
              <a:rPr lang="ru-RU" sz="2400" dirty="0" smtClean="0"/>
              <a:t>ГОСТ </a:t>
            </a:r>
            <a:r>
              <a:rPr lang="ru-RU" sz="2400" dirty="0"/>
              <a:t>24851 – 81. Калибры гладкие для цилиндрических отверстий и валов. Виды. </a:t>
            </a:r>
            <a:endParaRPr lang="ru-RU" sz="2400" dirty="0" smtClean="0"/>
          </a:p>
          <a:p>
            <a:pPr marL="342900" lvl="0" indent="-342900">
              <a:spcBef>
                <a:spcPts val="600"/>
              </a:spcBef>
              <a:buClr>
                <a:schemeClr val="hlink"/>
              </a:buClr>
              <a:buSzPts val="2560"/>
              <a:buFont typeface="Arial"/>
              <a:buChar char="►"/>
            </a:pPr>
            <a:r>
              <a:rPr lang="ru-RU" sz="2400" dirty="0"/>
              <a:t>ГОСТ 24852 – 81. Калибры гладкие для размеров свыше 500 до 3150 мм. Допуски. </a:t>
            </a:r>
            <a:endParaRPr lang="ru-RU" sz="24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spcBef>
                <a:spcPts val="600"/>
              </a:spcBef>
              <a:buClr>
                <a:schemeClr val="hlink"/>
              </a:buClr>
              <a:buSzPts val="2560"/>
              <a:buFont typeface="Arial"/>
              <a:buChar char="►"/>
            </a:pPr>
            <a:r>
              <a:rPr lang="ru-RU" sz="2400" dirty="0"/>
              <a:t>ГОСТ 24853 – 81. Калибры гладкие для размеров до 500 мм. </a:t>
            </a:r>
            <a:r>
              <a:rPr lang="ru-RU" sz="2400" dirty="0" smtClean="0"/>
              <a:t>Допуски</a:t>
            </a:r>
            <a:r>
              <a:rPr lang="ru-RU" sz="2400" dirty="0"/>
              <a:t>. </a:t>
            </a:r>
            <a:endParaRPr lang="ru-RU" sz="24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spcBef>
                <a:spcPts val="600"/>
              </a:spcBef>
              <a:buClr>
                <a:schemeClr val="hlink"/>
              </a:buClr>
              <a:buSzPts val="2560"/>
              <a:buFont typeface="Arial"/>
              <a:buChar char="►"/>
            </a:pPr>
            <a:r>
              <a:rPr lang="ru-RU" sz="2400" dirty="0"/>
              <a:t>Метрология, стандартизация и </a:t>
            </a:r>
            <a:r>
              <a:rPr lang="ru-RU" sz="2400" dirty="0" smtClean="0"/>
              <a:t>сертификация: </a:t>
            </a:r>
            <a:r>
              <a:rPr lang="ru-RU" sz="2400" dirty="0"/>
              <a:t>учебник для студ. </a:t>
            </a:r>
            <a:r>
              <a:rPr lang="ru-RU" sz="2400" dirty="0" err="1"/>
              <a:t>высш</a:t>
            </a:r>
            <a:r>
              <a:rPr lang="ru-RU" sz="2400" dirty="0"/>
              <a:t>. учеб. заведений / [А.И. Аристов, Л.И. Карпов, В.М. Приходько, Т.М. </a:t>
            </a:r>
            <a:r>
              <a:rPr lang="ru-RU" sz="2400" dirty="0" err="1"/>
              <a:t>Раковщик</a:t>
            </a:r>
            <a:r>
              <a:rPr lang="ru-RU" sz="2400" dirty="0"/>
              <a:t>]. – 4-е изд., стер. – М.: Издательский центр « </a:t>
            </a:r>
            <a:r>
              <a:rPr lang="ru-RU" sz="2400" dirty="0" smtClean="0"/>
              <a:t>Академия </a:t>
            </a:r>
            <a:r>
              <a:rPr lang="ru-RU" sz="2400" dirty="0"/>
              <a:t>», 2008. – 384 с. </a:t>
            </a:r>
            <a:endParaRPr lang="ru-RU" sz="24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://kalibr.info/Info.html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2400" b="0" i="0" dirty="0">
                <a:latin typeface="Tahoma"/>
                <a:ea typeface="Tahoma"/>
                <a:cs typeface="Tahoma"/>
                <a:sym typeface="Tahoma"/>
                <a:hlinkClick r:id="rId3"/>
              </a:rPr>
              <a:t>https://yandex.ru/images/</a:t>
            </a:r>
            <a:endParaRPr sz="2400" dirty="0"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623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88"/>
            <a:ext cx="9144000" cy="587341"/>
          </a:xfrm>
          <a:solidFill>
            <a:srgbClr val="00B05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Классификация </a:t>
            </a:r>
            <a:r>
              <a:rPr lang="ru-RU" sz="4000" spc="20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4468"/>
            <a:ext cx="8719763" cy="6114892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4)</a:t>
            </a:r>
            <a:r>
              <a:rPr lang="ru-RU" sz="3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3800" b="1" u="sng" dirty="0">
                <a:solidFill>
                  <a:srgbClr val="FF0000"/>
                </a:solidFill>
              </a:rPr>
              <a:t>По характеру измерительного </a:t>
            </a:r>
            <a:r>
              <a:rPr lang="ru-RU" sz="3800" b="1" u="sng" dirty="0" smtClean="0">
                <a:solidFill>
                  <a:srgbClr val="FF0000"/>
                </a:solidFill>
              </a:rPr>
              <a:t>контакта</a:t>
            </a:r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</a:t>
            </a:r>
          </a:p>
          <a:p>
            <a:pPr marL="62865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800" b="1" dirty="0" smtClean="0">
                <a:ln w="11430"/>
                <a:solidFill>
                  <a:srgbClr val="FF0000"/>
                </a:solidFill>
              </a:rPr>
              <a:t>а</a:t>
            </a:r>
            <a:r>
              <a:rPr lang="ru-RU" sz="3800" b="1" dirty="0">
                <a:ln w="11430"/>
                <a:solidFill>
                  <a:srgbClr val="FF0000"/>
                </a:solidFill>
              </a:rPr>
              <a:t>)</a:t>
            </a:r>
            <a:r>
              <a:rPr lang="ru-RU" sz="3800" b="1" dirty="0">
                <a:ln w="11430"/>
                <a:solidFill>
                  <a:srgbClr val="0000FF"/>
                </a:solidFill>
              </a:rPr>
              <a:t> </a:t>
            </a:r>
            <a:r>
              <a:rPr lang="ru-RU" sz="3800" dirty="0" smtClean="0"/>
              <a:t>Калибры поверхностным </a:t>
            </a:r>
            <a:r>
              <a:rPr lang="ru-RU" sz="3800" dirty="0"/>
              <a:t>линейным </a:t>
            </a:r>
            <a:r>
              <a:rPr lang="ru-RU" sz="3800" dirty="0" smtClean="0"/>
              <a:t>контактом; </a:t>
            </a:r>
          </a:p>
          <a:p>
            <a:pPr marL="62865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800" b="1" dirty="0">
                <a:ln w="11430"/>
                <a:solidFill>
                  <a:srgbClr val="FF0000"/>
                </a:solidFill>
              </a:rPr>
              <a:t>б)</a:t>
            </a:r>
            <a:r>
              <a:rPr lang="ru-RU" sz="3800" dirty="0" smtClean="0"/>
              <a:t> Калибры точечным </a:t>
            </a:r>
            <a:r>
              <a:rPr lang="ru-RU" sz="3800" dirty="0"/>
              <a:t>контактом. </a:t>
            </a:r>
            <a:endParaRPr lang="ru-RU" sz="3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5)</a:t>
            </a:r>
            <a:r>
              <a:rPr lang="ru-RU" sz="3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800" b="1" u="sng" dirty="0" smtClean="0">
                <a:solidFill>
                  <a:srgbClr val="FF0000"/>
                </a:solidFill>
              </a:rPr>
              <a:t>По </a:t>
            </a:r>
            <a:r>
              <a:rPr lang="ru-RU" sz="3800" b="1" u="sng" dirty="0">
                <a:solidFill>
                  <a:srgbClr val="FF0000"/>
                </a:solidFill>
              </a:rPr>
              <a:t>конструктивному устройству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/>
              <a:t>гладкие предельные калибры для контроля валов и отверстий разделяют на:</a:t>
            </a:r>
            <a:r>
              <a:rPr lang="ru-RU" sz="3800" dirty="0"/>
              <a:t> </a:t>
            </a:r>
            <a:endParaRPr lang="ru-RU" sz="3800" dirty="0" smtClean="0"/>
          </a:p>
          <a:p>
            <a:pPr marL="982663" indent="-3540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/>
              <a:t>цельные </a:t>
            </a:r>
            <a:r>
              <a:rPr lang="ru-RU" sz="3800" dirty="0"/>
              <a:t>и составные, </a:t>
            </a:r>
            <a:endParaRPr lang="ru-RU" sz="3800" dirty="0" smtClean="0"/>
          </a:p>
          <a:p>
            <a:pPr marL="982663" indent="-3540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/>
              <a:t>однопредельные </a:t>
            </a:r>
            <a:r>
              <a:rPr lang="ru-RU" sz="3800" dirty="0"/>
              <a:t>и </a:t>
            </a:r>
            <a:r>
              <a:rPr lang="ru-RU" sz="3800" dirty="0" err="1"/>
              <a:t>двухпредельные</a:t>
            </a:r>
            <a:r>
              <a:rPr lang="ru-RU" sz="3800" dirty="0"/>
              <a:t>, </a:t>
            </a:r>
            <a:endParaRPr lang="ru-RU" sz="3800" dirty="0" smtClean="0"/>
          </a:p>
          <a:p>
            <a:pPr marL="982663" indent="-3540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/>
              <a:t>односторонние </a:t>
            </a:r>
            <a:r>
              <a:rPr lang="ru-RU" sz="3800" dirty="0"/>
              <a:t>и двухсторонние, </a:t>
            </a:r>
            <a:endParaRPr lang="ru-RU" sz="3800" dirty="0" smtClean="0"/>
          </a:p>
          <a:p>
            <a:pPr marL="982663" indent="-3540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/>
              <a:t>регулируемые </a:t>
            </a:r>
            <a:r>
              <a:rPr lang="ru-RU" sz="3800" dirty="0"/>
              <a:t>и нерегулируемые (жесткие). </a:t>
            </a:r>
            <a:endParaRPr lang="ru-RU" sz="3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800" b="1" dirty="0" smtClean="0">
                <a:solidFill>
                  <a:srgbClr val="0000FF"/>
                </a:solidFill>
              </a:rPr>
              <a:t>Однопредельные </a:t>
            </a:r>
            <a:r>
              <a:rPr lang="ru-RU" sz="3800" b="1" dirty="0">
                <a:solidFill>
                  <a:srgbClr val="0000FF"/>
                </a:solidFill>
              </a:rPr>
              <a:t>пробки или скобы </a:t>
            </a:r>
            <a:r>
              <a:rPr lang="ru-RU" sz="3800" dirty="0"/>
              <a:t>применяют при контроле деталей относительно больших размеров. </a:t>
            </a:r>
            <a:endParaRPr lang="ru-RU" sz="3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800" b="1" dirty="0" smtClean="0">
                <a:solidFill>
                  <a:srgbClr val="0000FF"/>
                </a:solidFill>
              </a:rPr>
              <a:t>Двухсторонние </a:t>
            </a:r>
            <a:r>
              <a:rPr lang="ru-RU" sz="3800" b="1" dirty="0" err="1">
                <a:solidFill>
                  <a:srgbClr val="0000FF"/>
                </a:solidFill>
              </a:rPr>
              <a:t>двухпредельные</a:t>
            </a:r>
            <a:r>
              <a:rPr lang="ru-RU" sz="3800" b="1" dirty="0">
                <a:solidFill>
                  <a:srgbClr val="0000FF"/>
                </a:solidFill>
              </a:rPr>
              <a:t> калибры </a:t>
            </a:r>
            <a:r>
              <a:rPr lang="ru-RU" sz="3800" dirty="0"/>
              <a:t>несколько ускоряют контроль, однако предусмотрены лишь для размеров </a:t>
            </a:r>
            <a:r>
              <a:rPr lang="ru-RU" sz="3800" b="1" dirty="0">
                <a:solidFill>
                  <a:srgbClr val="FF0000"/>
                </a:solidFill>
              </a:rPr>
              <a:t>до 50 мм</a:t>
            </a:r>
            <a:r>
              <a:rPr lang="ru-RU" sz="3800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4400" b="1" dirty="0" smtClean="0">
              <a:ln w="11430"/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4400" b="1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Untitled-7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982242"/>
            <a:ext cx="6840759" cy="46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42" y="616535"/>
            <a:ext cx="9036912" cy="1445983"/>
          </a:xfrm>
        </p:spPr>
        <p:txBody>
          <a:bodyPr>
            <a:noAutofit/>
          </a:bodyPr>
          <a:lstStyle/>
          <a:p>
            <a:pPr marL="360363" indent="-3603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2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sz="2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Калибры-пробки (пробки) – </a:t>
            </a:r>
            <a:r>
              <a:rPr lang="ru-RU" sz="2200" i="1" dirty="0">
                <a:ln w="11430"/>
              </a:rPr>
              <a:t>для контроля предельных размеров </a:t>
            </a:r>
            <a:r>
              <a:rPr lang="ru-RU" sz="2200" b="1" i="1" dirty="0" smtClean="0">
                <a:ln w="11430"/>
                <a:solidFill>
                  <a:srgbClr val="0000FF"/>
                </a:solidFill>
              </a:rPr>
              <a:t>ОТВЕРСТИЙ</a:t>
            </a:r>
            <a:endParaRPr lang="ru-RU" sz="22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60363" indent="-3603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tabLst>
                <a:tab pos="360363" algn="l"/>
              </a:tabLst>
              <a:defRPr/>
            </a:pPr>
            <a:r>
              <a:rPr lang="ru-RU" sz="2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</a:t>
            </a:r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Калибры-скобы (скобы) – </a:t>
            </a:r>
            <a:r>
              <a:rPr lang="ru-RU" sz="2200" i="1" dirty="0">
                <a:ln w="11430"/>
              </a:rPr>
              <a:t>для контроля предельных размеров </a:t>
            </a:r>
            <a:r>
              <a:rPr lang="ru-RU" sz="2200" b="1" i="1" dirty="0" smtClean="0">
                <a:ln w="11430"/>
                <a:solidFill>
                  <a:srgbClr val="0000FF"/>
                </a:solidFill>
              </a:rPr>
              <a:t>ВАЛОВ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6001807" y="5004774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225335" y="4771919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660056" y="2508340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022497" y="2438971"/>
            <a:ext cx="889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268768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Калибр-пробк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4950" y="6391837"/>
            <a:ext cx="175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Калибр-скоба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3688"/>
            <a:ext cx="9144000" cy="696384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spc="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3. </a:t>
            </a:r>
            <a:r>
              <a:rPr lang="ru-RU" sz="40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Виды предельных гладких 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9998"/>
            <a:ext cx="8928992" cy="3341010"/>
          </a:xfrm>
        </p:spPr>
        <p:txBody>
          <a:bodyPr>
            <a:noAutofit/>
          </a:bodyPr>
          <a:lstStyle/>
          <a:p>
            <a:pPr marL="136525" indent="0">
              <a:buClr>
                <a:srgbClr val="FF0000"/>
              </a:buClr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Предельные калибры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имеют </a:t>
            </a:r>
            <a:r>
              <a:rPr lang="ru-RU" sz="2400" b="1" u="sng" dirty="0">
                <a:solidFill>
                  <a:srgbClr val="006600"/>
                </a:solidFill>
              </a:rPr>
              <a:t>два размера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marL="811213">
              <a:buClr>
                <a:srgbClr val="FF0000"/>
              </a:buClr>
              <a:tabLst>
                <a:tab pos="811213" algn="l"/>
              </a:tabLst>
            </a:pPr>
            <a:r>
              <a:rPr lang="ru-RU" sz="2400" b="1" dirty="0" smtClean="0"/>
              <a:t>один </a:t>
            </a:r>
            <a:r>
              <a:rPr lang="ru-RU" sz="2400" b="1" dirty="0"/>
              <a:t>размер калибра равен </a:t>
            </a:r>
            <a:r>
              <a:rPr lang="ru-RU" sz="2400" b="1" dirty="0">
                <a:solidFill>
                  <a:srgbClr val="0000FF"/>
                </a:solidFill>
              </a:rPr>
              <a:t>наименьшему</a:t>
            </a:r>
            <a:r>
              <a:rPr lang="ru-RU" sz="2400" b="1" dirty="0"/>
              <a:t> предельному размеру </a:t>
            </a:r>
            <a:r>
              <a:rPr lang="ru-RU" sz="2400" b="1" dirty="0" smtClean="0"/>
              <a:t>детали; </a:t>
            </a:r>
          </a:p>
          <a:p>
            <a:pPr marL="811213">
              <a:buClr>
                <a:srgbClr val="FF0000"/>
              </a:buClr>
              <a:tabLst>
                <a:tab pos="811213" algn="l"/>
              </a:tabLst>
            </a:pPr>
            <a:r>
              <a:rPr lang="ru-RU" sz="2400" b="1" dirty="0" smtClean="0"/>
              <a:t>второй – </a:t>
            </a:r>
            <a:r>
              <a:rPr lang="ru-RU" sz="2400" b="1" dirty="0" smtClean="0">
                <a:solidFill>
                  <a:srgbClr val="0000FF"/>
                </a:solidFill>
              </a:rPr>
              <a:t>наибольшему </a:t>
            </a:r>
            <a:r>
              <a:rPr lang="ru-RU" sz="2400" b="1" dirty="0"/>
              <a:t>предельному размеру детали</a:t>
            </a:r>
            <a:r>
              <a:rPr lang="ru-RU" sz="2400" dirty="0" smtClean="0"/>
              <a:t>. </a:t>
            </a:r>
          </a:p>
          <a:p>
            <a:pPr marL="136525" indent="0">
              <a:buClr>
                <a:srgbClr val="FF0000"/>
              </a:buClr>
              <a:buNone/>
            </a:pPr>
            <a:endParaRPr lang="ru-RU" sz="1400" dirty="0" smtClean="0"/>
          </a:p>
          <a:p>
            <a:pPr marL="136525" indent="0">
              <a:buClr>
                <a:srgbClr val="FF0000"/>
              </a:buClr>
              <a:buNone/>
            </a:pPr>
            <a:r>
              <a:rPr lang="ru-RU" sz="2400" b="1" dirty="0">
                <a:solidFill>
                  <a:srgbClr val="006600"/>
                </a:solidFill>
              </a:rPr>
              <a:t>Один конец калибра </a:t>
            </a:r>
            <a:r>
              <a:rPr lang="ru-RU" sz="2400" dirty="0"/>
              <a:t>обязательно должен </a:t>
            </a:r>
            <a:r>
              <a:rPr lang="ru-RU" sz="2400" b="1" dirty="0">
                <a:solidFill>
                  <a:srgbClr val="0000FF"/>
                </a:solidFill>
              </a:rPr>
              <a:t>входить в деталь</a:t>
            </a:r>
            <a:r>
              <a:rPr lang="ru-RU" sz="2400" dirty="0"/>
              <a:t>, а </a:t>
            </a:r>
            <a:r>
              <a:rPr lang="ru-RU" sz="2400" b="1" dirty="0">
                <a:solidFill>
                  <a:srgbClr val="006600"/>
                </a:solidFill>
              </a:rPr>
              <a:t>второй</a:t>
            </a:r>
            <a:r>
              <a:rPr lang="ru-RU" sz="2400" dirty="0"/>
              <a:t> – </a:t>
            </a:r>
            <a:r>
              <a:rPr lang="ru-RU" sz="2400" b="1" dirty="0">
                <a:solidFill>
                  <a:srgbClr val="0000FF"/>
                </a:solidFill>
              </a:rPr>
              <a:t>входить не должен</a:t>
            </a:r>
            <a:r>
              <a:rPr lang="ru-RU" sz="2400" dirty="0"/>
              <a:t>. Один из этих размеров называется </a:t>
            </a:r>
            <a:r>
              <a:rPr lang="ru-RU" sz="2400" b="1" dirty="0">
                <a:solidFill>
                  <a:srgbClr val="FF0000"/>
                </a:solidFill>
              </a:rPr>
              <a:t>проходным</a:t>
            </a:r>
            <a:r>
              <a:rPr lang="ru-RU" sz="2400" dirty="0"/>
              <a:t>, другой </a:t>
            </a:r>
            <a:r>
              <a:rPr lang="ru-RU" sz="2400" b="1" dirty="0">
                <a:solidFill>
                  <a:srgbClr val="FF0000"/>
                </a:solidFill>
              </a:rPr>
              <a:t>непроходным</a:t>
            </a:r>
            <a:r>
              <a:rPr lang="ru-RU" sz="2400" dirty="0"/>
              <a:t>, или большим и меньшим. </a:t>
            </a:r>
            <a:endParaRPr lang="ru-RU" sz="2400" dirty="0" smtClean="0"/>
          </a:p>
          <a:p>
            <a:pPr marL="136525" indent="0" algn="ctr">
              <a:buClr>
                <a:srgbClr val="FF0000"/>
              </a:buClr>
              <a:buNone/>
            </a:pPr>
            <a:r>
              <a:rPr lang="ru-RU" sz="2400" b="1" dirty="0"/>
              <a:t> </a:t>
            </a:r>
            <a:endParaRPr lang="ru-RU" sz="2400" dirty="0"/>
          </a:p>
          <a:p>
            <a:pPr marL="136525" indent="0">
              <a:buNone/>
            </a:pPr>
            <a:endParaRPr lang="ru-RU" sz="2400" dirty="0" smtClean="0"/>
          </a:p>
          <a:p>
            <a:pPr marL="136525" indent="0">
              <a:buClr>
                <a:srgbClr val="FF0000"/>
              </a:buClr>
              <a:buNone/>
            </a:pPr>
            <a:endParaRPr lang="ru-RU" sz="800" b="1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814" y="3933056"/>
            <a:ext cx="90021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0">
              <a:buClr>
                <a:srgbClr val="FF0000"/>
              </a:buClr>
              <a:buNone/>
            </a:pPr>
            <a:r>
              <a:rPr lang="ru-RU" sz="2400" b="1" dirty="0"/>
              <a:t>Пользование предельными калибрами </a:t>
            </a:r>
            <a:r>
              <a:rPr lang="ru-RU" sz="2400" dirty="0"/>
              <a:t>обеспечивает полную взаимозаменяемость деталей и не требует высокой квалификации рабочего.</a:t>
            </a:r>
          </a:p>
          <a:p>
            <a:pPr marL="136525" indent="0">
              <a:buClr>
                <a:srgbClr val="FF0000"/>
              </a:buClr>
              <a:buNone/>
            </a:pPr>
            <a:endParaRPr lang="ru-RU" sz="1200" dirty="0"/>
          </a:p>
          <a:p>
            <a:pPr marL="136525" indent="0">
              <a:buClr>
                <a:srgbClr val="FF0000"/>
              </a:buClr>
              <a:buNone/>
            </a:pPr>
            <a:r>
              <a:rPr lang="ru-RU" sz="2400" dirty="0"/>
              <a:t>Гладкие калибры </a:t>
            </a:r>
            <a:r>
              <a:rPr lang="ru-RU" sz="2400" b="1" dirty="0">
                <a:solidFill>
                  <a:srgbClr val="0000FF"/>
                </a:solidFill>
              </a:rPr>
              <a:t>применяются </a:t>
            </a:r>
            <a:r>
              <a:rPr lang="ru-RU" sz="2400" dirty="0"/>
              <a:t>для измерения диаметров отверстий, диаметров валов, длин и высот.</a:t>
            </a:r>
          </a:p>
        </p:txBody>
      </p:sp>
    </p:spTree>
    <p:extLst>
      <p:ext uri="{BB962C8B-B14F-4D97-AF65-F5344CB8AC3E}">
        <p14:creationId xmlns:p14="http://schemas.microsoft.com/office/powerpoint/2010/main" val="63512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92" y="2708920"/>
            <a:ext cx="7367379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683" y="634534"/>
            <a:ext cx="8820888" cy="2578442"/>
          </a:xfrm>
        </p:spPr>
        <p:txBody>
          <a:bodyPr>
            <a:normAutofit fontScale="92500" lnSpcReduction="20000"/>
          </a:bodyPr>
          <a:lstStyle/>
          <a:p>
            <a:pPr marL="360363" indent="-3603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состоит из:</a:t>
            </a:r>
          </a:p>
          <a:p>
            <a:pPr marL="360363" indent="-3603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Проходной (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– </a:t>
            </a:r>
            <a:r>
              <a:rPr lang="ru-RU" i="1" dirty="0" smtClean="0">
                <a:ln w="11430"/>
              </a:rPr>
              <a:t>контролирует </a:t>
            </a:r>
            <a:r>
              <a:rPr lang="ru-RU" b="1" i="1" dirty="0" smtClean="0">
                <a:ln w="11430"/>
                <a:solidFill>
                  <a:srgbClr val="0000FF"/>
                </a:solidFill>
              </a:rPr>
              <a:t>начало поля допуска </a:t>
            </a:r>
            <a:r>
              <a:rPr lang="ru-RU" i="1" dirty="0" smtClean="0">
                <a:ln w="11430"/>
              </a:rPr>
              <a:t>детали;</a:t>
            </a:r>
            <a:endParaRPr lang="ru-RU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60363" indent="-3603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tabLst>
                <a:tab pos="360363" algn="l"/>
              </a:tabLst>
              <a:defRPr/>
            </a:pP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Непроходной (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i="1" dirty="0">
                <a:ln w="11430"/>
              </a:rPr>
              <a:t>контролирует </a:t>
            </a:r>
            <a:r>
              <a:rPr lang="ru-RU" b="1" i="1" dirty="0" smtClean="0">
                <a:ln w="11430"/>
                <a:solidFill>
                  <a:srgbClr val="0000FF"/>
                </a:solidFill>
              </a:rPr>
              <a:t>конец </a:t>
            </a:r>
            <a:r>
              <a:rPr lang="ru-RU" b="1" i="1" dirty="0">
                <a:ln w="11430"/>
                <a:solidFill>
                  <a:srgbClr val="0000FF"/>
                </a:solidFill>
              </a:rPr>
              <a:t>поля допуска </a:t>
            </a:r>
            <a:r>
              <a:rPr lang="ru-RU" i="1" dirty="0" smtClean="0">
                <a:ln w="11430"/>
              </a:rPr>
              <a:t>детали</a:t>
            </a:r>
          </a:p>
          <a:p>
            <a:pPr marL="0" indent="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500" b="1" i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>
              <a:ln w="11430"/>
            </a:endParaRP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>
              <a:ln w="11430"/>
            </a:endParaRP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>
              <a:ln w="11430"/>
            </a:endParaRP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-3688"/>
            <a:ext cx="9144000" cy="587341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spc="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Комплект калибров:</a:t>
            </a:r>
            <a:endParaRPr lang="ru-RU" spc="2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1562</TotalTime>
  <Words>2135</Words>
  <Application>Microsoft Office PowerPoint</Application>
  <PresentationFormat>Экран (4:3)</PresentationFormat>
  <Paragraphs>287</Paragraphs>
  <Slides>59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Апекс</vt:lpstr>
      <vt:lpstr>КАЛИБРЫ</vt:lpstr>
      <vt:lpstr>СОДЕРЖАНИЕ</vt:lpstr>
      <vt:lpstr>1. Основные понятия</vt:lpstr>
      <vt:lpstr>2. Классификация калибров:</vt:lpstr>
      <vt:lpstr>Классификация калибров:</vt:lpstr>
      <vt:lpstr>Классификация калибров: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Калибры для измерения гладких валов и отверстий</vt:lpstr>
      <vt:lpstr>Презентация PowerPoint</vt:lpstr>
      <vt:lpstr>Презентация PowerPoint</vt:lpstr>
      <vt:lpstr>Калибры-пробки</vt:lpstr>
      <vt:lpstr>Презентация PowerPoint</vt:lpstr>
      <vt:lpstr>Презентация PowerPoint</vt:lpstr>
      <vt:lpstr>КАЛИБРЫ ДЛЯ КОНТРОЛЯ ОТВЕРСТИЙ ВЫПОЛНЯЮТСЯ В ВИДЕ:  </vt:lpstr>
      <vt:lpstr>Презентация PowerPoint</vt:lpstr>
      <vt:lpstr>КАЛИБРЫ ДЛЯ ИЗМЕРЕНИЯ ВАЛОВ </vt:lpstr>
      <vt:lpstr>Калибры-скобы</vt:lpstr>
      <vt:lpstr>Презентация PowerPoint</vt:lpstr>
      <vt:lpstr>Презентация PowerPoint</vt:lpstr>
      <vt:lpstr>Презентация PowerPoint</vt:lpstr>
      <vt:lpstr> СХЕМА КОНТРОЛЯ ВАЛОВ  СКОБОЙ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Резьбовые калибры</vt:lpstr>
      <vt:lpstr>Резьбовые калибры</vt:lpstr>
      <vt:lpstr>Резьбовые калибры</vt:lpstr>
      <vt:lpstr>Резьбовые калибры</vt:lpstr>
      <vt:lpstr>Резьбовые калибры</vt:lpstr>
      <vt:lpstr>Резьбовые калибры</vt:lpstr>
      <vt:lpstr>Презентация PowerPoint</vt:lpstr>
      <vt:lpstr>7. КАЛИБРЫ ДЛЯ КОНИЧЕСКИХ ПОВЕРХНОСТЕЙ </vt:lpstr>
      <vt:lpstr>КАЛИБРЫ ДЛЯ КОНУСНЫХ ПОВЕРХНОСТЕЙ </vt:lpstr>
      <vt:lpstr>Презентация PowerPoint</vt:lpstr>
      <vt:lpstr>Презентация PowerPoint</vt:lpstr>
      <vt:lpstr>Контроль конусов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 ПРАВИЛА ЭКСПЛУАТАЦИИ КАЛИБРОВ </vt:lpstr>
      <vt:lpstr>ЩУПЫ</vt:lpstr>
      <vt:lpstr>10. Щупы для проверки зазоров</vt:lpstr>
      <vt:lpstr>Набор щупов</vt:lpstr>
      <vt:lpstr>Презентация PowerPoint</vt:lpstr>
      <vt:lpstr>Щупы ТУ 3926-056-53581936-2011</vt:lpstr>
      <vt:lpstr>Применение щупов в процессе ремонта автомобилей:  проверка теплового зазора клапанов  проверка уровня масла</vt:lpstr>
      <vt:lpstr>Контрольные вопросы</vt:lpstr>
      <vt:lpstr>СПИСОК ИСТОЧНИКОВ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для измерения линейных размеров</dc:title>
  <dc:creator>я</dc:creator>
  <cp:lastModifiedBy>User</cp:lastModifiedBy>
  <cp:revision>139</cp:revision>
  <dcterms:created xsi:type="dcterms:W3CDTF">2011-11-13T12:44:09Z</dcterms:created>
  <dcterms:modified xsi:type="dcterms:W3CDTF">2020-04-16T22:10:36Z</dcterms:modified>
</cp:coreProperties>
</file>