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400" r:id="rId3"/>
    <p:sldId id="424" r:id="rId4"/>
    <p:sldId id="398" r:id="rId5"/>
    <p:sldId id="344" r:id="rId6"/>
    <p:sldId id="391" r:id="rId7"/>
    <p:sldId id="390" r:id="rId8"/>
    <p:sldId id="349" r:id="rId9"/>
    <p:sldId id="345" r:id="rId10"/>
    <p:sldId id="346" r:id="rId11"/>
    <p:sldId id="389" r:id="rId12"/>
    <p:sldId id="393" r:id="rId13"/>
    <p:sldId id="394" r:id="rId14"/>
    <p:sldId id="395" r:id="rId15"/>
    <p:sldId id="355" r:id="rId16"/>
    <p:sldId id="368" r:id="rId17"/>
    <p:sldId id="370" r:id="rId18"/>
    <p:sldId id="401" r:id="rId19"/>
    <p:sldId id="402" r:id="rId20"/>
    <p:sldId id="403" r:id="rId21"/>
    <p:sldId id="405" r:id="rId22"/>
    <p:sldId id="408" r:id="rId23"/>
    <p:sldId id="410" r:id="rId24"/>
    <p:sldId id="411" r:id="rId25"/>
    <p:sldId id="412" r:id="rId26"/>
    <p:sldId id="414" r:id="rId27"/>
    <p:sldId id="413" r:id="rId28"/>
    <p:sldId id="416" r:id="rId29"/>
    <p:sldId id="422" r:id="rId30"/>
    <p:sldId id="386" r:id="rId31"/>
    <p:sldId id="417" r:id="rId32"/>
    <p:sldId id="418" r:id="rId33"/>
    <p:sldId id="419" r:id="rId34"/>
    <p:sldId id="420" r:id="rId35"/>
    <p:sldId id="399" r:id="rId36"/>
    <p:sldId id="353" r:id="rId37"/>
    <p:sldId id="377" r:id="rId38"/>
    <p:sldId id="352" r:id="rId39"/>
    <p:sldId id="354" r:id="rId40"/>
    <p:sldId id="263" r:id="rId41"/>
    <p:sldId id="264" r:id="rId42"/>
    <p:sldId id="265" r:id="rId43"/>
    <p:sldId id="378" r:id="rId44"/>
    <p:sldId id="379" r:id="rId45"/>
    <p:sldId id="387" r:id="rId46"/>
    <p:sldId id="364" r:id="rId47"/>
    <p:sldId id="365" r:id="rId48"/>
    <p:sldId id="366" r:id="rId49"/>
    <p:sldId id="382" r:id="rId50"/>
    <p:sldId id="383" r:id="rId51"/>
    <p:sldId id="358" r:id="rId52"/>
    <p:sldId id="359" r:id="rId53"/>
    <p:sldId id="362" r:id="rId54"/>
    <p:sldId id="360" r:id="rId55"/>
    <p:sldId id="361" r:id="rId56"/>
    <p:sldId id="267" r:id="rId57"/>
    <p:sldId id="388" r:id="rId58"/>
    <p:sldId id="268" r:id="rId59"/>
    <p:sldId id="269" r:id="rId60"/>
    <p:sldId id="270" r:id="rId61"/>
    <p:sldId id="272" r:id="rId62"/>
    <p:sldId id="396" r:id="rId63"/>
    <p:sldId id="397" r:id="rId64"/>
    <p:sldId id="271" r:id="rId65"/>
    <p:sldId id="423" r:id="rId66"/>
    <p:sldId id="425" r:id="rId6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3399"/>
    <a:srgbClr val="0000FF"/>
    <a:srgbClr val="006600"/>
    <a:srgbClr val="CCFFCC"/>
    <a:srgbClr val="FF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51" autoAdjust="0"/>
  </p:normalViewPr>
  <p:slideViewPr>
    <p:cSldViewPr>
      <p:cViewPr varScale="1">
        <p:scale>
          <a:sx n="92" d="100"/>
          <a:sy n="92" d="100"/>
        </p:scale>
        <p:origin x="6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5AA36-E322-46D2-97C4-526C5DF890FA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B651-7939-4A0B-8348-A15AABE15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21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7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5B651-7939-4A0B-8348-A15AABE15CD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8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2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6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77C9-6BB6-4A1A-A31A-A5E7B0F96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15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408C-3515-4D54-AACC-C4EC2BDDF9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8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CADD-A268-47A2-A079-C1506BF19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26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F6FA-B7BE-47EA-BDEC-40B326E1A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58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3CB49-DFE9-42A5-8D79-F334163FF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04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BABA-1614-4017-AA64-7DB1BAC94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3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C922-2799-4856-8E51-CB8915AF6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27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174B5-B651-4299-9A16-B853FDD961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28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B7F23-FE50-41CE-808A-A511DD535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307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0BF3-3009-4C73-A154-CD7FB34FA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78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3687-F8FE-48A7-AA7B-20E86E2ED0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86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5E4567-09C6-4AAD-9C3B-0559F3E47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.&#1042;&#1080;&#1076;&#1099;%20&#1089;&#1074;&#1072;&#1088;&#1082;&#1080;%20&#1074;%20&#1089;&#1090;&#1088;&#1086;&#1080;&#1090;&#1077;&#1083;&#1100;&#1089;&#1090;&#1074;&#1077;.a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http://samoletchiki.ru/slesar_files/slesar-2.jpg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http://delostroika.ru/uploads/posts/big_stroika/img_stroika_51.jp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pka.ru/Praktikum_po_slesarnomu_delu/index.html" TargetMode="External"/><Relationship Id="rId2" Type="http://schemas.openxmlformats.org/officeDocument/2006/relationships/hyperlink" Target="http://www.e-ope.ee/_download/euni_repository/file/3739/1.zip/index.html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457200" y="3124200"/>
            <a:ext cx="83391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МДК.03.01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00FF"/>
                </a:solidFill>
                <a:latin typeface="Arial Black" panose="020B0A04020102020204" pitchFamily="34" charset="0"/>
              </a:rPr>
              <a:t>СЛЕСАРНОЕ ДЕЛО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00FF"/>
                </a:solidFill>
                <a:latin typeface="Arial Black" panose="020B0A04020102020204" pitchFamily="34" charset="0"/>
              </a:rPr>
              <a:t>ТЕХНИЧЕСКИЕ ИЗМЕРЕНИЯ</a:t>
            </a:r>
            <a:endParaRPr lang="ru-RU" altLang="ru-RU" sz="4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0" y="12700"/>
            <a:ext cx="9144000" cy="181588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FF0000"/>
                </a:solidFill>
              </a:rPr>
              <a:t>ПМ.03</a:t>
            </a:r>
            <a:r>
              <a:rPr lang="ru-RU" altLang="ru-RU" sz="2800" b="1" dirty="0"/>
              <a:t> Текущий ремонт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различных типов </a:t>
            </a:r>
            <a:r>
              <a:rPr lang="ru-RU" altLang="ru-RU" sz="2800" b="1" dirty="0" smtClean="0"/>
              <a:t>автомобилей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в соответствии с требованиями технологической документации </a:t>
            </a:r>
            <a:endParaRPr lang="ru-RU" altLang="ru-RU" sz="2800" b="1" dirty="0"/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0" y="5895975"/>
            <a:ext cx="9144000" cy="101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квалифицированных рабочих и служащих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профессии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23.01.17 Мастер по ремонту и обслуживанию автомобилей</a:t>
            </a:r>
          </a:p>
        </p:txBody>
      </p:sp>
      <p:pic>
        <p:nvPicPr>
          <p:cNvPr id="2053" name="Рисунок 7" descr="https://www.centrmag.ru/catalog/mn16_280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7303">
            <a:off x="573566" y="2262542"/>
            <a:ext cx="1447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8" descr="https://skidka-msk.ru/images/prodacts/sourse/61792/61792162_osnovyi-slesarnogo-dela-uchebnik-akadem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12">
            <a:off x="7062839" y="2286842"/>
            <a:ext cx="146367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152400" y="379413"/>
            <a:ext cx="89154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altLang="ru-RU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технологической операции, выполняемая при неизменном закреплении обрабатываемой детали или собираемой сборочной единицы. </a:t>
            </a:r>
            <a:r>
              <a:rPr lang="ru-RU" altLang="ru-RU" sz="19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сверление в детали одного или нескольких отверстий разного диаметра при неизменном закреплении детали, нарезание резьбы на стержне.</a:t>
            </a:r>
            <a:endParaRPr lang="ru-RU" altLang="ru-RU" sz="19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переход </a:t>
            </a:r>
            <a:r>
              <a:rPr lang="ru-RU" altLang="ru-RU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законченная часть операции, характеризуемая постоянством применяемого инструмента и поверхностей, образуемых при обработке или соединяемых при сборке.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 сверление детали сверлом одного диаметра или соединение втулки с валом.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 переход </a:t>
            </a:r>
            <a:r>
              <a:rPr lang="ru-RU" altLang="ru-RU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операции без изменения геометрии обрабатываемой поверхности или положения собираемых деталей, необходимая для выполнения технологического перехода (установка заготовки, смена инструментов и т. д.).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ход </a:t>
            </a:r>
            <a:r>
              <a:rPr lang="ru-RU" altLang="ru-RU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законченная часть операции, связанная с однократным перемещением инструмента относительно обрабатываемой детали, необходимая для осуществления изменения геометрии детали.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 ход 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не связан с изменением геометрии детали, но необходим для осуществления рабочего хода.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9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</a:t>
            </a:r>
            <a:r>
              <a:rPr lang="ru-RU" altLang="ru-RU" sz="19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фиксированное положение, занимаемое закрепленной обрабатываемой деталью или собираемой сборочной единицей совместно с приспособлением относительно инструмента или неподвижной части оборудования для выполнения определенной части операции. </a:t>
            </a: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1741488" y="9525"/>
            <a:ext cx="5551487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ТЕХНОЛОГИЧЕСКОЙ ОПЕРАЦИИ </a:t>
            </a:r>
            <a:endParaRPr lang="ru-RU" altLang="ru-RU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60375"/>
          </a:xfrm>
          <a:solidFill>
            <a:srgbClr val="FFFF00"/>
          </a:solidFill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СЛЕСАРНЫХ ОПЕРАЦИЙ</a:t>
            </a:r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677863" y="609600"/>
            <a:ext cx="77882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1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операции слесарной обработки</a:t>
            </a: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разметка;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и гибка металла;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рубка металла;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резка металла.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1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Размерная слесарная обработка</a:t>
            </a: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опиливание;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сверление и обработка отверстий;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нарезание резьбы.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ru-RU" altLang="ru-RU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1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Пригоночные операции слесарной обработки</a:t>
            </a: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распиливание и припасовка;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шабрение;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притирка и доводка.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altLang="ru-RU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1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Монтажные (сборочные) слесарные операции</a:t>
            </a: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клёпка;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склеивание;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пайка и лужение.</a:t>
            </a:r>
            <a:endParaRPr lang="ru-RU" altLang="ru-RU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-7938" y="1588"/>
            <a:ext cx="9131301" cy="609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altLang="ru-RU" sz="3600" b="1" dirty="0" smtClean="0">
                <a:solidFill>
                  <a:srgbClr val="FF0000"/>
                </a:solidFill>
              </a:rPr>
              <a:t>СЛЕСАРНАЯ МАСТЕСКАЯ</a:t>
            </a:r>
          </a:p>
          <a:p>
            <a:pPr algn="ctr" eaLnBrk="1" hangingPunct="1">
              <a:defRPr/>
            </a:pPr>
            <a:endParaRPr lang="ru-RU" altLang="ru-RU" sz="4800" dirty="0" smtClean="0"/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233613"/>
            <a:ext cx="76962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Слесарная мастерская </a:t>
            </a:r>
            <a:r>
              <a:rPr lang="ru-RU" altLang="ru-RU" sz="2000" b="1"/>
              <a:t>должна быть оборудована: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верстаками (по количеству работников);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инструментами;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плитой для правки;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плитой для притирки;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механической плитой;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рычажными ножницами;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сверлильным станком;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ручным сверлильным инструментом;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заточным станком;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электрическим переносным шлифовальным станком;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винтовым прессом;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домкратами;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/>
              <a:t>кузнечным горном с наковальней.</a:t>
            </a:r>
            <a:endParaRPr lang="ru-RU" altLang="ru-RU" sz="2000">
              <a:cs typeface="Arial" panose="020B0604020202020204" pitchFamily="34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365125" y="762000"/>
            <a:ext cx="8458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Слесарная мастерская</a:t>
            </a:r>
            <a:r>
              <a:rPr lang="ru-RU" altLang="ru-RU" sz="2000">
                <a:solidFill>
                  <a:srgbClr val="0000FF"/>
                </a:solidFill>
              </a:rPr>
              <a:t> </a:t>
            </a:r>
            <a:r>
              <a:rPr lang="ru-RU" altLang="ru-RU" sz="2000" b="1"/>
              <a:t>– это помещение, специально предназначенное для слесарных работ и укомплектованное необходимым оборудованием, приспособлениями, инструментом и техническим инвентарем.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3810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Слесарный участок</a:t>
            </a:r>
            <a:r>
              <a:rPr lang="ru-RU" altLang="ru-RU" b="1" smtClean="0"/>
              <a:t> на промышленном предприятии </a:t>
            </a:r>
            <a:r>
              <a:rPr lang="ru-RU" altLang="ru-RU" smtClean="0"/>
              <a:t>– это самостоятельное производственное подразделение цеха, которое занимает значительную площадь и оснащено верстаками, инструментом, основным и вспомогательным оборудованием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6629400"/>
          </a:xfrm>
        </p:spPr>
        <p:txBody>
          <a:bodyPr/>
          <a:lstStyle/>
          <a:p>
            <a:pPr eaLnBrk="1" hangingPunct="1"/>
            <a:r>
              <a:rPr lang="ru-RU" altLang="ru-RU" sz="2700" smtClean="0">
                <a:solidFill>
                  <a:srgbClr val="FF0000"/>
                </a:solidFill>
              </a:rPr>
              <a:t>На рабочем месте </a:t>
            </a:r>
            <a:r>
              <a:rPr lang="ru-RU" altLang="ru-RU" sz="2700" smtClean="0"/>
              <a:t>слесарь выполняет операции, связанные с его профессией. Рабочее место оснащается оборудованием, необходимым для проведения слесарных работ.</a:t>
            </a:r>
          </a:p>
          <a:p>
            <a:pPr eaLnBrk="1" hangingPunct="1"/>
            <a:r>
              <a:rPr lang="ru-RU" altLang="ru-RU" sz="2700" smtClean="0">
                <a:solidFill>
                  <a:srgbClr val="FF0000"/>
                </a:solidFill>
              </a:rPr>
              <a:t>Рабочее место </a:t>
            </a:r>
            <a:r>
              <a:rPr lang="ru-RU" altLang="ru-RU" sz="2700" smtClean="0"/>
              <a:t>слесаря может находиться как на закрытой, так и на открытой площадке в соответствии с планировкой производственного помещения и технологией производственного процесса.</a:t>
            </a:r>
          </a:p>
          <a:p>
            <a:pPr eaLnBrk="1" hangingPunct="1">
              <a:buClr>
                <a:srgbClr val="FF0000"/>
              </a:buClr>
            </a:pPr>
            <a:r>
              <a:rPr lang="ru-RU" altLang="ru-RU" sz="2700" smtClean="0">
                <a:solidFill>
                  <a:srgbClr val="FF3300"/>
                </a:solidFill>
              </a:rPr>
              <a:t>На рабочем месте </a:t>
            </a:r>
            <a:r>
              <a:rPr lang="ru-RU" altLang="ru-RU" sz="2700" smtClean="0"/>
              <a:t>слесаря должен быть установлен верстак, оборудованный соответствующими приспособлениями, в первую очередь слесарными тисками. Большинство операций слесарь выполняет за слесарным верстаком с использованием тисков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-7938" y="1588"/>
            <a:ext cx="9131301" cy="609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РАБОЧЕЕ МЕСТО  СЛЕСАРЯ</a:t>
            </a:r>
          </a:p>
          <a:p>
            <a:pPr algn="ctr" eaLnBrk="1" hangingPunct="1">
              <a:defRPr/>
            </a:pPr>
            <a:endParaRPr lang="ru-RU" altLang="ru-RU" sz="4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верста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/>
          <a:stretch>
            <a:fillRect/>
          </a:stretch>
        </p:blipFill>
        <p:spPr bwMode="auto">
          <a:xfrm>
            <a:off x="104775" y="795338"/>
            <a:ext cx="54848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84213" y="64230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hlink"/>
                </a:solidFill>
              </a:rPr>
              <a:t>Верстаки одноместные </a:t>
            </a:r>
            <a:r>
              <a:rPr lang="ru-RU" altLang="ru-RU" sz="1800"/>
              <a:t>и многоместные</a:t>
            </a:r>
            <a:r>
              <a:rPr lang="ru-RU" altLang="ru-RU" sz="180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-7938" y="1588"/>
            <a:ext cx="9131301" cy="6096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>РАБОЧЕЕ МЕСТО  СЛЕСАРЯ</a:t>
            </a:r>
          </a:p>
          <a:p>
            <a:pPr algn="ctr" eaLnBrk="1" hangingPunct="1">
              <a:defRPr/>
            </a:pPr>
            <a:endParaRPr lang="ru-RU" altLang="ru-RU" sz="4800" dirty="0" smtClean="0"/>
          </a:p>
        </p:txBody>
      </p:sp>
      <p:sp>
        <p:nvSpPr>
          <p:cNvPr id="13317" name="Прямоугольник 2"/>
          <p:cNvSpPr>
            <a:spLocks noChangeArrowheads="1"/>
          </p:cNvSpPr>
          <p:nvPr/>
        </p:nvSpPr>
        <p:spPr bwMode="auto">
          <a:xfrm>
            <a:off x="5486400" y="1406525"/>
            <a:ext cx="3581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На рабочем месте </a:t>
            </a:r>
            <a:r>
              <a:rPr lang="ru-RU" altLang="ru-RU" sz="2400"/>
              <a:t>слесаря должен быть установлен </a:t>
            </a:r>
            <a:r>
              <a:rPr lang="ru-RU" altLang="ru-RU" sz="2400" b="1">
                <a:solidFill>
                  <a:srgbClr val="0000FF"/>
                </a:solidFill>
              </a:rPr>
              <a:t>верстак</a:t>
            </a:r>
            <a:r>
              <a:rPr lang="ru-RU" altLang="ru-RU" sz="2400"/>
              <a:t>, оборудованный соответствующими приспособлениями, в первую очередь </a:t>
            </a:r>
            <a:r>
              <a:rPr lang="ru-RU" altLang="ru-RU" sz="2400" b="1">
                <a:solidFill>
                  <a:srgbClr val="0000FF"/>
                </a:solidFill>
              </a:rPr>
              <a:t>слесарными тисками</a:t>
            </a:r>
            <a:r>
              <a:rPr lang="ru-RU" altLang="ru-RU" sz="2400"/>
              <a:t>.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endParaRPr lang="ru-RU" altLang="ru-RU" sz="800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Tx/>
              <a:buNone/>
            </a:pPr>
            <a:r>
              <a:rPr lang="ru-RU" altLang="ru-RU" sz="2400"/>
              <a:t>Большинство операций слесарь выполняет за слесарным верстаком с использованием </a:t>
            </a:r>
            <a:r>
              <a:rPr lang="ru-RU" altLang="ru-RU" sz="2400" b="1"/>
              <a:t>слесарных</a:t>
            </a:r>
            <a:r>
              <a:rPr lang="ru-RU" altLang="ru-RU" sz="2400"/>
              <a:t> </a:t>
            </a:r>
            <a:r>
              <a:rPr lang="ru-RU" altLang="ru-RU" sz="2400" b="1"/>
              <a:t>тисков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G:\Katalog#1\слайды\слесарка\Раздел 18. Рабочее место\Slesar105_01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91600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763000" cy="64008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ru-RU" altLang="ru-RU" sz="2700" smtClean="0"/>
              <a:t>Помимо </a:t>
            </a:r>
            <a:r>
              <a:rPr lang="ru-RU" altLang="ru-RU" sz="2700" b="1" smtClean="0">
                <a:solidFill>
                  <a:srgbClr val="FF0000"/>
                </a:solidFill>
              </a:rPr>
              <a:t>основного рабочего места </a:t>
            </a:r>
            <a:r>
              <a:rPr lang="ru-RU" altLang="ru-RU" sz="2700" smtClean="0"/>
              <a:t>(за верстаком) у слесаря могут быть </a:t>
            </a:r>
            <a:r>
              <a:rPr lang="ru-RU" altLang="ru-RU" sz="2700" b="1" smtClean="0">
                <a:solidFill>
                  <a:srgbClr val="0000FF"/>
                </a:solidFill>
              </a:rPr>
              <a:t>вспомогательные рабочие места</a:t>
            </a:r>
            <a:r>
              <a:rPr lang="ru-RU" altLang="ru-RU" sz="2700" smtClean="0"/>
              <a:t>, например, у разметочной, притирочной или контрольной плит, у кузнечного горна или наковальни, у сварочного аппарата, сверлильного станка, механической пилы, ручного пресса, плиты для правки и т. д.</a:t>
            </a:r>
          </a:p>
          <a:p>
            <a:pPr eaLnBrk="1" hangingPunct="1"/>
            <a:r>
              <a:rPr lang="ru-RU" altLang="ru-RU" sz="2700" b="1" smtClean="0">
                <a:solidFill>
                  <a:srgbClr val="FF0000"/>
                </a:solidFill>
              </a:rPr>
              <a:t>Вспомогательное рабочее место </a:t>
            </a:r>
            <a:r>
              <a:rPr lang="ru-RU" altLang="ru-RU" sz="2700" smtClean="0"/>
              <a:t>становится основным, если работа имеет специальный характер, например, рабочее место у сверлильного станка, который обслуживает слесарь-сверловщик, рабочее место у притирочной плиты, за которой работает слесарь-притирщик, рабочее место у сварочного аппарата, на котором работает слесарь-сварщик и т. д.</a:t>
            </a:r>
          </a:p>
          <a:p>
            <a:pPr eaLnBrk="1" hangingPunct="1"/>
            <a:endParaRPr lang="ru-RU" altLang="ru-RU" sz="2800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32184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ru-RU" alt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слесарных работ</a:t>
            </a:r>
            <a:endParaRPr lang="ru-RU" altLang="ru-RU" sz="4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2.</a:t>
            </a:r>
            <a:r>
              <a:rPr lang="ru-RU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Требования к организации рабочего места слесаря</a:t>
            </a:r>
            <a:endParaRPr lang="ru-RU" altLang="ru-RU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69" y="4419600"/>
            <a:ext cx="1870944" cy="2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2402"/>
            <a:ext cx="6781800" cy="1066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Требования к организации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рабочего места слесаря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588" y="1143000"/>
            <a:ext cx="8748824" cy="5715000"/>
          </a:xfrm>
        </p:spPr>
        <p:txBody>
          <a:bodyPr>
            <a:normAutofit lnSpcReduction="10000"/>
          </a:bodyPr>
          <a:lstStyle/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u="sng" dirty="0" smtClean="0">
                <a:solidFill>
                  <a:srgbClr val="0000FF"/>
                </a:solidFill>
              </a:rPr>
              <a:t>Верстак</a:t>
            </a:r>
            <a:r>
              <a:rPr lang="ru-RU" sz="2400" b="1" dirty="0" smtClean="0">
                <a:solidFill>
                  <a:srgbClr val="0000FF"/>
                </a:solidFill>
              </a:rPr>
              <a:t> должен быть прочным и устойчивым. Столешница (крышка) верстака должна быть ровной и покрыта по всей плоскости листовой сталью, текстолитом или линолеумом, а кромки закрыты угловой сталью или деревянными рейками. 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</a:rPr>
              <a:t>На каждом верстаке обязательно устанавливают сменный (убирающийся) </a:t>
            </a:r>
            <a:r>
              <a:rPr lang="ru-RU" sz="2400" b="1" u="sng" dirty="0" smtClean="0">
                <a:solidFill>
                  <a:srgbClr val="006600"/>
                </a:solidFill>
              </a:rPr>
              <a:t>сетчатый экран</a:t>
            </a:r>
            <a:r>
              <a:rPr lang="ru-RU" sz="2400" b="1" dirty="0" smtClean="0">
                <a:solidFill>
                  <a:srgbClr val="006600"/>
                </a:solidFill>
              </a:rPr>
              <a:t> для защиты работающего рядом от осколков, отлетающих во время рубки.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2400" b="1" u="sng" dirty="0">
                <a:solidFill>
                  <a:srgbClr val="0000FF"/>
                </a:solidFill>
              </a:rPr>
              <a:t>Параллельные тиски</a:t>
            </a:r>
            <a:r>
              <a:rPr lang="ru-RU" sz="2400" b="1" dirty="0">
                <a:solidFill>
                  <a:srgbClr val="0000FF"/>
                </a:solidFill>
              </a:rPr>
              <a:t> поворотного типа должны быть прочно и надёжно укреплены на верстаке. В сжатом положении губки расположены параллельно и находятся на одном уровне. </a:t>
            </a:r>
            <a:r>
              <a:rPr lang="ru-RU" sz="2400" b="1" u="sng" dirty="0">
                <a:solidFill>
                  <a:srgbClr val="0000FF"/>
                </a:solidFill>
              </a:rPr>
              <a:t>Накладные губки</a:t>
            </a:r>
            <a:r>
              <a:rPr lang="ru-RU" sz="2400" b="1" dirty="0">
                <a:solidFill>
                  <a:srgbClr val="0000FF"/>
                </a:solidFill>
              </a:rPr>
              <a:t> прочно закреплены, хорошо закалены и имеют чёткую насечку для </a:t>
            </a:r>
            <a:r>
              <a:rPr lang="ru-RU" sz="2400" b="1" dirty="0" smtClean="0">
                <a:solidFill>
                  <a:srgbClr val="0000FF"/>
                </a:solidFill>
              </a:rPr>
              <a:t>надёжного </a:t>
            </a:r>
            <a:r>
              <a:rPr lang="ru-RU" sz="2400" b="1" dirty="0">
                <a:solidFill>
                  <a:srgbClr val="0000FF"/>
                </a:solidFill>
              </a:rPr>
              <a:t>закрепления </a:t>
            </a:r>
            <a:r>
              <a:rPr lang="ru-RU" sz="2400" b="1" dirty="0" smtClean="0">
                <a:solidFill>
                  <a:srgbClr val="0000FF"/>
                </a:solidFill>
              </a:rPr>
              <a:t>детали.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3250" y="5829997"/>
            <a:ext cx="8928992" cy="1067381"/>
          </a:xfrm>
        </p:spPr>
        <p:txBody>
          <a:bodyPr/>
          <a:lstStyle/>
          <a:p>
            <a:r>
              <a:rPr lang="ru-RU" altLang="ru-RU" sz="3100" b="1" dirty="0">
                <a:solidFill>
                  <a:srgbClr val="0000FF"/>
                </a:solidFill>
                <a:latin typeface="Arial Black" panose="020B0A04020102020204" pitchFamily="34" charset="0"/>
              </a:rPr>
              <a:t>СЛЕСАРНОЕ ДЕЛО И </a:t>
            </a:r>
            <a:br>
              <a:rPr lang="ru-RU" altLang="ru-RU" sz="3100" b="1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ru-RU" altLang="ru-RU" sz="3100" b="1" dirty="0">
                <a:solidFill>
                  <a:srgbClr val="0000FF"/>
                </a:solidFill>
                <a:latin typeface="Arial Black" panose="020B0A04020102020204" pitchFamily="34" charset="0"/>
              </a:rPr>
              <a:t>ТЕХНИЧЕСКИЕ ИЗМЕРЕНИЯ</a:t>
            </a:r>
            <a:endParaRPr lang="ru-RU" altLang="ru-RU" sz="31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ds05.infourok.ru/uploads/ex/0c38/000b1c3f-4b4e6b0e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91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3696" y="4692986"/>
            <a:ext cx="3757804" cy="9694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Всё сказанное вам на лекции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 быть использовано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против вас на экзамене!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5675" y="457200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Студенты, ПОМНИТЕ!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24808"/>
            <a:ext cx="8915400" cy="6833191"/>
          </a:xfrm>
        </p:spPr>
        <p:txBody>
          <a:bodyPr/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4"/>
            </a:pPr>
            <a:r>
              <a:rPr lang="ru-RU" sz="2350" b="1" u="sng" dirty="0" smtClean="0">
                <a:solidFill>
                  <a:srgbClr val="006600"/>
                </a:solidFill>
              </a:rPr>
              <a:t>Зажимать </a:t>
            </a:r>
            <a:r>
              <a:rPr lang="ru-RU" sz="2350" b="1" u="sng" dirty="0">
                <a:solidFill>
                  <a:srgbClr val="006600"/>
                </a:solidFill>
              </a:rPr>
              <a:t>деталь в тисках</a:t>
            </a:r>
            <a:r>
              <a:rPr lang="ru-RU" sz="2350" b="1" dirty="0">
                <a:solidFill>
                  <a:srgbClr val="006600"/>
                </a:solidFill>
              </a:rPr>
              <a:t> следует только усилием рук, а не весом тела. Зажимая или освобождая детали из тисков, рычаг необходимо опускать плавно, не бросая его, чтобы не ушибить руку или ногу. Содержать тиски надо в чистоте и исправности, а трущиеся части регулярно смазывать соответствующим смазочным материалом</a:t>
            </a:r>
            <a:r>
              <a:rPr lang="ru-RU" sz="2350" b="1" dirty="0" smtClean="0">
                <a:solidFill>
                  <a:srgbClr val="006600"/>
                </a:solidFill>
              </a:rPr>
              <a:t>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4"/>
            </a:pPr>
            <a:r>
              <a:rPr lang="ru-RU" sz="2350" b="1" u="sng" dirty="0">
                <a:solidFill>
                  <a:srgbClr val="0000FF"/>
                </a:solidFill>
              </a:rPr>
              <a:t>Подставку под ноги</a:t>
            </a:r>
            <a:r>
              <a:rPr lang="ru-RU" sz="2350" b="1" dirty="0">
                <a:solidFill>
                  <a:srgbClr val="0000FF"/>
                </a:solidFill>
              </a:rPr>
              <a:t> следует применять в тех случаях, когда высота тисков не соответствует росту обучающегося. </a:t>
            </a:r>
            <a:r>
              <a:rPr lang="ru-RU" sz="2350" b="1" u="sng" dirty="0">
                <a:solidFill>
                  <a:srgbClr val="0000FF"/>
                </a:solidFill>
              </a:rPr>
              <a:t>Высота верстака с тисками считается нормальной</a:t>
            </a:r>
            <a:r>
              <a:rPr lang="ru-RU" sz="2350" b="1" dirty="0">
                <a:solidFill>
                  <a:srgbClr val="0000FF"/>
                </a:solidFill>
              </a:rPr>
              <a:t>, если у стоящего прямо обучающегося </a:t>
            </a:r>
            <a:r>
              <a:rPr lang="ru-RU" sz="2350" b="1" dirty="0">
                <a:solidFill>
                  <a:srgbClr val="FF3300"/>
                </a:solidFill>
              </a:rPr>
              <a:t>рука, согнутая в локтевом суставе под углом 90°</a:t>
            </a:r>
            <a:r>
              <a:rPr lang="ru-RU" sz="2350" b="1" dirty="0">
                <a:solidFill>
                  <a:srgbClr val="0000FF"/>
                </a:solidFill>
              </a:rPr>
              <a:t>, находится </a:t>
            </a:r>
            <a:r>
              <a:rPr lang="ru-RU" sz="2350" b="1" dirty="0" smtClean="0">
                <a:solidFill>
                  <a:srgbClr val="0000FF"/>
                </a:solidFill>
              </a:rPr>
              <a:t>на </a:t>
            </a:r>
            <a:r>
              <a:rPr lang="ru-RU" sz="2350" b="1" dirty="0">
                <a:solidFill>
                  <a:srgbClr val="0000FF"/>
                </a:solidFill>
              </a:rPr>
              <a:t>уровне губок тисков при вертикальном положении ее плечевой части. Выбранные подставки должны плотно лежать на полу. </a:t>
            </a:r>
            <a:r>
              <a:rPr lang="ru-RU" sz="2350" b="1" i="1" u="sng" dirty="0">
                <a:solidFill>
                  <a:srgbClr val="006600"/>
                </a:solidFill>
              </a:rPr>
              <a:t>Неправильное положение корпуса обучающегося</a:t>
            </a:r>
            <a:r>
              <a:rPr lang="ru-RU" sz="2350" b="1" u="sng" dirty="0">
                <a:solidFill>
                  <a:srgbClr val="0000FF"/>
                </a:solidFill>
              </a:rPr>
              <a:t> вызывает быструю утомляемость, затрудняет правильное выполнение </a:t>
            </a:r>
            <a:r>
              <a:rPr lang="ru-RU" sz="2350" b="1" u="sng" dirty="0" smtClean="0">
                <a:solidFill>
                  <a:srgbClr val="0000FF"/>
                </a:solidFill>
              </a:rPr>
              <a:t>приёмов </a:t>
            </a:r>
            <a:r>
              <a:rPr lang="ru-RU" sz="2350" b="1" u="sng" dirty="0">
                <a:solidFill>
                  <a:srgbClr val="0000FF"/>
                </a:solidFill>
              </a:rPr>
              <a:t>работы и получение требуемой </a:t>
            </a:r>
            <a:r>
              <a:rPr lang="ru-RU" sz="2350" b="1" u="sng" dirty="0" smtClean="0">
                <a:solidFill>
                  <a:srgbClr val="0000FF"/>
                </a:solidFill>
              </a:rPr>
              <a:t>точности</a:t>
            </a:r>
            <a:r>
              <a:rPr lang="ru-RU" sz="2350" b="1" dirty="0" smtClean="0">
                <a:solidFill>
                  <a:srgbClr val="0000FF"/>
                </a:solidFill>
              </a:rPr>
              <a:t>.</a:t>
            </a:r>
            <a:endParaRPr lang="ru-RU" sz="235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553200"/>
          </a:xfrm>
        </p:spPr>
        <p:txBody>
          <a:bodyPr/>
          <a:lstStyle/>
          <a:p>
            <a:pPr marL="361950" lvl="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ru-RU" sz="2350" b="1" dirty="0" smtClean="0">
                <a:solidFill>
                  <a:srgbClr val="006600"/>
                </a:solidFill>
              </a:rPr>
              <a:t>Одним из элементов культуры на рабочем месте является </a:t>
            </a:r>
            <a:r>
              <a:rPr lang="ru-RU" sz="2350" b="1" u="sng" dirty="0" smtClean="0">
                <a:solidFill>
                  <a:srgbClr val="006600"/>
                </a:solidFill>
              </a:rPr>
              <a:t>правильно подогнанная, аккуратная и чистая спецодежда</a:t>
            </a:r>
            <a:r>
              <a:rPr lang="ru-RU" sz="2350" b="1" dirty="0" smtClean="0">
                <a:solidFill>
                  <a:srgbClr val="006600"/>
                </a:solidFill>
              </a:rPr>
              <a:t>. Халат или комбинезон должны быть выбраны по размеру и росту работающего и не должны стеснять движений.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ru-RU" sz="2350" b="1" u="sng" dirty="0" smtClean="0">
                <a:solidFill>
                  <a:srgbClr val="0000FF"/>
                </a:solidFill>
              </a:rPr>
              <a:t>Во </a:t>
            </a:r>
            <a:r>
              <a:rPr lang="ru-RU" sz="2350" b="1" u="sng" dirty="0">
                <a:solidFill>
                  <a:srgbClr val="0000FF"/>
                </a:solidFill>
              </a:rPr>
              <a:t>время работы спецодежда</a:t>
            </a:r>
            <a:r>
              <a:rPr lang="ru-RU" sz="2350" b="1" dirty="0">
                <a:solidFill>
                  <a:srgbClr val="0000FF"/>
                </a:solidFill>
              </a:rPr>
              <a:t> всегда должна быть </a:t>
            </a:r>
            <a:r>
              <a:rPr lang="ru-RU" sz="2350" b="1" dirty="0" smtClean="0">
                <a:solidFill>
                  <a:srgbClr val="0000FF"/>
                </a:solidFill>
              </a:rPr>
              <a:t>застёгнута </a:t>
            </a:r>
            <a:r>
              <a:rPr lang="ru-RU" sz="2350" b="1" dirty="0">
                <a:solidFill>
                  <a:srgbClr val="0000FF"/>
                </a:solidFill>
              </a:rPr>
              <a:t>на все пуговицы, а рукава должны иметь </a:t>
            </a:r>
            <a:r>
              <a:rPr lang="ru-RU" sz="2350" b="1" dirty="0" smtClean="0">
                <a:solidFill>
                  <a:srgbClr val="0000FF"/>
                </a:solidFill>
              </a:rPr>
              <a:t>застёгивающиеся </a:t>
            </a:r>
            <a:r>
              <a:rPr lang="ru-RU" sz="2350" b="1" dirty="0">
                <a:solidFill>
                  <a:srgbClr val="0000FF"/>
                </a:solidFill>
              </a:rPr>
              <a:t>манжеты, плотно охватывающие запястье; на голову обязательно следует надеть головной убор (берет или косынку), под который необходимо тщательно убрать </a:t>
            </a:r>
            <a:r>
              <a:rPr lang="ru-RU" sz="2350" b="1" dirty="0" smtClean="0">
                <a:solidFill>
                  <a:srgbClr val="0000FF"/>
                </a:solidFill>
              </a:rPr>
              <a:t>волосы.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 startAt="6"/>
            </a:pPr>
            <a:r>
              <a:rPr lang="ru-RU" sz="2350" b="1" u="sng" dirty="0" smtClean="0">
                <a:solidFill>
                  <a:srgbClr val="006600"/>
                </a:solidFill>
              </a:rPr>
              <a:t>На </a:t>
            </a:r>
            <a:r>
              <a:rPr lang="ru-RU" sz="2350" b="1" u="sng" dirty="0">
                <a:solidFill>
                  <a:srgbClr val="006600"/>
                </a:solidFill>
              </a:rPr>
              <a:t>одежде и головном уборе</a:t>
            </a:r>
            <a:r>
              <a:rPr lang="ru-RU" sz="2350" b="1" dirty="0">
                <a:solidFill>
                  <a:srgbClr val="006600"/>
                </a:solidFill>
              </a:rPr>
              <a:t> не должно быть висящих концов (галстук, </a:t>
            </a:r>
            <a:r>
              <a:rPr lang="ru-RU" sz="2350" b="1" dirty="0" smtClean="0">
                <a:solidFill>
                  <a:srgbClr val="006600"/>
                </a:solidFill>
              </a:rPr>
              <a:t>тесёмки</a:t>
            </a:r>
            <a:r>
              <a:rPr lang="ru-RU" sz="2350" b="1" dirty="0">
                <a:solidFill>
                  <a:srgbClr val="006600"/>
                </a:solidFill>
              </a:rPr>
              <a:t>, концы косынки), которые могут быть захвачены вращающимися частями станков, машин или механизмов и привести к несчастному случаю.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6"/>
            </a:pPr>
            <a:endParaRPr lang="ru-RU" sz="2350" b="1" dirty="0"/>
          </a:p>
        </p:txBody>
      </p:sp>
    </p:spTree>
    <p:extLst>
      <p:ext uri="{BB962C8B-B14F-4D97-AF65-F5344CB8AC3E}">
        <p14:creationId xmlns:p14="http://schemas.microsoft.com/office/powerpoint/2010/main" val="34530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134" y="86833"/>
            <a:ext cx="8915400" cy="6622312"/>
          </a:xfrm>
        </p:spPr>
        <p:txBody>
          <a:bodyPr/>
          <a:lstStyle/>
          <a:p>
            <a:pPr marL="446088" lvl="0" indent="-446088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9"/>
            </a:pPr>
            <a:r>
              <a:rPr lang="ru-RU" sz="2350" b="1" u="sng" dirty="0" smtClean="0">
                <a:solidFill>
                  <a:srgbClr val="0000FF"/>
                </a:solidFill>
              </a:rPr>
              <a:t>Местное освещение на рабочем месте</a:t>
            </a:r>
            <a:r>
              <a:rPr lang="ru-RU" sz="2350" b="1" dirty="0" smtClean="0">
                <a:solidFill>
                  <a:srgbClr val="0000FF"/>
                </a:solidFill>
              </a:rPr>
              <a:t> должно иметь исправную передвижную арматуру с защитным плафоном для направления света на обрабатываемую деталь и плоскость верстака. </a:t>
            </a:r>
            <a:r>
              <a:rPr lang="ru-RU" sz="2350" b="1" u="sng" dirty="0" smtClean="0">
                <a:solidFill>
                  <a:srgbClr val="0000FF"/>
                </a:solidFill>
              </a:rPr>
              <a:t>Напряжение в электросети</a:t>
            </a:r>
            <a:r>
              <a:rPr lang="ru-RU" sz="2350" b="1" dirty="0" smtClean="0">
                <a:solidFill>
                  <a:srgbClr val="0000FF"/>
                </a:solidFill>
              </a:rPr>
              <a:t> при местном освещении </a:t>
            </a:r>
            <a:r>
              <a:rPr lang="ru-RU" sz="2350" b="1" u="sng" dirty="0" smtClean="0">
                <a:solidFill>
                  <a:srgbClr val="0000FF"/>
                </a:solidFill>
              </a:rPr>
              <a:t>не должно превышать</a:t>
            </a:r>
            <a:r>
              <a:rPr lang="ru-RU" sz="2350" b="1" dirty="0" smtClean="0">
                <a:solidFill>
                  <a:srgbClr val="0000FF"/>
                </a:solidFill>
              </a:rPr>
              <a:t> </a:t>
            </a:r>
            <a:r>
              <a:rPr lang="ru-RU" sz="2350" b="1" dirty="0" smtClean="0">
                <a:solidFill>
                  <a:srgbClr val="FF0000"/>
                </a:solidFill>
              </a:rPr>
              <a:t>36 В</a:t>
            </a:r>
            <a:r>
              <a:rPr lang="ru-RU" sz="2350" b="1" dirty="0" smtClean="0">
                <a:solidFill>
                  <a:srgbClr val="0000FF"/>
                </a:solidFill>
              </a:rPr>
              <a:t>.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9"/>
            </a:pPr>
            <a:r>
              <a:rPr lang="ru-RU" sz="2350" b="1" u="sng" dirty="0" smtClean="0">
                <a:solidFill>
                  <a:srgbClr val="006600"/>
                </a:solidFill>
              </a:rPr>
              <a:t>На </a:t>
            </a:r>
            <a:r>
              <a:rPr lang="ru-RU" sz="2350" b="1" u="sng" dirty="0">
                <a:solidFill>
                  <a:srgbClr val="006600"/>
                </a:solidFill>
              </a:rPr>
              <a:t>рабочем месте</a:t>
            </a:r>
            <a:r>
              <a:rPr lang="ru-RU" sz="2350" b="1" dirty="0">
                <a:solidFill>
                  <a:srgbClr val="006600"/>
                </a:solidFill>
              </a:rPr>
              <a:t> должны находиться </a:t>
            </a:r>
            <a:r>
              <a:rPr lang="ru-RU" sz="2350" b="1" u="sng" dirty="0">
                <a:solidFill>
                  <a:srgbClr val="006600"/>
                </a:solidFill>
              </a:rPr>
              <a:t>только те инструменты и приспособления</a:t>
            </a:r>
            <a:r>
              <a:rPr lang="ru-RU" sz="2350" b="1" dirty="0">
                <a:solidFill>
                  <a:srgbClr val="006600"/>
                </a:solidFill>
              </a:rPr>
              <a:t>, которые необходимы для выполнения учебно-производственного задания. </a:t>
            </a:r>
            <a:r>
              <a:rPr lang="ru-RU" sz="2350" b="1" u="sng" dirty="0">
                <a:solidFill>
                  <a:srgbClr val="006600"/>
                </a:solidFill>
              </a:rPr>
              <a:t>Каждый инструмент, приспособления и материалы</a:t>
            </a:r>
            <a:r>
              <a:rPr lang="ru-RU" sz="2350" b="1" dirty="0">
                <a:solidFill>
                  <a:srgbClr val="006600"/>
                </a:solidFill>
              </a:rPr>
              <a:t> должны </a:t>
            </a:r>
            <a:r>
              <a:rPr lang="ru-RU" sz="2350" b="1" u="sng" dirty="0">
                <a:solidFill>
                  <a:srgbClr val="006600"/>
                </a:solidFill>
              </a:rPr>
              <a:t>иметь </a:t>
            </a:r>
            <a:r>
              <a:rPr lang="ru-RU" sz="2350" b="1" u="sng" dirty="0" smtClean="0">
                <a:solidFill>
                  <a:srgbClr val="006600"/>
                </a:solidFill>
              </a:rPr>
              <a:t>своё определённое </a:t>
            </a:r>
            <a:r>
              <a:rPr lang="ru-RU" sz="2350" b="1" u="sng" dirty="0">
                <a:solidFill>
                  <a:srgbClr val="006600"/>
                </a:solidFill>
              </a:rPr>
              <a:t>место</a:t>
            </a:r>
            <a:r>
              <a:rPr lang="ru-RU" sz="2350" b="1" dirty="0" smtClean="0">
                <a:solidFill>
                  <a:srgbClr val="006600"/>
                </a:solidFill>
              </a:rPr>
              <a:t>.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9"/>
            </a:pPr>
            <a:r>
              <a:rPr lang="ru-RU" sz="2350" b="1" u="sng" dirty="0">
                <a:solidFill>
                  <a:srgbClr val="0000FF"/>
                </a:solidFill>
              </a:rPr>
              <a:t>Измерительные и поверочные инструменты</a:t>
            </a:r>
            <a:r>
              <a:rPr lang="ru-RU" sz="2350" b="1" dirty="0">
                <a:solidFill>
                  <a:srgbClr val="0000FF"/>
                </a:solidFill>
              </a:rPr>
              <a:t> размещают отдельно от рабочего инструмента на специальной полочке или планшетке. </a:t>
            </a:r>
            <a:r>
              <a:rPr lang="ru-RU" sz="2350" b="1" u="sng" dirty="0">
                <a:solidFill>
                  <a:srgbClr val="0000FF"/>
                </a:solidFill>
              </a:rPr>
              <a:t>Чертежи и карты</a:t>
            </a:r>
            <a:r>
              <a:rPr lang="ru-RU" sz="2350" b="1" dirty="0">
                <a:solidFill>
                  <a:srgbClr val="0000FF"/>
                </a:solidFill>
              </a:rPr>
              <a:t> для учебных заданий следует располагать на планшете-подставке, установленной на верстаке, на расстоянии, достаточном для их чтения</a:t>
            </a:r>
            <a:r>
              <a:rPr lang="ru-RU" sz="2350" b="1" dirty="0" smtClean="0">
                <a:solidFill>
                  <a:srgbClr val="0000FF"/>
                </a:solidFill>
              </a:rPr>
              <a:t>.</a:t>
            </a:r>
            <a:endParaRPr lang="ru-RU" sz="2350" dirty="0"/>
          </a:p>
        </p:txBody>
      </p:sp>
    </p:spTree>
    <p:extLst>
      <p:ext uri="{BB962C8B-B14F-4D97-AF65-F5344CB8AC3E}">
        <p14:creationId xmlns:p14="http://schemas.microsoft.com/office/powerpoint/2010/main" val="41956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3581400"/>
          </a:xfrm>
        </p:spPr>
        <p:txBody>
          <a:bodyPr>
            <a:noAutofit/>
          </a:bodyPr>
          <a:lstStyle/>
          <a:p>
            <a:pPr marL="542925" lvl="0" indent="-542925">
              <a:buClr>
                <a:srgbClr val="FF0000"/>
              </a:buClr>
              <a:buFont typeface="+mj-lt"/>
              <a:buAutoNum type="arabicPeriod" startAt="12"/>
            </a:pPr>
            <a:r>
              <a:rPr lang="ru-RU" sz="2350" b="1" u="sng" dirty="0" smtClean="0">
                <a:solidFill>
                  <a:srgbClr val="006600"/>
                </a:solidFill>
              </a:rPr>
              <a:t>Инструменты, приспособления и материалы</a:t>
            </a:r>
            <a:r>
              <a:rPr lang="ru-RU" sz="2350" b="1" dirty="0" smtClean="0">
                <a:solidFill>
                  <a:srgbClr val="006600"/>
                </a:solidFill>
              </a:rPr>
              <a:t> должны быть расположены на верстаке с таким расчётом, чтобы всё, что берут правой рукой, находилось справа от работающего, левой рукой – слева.                     </a:t>
            </a:r>
            <a:r>
              <a:rPr lang="ru-RU" sz="2350" b="1" u="sng" dirty="0" smtClean="0">
                <a:solidFill>
                  <a:srgbClr val="006600"/>
                </a:solidFill>
              </a:rPr>
              <a:t>Чаще других</a:t>
            </a:r>
            <a:r>
              <a:rPr lang="ru-RU" sz="2350" b="1" dirty="0" smtClean="0">
                <a:solidFill>
                  <a:srgbClr val="006600"/>
                </a:solidFill>
              </a:rPr>
              <a:t> используемые инструменты и заготовки необходимо располагать ближе к работающему              </a:t>
            </a:r>
            <a:r>
              <a:rPr lang="ru-RU" sz="2350" b="1" dirty="0" smtClean="0">
                <a:solidFill>
                  <a:srgbClr val="FF3399"/>
                </a:solidFill>
              </a:rPr>
              <a:t>(рис. 1)</a:t>
            </a:r>
            <a:r>
              <a:rPr lang="ru-RU" sz="2350" b="1" dirty="0" smtClean="0">
                <a:solidFill>
                  <a:srgbClr val="006600"/>
                </a:solidFill>
              </a:rPr>
              <a:t>. Определённый порядок должен поддерживаться и в ящике, где каждому инструменту должно быть отведено постоянное место.</a:t>
            </a:r>
          </a:p>
        </p:txBody>
      </p:sp>
      <p:pic>
        <p:nvPicPr>
          <p:cNvPr id="4" name="Рисунок 3" descr="Расположение инструментов, заготовок, документации на рабочем мес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70104"/>
            <a:ext cx="4648200" cy="286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43400" y="638142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3399"/>
                </a:solidFill>
              </a:rPr>
              <a:t>Рис. </a:t>
            </a:r>
            <a:r>
              <a:rPr lang="ru-RU" sz="2400" b="1" dirty="0">
                <a:solidFill>
                  <a:srgbClr val="FF3399"/>
                </a:solidFill>
              </a:rPr>
              <a:t>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0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2" y="0"/>
            <a:ext cx="7848600" cy="990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Оптимальные зоны досягаемости рук при работе в </a:t>
            </a:r>
            <a:r>
              <a:rPr lang="ru-RU" sz="3200" b="1" u="sng" dirty="0" smtClean="0">
                <a:solidFill>
                  <a:srgbClr val="C00000"/>
                </a:solidFill>
              </a:rPr>
              <a:t>горизонтальной плоскости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40" y="1143000"/>
            <a:ext cx="4465120" cy="5791200"/>
          </a:xfrm>
        </p:spPr>
        <p:txBody>
          <a:bodyPr>
            <a:normAutofit fontScale="62500" lnSpcReduction="20000"/>
          </a:bodyPr>
          <a:lstStyle/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</a:rPr>
              <a:t>Наиболее удобная (нормальная) зона досягаемости определяется </a:t>
            </a:r>
            <a:r>
              <a:rPr lang="ru-RU" b="1" dirty="0" err="1" smtClean="0">
                <a:solidFill>
                  <a:srgbClr val="0000FF"/>
                </a:solidFill>
              </a:rPr>
              <a:t>полудугой</a:t>
            </a:r>
            <a:r>
              <a:rPr lang="ru-RU" b="1" dirty="0" smtClean="0">
                <a:solidFill>
                  <a:srgbClr val="0000FF"/>
                </a:solidFill>
              </a:rPr>
              <a:t> с радиусом примерно </a:t>
            </a:r>
            <a:r>
              <a:rPr lang="ru-RU" b="1" dirty="0" smtClean="0">
                <a:solidFill>
                  <a:srgbClr val="FF0000"/>
                </a:solidFill>
              </a:rPr>
              <a:t>около 350 мм </a:t>
            </a:r>
            <a:r>
              <a:rPr lang="ru-RU" b="1" dirty="0" smtClean="0">
                <a:solidFill>
                  <a:srgbClr val="0000FF"/>
                </a:solidFill>
              </a:rPr>
              <a:t>для каждой руки </a:t>
            </a:r>
            <a:r>
              <a:rPr lang="ru-RU" b="1" dirty="0" smtClean="0">
                <a:solidFill>
                  <a:srgbClr val="FF3399"/>
                </a:solidFill>
              </a:rPr>
              <a:t>(рис. 2, а).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u="sng" dirty="0" smtClean="0">
                <a:solidFill>
                  <a:srgbClr val="006600"/>
                </a:solidFill>
              </a:rPr>
              <a:t>Максимальная зона</a:t>
            </a:r>
            <a:r>
              <a:rPr lang="ru-RU" b="1" dirty="0" smtClean="0">
                <a:solidFill>
                  <a:srgbClr val="006600"/>
                </a:solidFill>
              </a:rPr>
              <a:t> – </a:t>
            </a:r>
            <a:r>
              <a:rPr lang="ru-RU" b="1" dirty="0" smtClean="0">
                <a:solidFill>
                  <a:srgbClr val="FF0000"/>
                </a:solidFill>
              </a:rPr>
              <a:t>550 мм </a:t>
            </a:r>
            <a:r>
              <a:rPr lang="ru-RU" b="1" dirty="0" smtClean="0">
                <a:solidFill>
                  <a:srgbClr val="006600"/>
                </a:solidFill>
              </a:rPr>
              <a:t>без наклона корпуса и </a:t>
            </a:r>
            <a:r>
              <a:rPr lang="ru-RU" b="1" dirty="0" smtClean="0">
                <a:solidFill>
                  <a:srgbClr val="FF0000"/>
                </a:solidFill>
              </a:rPr>
              <a:t>650 мм</a:t>
            </a:r>
            <a:r>
              <a:rPr lang="ru-RU" b="1" dirty="0" smtClean="0">
                <a:solidFill>
                  <a:srgbClr val="006600"/>
                </a:solidFill>
              </a:rPr>
              <a:t> с наклоном под углом </a:t>
            </a:r>
            <a:r>
              <a:rPr lang="ru-RU" b="1" dirty="0" smtClean="0">
                <a:solidFill>
                  <a:srgbClr val="FF0000"/>
                </a:solidFill>
              </a:rPr>
              <a:t>не более 30° </a:t>
            </a:r>
            <a:r>
              <a:rPr lang="ru-RU" b="1" dirty="0" smtClean="0">
                <a:solidFill>
                  <a:srgbClr val="006600"/>
                </a:solidFill>
              </a:rPr>
              <a:t>для обучающегося среднего роста.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 smtClean="0">
                <a:solidFill>
                  <a:srgbClr val="0000FF"/>
                </a:solidFill>
              </a:rPr>
              <a:t>Расположение предметов дальше указанных пределов повлечёт за собой ненужные движения, большие наклоны корпуса, что вызовет дополнительные затраты времени, увеличит утомляемость и снизит производительность труда. </a:t>
            </a:r>
          </a:p>
          <a:p>
            <a:pPr marL="361950" indent="-361950">
              <a:buClr>
                <a:srgbClr val="FF0000"/>
              </a:buClr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566" b="56479"/>
          <a:stretch>
            <a:fillRect/>
          </a:stretch>
        </p:blipFill>
        <p:spPr bwMode="auto">
          <a:xfrm>
            <a:off x="4502334" y="1066800"/>
            <a:ext cx="4479615" cy="525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25438" y="6095049"/>
            <a:ext cx="143340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srgbClr val="FF3399"/>
                </a:solidFill>
              </a:rPr>
              <a:t>Рис</a:t>
            </a:r>
            <a:r>
              <a:rPr lang="ru-RU" sz="2400" b="1" dirty="0">
                <a:solidFill>
                  <a:srgbClr val="FF3399"/>
                </a:solidFill>
              </a:rPr>
              <a:t>. </a:t>
            </a:r>
            <a:r>
              <a:rPr lang="ru-RU" sz="2400" b="1" dirty="0" smtClean="0">
                <a:solidFill>
                  <a:srgbClr val="FF3399"/>
                </a:solidFill>
              </a:rPr>
              <a:t>2, а</a:t>
            </a:r>
            <a:endParaRPr lang="ru-RU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7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7162" cy="94807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</a:rPr>
              <a:t>Оптимальные зоны досягаемости рук при работе в </a:t>
            </a:r>
            <a:r>
              <a:rPr lang="ru-RU" sz="2900" b="1" u="sng" dirty="0" smtClean="0">
                <a:solidFill>
                  <a:srgbClr val="C00000"/>
                </a:solidFill>
              </a:rPr>
              <a:t>вертикальной плоскости</a:t>
            </a:r>
            <a:endParaRPr lang="ru-RU" sz="2900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" y="1112874"/>
            <a:ext cx="4198175" cy="5867400"/>
          </a:xfrm>
        </p:spPr>
        <p:txBody>
          <a:bodyPr>
            <a:normAutofit fontScale="62500" lnSpcReduction="20000"/>
          </a:bodyPr>
          <a:lstStyle/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400" b="1" dirty="0" smtClean="0">
                <a:solidFill>
                  <a:srgbClr val="006600"/>
                </a:solidFill>
              </a:rPr>
              <a:t>Указанные на рисунке    </a:t>
            </a:r>
            <a:r>
              <a:rPr lang="ru-RU" sz="3400" b="1" dirty="0" smtClean="0">
                <a:solidFill>
                  <a:srgbClr val="FF3399"/>
                </a:solidFill>
              </a:rPr>
              <a:t>(</a:t>
            </a:r>
            <a:r>
              <a:rPr lang="ru-RU" sz="3400" b="1" dirty="0">
                <a:solidFill>
                  <a:srgbClr val="FF3399"/>
                </a:solidFill>
              </a:rPr>
              <a:t>рис. 2, б</a:t>
            </a:r>
            <a:r>
              <a:rPr lang="ru-RU" sz="3400" b="1" dirty="0" smtClean="0">
                <a:solidFill>
                  <a:srgbClr val="FF3399"/>
                </a:solidFill>
              </a:rPr>
              <a:t>) </a:t>
            </a:r>
            <a:r>
              <a:rPr lang="ru-RU" sz="3400" b="1" dirty="0" smtClean="0">
                <a:solidFill>
                  <a:srgbClr val="006600"/>
                </a:solidFill>
              </a:rPr>
              <a:t>зоны дают возможность определить </a:t>
            </a:r>
            <a:r>
              <a:rPr lang="ru-RU" sz="3400" b="1" u="sng" dirty="0" smtClean="0">
                <a:solidFill>
                  <a:srgbClr val="006600"/>
                </a:solidFill>
              </a:rPr>
              <a:t>наиболее выгодное расположение всех предметов</a:t>
            </a:r>
            <a:r>
              <a:rPr lang="ru-RU" sz="3400" b="1" dirty="0" smtClean="0">
                <a:solidFill>
                  <a:srgbClr val="006600"/>
                </a:solidFill>
              </a:rPr>
              <a:t> по отношению к росту работающего.</a:t>
            </a:r>
            <a:r>
              <a:rPr lang="ru-RU" sz="3400" b="1" dirty="0" smtClean="0"/>
              <a:t> 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400" b="1" dirty="0" smtClean="0">
                <a:solidFill>
                  <a:srgbClr val="0000FF"/>
                </a:solidFill>
              </a:rPr>
              <a:t>Руководствуясь этими зонами, следует </a:t>
            </a:r>
            <a:r>
              <a:rPr lang="ru-RU" sz="3400" b="1" u="sng" dirty="0" smtClean="0">
                <a:solidFill>
                  <a:srgbClr val="0000FF"/>
                </a:solidFill>
              </a:rPr>
              <a:t>определять, на какой высоте от пола</a:t>
            </a:r>
            <a:r>
              <a:rPr lang="ru-RU" sz="3400" b="1" dirty="0" smtClean="0">
                <a:solidFill>
                  <a:srgbClr val="0000FF"/>
                </a:solidFill>
              </a:rPr>
              <a:t> должны находиться материалы, заготовки, детали и пр., чтобы рабочему не приходилось низко наклоняться. 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400" b="1" u="sng" dirty="0" smtClean="0">
                <a:solidFill>
                  <a:srgbClr val="006600"/>
                </a:solidFill>
              </a:rPr>
              <a:t>Наклон корпуса</a:t>
            </a:r>
            <a:r>
              <a:rPr lang="ru-RU" sz="3400" b="1" dirty="0" smtClean="0">
                <a:solidFill>
                  <a:srgbClr val="006600"/>
                </a:solidFill>
              </a:rPr>
              <a:t> при работе стоя должен составлять угол </a:t>
            </a:r>
            <a:r>
              <a:rPr lang="ru-RU" sz="3400" b="1" dirty="0" smtClean="0">
                <a:solidFill>
                  <a:srgbClr val="FF3300"/>
                </a:solidFill>
              </a:rPr>
              <a:t>не более 30°. </a:t>
            </a:r>
          </a:p>
          <a:p>
            <a:pPr marL="0" indent="17463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3125" t="43521" b="9302"/>
          <a:stretch>
            <a:fillRect/>
          </a:stretch>
        </p:blipFill>
        <p:spPr bwMode="auto">
          <a:xfrm>
            <a:off x="4274376" y="1112874"/>
            <a:ext cx="4704322" cy="551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81800" y="6332539"/>
            <a:ext cx="145264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srgbClr val="FF3399"/>
                </a:solidFill>
              </a:rPr>
              <a:t>Рис</a:t>
            </a:r>
            <a:r>
              <a:rPr lang="ru-RU" sz="2400" b="1" dirty="0">
                <a:solidFill>
                  <a:srgbClr val="FF3399"/>
                </a:solidFill>
              </a:rPr>
              <a:t>. </a:t>
            </a:r>
            <a:r>
              <a:rPr lang="ru-RU" sz="2400" b="1" dirty="0" smtClean="0">
                <a:solidFill>
                  <a:srgbClr val="FF3399"/>
                </a:solidFill>
              </a:rPr>
              <a:t>2, б</a:t>
            </a:r>
            <a:endParaRPr lang="ru-RU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316"/>
            <a:ext cx="8229600" cy="914400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До начала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46" y="990600"/>
            <a:ext cx="8743507" cy="5867400"/>
          </a:xfrm>
        </p:spPr>
        <p:txBody>
          <a:bodyPr>
            <a:normAutofit fontScale="77500" lnSpcReduction="20000"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600" b="1" dirty="0" smtClean="0">
                <a:solidFill>
                  <a:srgbClr val="0000FF"/>
                </a:solidFill>
              </a:rPr>
              <a:t>Получи чертёж, заготовку, инструмент и приспособления, подготовь рабочее место </a:t>
            </a:r>
            <a:r>
              <a:rPr lang="ru-RU" sz="3600" b="1" dirty="0" smtClean="0">
                <a:solidFill>
                  <a:srgbClr val="FF3399"/>
                </a:solidFill>
              </a:rPr>
              <a:t>(рис. 3)</a:t>
            </a:r>
            <a:r>
              <a:rPr lang="ru-RU" sz="3600" b="1" dirty="0" smtClean="0">
                <a:solidFill>
                  <a:srgbClr val="0000FF"/>
                </a:solidFill>
              </a:rPr>
              <a:t>:</a:t>
            </a:r>
            <a:r>
              <a:rPr lang="ru-RU" sz="3600" b="1" dirty="0" smtClean="0"/>
              <a:t> </a:t>
            </a:r>
          </a:p>
          <a:p>
            <a:pPr marL="808038" indent="-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а)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разложи заготовки, инструмент и приспособления в строго определённом порядке;</a:t>
            </a:r>
          </a:p>
          <a:p>
            <a:pPr marL="808038" indent="-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б)</a:t>
            </a:r>
            <a:r>
              <a:rPr lang="ru-RU" sz="3600" b="1" dirty="0" smtClean="0">
                <a:solidFill>
                  <a:srgbClr val="006600"/>
                </a:solidFill>
              </a:rPr>
              <a:t> укрепи чертёж (инструкцию) на рамке; </a:t>
            </a:r>
          </a:p>
          <a:p>
            <a:pPr marL="808038" indent="-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в)</a:t>
            </a:r>
            <a:r>
              <a:rPr lang="ru-RU" sz="3600" b="1" dirty="0" smtClean="0">
                <a:solidFill>
                  <a:srgbClr val="006600"/>
                </a:solidFill>
              </a:rPr>
              <a:t> проверь, есть ли необходимые вспомогательные материалы; </a:t>
            </a:r>
          </a:p>
          <a:p>
            <a:pPr marL="808038" indent="-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г)</a:t>
            </a:r>
            <a:r>
              <a:rPr lang="ru-RU" sz="3600" b="1" dirty="0" smtClean="0">
                <a:solidFill>
                  <a:srgbClr val="006600"/>
                </a:solidFill>
              </a:rPr>
              <a:t>  установи лампу так, чтобы свет падал на губки тисков; </a:t>
            </a:r>
          </a:p>
          <a:p>
            <a:pPr marL="808038" indent="-44608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д)</a:t>
            </a:r>
            <a:r>
              <a:rPr lang="ru-RU" sz="3600" b="1" dirty="0" smtClean="0">
                <a:solidFill>
                  <a:srgbClr val="006600"/>
                </a:solidFill>
              </a:rPr>
              <a:t> установи подставку под ноги (если тиски неподъёмные) и отрегулируй высоту тисков по росту.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7162800" cy="112527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Рациональная организация рабочего места слесаря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371600"/>
            <a:ext cx="4343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6600"/>
                </a:solidFill>
              </a:rPr>
              <a:t>Слесарный верстак: 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1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винт подъёма; 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каркас; 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труба;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сетка; 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5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полочка; 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планшет; 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smtClean="0">
                <a:solidFill>
                  <a:srgbClr val="0000FF"/>
                </a:solidFill>
              </a:rPr>
              <a:t>рамка; </a:t>
            </a:r>
          </a:p>
          <a:p>
            <a:pPr marL="712788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8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– </a:t>
            </a:r>
            <a:r>
              <a:rPr lang="ru-RU" b="1" dirty="0" err="1" smtClean="0">
                <a:solidFill>
                  <a:srgbClr val="0000FF"/>
                </a:solidFill>
              </a:rPr>
              <a:t>маховичок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51237"/>
          <a:stretch>
            <a:fillRect/>
          </a:stretch>
        </p:blipFill>
        <p:spPr bwMode="auto">
          <a:xfrm>
            <a:off x="4724400" y="1462523"/>
            <a:ext cx="421481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62600" y="6160888"/>
            <a:ext cx="126920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srgbClr val="FF3399"/>
                </a:solidFill>
              </a:rPr>
              <a:t>Рис</a:t>
            </a:r>
            <a:r>
              <a:rPr lang="ru-RU" sz="2400" b="1" dirty="0">
                <a:solidFill>
                  <a:srgbClr val="FF3399"/>
                </a:solidFill>
              </a:rPr>
              <a:t>. </a:t>
            </a:r>
            <a:r>
              <a:rPr lang="ru-RU" sz="2400" b="1" dirty="0" smtClean="0">
                <a:solidFill>
                  <a:srgbClr val="FF3399"/>
                </a:solidFill>
              </a:rPr>
              <a:t>3</a:t>
            </a:r>
            <a:endParaRPr lang="ru-RU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762000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Во время работы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867400"/>
          </a:xfrm>
        </p:spPr>
        <p:txBody>
          <a:bodyPr>
            <a:normAutofit fontScale="62500" lnSpcReduction="20000"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2"/>
            </a:pPr>
            <a:r>
              <a:rPr lang="ru-RU" b="1" dirty="0" smtClean="0">
                <a:solidFill>
                  <a:srgbClr val="0000FF"/>
                </a:solidFill>
              </a:rPr>
              <a:t>Сохраняй порядок на своем рабочем месте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3399"/>
                </a:solidFill>
              </a:rPr>
              <a:t>(рис. 4)</a:t>
            </a:r>
            <a:r>
              <a:rPr lang="ru-RU" b="1" dirty="0" smtClean="0">
                <a:solidFill>
                  <a:srgbClr val="0000FF"/>
                </a:solidFill>
              </a:rPr>
              <a:t>:</a:t>
            </a:r>
          </a:p>
          <a:p>
            <a:pPr marL="712788" indent="-35083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а) </a:t>
            </a:r>
            <a:r>
              <a:rPr lang="ru-RU" b="1" dirty="0" smtClean="0">
                <a:solidFill>
                  <a:srgbClr val="006600"/>
                </a:solidFill>
              </a:rPr>
              <a:t>измерительный инструмент клади отдельно от рабочего на планшетку; </a:t>
            </a:r>
          </a:p>
          <a:p>
            <a:pPr marL="712788" indent="-35083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б)</a:t>
            </a:r>
            <a:r>
              <a:rPr lang="ru-RU" b="1" dirty="0" smtClean="0">
                <a:solidFill>
                  <a:srgbClr val="006600"/>
                </a:solidFill>
              </a:rPr>
              <a:t> клади ближе все, чем приходится пользоваться чаще, а реже употребляемое – дальше;</a:t>
            </a:r>
          </a:p>
          <a:p>
            <a:pPr marL="712788" indent="-35083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в)</a:t>
            </a:r>
            <a:r>
              <a:rPr lang="ru-RU" b="1" dirty="0" smtClean="0">
                <a:solidFill>
                  <a:srgbClr val="006600"/>
                </a:solidFill>
              </a:rPr>
              <a:t> клади справа все то, что при работе приходится брать правой рукой, а что берешь левой рукой </a:t>
            </a:r>
            <a:r>
              <a:rPr lang="ru-RU" b="1" dirty="0">
                <a:solidFill>
                  <a:srgbClr val="006600"/>
                </a:solidFill>
              </a:rPr>
              <a:t>– </a:t>
            </a:r>
            <a:r>
              <a:rPr lang="ru-RU" b="1" dirty="0" smtClean="0">
                <a:solidFill>
                  <a:srgbClr val="006600"/>
                </a:solidFill>
              </a:rPr>
              <a:t>располагай слева;</a:t>
            </a:r>
          </a:p>
          <a:p>
            <a:pPr marL="712788" indent="-35083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г)</a:t>
            </a:r>
            <a:r>
              <a:rPr lang="ru-RU" b="1" dirty="0" smtClean="0">
                <a:solidFill>
                  <a:srgbClr val="006600"/>
                </a:solidFill>
              </a:rPr>
              <a:t>  приучи себя брать и класть инструмент, не глядя на него. Для этого каждый предмет располагай всегда на одном и том же месте; </a:t>
            </a:r>
          </a:p>
          <a:p>
            <a:pPr marL="712788" indent="-35083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r>
              <a:rPr lang="ru-RU" b="1" dirty="0" smtClean="0">
                <a:solidFill>
                  <a:srgbClr val="006600"/>
                </a:solidFill>
              </a:rPr>
              <a:t> следи за исправным состоянием тисков. Регулярно очищай их от стружки, грязи и мусора и смазывай винт машинным маслом; </a:t>
            </a:r>
          </a:p>
          <a:p>
            <a:pPr marL="712788" indent="-35083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е)</a:t>
            </a:r>
            <a:r>
              <a:rPr lang="ru-RU" b="1" dirty="0" smtClean="0">
                <a:solidFill>
                  <a:srgbClr val="006600"/>
                </a:solidFill>
              </a:rPr>
              <a:t> не затягивай чрезмерно винт тисков, так как от этого быстро изнашивается резьба винта и гайки и тиски приходят в негодность;</a:t>
            </a:r>
          </a:p>
          <a:p>
            <a:pPr marL="712788" indent="-350838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ж)</a:t>
            </a:r>
            <a:r>
              <a:rPr lang="ru-RU" b="1" dirty="0" smtClean="0">
                <a:solidFill>
                  <a:srgbClr val="006600"/>
                </a:solidFill>
              </a:rPr>
              <a:t> при работе складывай детали в определённое место и в соответствующем порядке. </a:t>
            </a:r>
          </a:p>
          <a:p>
            <a:pPr marL="627063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0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45203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Расположение инструмента на  рабочем  </a:t>
            </a:r>
            <a:r>
              <a:rPr lang="ru-RU" altLang="ru-RU" b="1" dirty="0" smtClean="0">
                <a:solidFill>
                  <a:srgbClr val="C00000"/>
                </a:solidFill>
              </a:rPr>
              <a:t>месте 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17411" name="Picture 3" descr="Картинка 6 из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781800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7600" y="6248400"/>
            <a:ext cx="119300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srgbClr val="FF3399"/>
                </a:solidFill>
              </a:rPr>
              <a:t>Рис</a:t>
            </a:r>
            <a:r>
              <a:rPr lang="ru-RU" sz="2400" b="1" dirty="0">
                <a:solidFill>
                  <a:srgbClr val="FF3399"/>
                </a:solidFill>
              </a:rPr>
              <a:t>. </a:t>
            </a:r>
            <a:r>
              <a:rPr lang="ru-RU" sz="2400" b="1" dirty="0" smtClean="0">
                <a:solidFill>
                  <a:srgbClr val="FF3399"/>
                </a:solidFill>
              </a:rPr>
              <a:t>4</a:t>
            </a:r>
            <a:endParaRPr lang="ru-RU" sz="24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55"/>
          <p:cNvSpPr txBox="1">
            <a:spLocks/>
          </p:cNvSpPr>
          <p:nvPr/>
        </p:nvSpPr>
        <p:spPr>
          <a:xfrm>
            <a:off x="3451317" y="1321646"/>
            <a:ext cx="5228832" cy="4038600"/>
          </a:xfrm>
          <a:prstGeom prst="rect">
            <a:avLst/>
          </a:prstGeom>
          <a:noFill/>
          <a:ln>
            <a:noFill/>
          </a:ln>
          <a:effectLst>
            <a:innerShdw blurRad="266700" dist="1524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altLang="ru-RU" b="1" dirty="0">
                <a:solidFill>
                  <a:srgbClr val="0000FF"/>
                </a:solidFill>
                <a:latin typeface="Arial Narrow" panose="020B0606020202030204" pitchFamily="34" charset="0"/>
              </a:rPr>
              <a:t>Технологический процесс слесарных </a:t>
            </a:r>
            <a:r>
              <a:rPr lang="ru-RU" altLang="ru-RU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работ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</a:t>
            </a:r>
          </a:p>
          <a:p>
            <a:pPr marL="534988" indent="-534988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Требования к организации рабочего места </a:t>
            </a:r>
            <a:r>
              <a:rPr lang="ru-RU" b="1" dirty="0" smtClean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слесаря</a:t>
            </a:r>
          </a:p>
          <a:p>
            <a:pPr marL="534988" indent="-534988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b="1" dirty="0">
                <a:solidFill>
                  <a:srgbClr val="0000FF"/>
                </a:solidFill>
                <a:latin typeface="Arial Narrow" panose="020B0606020202030204" pitchFamily="34" charset="0"/>
                <a:cs typeface="Times New Roman" pitchFamily="18" charset="0"/>
              </a:rPr>
              <a:t>С</a:t>
            </a:r>
            <a:r>
              <a:rPr lang="ru-RU" altLang="ru-RU" b="1" dirty="0">
                <a:solidFill>
                  <a:srgbClr val="0000FF"/>
                </a:solidFill>
                <a:latin typeface="Arial Narrow" panose="020B0606020202030204" pitchFamily="34" charset="0"/>
              </a:rPr>
              <a:t>лесарный инструмент и </a:t>
            </a:r>
            <a:r>
              <a:rPr lang="ru-RU" altLang="ru-RU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приспособления</a:t>
            </a:r>
            <a:endParaRPr lang="ru-RU" b="1" dirty="0" smtClean="0">
              <a:solidFill>
                <a:srgbClr val="0000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534988" indent="-534988">
              <a:buClr>
                <a:srgbClr val="FF0000"/>
              </a:buClr>
              <a:buFont typeface="+mj-lt"/>
              <a:buAutoNum type="arabicPeriod"/>
            </a:pPr>
            <a:endParaRPr lang="ru-RU" sz="2200" b="1" dirty="0" smtClean="0">
              <a:ln w="3175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0" y="-19761"/>
            <a:ext cx="9144000" cy="78579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-52103"/>
            <a:ext cx="9144000" cy="728155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037" y="94647"/>
            <a:ext cx="7310053" cy="540358"/>
          </a:xfrm>
          <a:solidFill>
            <a:srgbClr val="FFFF00"/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78563" y="73564"/>
            <a:ext cx="506382" cy="592568"/>
            <a:chOff x="8429652" y="75714"/>
            <a:chExt cx="506382" cy="592568"/>
          </a:xfrm>
        </p:grpSpPr>
        <p:sp>
          <p:nvSpPr>
            <p:cNvPr id="19" name="Полилиния 18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143E1C"/>
                </a:gs>
                <a:gs pos="50000">
                  <a:srgbClr val="D9F3DC"/>
                </a:gs>
                <a:gs pos="95000">
                  <a:srgbClr val="143E1C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23" name="Овал 22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solidFill>
                <a:srgbClr val="7030A0"/>
              </a:solidFill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Хорда 20">
              <a:hlinkClick r:id="" action="ppaction://hlinkshowjump?jump=firstslide"/>
            </p:cNvPr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Хорда 21">
              <a:hlinkClick r:id="" action="ppaction://hlinkshowjump?jump=firstslide"/>
            </p:cNvPr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70"/>
          <p:cNvGrpSpPr/>
          <p:nvPr/>
        </p:nvGrpSpPr>
        <p:grpSpPr>
          <a:xfrm>
            <a:off x="8474410" y="40183"/>
            <a:ext cx="506382" cy="592568"/>
            <a:chOff x="8429652" y="75714"/>
            <a:chExt cx="506382" cy="592568"/>
          </a:xfrm>
        </p:grpSpPr>
        <p:sp>
          <p:nvSpPr>
            <p:cNvPr id="12" name="Полилиния 11"/>
            <p:cNvSpPr/>
            <p:nvPr/>
          </p:nvSpPr>
          <p:spPr>
            <a:xfrm rot="10800000">
              <a:off x="8433585" y="96797"/>
              <a:ext cx="502449" cy="571485"/>
            </a:xfrm>
            <a:custGeom>
              <a:avLst/>
              <a:gdLst>
                <a:gd name="connsiteX0" fmla="*/ 0 w 502447"/>
                <a:gd name="connsiteY0" fmla="*/ 321471 h 642942"/>
                <a:gd name="connsiteX1" fmla="*/ 53276 w 502447"/>
                <a:gd name="connsiteY1" fmla="*/ 123523 h 642942"/>
                <a:gd name="connsiteX2" fmla="*/ 251225 w 502447"/>
                <a:gd name="connsiteY2" fmla="*/ 1 h 642942"/>
                <a:gd name="connsiteX3" fmla="*/ 449173 w 502447"/>
                <a:gd name="connsiteY3" fmla="*/ 123524 h 642942"/>
                <a:gd name="connsiteX4" fmla="*/ 502448 w 502447"/>
                <a:gd name="connsiteY4" fmla="*/ 321472 h 642942"/>
                <a:gd name="connsiteX5" fmla="*/ 449172 w 502447"/>
                <a:gd name="connsiteY5" fmla="*/ 519420 h 642942"/>
                <a:gd name="connsiteX6" fmla="*/ 251224 w 502447"/>
                <a:gd name="connsiteY6" fmla="*/ 642943 h 642942"/>
                <a:gd name="connsiteX7" fmla="*/ 53276 w 502447"/>
                <a:gd name="connsiteY7" fmla="*/ 519420 h 642942"/>
                <a:gd name="connsiteX8" fmla="*/ 0 w 502447"/>
                <a:gd name="connsiteY8" fmla="*/ 321472 h 642942"/>
                <a:gd name="connsiteX9" fmla="*/ 0 w 502447"/>
                <a:gd name="connsiteY9" fmla="*/ 321471 h 642942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420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519396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97381"/>
                <a:gd name="connsiteX1" fmla="*/ 53276 w 502449"/>
                <a:gd name="connsiteY1" fmla="*/ 123523 h 597381"/>
                <a:gd name="connsiteX2" fmla="*/ 251225 w 502449"/>
                <a:gd name="connsiteY2" fmla="*/ 1 h 597381"/>
                <a:gd name="connsiteX3" fmla="*/ 449173 w 502449"/>
                <a:gd name="connsiteY3" fmla="*/ 123524 h 597381"/>
                <a:gd name="connsiteX4" fmla="*/ 502448 w 502449"/>
                <a:gd name="connsiteY4" fmla="*/ 321472 h 597381"/>
                <a:gd name="connsiteX5" fmla="*/ 449172 w 502449"/>
                <a:gd name="connsiteY5" fmla="*/ 447934 h 597381"/>
                <a:gd name="connsiteX6" fmla="*/ 251224 w 502449"/>
                <a:gd name="connsiteY6" fmla="*/ 571481 h 597381"/>
                <a:gd name="connsiteX7" fmla="*/ 53276 w 502449"/>
                <a:gd name="connsiteY7" fmla="*/ 519420 h 597381"/>
                <a:gd name="connsiteX8" fmla="*/ 0 w 502449"/>
                <a:gd name="connsiteY8" fmla="*/ 321472 h 597381"/>
                <a:gd name="connsiteX9" fmla="*/ 0 w 502449"/>
                <a:gd name="connsiteY9" fmla="*/ 321471 h 597381"/>
                <a:gd name="connsiteX0" fmla="*/ 0 w 502449"/>
                <a:gd name="connsiteY0" fmla="*/ 321471 h 571485"/>
                <a:gd name="connsiteX1" fmla="*/ 53276 w 502449"/>
                <a:gd name="connsiteY1" fmla="*/ 123523 h 571485"/>
                <a:gd name="connsiteX2" fmla="*/ 251225 w 502449"/>
                <a:gd name="connsiteY2" fmla="*/ 1 h 571485"/>
                <a:gd name="connsiteX3" fmla="*/ 449173 w 502449"/>
                <a:gd name="connsiteY3" fmla="*/ 123524 h 571485"/>
                <a:gd name="connsiteX4" fmla="*/ 502448 w 502449"/>
                <a:gd name="connsiteY4" fmla="*/ 321472 h 571485"/>
                <a:gd name="connsiteX5" fmla="*/ 449172 w 502449"/>
                <a:gd name="connsiteY5" fmla="*/ 447934 h 571485"/>
                <a:gd name="connsiteX6" fmla="*/ 251224 w 502449"/>
                <a:gd name="connsiteY6" fmla="*/ 571481 h 571485"/>
                <a:gd name="connsiteX7" fmla="*/ 53244 w 502449"/>
                <a:gd name="connsiteY7" fmla="*/ 447958 h 571485"/>
                <a:gd name="connsiteX8" fmla="*/ 0 w 502449"/>
                <a:gd name="connsiteY8" fmla="*/ 321472 h 571485"/>
                <a:gd name="connsiteX9" fmla="*/ 0 w 502449"/>
                <a:gd name="connsiteY9" fmla="*/ 321471 h 5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449" h="571485">
                  <a:moveTo>
                    <a:pt x="0" y="321471"/>
                  </a:moveTo>
                  <a:cubicBezTo>
                    <a:pt x="0" y="249730"/>
                    <a:pt x="18754" y="180050"/>
                    <a:pt x="53276" y="123523"/>
                  </a:cubicBezTo>
                  <a:cubicBezTo>
                    <a:pt x="100888" y="45563"/>
                    <a:pt x="173903" y="0"/>
                    <a:pt x="251225" y="1"/>
                  </a:cubicBezTo>
                  <a:cubicBezTo>
                    <a:pt x="328547" y="1"/>
                    <a:pt x="401562" y="45563"/>
                    <a:pt x="449173" y="123524"/>
                  </a:cubicBezTo>
                  <a:cubicBezTo>
                    <a:pt x="483695" y="180051"/>
                    <a:pt x="502449" y="249731"/>
                    <a:pt x="502448" y="321472"/>
                  </a:cubicBezTo>
                  <a:cubicBezTo>
                    <a:pt x="502448" y="393213"/>
                    <a:pt x="483694" y="391407"/>
                    <a:pt x="449172" y="447934"/>
                  </a:cubicBezTo>
                  <a:cubicBezTo>
                    <a:pt x="401560" y="525895"/>
                    <a:pt x="317212" y="571477"/>
                    <a:pt x="251224" y="571481"/>
                  </a:cubicBezTo>
                  <a:cubicBezTo>
                    <a:pt x="185236" y="571485"/>
                    <a:pt x="100855" y="525919"/>
                    <a:pt x="53244" y="447958"/>
                  </a:cubicBezTo>
                  <a:cubicBezTo>
                    <a:pt x="18722" y="391431"/>
                    <a:pt x="0" y="393213"/>
                    <a:pt x="0" y="321472"/>
                  </a:cubicBezTo>
                  <a:lnTo>
                    <a:pt x="0" y="321471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143E1C"/>
                </a:gs>
                <a:gs pos="50000">
                  <a:srgbClr val="D9F3DC"/>
                </a:gs>
                <a:gs pos="95000">
                  <a:srgbClr val="143E1C"/>
                </a:gs>
              </a:gsLst>
              <a:lin ang="0" scaled="1"/>
              <a:tileRect/>
            </a:gradFill>
            <a:ln w="6350">
              <a:solidFill>
                <a:schemeClr val="bg1">
                  <a:alpha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31"/>
            <p:cNvGrpSpPr/>
            <p:nvPr/>
          </p:nvGrpSpPr>
          <p:grpSpPr>
            <a:xfrm rot="10800000">
              <a:off x="8429652" y="75714"/>
              <a:ext cx="504000" cy="499700"/>
              <a:chOff x="561948" y="6350815"/>
              <a:chExt cx="486000" cy="486000"/>
            </a:xfrm>
            <a:scene3d>
              <a:camera prst="orthographicFront"/>
              <a:lightRig rig="threePt" dir="t">
                <a:rot lat="0" lon="0" rev="10800000"/>
              </a:lightRig>
            </a:scene3d>
          </p:grpSpPr>
          <p:sp>
            <p:nvSpPr>
              <p:cNvPr id="16" name="Овал 15"/>
              <p:cNvSpPr/>
              <p:nvPr/>
            </p:nvSpPr>
            <p:spPr>
              <a:xfrm>
                <a:off x="561948" y="6350815"/>
                <a:ext cx="486000" cy="486000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</a:ln>
              <a:sp3d prstMaterial="dk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571472" y="6357958"/>
                <a:ext cx="468000" cy="468000"/>
              </a:xfrm>
              <a:prstGeom prst="ellipse">
                <a:avLst/>
              </a:prstGeom>
              <a:ln w="0">
                <a:solidFill>
                  <a:schemeClr val="tx1"/>
                </a:solidFill>
              </a:ln>
              <a:sp3d prstMaterial="metal">
                <a:bevelT w="1778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Хорда 13"/>
            <p:cNvSpPr/>
            <p:nvPr/>
          </p:nvSpPr>
          <p:spPr>
            <a:xfrm rot="10800000">
              <a:off x="8501090" y="111102"/>
              <a:ext cx="364717" cy="364516"/>
            </a:xfrm>
            <a:prstGeom prst="chord">
              <a:avLst/>
            </a:prstGeom>
            <a:gradFill flip="none" rotWithShape="1">
              <a:gsLst>
                <a:gs pos="0">
                  <a:schemeClr val="bg1"/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Хорда 14"/>
            <p:cNvSpPr/>
            <p:nvPr/>
          </p:nvSpPr>
          <p:spPr>
            <a:xfrm rot="18264040">
              <a:off x="8460878" y="117878"/>
              <a:ext cx="437139" cy="433148"/>
            </a:xfrm>
            <a:prstGeom prst="chord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54000">
                  <a:schemeClr val="bg1"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440557" y="176498"/>
            <a:ext cx="445945" cy="36576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DA1E3-D6F9-4897-83E9-21D731DE460A}" type="slidenum">
              <a:rPr lang="ru-RU" b="1" smtClean="0">
                <a:solidFill>
                  <a:srgbClr val="FF3399"/>
                </a:solidFill>
              </a:rPr>
              <a:t>3</a:t>
            </a:fld>
            <a:endParaRPr lang="ru-RU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G:\Katalog#1\слайды\слесарка\Раздел 18. Рабочее место\Slesar105_01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439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45203"/>
            <a:ext cx="8839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Расположение инструмента на  рабочем  </a:t>
            </a:r>
            <a:r>
              <a:rPr lang="ru-RU" altLang="ru-RU" b="1" dirty="0" smtClean="0">
                <a:solidFill>
                  <a:srgbClr val="C00000"/>
                </a:solidFill>
              </a:rPr>
              <a:t>месте 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 окончании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24270"/>
            <a:ext cx="8839200" cy="5867400"/>
          </a:xfrm>
        </p:spPr>
        <p:txBody>
          <a:bodyPr>
            <a:normAutofit fontScale="85000" lnSpcReduction="10000"/>
          </a:bodyPr>
          <a:lstStyle/>
          <a:p>
            <a:pPr marL="361950" indent="-361950">
              <a:spcAft>
                <a:spcPts val="600"/>
              </a:spcAft>
              <a:buClr>
                <a:srgbClr val="FF0000"/>
              </a:buClr>
              <a:buFont typeface="+mj-lt"/>
              <a:buAutoNum type="arabicPeriod" startAt="3"/>
            </a:pPr>
            <a:r>
              <a:rPr lang="ru-RU" b="1" dirty="0" smtClean="0">
                <a:solidFill>
                  <a:srgbClr val="0000FF"/>
                </a:solidFill>
              </a:rPr>
              <a:t>Прибери, вычисти рабочее место и инструмент: </a:t>
            </a:r>
          </a:p>
          <a:p>
            <a:pPr marL="712788" indent="-350838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а) </a:t>
            </a:r>
            <a:r>
              <a:rPr lang="ru-RU" b="1" dirty="0" smtClean="0">
                <a:solidFill>
                  <a:srgbClr val="006600"/>
                </a:solidFill>
              </a:rPr>
              <a:t>вытри промасленной тряпкой инструмент;</a:t>
            </a:r>
          </a:p>
          <a:p>
            <a:pPr marL="712788" indent="-350838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б) </a:t>
            </a:r>
            <a:r>
              <a:rPr lang="ru-RU" b="1" dirty="0" smtClean="0">
                <a:solidFill>
                  <a:srgbClr val="006600"/>
                </a:solidFill>
              </a:rPr>
              <a:t>сдай мастеру (дежурному) изделие, инструмент и приспособления; </a:t>
            </a:r>
          </a:p>
          <a:p>
            <a:pPr marL="712788" indent="-350838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в)</a:t>
            </a:r>
            <a:r>
              <a:rPr lang="ru-RU" b="1" dirty="0" smtClean="0">
                <a:solidFill>
                  <a:srgbClr val="006600"/>
                </a:solidFill>
              </a:rPr>
              <a:t> убери вспомогательные материалы в выдвижной ящик; </a:t>
            </a:r>
          </a:p>
          <a:p>
            <a:pPr marL="712788" indent="-350838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г)</a:t>
            </a:r>
            <a:r>
              <a:rPr lang="ru-RU" b="1" dirty="0" smtClean="0">
                <a:solidFill>
                  <a:srgbClr val="006600"/>
                </a:solidFill>
              </a:rPr>
              <a:t> раздвинь губки тисков и смети опилки и стружки на столешницу, после чего смажь винт тисков машинным маслом и заверни винт, оставив между губками небольшую щель (зазор); </a:t>
            </a:r>
          </a:p>
          <a:p>
            <a:pPr marL="712788" indent="-350838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д)</a:t>
            </a:r>
            <a:r>
              <a:rPr lang="ru-RU" b="1" dirty="0" smtClean="0">
                <a:solidFill>
                  <a:srgbClr val="006600"/>
                </a:solidFill>
              </a:rPr>
              <a:t> смети опилки и стружки (отходы цветных металлов собирай в отдельные ящики).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4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820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Совершенствование труда слесаря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619" y="1371600"/>
            <a:ext cx="8610600" cy="4525963"/>
          </a:xfrm>
        </p:spPr>
        <p:txBody>
          <a:bodyPr/>
          <a:lstStyle/>
          <a:p>
            <a:pPr marL="542925" indent="-542925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А.</a:t>
            </a:r>
            <a:r>
              <a:rPr lang="ru-RU" b="1" dirty="0" smtClean="0">
                <a:solidFill>
                  <a:srgbClr val="0000FF"/>
                </a:solidFill>
              </a:rPr>
              <a:t> Рациональные формы рукояток инструмента. </a:t>
            </a:r>
          </a:p>
          <a:p>
            <a:pPr marL="542925" indent="-542925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Б.</a:t>
            </a:r>
            <a:r>
              <a:rPr lang="ru-RU" b="1" dirty="0" smtClean="0">
                <a:solidFill>
                  <a:srgbClr val="0000FF"/>
                </a:solidFill>
              </a:rPr>
              <a:t> Выбор высоты тисков по росту работающего. </a:t>
            </a:r>
          </a:p>
          <a:p>
            <a:pPr marL="542925" indent="-542925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В. </a:t>
            </a:r>
            <a:r>
              <a:rPr lang="ru-RU" b="1" dirty="0" smtClean="0">
                <a:solidFill>
                  <a:srgbClr val="0000FF"/>
                </a:solidFill>
              </a:rPr>
              <a:t>Установка высоты тисков по росту.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729" y="4953000"/>
            <a:ext cx="8913829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b="1" i="1" dirty="0" smtClean="0">
                <a:solidFill>
                  <a:srgbClr val="FF0000"/>
                </a:solidFill>
              </a:rPr>
              <a:t>а</a:t>
            </a: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rgbClr val="006600"/>
                </a:solidFill>
              </a:rPr>
              <a:t>– наиболее уязвимые части ладони; </a:t>
            </a:r>
          </a:p>
          <a:p>
            <a:pPr marL="627063" indent="-627063">
              <a:buNone/>
            </a:pPr>
            <a:r>
              <a:rPr lang="ru-RU" sz="2700" b="1" i="1" dirty="0" smtClean="0">
                <a:solidFill>
                  <a:srgbClr val="FF0000"/>
                </a:solidFill>
              </a:rPr>
              <a:t>б</a:t>
            </a: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rgbClr val="006600"/>
                </a:solidFill>
              </a:rPr>
              <a:t>– наиболее сильные и упругие мускулы ладони; </a:t>
            </a:r>
          </a:p>
          <a:p>
            <a:pPr>
              <a:buNone/>
            </a:pPr>
            <a:r>
              <a:rPr lang="ru-RU" sz="2700" b="1" i="1" dirty="0" smtClean="0">
                <a:solidFill>
                  <a:srgbClr val="FF0000"/>
                </a:solidFill>
              </a:rPr>
              <a:t>в</a:t>
            </a:r>
            <a:r>
              <a:rPr lang="ru-RU" sz="2700" b="1" dirty="0" smtClean="0"/>
              <a:t> </a:t>
            </a:r>
            <a:r>
              <a:rPr lang="ru-RU" sz="2700" b="1" dirty="0" smtClean="0">
                <a:solidFill>
                  <a:srgbClr val="006600"/>
                </a:solidFill>
              </a:rPr>
              <a:t>– рациональная форма рукоятки. </a:t>
            </a:r>
            <a:endParaRPr lang="ru-RU" sz="2700" b="1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82333"/>
          <a:stretch>
            <a:fillRect/>
          </a:stretch>
        </p:blipFill>
        <p:spPr bwMode="auto">
          <a:xfrm>
            <a:off x="1488877" y="1295401"/>
            <a:ext cx="6840540" cy="29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66142" y="4429780"/>
            <a:ext cx="16202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srgbClr val="FF3399"/>
                </a:solidFill>
              </a:rPr>
              <a:t>Рис</a:t>
            </a:r>
            <a:r>
              <a:rPr lang="ru-RU" sz="2800" b="1" dirty="0">
                <a:solidFill>
                  <a:srgbClr val="FF3399"/>
                </a:solidFill>
              </a:rPr>
              <a:t>. </a:t>
            </a:r>
            <a:r>
              <a:rPr lang="ru-RU" sz="2800" b="1" dirty="0" smtClean="0">
                <a:solidFill>
                  <a:srgbClr val="FF3399"/>
                </a:solidFill>
              </a:rPr>
              <a:t>5</a:t>
            </a:r>
            <a:endParaRPr lang="ru-RU" sz="2800" b="1" dirty="0">
              <a:solidFill>
                <a:srgbClr val="FF3399"/>
              </a:solidFill>
            </a:endParaRPr>
          </a:p>
        </p:txBody>
      </p:sp>
      <p:pic>
        <p:nvPicPr>
          <p:cNvPr id="6" name="Picture 4" descr="p0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r="42494" b="42879"/>
          <a:stretch>
            <a:fillRect/>
          </a:stretch>
        </p:blipFill>
        <p:spPr bwMode="auto">
          <a:xfrm>
            <a:off x="762000" y="775093"/>
            <a:ext cx="2434829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0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2" t="10353" r="4515" b="43674"/>
          <a:stretch>
            <a:fillRect/>
          </a:stretch>
        </p:blipFill>
        <p:spPr bwMode="auto">
          <a:xfrm>
            <a:off x="3048001" y="1268797"/>
            <a:ext cx="2456492" cy="263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792162"/>
          </a:xfrm>
          <a:solidFill>
            <a:srgbClr val="CCFFCC"/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Рациональная форма </a:t>
            </a:r>
            <a:r>
              <a:rPr lang="ru-RU" sz="3600" b="1" dirty="0">
                <a:solidFill>
                  <a:srgbClr val="C00000"/>
                </a:solidFill>
              </a:rPr>
              <a:t>рукоятки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85333" y="372582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а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82858" y="3725823"/>
            <a:ext cx="407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б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64806" y="3517769"/>
            <a:ext cx="40107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ru-RU" sz="12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03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715962"/>
          </a:xfrm>
          <a:solidFill>
            <a:srgbClr val="CCFFCC"/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Установка тисков по росту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43400" y="1295400"/>
            <a:ext cx="471490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248400" y="6039139"/>
            <a:ext cx="162021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srgbClr val="FF3399"/>
                </a:solidFill>
              </a:rPr>
              <a:t>Рис</a:t>
            </a:r>
            <a:r>
              <a:rPr lang="ru-RU" sz="2800" b="1" dirty="0">
                <a:solidFill>
                  <a:srgbClr val="FF3399"/>
                </a:solidFill>
              </a:rPr>
              <a:t>. </a:t>
            </a:r>
            <a:r>
              <a:rPr lang="ru-RU" sz="2800" b="1" dirty="0" smtClean="0">
                <a:solidFill>
                  <a:srgbClr val="FF3399"/>
                </a:solidFill>
              </a:rPr>
              <a:t>6</a:t>
            </a:r>
            <a:endParaRPr lang="ru-RU" sz="2800" b="1" dirty="0">
              <a:solidFill>
                <a:srgbClr val="FF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4876800" cy="1676400"/>
          </a:xfrm>
        </p:spPr>
        <p:txBody>
          <a:bodyPr/>
          <a:lstStyle/>
          <a:p>
            <a:pPr marL="0" indent="17463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– параллельные тиски; </a:t>
            </a:r>
          </a:p>
          <a:p>
            <a:pPr marL="0" indent="17463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б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– </a:t>
            </a:r>
            <a:r>
              <a:rPr lang="ru-RU" sz="2800" b="1" dirty="0" err="1" smtClean="0">
                <a:solidFill>
                  <a:srgbClr val="0000FF"/>
                </a:solidFill>
              </a:rPr>
              <a:t>стуловые</a:t>
            </a:r>
            <a:r>
              <a:rPr lang="ru-RU" sz="2800" b="1" dirty="0" smtClean="0">
                <a:solidFill>
                  <a:srgbClr val="0000FF"/>
                </a:solidFill>
              </a:rPr>
              <a:t> тиски; </a:t>
            </a:r>
          </a:p>
          <a:p>
            <a:pPr marL="0" indent="17463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в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– для опиливания.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32184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ru-RU" alt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слесарных работ</a:t>
            </a:r>
            <a:endParaRPr lang="ru-RU" altLang="ru-RU" sz="4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3.</a:t>
            </a:r>
            <a:r>
              <a:rPr lang="ru-RU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С</a:t>
            </a:r>
            <a:r>
              <a:rPr lang="ru-RU" alt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лесарный инструмент и приспособления</a:t>
            </a:r>
            <a:endParaRPr lang="ru-RU" altLang="ru-RU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69" y="4419600"/>
            <a:ext cx="1870944" cy="2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28600" y="228600"/>
            <a:ext cx="8839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СЛЕСАРНЫЙ ИНСТРУМЕНТ,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ПРИСПОСОБЛЕНИЯ И СТАНКИ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слесарным инструментам </a:t>
            </a: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зубило,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крейцмейсель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канавочник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пробойник, слесарные молотки, выколотки, кернер, напильники, надфили, плоские гаечные ключи, ключ универсальный гаечный, торцевой, накладной, рычажный для труб,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крюковый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труб, цепной трубный, разного рода щипцы, плоскогубцы,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круглозубцы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дрели ручные и верстачные, сверла, развертки, метчики слесарные, плашки, слесарные ручные тиски, отвертки, струбцины, захваты, плита для гибки труб, труборез, ручные ножницы для жести, оправка с клинком для разрезания материала, воротки и оправки для плашек, шаберы и инструменты для наведения декоративного рисунка, плита для притирки и притиры, паяльники, паяльная лампа, пневматический молоток, съемник для подшипников, плита для разметки, разметочный инструмент и винтовые хомуты.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447800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FF0000"/>
                </a:solidFill>
              </a:rPr>
              <a:t>Вспомогательным слесарным инструментом </a:t>
            </a:r>
            <a:r>
              <a:rPr lang="ru-RU" altLang="ru-RU" sz="3200" b="1" smtClean="0"/>
              <a:t>и </a:t>
            </a:r>
            <a:r>
              <a:rPr lang="ru-RU" altLang="ru-RU" sz="3200" b="1" i="1" smtClean="0">
                <a:solidFill>
                  <a:srgbClr val="0000FF"/>
                </a:solidFill>
              </a:rPr>
              <a:t>вспомогательными материалами </a:t>
            </a:r>
            <a:r>
              <a:rPr lang="ru-RU" altLang="ru-RU" sz="3200" b="1" smtClean="0"/>
              <a:t>являются: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800" dirty="0" smtClean="0"/>
              <a:t>ручная щетка, металлическая щетка для очистки напильников, инструмент для разметки, материалы для чистки, мел, накладки на щеки тисков, колодки деревянные, масла и смазки, маркеры стальные – цифровые и буквенные, рашпиль для древесины, монтерский нож, деревянный молоток, резиновый молоток, наждачное полотно, кисти, ложка для растапливания олова, тигель для растапливания легкоплавких сплавов цветных металлов, лента масляная и изоляционная, сурик, краски.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52400" y="782638"/>
            <a:ext cx="89154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Слесарные тиски </a:t>
            </a: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конструктивному исполнению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разделяют на: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подвижной задней или передней щекой и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ru-RU" alt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стуловые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 3).</a:t>
            </a:r>
            <a:endParaRPr lang="en-US" alt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alt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Стуловые</a:t>
            </a:r>
            <a:r>
              <a:rPr lang="ru-RU" alt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тиски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изготовляют из стальных поковок, благодаря чему они стойки к ударам. Используются в кузнечном деле, реже – в слесарном. Слесарные параллельные тиски изготовляют из чугуна, поэтому они нестойки к ударам. Сменные рифленые губки щек выполняют из стали и закаливают.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Параллельные тиски </a:t>
            </a:r>
            <a:r>
              <a:rPr lang="ru-RU" alt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в основном для слесарных работ и служат для выполнения операций, связанных с ручной обработкой металла напильниками, пилами, зубилом или другим инструментом без значительных усилий и ударов. Они применяются также в случаях, когда обрабатываемый предмет должен быть надежно закреплен без повреждения зажимаемой поверхности. Это обеспечивается зажимом по всей поверхности щек и применением сменных накладок из мягкого металла.</a:t>
            </a:r>
            <a:endParaRPr lang="ru-RU" altLang="ru-RU" sz="2300" dirty="0">
              <a:cs typeface="Arial" panose="020B0604020202020204" pitchFamily="34" charset="0"/>
            </a:endParaRP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1295400" y="29817"/>
            <a:ext cx="6360943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СЛЕСАРНЫЕ ТИСКИ </a:t>
            </a:r>
            <a:endParaRPr lang="ru-RU" alt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Слесарное дело: Практическое пособие для слеса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4025"/>
            <a:ext cx="8351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2057400" y="5597525"/>
            <a:ext cx="5724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Слесарные тиски: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 – параллельные; б – стуловые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771940" y="990600"/>
            <a:ext cx="7653808" cy="5069160"/>
          </a:xfrm>
          <a:prstGeom prst="snip2DiagRect">
            <a:avLst/>
          </a:prstGeom>
          <a:solidFill>
            <a:srgbClr val="00FF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sz="4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ru-RU" alt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слесарных работ</a:t>
            </a:r>
            <a:endParaRPr lang="ru-RU" altLang="ru-RU" sz="4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1.</a:t>
            </a:r>
            <a:r>
              <a:rPr lang="ru-RU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Технологический процесс слесарных работ</a:t>
            </a:r>
            <a:endParaRPr lang="ru-RU" altLang="ru-RU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D:\Шаблоны презентаций\анимашки\AG00037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83" y="152400"/>
            <a:ext cx="1085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honoteka.org/uploads/posts/2021-05/1621720655_32-phonoteka_org-p-slesar-fon-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69" y="4419600"/>
            <a:ext cx="1870944" cy="22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0" descr="тис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50292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4" descr="ти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6002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14400" y="76200"/>
            <a:ext cx="4011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hlink"/>
                </a:solidFill>
              </a:rPr>
              <a:t>Устройство тисков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27352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Неподвижная часть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тисков</a:t>
            </a:r>
            <a:r>
              <a:rPr lang="ru-RU" altLang="ru-RU" sz="1800">
                <a:solidFill>
                  <a:srgbClr val="0000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FF"/>
                </a:solidFill>
              </a:rPr>
              <a:t>с </a:t>
            </a:r>
            <a:r>
              <a:rPr lang="ru-RU" altLang="ru-RU" sz="1800" b="1">
                <a:solidFill>
                  <a:srgbClr val="0000FF"/>
                </a:solidFill>
              </a:rPr>
              <a:t>неподвижной губкой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2209800"/>
            <a:ext cx="2470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3300"/>
                </a:solidFill>
              </a:rPr>
              <a:t>Подвижная часть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3300"/>
                </a:solidFill>
              </a:rPr>
              <a:t> тисков</a:t>
            </a:r>
            <a:r>
              <a:rPr lang="ru-RU" altLang="ru-RU" sz="1800">
                <a:solidFill>
                  <a:srgbClr val="FF33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3300"/>
                </a:solidFill>
              </a:rPr>
              <a:t>с </a:t>
            </a:r>
            <a:r>
              <a:rPr lang="ru-RU" altLang="ru-RU" sz="1800" b="1">
                <a:solidFill>
                  <a:srgbClr val="FF3300"/>
                </a:solidFill>
              </a:rPr>
              <a:t>подвижной губкой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781800" y="2819400"/>
            <a:ext cx="22272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8000"/>
                </a:solidFill>
              </a:rPr>
              <a:t>Ходовой винт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(по нему двигается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подвижная губка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 гайкой)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553200" y="0"/>
            <a:ext cx="2455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</a:rPr>
              <a:t>Ме – кованая сталь,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hlink"/>
                </a:solidFill>
              </a:rPr>
              <a:t>         серый чугун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533400" y="990600"/>
            <a:ext cx="2509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Губки тисков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с насечками</a:t>
            </a:r>
            <a:r>
              <a:rPr lang="ru-RU" altLang="ru-RU" sz="1800"/>
              <a:t> (Ме </a:t>
            </a:r>
            <a:r>
              <a:rPr lang="ru-RU" altLang="ru-RU" sz="1800" b="1"/>
              <a:t>У8</a:t>
            </a:r>
            <a:r>
              <a:rPr lang="ru-RU" altLang="ru-RU" sz="1800"/>
              <a:t>) 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1219200" y="4876800"/>
            <a:ext cx="1014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Рычаг</a:t>
            </a:r>
            <a:r>
              <a:rPr lang="ru-RU" altLang="ru-RU" sz="1800"/>
              <a:t>  </a:t>
            </a:r>
          </a:p>
        </p:txBody>
      </p:sp>
      <p:pic>
        <p:nvPicPr>
          <p:cNvPr id="23563" name="Picture 12" descr="p0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180498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5867400" y="762000"/>
            <a:ext cx="2817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800000"/>
                </a:solidFill>
              </a:rPr>
              <a:t>Нагубники</a:t>
            </a:r>
            <a:r>
              <a:rPr lang="ru-RU" altLang="ru-RU" sz="1800">
                <a:solidFill>
                  <a:srgbClr val="800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(мягкая сталь, алюминий, кожа)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0" y="5791200"/>
            <a:ext cx="617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Основание с болтами крепления к верстаку (сталь)</a:t>
            </a:r>
            <a:endParaRPr lang="ru-RU" altLang="ru-RU" sz="1800" b="1">
              <a:solidFill>
                <a:srgbClr val="996633"/>
              </a:solidFill>
            </a:endParaRPr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2667000" y="17526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2743200" y="1752600"/>
            <a:ext cx="914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H="1">
            <a:off x="6096000" y="3048000"/>
            <a:ext cx="914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838200" y="6338888"/>
            <a:ext cx="4070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/>
              <a:t>m= 3</a:t>
            </a:r>
            <a:r>
              <a:rPr lang="ru-RU" altLang="ru-RU" sz="2800" b="1"/>
              <a:t>,7 – 86 кг. (210 кг.)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337300" y="6019800"/>
            <a:ext cx="2806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Настольное крепление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        </a:t>
            </a:r>
            <a:r>
              <a:rPr lang="ru-RU" altLang="ru-RU" sz="1800" b="1">
                <a:solidFill>
                  <a:srgbClr val="996633"/>
                </a:solidFill>
              </a:rPr>
              <a:t> </a:t>
            </a:r>
            <a:r>
              <a:rPr lang="ru-RU" altLang="ru-RU" sz="1800" b="1"/>
              <a:t>- струбцина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1524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СЛЕСАРНЫЕ ТИСКИ</a:t>
            </a:r>
            <a:r>
              <a:rPr lang="ru-RU" altLang="ru-RU" sz="1800"/>
              <a:t>  – прочно закреплять обрабатываемую заготовку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733800"/>
            <a:ext cx="31242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</a:rPr>
              <a:t>3. Ручные тиски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ширина губок 36 - 56</a:t>
            </a: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FF0000"/>
                </a:solidFill>
              </a:rPr>
              <a:t>раскрытие 28 - 55</a:t>
            </a:r>
            <a:r>
              <a:rPr lang="ru-RU" altLang="ru-RU" sz="2000"/>
              <a:t> </a:t>
            </a:r>
            <a:r>
              <a:rPr lang="ru-RU" altLang="ru-RU" sz="1800"/>
              <a:t> </a:t>
            </a:r>
          </a:p>
        </p:txBody>
      </p:sp>
      <p:pic>
        <p:nvPicPr>
          <p:cNvPr id="24580" name="Picture 4" descr="http://samoletchiki.ru/slesar_files/slesar-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6"/>
          <a:stretch>
            <a:fillRect/>
          </a:stretch>
        </p:blipFill>
        <p:spPr bwMode="auto">
          <a:xfrm>
            <a:off x="228600" y="533400"/>
            <a:ext cx="17414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09800" y="762000"/>
            <a:ext cx="6934200" cy="2411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>
                <a:solidFill>
                  <a:srgbClr val="006600"/>
                </a:solidFill>
              </a:rPr>
              <a:t>Стуловые тиски</a:t>
            </a:r>
            <a:endParaRPr lang="ru-RU" altLang="ru-RU" sz="20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Размеры тисков определяются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шириной губок</a:t>
            </a:r>
            <a:r>
              <a:rPr lang="ru-RU" altLang="ru-RU" sz="1800" b="1"/>
              <a:t>       и       </a:t>
            </a:r>
            <a:r>
              <a:rPr lang="ru-RU" altLang="ru-RU" sz="1800" b="1">
                <a:solidFill>
                  <a:srgbClr val="FF0000"/>
                </a:solidFill>
              </a:rPr>
              <a:t>раскрытием</a:t>
            </a:r>
            <a:r>
              <a:rPr lang="ru-RU" altLang="ru-RU" sz="1800"/>
              <a:t> (разводом).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>
                <a:solidFill>
                  <a:srgbClr val="0000FF"/>
                </a:solidFill>
              </a:rPr>
              <a:t>от 100 до 180 мм </a:t>
            </a:r>
            <a:r>
              <a:rPr lang="ru-RU" altLang="ru-RU" sz="1800"/>
              <a:t>         </a:t>
            </a:r>
            <a:r>
              <a:rPr lang="ru-RU" altLang="ru-RU" sz="1800" b="1">
                <a:solidFill>
                  <a:srgbClr val="FF0000"/>
                </a:solidFill>
              </a:rPr>
              <a:t>от 90 до 180 мм</a:t>
            </a:r>
            <a:r>
              <a:rPr lang="ru-RU" altLang="ru-RU" sz="1800" b="1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Достоинство</a:t>
            </a:r>
            <a:r>
              <a:rPr lang="ru-RU" altLang="ru-RU" sz="1800"/>
              <a:t>:  простота конструкции и высокая прочность</a:t>
            </a: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Недостатки: нет прочности закрепления; губки тисков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                                                          врезаются при зажиме </a:t>
            </a:r>
          </a:p>
        </p:txBody>
      </p:sp>
      <p:pic>
        <p:nvPicPr>
          <p:cNvPr id="24582" name="Picture 9" descr="Картинка 9 из 2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>
            <a:fillRect/>
          </a:stretch>
        </p:blipFill>
        <p:spPr bwMode="auto">
          <a:xfrm>
            <a:off x="6858000" y="4921250"/>
            <a:ext cx="2133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-735013" y="254635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84" name="Rectangle 14"/>
          <p:cNvSpPr>
            <a:spLocks noChangeArrowheads="1"/>
          </p:cNvSpPr>
          <p:nvPr/>
        </p:nvSpPr>
        <p:spPr bwMode="auto">
          <a:xfrm>
            <a:off x="3276600" y="3165475"/>
            <a:ext cx="3429000" cy="369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6600"/>
                </a:solidFill>
              </a:rPr>
              <a:t>2. Параллельные  тиски</a:t>
            </a:r>
            <a:r>
              <a:rPr lang="ru-RU" altLang="ru-RU" sz="1800"/>
              <a:t> </a:t>
            </a:r>
            <a:r>
              <a:rPr lang="ru-RU" altLang="ru-RU" sz="2000" b="1">
                <a:solidFill>
                  <a:srgbClr val="000000"/>
                </a:solidFill>
              </a:rPr>
              <a:t> </a:t>
            </a:r>
            <a:r>
              <a:rPr lang="ru-RU" altLang="ru-RU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>
                <a:solidFill>
                  <a:srgbClr val="000000"/>
                </a:solidFill>
              </a:rPr>
              <a:t>                                                                </a:t>
            </a:r>
            <a:r>
              <a:rPr lang="ru-RU" altLang="ru-RU" sz="1800" b="1" u="sng">
                <a:solidFill>
                  <a:srgbClr val="000000"/>
                </a:solidFill>
                <a:cs typeface="Times New Roman" panose="02020603050405020304" pitchFamily="18" charset="0"/>
              </a:rPr>
              <a:t>неповоротные</a:t>
            </a:r>
            <a:r>
              <a:rPr lang="ru-RU" altLang="ru-RU" sz="18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ru-RU" sz="1800" b="1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ширина губок от 60 - 140</a:t>
            </a:r>
            <a:r>
              <a:rPr lang="ru-RU" altLang="ru-RU" sz="1800" b="1"/>
              <a:t> </a:t>
            </a:r>
            <a:r>
              <a:rPr lang="ru-RU" altLang="ru-RU" sz="1800" b="1">
                <a:solidFill>
                  <a:srgbClr val="FF0000"/>
                </a:solidFill>
              </a:rPr>
              <a:t>раскрытие губок от 45 - 180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Преимущество</a:t>
            </a:r>
            <a:r>
              <a:rPr lang="ru-RU" altLang="ru-RU" sz="1800"/>
              <a:t>: плотно зажать обрабатываемую заготовку, закреплять деталь под определенным углом </a:t>
            </a:r>
            <a:endParaRPr lang="ru-RU" alt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FF"/>
                </a:solidFill>
              </a:rPr>
              <a:t>ширина губок 63—200</a:t>
            </a:r>
            <a:r>
              <a:rPr lang="ru-RU" altLang="ru-RU" sz="1800" b="1"/>
              <a:t> </a:t>
            </a:r>
            <a:r>
              <a:rPr lang="ru-RU" altLang="ru-RU" sz="1800" b="1">
                <a:solidFill>
                  <a:srgbClr val="FF0000"/>
                </a:solidFill>
              </a:rPr>
              <a:t>раскрытие 65—180</a:t>
            </a:r>
            <a:r>
              <a:rPr lang="ru-RU" altLang="ru-RU" sz="1800" b="1">
                <a:solidFill>
                  <a:srgbClr val="000000"/>
                </a:solidFill>
              </a:rPr>
              <a:t>                                                                            </a:t>
            </a:r>
            <a:r>
              <a:rPr lang="ru-RU" altLang="ru-RU" sz="1800" b="1">
                <a:solidFill>
                  <a:srgbClr val="000000"/>
                </a:solidFill>
                <a:cs typeface="Times New Roman" panose="02020603050405020304" pitchFamily="18" charset="0"/>
              </a:rPr>
              <a:t>и </a:t>
            </a:r>
            <a:r>
              <a:rPr lang="ru-RU" altLang="ru-RU" sz="1800" b="1" u="sng">
                <a:solidFill>
                  <a:srgbClr val="000000"/>
                </a:solidFill>
                <a:cs typeface="Times New Roman" panose="02020603050405020304" pitchFamily="18" charset="0"/>
              </a:rPr>
              <a:t>поворотные</a:t>
            </a:r>
            <a:r>
              <a:rPr lang="ru-RU" altLang="ru-RU" sz="1800" b="1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18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585" name="Picture 11" descr="Картинка 3 из 2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5246"/>
          <a:stretch>
            <a:fillRect/>
          </a:stretch>
        </p:blipFill>
        <p:spPr bwMode="auto">
          <a:xfrm>
            <a:off x="6705600" y="3048000"/>
            <a:ext cx="2286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5" descr="ручные тисочки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5717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 t="15312" r="8479" b="61722"/>
          <a:stretch>
            <a:fillRect/>
          </a:stretch>
        </p:blipFill>
        <p:spPr bwMode="auto">
          <a:xfrm>
            <a:off x="5638800" y="533400"/>
            <a:ext cx="160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9" t="68900" r="800" b="6219"/>
          <a:stretch>
            <a:fillRect/>
          </a:stretch>
        </p:blipFill>
        <p:spPr bwMode="auto">
          <a:xfrm>
            <a:off x="7391400" y="609600"/>
            <a:ext cx="16002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6200" y="30012"/>
            <a:ext cx="8991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ПРАВИЛА РАБОТЫ С ТИСКАМИ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1</a:t>
            </a:r>
            <a:r>
              <a:rPr lang="ru-RU" altLang="ru-RU" sz="2000" dirty="0"/>
              <a:t>. Перед началом работы </a:t>
            </a:r>
            <a:r>
              <a:rPr lang="ru-RU" altLang="ru-RU" sz="2000" b="1" dirty="0"/>
              <a:t>осматривать</a:t>
            </a:r>
            <a:r>
              <a:rPr lang="ru-RU" altLang="ru-RU" sz="2000" dirty="0"/>
              <a:t> тиски - </a:t>
            </a:r>
            <a:r>
              <a:rPr lang="ru-RU" altLang="ru-RU" sz="2000" b="1" dirty="0"/>
              <a:t>прочность их крепления</a:t>
            </a:r>
            <a:r>
              <a:rPr lang="ru-RU" altLang="ru-RU" sz="2000" dirty="0"/>
              <a:t> к верстаку;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2</a:t>
            </a:r>
            <a:r>
              <a:rPr lang="ru-RU" altLang="ru-RU" sz="2000" dirty="0"/>
              <a:t>. Установить тиски на необходимую </a:t>
            </a:r>
            <a:r>
              <a:rPr lang="ru-RU" altLang="ru-RU" sz="2000" b="1" dirty="0"/>
              <a:t>рабочую высоту</a:t>
            </a:r>
            <a:r>
              <a:rPr lang="ru-RU" altLang="ru-RU" sz="2000" dirty="0"/>
              <a:t> (при опиливании выше, при рубке ниже);</a:t>
            </a:r>
          </a:p>
        </p:txBody>
      </p:sp>
      <p:pic>
        <p:nvPicPr>
          <p:cNvPr id="25603" name="Picture 3" descr="высота тисков опиливание и рубка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5" y="1941512"/>
            <a:ext cx="10287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447800" y="1676400"/>
            <a:ext cx="7696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3</a:t>
            </a:r>
            <a:r>
              <a:rPr lang="ru-RU" altLang="ru-RU" sz="2000" dirty="0"/>
              <a:t>. При креплении деталей в тисках </a:t>
            </a:r>
            <a:r>
              <a:rPr lang="ru-RU" altLang="ru-RU" sz="2000" b="1" dirty="0"/>
              <a:t>не допускать ударов по рычагу</a:t>
            </a:r>
            <a:r>
              <a:rPr lang="ru-RU" altLang="ru-RU" sz="2000" dirty="0"/>
              <a:t>, что может привести к срыву резьбы ходового винта или гайки.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4.</a:t>
            </a:r>
            <a:r>
              <a:rPr lang="ru-RU" altLang="ru-RU" sz="2000" dirty="0"/>
              <a:t> По окончании работ </a:t>
            </a:r>
            <a:r>
              <a:rPr lang="ru-RU" altLang="ru-RU" sz="2000" b="1" dirty="0"/>
              <a:t>очищать тески волосяной щёткой</a:t>
            </a:r>
            <a:r>
              <a:rPr lang="ru-RU" altLang="ru-RU" sz="2000" dirty="0"/>
              <a:t> от стружки, грязи и пыли, а направляющие и резьбовые соединения </a:t>
            </a:r>
            <a:r>
              <a:rPr lang="ru-RU" altLang="ru-RU" sz="2000" b="1" dirty="0"/>
              <a:t>смазывать маслом.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5. При завершении работы разводить губки тисков</a:t>
            </a:r>
            <a:r>
              <a:rPr lang="ru-RU" altLang="ru-RU" sz="2000" dirty="0"/>
              <a:t>, так как в сжатом состоянии возникают излишние напряжения в соединении винта и гайки.</a:t>
            </a:r>
            <a:endParaRPr lang="ru-RU" altLang="ru-RU" sz="2000" b="1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/>
              <a:t>6. Не выполнять на тисках грубых работ</a:t>
            </a:r>
            <a:r>
              <a:rPr lang="ru-RU" altLang="ru-RU" sz="2000" dirty="0"/>
              <a:t> (рубки, правки или гибки) тяжелыми молотками, так как это приводит к быстрому разрушению тисков; </a:t>
            </a:r>
          </a:p>
        </p:txBody>
      </p:sp>
      <p:sp>
        <p:nvSpPr>
          <p:cNvPr id="25605" name="Litebulb"/>
          <p:cNvSpPr>
            <a:spLocks noEditPoints="1" noChangeArrowheads="1"/>
          </p:cNvSpPr>
          <p:nvPr/>
        </p:nvSpPr>
        <p:spPr bwMode="auto">
          <a:xfrm>
            <a:off x="8153400" y="533400"/>
            <a:ext cx="755650" cy="796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1143000" y="5851525"/>
            <a:ext cx="7315200" cy="10064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Прежде чем приступить к работе, работник должен пройти инструктаж по технике безопасности при выполнении слесарных работ.</a:t>
            </a:r>
            <a:r>
              <a:rPr lang="ru-RU" altLang="ru-RU" sz="1800" b="1" dirty="0"/>
              <a:t> </a:t>
            </a:r>
            <a:r>
              <a:rPr lang="ru-RU" altLang="ru-RU" sz="1800" dirty="0"/>
              <a:t> 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16627" y="1637057"/>
            <a:ext cx="83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рубка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51502" y="5494200"/>
            <a:ext cx="1563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опиливание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1588"/>
            <a:ext cx="8229600" cy="48577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</a:rPr>
              <a:t>СЛЕСАРНЫЕ ЗАЖИМЫ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152400" y="496888"/>
            <a:ext cx="8991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b="1" i="1" dirty="0" smtClean="0">
                <a:solidFill>
                  <a:srgbClr val="FF0000"/>
                </a:solidFill>
              </a:rPr>
              <a:t>Винтовой зажим (струбцина) 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– 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</a:rPr>
              <a:t>это вспомогательное слесарное приспособление, изготовленное из стали. 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dirty="0" smtClean="0"/>
              <a:t>Конструкция зажимов бывает различной в зависимости от их назначения. 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dirty="0" smtClean="0"/>
              <a:t>Зажатие обрабатываемых или собираемых деталей осуществляется с помощью винта (рис. 6). 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dirty="0" smtClean="0"/>
              <a:t>В зависимости от характера операций (обработки, сборки) струбцины выполняют роль либо основного зажима, либо дополнительного при обработке детали в тисках. Используются при мелких слесарных работах.</a:t>
            </a:r>
          </a:p>
          <a:p>
            <a:pPr marL="0" indent="0" eaLnBrk="1" hangingPunct="1">
              <a:buFontTx/>
              <a:buNone/>
            </a:pPr>
            <a:endParaRPr lang="ru-RU" altLang="ru-RU" sz="2800" dirty="0" smtClean="0"/>
          </a:p>
        </p:txBody>
      </p:sp>
      <p:pic>
        <p:nvPicPr>
          <p:cNvPr id="26628" name="Рисунок 3" descr="http://lib.rus.ec/i/77/174877/i_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45910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 rot="10800000" flipV="1">
            <a:off x="668338" y="5715000"/>
            <a:ext cx="272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Рис. 6. Винтовые слесарные зажимы</a:t>
            </a:r>
            <a:endParaRPr lang="ru-RU" altLang="ru-RU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77799" y="34925"/>
            <a:ext cx="8786813" cy="60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КЛЮЧИ ГАЕЧНЫЕ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77800" y="654050"/>
            <a:ext cx="8786813" cy="6076950"/>
          </a:xfrm>
          <a:solidFill>
            <a:schemeClr val="accent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Нерегулируемые ключи</a:t>
            </a:r>
            <a:r>
              <a:rPr lang="ru-RU" sz="2400" i="1" dirty="0" smtClean="0">
                <a:solidFill>
                  <a:srgbClr val="FF0000"/>
                </a:solidFill>
              </a:rPr>
              <a:t> </a:t>
            </a:r>
            <a:r>
              <a:rPr lang="ru-RU" sz="2400" dirty="0" smtClean="0"/>
              <a:t>имеют постоянный размер зева под шестигранник гайки или болта, в то время как </a:t>
            </a:r>
            <a:r>
              <a:rPr lang="ru-RU" sz="2400" b="1" i="1" dirty="0" smtClean="0">
                <a:solidFill>
                  <a:srgbClr val="FF0000"/>
                </a:solidFill>
              </a:rPr>
              <a:t>универсальные разводные ключи </a:t>
            </a:r>
            <a:r>
              <a:rPr lang="ru-RU" sz="2400" dirty="0" smtClean="0"/>
              <a:t>имеют изменяемое в определенных границах раскрытие зева ключа.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Нерегулируемые ключи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делятся на:</a:t>
            </a:r>
          </a:p>
          <a:p>
            <a:pPr marL="4460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плоские односторонние и двусторонние</a:t>
            </a:r>
            <a:r>
              <a:rPr lang="ru-RU" dirty="0" smtClean="0"/>
              <a:t> (рис. 7, </a:t>
            </a:r>
            <a:r>
              <a:rPr lang="ru-RU" i="1" dirty="0" smtClean="0"/>
              <a:t>а </a:t>
            </a:r>
            <a:r>
              <a:rPr lang="ru-RU" dirty="0" smtClean="0"/>
              <a:t>и </a:t>
            </a:r>
            <a:r>
              <a:rPr lang="ru-RU" i="1" dirty="0" smtClean="0"/>
              <a:t>б</a:t>
            </a:r>
            <a:r>
              <a:rPr lang="ru-RU" dirty="0" smtClean="0"/>
              <a:t>), </a:t>
            </a:r>
          </a:p>
          <a:p>
            <a:pPr marL="4460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006600"/>
                </a:solidFill>
              </a:rPr>
              <a:t>накладные односторонние прямые и двухсторонние выгнутые </a:t>
            </a:r>
            <a:r>
              <a:rPr lang="ru-RU" dirty="0" smtClean="0"/>
              <a:t>(рис. 7, </a:t>
            </a:r>
            <a:r>
              <a:rPr lang="ru-RU" i="1" dirty="0" smtClean="0"/>
              <a:t>в </a:t>
            </a:r>
            <a:r>
              <a:rPr lang="ru-RU" dirty="0" smtClean="0"/>
              <a:t>и </a:t>
            </a:r>
            <a:r>
              <a:rPr lang="ru-RU" i="1" dirty="0" smtClean="0"/>
              <a:t>г</a:t>
            </a:r>
            <a:r>
              <a:rPr lang="ru-RU" dirty="0" smtClean="0"/>
              <a:t>), </a:t>
            </a:r>
          </a:p>
          <a:p>
            <a:pPr marL="4460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800000"/>
                </a:solidFill>
              </a:rPr>
              <a:t>прямые и изогнутые торцевые </a:t>
            </a:r>
            <a:r>
              <a:rPr lang="ru-RU" dirty="0" smtClean="0"/>
              <a:t>(рис. 7, </a:t>
            </a:r>
            <a:r>
              <a:rPr lang="ru-RU" i="1" dirty="0" smtClean="0"/>
              <a:t>д </a:t>
            </a:r>
            <a:r>
              <a:rPr lang="ru-RU" dirty="0" smtClean="0"/>
              <a:t>и </a:t>
            </a:r>
            <a:r>
              <a:rPr lang="ru-RU" i="1" dirty="0" smtClean="0"/>
              <a:t>е</a:t>
            </a:r>
            <a:r>
              <a:rPr lang="ru-RU" dirty="0" smtClean="0"/>
              <a:t>), а также </a:t>
            </a:r>
          </a:p>
          <a:p>
            <a:pPr marL="4460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крюковые</a:t>
            </a:r>
            <a:r>
              <a:rPr lang="ru-RU" dirty="0" smtClean="0"/>
              <a:t> (рис. 7, </a:t>
            </a:r>
            <a:r>
              <a:rPr lang="ru-RU" i="1" dirty="0" smtClean="0"/>
              <a:t>ж</a:t>
            </a:r>
            <a:r>
              <a:rPr lang="ru-RU" dirty="0" smtClean="0"/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77799" y="34925"/>
            <a:ext cx="8786813" cy="60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</a:rPr>
              <a:t>КЛЮЧИ ГАЕЧНЫЕ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77800" y="654050"/>
            <a:ext cx="8786813" cy="5899150"/>
          </a:xfrm>
          <a:solidFill>
            <a:schemeClr val="accent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Ключи универсальные </a:t>
            </a:r>
            <a:r>
              <a:rPr lang="ru-RU" sz="2400" dirty="0" smtClean="0"/>
              <a:t>делятся на: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разводные с головкой (рис. 7, </a:t>
            </a:r>
            <a:r>
              <a:rPr lang="ru-RU" sz="2400" i="1" dirty="0" smtClean="0"/>
              <a:t>з, и</a:t>
            </a:r>
            <a:r>
              <a:rPr lang="ru-RU" sz="2400" dirty="0" smtClean="0"/>
              <a:t>),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рычажные (рис. 7, </a:t>
            </a:r>
            <a:r>
              <a:rPr lang="ru-RU" sz="2400" i="1" dirty="0" smtClean="0"/>
              <a:t>к</a:t>
            </a:r>
            <a:r>
              <a:rPr lang="ru-RU" sz="2400" dirty="0" smtClean="0"/>
              <a:t>), а также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специальные. </a:t>
            </a:r>
          </a:p>
          <a:p>
            <a:pPr marL="446088" indent="-446088" eaLnBrk="1" hangingPunct="1">
              <a:buFont typeface="Wingdings" panose="05000000000000000000" pitchFamily="2" charset="2"/>
              <a:buChar char="Ø"/>
              <a:defRPr/>
            </a:pPr>
            <a:endParaRPr lang="ru-RU" sz="800" dirty="0"/>
          </a:p>
          <a:p>
            <a:pPr marL="0" indent="0" eaLnBrk="1" hangingPunct="1">
              <a:buFontTx/>
              <a:buNone/>
              <a:defRPr/>
            </a:pPr>
            <a:r>
              <a:rPr lang="ru-RU" sz="2400" b="1" dirty="0" smtClean="0"/>
              <a:t>В группу </a:t>
            </a:r>
            <a:r>
              <a:rPr lang="ru-RU" sz="2400" b="1" dirty="0" smtClean="0">
                <a:solidFill>
                  <a:srgbClr val="FF0000"/>
                </a:solidFill>
              </a:rPr>
              <a:t>специальных ключей </a:t>
            </a:r>
            <a:r>
              <a:rPr lang="ru-RU" sz="2400" dirty="0" smtClean="0"/>
              <a:t>входят: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ключи с трещоткой для гаек,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ключи кривошипные,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ключи для болтов с шестигранным или четырехгранным гнездом,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трубные,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крюковые,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рычажные и цепные ключи, а также </a:t>
            </a:r>
          </a:p>
          <a:p>
            <a:pPr marL="712788" indent="-446088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торцевые ключи со сменными головками.</a:t>
            </a: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Слесарное дело: Практическое пособие для слеса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85725"/>
            <a:ext cx="5326062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2268538" y="6237288"/>
            <a:ext cx="5075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 гаечные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81000" y="301625"/>
            <a:ext cx="89154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Щипцы</a:t>
            </a: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служат для вспомогательных слесарных работ. Ими можно гнуть тонкие металлические материалы, а также удерживать детали при обработке и сборке, отвинчивать и завинчивать гайки малых размеров.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назначения и конструкции различают следующие </a:t>
            </a:r>
            <a:r>
              <a:rPr lang="ru-RU" altLang="ru-RU" sz="27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щипцов</a:t>
            </a: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плоскозубцы обычные (рис. 6, а),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плоскозубцы комбинированные,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круглозубцы (рис. 6, б),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регулируемые прямые и изогнутые (рис. 6, в) щипцы,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острогубцы (кусачки) плоские и торцевые,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кусачки шарнирные.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щипцов входят также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клещи для труб и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клещи для гвоздей (рис. 6, г).</a:t>
            </a: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2362200" y="11113"/>
            <a:ext cx="4014788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СЛЕСАРНЫЕ ЩИПЦЫ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Слесарное дело: Практическое пособие для слеса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6" y="420756"/>
            <a:ext cx="8867971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"/>
          <p:cNvSpPr>
            <a:spLocks noChangeArrowheads="1"/>
          </p:cNvSpPr>
          <p:nvPr/>
        </p:nvSpPr>
        <p:spPr bwMode="auto">
          <a:xfrm>
            <a:off x="3048000" y="5562600"/>
            <a:ext cx="357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Слесарные щипцы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4525963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>
                <a:solidFill>
                  <a:srgbClr val="FF0000"/>
                </a:solidFill>
              </a:rPr>
              <a:t>Съёмник</a:t>
            </a:r>
            <a:r>
              <a:rPr lang="ru-RU" altLang="ru-RU" sz="2800" i="1" dirty="0" smtClean="0">
                <a:solidFill>
                  <a:srgbClr val="FF0000"/>
                </a:solidFill>
              </a:rPr>
              <a:t> </a:t>
            </a:r>
            <a:r>
              <a:rPr lang="ru-RU" altLang="ru-RU" sz="2800" dirty="0" smtClean="0"/>
              <a:t>–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smtClean="0"/>
              <a:t>это слесарный инструмент для съема с валов зубчатых колес, муфт, шкивов, подшипников, рычагов и т. д. Съемник для подшипников состоит из двух или трех прихватов (щек) и обоймы, соединяющей плечи прихватов, втулки с внутренней резьбой, а также из винта с шестигранной или квадратной головкой или рукояткой.</a:t>
            </a:r>
          </a:p>
          <a:p>
            <a:pPr eaLnBrk="1" hangingPunct="1"/>
            <a:r>
              <a:rPr lang="ru-RU" altLang="ru-RU" sz="2800" b="1" i="1" dirty="0" smtClean="0">
                <a:solidFill>
                  <a:srgbClr val="FF0000"/>
                </a:solidFill>
              </a:rPr>
              <a:t>Слесарная ручная щековая таль</a:t>
            </a:r>
            <a:r>
              <a:rPr lang="ru-RU" altLang="ru-RU" sz="2800" i="1" dirty="0" smtClean="0"/>
              <a:t> </a:t>
            </a:r>
            <a:r>
              <a:rPr lang="ru-RU" altLang="ru-RU" sz="2800" dirty="0" smtClean="0"/>
              <a:t>относится к слесарному вспомогательному оборудованию и используется для подъема и перемещения тяжелых деталей или материалов. Направление перемещения может быть произвольным. Тали используются также на ремонтно-сборочных работах. Грузоподъемность талей – до 1,5 т.</a:t>
            </a:r>
          </a:p>
          <a:p>
            <a:pPr eaLnBrk="1" hangingPunct="1"/>
            <a:endParaRPr lang="ru-RU" altLang="ru-RU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7625" y="1639888"/>
            <a:ext cx="9067800" cy="509428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Слесарное дело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ремесло, состоящее в умении обрабатывать металл в холодном состоянии при помощи ручных слесарных инструментов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(молотка, зубила, напильника, ножовки и др.).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Слесарные работы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это работы, выполняемые ручным и механизированным слесарным инструментом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 завершающее изготовление большинства изделий.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слесарных работ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является: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ручное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изготовление различных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деталей (придание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обрабатываемой детали заданных чертежом геометрической формы, размеров и шероховатости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поверхности); 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выполнение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ремонтных и монтажных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работ.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dirty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Слесарь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работник, выполняющий обработку металлов в холодном состоянии, сборку, монтаж, демонтаж и ремонт всевозможного рода оборудования, машин, механизмов и устройств при помощи ручного слесарного инструмента, простейших вспомогательных средств и оборудования (электрический и пневматический инструмент, простейшие станки для резки, сверления, сварки, гибки, запрессовки и т. д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Прямоугольник 8"/>
          <p:cNvSpPr>
            <a:spLocks noChangeArrowheads="1"/>
          </p:cNvSpPr>
          <p:nvPr/>
        </p:nvSpPr>
        <p:spPr bwMode="auto">
          <a:xfrm>
            <a:off x="0" y="41497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Раздел 1 </a:t>
            </a:r>
            <a:r>
              <a:rPr lang="ru-RU" altLang="ru-RU" sz="2800" b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СЛЕСАРНОЕ ДЕЛО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800" b="1"/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0" y="769938"/>
            <a:ext cx="9164638" cy="8620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339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Тема 1.1 </a:t>
            </a:r>
            <a:r>
              <a:rPr lang="ru-RU" altLang="ru-RU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Организация слесарных работ.</a:t>
            </a:r>
            <a:endParaRPr lang="ru-RU" altLang="ru-RU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FF"/>
                </a:solidFill>
                <a:latin typeface="Arial Black" panose="020B0A04020102020204" pitchFamily="34" charset="0"/>
              </a:rPr>
              <a:t>Технологический процесс слесарных работ</a:t>
            </a:r>
            <a:endParaRPr lang="ru-RU" altLang="ru-RU" sz="2000" b="1" dirty="0">
              <a:solidFill>
                <a:srgbClr val="0000FF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5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248400"/>
          </a:xfrm>
        </p:spPr>
        <p:txBody>
          <a:bodyPr/>
          <a:lstStyle/>
          <a:p>
            <a:pPr eaLnBrk="1" hangingPunct="1"/>
            <a:r>
              <a:rPr lang="ru-RU" altLang="ru-RU" sz="2800" b="1" i="1" dirty="0" smtClean="0">
                <a:solidFill>
                  <a:srgbClr val="C00000"/>
                </a:solidFill>
              </a:rPr>
              <a:t>Вспомогательные инструменты и материалы</a:t>
            </a:r>
            <a:r>
              <a:rPr lang="ru-RU" altLang="ru-RU" sz="2800" i="1" dirty="0" smtClean="0"/>
              <a:t> </a:t>
            </a:r>
            <a:r>
              <a:rPr lang="ru-RU" altLang="ru-RU" sz="2800" dirty="0" smtClean="0"/>
              <a:t>в зависимости от потребностей технологического процесса и условий производства имеют разное назначение. </a:t>
            </a:r>
            <a:r>
              <a:rPr lang="ru-RU" altLang="ru-RU" sz="2800" dirty="0" smtClean="0">
                <a:solidFill>
                  <a:srgbClr val="FF0000"/>
                </a:solidFill>
              </a:rPr>
              <a:t>Они служат для очистки поверхностей предметов или инструментов для их консервации, смазки, окраски и т. д. </a:t>
            </a:r>
          </a:p>
          <a:p>
            <a:pPr eaLnBrk="1" hangingPunct="1"/>
            <a:r>
              <a:rPr lang="ru-RU" altLang="ru-RU" sz="2800" dirty="0" smtClean="0"/>
              <a:t>С помощью </a:t>
            </a:r>
            <a:r>
              <a:rPr lang="ru-RU" altLang="ru-RU" sz="2800" b="1" dirty="0" smtClean="0"/>
              <a:t>вспомогательных материалов </a:t>
            </a:r>
            <a:r>
              <a:rPr lang="ru-RU" altLang="ru-RU" sz="2800" dirty="0" smtClean="0">
                <a:solidFill>
                  <a:srgbClr val="FF0000"/>
                </a:solidFill>
              </a:rPr>
              <a:t>можно придать изделию эстетичный, приятный внешний вид. </a:t>
            </a:r>
            <a:r>
              <a:rPr lang="ru-RU" altLang="ru-RU" sz="2800" dirty="0" smtClean="0"/>
              <a:t>Вспомогательный инструмент может применяться при обработке изделия, разборке или сборке его, а также иметь другое назначение в зависимости от необходимости и характера выполняемых операций.</a:t>
            </a:r>
          </a:p>
          <a:p>
            <a:pPr eaLnBrk="1" hangingPunct="1"/>
            <a:endParaRPr lang="ru-RU" altLang="ru-RU" sz="2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76200" y="990600"/>
            <a:ext cx="87852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 измерительным инструментам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размеров, используемым в слесарном деле,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marL="808038" indent="-4508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мерная металлическая линейка или металлическая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рулетка; </a:t>
            </a:r>
          </a:p>
          <a:p>
            <a:pPr marL="808038" indent="-4508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штангенциркуль универсальный;</a:t>
            </a:r>
          </a:p>
          <a:p>
            <a:pPr marL="808038" indent="-4508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кронциркуль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для наружных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замеров;</a:t>
            </a:r>
          </a:p>
          <a:p>
            <a:pPr marL="808038" indent="-4508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нутромер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для измерения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диаметра;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indent="-4508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штангенглубиномер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indent="-4508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угломер универсальный, угольник на 90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°;</a:t>
            </a:r>
          </a:p>
          <a:p>
            <a:pPr marL="808038" indent="-4508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циркули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 1).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531" y="152400"/>
            <a:ext cx="757656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ИЗМЕРИТЕЛЬНЫЕ ИНСТРУМЕНТЫ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Слесарное дело: Практическое пособие для слеса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53707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4876800" y="1447800"/>
            <a:ext cx="4114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1. 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измерительные инструменты: </a:t>
            </a:r>
            <a:endParaRPr lang="ru-RU" alt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мерная металлическая линейка;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штангенциркуль;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кронциркуль нормальный;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нутромер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штангенглубиномер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угломер универсальный;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угольник плоский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step-721f699efe7c5bdef3154ca001688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1" t="2615" r="15953" b="600"/>
          <a:stretch>
            <a:fillRect/>
          </a:stretch>
        </p:blipFill>
        <p:spPr bwMode="auto">
          <a:xfrm>
            <a:off x="5791200" y="1676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0"/>
            <a:ext cx="5334000" cy="195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МЕТОДЫ ИЗМЕРЕНИЯ</a:t>
            </a:r>
            <a:endParaRPr lang="ru-RU" altLang="ru-RU" sz="800" b="1" dirty="0" smtClean="0">
              <a:solidFill>
                <a:srgbClr val="C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800" dirty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>
                <a:solidFill>
                  <a:srgbClr val="CC0000"/>
                </a:solidFill>
              </a:rPr>
              <a:t> при прямых методах</a:t>
            </a:r>
            <a:r>
              <a:rPr lang="ru-RU" altLang="ru-RU" sz="1600" dirty="0">
                <a:solidFill>
                  <a:srgbClr val="CC0000"/>
                </a:solidFill>
              </a:rPr>
              <a:t>:</a:t>
            </a:r>
            <a:r>
              <a:rPr lang="ru-RU" altLang="ru-RU" sz="1600" dirty="0"/>
              <a:t> размер получают непосредственно, пользуясь, например, линейкой, штангенциркулем, микрометром и т. д.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16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/>
              <a:t>.</a:t>
            </a:r>
          </a:p>
        </p:txBody>
      </p:sp>
      <p:sp>
        <p:nvSpPr>
          <p:cNvPr id="36868" name="Rectangle 21"/>
          <p:cNvSpPr>
            <a:spLocks noChangeArrowheads="1"/>
          </p:cNvSpPr>
          <p:nvPr/>
        </p:nvSpPr>
        <p:spPr bwMode="auto">
          <a:xfrm>
            <a:off x="5334000" y="381000"/>
            <a:ext cx="36576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</a:rPr>
              <a:t>- при косвенных</a:t>
            </a:r>
            <a:r>
              <a:rPr lang="ru-RU" altLang="ru-RU" sz="1600">
                <a:solidFill>
                  <a:srgbClr val="CC0000"/>
                </a:solidFill>
              </a:rPr>
              <a:t>:</a:t>
            </a:r>
            <a:r>
              <a:rPr lang="ru-RU" altLang="ru-RU" sz="1600"/>
              <a:t> размер получают вычислением по результатам прямых измерений.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C - длина окружности круга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С = 2 πR (радиус),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Ни одно измерение не может быть произведено абсолютно точно</a:t>
            </a:r>
            <a:r>
              <a:rPr lang="ru-RU" altLang="ru-RU" sz="1600">
                <a:solidFill>
                  <a:srgbClr val="E13A19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C0000"/>
                </a:solidFill>
              </a:rPr>
              <a:t>Разница  - погрешность измерения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FF0000"/>
                </a:solidFill>
              </a:rPr>
              <a:t>Линейные размеры</a:t>
            </a:r>
            <a:r>
              <a:rPr lang="ru-RU" altLang="ru-RU" sz="1600"/>
              <a:t> в сл. деле принято считать в </a:t>
            </a:r>
            <a:r>
              <a:rPr lang="ru-RU" altLang="ru-RU" sz="1800" b="1">
                <a:solidFill>
                  <a:srgbClr val="0000CC"/>
                </a:solidFill>
              </a:rPr>
              <a:t>мм</a:t>
            </a:r>
            <a:r>
              <a:rPr lang="ru-RU" altLang="ru-RU" sz="1600"/>
              <a:t> - пишут без обозначений, или </a:t>
            </a:r>
            <a:r>
              <a:rPr lang="ru-RU" altLang="ru-RU" sz="1800" b="1">
                <a:solidFill>
                  <a:srgbClr val="0000CC"/>
                </a:solidFill>
              </a:rPr>
              <a:t>1 см, 2 м</a:t>
            </a:r>
            <a:r>
              <a:rPr lang="ru-RU" altLang="ru-RU" sz="1800" b="1"/>
              <a:t>.</a:t>
            </a:r>
          </a:p>
        </p:txBody>
      </p:sp>
      <p:pic>
        <p:nvPicPr>
          <p:cNvPr id="36869" name="Picture 26" descr="i_001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218" r="2000" b="5565"/>
          <a:stretch>
            <a:fillRect/>
          </a:stretch>
        </p:blipFill>
        <p:spPr bwMode="auto">
          <a:xfrm>
            <a:off x="533400" y="1219200"/>
            <a:ext cx="3930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228600" y="762000"/>
            <a:ext cx="86756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специальным инструментам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контроля размеров, используемым в слесарном деле,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(рис. 2):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угловая с двух сторонним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скосом; 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прямоугольная; 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резьбовой; 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щуп; 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односторонняя; 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двухсторонняя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предельная; 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скоба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односторонняя;</a:t>
            </a:r>
          </a:p>
          <a:p>
            <a:pPr marL="901700" indent="-550863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скоба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двухсторонняя.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Слесарное дело: Практическое пособие для слесар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43926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5257801" y="243512"/>
            <a:ext cx="3879574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 2. Простые специальные инструменты для контроля размеров: </a:t>
            </a:r>
            <a:endParaRPr lang="ru-RU" alt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 угловая с двухсторонним скосом;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 прямоугольная;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-шаблон резьбовой;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щуп;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пробка сборная односторонняя;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пробка сборная двухсторонняя предельная;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скоба предельная односторонняя;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скоба предельная двухсторонняя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419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Меры длины концевые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плоскопараллельные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06713" y="531783"/>
            <a:ext cx="6684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6600"/>
                </a:solidFill>
              </a:rPr>
              <a:t>ИЗМЕРИТЕЛЬНЫЙ БЕСШКАЛЬНЫЙ ИНСТРУМЕНТ</a:t>
            </a:r>
            <a:r>
              <a:rPr lang="ru-RU" altLang="ru-RU" sz="1800" dirty="0" smtClean="0">
                <a:solidFill>
                  <a:srgbClr val="006600"/>
                </a:solidFill>
              </a:rPr>
              <a:t> </a:t>
            </a:r>
            <a:endParaRPr lang="ru-RU" altLang="ru-RU" sz="1800" dirty="0">
              <a:solidFill>
                <a:srgbClr val="006600"/>
              </a:solidFill>
            </a:endParaRPr>
          </a:p>
        </p:txBody>
      </p:sp>
      <p:pic>
        <p:nvPicPr>
          <p:cNvPr id="39941" name="Picture 5" descr="http://delostroika.ru/uploads/posts/big_stroika/img_stroika_5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200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867400" y="914400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Калибры</a:t>
            </a:r>
          </a:p>
        </p:txBody>
      </p:sp>
      <p:pic>
        <p:nvPicPr>
          <p:cNvPr id="39943" name="Picture 7" descr="2k_4695b8c539714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5933" r="4027" b="9322"/>
          <a:stretch>
            <a:fillRect/>
          </a:stretch>
        </p:blipFill>
        <p:spPr bwMode="auto">
          <a:xfrm>
            <a:off x="2743200" y="4419600"/>
            <a:ext cx="28956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Plain_Ring_and_Plug_Gau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3" b="10417"/>
          <a:stretch>
            <a:fillRect/>
          </a:stretch>
        </p:blipFill>
        <p:spPr bwMode="auto">
          <a:xfrm>
            <a:off x="5638800" y="4800600"/>
            <a:ext cx="3505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324600" y="4343400"/>
            <a:ext cx="2084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Калибр - пробка 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3276600" y="6324600"/>
            <a:ext cx="193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Калибр - скоба</a:t>
            </a:r>
            <a:r>
              <a:rPr lang="ru-RU" altLang="ru-RU" sz="1800"/>
              <a:t> 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248400" y="6248400"/>
            <a:ext cx="1939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Калибр резьбы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935958" y="152400"/>
            <a:ext cx="73800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</a:rPr>
              <a:t>ПРИБОРЫ И ИНСТРУМЕНТЫ ДЛЯ ИЗМЕРЕНИЙ</a:t>
            </a:r>
            <a:endParaRPr lang="ru-RU" altLang="ru-RU" sz="2400" b="1" dirty="0">
              <a:solidFill>
                <a:srgbClr val="C00000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3352800" y="38862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Нормальный калибр и предельный (пр. и не пр.)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" t="16899" r="5794" b="5136"/>
          <a:stretch>
            <a:fillRect/>
          </a:stretch>
        </p:blipFill>
        <p:spPr>
          <a:xfrm>
            <a:off x="304800" y="457200"/>
            <a:ext cx="8534400" cy="5902325"/>
          </a:xfr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09800" y="0"/>
            <a:ext cx="5257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</a:rPr>
              <a:t>ИЗМЕРИТЕЛЬНЫЙ ИНСТРУМЕНТ</a:t>
            </a:r>
            <a:endParaRPr lang="ru-RU" alt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2625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413862" y="-2232"/>
            <a:ext cx="4122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6600"/>
                </a:solidFill>
                <a:cs typeface="Times New Roman" panose="02020603050405020304" pitchFamily="18" charset="0"/>
              </a:rPr>
              <a:t>ШТАНГЕНИНСТРУМЕНТЫ</a:t>
            </a:r>
            <a:endParaRPr lang="ru-RU" altLang="ru-RU" sz="2400" dirty="0">
              <a:solidFill>
                <a:srgbClr val="006600"/>
              </a:solidFill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609600" y="381000"/>
            <a:ext cx="216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Штангенциркуль</a:t>
            </a:r>
            <a:r>
              <a:rPr lang="ru-RU" altLang="ru-RU" sz="1800"/>
              <a:t> 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3733800" y="457200"/>
            <a:ext cx="244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Штангенвысотомер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(штангенрейсмас)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6500813" y="381000"/>
            <a:ext cx="2643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Штангенглубиномер </a:t>
            </a:r>
            <a:r>
              <a:rPr lang="ru-RU" altLang="ru-RU" sz="1800"/>
              <a:t> </a:t>
            </a:r>
          </a:p>
        </p:txBody>
      </p:sp>
      <p:pic>
        <p:nvPicPr>
          <p:cNvPr id="41991" name="Picture 10" descr="1293576088930010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116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2" descr="77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1049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4" descr="268_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22209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838200"/>
            <a:ext cx="247173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3714" r="7407" b="7156"/>
          <a:stretch>
            <a:fillRect/>
          </a:stretch>
        </p:blipFill>
        <p:spPr bwMode="auto">
          <a:xfrm>
            <a:off x="228600" y="4191000"/>
            <a:ext cx="2555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r="21281"/>
          <a:stretch>
            <a:fillRect/>
          </a:stretch>
        </p:blipFill>
        <p:spPr bwMode="auto">
          <a:xfrm>
            <a:off x="152400" y="762000"/>
            <a:ext cx="1809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Image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/>
          <a:stretch>
            <a:fillRect/>
          </a:stretch>
        </p:blipFill>
        <p:spPr bwMode="auto">
          <a:xfrm>
            <a:off x="152400" y="1828800"/>
            <a:ext cx="89916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33400" y="838200"/>
            <a:ext cx="15779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губки для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внутренних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измерений</a:t>
            </a:r>
            <a:r>
              <a:rPr lang="ru-RU" altLang="ru-RU" sz="1800"/>
              <a:t> 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2286000" y="1752600"/>
            <a:ext cx="925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рамка</a:t>
            </a:r>
            <a:r>
              <a:rPr lang="ru-RU" altLang="ru-RU" sz="1800"/>
              <a:t> </a:t>
            </a: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3429000" y="2362200"/>
            <a:ext cx="171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зажим рамки</a:t>
            </a:r>
            <a:r>
              <a:rPr lang="ru-RU" altLang="ru-RU" sz="1800"/>
              <a:t> 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6019800" y="2133600"/>
            <a:ext cx="1038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штанга 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7239000" y="1524000"/>
            <a:ext cx="1738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линейка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глубиномера</a:t>
            </a:r>
            <a:r>
              <a:rPr lang="ru-RU" altLang="ru-RU" sz="1800"/>
              <a:t> </a:t>
            </a:r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6172200" y="4419600"/>
            <a:ext cx="1819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шкала штанги</a:t>
            </a:r>
            <a:r>
              <a:rPr lang="ru-RU" altLang="ru-RU" sz="1800"/>
              <a:t> </a:t>
            </a:r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2667000" y="4572000"/>
            <a:ext cx="2832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нониус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(дополнительная шкала)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</a:t>
            </a:r>
            <a:r>
              <a:rPr lang="ru-RU" altLang="ru-RU" sz="1800" b="1"/>
              <a:t>0,1</a:t>
            </a:r>
            <a:r>
              <a:rPr lang="ru-RU" altLang="ru-RU" sz="1800"/>
              <a:t> мм, </a:t>
            </a:r>
            <a:r>
              <a:rPr lang="ru-RU" altLang="ru-RU" sz="1800" b="1"/>
              <a:t>0,05</a:t>
            </a:r>
            <a:r>
              <a:rPr lang="ru-RU" altLang="ru-RU" sz="1800"/>
              <a:t> мм) </a:t>
            </a:r>
          </a:p>
        </p:txBody>
      </p:sp>
      <p:sp>
        <p:nvSpPr>
          <p:cNvPr id="43018" name="Rectangle 11"/>
          <p:cNvSpPr>
            <a:spLocks noChangeArrowheads="1"/>
          </p:cNvSpPr>
          <p:nvPr/>
        </p:nvSpPr>
        <p:spPr bwMode="auto">
          <a:xfrm>
            <a:off x="76200" y="5334000"/>
            <a:ext cx="2705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губки для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наружных измерений</a:t>
            </a:r>
            <a:r>
              <a:rPr lang="ru-RU" altLang="ru-RU" sz="1800"/>
              <a:t> </a:t>
            </a:r>
          </a:p>
        </p:txBody>
      </p:sp>
      <p:sp>
        <p:nvSpPr>
          <p:cNvPr id="43019" name="Rectangle 12"/>
          <p:cNvSpPr>
            <a:spLocks noChangeArrowheads="1"/>
          </p:cNvSpPr>
          <p:nvPr/>
        </p:nvSpPr>
        <p:spPr bwMode="auto">
          <a:xfrm>
            <a:off x="762000" y="152400"/>
            <a:ext cx="7629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Штангенциркуль ШЦ-I двусторонний с глубиномером </a:t>
            </a:r>
            <a:r>
              <a:rPr lang="ru-RU" altLang="ru-RU" sz="1800" b="1"/>
              <a:t>(колумбус)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810000" y="25908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(винт)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60375"/>
          </a:xfrm>
          <a:solidFill>
            <a:srgbClr val="FFFF00"/>
          </a:solidFill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ТЕХНОЛОГИИ СЛЕСАРНЫХ РАБОТ</a:t>
            </a:r>
          </a:p>
        </p:txBody>
      </p:sp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287338" y="533400"/>
            <a:ext cx="870426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процесс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производственного процесса, непосредственно связанная с изменением формы, размеров или физических свойств материалов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или полуфабрикатов до получения изделия требуемой конфигурации и качества.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процесс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из операций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</a:t>
            </a:r>
            <a:r>
              <a:rPr lang="ru-RU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технологического процесса, выполняемая слесарем на одном рабочем месте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или без использования механизированного                или ручного инструмента, механизмов, приспособлений                      при обработке одной детали.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операций: </a:t>
            </a: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канавки для смазки на подшипнике скольжения, </a:t>
            </a: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нарезание винтовой поверхности на стержне, </a:t>
            </a:r>
          </a:p>
          <a:p>
            <a:pPr lvl="1"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нарезание резьбы в отверстии и др.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4" descr="12637586273157337нн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"/>
          <a:stretch>
            <a:fillRect/>
          </a:stretch>
        </p:blipFill>
        <p:spPr bwMode="auto">
          <a:xfrm>
            <a:off x="457200" y="0"/>
            <a:ext cx="69342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6"/>
          <p:cNvSpPr txBox="1">
            <a:spLocks noChangeArrowheads="1"/>
          </p:cNvSpPr>
          <p:nvPr/>
        </p:nvSpPr>
        <p:spPr bwMode="auto">
          <a:xfrm>
            <a:off x="0" y="4572000"/>
            <a:ext cx="90519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1. Снимаем показания со штанги: смотрим на перовое деление шкалы </a:t>
            </a:r>
            <a:r>
              <a:rPr lang="ru-RU" altLang="ru-RU" sz="1600" b="1">
                <a:solidFill>
                  <a:srgbClr val="FF3399"/>
                </a:solidFill>
              </a:rPr>
              <a:t>нониуса</a:t>
            </a:r>
            <a:r>
              <a:rPr lang="ru-RU" altLang="ru-RU" sz="1600" b="1"/>
              <a:t> </a:t>
            </a:r>
          </a:p>
          <a:p>
            <a:pPr eaLnBrk="1" hangingPunct="1"/>
            <a:r>
              <a:rPr lang="ru-RU" altLang="ru-RU" sz="1600" b="1">
                <a:solidFill>
                  <a:srgbClr val="0000FF"/>
                </a:solidFill>
              </a:rPr>
              <a:t>                                                                                                     (цена деления на штанге 1 мм)</a:t>
            </a:r>
          </a:p>
          <a:p>
            <a:pPr eaLnBrk="1" hangingPunct="1"/>
            <a:r>
              <a:rPr lang="ru-RU" altLang="ru-RU" sz="1600" b="1"/>
              <a:t>2.</a:t>
            </a:r>
            <a:r>
              <a:rPr lang="ru-RU" altLang="ru-RU" sz="1600" b="1">
                <a:solidFill>
                  <a:srgbClr val="0000FF"/>
                </a:solidFill>
              </a:rPr>
              <a:t> </a:t>
            </a:r>
            <a:r>
              <a:rPr lang="ru-RU" altLang="ru-RU" sz="1600" b="1"/>
              <a:t>Оцениваем пройденные мм. – сколько </a:t>
            </a:r>
            <a:r>
              <a:rPr lang="ru-RU" altLang="ru-RU" sz="1600" b="1">
                <a:solidFill>
                  <a:srgbClr val="0000FF"/>
                </a:solidFill>
              </a:rPr>
              <a:t>ЦЕЛЫХ</a:t>
            </a:r>
            <a:r>
              <a:rPr lang="ru-RU" altLang="ru-RU" sz="1600" b="1"/>
              <a:t> </a:t>
            </a:r>
            <a:r>
              <a:rPr lang="ru-RU" altLang="ru-RU" sz="1600" b="1">
                <a:solidFill>
                  <a:srgbClr val="0000FF"/>
                </a:solidFill>
              </a:rPr>
              <a:t>мм</a:t>
            </a:r>
            <a:r>
              <a:rPr lang="ru-RU" altLang="ru-RU" sz="1600" b="1"/>
              <a:t>. (записали) </a:t>
            </a:r>
            <a:r>
              <a:rPr lang="ru-RU" altLang="ru-RU" sz="1600" b="1">
                <a:solidFill>
                  <a:srgbClr val="006600"/>
                </a:solidFill>
              </a:rPr>
              <a:t>на рис. это 1 мм.</a:t>
            </a:r>
          </a:p>
          <a:p>
            <a:pPr eaLnBrk="1" hangingPunct="1"/>
            <a:r>
              <a:rPr lang="ru-RU" altLang="ru-RU" sz="1600" b="1"/>
              <a:t>3. Ищем </a:t>
            </a:r>
            <a:r>
              <a:rPr lang="ru-RU" altLang="ru-RU" sz="1600" b="1">
                <a:solidFill>
                  <a:srgbClr val="FF3399"/>
                </a:solidFill>
              </a:rPr>
              <a:t>деление на НОНИУСЕ</a:t>
            </a:r>
            <a:r>
              <a:rPr lang="ru-RU" altLang="ru-RU" sz="1600" b="1"/>
              <a:t>, которое идеально совпадает со </a:t>
            </a:r>
            <a:r>
              <a:rPr lang="ru-RU" altLang="ru-RU" sz="1600" b="1">
                <a:solidFill>
                  <a:srgbClr val="0000FF"/>
                </a:solidFill>
              </a:rPr>
              <a:t>штрихом на ШТАНГЕ</a:t>
            </a:r>
          </a:p>
          <a:p>
            <a:pPr eaLnBrk="1" hangingPunct="1"/>
            <a:r>
              <a:rPr lang="ru-RU" altLang="ru-RU" sz="1600" b="1"/>
              <a:t>4. Если Ваш ШЦ имеет цену деления нониуса 0,1, то 0,1 Х № штриха нониуса.</a:t>
            </a:r>
          </a:p>
          <a:p>
            <a:pPr eaLnBrk="1" hangingPunct="1"/>
            <a:r>
              <a:rPr lang="ru-RU" altLang="ru-RU" sz="1600" b="1" i="1"/>
              <a:t>              Расчёт: </a:t>
            </a:r>
            <a:r>
              <a:rPr lang="ru-RU" altLang="ru-RU" sz="1600" b="1" i="1">
                <a:solidFill>
                  <a:srgbClr val="006600"/>
                </a:solidFill>
              </a:rPr>
              <a:t>0,1 мм Х  9 = 0,9 мм</a:t>
            </a:r>
            <a:r>
              <a:rPr lang="ru-RU" altLang="ru-RU" sz="1600" b="1" i="1"/>
              <a:t>      или 0,05 мм Х 9 = 0,45 мм.</a:t>
            </a:r>
          </a:p>
          <a:p>
            <a:pPr eaLnBrk="1" hangingPunct="1"/>
            <a:r>
              <a:rPr lang="ru-RU" altLang="ru-RU" sz="1600" b="1" i="1"/>
              <a:t>5</a:t>
            </a:r>
            <a:r>
              <a:rPr lang="ru-RU" altLang="ru-RU" sz="1600" b="1"/>
              <a:t>. К значению целых мм + доли. Т.е. </a:t>
            </a:r>
            <a:r>
              <a:rPr lang="ru-RU" altLang="ru-RU" sz="1600" b="1">
                <a:solidFill>
                  <a:srgbClr val="006600"/>
                </a:solidFill>
              </a:rPr>
              <a:t>1 мм + 0,9 мм.=1,9 мм.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4191000" y="914400"/>
            <a:ext cx="3217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Цена деление штанги</a:t>
            </a:r>
            <a:r>
              <a:rPr lang="ru-RU" altLang="ru-RU" sz="1800" b="1"/>
              <a:t> 1 мм</a:t>
            </a:r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2819400" y="1447800"/>
            <a:ext cx="454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</a:rPr>
              <a:t>Цена деления нониуса</a:t>
            </a:r>
            <a:r>
              <a:rPr lang="ru-RU" altLang="ru-RU" sz="1800" b="1">
                <a:solidFill>
                  <a:srgbClr val="FF3399"/>
                </a:solidFill>
              </a:rPr>
              <a:t> </a:t>
            </a:r>
            <a:r>
              <a:rPr lang="ru-RU" altLang="ru-RU" sz="1800" b="1" u="sng"/>
              <a:t>0,1</a:t>
            </a:r>
            <a:r>
              <a:rPr lang="ru-RU" altLang="ru-RU" sz="1800" b="1"/>
              <a:t> или 0,05 мм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7391400" y="2971800"/>
            <a:ext cx="15668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Цена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 деления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</a:rPr>
              <a:t> нониуса 0,1</a:t>
            </a:r>
          </a:p>
        </p:txBody>
      </p:sp>
      <p:sp>
        <p:nvSpPr>
          <p:cNvPr id="44039" name="AutoShape 9"/>
          <p:cNvSpPr>
            <a:spLocks noChangeArrowheads="1"/>
          </p:cNvSpPr>
          <p:nvPr/>
        </p:nvSpPr>
        <p:spPr bwMode="auto">
          <a:xfrm rot="10452960">
            <a:off x="4643438" y="3717925"/>
            <a:ext cx="41910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200400" y="228600"/>
            <a:ext cx="23007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ПРИМЕР РАСЧЁТА</a:t>
            </a:r>
            <a:endParaRPr lang="ru-RU" altLang="ru-RU" sz="1800" b="1" dirty="0">
              <a:solidFill>
                <a:srgbClr val="C00000"/>
              </a:solidFill>
            </a:endParaRP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609600" y="4495800"/>
            <a:ext cx="7848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600"/>
                </a:solidFill>
              </a:rPr>
              <a:t>Пояснения: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 dirty="0"/>
              <a:t> Расчёт ведётся </a:t>
            </a:r>
            <a:r>
              <a:rPr lang="ru-RU" altLang="ru-RU" sz="1800" b="1" dirty="0" smtClean="0"/>
              <a:t>не в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см</a:t>
            </a:r>
            <a:r>
              <a:rPr lang="ru-RU" altLang="ru-RU" sz="1800" b="1" dirty="0"/>
              <a:t>, а </a:t>
            </a:r>
            <a:r>
              <a:rPr lang="ru-RU" altLang="ru-RU" sz="1800" b="1" dirty="0" smtClean="0"/>
              <a:t>в </a:t>
            </a:r>
            <a:r>
              <a:rPr lang="ru-RU" altLang="ru-RU" sz="1800" b="1" dirty="0">
                <a:solidFill>
                  <a:srgbClr val="FF0000"/>
                </a:solidFill>
              </a:rPr>
              <a:t>мм</a:t>
            </a:r>
            <a:r>
              <a:rPr lang="ru-RU" altLang="ru-RU" sz="1800" b="1" dirty="0"/>
              <a:t>. </a:t>
            </a:r>
            <a:endParaRPr lang="ru-RU" altLang="ru-RU" sz="1800" b="1" dirty="0" smtClean="0"/>
          </a:p>
          <a:p>
            <a:pPr marL="1338263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0000FF"/>
                </a:solidFill>
              </a:rPr>
              <a:t>Значит:</a:t>
            </a:r>
            <a:r>
              <a:rPr lang="ru-RU" altLang="ru-RU" sz="1800" b="1" dirty="0" smtClean="0"/>
              <a:t> </a:t>
            </a:r>
            <a:r>
              <a:rPr lang="ru-RU" altLang="ru-RU" sz="1800" b="1" dirty="0">
                <a:solidFill>
                  <a:srgbClr val="FF0000"/>
                </a:solidFill>
              </a:rPr>
              <a:t>2,4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см </a:t>
            </a:r>
            <a:r>
              <a:rPr lang="ru-RU" altLang="ru-RU" sz="1800" b="1" dirty="0">
                <a:solidFill>
                  <a:srgbClr val="FF0000"/>
                </a:solidFill>
              </a:rPr>
              <a:t>= 24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мм</a:t>
            </a:r>
            <a:endParaRPr lang="ru-RU" altLang="ru-RU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b="1" dirty="0"/>
              <a:t> Цена деления шкалы нониуса 0,1 мм. </a:t>
            </a:r>
          </a:p>
          <a:p>
            <a:pPr marL="1338263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FF"/>
                </a:solidFill>
              </a:rPr>
              <a:t>Значит: </a:t>
            </a:r>
            <a:r>
              <a:rPr lang="ru-RU" altLang="ru-RU" sz="1800" b="1" dirty="0"/>
              <a:t>7 деление на нониусе </a:t>
            </a:r>
            <a:r>
              <a:rPr lang="ru-RU" altLang="ru-RU" sz="1800" b="1" dirty="0">
                <a:solidFill>
                  <a:srgbClr val="FF0000"/>
                </a:solidFill>
              </a:rPr>
              <a:t>= 0,7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мм</a:t>
            </a:r>
            <a:r>
              <a:rPr lang="ru-RU" altLang="ru-RU" sz="1800" b="1" dirty="0" smtClean="0"/>
              <a:t>.</a:t>
            </a:r>
            <a:endParaRPr lang="ru-RU" altLang="ru-RU" sz="1800" b="1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1800" dirty="0"/>
          </a:p>
        </p:txBody>
      </p:sp>
      <p:pic>
        <p:nvPicPr>
          <p:cNvPr id="28679" name="Picture 7" descr="420px-Using_the_caliper_ne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438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12637586272443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9009" b="67392"/>
          <a:stretch>
            <a:fillRect/>
          </a:stretch>
        </p:blipFill>
        <p:spPr bwMode="auto">
          <a:xfrm>
            <a:off x="381000" y="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8" descr="12637586272443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63527" r="11653"/>
          <a:stretch>
            <a:fillRect/>
          </a:stretch>
        </p:blipFill>
        <p:spPr bwMode="auto">
          <a:xfrm>
            <a:off x="2133600" y="20574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2" descr="3 вариан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8310" r="15289" b="68840"/>
          <a:stretch>
            <a:fillRect/>
          </a:stretch>
        </p:blipFill>
        <p:spPr bwMode="auto">
          <a:xfrm>
            <a:off x="4419600" y="5791200"/>
            <a:ext cx="4572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3" descr="1 вариант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r="15289" b="68840"/>
          <a:stretch>
            <a:fillRect/>
          </a:stretch>
        </p:blipFill>
        <p:spPr bwMode="auto">
          <a:xfrm>
            <a:off x="3276600" y="3124200"/>
            <a:ext cx="51054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4" descr="Копия 126375862724432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31160" r="9752" b="38405"/>
          <a:stretch>
            <a:fillRect/>
          </a:stretch>
        </p:blipFill>
        <p:spPr bwMode="auto">
          <a:xfrm>
            <a:off x="1219200" y="1066800"/>
            <a:ext cx="5410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5" descr="2 вариант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3" t="11504" b="68813"/>
          <a:stretch>
            <a:fillRect/>
          </a:stretch>
        </p:blipFill>
        <p:spPr bwMode="auto">
          <a:xfrm>
            <a:off x="4038600" y="4724400"/>
            <a:ext cx="4876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16"/>
          <p:cNvSpPr txBox="1">
            <a:spLocks noChangeArrowheads="1"/>
          </p:cNvSpPr>
          <p:nvPr/>
        </p:nvSpPr>
        <p:spPr bwMode="auto">
          <a:xfrm>
            <a:off x="48006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8</a:t>
            </a:r>
          </a:p>
        </p:txBody>
      </p:sp>
      <p:sp>
        <p:nvSpPr>
          <p:cNvPr id="47113" name="Text Box 17"/>
          <p:cNvSpPr txBox="1">
            <a:spLocks noChangeArrowheads="1"/>
          </p:cNvSpPr>
          <p:nvPr/>
        </p:nvSpPr>
        <p:spPr bwMode="auto">
          <a:xfrm>
            <a:off x="71501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9</a:t>
            </a:r>
          </a:p>
        </p:txBody>
      </p:sp>
      <p:sp>
        <p:nvSpPr>
          <p:cNvPr id="47114" name="Text Box 18"/>
          <p:cNvSpPr txBox="1">
            <a:spLocks noChangeArrowheads="1"/>
          </p:cNvSpPr>
          <p:nvPr/>
        </p:nvSpPr>
        <p:spPr bwMode="auto">
          <a:xfrm>
            <a:off x="55626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5</a:t>
            </a:r>
          </a:p>
        </p:txBody>
      </p:sp>
      <p:sp>
        <p:nvSpPr>
          <p:cNvPr id="47115" name="Text Box 19"/>
          <p:cNvSpPr txBox="1">
            <a:spLocks noChangeArrowheads="1"/>
          </p:cNvSpPr>
          <p:nvPr/>
        </p:nvSpPr>
        <p:spPr bwMode="auto">
          <a:xfrm>
            <a:off x="75438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6</a:t>
            </a:r>
          </a:p>
        </p:txBody>
      </p:sp>
      <p:sp>
        <p:nvSpPr>
          <p:cNvPr id="47116" name="Text Box 20"/>
          <p:cNvSpPr txBox="1">
            <a:spLocks noChangeArrowheads="1"/>
          </p:cNvSpPr>
          <p:nvPr/>
        </p:nvSpPr>
        <p:spPr bwMode="auto">
          <a:xfrm>
            <a:off x="152400" y="45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47117" name="Text Box 21"/>
          <p:cNvSpPr txBox="1">
            <a:spLocks noChangeArrowheads="1"/>
          </p:cNvSpPr>
          <p:nvPr/>
        </p:nvSpPr>
        <p:spPr bwMode="auto">
          <a:xfrm>
            <a:off x="838200" y="152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7118" name="Text Box 22"/>
          <p:cNvSpPr txBox="1">
            <a:spLocks noChangeArrowheads="1"/>
          </p:cNvSpPr>
          <p:nvPr/>
        </p:nvSpPr>
        <p:spPr bwMode="auto">
          <a:xfrm>
            <a:off x="1752600" y="259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47119" name="Text Box 23"/>
          <p:cNvSpPr txBox="1">
            <a:spLocks noChangeArrowheads="1"/>
          </p:cNvSpPr>
          <p:nvPr/>
        </p:nvSpPr>
        <p:spPr bwMode="auto">
          <a:xfrm>
            <a:off x="2743200" y="3657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47120" name="Text Box 24"/>
          <p:cNvSpPr txBox="1">
            <a:spLocks noChangeArrowheads="1"/>
          </p:cNvSpPr>
          <p:nvPr/>
        </p:nvSpPr>
        <p:spPr bwMode="auto">
          <a:xfrm>
            <a:off x="3505200" y="4800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47121" name="Text Box 25"/>
          <p:cNvSpPr txBox="1">
            <a:spLocks noChangeArrowheads="1"/>
          </p:cNvSpPr>
          <p:nvPr/>
        </p:nvSpPr>
        <p:spPr bwMode="auto">
          <a:xfrm>
            <a:off x="3962400" y="6096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39700" y="2209800"/>
            <a:ext cx="12271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Цена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шкалы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FF"/>
                </a:solidFill>
              </a:rPr>
              <a:t>нониуса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 0,1 мм</a:t>
            </a:r>
          </a:p>
        </p:txBody>
      </p:sp>
    </p:spTree>
    <p:extLst>
      <p:ext uri="{BB962C8B-B14F-4D97-AF65-F5344CB8AC3E}">
        <p14:creationId xmlns:p14="http://schemas.microsoft.com/office/powerpoint/2010/main" val="17583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12637586272443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9009" b="67392"/>
          <a:stretch>
            <a:fillRect/>
          </a:stretch>
        </p:blipFill>
        <p:spPr bwMode="auto">
          <a:xfrm>
            <a:off x="381000" y="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8" descr="12637586272443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63527" r="11653"/>
          <a:stretch>
            <a:fillRect/>
          </a:stretch>
        </p:blipFill>
        <p:spPr bwMode="auto">
          <a:xfrm>
            <a:off x="2133600" y="20574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12" descr="3 вариан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8310" r="15289" b="68840"/>
          <a:stretch>
            <a:fillRect/>
          </a:stretch>
        </p:blipFill>
        <p:spPr bwMode="auto">
          <a:xfrm>
            <a:off x="4419600" y="5791200"/>
            <a:ext cx="4572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13" descr="1 вариант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1" r="15289" b="68840"/>
          <a:stretch>
            <a:fillRect/>
          </a:stretch>
        </p:blipFill>
        <p:spPr bwMode="auto">
          <a:xfrm>
            <a:off x="3276600" y="3124200"/>
            <a:ext cx="51054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4" descr="Копия 126375862724432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31160" r="9752" b="38405"/>
          <a:stretch>
            <a:fillRect/>
          </a:stretch>
        </p:blipFill>
        <p:spPr bwMode="auto">
          <a:xfrm>
            <a:off x="1219200" y="1066800"/>
            <a:ext cx="5410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5" descr="2 вариант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3" t="11504" b="68813"/>
          <a:stretch>
            <a:fillRect/>
          </a:stretch>
        </p:blipFill>
        <p:spPr bwMode="auto">
          <a:xfrm>
            <a:off x="4038600" y="4724400"/>
            <a:ext cx="4876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16"/>
          <p:cNvSpPr txBox="1">
            <a:spLocks noChangeArrowheads="1"/>
          </p:cNvSpPr>
          <p:nvPr/>
        </p:nvSpPr>
        <p:spPr bwMode="auto">
          <a:xfrm>
            <a:off x="48006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8</a:t>
            </a:r>
          </a:p>
        </p:txBody>
      </p:sp>
      <p:sp>
        <p:nvSpPr>
          <p:cNvPr id="48137" name="Text Box 17"/>
          <p:cNvSpPr txBox="1">
            <a:spLocks noChangeArrowheads="1"/>
          </p:cNvSpPr>
          <p:nvPr/>
        </p:nvSpPr>
        <p:spPr bwMode="auto">
          <a:xfrm>
            <a:off x="7150100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9</a:t>
            </a:r>
          </a:p>
        </p:txBody>
      </p:sp>
      <p:sp>
        <p:nvSpPr>
          <p:cNvPr id="48138" name="Text Box 18"/>
          <p:cNvSpPr txBox="1">
            <a:spLocks noChangeArrowheads="1"/>
          </p:cNvSpPr>
          <p:nvPr/>
        </p:nvSpPr>
        <p:spPr bwMode="auto">
          <a:xfrm>
            <a:off x="55626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5</a:t>
            </a:r>
          </a:p>
        </p:txBody>
      </p:sp>
      <p:sp>
        <p:nvSpPr>
          <p:cNvPr id="48139" name="Text Box 19"/>
          <p:cNvSpPr txBox="1">
            <a:spLocks noChangeArrowheads="1"/>
          </p:cNvSpPr>
          <p:nvPr/>
        </p:nvSpPr>
        <p:spPr bwMode="auto">
          <a:xfrm>
            <a:off x="7543800" y="548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6</a:t>
            </a:r>
          </a:p>
        </p:txBody>
      </p:sp>
      <p:sp>
        <p:nvSpPr>
          <p:cNvPr id="48140" name="Text Box 20"/>
          <p:cNvSpPr txBox="1">
            <a:spLocks noChangeArrowheads="1"/>
          </p:cNvSpPr>
          <p:nvPr/>
        </p:nvSpPr>
        <p:spPr bwMode="auto">
          <a:xfrm>
            <a:off x="152400" y="45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48141" name="Text Box 21"/>
          <p:cNvSpPr txBox="1">
            <a:spLocks noChangeArrowheads="1"/>
          </p:cNvSpPr>
          <p:nvPr/>
        </p:nvSpPr>
        <p:spPr bwMode="auto">
          <a:xfrm>
            <a:off x="838200" y="152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8142" name="Text Box 22"/>
          <p:cNvSpPr txBox="1">
            <a:spLocks noChangeArrowheads="1"/>
          </p:cNvSpPr>
          <p:nvPr/>
        </p:nvSpPr>
        <p:spPr bwMode="auto">
          <a:xfrm>
            <a:off x="1752600" y="259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48143" name="Text Box 23"/>
          <p:cNvSpPr txBox="1">
            <a:spLocks noChangeArrowheads="1"/>
          </p:cNvSpPr>
          <p:nvPr/>
        </p:nvSpPr>
        <p:spPr bwMode="auto">
          <a:xfrm>
            <a:off x="2743200" y="3657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48144" name="Text Box 24"/>
          <p:cNvSpPr txBox="1">
            <a:spLocks noChangeArrowheads="1"/>
          </p:cNvSpPr>
          <p:nvPr/>
        </p:nvSpPr>
        <p:spPr bwMode="auto">
          <a:xfrm>
            <a:off x="3505200" y="4800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5</a:t>
            </a:r>
          </a:p>
        </p:txBody>
      </p:sp>
      <p:sp>
        <p:nvSpPr>
          <p:cNvPr id="48145" name="Text Box 25"/>
          <p:cNvSpPr txBox="1">
            <a:spLocks noChangeArrowheads="1"/>
          </p:cNvSpPr>
          <p:nvPr/>
        </p:nvSpPr>
        <p:spPr bwMode="auto">
          <a:xfrm>
            <a:off x="3962400" y="6096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C"/>
                </a:solidFill>
              </a:rPr>
              <a:t>6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139700" y="2133600"/>
            <a:ext cx="12271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6600"/>
                </a:solidFill>
              </a:rPr>
              <a:t>Цена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6600"/>
                </a:solidFill>
              </a:rPr>
              <a:t>шкалы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6600"/>
                </a:solidFill>
              </a:rPr>
              <a:t>нониуса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 0,1 мм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5181600" y="152400"/>
            <a:ext cx="912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0,5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мм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6781800" y="1295400"/>
            <a:ext cx="912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6,8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мм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6781800" y="2209800"/>
            <a:ext cx="1040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34,3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мм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8077200" y="3276600"/>
            <a:ext cx="9124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4,9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мм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2438400" y="4572000"/>
            <a:ext cx="1040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78,2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мм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2743200" y="5867400"/>
            <a:ext cx="10406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45,6 </a:t>
            </a:r>
            <a:r>
              <a:rPr lang="ru-RU" altLang="ru-RU" sz="1800" b="1" dirty="0" smtClean="0">
                <a:solidFill>
                  <a:srgbClr val="0000FF"/>
                </a:solidFill>
              </a:rPr>
              <a:t>мм</a:t>
            </a:r>
            <a:endParaRPr lang="ru-RU" altLang="ru-RU" sz="1800" b="1" dirty="0">
              <a:solidFill>
                <a:srgbClr val="0000FF"/>
              </a:solidFill>
            </a:endParaRPr>
          </a:p>
        </p:txBody>
      </p:sp>
      <p:sp>
        <p:nvSpPr>
          <p:cNvPr id="48153" name="Line 28"/>
          <p:cNvSpPr>
            <a:spLocks noChangeShapeType="1"/>
          </p:cNvSpPr>
          <p:nvPr/>
        </p:nvSpPr>
        <p:spPr bwMode="auto">
          <a:xfrm>
            <a:off x="2057400" y="9906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4" name="Line 29"/>
          <p:cNvSpPr>
            <a:spLocks noChangeShapeType="1"/>
          </p:cNvSpPr>
          <p:nvPr/>
        </p:nvSpPr>
        <p:spPr bwMode="auto">
          <a:xfrm>
            <a:off x="5370444" y="2083904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5" name="Line 30"/>
          <p:cNvSpPr>
            <a:spLocks noChangeShapeType="1"/>
          </p:cNvSpPr>
          <p:nvPr/>
        </p:nvSpPr>
        <p:spPr bwMode="auto">
          <a:xfrm>
            <a:off x="7239000" y="41148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6" name="Line 31"/>
          <p:cNvSpPr>
            <a:spLocks noChangeShapeType="1"/>
          </p:cNvSpPr>
          <p:nvPr/>
        </p:nvSpPr>
        <p:spPr bwMode="auto">
          <a:xfrm>
            <a:off x="5334000" y="54102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7" name="Line 32"/>
          <p:cNvSpPr>
            <a:spLocks noChangeShapeType="1"/>
          </p:cNvSpPr>
          <p:nvPr/>
        </p:nvSpPr>
        <p:spPr bwMode="auto">
          <a:xfrm>
            <a:off x="7010400" y="67056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8" name="Line 33"/>
          <p:cNvSpPr>
            <a:spLocks noChangeShapeType="1"/>
          </p:cNvSpPr>
          <p:nvPr/>
        </p:nvSpPr>
        <p:spPr bwMode="auto">
          <a:xfrm>
            <a:off x="3756992" y="3160644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8829" y="150783"/>
            <a:ext cx="4900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6600"/>
                </a:solidFill>
              </a:rPr>
              <a:t>МИКРОМЕТРИЧЕСКИЙ ИНСТРУМЕНТ</a:t>
            </a:r>
            <a:endParaRPr lang="ru-RU" altLang="ru-RU" sz="2000" b="1" dirty="0">
              <a:solidFill>
                <a:srgbClr val="006600"/>
              </a:solidFill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066800" y="685800"/>
            <a:ext cx="2557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Микрометр  гладкий</a:t>
            </a:r>
            <a:r>
              <a:rPr lang="ru-RU" altLang="ru-RU" sz="1800"/>
              <a:t> </a:t>
            </a:r>
          </a:p>
        </p:txBody>
      </p:sp>
      <p:pic>
        <p:nvPicPr>
          <p:cNvPr id="46084" name="Picture 4" descr="рычажный микроме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2000" r="3334" b="3999"/>
          <a:stretch>
            <a:fillRect/>
          </a:stretch>
        </p:blipFill>
        <p:spPr bwMode="auto">
          <a:xfrm>
            <a:off x="4876800" y="914400"/>
            <a:ext cx="3581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5334000" y="533400"/>
            <a:ext cx="2817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Микрометр рычажный</a:t>
            </a:r>
            <a:r>
              <a:rPr lang="ru-RU" altLang="ru-RU" sz="1800"/>
              <a:t> </a:t>
            </a:r>
          </a:p>
        </p:txBody>
      </p:sp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228600" y="3048000"/>
            <a:ext cx="3825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Глубиномер микрометрический</a:t>
            </a:r>
          </a:p>
        </p:txBody>
      </p:sp>
      <p:pic>
        <p:nvPicPr>
          <p:cNvPr id="46087" name="Picture 9" descr="Рис. 2. Настольный микрометр со стрелочным отсчётным устройством: 1 — корпус; 2 — арретир; 3 — отсчётное устройство; 4 — измерительный стержень отсчётного устройства; 5 — измерительные наконечники; 6 — столик; 7 — измерительный стержень микрометрической головки; 8 — стебель; 9 — барабан; 10 — стопор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50673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10"/>
          <p:cNvSpPr>
            <a:spLocks noChangeArrowheads="1"/>
          </p:cNvSpPr>
          <p:nvPr/>
        </p:nvSpPr>
        <p:spPr bwMode="auto">
          <a:xfrm>
            <a:off x="5410200" y="3200400"/>
            <a:ext cx="3060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 Настольный микрометр</a:t>
            </a:r>
            <a:r>
              <a:rPr lang="ru-RU" altLang="ru-RU" sz="1800"/>
              <a:t> </a:t>
            </a:r>
          </a:p>
        </p:txBody>
      </p:sp>
      <p:pic>
        <p:nvPicPr>
          <p:cNvPr id="46089" name="Picture 12" descr="8378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12175" r="7715" b="14066"/>
          <a:stretch>
            <a:fillRect/>
          </a:stretch>
        </p:blipFill>
        <p:spPr bwMode="auto">
          <a:xfrm>
            <a:off x="457200" y="1066800"/>
            <a:ext cx="3657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4" descr="2k_467f7dbb1537d6-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3"/>
          <a:stretch>
            <a:fillRect/>
          </a:stretch>
        </p:blipFill>
        <p:spPr bwMode="auto">
          <a:xfrm>
            <a:off x="533400" y="3505200"/>
            <a:ext cx="7159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6" descr="depth-g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17383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4116" y="1124744"/>
            <a:ext cx="882368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Покровский Б.С</a:t>
            </a:r>
            <a:r>
              <a:rPr lang="ru-RU" sz="2000" dirty="0"/>
              <a:t>. </a:t>
            </a:r>
            <a:r>
              <a:rPr lang="ru-RU" sz="2000" dirty="0" smtClean="0"/>
              <a:t>Основы слесарных и сборочных работ: учебник для студ. учреждений СПО / Б.С. Покровский – 9-е изд., стер. – М.: Издательский центр «Академия», 2017. – 208 с.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Слесарное дело: учебник для нач. проф. образования / Б.С. Покровский,  </a:t>
            </a:r>
            <a:r>
              <a:rPr lang="ru-RU" sz="2000" dirty="0" err="1" smtClean="0"/>
              <a:t>В.А.Скакун</a:t>
            </a:r>
            <a:r>
              <a:rPr lang="ru-RU" sz="2000" dirty="0" smtClean="0"/>
              <a:t>. – 7-е изд., стер. – М.: Издательский центр «Академия», 2011.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dirty="0" smtClean="0"/>
              <a:t>Общий курс слесарного дела: учебник для нач. проф. образования / </a:t>
            </a:r>
            <a:r>
              <a:rPr lang="ru-RU" sz="2000" dirty="0" err="1" smtClean="0"/>
              <a:t>Макиенко</a:t>
            </a:r>
            <a:r>
              <a:rPr lang="ru-RU" sz="2000" dirty="0" smtClean="0"/>
              <a:t> Н.И./ М.: </a:t>
            </a:r>
            <a:r>
              <a:rPr lang="ru-RU" sz="2000" dirty="0" err="1" smtClean="0"/>
              <a:t>Высш</a:t>
            </a:r>
            <a:r>
              <a:rPr lang="ru-RU" sz="2000" dirty="0" smtClean="0"/>
              <a:t>. </a:t>
            </a:r>
            <a:r>
              <a:rPr lang="ru-RU" sz="2000" dirty="0" err="1" smtClean="0"/>
              <a:t>шк</a:t>
            </a:r>
            <a:r>
              <a:rPr lang="ru-RU" sz="2000" dirty="0" smtClean="0"/>
              <a:t>., 1989.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u="sng" dirty="0" smtClean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://www.e-ope.ee/_download/euni_repository/file/3739/1.zip/index.html</a:t>
            </a:r>
            <a:endParaRPr lang="ru-RU" sz="2000" u="sng" dirty="0"/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u-RU" sz="2000" u="sng" dirty="0">
                <a:hlinkClick r:id="rId3"/>
              </a:rPr>
              <a:t>http://www.tepka.ru/Praktikum_po_slesarnomu_delu/index.html</a:t>
            </a:r>
            <a:r>
              <a:rPr lang="ru-RU" sz="2000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57534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 rot="10800000"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</a:srgbClr>
              </a:gs>
              <a:gs pos="50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0648"/>
            <a:ext cx="9378695" cy="628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1159160" y="-1755576"/>
            <a:ext cx="10585175" cy="753345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138FB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 !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138FB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1385" y="5053041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Преподаватель: Тогидний И.И.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254836" y="4091719"/>
            <a:ext cx="5616624" cy="830997"/>
          </a:xfrm>
          <a:prstGeom prst="rect">
            <a:avLst/>
          </a:prstGeom>
          <a:solidFill>
            <a:srgbClr val="FFFFCC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spc="540" dirty="0" smtClean="0">
                <a:solidFill>
                  <a:srgbClr val="006600"/>
                </a:solidFill>
                <a:latin typeface="Monotype Corsiva" panose="03010101010201010101" pitchFamily="66" charset="0"/>
              </a:rPr>
              <a:t>УСПЕХА ВАМ В ОСВОЕНИЕ УЧЕБНОГО МАТЕРИАЛА!</a:t>
            </a:r>
            <a:endParaRPr lang="ru-RU" sz="2400" spc="540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2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6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7338" y="650875"/>
            <a:ext cx="8785225" cy="2035175"/>
          </a:xfrm>
        </p:spPr>
        <p:txBody>
          <a:bodyPr/>
          <a:lstStyle/>
          <a:p>
            <a:pPr algn="l" eaLnBrk="1" hangingPunct="1"/>
            <a:r>
              <a:rPr lang="ru-RU" altLang="ru-RU" sz="21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слесарных работ операции 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подразделяются на следующие </a:t>
            </a:r>
            <a:r>
              <a:rPr lang="ru-RU" altLang="ru-RU" sz="21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(связанные с </a:t>
            </a: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подготовкой к работе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b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технологические 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(связанные с </a:t>
            </a: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обработкой, сборкой или  ремонтом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b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вспомогательные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демонтажные и монтажные</a:t>
            </a:r>
            <a:r>
              <a:rPr lang="ru-RU" altLang="ru-RU" sz="2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1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рямоугольник 8"/>
          <p:cNvSpPr>
            <a:spLocks noChangeArrowheads="1"/>
          </p:cNvSpPr>
          <p:nvPr/>
        </p:nvSpPr>
        <p:spPr bwMode="auto">
          <a:xfrm>
            <a:off x="0" y="414972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228600" y="2941638"/>
            <a:ext cx="87852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при демонтаже</a:t>
            </a:r>
            <a:r>
              <a:rPr lang="ru-RU" altLang="ru-RU" sz="2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>
                <a:solidFill>
                  <a:srgbClr val="2F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операции, связанные с разборкой</a:t>
            </a:r>
            <a:r>
              <a:rPr lang="ru-RU" altLang="ru-RU" sz="2100">
                <a:solidFill>
                  <a:srgbClr val="2F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2100" b="1">
                <a:solidFill>
                  <a:srgbClr val="2F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 на комплекты, сборочные единицы и детали</a:t>
            </a:r>
            <a:r>
              <a:rPr lang="ru-RU" altLang="ru-RU" sz="2100">
                <a:solidFill>
                  <a:srgbClr val="2F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помощью ручного или механизированного инструмента). </a:t>
            </a:r>
            <a:endParaRPr lang="ru-RU" altLang="ru-RU" sz="2100" b="1">
              <a:solidFill>
                <a:srgbClr val="2F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100">
                <a:solidFill>
                  <a:srgbClr val="2F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</a:t>
            </a:r>
            <a:r>
              <a:rPr lang="ru-RU" altLang="ru-RU" sz="2100" b="1" u="sn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монтажные операции</a:t>
            </a:r>
            <a:r>
              <a:rPr lang="ru-RU" altLang="ru-RU" sz="2100" i="1">
                <a:solidFill>
                  <a:srgbClr val="2F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100">
                <a:solidFill>
                  <a:srgbClr val="2F303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входят:</a:t>
            </a:r>
          </a:p>
          <a:p>
            <a:pPr lvl="1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сборка деталей, сборочных единиц, комплектов, агрегатов и сборка из них машин или механизмов; </a:t>
            </a:r>
          </a:p>
          <a:p>
            <a:pPr lvl="1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соответствия основных монтажных размеров технической документации и требованиям технического контроля (в отдельных случаях – изготовление и подгонка деталей); </a:t>
            </a:r>
          </a:p>
          <a:p>
            <a:pPr lvl="1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регулировка собранных сборочных единиц, комплектов и агрегатов, а также всей машины в целом</a:t>
            </a:r>
            <a:r>
              <a:rPr lang="ru-RU" altLang="ru-RU" sz="210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ru-RU" altLang="ru-RU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1"/>
          <p:cNvSpPr txBox="1">
            <a:spLocks noChangeArrowheads="1"/>
          </p:cNvSpPr>
          <p:nvPr/>
        </p:nvSpPr>
        <p:spPr bwMode="auto">
          <a:xfrm>
            <a:off x="0" y="0"/>
            <a:ext cx="9144000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СЛЕСАРНЫХ ОПЕРАЦИЙ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8" name="Group 16"/>
          <p:cNvGraphicFramePr>
            <a:graphicFrameLocks noGrp="1"/>
          </p:cNvGraphicFramePr>
          <p:nvPr/>
        </p:nvGraphicFramePr>
        <p:xfrm>
          <a:off x="136525" y="98425"/>
          <a:ext cx="8891588" cy="6675438"/>
        </p:xfrm>
        <a:graphic>
          <a:graphicData uri="http://schemas.openxmlformats.org/drawingml/2006/table">
            <a:tbl>
              <a:tblPr/>
              <a:tblGrid>
                <a:gridCol w="4663506">
                  <a:extLst>
                    <a:ext uri="{9D8B030D-6E8A-4147-A177-3AD203B41FA5}">
                      <a16:colId xmlns="" xmlns:a16="http://schemas.microsoft.com/office/drawing/2014/main" val="3196464122"/>
                    </a:ext>
                  </a:extLst>
                </a:gridCol>
                <a:gridCol w="4228082">
                  <a:extLst>
                    <a:ext uri="{9D8B030D-6E8A-4147-A177-3AD203B41FA5}">
                      <a16:colId xmlns="" xmlns:a16="http://schemas.microsoft.com/office/drawing/2014/main" val="2814157500"/>
                    </a:ext>
                  </a:extLst>
                </a:gridCol>
              </a:tblGrid>
              <a:tr h="667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endParaRPr kumimoji="0" lang="ru-RU" alt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Подготовительные операции: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ознакомление с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технической и технологической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документацией (чертежом);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подбор материала;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подготовка рабочего места и инструментов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операции: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резка заготовки;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опиливание;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сверление;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зенкерование;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развертывание;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нарезание резьбы;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шабрение;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притирка;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685800" algn="l"/>
                        </a:tabLst>
                      </a:pPr>
                      <a:r>
                        <a:rPr kumimoji="0" lang="en-US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доводка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4446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4446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4446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444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444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444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444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444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44463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endParaRPr kumimoji="0" lang="ru-RU" alt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Вспомогательные операции: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44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разметка;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1444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детали в приспособлении, тисках;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1444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правка;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1444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гибка материала;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1444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клёпка;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1444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пайка;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144463" algn="l"/>
                        </a:tabLst>
                        <a:defRPr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лужение;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-"/>
                        <a:tabLst>
                          <a:tab pos="144463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склеивание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3" marR="91443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751647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460375"/>
          </a:xfrm>
          <a:solidFill>
            <a:srgbClr val="FFFF00"/>
          </a:solidFill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ТЕХНОЛОГИИ СЛЕСАРНЫХ РАБОТ</a:t>
            </a:r>
          </a:p>
        </p:txBody>
      </p:sp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287338" y="914400"/>
            <a:ext cx="85693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технологической операции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установ,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переход,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 переход,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ход,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 ход, 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позиция.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1769</TotalTime>
  <Words>3458</Words>
  <Application>Microsoft Office PowerPoint</Application>
  <PresentationFormat>Экран (4:3)</PresentationFormat>
  <Paragraphs>504</Paragraphs>
  <Slides>66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5" baseType="lpstr">
      <vt:lpstr>Arial</vt:lpstr>
      <vt:lpstr>Arial Black</vt:lpstr>
      <vt:lpstr>Arial Narrow</vt:lpstr>
      <vt:lpstr>Calibri</vt:lpstr>
      <vt:lpstr>Monotype Corsiva</vt:lpstr>
      <vt:lpstr>Symbol</vt:lpstr>
      <vt:lpstr>Times New Roman</vt:lpstr>
      <vt:lpstr>Wingdings</vt:lpstr>
      <vt:lpstr>Оформление по умолчанию</vt:lpstr>
      <vt:lpstr>Презентация PowerPoint</vt:lpstr>
      <vt:lpstr>СЛЕСАРНОЕ ДЕЛО И  ТЕХНИЧЕСКИЕ ИЗМЕРЕНИЯ</vt:lpstr>
      <vt:lpstr>Изучаемые вопросы:</vt:lpstr>
      <vt:lpstr>Презентация PowerPoint</vt:lpstr>
      <vt:lpstr>Слесарное дело – это ремесло, состоящее в умении обрабатывать металл в холодном состоянии при помощи ручных слесарных инструментов (молотка, зубила, напильника, ножовки и др.).   Слесарные работы – это работы, выполняемые ручным и механизированным слесарным инструментом и завершающее изготовление большинства изделий.  Целью слесарных работ является:  - ручное изготовление различных деталей (придание обрабатываемой детали заданных чертежом геометрической формы, размеров и шероховатости поверхности);  - выполнение ремонтных и монтажных работ.  Слесарь – это работник, выполняющий обработку металлов в холодном состоянии, сборку, монтаж, демонтаж и ремонт всевозможного рода оборудования, машин, механизмов и устройств при помощи ручного слесарного инструмента, простейших вспомогательных средств и оборудования (электрический и пневматический инструмент, простейшие станки для резки, сверления, сварки, гибки, запрессовки и т. д.)</vt:lpstr>
      <vt:lpstr>Презентация PowerPoint</vt:lpstr>
      <vt:lpstr>При выполнении слесарных работ операции подразделяются на следующие виды:      1) подготовительные (связанные с подготовкой к работе);       2) основные технологические (связанные с обработкой, сборкой или  ремонтом);       3) вспомогательные (демонтажные и монтажные).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организации  рабочего места слесаря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Оптимальные зоны досягаемости рук при работе в горизонтальной плоскости</vt:lpstr>
      <vt:lpstr>Оптимальные зоны досягаемости рук при работе в вертикальной плоскости</vt:lpstr>
      <vt:lpstr>До начала работы</vt:lpstr>
      <vt:lpstr>Рациональная организация рабочего места слесаря </vt:lpstr>
      <vt:lpstr>Во время работы </vt:lpstr>
      <vt:lpstr>Презентация PowerPoint</vt:lpstr>
      <vt:lpstr>Презентация PowerPoint</vt:lpstr>
      <vt:lpstr>По окончании работы</vt:lpstr>
      <vt:lpstr>Совершенствование труда слесаря </vt:lpstr>
      <vt:lpstr>Рациональная форма рукоятки</vt:lpstr>
      <vt:lpstr>Установка тисков по росту</vt:lpstr>
      <vt:lpstr>Презентация PowerPoint</vt:lpstr>
      <vt:lpstr>Презентация PowerPoint</vt:lpstr>
      <vt:lpstr>Вспомогательным слесарным инструментом и вспомогательными материалами являются: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СЛЕСАРНЫЕ ЗАЖИМЫ</vt:lpstr>
      <vt:lpstr>КЛЮЧИ ГАЕЧНЫЕ</vt:lpstr>
      <vt:lpstr>КЛЮЧИ ГАЕЧНЫЕ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Тогидний Иван Иванович</dc:creator>
  <cp:lastModifiedBy>user</cp:lastModifiedBy>
  <cp:revision>112</cp:revision>
  <cp:lastPrinted>1601-01-01T00:00:00Z</cp:lastPrinted>
  <dcterms:created xsi:type="dcterms:W3CDTF">1601-01-01T00:00:00Z</dcterms:created>
  <dcterms:modified xsi:type="dcterms:W3CDTF">2021-12-23T17:29:23Z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