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65" r:id="rId1"/>
  </p:sldMasterIdLst>
  <p:notesMasterIdLst>
    <p:notesMasterId r:id="rId42"/>
  </p:notesMasterIdLst>
  <p:sldIdLst>
    <p:sldId id="507" r:id="rId2"/>
    <p:sldId id="368" r:id="rId3"/>
    <p:sldId id="508" r:id="rId4"/>
    <p:sldId id="509" r:id="rId5"/>
    <p:sldId id="510" r:id="rId6"/>
    <p:sldId id="485" r:id="rId7"/>
    <p:sldId id="468" r:id="rId8"/>
    <p:sldId id="470" r:id="rId9"/>
    <p:sldId id="471" r:id="rId10"/>
    <p:sldId id="474" r:id="rId11"/>
    <p:sldId id="469" r:id="rId12"/>
    <p:sldId id="473" r:id="rId13"/>
    <p:sldId id="483" r:id="rId14"/>
    <p:sldId id="486" r:id="rId15"/>
    <p:sldId id="487" r:id="rId16"/>
    <p:sldId id="488" r:id="rId17"/>
    <p:sldId id="489" r:id="rId18"/>
    <p:sldId id="490" r:id="rId19"/>
    <p:sldId id="491" r:id="rId20"/>
    <p:sldId id="492" r:id="rId21"/>
    <p:sldId id="493" r:id="rId22"/>
    <p:sldId id="516" r:id="rId23"/>
    <p:sldId id="517" r:id="rId24"/>
    <p:sldId id="515" r:id="rId25"/>
    <p:sldId id="511" r:id="rId26"/>
    <p:sldId id="512" r:id="rId27"/>
    <p:sldId id="513" r:id="rId28"/>
    <p:sldId id="514" r:id="rId29"/>
    <p:sldId id="494" r:id="rId30"/>
    <p:sldId id="495" r:id="rId31"/>
    <p:sldId id="496" r:id="rId32"/>
    <p:sldId id="497" r:id="rId33"/>
    <p:sldId id="498" r:id="rId34"/>
    <p:sldId id="500" r:id="rId35"/>
    <p:sldId id="475" r:id="rId36"/>
    <p:sldId id="476" r:id="rId37"/>
    <p:sldId id="477" r:id="rId38"/>
    <p:sldId id="478" r:id="rId39"/>
    <p:sldId id="479" r:id="rId40"/>
    <p:sldId id="480" r:id="rId41"/>
  </p:sldIdLst>
  <p:sldSz cx="9144000" cy="6858000" type="screen4x3"/>
  <p:notesSz cx="6797675" cy="98742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08B8"/>
    <a:srgbClr val="00CC00"/>
    <a:srgbClr val="0000FF"/>
    <a:srgbClr val="C6D9F1"/>
    <a:srgbClr val="6590C5"/>
    <a:srgbClr val="98B5E0"/>
    <a:srgbClr val="87B8ED"/>
    <a:srgbClr val="8BBCE9"/>
    <a:srgbClr val="348A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 autoAdjust="0"/>
    <p:restoredTop sz="94434" autoAdjust="0"/>
  </p:normalViewPr>
  <p:slideViewPr>
    <p:cSldViewPr>
      <p:cViewPr varScale="1">
        <p:scale>
          <a:sx n="98" d="100"/>
          <a:sy n="98" d="100"/>
        </p:scale>
        <p:origin x="189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3B16E0-AECD-4578-8F2A-83F65CE54E1F}" type="doc">
      <dgm:prSet loTypeId="urn:microsoft.com/office/officeart/2005/8/layout/vList3#4" loCatId="list" qsTypeId="urn:microsoft.com/office/officeart/2005/8/quickstyle/simple1" qsCatId="simple" csTypeId="urn:microsoft.com/office/officeart/2005/8/colors/accent1_2" csCatId="accent1" phldr="1"/>
      <dgm:spPr/>
    </dgm:pt>
    <dgm:pt modelId="{CAFF4084-0ED0-4505-A747-053925E43812}">
      <dgm:prSet phldrT="[Текст]" custT="1"/>
      <dgm:spPr>
        <a:solidFill>
          <a:srgbClr val="0000FF"/>
        </a:solidFill>
        <a:ln w="76200">
          <a:solidFill>
            <a:srgbClr val="FFFF00"/>
          </a:solidFill>
        </a:ln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6600" b="1" dirty="0" smtClean="0">
              <a:ln>
                <a:solidFill>
                  <a:srgbClr val="FFC000"/>
                </a:solidFill>
              </a:ln>
              <a:solidFill>
                <a:srgbClr val="FFFF00"/>
              </a:solidFill>
              <a:latin typeface="Book Antiqua" pitchFamily="18" charset="0"/>
            </a:rPr>
            <a:t>   </a:t>
          </a:r>
          <a:r>
            <a:rPr lang="ru-RU" sz="6600" b="1" dirty="0" smtClean="0">
              <a:ln>
                <a:solidFill>
                  <a:srgbClr val="FFC000"/>
                </a:solidFill>
              </a:ln>
              <a:solidFill>
                <a:schemeClr val="accent6">
                  <a:lumMod val="75000"/>
                </a:schemeClr>
              </a:solidFill>
              <a:latin typeface="Book Antiqua" pitchFamily="18" charset="0"/>
            </a:rPr>
            <a:t>Раздел 1. 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6600" b="1" dirty="0" smtClean="0">
              <a:ln>
                <a:solidFill>
                  <a:srgbClr val="FFC000"/>
                </a:solidFill>
              </a:ln>
              <a:solidFill>
                <a:srgbClr val="FFFF00"/>
              </a:solidFill>
              <a:latin typeface="Book Antiqua" pitchFamily="18" charset="0"/>
            </a:rPr>
            <a:t>    Метрология</a:t>
          </a:r>
          <a:endParaRPr lang="ru-RU" sz="6600" b="1" dirty="0">
            <a:ln>
              <a:solidFill>
                <a:srgbClr val="FFC000"/>
              </a:solidFill>
            </a:ln>
            <a:solidFill>
              <a:srgbClr val="FFFF00"/>
            </a:solidFill>
            <a:latin typeface="Book Antiqua" pitchFamily="18" charset="0"/>
          </a:endParaRPr>
        </a:p>
      </dgm:t>
    </dgm:pt>
    <dgm:pt modelId="{BB75147F-5592-4AF8-A22F-32717F3BAE3B}" type="parTrans" cxnId="{67CB2DFD-CCF9-452E-B131-C345ECDB6A82}">
      <dgm:prSet/>
      <dgm:spPr/>
      <dgm:t>
        <a:bodyPr/>
        <a:lstStyle/>
        <a:p>
          <a:endParaRPr lang="ru-RU"/>
        </a:p>
      </dgm:t>
    </dgm:pt>
    <dgm:pt modelId="{8F804AB7-D317-4BE7-96A7-F109FAC9A0D4}" type="sibTrans" cxnId="{67CB2DFD-CCF9-452E-B131-C345ECDB6A82}">
      <dgm:prSet/>
      <dgm:spPr/>
      <dgm:t>
        <a:bodyPr/>
        <a:lstStyle/>
        <a:p>
          <a:endParaRPr lang="ru-RU"/>
        </a:p>
      </dgm:t>
    </dgm:pt>
    <dgm:pt modelId="{CEBCF2F7-0D88-41A8-A15F-564AA90C3F72}" type="pres">
      <dgm:prSet presAssocID="{0F3B16E0-AECD-4578-8F2A-83F65CE54E1F}" presName="linearFlow" presStyleCnt="0">
        <dgm:presLayoutVars>
          <dgm:dir/>
          <dgm:resizeHandles val="exact"/>
        </dgm:presLayoutVars>
      </dgm:prSet>
      <dgm:spPr/>
    </dgm:pt>
    <dgm:pt modelId="{82A9C622-35C2-4CA8-BFCD-F1FEC0EBFFD6}" type="pres">
      <dgm:prSet presAssocID="{CAFF4084-0ED0-4505-A747-053925E43812}" presName="composite" presStyleCnt="0"/>
      <dgm:spPr/>
    </dgm:pt>
    <dgm:pt modelId="{D07D269E-EBFF-4B7A-B587-0C185410A93E}" type="pres">
      <dgm:prSet presAssocID="{CAFF4084-0ED0-4505-A747-053925E43812}" presName="imgShp" presStyleLbl="fgImgPlace1" presStyleIdx="0" presStyleCnt="1" custScaleX="95326" custScaleY="98827"/>
      <dgm:spPr>
        <a:blipFill rotWithShape="1">
          <a:blip xmlns:r="http://schemas.openxmlformats.org/officeDocument/2006/relationships" r:embed="rId1"/>
          <a:stretch>
            <a:fillRect/>
          </a:stretch>
        </a:blipFill>
        <a:ln w="76200">
          <a:solidFill>
            <a:srgbClr val="FFFF00"/>
          </a:solidFill>
        </a:ln>
      </dgm:spPr>
    </dgm:pt>
    <dgm:pt modelId="{5015721E-F960-4CFA-BCC7-C409FED336F5}" type="pres">
      <dgm:prSet presAssocID="{CAFF4084-0ED0-4505-A747-053925E43812}" presName="txShp" presStyleLbl="node1" presStyleIdx="0" presStyleCnt="1" custScaleX="146676" custLinFactNeighborX="3628" custLinFactNeighborY="6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0C27D1C-828C-409B-BEF9-516A948EE7BF}" type="presOf" srcId="{0F3B16E0-AECD-4578-8F2A-83F65CE54E1F}" destId="{CEBCF2F7-0D88-41A8-A15F-564AA90C3F72}" srcOrd="0" destOrd="0" presId="urn:microsoft.com/office/officeart/2005/8/layout/vList3#4"/>
    <dgm:cxn modelId="{67CB2DFD-CCF9-452E-B131-C345ECDB6A82}" srcId="{0F3B16E0-AECD-4578-8F2A-83F65CE54E1F}" destId="{CAFF4084-0ED0-4505-A747-053925E43812}" srcOrd="0" destOrd="0" parTransId="{BB75147F-5592-4AF8-A22F-32717F3BAE3B}" sibTransId="{8F804AB7-D317-4BE7-96A7-F109FAC9A0D4}"/>
    <dgm:cxn modelId="{B4C9C833-B9FC-433C-A632-105F5AC76CF5}" type="presOf" srcId="{CAFF4084-0ED0-4505-A747-053925E43812}" destId="{5015721E-F960-4CFA-BCC7-C409FED336F5}" srcOrd="0" destOrd="0" presId="urn:microsoft.com/office/officeart/2005/8/layout/vList3#4"/>
    <dgm:cxn modelId="{6FFC0BEE-EBE0-4154-A857-744E2E2893E4}" type="presParOf" srcId="{CEBCF2F7-0D88-41A8-A15F-564AA90C3F72}" destId="{82A9C622-35C2-4CA8-BFCD-F1FEC0EBFFD6}" srcOrd="0" destOrd="0" presId="urn:microsoft.com/office/officeart/2005/8/layout/vList3#4"/>
    <dgm:cxn modelId="{0030A326-4E22-4CE0-AC9E-512E198203FF}" type="presParOf" srcId="{82A9C622-35C2-4CA8-BFCD-F1FEC0EBFFD6}" destId="{D07D269E-EBFF-4B7A-B587-0C185410A93E}" srcOrd="0" destOrd="0" presId="urn:microsoft.com/office/officeart/2005/8/layout/vList3#4"/>
    <dgm:cxn modelId="{0A25D9B3-4CB0-4414-AB16-D598B7DFA22D}" type="presParOf" srcId="{82A9C622-35C2-4CA8-BFCD-F1FEC0EBFFD6}" destId="{5015721E-F960-4CFA-BCC7-C409FED336F5}" srcOrd="1" destOrd="0" presId="urn:microsoft.com/office/officeart/2005/8/layout/vList3#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15721E-F960-4CFA-BCC7-C409FED336F5}">
      <dsp:nvSpPr>
        <dsp:cNvPr id="0" name=""/>
        <dsp:cNvSpPr/>
      </dsp:nvSpPr>
      <dsp:spPr>
        <a:xfrm rot="10800000">
          <a:off x="214379" y="592519"/>
          <a:ext cx="8498588" cy="2915993"/>
        </a:xfrm>
        <a:prstGeom prst="homePlate">
          <a:avLst/>
        </a:prstGeom>
        <a:solidFill>
          <a:srgbClr val="0000FF"/>
        </a:solidFill>
        <a:ln w="76200" cap="rnd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5872" tIns="251460" rIns="469392" bIns="251460" numCol="1" spcCol="1270" anchor="ctr" anchorCtr="0">
          <a:noAutofit/>
        </a:bodyPr>
        <a:lstStyle/>
        <a:p>
          <a:pPr lvl="0" algn="ctr" defTabSz="29337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6600" b="1" kern="1200" dirty="0" smtClean="0">
              <a:ln>
                <a:solidFill>
                  <a:srgbClr val="FFC000"/>
                </a:solidFill>
              </a:ln>
              <a:solidFill>
                <a:srgbClr val="FFFF00"/>
              </a:solidFill>
              <a:latin typeface="Book Antiqua" pitchFamily="18" charset="0"/>
            </a:rPr>
            <a:t>   </a:t>
          </a:r>
          <a:r>
            <a:rPr lang="ru-RU" sz="6600" b="1" kern="1200" dirty="0" smtClean="0">
              <a:ln>
                <a:solidFill>
                  <a:srgbClr val="FFC000"/>
                </a:solidFill>
              </a:ln>
              <a:solidFill>
                <a:schemeClr val="accent6">
                  <a:lumMod val="75000"/>
                </a:schemeClr>
              </a:solidFill>
              <a:latin typeface="Book Antiqua" pitchFamily="18" charset="0"/>
            </a:rPr>
            <a:t>Раздел 1. </a:t>
          </a:r>
        </a:p>
        <a:p>
          <a:pPr lvl="0" algn="ctr" defTabSz="29337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6600" b="1" kern="1200" dirty="0" smtClean="0">
              <a:ln>
                <a:solidFill>
                  <a:srgbClr val="FFC000"/>
                </a:solidFill>
              </a:ln>
              <a:solidFill>
                <a:srgbClr val="FFFF00"/>
              </a:solidFill>
              <a:latin typeface="Book Antiqua" pitchFamily="18" charset="0"/>
            </a:rPr>
            <a:t>    Метрология</a:t>
          </a:r>
          <a:endParaRPr lang="ru-RU" sz="6600" b="1" kern="1200" dirty="0">
            <a:ln>
              <a:solidFill>
                <a:srgbClr val="FFC000"/>
              </a:solidFill>
            </a:ln>
            <a:solidFill>
              <a:srgbClr val="FFFF00"/>
            </a:solidFill>
            <a:latin typeface="Book Antiqua" pitchFamily="18" charset="0"/>
          </a:endParaRPr>
        </a:p>
      </dsp:txBody>
      <dsp:txXfrm rot="10800000">
        <a:off x="943377" y="592519"/>
        <a:ext cx="7769590" cy="2915993"/>
      </dsp:txXfrm>
    </dsp:sp>
    <dsp:sp modelId="{D07D269E-EBFF-4B7A-B587-0C185410A93E}">
      <dsp:nvSpPr>
        <dsp:cNvPr id="0" name=""/>
        <dsp:cNvSpPr/>
      </dsp:nvSpPr>
      <dsp:spPr>
        <a:xfrm>
          <a:off x="88380" y="591105"/>
          <a:ext cx="2779700" cy="2881789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76200" cap="rnd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4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766" cy="49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320" y="0"/>
            <a:ext cx="2945766" cy="49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369FB850-5CA4-4115-B1B1-7CC395988977}" type="datetimeFigureOut">
              <a:rPr lang="ru-RU"/>
              <a:pPr>
                <a:defRPr/>
              </a:pPr>
              <a:t>20.02.2020</a:t>
            </a:fld>
            <a:endParaRPr lang="ru-RU"/>
          </a:p>
        </p:txBody>
      </p:sp>
      <p:sp>
        <p:nvSpPr>
          <p:cNvPr id="145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0275" y="741363"/>
            <a:ext cx="4937125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404" y="4689834"/>
            <a:ext cx="5436868" cy="4443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8089"/>
            <a:ext cx="2945766" cy="494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320" y="9378089"/>
            <a:ext cx="2945766" cy="494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58818E08-A771-4C20-9C52-2D86D6AA74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2171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818E08-A771-4C20-9C52-2D86D6AA743F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1536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2A0184-BECC-4E8A-A64C-5610F337EDE2}" type="datetime1">
              <a:rPr lang="ru-RU" smtClean="0"/>
              <a:pPr>
                <a:defRPr/>
              </a:pPr>
              <a:t>20.02.2020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Гавриленко Наталия Айратовна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BEC81D-71B9-470B-917D-D175E491ACC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1933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206F79-10D0-43D1-9710-57B11391F292}" type="datetime1">
              <a:rPr lang="ru-RU" smtClean="0"/>
              <a:pPr>
                <a:defRPr/>
              </a:pPr>
              <a:t>20.02.2020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Гавриленко Наталия Айратовна</a:t>
            </a: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9DE836-D3D1-4A05-9C66-D5F90F3F40F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8484790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206F79-10D0-43D1-9710-57B11391F292}" type="datetime1">
              <a:rPr lang="ru-RU" smtClean="0"/>
              <a:pPr>
                <a:defRPr/>
              </a:pPr>
              <a:t>20.02.2020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Гавриленко Наталия Айратовна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9DE836-D3D1-4A05-9C66-D5F90F3F40F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9860307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206F79-10D0-43D1-9710-57B11391F292}" type="datetime1">
              <a:rPr lang="ru-RU" smtClean="0"/>
              <a:pPr>
                <a:defRPr/>
              </a:pPr>
              <a:t>20.02.2020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Гавриленко Наталия Айратовна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9DE836-D3D1-4A05-9C66-D5F90F3F40F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79530920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206F79-10D0-43D1-9710-57B11391F292}" type="datetime1">
              <a:rPr lang="ru-RU" smtClean="0"/>
              <a:pPr>
                <a:defRPr/>
              </a:pPr>
              <a:t>20.02.2020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Гавриленко Наталия Айратовна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9DE836-D3D1-4A05-9C66-D5F90F3F40F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3318304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206F79-10D0-43D1-9710-57B11391F292}" type="datetime1">
              <a:rPr lang="ru-RU" smtClean="0"/>
              <a:pPr>
                <a:defRPr/>
              </a:pPr>
              <a:t>20.02.2020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Гавриленко Наталия Айратовна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9DE836-D3D1-4A05-9C66-D5F90F3F40F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3814911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206F79-10D0-43D1-9710-57B11391F292}" type="datetime1">
              <a:rPr lang="ru-RU" smtClean="0"/>
              <a:pPr>
                <a:defRPr/>
              </a:pPr>
              <a:t>20.02.2020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Гавриленко Наталия Айратовна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9DE836-D3D1-4A05-9C66-D5F90F3F40F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2776509"/>
      </p:ext>
    </p:extLst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BDA6E95-3291-4D6D-8FF9-B8734864AB44}" type="datetime1">
              <a:rPr lang="ru-RU" smtClean="0"/>
              <a:pPr>
                <a:defRPr/>
              </a:pPr>
              <a:t>20.02.2020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Гавриленко Наталия Айратовна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E3A16F-69F8-48A4-95F9-4E50D690563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9057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82773D-3090-4A54-807A-FDC1B49F3F7F}" type="datetime1">
              <a:rPr lang="ru-RU" smtClean="0"/>
              <a:pPr>
                <a:defRPr/>
              </a:pPr>
              <a:t>20.02.2020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Гавриленко Наталия Айратовна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4F88B3-8EB5-4082-8172-FB293DAFCE9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3261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6A7755B-45D9-45FD-8EFF-1191D6A13FFE}" type="datetime1">
              <a:rPr lang="ru-RU" smtClean="0"/>
              <a:pPr>
                <a:defRPr/>
              </a:pPr>
              <a:t>20.02.2020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Гавриленко Наталия Айратовна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C343F1-3032-41C8-979A-5577136490C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7748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718154-A19F-4D96-A5DB-F631147FB891}" type="datetime1">
              <a:rPr lang="ru-RU" smtClean="0"/>
              <a:pPr>
                <a:defRPr/>
              </a:pPr>
              <a:t>20.02.2020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Гавриленко Наталия Айратовна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E10C33-B47D-47A5-80DC-F2C4107F7FE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2135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BF1509-1DE2-4E79-B535-9257FCE4671F}" type="datetime1">
              <a:rPr lang="ru-RU" smtClean="0"/>
              <a:pPr>
                <a:defRPr/>
              </a:pPr>
              <a:t>20.02.2020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Гавриленко Наталия Айратовна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9278F8-665D-44E5-978E-D403EAED1CB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1956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96B410-49E0-4604-85FE-F585587D7968}" type="datetime1">
              <a:rPr lang="ru-RU" smtClean="0"/>
              <a:pPr>
                <a:defRPr/>
              </a:pPr>
              <a:t>20.02.2020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Гавриленко Наталия Айратовна</a:t>
            </a: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BE1C65-558E-4E1A-9071-7EF76E01EA2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9177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0C40E4-7D52-481F-ADB3-479AC07A37D0}" type="datetime1">
              <a:rPr lang="ru-RU" smtClean="0"/>
              <a:pPr>
                <a:defRPr/>
              </a:pPr>
              <a:t>20.02.2020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Гавриленко Наталия Айратовна</a:t>
            </a: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183C18-3994-4976-BB7A-D897A6CC0F7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9473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72889F-9158-4B8D-A52E-2992D98152AC}" type="datetime1">
              <a:rPr lang="ru-RU" smtClean="0"/>
              <a:pPr>
                <a:defRPr/>
              </a:pPr>
              <a:t>20.02.2020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Гавриленко Наталия Айратовна</a:t>
            </a: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637339-AF86-4D1F-84E6-D32B79BC2DF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290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04A7553-A468-4FEF-9189-7CEAB8EC9E19}" type="datetime1">
              <a:rPr lang="ru-RU" smtClean="0"/>
              <a:pPr>
                <a:defRPr/>
              </a:pPr>
              <a:t>20.02.2020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Гавриленко Наталия Айратовна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51AB30-34AE-4B43-84F2-D8244160FED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8640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CFAEA7-CB25-4CFE-8FAC-14001BCADF53}" type="datetime1">
              <a:rPr lang="ru-RU" smtClean="0"/>
              <a:pPr>
                <a:defRPr/>
              </a:pPr>
              <a:t>20.02.2020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pPr>
              <a:defRPr/>
            </a:pPr>
            <a:r>
              <a:rPr lang="ru-RU" smtClean="0"/>
              <a:t>Гавриленко Наталия Айратовна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A4FEA5-1BB8-4D91-A77A-E1FF467627C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3540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000">
              <a:schemeClr val="tx2">
                <a:lumMod val="40000"/>
                <a:lumOff val="60000"/>
              </a:schemeClr>
            </a:gs>
            <a:gs pos="100000">
              <a:schemeClr val="bg2">
                <a:tint val="97000"/>
                <a:hueMod val="92000"/>
                <a:satMod val="169000"/>
                <a:lumMod val="164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37206F79-10D0-43D1-9710-57B11391F292}" type="datetime1">
              <a:rPr lang="ru-RU" smtClean="0"/>
              <a:pPr>
                <a:defRPr/>
              </a:pPr>
              <a:t>20.02.2020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r>
              <a:rPr lang="ru-RU" smtClean="0"/>
              <a:t>Гавриленко Наталия Айратовна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419DE836-D3D1-4A05-9C66-D5F90F3F40F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65642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366" r:id="rId1"/>
    <p:sldLayoutId id="2147484367" r:id="rId2"/>
    <p:sldLayoutId id="2147484368" r:id="rId3"/>
    <p:sldLayoutId id="2147484369" r:id="rId4"/>
    <p:sldLayoutId id="2147484370" r:id="rId5"/>
    <p:sldLayoutId id="2147484371" r:id="rId6"/>
    <p:sldLayoutId id="2147484372" r:id="rId7"/>
    <p:sldLayoutId id="2147484373" r:id="rId8"/>
    <p:sldLayoutId id="2147484374" r:id="rId9"/>
    <p:sldLayoutId id="2147484375" r:id="rId10"/>
    <p:sldLayoutId id="2147484376" r:id="rId11"/>
    <p:sldLayoutId id="2147484377" r:id="rId12"/>
    <p:sldLayoutId id="2147484378" r:id="rId13"/>
    <p:sldLayoutId id="2147484379" r:id="rId14"/>
    <p:sldLayoutId id="2147484380" r:id="rId15"/>
    <p:sldLayoutId id="2147484381" r:id="rId16"/>
    <p:sldLayoutId id="2147484382" r:id="rId17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F%D1%91%D1%82%D1%80_I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ru.wikipedia.org/wiki/XVIII_%D0%B2%D0%B5%D0%BA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664" y="366035"/>
            <a:ext cx="6554867" cy="504056"/>
          </a:xfrm>
          <a:solidFill>
            <a:srgbClr val="0000FF"/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2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</a:rPr>
              <a:t>ВВЕДЕНИЕ</a:t>
            </a:r>
            <a:endParaRPr lang="ru-RU" sz="3200" b="1" dirty="0">
              <a:ln>
                <a:solidFill>
                  <a:srgbClr val="FF00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287093" y="6188075"/>
            <a:ext cx="856907" cy="669925"/>
          </a:xfrm>
        </p:spPr>
        <p:txBody>
          <a:bodyPr/>
          <a:lstStyle/>
          <a:p>
            <a:pPr>
              <a:defRPr/>
            </a:pPr>
            <a:fld id="{B1C343F1-3032-41C8-979A-5577136490CC}" type="slidenum">
              <a:rPr lang="ru-RU" sz="1600" smtClean="0"/>
              <a:pPr>
                <a:defRPr/>
              </a:pPr>
              <a:t>1</a:t>
            </a:fld>
            <a:endParaRPr lang="ru-RU" sz="1600" dirty="0"/>
          </a:p>
        </p:txBody>
      </p:sp>
      <p:sp>
        <p:nvSpPr>
          <p:cNvPr id="7" name="Text Box 0"/>
          <p:cNvSpPr txBox="1">
            <a:spLocks noChangeArrowheads="1"/>
          </p:cNvSpPr>
          <p:nvPr/>
        </p:nvSpPr>
        <p:spPr bwMode="auto">
          <a:xfrm>
            <a:off x="395537" y="1037164"/>
            <a:ext cx="8425630" cy="1631216"/>
          </a:xfrm>
          <a:prstGeom prst="rect">
            <a:avLst/>
          </a:prstGeom>
          <a:solidFill>
            <a:srgbClr val="99CC00">
              <a:alpha val="4705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500" dirty="0">
                <a:solidFill>
                  <a:schemeClr val="bg1"/>
                </a:solidFill>
                <a:latin typeface="Book Antiqua" panose="02040602050305030304" pitchFamily="18" charset="0"/>
              </a:rPr>
              <a:t>Одна из основных </a:t>
            </a:r>
            <a:r>
              <a:rPr lang="ru-RU" altLang="ru-RU" sz="2500" b="1" dirty="0">
                <a:solidFill>
                  <a:srgbClr val="0000FF"/>
                </a:solidFill>
                <a:latin typeface="Book Antiqua" panose="02040602050305030304" pitchFamily="18" charset="0"/>
              </a:rPr>
              <a:t>функций государства</a:t>
            </a:r>
            <a:r>
              <a:rPr lang="ru-RU" altLang="ru-RU" sz="2500" dirty="0">
                <a:solidFill>
                  <a:srgbClr val="0000FF"/>
                </a:solidFill>
                <a:latin typeface="Book Antiqua" panose="02040602050305030304" pitchFamily="18" charset="0"/>
              </a:rPr>
              <a:t> </a:t>
            </a:r>
            <a:r>
              <a:rPr lang="ru-RU" altLang="ru-RU" sz="2500" dirty="0">
                <a:solidFill>
                  <a:schemeClr val="bg1"/>
                </a:solidFill>
                <a:latin typeface="Book Antiqua" panose="02040602050305030304" pitchFamily="18" charset="0"/>
              </a:rPr>
              <a:t>и общества –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2500" dirty="0">
                <a:solidFill>
                  <a:schemeClr val="bg1"/>
                </a:solidFill>
                <a:latin typeface="Book Antiqua" panose="02040602050305030304" pitchFamily="18" charset="0"/>
              </a:rPr>
              <a:t>обеспечение права граждан на приобретение товаров и услуг </a:t>
            </a:r>
            <a:r>
              <a:rPr lang="ru-RU" altLang="ru-RU" sz="2500" b="1" dirty="0">
                <a:solidFill>
                  <a:srgbClr val="FF0000"/>
                </a:solidFill>
                <a:latin typeface="Book Antiqua" panose="02040602050305030304" pitchFamily="18" charset="0"/>
              </a:rPr>
              <a:t>надлежащего качества </a:t>
            </a:r>
            <a:r>
              <a:rPr lang="ru-RU" altLang="ru-RU" sz="2500" dirty="0">
                <a:solidFill>
                  <a:srgbClr val="FF0000"/>
                </a:solidFill>
                <a:latin typeface="Book Antiqua" panose="02040602050305030304" pitchFamily="18" charset="0"/>
              </a:rPr>
              <a:t>и </a:t>
            </a:r>
            <a:r>
              <a:rPr lang="ru-RU" altLang="ru-RU" sz="2500" b="1" dirty="0">
                <a:solidFill>
                  <a:srgbClr val="FF0000"/>
                </a:solidFill>
                <a:latin typeface="Book Antiqua" panose="02040602050305030304" pitchFamily="18" charset="0"/>
              </a:rPr>
              <a:t>безопасных для жизни и здоровья потребителей</a:t>
            </a:r>
            <a:r>
              <a:rPr lang="ru-RU" altLang="ru-RU" sz="2500" dirty="0">
                <a:solidFill>
                  <a:schemeClr val="bg1"/>
                </a:solidFill>
                <a:latin typeface="Book Antiqua" panose="02040602050305030304" pitchFamily="18" charset="0"/>
              </a:rPr>
              <a:t>.</a:t>
            </a:r>
            <a:endParaRPr lang="ru-RU" altLang="ru-RU" sz="25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8" name="Text Box 1"/>
          <p:cNvSpPr txBox="1">
            <a:spLocks noChangeArrowheads="1"/>
          </p:cNvSpPr>
          <p:nvPr/>
        </p:nvSpPr>
        <p:spPr bwMode="auto">
          <a:xfrm>
            <a:off x="395536" y="3237944"/>
            <a:ext cx="2952328" cy="1631216"/>
          </a:xfrm>
          <a:prstGeom prst="rect">
            <a:avLst/>
          </a:prstGeom>
          <a:solidFill>
            <a:srgbClr val="99CC00">
              <a:alpha val="38039"/>
            </a:srgbClr>
          </a:solidFill>
          <a:ln w="76200">
            <a:solidFill>
              <a:srgbClr val="FF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solidFill>
                  <a:srgbClr val="0000FF"/>
                </a:solidFill>
                <a:latin typeface="Book Antiqua" panose="02040602050305030304" pitchFamily="18" charset="0"/>
              </a:rPr>
              <a:t>МЕТРОЛОГИЯ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000" b="1" dirty="0">
              <a:solidFill>
                <a:srgbClr val="0000FF"/>
              </a:solidFill>
              <a:latin typeface="Book Antiqua" panose="0204060205030503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solidFill>
                  <a:srgbClr val="0000FF"/>
                </a:solidFill>
                <a:latin typeface="Book Antiqua" panose="02040602050305030304" pitchFamily="18" charset="0"/>
              </a:rPr>
              <a:t>СТАНДАРТИЗАЦИЯ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000" b="1" dirty="0">
              <a:solidFill>
                <a:srgbClr val="0000FF"/>
              </a:solidFill>
              <a:latin typeface="Book Antiqua" panose="0204060205030503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solidFill>
                  <a:srgbClr val="0000FF"/>
                </a:solidFill>
                <a:latin typeface="Book Antiqua" panose="02040602050305030304" pitchFamily="18" charset="0"/>
              </a:rPr>
              <a:t>СЕРТИФИКАЦИЯ</a:t>
            </a:r>
            <a:endParaRPr lang="ru-RU" altLang="ru-RU" sz="2000" b="1" dirty="0">
              <a:solidFill>
                <a:srgbClr val="0000FF"/>
              </a:solidFill>
              <a:latin typeface="Book Antiqua" panose="02040602050305030304" pitchFamily="18" charset="0"/>
            </a:endParaRP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3491880" y="3789040"/>
            <a:ext cx="1008112" cy="504056"/>
          </a:xfrm>
          <a:prstGeom prst="rightArrow">
            <a:avLst>
              <a:gd name="adj1" fmla="val 50000"/>
              <a:gd name="adj2" fmla="val 116728"/>
            </a:avLst>
          </a:prstGeom>
          <a:solidFill>
            <a:srgbClr val="FF00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4644008" y="3401705"/>
            <a:ext cx="4177159" cy="13234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>
                <a:solidFill>
                  <a:schemeClr val="bg1"/>
                </a:solidFill>
                <a:latin typeface="Book Antiqua" panose="02040602050305030304" pitchFamily="18" charset="0"/>
              </a:rPr>
              <a:t>инструменты </a:t>
            </a:r>
            <a:r>
              <a:rPr lang="ru-RU" altLang="ru-RU" sz="2000" b="1" dirty="0">
                <a:solidFill>
                  <a:srgbClr val="FF0000"/>
                </a:solidFill>
                <a:latin typeface="Book Antiqua" panose="02040602050305030304" pitchFamily="18" charset="0"/>
              </a:rPr>
              <a:t>обеспечения безопасности и качества  </a:t>
            </a:r>
            <a:r>
              <a:rPr lang="ru-RU" altLang="ru-RU" sz="2000" dirty="0">
                <a:solidFill>
                  <a:schemeClr val="bg1"/>
                </a:solidFill>
                <a:latin typeface="Book Antiqua" panose="02040602050305030304" pitchFamily="18" charset="0"/>
              </a:rPr>
              <a:t>продукции, работ и услуг, эффективности производства</a:t>
            </a:r>
          </a:p>
        </p:txBody>
      </p:sp>
    </p:spTree>
    <p:extLst>
      <p:ext uri="{BB962C8B-B14F-4D97-AF65-F5344CB8AC3E}">
        <p14:creationId xmlns:p14="http://schemas.microsoft.com/office/powerpoint/2010/main" val="121166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36463"/>
            <a:ext cx="9180512" cy="6885385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668344" y="6000261"/>
            <a:ext cx="856907" cy="525083"/>
          </a:xfrm>
        </p:spPr>
        <p:txBody>
          <a:bodyPr/>
          <a:lstStyle/>
          <a:p>
            <a:pPr>
              <a:defRPr/>
            </a:pPr>
            <a:fld id="{B1C343F1-3032-41C8-979A-5577136490CC}" type="slidenum">
              <a:rPr lang="ru-RU" sz="1600" smtClean="0"/>
              <a:pPr>
                <a:defRPr/>
              </a:pPr>
              <a:t>10</a:t>
            </a:fld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72764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1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505555" y="6381328"/>
            <a:ext cx="602949" cy="443139"/>
          </a:xfrm>
        </p:spPr>
        <p:txBody>
          <a:bodyPr/>
          <a:lstStyle/>
          <a:p>
            <a:pPr>
              <a:defRPr/>
            </a:pPr>
            <a:fld id="{B1C343F1-3032-41C8-979A-5577136490CC}" type="slidenum">
              <a:rPr lang="ru-RU" sz="1600" smtClean="0"/>
              <a:pPr>
                <a:defRPr/>
              </a:pPr>
              <a:t>11</a:t>
            </a:fld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349897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0734834"/>
              </p:ext>
            </p:extLst>
          </p:nvPr>
        </p:nvGraphicFramePr>
        <p:xfrm>
          <a:off x="-36512" y="500858"/>
          <a:ext cx="9180513" cy="5016374"/>
        </p:xfrm>
        <a:graphic>
          <a:graphicData uri="http://schemas.openxmlformats.org/drawingml/2006/table">
            <a:tbl>
              <a:tblPr/>
              <a:tblGrid>
                <a:gridCol w="2915816">
                  <a:extLst>
                    <a:ext uri="{9D8B030D-6E8A-4147-A177-3AD203B41FA5}">
                      <a16:colId xmlns:a16="http://schemas.microsoft.com/office/drawing/2014/main" val="3822811366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3734261211"/>
                    </a:ext>
                  </a:extLst>
                </a:gridCol>
                <a:gridCol w="3384377">
                  <a:extLst>
                    <a:ext uri="{9D8B030D-6E8A-4147-A177-3AD203B41FA5}">
                      <a16:colId xmlns:a16="http://schemas.microsoft.com/office/drawing/2014/main" val="1085850711"/>
                    </a:ext>
                  </a:extLst>
                </a:gridCol>
              </a:tblGrid>
              <a:tr h="225822">
                <a:tc gridSpan="3"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РУССКИЕ НАРОДНЫЕ МЕРЫ: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22937" marR="22937" marT="22937" marB="229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2475449"/>
                  </a:ext>
                </a:extLst>
              </a:tr>
              <a:tr h="225822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1D08B8"/>
                          </a:solidFill>
                        </a:rPr>
                        <a:t>Протяженности</a:t>
                      </a:r>
                    </a:p>
                  </a:txBody>
                  <a:tcPr marL="22937" marR="22937" marT="22937" marB="229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1D08B8"/>
                          </a:solidFill>
                        </a:rPr>
                        <a:t>Вместимости</a:t>
                      </a:r>
                    </a:p>
                  </a:txBody>
                  <a:tcPr marL="22937" marR="22937" marT="22937" marB="229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1D08B8"/>
                          </a:solidFill>
                        </a:rPr>
                        <a:t>Близочества</a:t>
                      </a:r>
                      <a:endParaRPr lang="ru-RU" sz="1800" b="1" dirty="0">
                        <a:solidFill>
                          <a:srgbClr val="1D08B8"/>
                        </a:solidFill>
                      </a:endParaRPr>
                    </a:p>
                  </a:txBody>
                  <a:tcPr marL="22937" marR="22937" marT="22937" marB="229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6984176"/>
                  </a:ext>
                </a:extLst>
              </a:tr>
              <a:tr h="395046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bg1"/>
                          </a:solidFill>
                        </a:rPr>
                        <a:t>1 сажень = 2 шагам</a:t>
                      </a:r>
                    </a:p>
                  </a:txBody>
                  <a:tcPr marL="22937" marR="22937" marT="22937" marB="229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bg1"/>
                          </a:solidFill>
                        </a:rPr>
                        <a:t>1 ведро = 12,23 л</a:t>
                      </a:r>
                    </a:p>
                  </a:txBody>
                  <a:tcPr marL="22937" marR="22937" marT="22937" marB="229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bg1"/>
                          </a:solidFill>
                        </a:rPr>
                        <a:t>1-я степень родства = 1/2</a:t>
                      </a:r>
                    </a:p>
                  </a:txBody>
                  <a:tcPr marL="22937" marR="22937" marT="22937" marB="229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8749904"/>
                  </a:ext>
                </a:extLst>
              </a:tr>
              <a:tr h="395046">
                <a:tc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solidFill>
                            <a:schemeClr val="bg1"/>
                          </a:solidFill>
                        </a:rPr>
                        <a:t>1 шаг = 2 локтям</a:t>
                      </a:r>
                    </a:p>
                  </a:txBody>
                  <a:tcPr marL="22937" marR="22937" marT="22937" marB="229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bg1"/>
                          </a:solidFill>
                        </a:rPr>
                        <a:t>1 баклага = 6,12 л</a:t>
                      </a:r>
                    </a:p>
                  </a:txBody>
                  <a:tcPr marL="22937" marR="22937" marT="22937" marB="229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bg1"/>
                          </a:solidFill>
                        </a:rPr>
                        <a:t>2-я степень родства = 1/4</a:t>
                      </a:r>
                    </a:p>
                  </a:txBody>
                  <a:tcPr marL="22937" marR="22937" marT="22937" marB="229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5605301"/>
                  </a:ext>
                </a:extLst>
              </a:tr>
              <a:tr h="395046">
                <a:tc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solidFill>
                            <a:schemeClr val="bg1"/>
                          </a:solidFill>
                        </a:rPr>
                        <a:t>1 локоть = 2 пядям</a:t>
                      </a:r>
                    </a:p>
                  </a:txBody>
                  <a:tcPr marL="22937" marR="22937" marT="22937" marB="229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bg1"/>
                          </a:solidFill>
                        </a:rPr>
                        <a:t>1 ендова = 3, 06 л</a:t>
                      </a:r>
                    </a:p>
                  </a:txBody>
                  <a:tcPr marL="22937" marR="22937" marT="22937" marB="229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bg1"/>
                          </a:solidFill>
                        </a:rPr>
                        <a:t>3-я степень родства = 1/8</a:t>
                      </a:r>
                    </a:p>
                  </a:txBody>
                  <a:tcPr marL="22937" marR="22937" marT="22937" marB="229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6515830"/>
                  </a:ext>
                </a:extLst>
              </a:tr>
              <a:tr h="395046">
                <a:tc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solidFill>
                            <a:schemeClr val="bg1"/>
                          </a:solidFill>
                        </a:rPr>
                        <a:t>1 пядь = 2 дланям</a:t>
                      </a:r>
                    </a:p>
                  </a:txBody>
                  <a:tcPr marL="22937" marR="22937" marT="22937" marB="229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bg1"/>
                          </a:solidFill>
                        </a:rPr>
                        <a:t>1 братина = 1,53 л</a:t>
                      </a:r>
                    </a:p>
                  </a:txBody>
                  <a:tcPr marL="22937" marR="22937" marT="22937" marB="229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bg1"/>
                          </a:solidFill>
                        </a:rPr>
                        <a:t>4-я степень родства = 1/16</a:t>
                      </a:r>
                    </a:p>
                  </a:txBody>
                  <a:tcPr marL="22937" marR="22937" marT="22937" marB="229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0425088"/>
                  </a:ext>
                </a:extLst>
              </a:tr>
              <a:tr h="395046">
                <a:tc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solidFill>
                            <a:schemeClr val="bg1"/>
                          </a:solidFill>
                        </a:rPr>
                        <a:t>1 долонь = 2 перстам</a:t>
                      </a:r>
                    </a:p>
                  </a:txBody>
                  <a:tcPr marL="22937" marR="22937" marT="22937" marB="229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solidFill>
                            <a:schemeClr val="bg1"/>
                          </a:solidFill>
                        </a:rPr>
                        <a:t>1 стопа = 0,76 л</a:t>
                      </a:r>
                    </a:p>
                  </a:txBody>
                  <a:tcPr marL="22937" marR="22937" marT="22937" marB="229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bg1"/>
                          </a:solidFill>
                        </a:rPr>
                        <a:t>5-я степень родства = 1/32</a:t>
                      </a:r>
                    </a:p>
                  </a:txBody>
                  <a:tcPr marL="22937" marR="22937" marT="22937" marB="229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2897055"/>
                  </a:ext>
                </a:extLst>
              </a:tr>
              <a:tr h="395046">
                <a:tc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solidFill>
                            <a:schemeClr val="bg1"/>
                          </a:solidFill>
                        </a:rPr>
                        <a:t>1 перст = 2 вершкам</a:t>
                      </a:r>
                    </a:p>
                  </a:txBody>
                  <a:tcPr marL="22937" marR="22937" marT="22937" marB="229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solidFill>
                            <a:schemeClr val="bg1"/>
                          </a:solidFill>
                        </a:rPr>
                        <a:t>1 чара = 0,38 л</a:t>
                      </a:r>
                    </a:p>
                  </a:txBody>
                  <a:tcPr marL="22937" marR="22937" marT="22937" marB="229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bg1"/>
                          </a:solidFill>
                        </a:rPr>
                        <a:t>6-я степень родства = 1/64</a:t>
                      </a:r>
                    </a:p>
                  </a:txBody>
                  <a:tcPr marL="22937" marR="22937" marT="22937" marB="229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1078916"/>
                  </a:ext>
                </a:extLst>
              </a:tr>
              <a:tr h="395046">
                <a:tc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solidFill>
                            <a:schemeClr val="bg1"/>
                          </a:solidFill>
                        </a:rPr>
                        <a:t>1 вершок = 2 дюймам</a:t>
                      </a:r>
                    </a:p>
                  </a:txBody>
                  <a:tcPr marL="22937" marR="22937" marT="22937" marB="229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solidFill>
                            <a:schemeClr val="bg1"/>
                          </a:solidFill>
                        </a:rPr>
                        <a:t>1 доскан = 0,19 л</a:t>
                      </a:r>
                    </a:p>
                  </a:txBody>
                  <a:tcPr marL="22937" marR="22937" marT="22937" marB="229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bg1"/>
                          </a:solidFill>
                        </a:rPr>
                        <a:t>7-я степень родства = 1/128</a:t>
                      </a:r>
                    </a:p>
                  </a:txBody>
                  <a:tcPr marL="22937" marR="22937" marT="22937" marB="229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712519"/>
                  </a:ext>
                </a:extLst>
              </a:tr>
              <a:tr h="395046">
                <a:tc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solidFill>
                            <a:schemeClr val="bg1"/>
                          </a:solidFill>
                        </a:rPr>
                        <a:t>1 дюйм ** = 2 ногтям</a:t>
                      </a:r>
                    </a:p>
                  </a:txBody>
                  <a:tcPr marL="22937" marR="22937" marT="22937" marB="229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solidFill>
                            <a:schemeClr val="bg1"/>
                          </a:solidFill>
                        </a:rPr>
                        <a:t>1 стопка = 0,096 л</a:t>
                      </a:r>
                    </a:p>
                  </a:txBody>
                  <a:tcPr marL="22937" marR="22937" marT="22937" marB="229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bg1"/>
                          </a:solidFill>
                        </a:rPr>
                        <a:t>8-я степень родства = 1/256</a:t>
                      </a:r>
                    </a:p>
                  </a:txBody>
                  <a:tcPr marL="22937" marR="22937" marT="22937" marB="229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1597044"/>
                  </a:ext>
                </a:extLst>
              </a:tr>
              <a:tr h="395046">
                <a:tc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solidFill>
                            <a:schemeClr val="bg1"/>
                          </a:solidFill>
                        </a:rPr>
                        <a:t>1 ноготь = 2 «???»</a:t>
                      </a:r>
                    </a:p>
                  </a:txBody>
                  <a:tcPr marL="22937" marR="22937" marT="22937" marB="229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solidFill>
                            <a:schemeClr val="bg1"/>
                          </a:solidFill>
                        </a:rPr>
                        <a:t>1 стопарь = 0,048 л</a:t>
                      </a:r>
                    </a:p>
                  </a:txBody>
                  <a:tcPr marL="22937" marR="22937" marT="22937" marB="229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bg1"/>
                          </a:solidFill>
                        </a:rPr>
                        <a:t>9-я степень родства = 1/512</a:t>
                      </a:r>
                    </a:p>
                  </a:txBody>
                  <a:tcPr marL="22937" marR="22937" marT="22937" marB="229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3616079"/>
                  </a:ext>
                </a:extLst>
              </a:tr>
              <a:tr h="395046">
                <a:tc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solidFill>
                            <a:schemeClr val="bg1"/>
                          </a:solidFill>
                        </a:rPr>
                        <a:t> </a:t>
                      </a:r>
                    </a:p>
                  </a:txBody>
                  <a:tcPr marL="22937" marR="22937" marT="22937" marB="229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solidFill>
                            <a:schemeClr val="bg1"/>
                          </a:solidFill>
                        </a:rPr>
                        <a:t>1 фуфырик = 0,024 л</a:t>
                      </a:r>
                    </a:p>
                  </a:txBody>
                  <a:tcPr marL="22937" marR="22937" marT="22937" marB="229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bg1"/>
                          </a:solidFill>
                        </a:rPr>
                        <a:t> </a:t>
                      </a:r>
                    </a:p>
                  </a:txBody>
                  <a:tcPr marL="22937" marR="22937" marT="22937" marB="229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0337276"/>
                  </a:ext>
                </a:extLst>
              </a:tr>
              <a:tr h="395046">
                <a:tc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solidFill>
                            <a:schemeClr val="bg1"/>
                          </a:solidFill>
                        </a:rPr>
                        <a:t> </a:t>
                      </a:r>
                    </a:p>
                  </a:txBody>
                  <a:tcPr marL="22937" marR="22937" marT="22937" marB="229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solidFill>
                            <a:schemeClr val="bg1"/>
                          </a:solidFill>
                        </a:rPr>
                        <a:t>1 наперсток = 0,012 л</a:t>
                      </a:r>
                    </a:p>
                  </a:txBody>
                  <a:tcPr marL="22937" marR="22937" marT="22937" marB="229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bg1"/>
                          </a:solidFill>
                        </a:rPr>
                        <a:t> </a:t>
                      </a:r>
                    </a:p>
                  </a:txBody>
                  <a:tcPr marL="22937" marR="22937" marT="22937" marB="2293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2595314"/>
                  </a:ext>
                </a:extLst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323605" y="6215459"/>
            <a:ext cx="856907" cy="669925"/>
          </a:xfrm>
        </p:spPr>
        <p:txBody>
          <a:bodyPr/>
          <a:lstStyle/>
          <a:p>
            <a:pPr>
              <a:defRPr/>
            </a:pPr>
            <a:fld id="{B1C343F1-3032-41C8-979A-5577136490CC}" type="slidenum">
              <a:rPr lang="ru-RU" sz="1600" smtClean="0"/>
              <a:pPr>
                <a:defRPr/>
              </a:pPr>
              <a:t>12</a:t>
            </a:fld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68625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1"/>
            <a:ext cx="9180512" cy="6885385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287093" y="6182058"/>
            <a:ext cx="856907" cy="669925"/>
          </a:xfrm>
        </p:spPr>
        <p:txBody>
          <a:bodyPr/>
          <a:lstStyle/>
          <a:p>
            <a:pPr>
              <a:defRPr/>
            </a:pPr>
            <a:fld id="{B1C343F1-3032-41C8-979A-5577136490CC}" type="slidenum">
              <a:rPr lang="ru-RU" sz="1600" smtClean="0"/>
              <a:pPr>
                <a:defRPr/>
              </a:pPr>
              <a:t>13</a:t>
            </a:fld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74394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785794"/>
            <a:ext cx="8352928" cy="4067188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 smtClean="0">
                <a:solidFill>
                  <a:srgbClr val="FF0000"/>
                </a:solidFill>
              </a:rPr>
              <a:t>Аршин (шаг) </a:t>
            </a:r>
            <a:r>
              <a:rPr lang="ru-RU" sz="2400" dirty="0" smtClean="0">
                <a:solidFill>
                  <a:srgbClr val="1D08B8"/>
                </a:solidFill>
              </a:rPr>
              <a:t>– средняя длина человеческого шага </a:t>
            </a:r>
            <a:r>
              <a:rPr lang="ru-RU" sz="2400" b="1" dirty="0" smtClean="0">
                <a:solidFill>
                  <a:srgbClr val="FF0000"/>
                </a:solidFill>
              </a:rPr>
              <a:t>= 71 см</a:t>
            </a:r>
            <a:r>
              <a:rPr lang="ru-RU" sz="2400" dirty="0" smtClean="0">
                <a:solidFill>
                  <a:srgbClr val="1D08B8"/>
                </a:solidFill>
              </a:rPr>
              <a:t>. Одна из древнейших мер длины, являлся базовой величиной для других крупных мер определения длины, расстояний (сажень, верста). Корень </a:t>
            </a:r>
            <a:r>
              <a:rPr lang="ru-RU" sz="2400" b="1" dirty="0" smtClean="0">
                <a:solidFill>
                  <a:srgbClr val="1D08B8"/>
                </a:solidFill>
              </a:rPr>
              <a:t>"АР" </a:t>
            </a:r>
            <a:r>
              <a:rPr lang="ru-RU" sz="2400" dirty="0" smtClean="0">
                <a:solidFill>
                  <a:srgbClr val="1D08B8"/>
                </a:solidFill>
              </a:rPr>
              <a:t>в слове  </a:t>
            </a:r>
            <a:r>
              <a:rPr lang="ru-RU" sz="2400" b="1" dirty="0" smtClean="0">
                <a:solidFill>
                  <a:srgbClr val="1D08B8"/>
                </a:solidFill>
              </a:rPr>
              <a:t>аршин </a:t>
            </a:r>
            <a:r>
              <a:rPr lang="ru-RU" sz="2400" dirty="0" smtClean="0">
                <a:solidFill>
                  <a:srgbClr val="1D08B8"/>
                </a:solidFill>
              </a:rPr>
              <a:t>- в древнерусском языке означает </a:t>
            </a:r>
            <a:r>
              <a:rPr lang="ru-RU" sz="2400" b="1" dirty="0" smtClean="0">
                <a:solidFill>
                  <a:srgbClr val="1D08B8"/>
                </a:solidFill>
              </a:rPr>
              <a:t>"ЗЕМЛЯ"</a:t>
            </a:r>
            <a:r>
              <a:rPr lang="ru-RU" sz="2400" dirty="0" smtClean="0">
                <a:solidFill>
                  <a:srgbClr val="1D08B8"/>
                </a:solidFill>
              </a:rPr>
              <a:t>, </a:t>
            </a:r>
            <a:r>
              <a:rPr lang="ru-RU" sz="2400" b="1" dirty="0" smtClean="0">
                <a:solidFill>
                  <a:srgbClr val="1D08B8"/>
                </a:solidFill>
              </a:rPr>
              <a:t>"поверхность земли"</a:t>
            </a:r>
            <a:r>
              <a:rPr lang="ru-RU" sz="2400" dirty="0" smtClean="0">
                <a:solidFill>
                  <a:srgbClr val="1D08B8"/>
                </a:solidFill>
              </a:rPr>
              <a:t>, и указывает на то, что эта мера могла применяться при определении длины пройденного пешком пути. </a:t>
            </a:r>
          </a:p>
          <a:p>
            <a:pPr algn="just"/>
            <a:endParaRPr lang="ru-RU" sz="1800" dirty="0" smtClean="0">
              <a:solidFill>
                <a:srgbClr val="1D08B8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3606" y="3791720"/>
            <a:ext cx="3452810" cy="2589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3809575"/>
            <a:ext cx="3429004" cy="2571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928662" y="6331301"/>
            <a:ext cx="3143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Линейка «Аршин»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60032" y="6331300"/>
            <a:ext cx="41055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Деревянный «Аршин»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86116" y="0"/>
            <a:ext cx="24833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Аршин</a:t>
            </a:r>
            <a:endParaRPr lang="ru-RU" sz="5400" b="1" cap="all" spc="0" dirty="0">
              <a:ln w="9000" cmpd="sng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9434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206987"/>
            <a:ext cx="9036496" cy="629725"/>
          </a:xfrm>
        </p:spPr>
        <p:txBody>
          <a:bodyPr>
            <a:noAutofit/>
          </a:bodyPr>
          <a:lstStyle/>
          <a:p>
            <a:pPr algn="ctr"/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Верста</a:t>
            </a:r>
            <a:endParaRPr lang="ru-RU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95936" y="928670"/>
            <a:ext cx="5148064" cy="5929330"/>
          </a:xfrm>
        </p:spPr>
        <p:txBody>
          <a:bodyPr>
            <a:noAutofit/>
          </a:bodyPr>
          <a:lstStyle/>
          <a:p>
            <a:pPr algn="just"/>
            <a:r>
              <a:rPr lang="ru-RU" sz="1800" b="1" dirty="0" smtClean="0">
                <a:solidFill>
                  <a:srgbClr val="FF0000"/>
                </a:solidFill>
              </a:rPr>
              <a:t>ВЕРСТА</a:t>
            </a:r>
            <a:r>
              <a:rPr lang="ru-RU" sz="1800" dirty="0" smtClean="0">
                <a:solidFill>
                  <a:srgbClr val="1D08B8"/>
                </a:solidFill>
              </a:rPr>
              <a:t> - старорусская мера для измерения расстояния, пройденного от одного поворота плуга до другого во время пахоты. </a:t>
            </a:r>
          </a:p>
          <a:p>
            <a:pPr algn="just"/>
            <a:r>
              <a:rPr lang="ru-RU" sz="1800" b="1" dirty="0" smtClean="0">
                <a:solidFill>
                  <a:srgbClr val="FF0000"/>
                </a:solidFill>
              </a:rPr>
              <a:t>1 верста = 500 сажень = 3500 футов (около 1 километра). </a:t>
            </a:r>
          </a:p>
          <a:p>
            <a:pPr algn="just"/>
            <a:r>
              <a:rPr lang="ru-RU" sz="1800" dirty="0" smtClean="0">
                <a:solidFill>
                  <a:srgbClr val="1D08B8"/>
                </a:solidFill>
              </a:rPr>
              <a:t>В подмосковном селе Коломенском находилась летняя резиденция царя Алексея Михайловича. Дорога туда была оживленной, широкой и считалась главной в государстве. А уж когда поставили огромные верстовые столбы, каких в России еще не бывало, слава этой дороги возросла еще более. Смекалистый народ не преминул воспользоваться новинкой и окрестил долговязого человека коломенской верстой. Так до сих пор и величает... </a:t>
            </a:r>
            <a:br>
              <a:rPr lang="ru-RU" sz="1800" dirty="0" smtClean="0">
                <a:solidFill>
                  <a:srgbClr val="1D08B8"/>
                </a:solidFill>
              </a:rPr>
            </a:br>
            <a:endParaRPr lang="ru-RU" sz="1800" dirty="0">
              <a:solidFill>
                <a:srgbClr val="1D08B8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052736"/>
            <a:ext cx="3571900" cy="5228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03480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:\2011_01_23\Копия (3) IMG_0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3373" y="1484784"/>
            <a:ext cx="3742563" cy="352446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211960" y="980728"/>
            <a:ext cx="4608512" cy="5688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FF0000"/>
                </a:solidFill>
              </a:rPr>
              <a:t>ПЯДЬ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</a:rPr>
              <a:t>(</a:t>
            </a:r>
            <a:r>
              <a:rPr lang="ru-RU" sz="2400" b="1" dirty="0" err="1" smtClean="0">
                <a:solidFill>
                  <a:srgbClr val="FF0000"/>
                </a:solidFill>
              </a:rPr>
              <a:t>пядница</a:t>
            </a:r>
            <a:r>
              <a:rPr lang="ru-RU" sz="2400" b="1" dirty="0" smtClean="0">
                <a:solidFill>
                  <a:srgbClr val="FF0000"/>
                </a:solidFill>
              </a:rPr>
              <a:t>) </a:t>
            </a:r>
            <a:r>
              <a:rPr lang="ru-RU" sz="2400" dirty="0" smtClean="0">
                <a:solidFill>
                  <a:srgbClr val="1D08B8"/>
                </a:solidFill>
              </a:rPr>
              <a:t>– древняя русская мера длины.</a:t>
            </a:r>
          </a:p>
          <a:p>
            <a:pPr algn="just"/>
            <a:r>
              <a:rPr lang="ru-RU" sz="2400" b="1" dirty="0" smtClean="0">
                <a:solidFill>
                  <a:srgbClr val="FF0000"/>
                </a:solidFill>
              </a:rPr>
              <a:t>Пядь</a:t>
            </a:r>
            <a:r>
              <a:rPr lang="ru-RU" sz="2400" dirty="0" smtClean="0">
                <a:solidFill>
                  <a:srgbClr val="1D08B8"/>
                </a:solidFill>
              </a:rPr>
              <a:t> – это расстояние между вытянутыми большим и указательным пальцами руки при их наибольшем удалении. </a:t>
            </a:r>
          </a:p>
          <a:p>
            <a:pPr algn="just"/>
            <a:endParaRPr lang="ru-RU" sz="2400" dirty="0" smtClean="0">
              <a:solidFill>
                <a:srgbClr val="1D08B8"/>
              </a:solidFill>
            </a:endParaRPr>
          </a:p>
          <a:p>
            <a:pPr algn="just"/>
            <a:r>
              <a:rPr lang="ru-RU" sz="2400" dirty="0" smtClean="0">
                <a:solidFill>
                  <a:srgbClr val="1D08B8"/>
                </a:solidFill>
              </a:rPr>
              <a:t>Размер пяди колебался от </a:t>
            </a:r>
            <a:r>
              <a:rPr lang="ru-RU" sz="2400" b="1" dirty="0" smtClean="0">
                <a:solidFill>
                  <a:srgbClr val="FF0000"/>
                </a:solidFill>
              </a:rPr>
              <a:t>19 см до 23 см</a:t>
            </a:r>
            <a:r>
              <a:rPr lang="ru-RU" sz="2400" dirty="0" smtClean="0">
                <a:solidFill>
                  <a:srgbClr val="1D08B8"/>
                </a:solidFill>
              </a:rPr>
              <a:t>. </a:t>
            </a:r>
          </a:p>
          <a:p>
            <a:pPr algn="just"/>
            <a:endParaRPr lang="ru-RU" sz="2400" dirty="0" smtClean="0">
              <a:solidFill>
                <a:srgbClr val="1D08B8"/>
              </a:solidFill>
            </a:endParaRPr>
          </a:p>
          <a:p>
            <a:pPr algn="just"/>
            <a:r>
              <a:rPr lang="ru-RU" sz="2400" dirty="0" smtClean="0">
                <a:solidFill>
                  <a:srgbClr val="1D08B8"/>
                </a:solidFill>
              </a:rPr>
              <a:t>Из пяди легко можно было получить меньшие доли – </a:t>
            </a:r>
            <a:r>
              <a:rPr lang="ru-RU" sz="2400" b="1" dirty="0" smtClean="0">
                <a:solidFill>
                  <a:srgbClr val="FF0000"/>
                </a:solidFill>
              </a:rPr>
              <a:t>два вершка (1/2 пяди) или вершок (1/4 пяди)</a:t>
            </a:r>
            <a:r>
              <a:rPr lang="ru-RU" sz="2400" dirty="0" smtClean="0">
                <a:solidFill>
                  <a:srgbClr val="1D08B8"/>
                </a:solidFill>
              </a:rPr>
              <a:t>. </a:t>
            </a:r>
            <a:endParaRPr lang="en-US" sz="2400" dirty="0" smtClean="0">
              <a:solidFill>
                <a:srgbClr val="1D08B8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44822" y="0"/>
            <a:ext cx="219002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Пядь</a:t>
            </a:r>
            <a:endParaRPr lang="ru-RU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42726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15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150"/>
                            </p:stCondLst>
                            <p:childTnLst>
                              <p:par>
                                <p:cTn id="19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412776"/>
            <a:ext cx="5544616" cy="4464496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sz="3400" b="1" dirty="0" smtClean="0">
                <a:solidFill>
                  <a:srgbClr val="FF0000"/>
                </a:solidFill>
              </a:rPr>
              <a:t>Локоть</a:t>
            </a:r>
            <a:r>
              <a:rPr lang="ru-RU" sz="3400" dirty="0" smtClean="0">
                <a:solidFill>
                  <a:srgbClr val="FF0000"/>
                </a:solidFill>
              </a:rPr>
              <a:t> </a:t>
            </a:r>
            <a:r>
              <a:rPr lang="ru-RU" sz="3400" dirty="0" smtClean="0">
                <a:solidFill>
                  <a:srgbClr val="1D08B8"/>
                </a:solidFill>
              </a:rPr>
              <a:t>– исконно древнерусская мера длины, известная уже в </a:t>
            </a:r>
            <a:r>
              <a:rPr lang="ru-RU" sz="3400" b="1" dirty="0" smtClean="0">
                <a:solidFill>
                  <a:srgbClr val="1D08B8"/>
                </a:solidFill>
              </a:rPr>
              <a:t>11 веке.</a:t>
            </a:r>
          </a:p>
          <a:p>
            <a:pPr algn="just"/>
            <a:r>
              <a:rPr lang="ru-RU" sz="3400" b="1" dirty="0" smtClean="0">
                <a:solidFill>
                  <a:srgbClr val="FF0000"/>
                </a:solidFill>
              </a:rPr>
              <a:t>Локоть</a:t>
            </a:r>
            <a:r>
              <a:rPr lang="ru-RU" sz="3400" dirty="0" smtClean="0">
                <a:solidFill>
                  <a:srgbClr val="1D08B8"/>
                </a:solidFill>
              </a:rPr>
              <a:t> – это расстояние от конца вытянутого среднего пальца руки до локтевого сгиба.</a:t>
            </a:r>
          </a:p>
          <a:p>
            <a:pPr algn="just"/>
            <a:r>
              <a:rPr lang="ru-RU" sz="3400" dirty="0" smtClean="0">
                <a:solidFill>
                  <a:srgbClr val="1D08B8"/>
                </a:solidFill>
              </a:rPr>
              <a:t>Величина этой древнейшей меры длины, по разным источникам, составляла </a:t>
            </a:r>
            <a:r>
              <a:rPr lang="ru-RU" sz="3400" b="1" dirty="0" smtClean="0">
                <a:solidFill>
                  <a:srgbClr val="FF0000"/>
                </a:solidFill>
              </a:rPr>
              <a:t>от 38 до 47 см </a:t>
            </a:r>
            <a:r>
              <a:rPr lang="ru-RU" sz="3400" dirty="0" smtClean="0">
                <a:solidFill>
                  <a:srgbClr val="1D08B8"/>
                </a:solidFill>
              </a:rPr>
              <a:t>и соответствовала </a:t>
            </a:r>
            <a:r>
              <a:rPr lang="ru-RU" sz="3400" b="1" dirty="0" smtClean="0">
                <a:solidFill>
                  <a:srgbClr val="FF0000"/>
                </a:solidFill>
              </a:rPr>
              <a:t>двум пядям</a:t>
            </a:r>
            <a:r>
              <a:rPr lang="ru-RU" sz="3400" dirty="0" smtClean="0">
                <a:solidFill>
                  <a:srgbClr val="1D08B8"/>
                </a:solidFill>
              </a:rPr>
              <a:t>. </a:t>
            </a:r>
          </a:p>
          <a:p>
            <a:pPr algn="just"/>
            <a:r>
              <a:rPr lang="ru-RU" sz="3400" dirty="0" smtClean="0">
                <a:solidFill>
                  <a:srgbClr val="1D08B8"/>
                </a:solidFill>
              </a:rPr>
              <a:t>С </a:t>
            </a:r>
            <a:r>
              <a:rPr lang="ru-RU" sz="3400" b="1" dirty="0" smtClean="0">
                <a:solidFill>
                  <a:srgbClr val="1D08B8"/>
                </a:solidFill>
              </a:rPr>
              <a:t>16-го века </a:t>
            </a:r>
            <a:r>
              <a:rPr lang="ru-RU" sz="3400" dirty="0" smtClean="0">
                <a:solidFill>
                  <a:srgbClr val="1D08B8"/>
                </a:solidFill>
              </a:rPr>
              <a:t>постепенно вытесняется </a:t>
            </a:r>
            <a:r>
              <a:rPr lang="ru-RU" sz="3400" b="1" dirty="0" smtClean="0">
                <a:solidFill>
                  <a:srgbClr val="1D08B8"/>
                </a:solidFill>
              </a:rPr>
              <a:t>аршином</a:t>
            </a:r>
            <a:r>
              <a:rPr lang="ru-RU" sz="3400" dirty="0" smtClean="0">
                <a:solidFill>
                  <a:srgbClr val="1D08B8"/>
                </a:solidFill>
              </a:rPr>
              <a:t> и </a:t>
            </a:r>
            <a:r>
              <a:rPr lang="ru-RU" sz="3400" b="1" dirty="0" smtClean="0">
                <a:solidFill>
                  <a:srgbClr val="1D08B8"/>
                </a:solidFill>
              </a:rPr>
              <a:t>в 19 веке </a:t>
            </a:r>
            <a:r>
              <a:rPr lang="ru-RU" sz="3400" dirty="0" smtClean="0">
                <a:solidFill>
                  <a:srgbClr val="1D08B8"/>
                </a:solidFill>
              </a:rPr>
              <a:t>почти не употребляется. </a:t>
            </a:r>
          </a:p>
          <a:p>
            <a:pPr algn="just"/>
            <a:endParaRPr lang="ru-RU" dirty="0">
              <a:solidFill>
                <a:srgbClr val="1D08B8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1157726"/>
            <a:ext cx="2605968" cy="5081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1979712" y="0"/>
            <a:ext cx="426783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Локоть</a:t>
            </a:r>
            <a:endParaRPr lang="ru-RU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08450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50"/>
                            </p:stCondLst>
                            <p:childTnLst>
                              <p:par>
                                <p:cTn id="24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50"/>
                            </p:stCondLst>
                            <p:childTnLst>
                              <p:par>
                                <p:cTn id="31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750"/>
                            </p:stCondLst>
                            <p:childTnLst>
                              <p:par>
                                <p:cTn id="38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250"/>
                            </p:stCondLst>
                            <p:childTnLst>
                              <p:par>
                                <p:cTn id="4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23928" y="908720"/>
            <a:ext cx="5148064" cy="629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b="1" dirty="0" smtClean="0">
                <a:solidFill>
                  <a:srgbClr val="FF0000"/>
                </a:solidFill>
              </a:rPr>
              <a:t>Сажень</a:t>
            </a:r>
            <a:r>
              <a:rPr lang="ru-RU" sz="2200" b="1" dirty="0" smtClean="0">
                <a:solidFill>
                  <a:srgbClr val="1D08B8"/>
                </a:solidFill>
              </a:rPr>
              <a:t> </a:t>
            </a:r>
            <a:r>
              <a:rPr lang="ru-RU" sz="2200" dirty="0" smtClean="0">
                <a:solidFill>
                  <a:srgbClr val="1D08B8"/>
                </a:solidFill>
              </a:rPr>
              <a:t>– одна из наиболее распространенных на Руси мер длины.</a:t>
            </a:r>
          </a:p>
          <a:p>
            <a:r>
              <a:rPr lang="ru-RU" sz="2200" dirty="0" smtClean="0">
                <a:solidFill>
                  <a:srgbClr val="1D08B8"/>
                </a:solidFill>
              </a:rPr>
              <a:t>Наименование </a:t>
            </a:r>
            <a:r>
              <a:rPr lang="ru-RU" sz="2200" b="1" dirty="0" smtClean="0">
                <a:solidFill>
                  <a:srgbClr val="FF0000"/>
                </a:solidFill>
              </a:rPr>
              <a:t>сажень </a:t>
            </a:r>
            <a:r>
              <a:rPr lang="ru-RU" sz="2200" dirty="0" smtClean="0">
                <a:solidFill>
                  <a:srgbClr val="1D08B8"/>
                </a:solidFill>
              </a:rPr>
              <a:t>происходит от глагола </a:t>
            </a:r>
            <a:r>
              <a:rPr lang="ru-RU" sz="2200" b="1" dirty="0" err="1" smtClean="0">
                <a:solidFill>
                  <a:srgbClr val="1D08B8"/>
                </a:solidFill>
              </a:rPr>
              <a:t>сягать</a:t>
            </a:r>
            <a:r>
              <a:rPr lang="ru-RU" sz="2200" b="1" dirty="0" smtClean="0">
                <a:solidFill>
                  <a:srgbClr val="1D08B8"/>
                </a:solidFill>
              </a:rPr>
              <a:t> (досягать)</a:t>
            </a:r>
            <a:r>
              <a:rPr lang="ru-RU" sz="2200" dirty="0" smtClean="0">
                <a:solidFill>
                  <a:srgbClr val="1D08B8"/>
                </a:solidFill>
              </a:rPr>
              <a:t> - на сколько можно было дотянуться рукой.</a:t>
            </a:r>
          </a:p>
          <a:p>
            <a:pPr algn="just">
              <a:lnSpc>
                <a:spcPct val="80000"/>
              </a:lnSpc>
            </a:pPr>
            <a:endParaRPr lang="ru-RU" sz="2200" b="1" dirty="0" smtClean="0">
              <a:solidFill>
                <a:srgbClr val="1D08B8"/>
              </a:solidFill>
            </a:endParaRPr>
          </a:p>
          <a:p>
            <a:pPr algn="just">
              <a:lnSpc>
                <a:spcPct val="80000"/>
              </a:lnSpc>
            </a:pPr>
            <a:r>
              <a:rPr lang="ru-RU" sz="2200" b="1" dirty="0" smtClean="0">
                <a:solidFill>
                  <a:srgbClr val="FF0000"/>
                </a:solidFill>
              </a:rPr>
              <a:t>«Простая сажень» </a:t>
            </a:r>
            <a:r>
              <a:rPr lang="ru-RU" sz="2200" dirty="0" smtClean="0">
                <a:solidFill>
                  <a:srgbClr val="1D08B8"/>
                </a:solidFill>
              </a:rPr>
              <a:t>- расстояние между большими пальцами вытянутых в противоположные стороны рук человека. </a:t>
            </a:r>
          </a:p>
          <a:p>
            <a:pPr algn="just">
              <a:lnSpc>
                <a:spcPct val="80000"/>
              </a:lnSpc>
            </a:pPr>
            <a:endParaRPr lang="ru-RU" sz="2200" dirty="0" smtClean="0">
              <a:solidFill>
                <a:srgbClr val="1D08B8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2200" dirty="0" smtClean="0">
                <a:solidFill>
                  <a:srgbClr val="1D08B8"/>
                </a:solidFill>
              </a:rPr>
              <a:t>Имела применение при измерении расстояний  в строительстве. </a:t>
            </a:r>
          </a:p>
          <a:p>
            <a:pPr algn="just">
              <a:lnSpc>
                <a:spcPct val="80000"/>
              </a:lnSpc>
            </a:pPr>
            <a:endParaRPr lang="ru-RU" sz="2200" dirty="0" smtClean="0">
              <a:solidFill>
                <a:srgbClr val="1D08B8"/>
              </a:solidFill>
            </a:endParaRPr>
          </a:p>
          <a:p>
            <a:pPr algn="just">
              <a:lnSpc>
                <a:spcPct val="80000"/>
              </a:lnSpc>
            </a:pPr>
            <a:r>
              <a:rPr lang="ru-RU" sz="2200" dirty="0" smtClean="0">
                <a:solidFill>
                  <a:srgbClr val="1D08B8"/>
                </a:solidFill>
              </a:rPr>
              <a:t>Равнялась </a:t>
            </a:r>
            <a:r>
              <a:rPr lang="ru-RU" sz="2200" b="1" dirty="0" smtClean="0">
                <a:solidFill>
                  <a:srgbClr val="FF0000"/>
                </a:solidFill>
              </a:rPr>
              <a:t>примерно 152 см </a:t>
            </a:r>
            <a:r>
              <a:rPr lang="ru-RU" sz="2200" dirty="0" smtClean="0">
                <a:solidFill>
                  <a:srgbClr val="1D08B8"/>
                </a:solidFill>
              </a:rPr>
              <a:t>и состояла из </a:t>
            </a:r>
            <a:r>
              <a:rPr lang="ru-RU" sz="2200" b="1" dirty="0" smtClean="0">
                <a:solidFill>
                  <a:srgbClr val="FF0000"/>
                </a:solidFill>
              </a:rPr>
              <a:t>4 локтей или 8 пядей</a:t>
            </a:r>
            <a:r>
              <a:rPr lang="ru-RU" sz="2200" dirty="0" smtClean="0">
                <a:solidFill>
                  <a:srgbClr val="1D08B8"/>
                </a:solidFill>
              </a:rPr>
              <a:t>. </a:t>
            </a:r>
          </a:p>
          <a:p>
            <a:endParaRPr lang="ru-RU" sz="2000" dirty="0" smtClean="0"/>
          </a:p>
          <a:p>
            <a:endParaRPr lang="ru-RU" dirty="0"/>
          </a:p>
        </p:txBody>
      </p:sp>
      <p:pic>
        <p:nvPicPr>
          <p:cNvPr id="6" name="Picture 1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785926"/>
            <a:ext cx="3709646" cy="3881797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Простая сажень</a:t>
            </a:r>
            <a:endParaRPr lang="ru-RU" sz="4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84676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404664"/>
            <a:ext cx="4963992" cy="5258538"/>
          </a:xfrm>
        </p:spPr>
        <p:txBody>
          <a:bodyPr>
            <a:noAutofit/>
          </a:bodyPr>
          <a:lstStyle/>
          <a:p>
            <a:pPr algn="l"/>
            <a:r>
              <a:rPr lang="ru-RU" sz="2800" b="1" dirty="0" smtClean="0">
                <a:solidFill>
                  <a:srgbClr val="FF0000"/>
                </a:solidFill>
              </a:rPr>
              <a:t>"Маховая сажень" </a:t>
            </a:r>
            <a:r>
              <a:rPr lang="ru-RU" sz="2800" dirty="0" smtClean="0">
                <a:solidFill>
                  <a:srgbClr val="1D08B8"/>
                </a:solidFill>
              </a:rPr>
              <a:t>-  расстояние между кончиками средних пальцев широко расставленных в противоположные стороны рук взрослого мужчины.</a:t>
            </a:r>
            <a:br>
              <a:rPr lang="ru-RU" sz="2800" dirty="0" smtClean="0">
                <a:solidFill>
                  <a:srgbClr val="1D08B8"/>
                </a:solidFill>
              </a:rPr>
            </a:br>
            <a:r>
              <a:rPr lang="ru-RU" sz="2800" dirty="0" smtClean="0">
                <a:solidFill>
                  <a:srgbClr val="1D08B8"/>
                </a:solidFill>
              </a:rPr>
              <a:t>Равнялась </a:t>
            </a:r>
            <a:r>
              <a:rPr lang="ru-RU" sz="2800" b="1" dirty="0" smtClean="0">
                <a:solidFill>
                  <a:srgbClr val="FF0000"/>
                </a:solidFill>
              </a:rPr>
              <a:t>примерно 176 см.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1268760"/>
            <a:ext cx="3800475" cy="4286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0" y="57398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Маховая сажень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56843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287093" y="6165304"/>
            <a:ext cx="856907" cy="669925"/>
          </a:xfrm>
        </p:spPr>
        <p:txBody>
          <a:bodyPr/>
          <a:lstStyle/>
          <a:p>
            <a:pPr>
              <a:defRPr/>
            </a:pPr>
            <a:fld id="{F1318F1C-4954-4BF0-A2DA-C80DE216D2AA}" type="slidenum">
              <a:rPr lang="ru-RU" sz="1600" smtClean="0"/>
              <a:pPr>
                <a:defRPr/>
              </a:pPr>
              <a:t>2</a:t>
            </a:fld>
            <a:endParaRPr lang="ru-RU" sz="1600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500190327"/>
              </p:ext>
            </p:extLst>
          </p:nvPr>
        </p:nvGraphicFramePr>
        <p:xfrm>
          <a:off x="179512" y="353638"/>
          <a:ext cx="871296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216024" y="4417638"/>
            <a:ext cx="83884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indent="-273050" algn="just">
              <a:lnSpc>
                <a:spcPct val="90000"/>
              </a:lnSpc>
              <a:buClr>
                <a:srgbClr val="9BBB59"/>
              </a:buClr>
              <a:buFont typeface="Wingdings 2" panose="05020102010507070707" pitchFamily="18" charset="2"/>
              <a:buNone/>
            </a:pPr>
            <a:r>
              <a:rPr lang="ru-RU" altLang="ru-RU" sz="2400" dirty="0" smtClean="0"/>
              <a:t>   </a:t>
            </a:r>
            <a:r>
              <a:rPr lang="ru-RU" altLang="ru-RU" sz="2400" b="1" dirty="0" smtClean="0">
                <a:solidFill>
                  <a:srgbClr val="FF0000"/>
                </a:solidFill>
              </a:rPr>
              <a:t>«… </a:t>
            </a:r>
            <a:r>
              <a:rPr lang="ru-RU" altLang="ru-RU" sz="2400" b="1" dirty="0">
                <a:solidFill>
                  <a:srgbClr val="FF0000"/>
                </a:solidFill>
              </a:rPr>
              <a:t>наука начинается … с тех пор, как начинают измерять; точная наука немыслима без меры…». «В природе мера и вес суть главные орудия познания…»   </a:t>
            </a:r>
            <a:endParaRPr lang="ru-RU" altLang="ru-RU" sz="2400" b="1" dirty="0" smtClean="0">
              <a:solidFill>
                <a:srgbClr val="FF0000"/>
              </a:solidFill>
            </a:endParaRPr>
          </a:p>
          <a:p>
            <a:pPr marL="273050" indent="-273050" algn="r">
              <a:lnSpc>
                <a:spcPct val="90000"/>
              </a:lnSpc>
              <a:buClr>
                <a:srgbClr val="9BBB59"/>
              </a:buClr>
              <a:buFont typeface="Wingdings 2" panose="05020102010507070707" pitchFamily="18" charset="2"/>
              <a:buNone/>
            </a:pPr>
            <a:r>
              <a:rPr lang="ru-RU" altLang="ru-RU" sz="2400" b="1" dirty="0" smtClean="0">
                <a:solidFill>
                  <a:srgbClr val="1D08B8"/>
                </a:solidFill>
              </a:rPr>
              <a:t>Дмитрий </a:t>
            </a:r>
            <a:r>
              <a:rPr lang="ru-RU" altLang="ru-RU" sz="2400" b="1" dirty="0">
                <a:solidFill>
                  <a:srgbClr val="1D08B8"/>
                </a:solidFill>
              </a:rPr>
              <a:t>Иванович Менделеев</a:t>
            </a:r>
            <a:endParaRPr lang="en-US" altLang="ru-RU" sz="2400" b="1" dirty="0">
              <a:solidFill>
                <a:srgbClr val="1D08B8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9597" y="1714488"/>
            <a:ext cx="2676899" cy="440952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7504" y="1714488"/>
            <a:ext cx="6234152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«Косая сажень» </a:t>
            </a:r>
            <a:r>
              <a:rPr lang="ru-RU" sz="2800" b="1" dirty="0" smtClean="0">
                <a:solidFill>
                  <a:srgbClr val="1D08B8"/>
                </a:solidFill>
              </a:rPr>
              <a:t>(самая длинная) </a:t>
            </a:r>
            <a:r>
              <a:rPr lang="ru-RU" sz="2800" dirty="0" smtClean="0">
                <a:solidFill>
                  <a:srgbClr val="1D08B8"/>
                </a:solidFill>
              </a:rPr>
              <a:t>-  расстояние от носка левой ноги до конца среднего пальца поднятой вверх правой руки.</a:t>
            </a:r>
          </a:p>
          <a:p>
            <a:endParaRPr lang="ru-RU" sz="2800" dirty="0" smtClean="0">
              <a:solidFill>
                <a:srgbClr val="1D08B8"/>
              </a:solidFill>
            </a:endParaRPr>
          </a:p>
          <a:p>
            <a:r>
              <a:rPr lang="ru-RU" sz="2800" dirty="0" smtClean="0">
                <a:solidFill>
                  <a:srgbClr val="1D08B8"/>
                </a:solidFill>
              </a:rPr>
              <a:t>Равнялась примерно </a:t>
            </a:r>
            <a:r>
              <a:rPr lang="ru-RU" sz="2800" b="1" dirty="0" smtClean="0">
                <a:solidFill>
                  <a:srgbClr val="FF0000"/>
                </a:solidFill>
              </a:rPr>
              <a:t>245 см</a:t>
            </a:r>
            <a:r>
              <a:rPr lang="ru-RU" sz="2800" dirty="0" smtClean="0">
                <a:solidFill>
                  <a:srgbClr val="1D08B8"/>
                </a:solidFill>
              </a:rPr>
              <a:t>.</a:t>
            </a:r>
          </a:p>
          <a:p>
            <a:endParaRPr lang="ru-RU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1444553" y="-27384"/>
            <a:ext cx="623555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31550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Косая сажень</a:t>
            </a:r>
            <a:endParaRPr lang="ru-RU" sz="8000" b="1" cap="none" spc="0" dirty="0">
              <a:ln w="31550" cmpd="sng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16496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7158" y="980728"/>
            <a:ext cx="828680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FF0000"/>
                </a:solidFill>
              </a:rPr>
              <a:t>ВЕРШОК</a:t>
            </a:r>
            <a:r>
              <a:rPr lang="ru-RU" sz="2800" b="1" dirty="0" smtClean="0">
                <a:solidFill>
                  <a:srgbClr val="1D08B8"/>
                </a:solidFill>
              </a:rPr>
              <a:t> </a:t>
            </a:r>
            <a:r>
              <a:rPr lang="ru-RU" sz="2800" dirty="0" smtClean="0">
                <a:solidFill>
                  <a:srgbClr val="1D08B8"/>
                </a:solidFill>
              </a:rPr>
              <a:t>– мера длины, равная  ширине двух пальцев (указательного и среднего). Равнялся </a:t>
            </a:r>
            <a:r>
              <a:rPr lang="ru-RU" sz="2800" b="1" dirty="0" smtClean="0">
                <a:solidFill>
                  <a:srgbClr val="FF0000"/>
                </a:solidFill>
              </a:rPr>
              <a:t>1/16 аршина</a:t>
            </a:r>
            <a:r>
              <a:rPr lang="ru-RU" sz="2800" dirty="0" smtClean="0">
                <a:solidFill>
                  <a:srgbClr val="1D08B8"/>
                </a:solidFill>
              </a:rPr>
              <a:t>. </a:t>
            </a:r>
          </a:p>
          <a:p>
            <a:pPr algn="just"/>
            <a:r>
              <a:rPr lang="ru-RU" sz="2800" dirty="0" smtClean="0">
                <a:solidFill>
                  <a:srgbClr val="1D08B8"/>
                </a:solidFill>
              </a:rPr>
              <a:t>В современном исчислении – </a:t>
            </a:r>
            <a:r>
              <a:rPr lang="ru-RU" sz="2800" b="1" dirty="0" smtClean="0">
                <a:solidFill>
                  <a:srgbClr val="FF0000"/>
                </a:solidFill>
              </a:rPr>
              <a:t>4,44 см </a:t>
            </a:r>
            <a:r>
              <a:rPr lang="ru-RU" sz="2800" dirty="0" smtClean="0">
                <a:solidFill>
                  <a:srgbClr val="1D08B8"/>
                </a:solidFill>
              </a:rPr>
              <a:t>(около четырёх с половиной сантиметров). Наименование </a:t>
            </a:r>
            <a:r>
              <a:rPr lang="ru-RU" sz="2800" b="1" dirty="0" smtClean="0">
                <a:solidFill>
                  <a:srgbClr val="1D08B8"/>
                </a:solidFill>
              </a:rPr>
              <a:t>"Вершок</a:t>
            </a:r>
            <a:r>
              <a:rPr lang="ru-RU" sz="2800" dirty="0" smtClean="0">
                <a:solidFill>
                  <a:srgbClr val="1D08B8"/>
                </a:solidFill>
              </a:rPr>
              <a:t>" происходит от слова </a:t>
            </a:r>
            <a:r>
              <a:rPr lang="ru-RU" sz="2800" b="1" dirty="0" smtClean="0">
                <a:solidFill>
                  <a:srgbClr val="1D08B8"/>
                </a:solidFill>
              </a:rPr>
              <a:t>«верх»</a:t>
            </a:r>
            <a:endParaRPr lang="ru-RU" sz="2800" b="1" dirty="0">
              <a:solidFill>
                <a:srgbClr val="1D08B8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4108276"/>
            <a:ext cx="5191125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1835696" y="-99392"/>
            <a:ext cx="511256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Вершок</a:t>
            </a:r>
            <a:endParaRPr lang="ru-RU" sz="66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31673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7384"/>
            <a:ext cx="9180512" cy="6885385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287093" y="6188075"/>
            <a:ext cx="856907" cy="669925"/>
          </a:xfrm>
        </p:spPr>
        <p:txBody>
          <a:bodyPr/>
          <a:lstStyle/>
          <a:p>
            <a:pPr>
              <a:defRPr/>
            </a:pPr>
            <a:fld id="{B1C343F1-3032-41C8-979A-5577136490CC}" type="slidenum">
              <a:rPr lang="ru-RU" sz="1600" smtClean="0"/>
              <a:pPr>
                <a:defRPr/>
              </a:pPr>
              <a:t>22</a:t>
            </a:fld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538819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" y="-27384"/>
            <a:ext cx="9142046" cy="6853068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304403" y="6188075"/>
            <a:ext cx="856907" cy="669925"/>
          </a:xfrm>
        </p:spPr>
        <p:txBody>
          <a:bodyPr/>
          <a:lstStyle/>
          <a:p>
            <a:pPr>
              <a:defRPr/>
            </a:pPr>
            <a:fld id="{B1C343F1-3032-41C8-979A-5577136490CC}" type="slidenum">
              <a:rPr lang="ru-RU" sz="1600" smtClean="0"/>
              <a:pPr>
                <a:defRPr/>
              </a:pPr>
              <a:t>23</a:t>
            </a:fld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209511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1026"/>
            <a:ext cx="9144000" cy="631714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ЕДИНИЦЫ </a:t>
            </a:r>
            <a:r>
              <a:rPr lang="ru-RU" b="1" dirty="0" smtClean="0">
                <a:solidFill>
                  <a:srgbClr val="0000FF"/>
                </a:solidFill>
              </a:rPr>
              <a:t>ПЛОЩАДИ</a:t>
            </a:r>
            <a:r>
              <a:rPr lang="ru-RU" b="1" dirty="0" smtClean="0">
                <a:solidFill>
                  <a:srgbClr val="FFFF00"/>
                </a:solidFill>
              </a:rPr>
              <a:t>, </a:t>
            </a:r>
            <a:r>
              <a:rPr lang="ru-RU" b="1" dirty="0" smtClean="0">
                <a:solidFill>
                  <a:srgbClr val="00B050"/>
                </a:solidFill>
              </a:rPr>
              <a:t>ОБЪЕМА</a:t>
            </a:r>
            <a:r>
              <a:rPr lang="ru-RU" b="1" dirty="0" smtClean="0">
                <a:solidFill>
                  <a:srgbClr val="FFFF00"/>
                </a:solidFill>
              </a:rPr>
              <a:t> и </a:t>
            </a:r>
            <a:r>
              <a:rPr lang="ru-RU" b="1" dirty="0" smtClean="0">
                <a:solidFill>
                  <a:srgbClr val="FF0000"/>
                </a:solidFill>
              </a:rPr>
              <a:t>МАССЫ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2376264"/>
          </a:xfrm>
        </p:spPr>
        <p:txBody>
          <a:bodyPr>
            <a:noAutofit/>
          </a:bodyPr>
          <a:lstStyle/>
          <a:p>
            <a:pPr>
              <a:buClr>
                <a:srgbClr val="FF00FF"/>
              </a:buClr>
            </a:pPr>
            <a:r>
              <a:rPr lang="ru-RU" sz="2300" b="1" dirty="0" smtClean="0">
                <a:solidFill>
                  <a:srgbClr val="0000FF"/>
                </a:solidFill>
              </a:rPr>
              <a:t>1 десятина </a:t>
            </a:r>
            <a:r>
              <a:rPr lang="ru-RU" sz="2300" b="1" dirty="0" smtClean="0"/>
              <a:t>= 2 400 квадратным саженям = 10 925 кв. м;</a:t>
            </a:r>
          </a:p>
          <a:p>
            <a:pPr>
              <a:buClr>
                <a:srgbClr val="FF00FF"/>
              </a:buClr>
            </a:pPr>
            <a:r>
              <a:rPr lang="ru-RU" sz="2300" b="1" dirty="0" smtClean="0">
                <a:solidFill>
                  <a:srgbClr val="00B050"/>
                </a:solidFill>
              </a:rPr>
              <a:t>1 четверть </a:t>
            </a:r>
            <a:r>
              <a:rPr lang="ru-RU" sz="2300" b="1" dirty="0" smtClean="0"/>
              <a:t>= 8 четверикам = 209 куб. </a:t>
            </a:r>
            <a:r>
              <a:rPr lang="ru-RU" sz="2300" b="1" dirty="0" err="1" smtClean="0"/>
              <a:t>дм</a:t>
            </a:r>
            <a:r>
              <a:rPr lang="ru-RU" sz="2300" b="1" dirty="0" smtClean="0"/>
              <a:t> = 209,9 л;</a:t>
            </a:r>
          </a:p>
          <a:p>
            <a:pPr>
              <a:buClr>
                <a:srgbClr val="FF00FF"/>
              </a:buClr>
            </a:pPr>
            <a:r>
              <a:rPr lang="ru-RU" sz="2300" b="1" dirty="0" smtClean="0">
                <a:solidFill>
                  <a:srgbClr val="FF0000"/>
                </a:solidFill>
              </a:rPr>
              <a:t>1 пуд </a:t>
            </a:r>
            <a:r>
              <a:rPr lang="ru-RU" sz="2300" b="1" dirty="0" smtClean="0"/>
              <a:t>= 40 фунтам = 16,38 кг;</a:t>
            </a:r>
          </a:p>
          <a:p>
            <a:pPr>
              <a:buClr>
                <a:srgbClr val="FF00FF"/>
              </a:buClr>
            </a:pPr>
            <a:r>
              <a:rPr lang="ru-RU" sz="2300" b="1" dirty="0" smtClean="0">
                <a:solidFill>
                  <a:srgbClr val="FF0000"/>
                </a:solidFill>
              </a:rPr>
              <a:t>1 фунт </a:t>
            </a:r>
            <a:r>
              <a:rPr lang="ru-RU" sz="2300" b="1" dirty="0" smtClean="0"/>
              <a:t>= 96 золотникам = 409,5 г;</a:t>
            </a:r>
          </a:p>
          <a:p>
            <a:pPr>
              <a:buClr>
                <a:srgbClr val="FF00FF"/>
              </a:buClr>
            </a:pPr>
            <a:r>
              <a:rPr lang="ru-RU" sz="2300" b="1" dirty="0" smtClean="0">
                <a:solidFill>
                  <a:srgbClr val="FF0000"/>
                </a:solidFill>
              </a:rPr>
              <a:t>1 золотник </a:t>
            </a:r>
            <a:r>
              <a:rPr lang="ru-RU" sz="2300" b="1" dirty="0" smtClean="0"/>
              <a:t>= 96 долям = 4,266 г</a:t>
            </a:r>
            <a:endParaRPr lang="ru-RU" sz="2300" b="1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287093" y="6153593"/>
            <a:ext cx="856907" cy="669925"/>
          </a:xfrm>
        </p:spPr>
        <p:txBody>
          <a:bodyPr/>
          <a:lstStyle/>
          <a:p>
            <a:pPr>
              <a:defRPr/>
            </a:pPr>
            <a:fld id="{B1C343F1-3032-41C8-979A-5577136490CC}" type="slidenum">
              <a:rPr lang="ru-RU" sz="1600" smtClean="0"/>
              <a:pPr>
                <a:defRPr/>
              </a:pPr>
              <a:t>24</a:t>
            </a:fld>
            <a:endParaRPr lang="ru-RU" sz="1600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07504" y="4330839"/>
            <a:ext cx="8928992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1D08B8"/>
                </a:solidFill>
                <a:latin typeface="Book Antiqua" pitchFamily="18" charset="0"/>
              </a:rPr>
              <a:t>Приведенные выше </a:t>
            </a:r>
            <a:r>
              <a:rPr lang="ru-RU" sz="2400" b="1" dirty="0" smtClean="0">
                <a:solidFill>
                  <a:srgbClr val="FF0000"/>
                </a:solidFill>
                <a:latin typeface="Book Antiqua" pitchFamily="18" charset="0"/>
              </a:rPr>
              <a:t>единицы длины, площади, объема, массы</a:t>
            </a:r>
            <a:r>
              <a:rPr lang="ru-RU" sz="2400" b="1" dirty="0" smtClean="0">
                <a:solidFill>
                  <a:srgbClr val="1D08B8"/>
                </a:solidFill>
                <a:latin typeface="Book Antiqua" pitchFamily="18" charset="0"/>
              </a:rPr>
              <a:t> применялись в России до Октябрьской революции.</a:t>
            </a:r>
          </a:p>
          <a:p>
            <a:pPr algn="just"/>
            <a:endParaRPr lang="ru-RU" sz="1600" b="1" dirty="0">
              <a:solidFill>
                <a:srgbClr val="FF0000"/>
              </a:solidFill>
              <a:latin typeface="Book Antiqua" pitchFamily="18" charset="0"/>
            </a:endParaRPr>
          </a:p>
          <a:p>
            <a:pPr algn="just"/>
            <a:r>
              <a:rPr lang="ru-RU" sz="2400" b="1" dirty="0" smtClean="0">
                <a:solidFill>
                  <a:srgbClr val="FF0000"/>
                </a:solidFill>
                <a:latin typeface="Book Antiqua" pitchFamily="18" charset="0"/>
              </a:rPr>
              <a:t>Метрическая система</a:t>
            </a:r>
            <a:r>
              <a:rPr lang="ru-RU" sz="2400" dirty="0" smtClean="0">
                <a:solidFill>
                  <a:srgbClr val="000000"/>
                </a:solidFill>
                <a:latin typeface="Book Antiqua" pitchFamily="18" charset="0"/>
              </a:rPr>
              <a:t> </a:t>
            </a:r>
            <a:r>
              <a:rPr lang="ru-RU" sz="2400" b="1" dirty="0" smtClean="0">
                <a:solidFill>
                  <a:srgbClr val="1D08B8"/>
                </a:solidFill>
                <a:latin typeface="Book Antiqua" pitchFamily="18" charset="0"/>
              </a:rPr>
              <a:t>в России была введена в </a:t>
            </a:r>
            <a:r>
              <a:rPr lang="ru-RU" sz="2400" b="1" dirty="0" smtClean="0">
                <a:solidFill>
                  <a:srgbClr val="FF0000"/>
                </a:solidFill>
                <a:latin typeface="Book Antiqua" pitchFamily="18" charset="0"/>
              </a:rPr>
              <a:t>1918 году </a:t>
            </a:r>
            <a:r>
              <a:rPr lang="ru-RU" sz="2400" b="1" i="1" dirty="0" smtClean="0">
                <a:solidFill>
                  <a:srgbClr val="FF0000"/>
                </a:solidFill>
                <a:latin typeface="Book Antiqua" pitchFamily="18" charset="0"/>
              </a:rPr>
              <a:t>(14 сентября)</a:t>
            </a:r>
            <a:r>
              <a:rPr lang="ru-RU" sz="2400" b="1" dirty="0" smtClean="0">
                <a:solidFill>
                  <a:srgbClr val="FF0000"/>
                </a:solidFill>
                <a:latin typeface="Book Antiqua" pitchFamily="18" charset="0"/>
              </a:rPr>
              <a:t> </a:t>
            </a:r>
            <a:r>
              <a:rPr lang="ru-RU" sz="2400" b="1" dirty="0" smtClean="0">
                <a:solidFill>
                  <a:srgbClr val="1D08B8"/>
                </a:solidFill>
                <a:latin typeface="Book Antiqua" pitchFamily="18" charset="0"/>
              </a:rPr>
              <a:t>декретом Совета Народных Комиссаров «О введении Международной метрической системы мер и весов»</a:t>
            </a:r>
            <a:endParaRPr lang="ru-RU" sz="2400" b="1" dirty="0">
              <a:solidFill>
                <a:srgbClr val="1D08B8"/>
              </a:solidFill>
              <a:latin typeface="Book Antiqua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710190"/>
            <a:ext cx="3635896" cy="2726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83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434"/>
            <a:ext cx="9144000" cy="690262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Меры площадей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225" y="908720"/>
            <a:ext cx="8931550" cy="58052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900" b="1" dirty="0" smtClean="0">
                <a:solidFill>
                  <a:srgbClr val="FF0000"/>
                </a:solidFill>
              </a:rPr>
              <a:t>П </a:t>
            </a:r>
            <a:r>
              <a:rPr lang="ru-RU" sz="2900" b="1" dirty="0">
                <a:solidFill>
                  <a:srgbClr val="FF0000"/>
                </a:solidFill>
              </a:rPr>
              <a:t>Л У Г </a:t>
            </a:r>
            <a:r>
              <a:rPr lang="ru-RU" sz="2900" dirty="0">
                <a:solidFill>
                  <a:srgbClr val="1D08B8"/>
                </a:solidFill>
              </a:rPr>
              <a:t>– мера земли, с которой платили дань. </a:t>
            </a:r>
            <a:endParaRPr lang="ru-RU" sz="2900" dirty="0" smtClean="0">
              <a:solidFill>
                <a:srgbClr val="1D08B8"/>
              </a:solidFill>
            </a:endParaRPr>
          </a:p>
          <a:p>
            <a:pPr marL="0" indent="0">
              <a:buNone/>
            </a:pPr>
            <a:r>
              <a:rPr lang="ru-RU" sz="2900" b="1" dirty="0" smtClean="0">
                <a:solidFill>
                  <a:srgbClr val="FF0000"/>
                </a:solidFill>
              </a:rPr>
              <a:t>К </a:t>
            </a:r>
            <a:r>
              <a:rPr lang="ru-RU" sz="2900" b="1" dirty="0">
                <a:solidFill>
                  <a:srgbClr val="FF0000"/>
                </a:solidFill>
              </a:rPr>
              <a:t>А Д Ь </a:t>
            </a:r>
            <a:r>
              <a:rPr lang="ru-RU" sz="2900" dirty="0">
                <a:solidFill>
                  <a:srgbClr val="1D08B8"/>
                </a:solidFill>
              </a:rPr>
              <a:t>– площадь, для засева которой нужно 24 пуда ржи. </a:t>
            </a:r>
            <a:endParaRPr lang="ru-RU" sz="2900" dirty="0" smtClean="0">
              <a:solidFill>
                <a:srgbClr val="1D08B8"/>
              </a:solidFill>
            </a:endParaRPr>
          </a:p>
          <a:p>
            <a:pPr marL="0" indent="0">
              <a:buNone/>
            </a:pPr>
            <a:r>
              <a:rPr lang="ru-RU" sz="2900" b="1" dirty="0" smtClean="0">
                <a:solidFill>
                  <a:srgbClr val="FF0000"/>
                </a:solidFill>
              </a:rPr>
              <a:t>Д </a:t>
            </a:r>
            <a:r>
              <a:rPr lang="ru-RU" sz="2900" b="1" dirty="0">
                <a:solidFill>
                  <a:srgbClr val="FF0000"/>
                </a:solidFill>
              </a:rPr>
              <a:t>Е С Я Т И Н А </a:t>
            </a:r>
            <a:r>
              <a:rPr lang="ru-RU" sz="2900" dirty="0">
                <a:solidFill>
                  <a:srgbClr val="1D08B8"/>
                </a:solidFill>
              </a:rPr>
              <a:t>– половина площади кади. </a:t>
            </a:r>
            <a:endParaRPr lang="ru-RU" sz="2900" dirty="0" smtClean="0">
              <a:solidFill>
                <a:srgbClr val="1D08B8"/>
              </a:solidFill>
            </a:endParaRPr>
          </a:p>
          <a:p>
            <a:pPr marL="0" indent="0">
              <a:buNone/>
            </a:pPr>
            <a:r>
              <a:rPr lang="ru-RU" sz="2900" b="1" dirty="0" smtClean="0">
                <a:solidFill>
                  <a:srgbClr val="FF0000"/>
                </a:solidFill>
              </a:rPr>
              <a:t>Ч </a:t>
            </a:r>
            <a:r>
              <a:rPr lang="ru-RU" sz="2900" b="1" dirty="0">
                <a:solidFill>
                  <a:srgbClr val="FF0000"/>
                </a:solidFill>
              </a:rPr>
              <a:t>Е Т В Е Р Т Ь ( Ч Е Т Ь ) </a:t>
            </a:r>
            <a:r>
              <a:rPr lang="ru-RU" sz="2900" dirty="0">
                <a:solidFill>
                  <a:srgbClr val="1D08B8"/>
                </a:solidFill>
              </a:rPr>
              <a:t>– половина десятины. </a:t>
            </a:r>
            <a:endParaRPr lang="ru-RU" sz="2900" dirty="0" smtClean="0">
              <a:solidFill>
                <a:srgbClr val="1D08B8"/>
              </a:solidFill>
            </a:endParaRPr>
          </a:p>
          <a:p>
            <a:pPr marL="0" indent="0">
              <a:buNone/>
            </a:pPr>
            <a:r>
              <a:rPr lang="ru-RU" sz="2900" b="1" dirty="0" smtClean="0">
                <a:solidFill>
                  <a:srgbClr val="FF0000"/>
                </a:solidFill>
              </a:rPr>
              <a:t>С </a:t>
            </a:r>
            <a:r>
              <a:rPr lang="ru-RU" sz="2900" b="1" dirty="0">
                <a:solidFill>
                  <a:srgbClr val="FF0000"/>
                </a:solidFill>
              </a:rPr>
              <a:t>О Х А </a:t>
            </a:r>
            <a:r>
              <a:rPr lang="ru-RU" sz="2900" dirty="0">
                <a:solidFill>
                  <a:srgbClr val="1D08B8"/>
                </a:solidFill>
              </a:rPr>
              <a:t>– налоговая единица земли. </a:t>
            </a:r>
            <a:endParaRPr lang="ru-RU" sz="2900" dirty="0" smtClean="0">
              <a:solidFill>
                <a:srgbClr val="1D08B8"/>
              </a:solidFill>
            </a:endParaRPr>
          </a:p>
          <a:p>
            <a:pPr marL="0" indent="0">
              <a:buNone/>
            </a:pPr>
            <a:r>
              <a:rPr lang="ru-RU" sz="2900" b="1" dirty="0" smtClean="0">
                <a:solidFill>
                  <a:srgbClr val="FF0000"/>
                </a:solidFill>
              </a:rPr>
              <a:t>К </a:t>
            </a:r>
            <a:r>
              <a:rPr lang="ru-RU" sz="2900" b="1" dirty="0">
                <a:solidFill>
                  <a:srgbClr val="FF0000"/>
                </a:solidFill>
              </a:rPr>
              <a:t>О П Н А </a:t>
            </a:r>
            <a:r>
              <a:rPr lang="ru-RU" sz="2900" dirty="0">
                <a:solidFill>
                  <a:srgbClr val="1D08B8"/>
                </a:solidFill>
              </a:rPr>
              <a:t>– измерялись сенные покосы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287093" y="6188075"/>
            <a:ext cx="856907" cy="669925"/>
          </a:xfrm>
        </p:spPr>
        <p:txBody>
          <a:bodyPr/>
          <a:lstStyle/>
          <a:p>
            <a:pPr>
              <a:defRPr/>
            </a:pPr>
            <a:fld id="{B1C343F1-3032-41C8-979A-5577136490CC}" type="slidenum">
              <a:rPr lang="ru-RU" sz="1600" smtClean="0"/>
              <a:pPr>
                <a:defRPr/>
              </a:pPr>
              <a:t>25</a:t>
            </a:fld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303661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434"/>
            <a:ext cx="9144000" cy="690262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Меры </a:t>
            </a:r>
            <a:r>
              <a:rPr lang="ru-RU" b="1" dirty="0">
                <a:solidFill>
                  <a:srgbClr val="FF0000"/>
                </a:solidFill>
              </a:rPr>
              <a:t>веса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377923"/>
            <a:ext cx="9145016" cy="65973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700" u="sng" dirty="0">
                <a:solidFill>
                  <a:srgbClr val="1D08B8"/>
                </a:solidFill>
              </a:rPr>
              <a:t>Меры веса, употреблявшиеся </a:t>
            </a:r>
            <a:r>
              <a:rPr lang="ru-RU" sz="2700" b="1" u="sng" dirty="0">
                <a:solidFill>
                  <a:srgbClr val="FF0000"/>
                </a:solidFill>
              </a:rPr>
              <a:t>в XVIII веке</a:t>
            </a:r>
            <a:r>
              <a:rPr lang="ru-RU" sz="2700" dirty="0" smtClean="0">
                <a:solidFill>
                  <a:srgbClr val="1D08B8"/>
                </a:solidFill>
              </a:rPr>
              <a:t>:</a:t>
            </a:r>
          </a:p>
          <a:p>
            <a:pPr marL="0" indent="0">
              <a:buNone/>
            </a:pPr>
            <a:r>
              <a:rPr lang="ru-RU" sz="2700" b="1" dirty="0" smtClean="0">
                <a:solidFill>
                  <a:srgbClr val="FF0000"/>
                </a:solidFill>
              </a:rPr>
              <a:t>Б </a:t>
            </a:r>
            <a:r>
              <a:rPr lang="ru-RU" sz="2700" b="1" dirty="0">
                <a:solidFill>
                  <a:srgbClr val="FF0000"/>
                </a:solidFill>
              </a:rPr>
              <a:t>е р к о в е ц </a:t>
            </a:r>
            <a:r>
              <a:rPr lang="ru-RU" sz="2700" b="1" dirty="0">
                <a:solidFill>
                  <a:srgbClr val="1D08B8"/>
                </a:solidFill>
              </a:rPr>
              <a:t>= 10 пудам (</a:t>
            </a:r>
            <a:r>
              <a:rPr lang="ru-RU" sz="2700" b="1" dirty="0" smtClean="0">
                <a:solidFill>
                  <a:srgbClr val="1D08B8"/>
                </a:solidFill>
              </a:rPr>
              <a:t>1,64</a:t>
            </a:r>
            <a:r>
              <a:rPr lang="en-US" sz="2700" b="1" dirty="0" smtClean="0">
                <a:solidFill>
                  <a:srgbClr val="1D08B8"/>
                </a:solidFill>
              </a:rPr>
              <a:t> </a:t>
            </a:r>
            <a:r>
              <a:rPr lang="ru-RU" sz="2700" b="1" dirty="0" smtClean="0">
                <a:solidFill>
                  <a:srgbClr val="1D08B8"/>
                </a:solidFill>
              </a:rPr>
              <a:t>ц</a:t>
            </a:r>
            <a:r>
              <a:rPr lang="ru-RU" sz="2700" b="1" dirty="0">
                <a:solidFill>
                  <a:srgbClr val="1D08B8"/>
                </a:solidFill>
              </a:rPr>
              <a:t>); </a:t>
            </a:r>
            <a:endParaRPr lang="ru-RU" sz="2700" b="1" dirty="0" smtClean="0">
              <a:solidFill>
                <a:srgbClr val="1D08B8"/>
              </a:solidFill>
            </a:endParaRPr>
          </a:p>
          <a:p>
            <a:pPr marL="0" indent="0">
              <a:buNone/>
            </a:pPr>
            <a:r>
              <a:rPr lang="ru-RU" sz="2700" b="1" dirty="0" smtClean="0">
                <a:solidFill>
                  <a:srgbClr val="FF0000"/>
                </a:solidFill>
              </a:rPr>
              <a:t>Л </a:t>
            </a:r>
            <a:r>
              <a:rPr lang="ru-RU" sz="2700" b="1" dirty="0">
                <a:solidFill>
                  <a:srgbClr val="FF0000"/>
                </a:solidFill>
              </a:rPr>
              <a:t>а с т </a:t>
            </a:r>
            <a:r>
              <a:rPr lang="ru-RU" sz="2700" b="1" dirty="0">
                <a:solidFill>
                  <a:srgbClr val="1D08B8"/>
                </a:solidFill>
              </a:rPr>
              <a:t>= 72 пуда (</a:t>
            </a:r>
            <a:r>
              <a:rPr lang="ru-RU" sz="2700" b="1" dirty="0" smtClean="0">
                <a:solidFill>
                  <a:srgbClr val="1D08B8"/>
                </a:solidFill>
              </a:rPr>
              <a:t>1</a:t>
            </a:r>
            <a:r>
              <a:rPr lang="en-US" sz="2700" b="1" dirty="0" smtClean="0">
                <a:solidFill>
                  <a:srgbClr val="1D08B8"/>
                </a:solidFill>
              </a:rPr>
              <a:t> </a:t>
            </a:r>
            <a:r>
              <a:rPr lang="ru-RU" sz="2700" b="1" dirty="0" smtClean="0">
                <a:solidFill>
                  <a:srgbClr val="1D08B8"/>
                </a:solidFill>
              </a:rPr>
              <a:t>179 </a:t>
            </a:r>
            <a:r>
              <a:rPr lang="ru-RU" sz="2700" b="1" dirty="0">
                <a:solidFill>
                  <a:srgbClr val="1D08B8"/>
                </a:solidFill>
              </a:rPr>
              <a:t>кг); </a:t>
            </a:r>
            <a:endParaRPr lang="ru-RU" sz="2700" b="1" dirty="0" smtClean="0">
              <a:solidFill>
                <a:srgbClr val="1D08B8"/>
              </a:solidFill>
            </a:endParaRPr>
          </a:p>
          <a:p>
            <a:pPr marL="0" indent="0">
              <a:buNone/>
            </a:pPr>
            <a:r>
              <a:rPr lang="ru-RU" sz="2700" b="1" dirty="0" smtClean="0">
                <a:solidFill>
                  <a:srgbClr val="FF0000"/>
                </a:solidFill>
              </a:rPr>
              <a:t>К </a:t>
            </a:r>
            <a:r>
              <a:rPr lang="ru-RU" sz="2700" b="1" dirty="0">
                <a:solidFill>
                  <a:srgbClr val="FF0000"/>
                </a:solidFill>
              </a:rPr>
              <a:t>а д ь </a:t>
            </a:r>
            <a:r>
              <a:rPr lang="ru-RU" sz="2700" b="1" dirty="0">
                <a:solidFill>
                  <a:srgbClr val="1D08B8"/>
                </a:solidFill>
              </a:rPr>
              <a:t>= 14 пудов (</a:t>
            </a:r>
            <a:r>
              <a:rPr lang="ru-RU" sz="2700" b="1" dirty="0" smtClean="0">
                <a:solidFill>
                  <a:srgbClr val="1D08B8"/>
                </a:solidFill>
              </a:rPr>
              <a:t>230</a:t>
            </a:r>
            <a:r>
              <a:rPr lang="en-US" sz="2700" b="1" dirty="0" smtClean="0">
                <a:solidFill>
                  <a:srgbClr val="1D08B8"/>
                </a:solidFill>
              </a:rPr>
              <a:t> </a:t>
            </a:r>
            <a:r>
              <a:rPr lang="ru-RU" sz="2700" b="1" dirty="0" smtClean="0">
                <a:solidFill>
                  <a:srgbClr val="1D08B8"/>
                </a:solidFill>
              </a:rPr>
              <a:t>кг</a:t>
            </a:r>
            <a:r>
              <a:rPr lang="ru-RU" sz="2700" b="1" dirty="0">
                <a:solidFill>
                  <a:srgbClr val="1D08B8"/>
                </a:solidFill>
              </a:rPr>
              <a:t>) ; </a:t>
            </a:r>
            <a:endParaRPr lang="ru-RU" sz="2700" b="1" dirty="0" smtClean="0">
              <a:solidFill>
                <a:srgbClr val="1D08B8"/>
              </a:solidFill>
            </a:endParaRPr>
          </a:p>
          <a:p>
            <a:pPr marL="0" indent="0">
              <a:buNone/>
            </a:pPr>
            <a:r>
              <a:rPr lang="ru-RU" sz="2700" b="1" dirty="0" smtClean="0">
                <a:solidFill>
                  <a:srgbClr val="FF0000"/>
                </a:solidFill>
              </a:rPr>
              <a:t>П </a:t>
            </a:r>
            <a:r>
              <a:rPr lang="ru-RU" sz="2700" b="1" dirty="0">
                <a:solidFill>
                  <a:srgbClr val="FF0000"/>
                </a:solidFill>
              </a:rPr>
              <a:t>у д </a:t>
            </a:r>
            <a:r>
              <a:rPr lang="ru-RU" sz="2700" b="1" dirty="0">
                <a:solidFill>
                  <a:srgbClr val="1D08B8"/>
                </a:solidFill>
              </a:rPr>
              <a:t>= 40 большим гривенкам (или фунтам), или 80 малым гривенкам, или 16 безменам (</a:t>
            </a:r>
            <a:r>
              <a:rPr lang="ru-RU" sz="2700" b="1" dirty="0" smtClean="0">
                <a:solidFill>
                  <a:srgbClr val="1D08B8"/>
                </a:solidFill>
              </a:rPr>
              <a:t>16,38</a:t>
            </a:r>
            <a:r>
              <a:rPr lang="en-US" sz="2700" b="1" dirty="0" smtClean="0">
                <a:solidFill>
                  <a:srgbClr val="1D08B8"/>
                </a:solidFill>
              </a:rPr>
              <a:t> </a:t>
            </a:r>
            <a:r>
              <a:rPr lang="ru-RU" sz="2700" b="1" dirty="0" smtClean="0">
                <a:solidFill>
                  <a:srgbClr val="1D08B8"/>
                </a:solidFill>
              </a:rPr>
              <a:t>кг</a:t>
            </a:r>
            <a:r>
              <a:rPr lang="ru-RU" sz="2700" b="1" dirty="0">
                <a:solidFill>
                  <a:srgbClr val="1D08B8"/>
                </a:solidFill>
              </a:rPr>
              <a:t>); </a:t>
            </a:r>
            <a:endParaRPr lang="ru-RU" sz="2700" b="1" dirty="0" smtClean="0">
              <a:solidFill>
                <a:srgbClr val="1D08B8"/>
              </a:solidFill>
            </a:endParaRPr>
          </a:p>
          <a:p>
            <a:pPr marL="0" indent="0">
              <a:buNone/>
            </a:pPr>
            <a:r>
              <a:rPr lang="ru-RU" sz="2700" b="1" dirty="0" smtClean="0">
                <a:solidFill>
                  <a:srgbClr val="FF0000"/>
                </a:solidFill>
              </a:rPr>
              <a:t>Б </a:t>
            </a:r>
            <a:r>
              <a:rPr lang="ru-RU" sz="2700" b="1" dirty="0">
                <a:solidFill>
                  <a:srgbClr val="FF0000"/>
                </a:solidFill>
              </a:rPr>
              <a:t>е з м е н </a:t>
            </a:r>
            <a:r>
              <a:rPr lang="ru-RU" sz="2700" b="1" dirty="0">
                <a:solidFill>
                  <a:srgbClr val="1D08B8"/>
                </a:solidFill>
              </a:rPr>
              <a:t>= 5 малым гривенкам = 1/16 пуда (</a:t>
            </a:r>
            <a:r>
              <a:rPr lang="ru-RU" sz="2700" b="1" dirty="0" smtClean="0">
                <a:solidFill>
                  <a:srgbClr val="1D08B8"/>
                </a:solidFill>
              </a:rPr>
              <a:t>1</a:t>
            </a:r>
            <a:r>
              <a:rPr lang="en-US" sz="2700" b="1" dirty="0" smtClean="0">
                <a:solidFill>
                  <a:srgbClr val="1D08B8"/>
                </a:solidFill>
              </a:rPr>
              <a:t> </a:t>
            </a:r>
            <a:r>
              <a:rPr lang="ru-RU" sz="2700" b="1" dirty="0" smtClean="0">
                <a:solidFill>
                  <a:srgbClr val="1D08B8"/>
                </a:solidFill>
              </a:rPr>
              <a:t>кг</a:t>
            </a:r>
            <a:r>
              <a:rPr lang="ru-RU" sz="2700" b="1" dirty="0">
                <a:solidFill>
                  <a:srgbClr val="1D08B8"/>
                </a:solidFill>
              </a:rPr>
              <a:t>); </a:t>
            </a:r>
            <a:endParaRPr lang="ru-RU" sz="2700" b="1" dirty="0" smtClean="0">
              <a:solidFill>
                <a:srgbClr val="1D08B8"/>
              </a:solidFill>
            </a:endParaRPr>
          </a:p>
          <a:p>
            <a:pPr marL="0" indent="0">
              <a:buNone/>
            </a:pPr>
            <a:r>
              <a:rPr lang="ru-RU" sz="2700" b="1" dirty="0" smtClean="0">
                <a:solidFill>
                  <a:srgbClr val="FF0000"/>
                </a:solidFill>
              </a:rPr>
              <a:t>Г </a:t>
            </a:r>
            <a:r>
              <a:rPr lang="ru-RU" sz="2700" b="1" dirty="0">
                <a:solidFill>
                  <a:srgbClr val="FF0000"/>
                </a:solidFill>
              </a:rPr>
              <a:t>р и в н а </a:t>
            </a:r>
            <a:r>
              <a:rPr lang="ru-RU" sz="2700" b="1" dirty="0">
                <a:solidFill>
                  <a:srgbClr val="1D08B8"/>
                </a:solidFill>
              </a:rPr>
              <a:t>и л и </a:t>
            </a:r>
            <a:r>
              <a:rPr lang="ru-RU" sz="2700" b="1" dirty="0">
                <a:solidFill>
                  <a:srgbClr val="FF0000"/>
                </a:solidFill>
              </a:rPr>
              <a:t>ф у н т </a:t>
            </a:r>
            <a:r>
              <a:rPr lang="ru-RU" sz="2700" b="1" dirty="0">
                <a:solidFill>
                  <a:srgbClr val="1D08B8"/>
                </a:solidFill>
              </a:rPr>
              <a:t>= 2 малым гривенкам = </a:t>
            </a:r>
            <a:r>
              <a:rPr lang="ru-RU" sz="2700" b="1" dirty="0" smtClean="0">
                <a:solidFill>
                  <a:srgbClr val="1D08B8"/>
                </a:solidFill>
              </a:rPr>
              <a:t>            4 </a:t>
            </a:r>
            <a:r>
              <a:rPr lang="ru-RU" sz="2700" b="1" dirty="0">
                <a:solidFill>
                  <a:srgbClr val="1D08B8"/>
                </a:solidFill>
              </a:rPr>
              <a:t>малым </a:t>
            </a:r>
            <a:r>
              <a:rPr lang="ru-RU" sz="2700" b="1" dirty="0" err="1">
                <a:solidFill>
                  <a:srgbClr val="1D08B8"/>
                </a:solidFill>
              </a:rPr>
              <a:t>полугривенкам</a:t>
            </a:r>
            <a:r>
              <a:rPr lang="ru-RU" sz="2700" b="1" dirty="0">
                <a:solidFill>
                  <a:srgbClr val="1D08B8"/>
                </a:solidFill>
              </a:rPr>
              <a:t> = 96 золотникам = </a:t>
            </a:r>
            <a:r>
              <a:rPr lang="ru-RU" sz="2700" b="1" dirty="0" smtClean="0">
                <a:solidFill>
                  <a:srgbClr val="1D08B8"/>
                </a:solidFill>
              </a:rPr>
              <a:t>               32 </a:t>
            </a:r>
            <a:r>
              <a:rPr lang="ru-RU" sz="2700" b="1" dirty="0">
                <a:solidFill>
                  <a:srgbClr val="1D08B8"/>
                </a:solidFill>
              </a:rPr>
              <a:t>лотам (</a:t>
            </a:r>
            <a:r>
              <a:rPr lang="ru-RU" sz="2700" b="1" dirty="0" smtClean="0">
                <a:solidFill>
                  <a:srgbClr val="1D08B8"/>
                </a:solidFill>
              </a:rPr>
              <a:t>409,512</a:t>
            </a:r>
            <a:r>
              <a:rPr lang="en-US" sz="2700" b="1" dirty="0" smtClean="0">
                <a:solidFill>
                  <a:srgbClr val="1D08B8"/>
                </a:solidFill>
              </a:rPr>
              <a:t> </a:t>
            </a:r>
            <a:r>
              <a:rPr lang="ru-RU" sz="2700" b="1" dirty="0" smtClean="0">
                <a:solidFill>
                  <a:srgbClr val="1D08B8"/>
                </a:solidFill>
              </a:rPr>
              <a:t>г</a:t>
            </a:r>
            <a:r>
              <a:rPr lang="ru-RU" sz="2700" b="1" dirty="0">
                <a:solidFill>
                  <a:srgbClr val="1D08B8"/>
                </a:solidFill>
              </a:rPr>
              <a:t>)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287093" y="6188075"/>
            <a:ext cx="856907" cy="669925"/>
          </a:xfrm>
        </p:spPr>
        <p:txBody>
          <a:bodyPr/>
          <a:lstStyle/>
          <a:p>
            <a:pPr>
              <a:defRPr/>
            </a:pPr>
            <a:fld id="{B1C343F1-3032-41C8-979A-5577136490CC}" type="slidenum">
              <a:rPr lang="ru-RU" sz="1600" smtClean="0"/>
              <a:pPr>
                <a:defRPr/>
              </a:pPr>
              <a:t>26</a:t>
            </a:fld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71666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1088" y="-27384"/>
            <a:ext cx="9144000" cy="432048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Меры </a:t>
            </a:r>
            <a:r>
              <a:rPr lang="ru-RU" sz="2400" b="1" dirty="0" smtClean="0">
                <a:solidFill>
                  <a:srgbClr val="FF0000"/>
                </a:solidFill>
              </a:rPr>
              <a:t>объёма жидкостей:</a:t>
            </a:r>
            <a:r>
              <a:rPr lang="ru-RU" sz="2400" dirty="0" smtClean="0"/>
              <a:t> 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9024" y="404664"/>
            <a:ext cx="8748464" cy="62568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500" b="1" dirty="0" smtClean="0">
                <a:solidFill>
                  <a:srgbClr val="FF0000"/>
                </a:solidFill>
              </a:rPr>
              <a:t>Б </a:t>
            </a:r>
            <a:r>
              <a:rPr lang="ru-RU" sz="2500" b="1" dirty="0">
                <a:solidFill>
                  <a:srgbClr val="FF0000"/>
                </a:solidFill>
              </a:rPr>
              <a:t>о ч к а </a:t>
            </a:r>
            <a:r>
              <a:rPr lang="ru-RU" sz="2500" b="1" dirty="0"/>
              <a:t>= 40 ведрам = 492 литра </a:t>
            </a:r>
            <a:endParaRPr lang="ru-RU" sz="2500" b="1" dirty="0" smtClean="0"/>
          </a:p>
          <a:p>
            <a:pPr marL="0" indent="0">
              <a:buNone/>
            </a:pPr>
            <a:r>
              <a:rPr lang="ru-RU" sz="2500" b="1" dirty="0" smtClean="0">
                <a:solidFill>
                  <a:srgbClr val="FF0000"/>
                </a:solidFill>
              </a:rPr>
              <a:t>В </a:t>
            </a:r>
            <a:r>
              <a:rPr lang="ru-RU" sz="2500" b="1" dirty="0">
                <a:solidFill>
                  <a:srgbClr val="FF0000"/>
                </a:solidFill>
              </a:rPr>
              <a:t>е д р о </a:t>
            </a:r>
            <a:r>
              <a:rPr lang="ru-RU" sz="2500" b="1" dirty="0"/>
              <a:t>= 10 штофам = 12,299 литра </a:t>
            </a:r>
            <a:endParaRPr lang="ru-RU" sz="2500" b="1" dirty="0" smtClean="0"/>
          </a:p>
          <a:p>
            <a:pPr marL="0" indent="0">
              <a:buNone/>
            </a:pPr>
            <a:r>
              <a:rPr lang="ru-RU" sz="2500" b="1" dirty="0" smtClean="0">
                <a:solidFill>
                  <a:srgbClr val="FF0000"/>
                </a:solidFill>
              </a:rPr>
              <a:t>Ш </a:t>
            </a:r>
            <a:r>
              <a:rPr lang="ru-RU" sz="2500" b="1" dirty="0">
                <a:solidFill>
                  <a:srgbClr val="FF0000"/>
                </a:solidFill>
              </a:rPr>
              <a:t>т о ф </a:t>
            </a:r>
            <a:r>
              <a:rPr lang="ru-RU" sz="2500" b="1" dirty="0"/>
              <a:t>= 2 бутылкам = 1,23 литра </a:t>
            </a:r>
            <a:endParaRPr lang="ru-RU" sz="2500" b="1" dirty="0" smtClean="0"/>
          </a:p>
          <a:p>
            <a:pPr marL="0" indent="0">
              <a:buNone/>
            </a:pPr>
            <a:r>
              <a:rPr lang="ru-RU" sz="2500" b="1" dirty="0" smtClean="0">
                <a:solidFill>
                  <a:srgbClr val="FF0000"/>
                </a:solidFill>
              </a:rPr>
              <a:t>Ч </a:t>
            </a:r>
            <a:r>
              <a:rPr lang="ru-RU" sz="2500" b="1" dirty="0">
                <a:solidFill>
                  <a:srgbClr val="FF0000"/>
                </a:solidFill>
              </a:rPr>
              <a:t>е т в е р т ь </a:t>
            </a:r>
            <a:r>
              <a:rPr lang="ru-RU" sz="2500" b="1" dirty="0"/>
              <a:t>= 2,5 штофа = 5 бутылкам </a:t>
            </a:r>
            <a:endParaRPr lang="ru-RU" sz="2500" b="1" dirty="0" smtClean="0"/>
          </a:p>
          <a:p>
            <a:pPr marL="0" indent="0">
              <a:buNone/>
            </a:pPr>
            <a:r>
              <a:rPr lang="ru-RU" sz="2500" b="1" dirty="0" smtClean="0">
                <a:solidFill>
                  <a:srgbClr val="FF0000"/>
                </a:solidFill>
              </a:rPr>
              <a:t>Б </a:t>
            </a:r>
            <a:r>
              <a:rPr lang="ru-RU" sz="2500" b="1" dirty="0">
                <a:solidFill>
                  <a:srgbClr val="FF0000"/>
                </a:solidFill>
              </a:rPr>
              <a:t>у т ы л к а (пивная) </a:t>
            </a:r>
            <a:r>
              <a:rPr lang="ru-RU" sz="2500" b="1" dirty="0" smtClean="0"/>
              <a:t>= 5 </a:t>
            </a:r>
            <a:r>
              <a:rPr lang="ru-RU" sz="2500" b="1" dirty="0"/>
              <a:t>чаркам = </a:t>
            </a:r>
            <a:r>
              <a:rPr lang="ru-RU" sz="2500" b="1" dirty="0" smtClean="0"/>
              <a:t>0,62</a:t>
            </a:r>
            <a:r>
              <a:rPr lang="en-US" sz="2500" b="1" dirty="0" smtClean="0"/>
              <a:t> </a:t>
            </a:r>
            <a:r>
              <a:rPr lang="ru-RU" sz="2500" b="1" dirty="0" smtClean="0"/>
              <a:t>литра </a:t>
            </a:r>
          </a:p>
          <a:p>
            <a:pPr marL="0" indent="0">
              <a:buNone/>
            </a:pPr>
            <a:r>
              <a:rPr lang="ru-RU" sz="2500" b="1" dirty="0" smtClean="0">
                <a:solidFill>
                  <a:srgbClr val="FF0000"/>
                </a:solidFill>
              </a:rPr>
              <a:t>Ч </a:t>
            </a:r>
            <a:r>
              <a:rPr lang="ru-RU" sz="2500" b="1" dirty="0">
                <a:solidFill>
                  <a:srgbClr val="FF0000"/>
                </a:solidFill>
              </a:rPr>
              <a:t>а р к а </a:t>
            </a:r>
            <a:r>
              <a:rPr lang="ru-RU" sz="2500" b="1" dirty="0"/>
              <a:t>= 2 шкаликам = 0,123 литра </a:t>
            </a:r>
            <a:endParaRPr lang="ru-RU" sz="2500" b="1" dirty="0" smtClean="0"/>
          </a:p>
          <a:p>
            <a:pPr marL="0" indent="0">
              <a:buNone/>
            </a:pPr>
            <a:r>
              <a:rPr lang="ru-RU" sz="2500" b="1" dirty="0" smtClean="0">
                <a:solidFill>
                  <a:srgbClr val="FF0000"/>
                </a:solidFill>
              </a:rPr>
              <a:t>Б </a:t>
            </a:r>
            <a:r>
              <a:rPr lang="ru-RU" sz="2500" b="1" dirty="0">
                <a:solidFill>
                  <a:srgbClr val="FF0000"/>
                </a:solidFill>
              </a:rPr>
              <a:t>у т ы л к а (винная) </a:t>
            </a:r>
            <a:r>
              <a:rPr lang="ru-RU" sz="2500" b="1" dirty="0"/>
              <a:t>= 12,5 шкаликам = 0,77 литра </a:t>
            </a:r>
            <a:endParaRPr lang="ru-RU" sz="2500" b="1" dirty="0" smtClean="0"/>
          </a:p>
          <a:p>
            <a:pPr marL="0" indent="0">
              <a:buNone/>
            </a:pPr>
            <a:r>
              <a:rPr lang="ru-RU" sz="2500" b="1" dirty="0" smtClean="0">
                <a:solidFill>
                  <a:srgbClr val="FF0000"/>
                </a:solidFill>
              </a:rPr>
              <a:t>Ш </a:t>
            </a:r>
            <a:r>
              <a:rPr lang="ru-RU" sz="2500" b="1" dirty="0">
                <a:solidFill>
                  <a:srgbClr val="FF0000"/>
                </a:solidFill>
              </a:rPr>
              <a:t>к а л и к </a:t>
            </a:r>
            <a:r>
              <a:rPr lang="ru-RU" sz="2500" b="1" dirty="0"/>
              <a:t>= 0,06 литра </a:t>
            </a:r>
            <a:endParaRPr lang="ru-RU" sz="2500" b="1" dirty="0" smtClean="0"/>
          </a:p>
          <a:p>
            <a:pPr marL="0" indent="0">
              <a:buNone/>
            </a:pPr>
            <a:r>
              <a:rPr lang="ru-RU" sz="2500" b="1" dirty="0" smtClean="0">
                <a:solidFill>
                  <a:srgbClr val="1D08B8"/>
                </a:solidFill>
              </a:rPr>
              <a:t>Меры </a:t>
            </a:r>
            <a:r>
              <a:rPr lang="ru-RU" sz="2500" b="1" dirty="0">
                <a:solidFill>
                  <a:srgbClr val="1D08B8"/>
                </a:solidFill>
              </a:rPr>
              <a:t>объема сыпучих тел: </a:t>
            </a:r>
            <a:endParaRPr lang="ru-RU" sz="2500" b="1" dirty="0" smtClean="0">
              <a:solidFill>
                <a:srgbClr val="1D08B8"/>
              </a:solidFill>
            </a:endParaRPr>
          </a:p>
          <a:p>
            <a:pPr marL="0" indent="0">
              <a:buNone/>
            </a:pPr>
            <a:r>
              <a:rPr lang="ru-RU" sz="2500" b="1" dirty="0" smtClean="0">
                <a:solidFill>
                  <a:srgbClr val="FF0000"/>
                </a:solidFill>
              </a:rPr>
              <a:t>1 </a:t>
            </a:r>
            <a:r>
              <a:rPr lang="ru-RU" sz="2500" b="1" dirty="0">
                <a:solidFill>
                  <a:srgbClr val="FF0000"/>
                </a:solidFill>
              </a:rPr>
              <a:t>ч е т в е р т ь</a:t>
            </a:r>
            <a:r>
              <a:rPr lang="ru-RU" sz="2500" b="1" dirty="0"/>
              <a:t> = 8 четверикам = 209,9 л </a:t>
            </a:r>
            <a:endParaRPr lang="ru-RU" sz="2500" b="1" dirty="0" smtClean="0"/>
          </a:p>
          <a:p>
            <a:pPr marL="0" indent="0">
              <a:buNone/>
            </a:pPr>
            <a:r>
              <a:rPr lang="ru-RU" sz="2500" b="1" dirty="0" smtClean="0">
                <a:solidFill>
                  <a:srgbClr val="FF0000"/>
                </a:solidFill>
              </a:rPr>
              <a:t>1 </a:t>
            </a:r>
            <a:r>
              <a:rPr lang="ru-RU" sz="2500" b="1" dirty="0">
                <a:solidFill>
                  <a:srgbClr val="FF0000"/>
                </a:solidFill>
              </a:rPr>
              <a:t>ч е т в е р и к </a:t>
            </a:r>
            <a:r>
              <a:rPr lang="ru-RU" sz="2500" b="1" dirty="0"/>
              <a:t>= 8 гарнцам = 26,24 л </a:t>
            </a:r>
            <a:endParaRPr lang="ru-RU" sz="2500" b="1" dirty="0" smtClean="0"/>
          </a:p>
          <a:p>
            <a:pPr marL="0" indent="0">
              <a:buNone/>
            </a:pPr>
            <a:r>
              <a:rPr lang="ru-RU" sz="2500" b="1" dirty="0" smtClean="0">
                <a:solidFill>
                  <a:srgbClr val="FF0000"/>
                </a:solidFill>
              </a:rPr>
              <a:t>1 </a:t>
            </a:r>
            <a:r>
              <a:rPr lang="ru-RU" sz="2500" b="1" dirty="0">
                <a:solidFill>
                  <a:srgbClr val="FF0000"/>
                </a:solidFill>
              </a:rPr>
              <a:t>г а р н е ц </a:t>
            </a:r>
            <a:r>
              <a:rPr lang="ru-RU" sz="2500" b="1" dirty="0"/>
              <a:t>= 3,28 литра </a:t>
            </a:r>
            <a:endParaRPr lang="ru-RU" sz="2500" b="1" dirty="0">
              <a:solidFill>
                <a:srgbClr val="1D08B8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287093" y="6188075"/>
            <a:ext cx="856907" cy="669925"/>
          </a:xfrm>
        </p:spPr>
        <p:txBody>
          <a:bodyPr/>
          <a:lstStyle/>
          <a:p>
            <a:pPr>
              <a:defRPr/>
            </a:pPr>
            <a:fld id="{B1C343F1-3032-41C8-979A-5577136490CC}" type="slidenum">
              <a:rPr lang="ru-RU" sz="1600" smtClean="0"/>
              <a:pPr>
                <a:defRPr/>
              </a:pPr>
              <a:t>27</a:t>
            </a:fld>
            <a:endParaRPr lang="ru-RU" sz="1600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0" y="4725144"/>
            <a:ext cx="9144000" cy="43204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/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Меры объёма сыпучих тел:</a:t>
            </a:r>
            <a:r>
              <a:rPr lang="ru-RU" sz="2400" dirty="0" smtClean="0"/>
              <a:t> 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66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434"/>
            <a:ext cx="9144000" cy="690262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Денежная </a:t>
            </a:r>
            <a:r>
              <a:rPr lang="ru-RU" sz="2800" b="1" dirty="0">
                <a:solidFill>
                  <a:srgbClr val="FF0000"/>
                </a:solidFill>
              </a:rPr>
              <a:t>система русского народа 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6265" y="836712"/>
            <a:ext cx="8282199" cy="58052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600" b="1" dirty="0">
                <a:solidFill>
                  <a:srgbClr val="FF0000"/>
                </a:solidFill>
              </a:rPr>
              <a:t>С е р е б р я н а я </a:t>
            </a:r>
            <a:r>
              <a:rPr lang="en-US" sz="2600" b="1" dirty="0" smtClean="0">
                <a:solidFill>
                  <a:srgbClr val="FF0000"/>
                </a:solidFill>
              </a:rPr>
              <a:t> </a:t>
            </a:r>
            <a:r>
              <a:rPr lang="ru-RU" sz="2600" b="1" dirty="0" smtClean="0">
                <a:solidFill>
                  <a:srgbClr val="1D08B8"/>
                </a:solidFill>
              </a:rPr>
              <a:t>и </a:t>
            </a:r>
            <a:r>
              <a:rPr lang="en-US" sz="2600" b="1" dirty="0" smtClean="0">
                <a:solidFill>
                  <a:srgbClr val="1D08B8"/>
                </a:solidFill>
              </a:rPr>
              <a:t> </a:t>
            </a:r>
            <a:r>
              <a:rPr lang="ru-RU" sz="2600" b="1" dirty="0" smtClean="0">
                <a:solidFill>
                  <a:srgbClr val="FF0000"/>
                </a:solidFill>
              </a:rPr>
              <a:t>з </a:t>
            </a:r>
            <a:r>
              <a:rPr lang="ru-RU" sz="2600" b="1" dirty="0">
                <a:solidFill>
                  <a:srgbClr val="FF0000"/>
                </a:solidFill>
              </a:rPr>
              <a:t>о л о т а я </a:t>
            </a:r>
            <a:r>
              <a:rPr lang="en-US" sz="2600" b="1" dirty="0" smtClean="0">
                <a:solidFill>
                  <a:srgbClr val="FF0000"/>
                </a:solidFill>
              </a:rPr>
              <a:t> </a:t>
            </a:r>
            <a:r>
              <a:rPr lang="ru-RU" sz="2600" b="1" dirty="0" smtClean="0">
                <a:solidFill>
                  <a:srgbClr val="FF0000"/>
                </a:solidFill>
              </a:rPr>
              <a:t>г </a:t>
            </a:r>
            <a:r>
              <a:rPr lang="ru-RU" sz="2600" b="1" dirty="0">
                <a:solidFill>
                  <a:srgbClr val="FF0000"/>
                </a:solidFill>
              </a:rPr>
              <a:t>р и в н а </a:t>
            </a:r>
            <a:r>
              <a:rPr lang="ru-RU" sz="2600" b="1" dirty="0">
                <a:solidFill>
                  <a:srgbClr val="1D08B8"/>
                </a:solidFill>
              </a:rPr>
              <a:t>– весом в весовую гривну </a:t>
            </a:r>
            <a:endParaRPr lang="en-US" sz="2600" b="1" dirty="0" smtClean="0">
              <a:solidFill>
                <a:srgbClr val="1D08B8"/>
              </a:solidFill>
            </a:endParaRPr>
          </a:p>
          <a:p>
            <a:pPr marL="0" indent="0">
              <a:buNone/>
            </a:pPr>
            <a:r>
              <a:rPr lang="ru-RU" sz="2600" b="1" dirty="0" smtClean="0">
                <a:solidFill>
                  <a:srgbClr val="FF0000"/>
                </a:solidFill>
              </a:rPr>
              <a:t>Г </a:t>
            </a:r>
            <a:r>
              <a:rPr lang="ru-RU" sz="2600" b="1" dirty="0">
                <a:solidFill>
                  <a:srgbClr val="FF0000"/>
                </a:solidFill>
              </a:rPr>
              <a:t>р о ш </a:t>
            </a:r>
            <a:r>
              <a:rPr lang="ru-RU" sz="2600" b="1" dirty="0">
                <a:solidFill>
                  <a:srgbClr val="1D08B8"/>
                </a:solidFill>
              </a:rPr>
              <a:t>–</a:t>
            </a:r>
            <a:r>
              <a:rPr lang="ru-RU" sz="2600" b="1" dirty="0" smtClean="0">
                <a:solidFill>
                  <a:srgbClr val="1D08B8"/>
                </a:solidFill>
              </a:rPr>
              <a:t> </a:t>
            </a:r>
            <a:r>
              <a:rPr lang="ru-RU" sz="2600" b="1" dirty="0">
                <a:solidFill>
                  <a:srgbClr val="1D08B8"/>
                </a:solidFill>
              </a:rPr>
              <a:t>1/2 копейки </a:t>
            </a:r>
            <a:endParaRPr lang="en-US" sz="2600" b="1" dirty="0" smtClean="0">
              <a:solidFill>
                <a:srgbClr val="1D08B8"/>
              </a:solidFill>
            </a:endParaRPr>
          </a:p>
          <a:p>
            <a:pPr marL="0" indent="0">
              <a:buNone/>
            </a:pPr>
            <a:r>
              <a:rPr lang="ru-RU" sz="2600" b="1" dirty="0" smtClean="0">
                <a:solidFill>
                  <a:srgbClr val="FF0000"/>
                </a:solidFill>
              </a:rPr>
              <a:t>П </a:t>
            </a:r>
            <a:r>
              <a:rPr lang="ru-RU" sz="2600" b="1" dirty="0">
                <a:solidFill>
                  <a:srgbClr val="FF0000"/>
                </a:solidFill>
              </a:rPr>
              <a:t>о л у ш к а </a:t>
            </a:r>
            <a:r>
              <a:rPr lang="ru-RU" sz="2600" b="1" dirty="0">
                <a:solidFill>
                  <a:srgbClr val="1D08B8"/>
                </a:solidFill>
              </a:rPr>
              <a:t>–</a:t>
            </a:r>
            <a:r>
              <a:rPr lang="ru-RU" sz="2600" b="1" dirty="0" smtClean="0">
                <a:solidFill>
                  <a:srgbClr val="1D08B8"/>
                </a:solidFill>
              </a:rPr>
              <a:t> </a:t>
            </a:r>
            <a:r>
              <a:rPr lang="ru-RU" sz="2600" b="1" dirty="0">
                <a:solidFill>
                  <a:srgbClr val="1D08B8"/>
                </a:solidFill>
              </a:rPr>
              <a:t>1/4 копейки </a:t>
            </a:r>
            <a:endParaRPr lang="en-US" sz="2600" b="1" dirty="0" smtClean="0">
              <a:solidFill>
                <a:srgbClr val="1D08B8"/>
              </a:solidFill>
            </a:endParaRPr>
          </a:p>
          <a:p>
            <a:pPr marL="0" indent="0">
              <a:buNone/>
            </a:pPr>
            <a:r>
              <a:rPr lang="ru-RU" sz="2600" b="1" dirty="0" smtClean="0">
                <a:solidFill>
                  <a:srgbClr val="FF0000"/>
                </a:solidFill>
              </a:rPr>
              <a:t>А </a:t>
            </a:r>
            <a:r>
              <a:rPr lang="ru-RU" sz="2600" b="1" dirty="0">
                <a:solidFill>
                  <a:srgbClr val="FF0000"/>
                </a:solidFill>
              </a:rPr>
              <a:t>л т ы н </a:t>
            </a:r>
            <a:r>
              <a:rPr lang="ru-RU" sz="2600" b="1" dirty="0">
                <a:solidFill>
                  <a:srgbClr val="1D08B8"/>
                </a:solidFill>
              </a:rPr>
              <a:t>– 3 копейки </a:t>
            </a:r>
            <a:endParaRPr lang="en-US" sz="2600" b="1" dirty="0" smtClean="0">
              <a:solidFill>
                <a:srgbClr val="1D08B8"/>
              </a:solidFill>
            </a:endParaRPr>
          </a:p>
          <a:p>
            <a:pPr marL="0" indent="0">
              <a:buNone/>
            </a:pPr>
            <a:r>
              <a:rPr lang="ru-RU" sz="2600" b="1" dirty="0" smtClean="0">
                <a:solidFill>
                  <a:srgbClr val="FF0000"/>
                </a:solidFill>
              </a:rPr>
              <a:t>П </a:t>
            </a:r>
            <a:r>
              <a:rPr lang="ru-RU" sz="2600" b="1" dirty="0">
                <a:solidFill>
                  <a:srgbClr val="FF0000"/>
                </a:solidFill>
              </a:rPr>
              <a:t>я т а к </a:t>
            </a:r>
            <a:r>
              <a:rPr lang="ru-RU" sz="2600" b="1" dirty="0">
                <a:solidFill>
                  <a:srgbClr val="1D08B8"/>
                </a:solidFill>
              </a:rPr>
              <a:t>– 5 копеек </a:t>
            </a:r>
            <a:endParaRPr lang="en-US" sz="2600" b="1" dirty="0" smtClean="0">
              <a:solidFill>
                <a:srgbClr val="1D08B8"/>
              </a:solidFill>
            </a:endParaRPr>
          </a:p>
          <a:p>
            <a:pPr marL="0" indent="0">
              <a:buNone/>
            </a:pPr>
            <a:r>
              <a:rPr lang="ru-RU" sz="2600" b="1" dirty="0" smtClean="0">
                <a:solidFill>
                  <a:srgbClr val="FF0000"/>
                </a:solidFill>
              </a:rPr>
              <a:t>П </a:t>
            </a:r>
            <a:r>
              <a:rPr lang="ru-RU" sz="2600" b="1" dirty="0">
                <a:solidFill>
                  <a:srgbClr val="FF0000"/>
                </a:solidFill>
              </a:rPr>
              <a:t>я т и а л т ы н </a:t>
            </a:r>
            <a:r>
              <a:rPr lang="ru-RU" sz="2600" b="1" dirty="0" err="1">
                <a:solidFill>
                  <a:srgbClr val="FF0000"/>
                </a:solidFill>
              </a:rPr>
              <a:t>н</a:t>
            </a:r>
            <a:r>
              <a:rPr lang="ru-RU" sz="2600" b="1" dirty="0">
                <a:solidFill>
                  <a:srgbClr val="FF0000"/>
                </a:solidFill>
              </a:rPr>
              <a:t> ы й </a:t>
            </a:r>
            <a:r>
              <a:rPr lang="ru-RU" sz="2600" b="1" dirty="0">
                <a:solidFill>
                  <a:srgbClr val="1D08B8"/>
                </a:solidFill>
              </a:rPr>
              <a:t>– 15 копеек </a:t>
            </a:r>
            <a:endParaRPr lang="en-US" sz="2600" b="1" dirty="0" smtClean="0">
              <a:solidFill>
                <a:srgbClr val="1D08B8"/>
              </a:solidFill>
            </a:endParaRPr>
          </a:p>
          <a:p>
            <a:pPr marL="0" indent="0">
              <a:buNone/>
            </a:pPr>
            <a:r>
              <a:rPr lang="ru-RU" sz="2600" b="1" dirty="0" smtClean="0">
                <a:solidFill>
                  <a:srgbClr val="FF0000"/>
                </a:solidFill>
              </a:rPr>
              <a:t>Г </a:t>
            </a:r>
            <a:r>
              <a:rPr lang="ru-RU" sz="2600" b="1" dirty="0">
                <a:solidFill>
                  <a:srgbClr val="FF0000"/>
                </a:solidFill>
              </a:rPr>
              <a:t>р и в е н </a:t>
            </a:r>
            <a:r>
              <a:rPr lang="ru-RU" sz="2600" b="1" dirty="0" err="1">
                <a:solidFill>
                  <a:srgbClr val="FF0000"/>
                </a:solidFill>
              </a:rPr>
              <a:t>н</a:t>
            </a:r>
            <a:r>
              <a:rPr lang="ru-RU" sz="2600" b="1" dirty="0">
                <a:solidFill>
                  <a:srgbClr val="FF0000"/>
                </a:solidFill>
              </a:rPr>
              <a:t> и к </a:t>
            </a:r>
            <a:r>
              <a:rPr lang="ru-RU" sz="2600" b="1" dirty="0">
                <a:solidFill>
                  <a:srgbClr val="1D08B8"/>
                </a:solidFill>
              </a:rPr>
              <a:t>– 10 копеек </a:t>
            </a:r>
            <a:endParaRPr lang="en-US" sz="2600" b="1" dirty="0" smtClean="0">
              <a:solidFill>
                <a:srgbClr val="1D08B8"/>
              </a:solidFill>
            </a:endParaRPr>
          </a:p>
          <a:p>
            <a:pPr marL="0" indent="0">
              <a:buNone/>
            </a:pPr>
            <a:r>
              <a:rPr lang="ru-RU" sz="2600" b="1" dirty="0" smtClean="0">
                <a:solidFill>
                  <a:srgbClr val="FF0000"/>
                </a:solidFill>
              </a:rPr>
              <a:t>Д </a:t>
            </a:r>
            <a:r>
              <a:rPr lang="ru-RU" sz="2600" b="1" dirty="0">
                <a:solidFill>
                  <a:srgbClr val="FF0000"/>
                </a:solidFill>
              </a:rPr>
              <a:t>в у г р и в е н </a:t>
            </a:r>
            <a:r>
              <a:rPr lang="ru-RU" sz="2600" b="1" dirty="0" err="1">
                <a:solidFill>
                  <a:srgbClr val="FF0000"/>
                </a:solidFill>
              </a:rPr>
              <a:t>н</a:t>
            </a:r>
            <a:r>
              <a:rPr lang="ru-RU" sz="2600" b="1" dirty="0">
                <a:solidFill>
                  <a:srgbClr val="FF0000"/>
                </a:solidFill>
              </a:rPr>
              <a:t> и к </a:t>
            </a:r>
            <a:r>
              <a:rPr lang="ru-RU" sz="2600" b="1" dirty="0">
                <a:solidFill>
                  <a:srgbClr val="1D08B8"/>
                </a:solidFill>
              </a:rPr>
              <a:t>– 20 копеек </a:t>
            </a:r>
            <a:endParaRPr lang="en-US" sz="2600" b="1" dirty="0" smtClean="0">
              <a:solidFill>
                <a:srgbClr val="1D08B8"/>
              </a:solidFill>
            </a:endParaRPr>
          </a:p>
          <a:p>
            <a:pPr marL="0" indent="0">
              <a:buNone/>
            </a:pPr>
            <a:r>
              <a:rPr lang="ru-RU" sz="2600" b="1" dirty="0" smtClean="0">
                <a:solidFill>
                  <a:srgbClr val="FF0000"/>
                </a:solidFill>
              </a:rPr>
              <a:t>Ч </a:t>
            </a:r>
            <a:r>
              <a:rPr lang="ru-RU" sz="2600" b="1" dirty="0">
                <a:solidFill>
                  <a:srgbClr val="FF0000"/>
                </a:solidFill>
              </a:rPr>
              <a:t>е т в е р т а к </a:t>
            </a:r>
            <a:r>
              <a:rPr lang="ru-RU" sz="2600" b="1" dirty="0">
                <a:solidFill>
                  <a:srgbClr val="1D08B8"/>
                </a:solidFill>
              </a:rPr>
              <a:t>– 25 копеек </a:t>
            </a:r>
            <a:endParaRPr lang="en-US" sz="2600" b="1" dirty="0" smtClean="0">
              <a:solidFill>
                <a:srgbClr val="1D08B8"/>
              </a:solidFill>
            </a:endParaRPr>
          </a:p>
          <a:p>
            <a:pPr marL="0" indent="0">
              <a:buNone/>
            </a:pPr>
            <a:r>
              <a:rPr lang="ru-RU" sz="2600" b="1" dirty="0" smtClean="0">
                <a:solidFill>
                  <a:srgbClr val="FF0000"/>
                </a:solidFill>
              </a:rPr>
              <a:t>П </a:t>
            </a:r>
            <a:r>
              <a:rPr lang="ru-RU" sz="2600" b="1" dirty="0">
                <a:solidFill>
                  <a:srgbClr val="FF0000"/>
                </a:solidFill>
              </a:rPr>
              <a:t>о л т и н </a:t>
            </a:r>
            <a:r>
              <a:rPr lang="ru-RU" sz="2600" b="1" dirty="0" err="1">
                <a:solidFill>
                  <a:srgbClr val="FF0000"/>
                </a:solidFill>
              </a:rPr>
              <a:t>н</a:t>
            </a:r>
            <a:r>
              <a:rPr lang="ru-RU" sz="2600" b="1" dirty="0">
                <a:solidFill>
                  <a:srgbClr val="FF0000"/>
                </a:solidFill>
              </a:rPr>
              <a:t> и к </a:t>
            </a:r>
            <a:r>
              <a:rPr lang="ru-RU" sz="2600" b="1" dirty="0">
                <a:solidFill>
                  <a:srgbClr val="1D08B8"/>
                </a:solidFill>
              </a:rPr>
              <a:t>– 50 </a:t>
            </a:r>
            <a:r>
              <a:rPr lang="ru-RU" sz="2600" b="1" dirty="0" smtClean="0">
                <a:solidFill>
                  <a:srgbClr val="1D08B8"/>
                </a:solidFill>
              </a:rPr>
              <a:t>копеек</a:t>
            </a:r>
            <a:endParaRPr lang="ru-RU" sz="2600" b="1" dirty="0">
              <a:solidFill>
                <a:srgbClr val="1D08B8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287093" y="6188075"/>
            <a:ext cx="856907" cy="669925"/>
          </a:xfrm>
        </p:spPr>
        <p:txBody>
          <a:bodyPr/>
          <a:lstStyle/>
          <a:p>
            <a:pPr>
              <a:defRPr/>
            </a:pPr>
            <a:fld id="{B1C343F1-3032-41C8-979A-5577136490CC}" type="slidenum">
              <a:rPr lang="ru-RU" sz="1600" smtClean="0"/>
              <a:pPr>
                <a:defRPr/>
              </a:pPr>
              <a:t>28</a:t>
            </a:fld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59645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80166" y="3284984"/>
            <a:ext cx="2151874" cy="2538418"/>
          </a:xfrm>
        </p:spPr>
        <p:txBody>
          <a:bodyPr>
            <a:normAutofit fontScale="47500" lnSpcReduction="20000"/>
          </a:bodyPr>
          <a:lstStyle/>
          <a:p>
            <a:pPr algn="l">
              <a:buClr>
                <a:srgbClr val="FF0000"/>
              </a:buClr>
              <a:buFont typeface="Wingdings" pitchFamily="2" charset="2"/>
              <a:buChar char="v"/>
            </a:pPr>
            <a:r>
              <a:rPr lang="en-US" sz="5400" b="1" dirty="0" smtClean="0">
                <a:solidFill>
                  <a:srgbClr val="0000FF"/>
                </a:solidFill>
              </a:rPr>
              <a:t> </a:t>
            </a:r>
            <a:r>
              <a:rPr lang="ru-RU" sz="5400" b="1" dirty="0" smtClean="0">
                <a:solidFill>
                  <a:srgbClr val="0000FF"/>
                </a:solidFill>
              </a:rPr>
              <a:t>Фут</a:t>
            </a:r>
          </a:p>
          <a:p>
            <a:pPr algn="l">
              <a:buClr>
                <a:srgbClr val="FF0000"/>
              </a:buClr>
              <a:buFont typeface="Wingdings" pitchFamily="2" charset="2"/>
              <a:buChar char="v"/>
            </a:pPr>
            <a:endParaRPr lang="ru-RU" sz="5400" b="1" dirty="0" smtClean="0">
              <a:solidFill>
                <a:srgbClr val="0000FF"/>
              </a:solidFill>
            </a:endParaRPr>
          </a:p>
          <a:p>
            <a:pPr algn="l">
              <a:buClr>
                <a:srgbClr val="FF0000"/>
              </a:buClr>
              <a:buFont typeface="Wingdings" pitchFamily="2" charset="2"/>
              <a:buChar char="v"/>
            </a:pPr>
            <a:r>
              <a:rPr lang="en-US" sz="5400" b="1" dirty="0" smtClean="0">
                <a:solidFill>
                  <a:srgbClr val="0000FF"/>
                </a:solidFill>
              </a:rPr>
              <a:t> </a:t>
            </a:r>
            <a:r>
              <a:rPr lang="ru-RU" sz="5400" b="1" dirty="0" smtClean="0">
                <a:solidFill>
                  <a:srgbClr val="0000FF"/>
                </a:solidFill>
              </a:rPr>
              <a:t>Дюйм</a:t>
            </a:r>
          </a:p>
          <a:p>
            <a:pPr algn="l">
              <a:buClr>
                <a:srgbClr val="FF0000"/>
              </a:buClr>
              <a:buFont typeface="Wingdings" pitchFamily="2" charset="2"/>
              <a:buChar char="v"/>
            </a:pPr>
            <a:endParaRPr lang="ru-RU" sz="5400" b="1" dirty="0" smtClean="0">
              <a:solidFill>
                <a:srgbClr val="0000FF"/>
              </a:solidFill>
            </a:endParaRPr>
          </a:p>
          <a:p>
            <a:pPr algn="l">
              <a:buClr>
                <a:srgbClr val="FF0000"/>
              </a:buClr>
              <a:buFont typeface="Wingdings" pitchFamily="2" charset="2"/>
              <a:buChar char="v"/>
            </a:pPr>
            <a:r>
              <a:rPr lang="en-US" sz="5400" b="1" dirty="0" smtClean="0">
                <a:solidFill>
                  <a:srgbClr val="0000FF"/>
                </a:solidFill>
              </a:rPr>
              <a:t> </a:t>
            </a:r>
            <a:r>
              <a:rPr lang="ru-RU" sz="5400" b="1" dirty="0" smtClean="0">
                <a:solidFill>
                  <a:srgbClr val="0000FF"/>
                </a:solidFill>
              </a:rPr>
              <a:t>Ярд</a:t>
            </a:r>
            <a:endParaRPr lang="ru-RU" sz="5400" b="1" dirty="0">
              <a:solidFill>
                <a:srgbClr val="0000FF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-27384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Меры длины, используемые в Англии</a:t>
            </a:r>
            <a:endParaRPr lang="ru-RU" sz="5400" b="1" cap="none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Picture 2" descr="D:\Мои документы\Мои рисунки\MP Navigator EX\2011_01_23\IMG_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3721" y="1916832"/>
            <a:ext cx="2143140" cy="4631272"/>
          </a:xfrm>
          <a:prstGeom prst="rect">
            <a:avLst/>
          </a:prstGeom>
          <a:noFill/>
        </p:spPr>
      </p:pic>
      <p:pic>
        <p:nvPicPr>
          <p:cNvPr id="8" name="Picture 2" descr="H:\2011_01_23\Копия (2) IMG_0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1726942"/>
            <a:ext cx="3180298" cy="3574266"/>
          </a:xfrm>
          <a:prstGeom prst="rect">
            <a:avLst/>
          </a:prstGeom>
          <a:noFill/>
        </p:spPr>
      </p:pic>
      <p:pic>
        <p:nvPicPr>
          <p:cNvPr id="6" name="Picture 2" descr="H:\2011_01_23\IMG_00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4653136"/>
            <a:ext cx="2151923" cy="21106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65440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421"/>
            <a:ext cx="9143999" cy="1113861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ИСТОРИЯ </a:t>
            </a:r>
            <a:r>
              <a:rPr lang="ru-RU" b="1" dirty="0" smtClean="0">
                <a:solidFill>
                  <a:srgbClr val="FFFF00"/>
                </a:solidFill>
              </a:rPr>
              <a:t>возникновения ЕДИНИЦ Измерений В РОССИИ И ЗА РУБЕЖОМ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050428"/>
            <a:ext cx="8784976" cy="580757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>
                <a:solidFill>
                  <a:srgbClr val="1D08B8"/>
                </a:solidFill>
              </a:rPr>
              <a:t>Потребность в измерениях возникла в незапамятные времена. </a:t>
            </a:r>
            <a:endParaRPr lang="ru-RU" dirty="0" smtClean="0">
              <a:solidFill>
                <a:srgbClr val="1D08B8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1D08B8"/>
                </a:solidFill>
              </a:rPr>
              <a:t>Для </a:t>
            </a:r>
            <a:r>
              <a:rPr lang="ru-RU" dirty="0">
                <a:solidFill>
                  <a:srgbClr val="1D08B8"/>
                </a:solidFill>
              </a:rPr>
              <a:t>этого в первую очередь использовались подручные средства</a:t>
            </a:r>
            <a:r>
              <a:rPr lang="ru-RU" dirty="0" smtClean="0">
                <a:solidFill>
                  <a:srgbClr val="1D08B8"/>
                </a:solidFill>
              </a:rPr>
              <a:t>.</a:t>
            </a:r>
          </a:p>
          <a:p>
            <a:pPr marL="0" indent="0">
              <a:buNone/>
            </a:pPr>
            <a:r>
              <a:rPr lang="ru-RU" dirty="0">
                <a:solidFill>
                  <a:srgbClr val="1D08B8"/>
                </a:solidFill>
              </a:rPr>
              <a:t>Многие меры имели ант­ропометрическое происхождение или были связаны с конкретной трудо­вой деятельностью </a:t>
            </a:r>
            <a:r>
              <a:rPr lang="ru-RU" dirty="0" smtClean="0">
                <a:solidFill>
                  <a:srgbClr val="1D08B8"/>
                </a:solidFill>
              </a:rPr>
              <a:t>человека. 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1D08B8"/>
                </a:solidFill>
              </a:rPr>
              <a:t>Так</a:t>
            </a:r>
            <a:r>
              <a:rPr lang="ru-RU" dirty="0">
                <a:solidFill>
                  <a:srgbClr val="1D08B8"/>
                </a:solidFill>
              </a:rPr>
              <a:t>, </a:t>
            </a:r>
            <a:r>
              <a:rPr lang="ru-RU" b="1" dirty="0">
                <a:solidFill>
                  <a:srgbClr val="FF0000"/>
                </a:solidFill>
              </a:rPr>
              <a:t>в Киевской Руси </a:t>
            </a:r>
            <a:r>
              <a:rPr lang="ru-RU" dirty="0">
                <a:solidFill>
                  <a:srgbClr val="1D08B8"/>
                </a:solidFill>
              </a:rPr>
              <a:t>применялись в </a:t>
            </a:r>
            <a:r>
              <a:rPr lang="ru-RU" dirty="0" smtClean="0">
                <a:solidFill>
                  <a:srgbClr val="1D08B8"/>
                </a:solidFill>
              </a:rPr>
              <a:t>обихо­де: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b="1" i="1" dirty="0" smtClean="0">
                <a:solidFill>
                  <a:srgbClr val="1D08B8"/>
                </a:solidFill>
              </a:rPr>
              <a:t>вершок </a:t>
            </a:r>
            <a:r>
              <a:rPr lang="ru-RU" b="1" i="1" dirty="0">
                <a:solidFill>
                  <a:srgbClr val="1D08B8"/>
                </a:solidFill>
              </a:rPr>
              <a:t>–</a:t>
            </a:r>
            <a:r>
              <a:rPr lang="ru-RU" b="1" dirty="0" smtClean="0">
                <a:solidFill>
                  <a:srgbClr val="1D08B8"/>
                </a:solidFill>
              </a:rPr>
              <a:t> </a:t>
            </a:r>
            <a:r>
              <a:rPr lang="ru-RU" b="1" dirty="0">
                <a:solidFill>
                  <a:srgbClr val="1D08B8"/>
                </a:solidFill>
              </a:rPr>
              <a:t>«верх перста» </a:t>
            </a:r>
            <a:r>
              <a:rPr lang="ru-RU" i="1" dirty="0">
                <a:solidFill>
                  <a:srgbClr val="1D08B8"/>
                </a:solidFill>
              </a:rPr>
              <a:t>–</a:t>
            </a:r>
            <a:r>
              <a:rPr lang="ru-RU" dirty="0" smtClean="0">
                <a:solidFill>
                  <a:srgbClr val="1D08B8"/>
                </a:solidFill>
              </a:rPr>
              <a:t> </a:t>
            </a:r>
            <a:r>
              <a:rPr lang="ru-RU" dirty="0">
                <a:solidFill>
                  <a:srgbClr val="1D08B8"/>
                </a:solidFill>
              </a:rPr>
              <a:t>длина фаланги указательного пальца; </a:t>
            </a:r>
            <a:endParaRPr lang="ru-RU" dirty="0" smtClean="0">
              <a:solidFill>
                <a:srgbClr val="1D08B8"/>
              </a:solidFill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b="1" i="1" dirty="0" smtClean="0">
                <a:solidFill>
                  <a:srgbClr val="1D08B8"/>
                </a:solidFill>
              </a:rPr>
              <a:t>пядь</a:t>
            </a:r>
            <a:r>
              <a:rPr lang="ru-RU" i="1" dirty="0" smtClean="0">
                <a:solidFill>
                  <a:srgbClr val="1D08B8"/>
                </a:solidFill>
              </a:rPr>
              <a:t> </a:t>
            </a:r>
            <a:r>
              <a:rPr lang="ru-RU" i="1" dirty="0">
                <a:solidFill>
                  <a:srgbClr val="1D08B8"/>
                </a:solidFill>
              </a:rPr>
              <a:t>–</a:t>
            </a:r>
            <a:r>
              <a:rPr lang="ru-RU" i="1" dirty="0" smtClean="0">
                <a:solidFill>
                  <a:srgbClr val="1D08B8"/>
                </a:solidFill>
              </a:rPr>
              <a:t> </a:t>
            </a:r>
            <a:r>
              <a:rPr lang="ru-RU" dirty="0">
                <a:solidFill>
                  <a:srgbClr val="1D08B8"/>
                </a:solidFill>
              </a:rPr>
              <a:t>от «пять», «пятерня» </a:t>
            </a:r>
            <a:r>
              <a:rPr lang="ru-RU" i="1" dirty="0">
                <a:solidFill>
                  <a:srgbClr val="1D08B8"/>
                </a:solidFill>
              </a:rPr>
              <a:t>–</a:t>
            </a:r>
            <a:r>
              <a:rPr lang="ru-RU" dirty="0" smtClean="0">
                <a:solidFill>
                  <a:srgbClr val="1D08B8"/>
                </a:solidFill>
              </a:rPr>
              <a:t> </a:t>
            </a:r>
            <a:r>
              <a:rPr lang="ru-RU" dirty="0">
                <a:solidFill>
                  <a:srgbClr val="1D08B8"/>
                </a:solidFill>
              </a:rPr>
              <a:t>расстояние между концами вытянутых большого и указательного пальцев; </a:t>
            </a:r>
            <a:endParaRPr lang="ru-RU" dirty="0" smtClean="0">
              <a:solidFill>
                <a:srgbClr val="1D08B8"/>
              </a:solidFill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b="1" i="1" dirty="0" smtClean="0">
                <a:solidFill>
                  <a:srgbClr val="1D08B8"/>
                </a:solidFill>
              </a:rPr>
              <a:t>локоть</a:t>
            </a:r>
            <a:r>
              <a:rPr lang="ru-RU" i="1" dirty="0" smtClean="0">
                <a:solidFill>
                  <a:srgbClr val="1D08B8"/>
                </a:solidFill>
              </a:rPr>
              <a:t> – </a:t>
            </a:r>
            <a:r>
              <a:rPr lang="ru-RU" dirty="0" smtClean="0">
                <a:solidFill>
                  <a:srgbClr val="1D08B8"/>
                </a:solidFill>
              </a:rPr>
              <a:t>расстояние </a:t>
            </a:r>
            <a:r>
              <a:rPr lang="ru-RU" dirty="0">
                <a:solidFill>
                  <a:srgbClr val="1D08B8"/>
                </a:solidFill>
              </a:rPr>
              <a:t>от локтя до конца среднего пальца; </a:t>
            </a:r>
            <a:endParaRPr lang="ru-RU" dirty="0" smtClean="0">
              <a:solidFill>
                <a:srgbClr val="1D08B8"/>
              </a:solidFill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b="1" i="1" dirty="0" smtClean="0">
                <a:solidFill>
                  <a:srgbClr val="1D08B8"/>
                </a:solidFill>
              </a:rPr>
              <a:t>сажень</a:t>
            </a:r>
            <a:r>
              <a:rPr lang="ru-RU" i="1" dirty="0" smtClean="0">
                <a:solidFill>
                  <a:srgbClr val="1D08B8"/>
                </a:solidFill>
              </a:rPr>
              <a:t> </a:t>
            </a:r>
            <a:r>
              <a:rPr lang="ru-RU" i="1" dirty="0">
                <a:solidFill>
                  <a:srgbClr val="1D08B8"/>
                </a:solidFill>
              </a:rPr>
              <a:t>–</a:t>
            </a:r>
            <a:r>
              <a:rPr lang="ru-RU" i="1" dirty="0" smtClean="0">
                <a:solidFill>
                  <a:srgbClr val="1D08B8"/>
                </a:solidFill>
              </a:rPr>
              <a:t> </a:t>
            </a:r>
            <a:r>
              <a:rPr lang="ru-RU" dirty="0">
                <a:solidFill>
                  <a:srgbClr val="1D08B8"/>
                </a:solidFill>
              </a:rPr>
              <a:t>от «</a:t>
            </a:r>
            <a:r>
              <a:rPr lang="ru-RU" dirty="0" err="1">
                <a:solidFill>
                  <a:srgbClr val="1D08B8"/>
                </a:solidFill>
              </a:rPr>
              <a:t>сягать</a:t>
            </a:r>
            <a:r>
              <a:rPr lang="ru-RU" dirty="0">
                <a:solidFill>
                  <a:srgbClr val="1D08B8"/>
                </a:solidFill>
              </a:rPr>
              <a:t>», «достигать», т.е. можно достать; </a:t>
            </a:r>
            <a:endParaRPr lang="ru-RU" dirty="0" smtClean="0">
              <a:solidFill>
                <a:srgbClr val="1D08B8"/>
              </a:solidFill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b="1" i="1" dirty="0" smtClean="0">
                <a:solidFill>
                  <a:srgbClr val="1D08B8"/>
                </a:solidFill>
              </a:rPr>
              <a:t>косая </a:t>
            </a:r>
            <a:r>
              <a:rPr lang="ru-RU" b="1" i="1" dirty="0">
                <a:solidFill>
                  <a:srgbClr val="1D08B8"/>
                </a:solidFill>
              </a:rPr>
              <a:t>сажень </a:t>
            </a:r>
            <a:r>
              <a:rPr lang="ru-RU" i="1" dirty="0">
                <a:solidFill>
                  <a:srgbClr val="1D08B8"/>
                </a:solidFill>
              </a:rPr>
              <a:t>–</a:t>
            </a:r>
            <a:r>
              <a:rPr lang="ru-RU" dirty="0" smtClean="0">
                <a:solidFill>
                  <a:srgbClr val="1D08B8"/>
                </a:solidFill>
              </a:rPr>
              <a:t> </a:t>
            </a:r>
            <a:r>
              <a:rPr lang="ru-RU" dirty="0">
                <a:solidFill>
                  <a:srgbClr val="1D08B8"/>
                </a:solidFill>
              </a:rPr>
              <a:t>предел того, что можно достать: расстояние от подошвы левой ноги до конца среднего пальца вытянутой вверх правой руки; </a:t>
            </a:r>
            <a:endParaRPr lang="ru-RU" dirty="0" smtClean="0">
              <a:solidFill>
                <a:srgbClr val="1D08B8"/>
              </a:solidFill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b="1" i="1" dirty="0" smtClean="0">
                <a:solidFill>
                  <a:srgbClr val="1D08B8"/>
                </a:solidFill>
              </a:rPr>
              <a:t>верста </a:t>
            </a:r>
            <a:r>
              <a:rPr lang="ru-RU" dirty="0" smtClean="0">
                <a:solidFill>
                  <a:srgbClr val="1D08B8"/>
                </a:solidFill>
              </a:rPr>
              <a:t>– от </a:t>
            </a:r>
            <a:r>
              <a:rPr lang="ru-RU" dirty="0">
                <a:solidFill>
                  <a:srgbClr val="1D08B8"/>
                </a:solidFill>
              </a:rPr>
              <a:t>«верти», «поворачивая» плуг обратно, длина борозды.</a:t>
            </a:r>
            <a:endParaRPr lang="ru-RU" dirty="0" smtClean="0">
              <a:solidFill>
                <a:srgbClr val="1D08B8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1D08B8"/>
                </a:solidFill>
              </a:rPr>
              <a:t>Древнее </a:t>
            </a:r>
            <a:r>
              <a:rPr lang="ru-RU" dirty="0">
                <a:solidFill>
                  <a:srgbClr val="1D08B8"/>
                </a:solidFill>
              </a:rPr>
              <a:t>происхождение имеют </a:t>
            </a:r>
            <a:r>
              <a:rPr lang="ru-RU" b="1" dirty="0">
                <a:solidFill>
                  <a:srgbClr val="FF0000"/>
                </a:solidFill>
              </a:rPr>
              <a:t>«естественные» меры</a:t>
            </a:r>
            <a:r>
              <a:rPr lang="ru-RU" dirty="0">
                <a:solidFill>
                  <a:srgbClr val="1D08B8"/>
                </a:solidFill>
              </a:rPr>
              <a:t>. Пер­выми из них, получившими повсеместное распространение, стали </a:t>
            </a:r>
            <a:r>
              <a:rPr lang="ru-RU" b="1" dirty="0">
                <a:solidFill>
                  <a:srgbClr val="1D08B8"/>
                </a:solidFill>
              </a:rPr>
              <a:t>меры времени</a:t>
            </a:r>
            <a:r>
              <a:rPr lang="ru-RU" dirty="0">
                <a:solidFill>
                  <a:srgbClr val="1D08B8"/>
                </a:solidFill>
              </a:rPr>
              <a:t>. На основе астрономических наблюдений древние вавилоняне установили </a:t>
            </a:r>
            <a:r>
              <a:rPr lang="ru-RU" b="1" i="1" dirty="0">
                <a:solidFill>
                  <a:srgbClr val="1D08B8"/>
                </a:solidFill>
              </a:rPr>
              <a:t>год, месяц, час</a:t>
            </a:r>
            <a:r>
              <a:rPr lang="ru-RU" i="1" dirty="0">
                <a:solidFill>
                  <a:srgbClr val="1D08B8"/>
                </a:solidFill>
              </a:rPr>
              <a:t>. </a:t>
            </a:r>
            <a:r>
              <a:rPr lang="ru-RU" dirty="0">
                <a:solidFill>
                  <a:srgbClr val="1D08B8"/>
                </a:solidFill>
              </a:rPr>
              <a:t>Впоследствии 1/86400 часть среднего периода обращения Земли вокруг своей оси получила название </a:t>
            </a:r>
            <a:r>
              <a:rPr lang="ru-RU" b="1" i="1" dirty="0">
                <a:solidFill>
                  <a:srgbClr val="1D08B8"/>
                </a:solidFill>
              </a:rPr>
              <a:t>секунды</a:t>
            </a:r>
            <a:r>
              <a:rPr lang="ru-RU" i="1" dirty="0">
                <a:solidFill>
                  <a:srgbClr val="1D08B8"/>
                </a:solidFill>
              </a:rPr>
              <a:t>.</a:t>
            </a:r>
            <a:endParaRPr lang="ru-RU" dirty="0">
              <a:solidFill>
                <a:srgbClr val="1D08B8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532440" y="6188075"/>
            <a:ext cx="611560" cy="669925"/>
          </a:xfrm>
        </p:spPr>
        <p:txBody>
          <a:bodyPr/>
          <a:lstStyle/>
          <a:p>
            <a:pPr>
              <a:defRPr/>
            </a:pPr>
            <a:fld id="{B1C343F1-3032-41C8-979A-5577136490CC}" type="slidenum">
              <a:rPr lang="ru-RU" sz="1600" smtClean="0"/>
              <a:pPr>
                <a:defRPr/>
              </a:pPr>
              <a:t>3</a:t>
            </a:fld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06926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692696"/>
            <a:ext cx="8750206" cy="6309320"/>
          </a:xfrm>
        </p:spPr>
        <p:txBody>
          <a:bodyPr>
            <a:noAutofit/>
          </a:bodyPr>
          <a:lstStyle/>
          <a:p>
            <a:pPr algn="just"/>
            <a:r>
              <a:rPr lang="ru-RU" sz="2100" b="1" dirty="0" smtClean="0">
                <a:solidFill>
                  <a:srgbClr val="FF0000"/>
                </a:solidFill>
              </a:rPr>
              <a:t>Фут</a:t>
            </a:r>
            <a:r>
              <a:rPr lang="ru-RU" sz="2100" dirty="0" smtClean="0">
                <a:solidFill>
                  <a:srgbClr val="1D08B8"/>
                </a:solidFill>
              </a:rPr>
              <a:t> </a:t>
            </a:r>
            <a:r>
              <a:rPr lang="ru-RU" sz="2100" i="1" dirty="0" smtClean="0">
                <a:solidFill>
                  <a:srgbClr val="1D08B8"/>
                </a:solidFill>
              </a:rPr>
              <a:t>(в английском языке означает </a:t>
            </a:r>
            <a:r>
              <a:rPr lang="ru-RU" sz="2100" b="1" i="1" dirty="0" smtClean="0">
                <a:solidFill>
                  <a:srgbClr val="1D08B8"/>
                </a:solidFill>
              </a:rPr>
              <a:t>«нога</a:t>
            </a:r>
            <a:r>
              <a:rPr lang="ru-RU" sz="2100" i="1" dirty="0" smtClean="0">
                <a:solidFill>
                  <a:srgbClr val="1D08B8"/>
                </a:solidFill>
              </a:rPr>
              <a:t>») </a:t>
            </a:r>
            <a:r>
              <a:rPr lang="ru-RU" sz="2100" dirty="0" smtClean="0">
                <a:solidFill>
                  <a:srgbClr val="1D08B8"/>
                </a:solidFill>
              </a:rPr>
              <a:t>– мера длины в разных странах.</a:t>
            </a:r>
          </a:p>
          <a:p>
            <a:pPr algn="just"/>
            <a:r>
              <a:rPr lang="ru-RU" sz="2100" dirty="0" smtClean="0">
                <a:solidFill>
                  <a:srgbClr val="1D08B8"/>
                </a:solidFill>
              </a:rPr>
              <a:t>Эта мера длины возникла как средняя длина ступни человека (</a:t>
            </a:r>
            <a:r>
              <a:rPr lang="ru-RU" sz="2100" b="1" dirty="0" smtClean="0">
                <a:solidFill>
                  <a:srgbClr val="1D08B8"/>
                </a:solidFill>
              </a:rPr>
              <a:t>длина ступни короля Карла Великого</a:t>
            </a:r>
            <a:r>
              <a:rPr lang="ru-RU" sz="2100" dirty="0" smtClean="0">
                <a:solidFill>
                  <a:srgbClr val="1D08B8"/>
                </a:solidFill>
              </a:rPr>
              <a:t>). </a:t>
            </a:r>
          </a:p>
          <a:p>
            <a:pPr algn="just"/>
            <a:r>
              <a:rPr lang="ru-RU" sz="2100" dirty="0" smtClean="0">
                <a:solidFill>
                  <a:srgbClr val="1D08B8"/>
                </a:solidFill>
              </a:rPr>
              <a:t>Фут употреблялся </a:t>
            </a:r>
            <a:r>
              <a:rPr lang="ru-RU" sz="2100" b="1" dirty="0" smtClean="0">
                <a:solidFill>
                  <a:srgbClr val="1D08B8"/>
                </a:solidFill>
              </a:rPr>
              <a:t>в морском деле </a:t>
            </a:r>
            <a:r>
              <a:rPr lang="ru-RU" sz="2100" dirty="0" smtClean="0">
                <a:solidFill>
                  <a:srgbClr val="1D08B8"/>
                </a:solidFill>
              </a:rPr>
              <a:t>для измерения главным образом небольших длин: малые глубины, малые расстояния, размеры судов и шлюпок.</a:t>
            </a:r>
          </a:p>
          <a:p>
            <a:r>
              <a:rPr lang="ru-RU" sz="2100" b="1" dirty="0" smtClean="0">
                <a:solidFill>
                  <a:srgbClr val="1D08B8"/>
                </a:solidFill>
              </a:rPr>
              <a:t>Английский фут равен русскому:</a:t>
            </a:r>
            <a:r>
              <a:rPr lang="ru-RU" sz="2100" dirty="0" smtClean="0">
                <a:solidFill>
                  <a:srgbClr val="1D08B8"/>
                </a:solidFill>
              </a:rPr>
              <a:t> </a:t>
            </a:r>
          </a:p>
          <a:p>
            <a:r>
              <a:rPr lang="ru-RU" sz="2100" b="1" dirty="0" smtClean="0">
                <a:solidFill>
                  <a:srgbClr val="FF0000"/>
                </a:solidFill>
              </a:rPr>
              <a:t>30,5 см (тридцать с половиной сантиметров).</a:t>
            </a:r>
          </a:p>
          <a:p>
            <a:pPr algn="just"/>
            <a:endParaRPr lang="ru-RU" sz="2100" b="1" dirty="0" smtClean="0">
              <a:solidFill>
                <a:srgbClr val="1D08B8"/>
              </a:solidFill>
            </a:endParaRPr>
          </a:p>
          <a:p>
            <a:pPr algn="just"/>
            <a:r>
              <a:rPr lang="ru-RU" sz="2100" b="1" dirty="0" smtClean="0">
                <a:solidFill>
                  <a:srgbClr val="1D08B8"/>
                </a:solidFill>
              </a:rPr>
              <a:t>В России </a:t>
            </a:r>
            <a:r>
              <a:rPr lang="ru-RU" sz="2100" b="1" dirty="0" smtClean="0">
                <a:solidFill>
                  <a:srgbClr val="FF0000"/>
                </a:solidFill>
              </a:rPr>
              <a:t>1 фут </a:t>
            </a:r>
            <a:r>
              <a:rPr lang="ru-RU" sz="2100" dirty="0" smtClean="0">
                <a:solidFill>
                  <a:srgbClr val="1D08B8"/>
                </a:solidFill>
              </a:rPr>
              <a:t>составлял </a:t>
            </a:r>
          </a:p>
          <a:p>
            <a:pPr algn="just"/>
            <a:r>
              <a:rPr lang="ru-RU" sz="2100" b="1" dirty="0" smtClean="0">
                <a:solidFill>
                  <a:srgbClr val="FF0000"/>
                </a:solidFill>
              </a:rPr>
              <a:t>1/7 часть сажени</a:t>
            </a:r>
            <a:r>
              <a:rPr lang="ru-RU" sz="2100" dirty="0" smtClean="0">
                <a:solidFill>
                  <a:srgbClr val="1D08B8"/>
                </a:solidFill>
              </a:rPr>
              <a:t>, делился </a:t>
            </a:r>
          </a:p>
          <a:p>
            <a:pPr algn="just"/>
            <a:r>
              <a:rPr lang="ru-RU" sz="2100" b="1" dirty="0" smtClean="0">
                <a:solidFill>
                  <a:srgbClr val="FF0000"/>
                </a:solidFill>
              </a:rPr>
              <a:t>на 12 дюймов</a:t>
            </a:r>
            <a:endParaRPr lang="ru-RU" sz="2100" dirty="0" smtClean="0">
              <a:solidFill>
                <a:srgbClr val="1D08B8"/>
              </a:solidFill>
            </a:endParaRPr>
          </a:p>
        </p:txBody>
      </p:sp>
      <p:pic>
        <p:nvPicPr>
          <p:cNvPr id="21506" name="Picture 2" descr="H:\2011_01_23\IMG_0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575" y="3933057"/>
            <a:ext cx="2982152" cy="292494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714612" y="0"/>
            <a:ext cx="275129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80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ФУТ</a:t>
            </a:r>
            <a:endParaRPr lang="ru-RU" sz="4800" b="1" cap="none" spc="0" dirty="0">
              <a:ln w="180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miter lim="800000"/>
              </a:ln>
              <a:solidFill>
                <a:srgbClr val="92D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43301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ои документы\Мои рисунки\MP Navigator EX\2011_01_23\IMG_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928670"/>
            <a:ext cx="2500330" cy="540315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30640" y="997369"/>
            <a:ext cx="6298748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solidFill>
                  <a:srgbClr val="FF0000"/>
                </a:solidFill>
              </a:rPr>
              <a:t>Дюйм</a:t>
            </a:r>
            <a:r>
              <a:rPr lang="ru-RU" sz="2600" dirty="0" smtClean="0">
                <a:solidFill>
                  <a:srgbClr val="1D08B8"/>
                </a:solidFill>
              </a:rPr>
              <a:t> </a:t>
            </a:r>
            <a:r>
              <a:rPr lang="ru-RU" sz="2600" i="1" dirty="0" smtClean="0">
                <a:solidFill>
                  <a:srgbClr val="1D08B8"/>
                </a:solidFill>
              </a:rPr>
              <a:t>(в переводе с голландского – </a:t>
            </a:r>
            <a:r>
              <a:rPr lang="ru-RU" sz="2600" b="1" i="1" dirty="0" smtClean="0">
                <a:solidFill>
                  <a:srgbClr val="1D08B8"/>
                </a:solidFill>
              </a:rPr>
              <a:t>«большой палец»</a:t>
            </a:r>
            <a:r>
              <a:rPr lang="ru-RU" sz="2600" i="1" dirty="0" smtClean="0">
                <a:solidFill>
                  <a:srgbClr val="1D08B8"/>
                </a:solidFill>
              </a:rPr>
              <a:t>)</a:t>
            </a:r>
            <a:r>
              <a:rPr lang="ru-RU" sz="2600" dirty="0" smtClean="0">
                <a:solidFill>
                  <a:srgbClr val="1D08B8"/>
                </a:solidFill>
              </a:rPr>
              <a:t> - дольная единица длины в английской и американской системах мер, в которых за исходную единицу длины принят фут.</a:t>
            </a:r>
          </a:p>
          <a:p>
            <a:r>
              <a:rPr lang="ru-RU" sz="2600" dirty="0" smtClean="0">
                <a:solidFill>
                  <a:srgbClr val="1D08B8"/>
                </a:solidFill>
              </a:rPr>
              <a:t>В русский язык слово «дюйм» введено в  </a:t>
            </a:r>
            <a:r>
              <a:rPr lang="ru-RU" sz="2600" b="1" dirty="0" smtClean="0">
                <a:solidFill>
                  <a:srgbClr val="1D08B8"/>
                </a:solidFill>
                <a:hlinkClick r:id="rId3" tooltip="Пётр I"/>
              </a:rPr>
              <a:t>Петром I</a:t>
            </a:r>
            <a:r>
              <a:rPr lang="ru-RU" sz="2600" dirty="0" smtClean="0">
                <a:solidFill>
                  <a:srgbClr val="1D08B8"/>
                </a:solidFill>
              </a:rPr>
              <a:t> в самом начале </a:t>
            </a:r>
            <a:r>
              <a:rPr lang="ru-RU" sz="2600" b="1" dirty="0" smtClean="0">
                <a:solidFill>
                  <a:srgbClr val="1D08B8"/>
                </a:solidFill>
                <a:hlinkClick r:id="rId4" tooltip="XVIII век"/>
              </a:rPr>
              <a:t>XVIII века</a:t>
            </a:r>
            <a:r>
              <a:rPr lang="ru-RU" sz="2600" dirty="0" smtClean="0">
                <a:solidFill>
                  <a:srgbClr val="1D08B8"/>
                </a:solidFill>
              </a:rPr>
              <a:t>.</a:t>
            </a:r>
          </a:p>
          <a:p>
            <a:r>
              <a:rPr lang="ru-RU" sz="2600" b="1" dirty="0" smtClean="0">
                <a:solidFill>
                  <a:srgbClr val="FF0000"/>
                </a:solidFill>
              </a:rPr>
              <a:t>1 фут = 10 дюйм. </a:t>
            </a:r>
          </a:p>
          <a:p>
            <a:r>
              <a:rPr lang="ru-RU" sz="2600" dirty="0" smtClean="0">
                <a:solidFill>
                  <a:srgbClr val="1D08B8"/>
                </a:solidFill>
              </a:rPr>
              <a:t>Сегодня под дюймом чаще всего понимают </a:t>
            </a:r>
            <a:r>
              <a:rPr lang="ru-RU" sz="2600" b="1" dirty="0" smtClean="0">
                <a:solidFill>
                  <a:srgbClr val="FF0000"/>
                </a:solidFill>
              </a:rPr>
              <a:t>английский дюйм</a:t>
            </a:r>
            <a:r>
              <a:rPr lang="ru-RU" sz="2600" dirty="0" smtClean="0">
                <a:solidFill>
                  <a:srgbClr val="1D08B8"/>
                </a:solidFill>
              </a:rPr>
              <a:t>, равный </a:t>
            </a:r>
            <a:r>
              <a:rPr lang="ru-RU" sz="2600" b="1" dirty="0" smtClean="0">
                <a:solidFill>
                  <a:srgbClr val="FF0000"/>
                </a:solidFill>
              </a:rPr>
              <a:t>2,54 см </a:t>
            </a:r>
            <a:r>
              <a:rPr lang="ru-RU" sz="2600" dirty="0" smtClean="0">
                <a:solidFill>
                  <a:srgbClr val="1D08B8"/>
                </a:solidFill>
              </a:rPr>
              <a:t>(примерно два с половиной сантиметра)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987824" y="-86993"/>
            <a:ext cx="284565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6000" b="1" cap="all" dirty="0" smtClean="0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Дюйм</a:t>
            </a:r>
            <a:endParaRPr lang="ru-RU" sz="6000" b="1" cap="all" dirty="0">
              <a:ln>
                <a:solidFill>
                  <a:srgbClr val="0070C0"/>
                </a:solidFill>
              </a:ln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67524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:\2011_01_23\Копия (2) IMG_00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52343" y="2656093"/>
            <a:ext cx="3091657" cy="347464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786050" y="-214338"/>
            <a:ext cx="328614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Ярд</a:t>
            </a:r>
            <a:endParaRPr lang="ru-RU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8039" y="2492896"/>
            <a:ext cx="5837335" cy="3801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 smtClean="0">
                <a:solidFill>
                  <a:srgbClr val="FF0000"/>
                </a:solidFill>
              </a:rPr>
              <a:t>Ярд</a:t>
            </a:r>
            <a:r>
              <a:rPr lang="ru-RU" sz="2500" dirty="0" smtClean="0">
                <a:solidFill>
                  <a:srgbClr val="1D08B8"/>
                </a:solidFill>
              </a:rPr>
              <a:t> – британская и американская единица измерения расстояния, принятая на английском флоте. </a:t>
            </a:r>
          </a:p>
          <a:p>
            <a:pPr algn="just"/>
            <a:endParaRPr lang="ru-RU" sz="800" b="1" dirty="0" smtClean="0">
              <a:solidFill>
                <a:srgbClr val="FF0000"/>
              </a:solidFill>
            </a:endParaRPr>
          </a:p>
          <a:p>
            <a:pPr algn="just"/>
            <a:r>
              <a:rPr lang="ru-RU" sz="2500" b="1" dirty="0" smtClean="0">
                <a:solidFill>
                  <a:srgbClr val="FF0000"/>
                </a:solidFill>
              </a:rPr>
              <a:t>Ярд</a:t>
            </a:r>
            <a:r>
              <a:rPr lang="ru-RU" sz="2500" dirty="0" smtClean="0">
                <a:solidFill>
                  <a:srgbClr val="1D08B8"/>
                </a:solidFill>
              </a:rPr>
              <a:t> равнялся </a:t>
            </a:r>
            <a:r>
              <a:rPr lang="ru-RU" sz="2500" b="1" dirty="0" smtClean="0">
                <a:solidFill>
                  <a:srgbClr val="FF0000"/>
                </a:solidFill>
              </a:rPr>
              <a:t>3 футам </a:t>
            </a:r>
          </a:p>
          <a:p>
            <a:pPr algn="just"/>
            <a:r>
              <a:rPr lang="ru-RU" sz="2500" b="1" dirty="0" smtClean="0">
                <a:solidFill>
                  <a:srgbClr val="FF0000"/>
                </a:solidFill>
              </a:rPr>
              <a:t>(36 дюймам) или примерно равен 1 метру.</a:t>
            </a:r>
          </a:p>
          <a:p>
            <a:endParaRPr lang="ru-RU" sz="800" u="sng" dirty="0" smtClean="0">
              <a:solidFill>
                <a:srgbClr val="1D08B8"/>
              </a:solidFill>
            </a:endParaRPr>
          </a:p>
          <a:p>
            <a:r>
              <a:rPr lang="ru-RU" sz="2500" u="sng" dirty="0" smtClean="0">
                <a:solidFill>
                  <a:srgbClr val="1D08B8"/>
                </a:solidFill>
              </a:rPr>
              <a:t>Мера длины</a:t>
            </a:r>
            <a:r>
              <a:rPr lang="ru-RU" sz="2500" dirty="0" smtClean="0">
                <a:solidFill>
                  <a:srgbClr val="1D08B8"/>
                </a:solidFill>
              </a:rPr>
              <a:t>, принятая на английском флоте </a:t>
            </a:r>
            <a:r>
              <a:rPr lang="ru-RU" sz="2500" b="1" dirty="0" smtClean="0">
                <a:solidFill>
                  <a:srgbClr val="FF0000"/>
                </a:solidFill>
              </a:rPr>
              <a:t>1 ярд = 3 футам = 0,9144 м.</a:t>
            </a:r>
            <a:endParaRPr lang="ru-RU" sz="25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1271082"/>
            <a:ext cx="828092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500" b="1" dirty="0" smtClean="0">
                <a:solidFill>
                  <a:srgbClr val="FF0000"/>
                </a:solidFill>
              </a:rPr>
              <a:t>Ярд</a:t>
            </a:r>
            <a:r>
              <a:rPr lang="ru-RU" sz="2500" dirty="0" smtClean="0">
                <a:solidFill>
                  <a:srgbClr val="1D08B8"/>
                </a:solidFill>
              </a:rPr>
              <a:t> – это расстояние от носа </a:t>
            </a:r>
            <a:r>
              <a:rPr lang="ru-RU" sz="2500" b="1" dirty="0" smtClean="0">
                <a:solidFill>
                  <a:srgbClr val="1D08B8"/>
                </a:solidFill>
              </a:rPr>
              <a:t>короля Генриха 1 </a:t>
            </a:r>
            <a:r>
              <a:rPr lang="ru-RU" sz="2500" dirty="0" smtClean="0">
                <a:solidFill>
                  <a:srgbClr val="1D08B8"/>
                </a:solidFill>
              </a:rPr>
              <a:t>до конца среднего пальца его вытянутой руки.</a:t>
            </a:r>
          </a:p>
        </p:txBody>
      </p:sp>
    </p:spTree>
    <p:extLst>
      <p:ext uri="{BB962C8B-B14F-4D97-AF65-F5344CB8AC3E}">
        <p14:creationId xmlns:p14="http://schemas.microsoft.com/office/powerpoint/2010/main" val="26745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2011_01_23\Копия (4) IMG_0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430325"/>
            <a:ext cx="3733019" cy="322281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67544" y="4852317"/>
            <a:ext cx="81878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Ладонь</a:t>
            </a:r>
            <a:r>
              <a:rPr lang="ru-RU" sz="2800" dirty="0" smtClean="0">
                <a:solidFill>
                  <a:srgbClr val="1D08B8"/>
                </a:solidFill>
              </a:rPr>
              <a:t> – британская единица измерения расстояния, равна </a:t>
            </a:r>
            <a:r>
              <a:rPr lang="ru-RU" sz="2800" b="1" dirty="0" smtClean="0">
                <a:solidFill>
                  <a:srgbClr val="FF0000"/>
                </a:solidFill>
              </a:rPr>
              <a:t>4 дюймам или приблизительно 10 см</a:t>
            </a:r>
            <a:r>
              <a:rPr lang="ru-RU" sz="2800" dirty="0" smtClean="0">
                <a:solidFill>
                  <a:srgbClr val="1D08B8"/>
                </a:solidFill>
              </a:rPr>
              <a:t>.</a:t>
            </a:r>
            <a:endParaRPr lang="ru-RU" sz="2800" dirty="0">
              <a:solidFill>
                <a:srgbClr val="1D08B8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55776" y="214290"/>
            <a:ext cx="367240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Ладонь</a:t>
            </a:r>
            <a:endParaRPr lang="ru-RU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94332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-162450"/>
            <a:ext cx="8964488" cy="68853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900" dirty="0">
                <a:solidFill>
                  <a:srgbClr val="1D08B8"/>
                </a:solidFill>
              </a:rPr>
              <a:t>Единицы измерения длины дошли до нас из глубины веков. </a:t>
            </a:r>
            <a:r>
              <a:rPr lang="ru-RU" sz="1900" dirty="0" smtClean="0">
                <a:solidFill>
                  <a:srgbClr val="1D08B8"/>
                </a:solidFill>
              </a:rPr>
              <a:t>                       Каждая </a:t>
            </a:r>
            <a:r>
              <a:rPr lang="ru-RU" sz="1900" dirty="0">
                <a:solidFill>
                  <a:srgbClr val="1D08B8"/>
                </a:solidFill>
              </a:rPr>
              <a:t>страна в мире пользовалась своими </a:t>
            </a:r>
            <a:r>
              <a:rPr lang="en-US" sz="1900" dirty="0" smtClean="0">
                <a:solidFill>
                  <a:srgbClr val="1D08B8"/>
                </a:solidFill>
              </a:rPr>
              <a:t>                                               </a:t>
            </a:r>
            <a:r>
              <a:rPr lang="ru-RU" sz="1900" dirty="0" smtClean="0">
                <a:solidFill>
                  <a:srgbClr val="1D08B8"/>
                </a:solidFill>
              </a:rPr>
              <a:t>способами </a:t>
            </a:r>
            <a:r>
              <a:rPr lang="ru-RU" sz="1900" dirty="0">
                <a:solidFill>
                  <a:srgbClr val="1D08B8"/>
                </a:solidFill>
              </a:rPr>
              <a:t>измерения </a:t>
            </a:r>
            <a:r>
              <a:rPr lang="ru-RU" sz="1900" dirty="0" smtClean="0">
                <a:solidFill>
                  <a:srgbClr val="1D08B8"/>
                </a:solidFill>
              </a:rPr>
              <a:t>расстояния и других величин. </a:t>
            </a:r>
            <a:r>
              <a:rPr lang="en-US" sz="1900" dirty="0" smtClean="0">
                <a:solidFill>
                  <a:srgbClr val="1D08B8"/>
                </a:solidFill>
              </a:rPr>
              <a:t>                                                                     </a:t>
            </a:r>
            <a:r>
              <a:rPr lang="ru-RU" sz="1900" dirty="0" smtClean="0">
                <a:solidFill>
                  <a:srgbClr val="1D08B8"/>
                </a:solidFill>
              </a:rPr>
              <a:t>Но </a:t>
            </a:r>
            <a:r>
              <a:rPr lang="ru-RU" sz="1900" dirty="0">
                <a:solidFill>
                  <a:srgbClr val="1D08B8"/>
                </a:solidFill>
              </a:rPr>
              <a:t>это очень </a:t>
            </a:r>
            <a:r>
              <a:rPr lang="ru-RU" sz="1900" dirty="0" smtClean="0">
                <a:solidFill>
                  <a:srgbClr val="1D08B8"/>
                </a:solidFill>
              </a:rPr>
              <a:t>неудобно,</a:t>
            </a:r>
            <a:r>
              <a:rPr lang="en-US" sz="1900" dirty="0" smtClean="0">
                <a:solidFill>
                  <a:srgbClr val="1D08B8"/>
                </a:solidFill>
              </a:rPr>
              <a:t> </a:t>
            </a:r>
            <a:r>
              <a:rPr lang="ru-RU" sz="1900" dirty="0" smtClean="0">
                <a:solidFill>
                  <a:srgbClr val="1D08B8"/>
                </a:solidFill>
              </a:rPr>
              <a:t>ведь в </a:t>
            </a:r>
            <a:r>
              <a:rPr lang="ru-RU" sz="1900" dirty="0">
                <a:solidFill>
                  <a:srgbClr val="1D08B8"/>
                </a:solidFill>
              </a:rPr>
              <a:t>разных странах </a:t>
            </a:r>
            <a:r>
              <a:rPr lang="ru-RU" sz="1900" dirty="0" smtClean="0">
                <a:solidFill>
                  <a:srgbClr val="1D08B8"/>
                </a:solidFill>
              </a:rPr>
              <a:t>эти </a:t>
            </a:r>
            <a:r>
              <a:rPr lang="en-US" sz="1900" dirty="0" smtClean="0">
                <a:solidFill>
                  <a:srgbClr val="1D08B8"/>
                </a:solidFill>
              </a:rPr>
              <a:t>                                                        </a:t>
            </a:r>
            <a:r>
              <a:rPr lang="ru-RU" sz="1900" dirty="0" smtClean="0">
                <a:solidFill>
                  <a:srgbClr val="1D08B8"/>
                </a:solidFill>
              </a:rPr>
              <a:t>системы </a:t>
            </a:r>
            <a:r>
              <a:rPr lang="ru-RU" sz="1900" dirty="0">
                <a:solidFill>
                  <a:srgbClr val="1D08B8"/>
                </a:solidFill>
              </a:rPr>
              <a:t>мер не совпадали. </a:t>
            </a:r>
            <a:endParaRPr lang="ru-RU" sz="1900" dirty="0" smtClean="0">
              <a:solidFill>
                <a:srgbClr val="1D08B8"/>
              </a:solidFill>
            </a:endParaRPr>
          </a:p>
          <a:p>
            <a:pPr marL="0" indent="0">
              <a:buNone/>
            </a:pPr>
            <a:r>
              <a:rPr lang="ru-RU" sz="1900" b="1" u="sng" dirty="0" smtClean="0">
                <a:solidFill>
                  <a:srgbClr val="1D08B8"/>
                </a:solidFill>
              </a:rPr>
              <a:t>Так во 2-й </a:t>
            </a:r>
            <a:r>
              <a:rPr lang="ru-RU" sz="1900" b="1" u="sng" dirty="0">
                <a:solidFill>
                  <a:srgbClr val="1D08B8"/>
                </a:solidFill>
              </a:rPr>
              <a:t>половине </a:t>
            </a:r>
            <a:r>
              <a:rPr lang="en-US" sz="1900" b="1" u="sng" dirty="0">
                <a:solidFill>
                  <a:srgbClr val="1D08B8"/>
                </a:solidFill>
              </a:rPr>
              <a:t>XVIII</a:t>
            </a:r>
            <a:r>
              <a:rPr lang="ru-RU" sz="1900" b="1" u="sng" dirty="0">
                <a:solidFill>
                  <a:srgbClr val="1D08B8"/>
                </a:solidFill>
              </a:rPr>
              <a:t> в. </a:t>
            </a:r>
            <a:r>
              <a:rPr lang="ru-RU" sz="1900" u="sng" dirty="0">
                <a:solidFill>
                  <a:srgbClr val="1D08B8"/>
                </a:solidFill>
              </a:rPr>
              <a:t>в </a:t>
            </a:r>
            <a:r>
              <a:rPr lang="ru-RU" sz="1900" b="1" u="sng" dirty="0">
                <a:solidFill>
                  <a:srgbClr val="1D08B8"/>
                </a:solidFill>
              </a:rPr>
              <a:t>Европе</a:t>
            </a:r>
            <a:r>
              <a:rPr lang="ru-RU" sz="1900" u="sng" dirty="0">
                <a:solidFill>
                  <a:srgbClr val="1D08B8"/>
                </a:solidFill>
              </a:rPr>
              <a:t> </a:t>
            </a:r>
            <a:r>
              <a:rPr lang="ru-RU" sz="1900" dirty="0">
                <a:solidFill>
                  <a:srgbClr val="1D08B8"/>
                </a:solidFill>
              </a:rPr>
              <a:t>насчитывалось: </a:t>
            </a:r>
          </a:p>
          <a:p>
            <a:pPr marL="800100" lvl="1" indent="-342900">
              <a:buClr>
                <a:srgbClr val="FF00FF"/>
              </a:buClr>
              <a:buFont typeface="Wingdings" panose="05000000000000000000" pitchFamily="2" charset="2"/>
              <a:buChar char="Ø"/>
            </a:pPr>
            <a:r>
              <a:rPr lang="ru-RU" sz="1900" b="1" dirty="0">
                <a:solidFill>
                  <a:srgbClr val="1D08B8"/>
                </a:solidFill>
              </a:rPr>
              <a:t>до сотни </a:t>
            </a:r>
            <a:r>
              <a:rPr lang="ru-RU" sz="1900" b="1" dirty="0">
                <a:solidFill>
                  <a:srgbClr val="FF0000"/>
                </a:solidFill>
              </a:rPr>
              <a:t>футов </a:t>
            </a:r>
            <a:r>
              <a:rPr lang="ru-RU" sz="1900" dirty="0">
                <a:solidFill>
                  <a:srgbClr val="1D08B8"/>
                </a:solidFill>
              </a:rPr>
              <a:t>различной длины, </a:t>
            </a:r>
          </a:p>
          <a:p>
            <a:pPr marL="800100" lvl="1" indent="-342900">
              <a:buClr>
                <a:srgbClr val="FF00FF"/>
              </a:buClr>
              <a:buFont typeface="Wingdings" panose="05000000000000000000" pitchFamily="2" charset="2"/>
              <a:buChar char="Ø"/>
            </a:pPr>
            <a:r>
              <a:rPr lang="ru-RU" sz="1900" b="1" dirty="0">
                <a:solidFill>
                  <a:srgbClr val="1D08B8"/>
                </a:solidFill>
              </a:rPr>
              <a:t>около полусотни </a:t>
            </a:r>
            <a:r>
              <a:rPr lang="ru-RU" sz="1900" dirty="0">
                <a:solidFill>
                  <a:srgbClr val="1D08B8"/>
                </a:solidFill>
              </a:rPr>
              <a:t>различных </a:t>
            </a:r>
            <a:r>
              <a:rPr lang="ru-RU" sz="1900" b="1" dirty="0">
                <a:solidFill>
                  <a:srgbClr val="FF0000"/>
                </a:solidFill>
              </a:rPr>
              <a:t>миль</a:t>
            </a:r>
            <a:r>
              <a:rPr lang="ru-RU" sz="1900" dirty="0">
                <a:solidFill>
                  <a:srgbClr val="1D08B8"/>
                </a:solidFill>
              </a:rPr>
              <a:t>, </a:t>
            </a:r>
          </a:p>
          <a:p>
            <a:pPr marL="800100" lvl="1" indent="-342900">
              <a:buClr>
                <a:srgbClr val="FF00FF"/>
              </a:buClr>
              <a:buFont typeface="Wingdings" panose="05000000000000000000" pitchFamily="2" charset="2"/>
              <a:buChar char="Ø"/>
            </a:pPr>
            <a:r>
              <a:rPr lang="ru-RU" sz="1900" b="1" dirty="0">
                <a:solidFill>
                  <a:srgbClr val="1D08B8"/>
                </a:solidFill>
              </a:rPr>
              <a:t>свыше 120 </a:t>
            </a:r>
            <a:r>
              <a:rPr lang="ru-RU" sz="1900" dirty="0">
                <a:solidFill>
                  <a:srgbClr val="1D08B8"/>
                </a:solidFill>
              </a:rPr>
              <a:t>различных </a:t>
            </a:r>
            <a:r>
              <a:rPr lang="ru-RU" sz="1900" b="1" dirty="0">
                <a:solidFill>
                  <a:srgbClr val="FF0000"/>
                </a:solidFill>
              </a:rPr>
              <a:t>фунтов</a:t>
            </a:r>
            <a:r>
              <a:rPr lang="ru-RU" sz="1900" dirty="0">
                <a:solidFill>
                  <a:srgbClr val="1D08B8"/>
                </a:solidFill>
              </a:rPr>
              <a:t>.</a:t>
            </a:r>
          </a:p>
          <a:p>
            <a:pPr marL="0" indent="0">
              <a:buNone/>
            </a:pPr>
            <a:r>
              <a:rPr lang="ru-RU" sz="1900" dirty="0" smtClean="0">
                <a:solidFill>
                  <a:srgbClr val="1D08B8"/>
                </a:solidFill>
              </a:rPr>
              <a:t>В </a:t>
            </a:r>
            <a:r>
              <a:rPr lang="ru-RU" sz="1900" b="1" dirty="0">
                <a:solidFill>
                  <a:srgbClr val="1D08B8"/>
                </a:solidFill>
              </a:rPr>
              <a:t>XVIII веке </a:t>
            </a:r>
            <a:r>
              <a:rPr lang="ru-RU" sz="1900" dirty="0">
                <a:solidFill>
                  <a:srgbClr val="1D08B8"/>
                </a:solidFill>
              </a:rPr>
              <a:t>французские ученые предложили </a:t>
            </a:r>
            <a:r>
              <a:rPr lang="ru-RU" sz="1900" b="1" dirty="0">
                <a:solidFill>
                  <a:srgbClr val="FF0000"/>
                </a:solidFill>
              </a:rPr>
              <a:t>метрическую систему </a:t>
            </a:r>
            <a:r>
              <a:rPr lang="ru-RU" sz="1900" b="1" dirty="0">
                <a:solidFill>
                  <a:srgbClr val="1D08B8"/>
                </a:solidFill>
              </a:rPr>
              <a:t>мер </a:t>
            </a:r>
            <a:r>
              <a:rPr lang="ru-RU" sz="1900" dirty="0">
                <a:solidFill>
                  <a:srgbClr val="1D08B8"/>
                </a:solidFill>
              </a:rPr>
              <a:t>на все времена и для всех народов. </a:t>
            </a:r>
            <a:endParaRPr lang="ru-RU" sz="1900" dirty="0" smtClean="0">
              <a:solidFill>
                <a:srgbClr val="1D08B8"/>
              </a:solidFill>
            </a:endParaRPr>
          </a:p>
          <a:p>
            <a:pPr marL="0" indent="0">
              <a:buNone/>
            </a:pPr>
            <a:r>
              <a:rPr lang="ru-RU" sz="1900" b="1" dirty="0" smtClean="0">
                <a:solidFill>
                  <a:srgbClr val="FF0000"/>
                </a:solidFill>
              </a:rPr>
              <a:t>Единицей </a:t>
            </a:r>
            <a:r>
              <a:rPr lang="ru-RU" sz="1900" b="1" dirty="0">
                <a:solidFill>
                  <a:srgbClr val="FF0000"/>
                </a:solidFill>
              </a:rPr>
              <a:t>длины </a:t>
            </a:r>
            <a:r>
              <a:rPr lang="ru-RU" sz="1900" dirty="0">
                <a:solidFill>
                  <a:srgbClr val="1D08B8"/>
                </a:solidFill>
              </a:rPr>
              <a:t>был выбран </a:t>
            </a:r>
            <a:r>
              <a:rPr lang="ru-RU" sz="1900" b="1" dirty="0">
                <a:solidFill>
                  <a:srgbClr val="FF0000"/>
                </a:solidFill>
              </a:rPr>
              <a:t>метр</a:t>
            </a:r>
            <a:r>
              <a:rPr lang="ru-RU" sz="1900" dirty="0">
                <a:solidFill>
                  <a:srgbClr val="1D08B8"/>
                </a:solidFill>
              </a:rPr>
              <a:t> </a:t>
            </a:r>
            <a:r>
              <a:rPr lang="ru-RU" sz="1900" dirty="0" smtClean="0">
                <a:solidFill>
                  <a:srgbClr val="1D08B8"/>
                </a:solidFill>
              </a:rPr>
              <a:t>– </a:t>
            </a:r>
            <a:r>
              <a:rPr lang="ru-RU" sz="1900" b="1" dirty="0" smtClean="0">
                <a:solidFill>
                  <a:srgbClr val="1D08B8"/>
                </a:solidFill>
              </a:rPr>
              <a:t>одна </a:t>
            </a:r>
            <a:r>
              <a:rPr lang="ru-RU" sz="1900" b="1" dirty="0">
                <a:solidFill>
                  <a:srgbClr val="1D08B8"/>
                </a:solidFill>
              </a:rPr>
              <a:t>сорокамиллионная часть земного меридиана, проходящего через Париж</a:t>
            </a:r>
            <a:r>
              <a:rPr lang="ru-RU" sz="1900" dirty="0">
                <a:solidFill>
                  <a:srgbClr val="1D08B8"/>
                </a:solidFill>
              </a:rPr>
              <a:t>. </a:t>
            </a:r>
            <a:endParaRPr lang="ru-RU" sz="1900" dirty="0" smtClean="0">
              <a:solidFill>
                <a:srgbClr val="1D08B8"/>
              </a:solidFill>
            </a:endParaRPr>
          </a:p>
          <a:p>
            <a:pPr marL="0" indent="0">
              <a:buNone/>
            </a:pPr>
            <a:r>
              <a:rPr lang="ru-RU" sz="1900" dirty="0" smtClean="0">
                <a:solidFill>
                  <a:srgbClr val="1D08B8"/>
                </a:solidFill>
              </a:rPr>
              <a:t>Ученые </a:t>
            </a:r>
            <a:r>
              <a:rPr lang="ru-RU" sz="1900" dirty="0">
                <a:solidFill>
                  <a:srgbClr val="1D08B8"/>
                </a:solidFill>
              </a:rPr>
              <a:t>изготовили эталон (образец) метра в виде линейки из </a:t>
            </a:r>
            <a:r>
              <a:rPr lang="ru-RU" sz="1900" dirty="0" smtClean="0">
                <a:solidFill>
                  <a:srgbClr val="1D08B8"/>
                </a:solidFill>
              </a:rPr>
              <a:t>платины. Была сделана </a:t>
            </a:r>
            <a:r>
              <a:rPr lang="ru-RU" sz="1900" b="1" dirty="0">
                <a:solidFill>
                  <a:srgbClr val="1D08B8"/>
                </a:solidFill>
              </a:rPr>
              <a:t>31 </a:t>
            </a:r>
            <a:r>
              <a:rPr lang="ru-RU" sz="1900" b="1" dirty="0" smtClean="0">
                <a:solidFill>
                  <a:srgbClr val="1D08B8"/>
                </a:solidFill>
              </a:rPr>
              <a:t>копия метра</a:t>
            </a:r>
            <a:r>
              <a:rPr lang="ru-RU" sz="1900" dirty="0" smtClean="0">
                <a:solidFill>
                  <a:srgbClr val="1D08B8"/>
                </a:solidFill>
              </a:rPr>
              <a:t>, которые были розданы разным </a:t>
            </a:r>
            <a:r>
              <a:rPr lang="ru-RU" sz="1900" dirty="0">
                <a:solidFill>
                  <a:srgbClr val="1D08B8"/>
                </a:solidFill>
              </a:rPr>
              <a:t>странам. </a:t>
            </a:r>
            <a:endParaRPr lang="ru-RU" sz="1900" dirty="0" smtClean="0">
              <a:solidFill>
                <a:srgbClr val="1D08B8"/>
              </a:solidFill>
            </a:endParaRPr>
          </a:p>
          <a:p>
            <a:pPr marL="0" indent="0">
              <a:buNone/>
            </a:pPr>
            <a:r>
              <a:rPr lang="ru-RU" sz="1900" b="1" dirty="0" smtClean="0">
                <a:solidFill>
                  <a:srgbClr val="FF0000"/>
                </a:solidFill>
              </a:rPr>
              <a:t>России</a:t>
            </a:r>
            <a:r>
              <a:rPr lang="ru-RU" sz="1900" dirty="0" smtClean="0">
                <a:solidFill>
                  <a:srgbClr val="1D08B8"/>
                </a:solidFill>
              </a:rPr>
              <a:t>  </a:t>
            </a:r>
            <a:r>
              <a:rPr lang="ru-RU" sz="1900" dirty="0">
                <a:solidFill>
                  <a:srgbClr val="1D08B8"/>
                </a:solidFill>
              </a:rPr>
              <a:t>достались </a:t>
            </a:r>
            <a:r>
              <a:rPr lang="ru-RU" sz="1900" b="1" dirty="0">
                <a:solidFill>
                  <a:srgbClr val="1D08B8"/>
                </a:solidFill>
              </a:rPr>
              <a:t>две </a:t>
            </a:r>
            <a:r>
              <a:rPr lang="ru-RU" sz="1900" b="1" dirty="0" smtClean="0">
                <a:solidFill>
                  <a:srgbClr val="1D08B8"/>
                </a:solidFill>
              </a:rPr>
              <a:t>копии эталона метра</a:t>
            </a:r>
            <a:r>
              <a:rPr lang="ru-RU" sz="1900" dirty="0" smtClean="0">
                <a:solidFill>
                  <a:srgbClr val="1D08B8"/>
                </a:solidFill>
              </a:rPr>
              <a:t>: </a:t>
            </a:r>
            <a:r>
              <a:rPr lang="ru-RU" sz="1900" b="1" dirty="0" smtClean="0">
                <a:solidFill>
                  <a:srgbClr val="FF0000"/>
                </a:solidFill>
              </a:rPr>
              <a:t>№ </a:t>
            </a:r>
            <a:r>
              <a:rPr lang="ru-RU" sz="1900" b="1" dirty="0">
                <a:solidFill>
                  <a:srgbClr val="FF0000"/>
                </a:solidFill>
              </a:rPr>
              <a:t>11 </a:t>
            </a:r>
            <a:r>
              <a:rPr lang="ru-RU" sz="1900" dirty="0">
                <a:solidFill>
                  <a:srgbClr val="1D08B8"/>
                </a:solidFill>
              </a:rPr>
              <a:t>и </a:t>
            </a:r>
            <a:r>
              <a:rPr lang="ru-RU" sz="1900" b="1" dirty="0" smtClean="0">
                <a:solidFill>
                  <a:srgbClr val="FF0000"/>
                </a:solidFill>
              </a:rPr>
              <a:t>№ 28</a:t>
            </a:r>
            <a:r>
              <a:rPr lang="ru-RU" sz="1900" dirty="0">
                <a:solidFill>
                  <a:srgbClr val="1D08B8"/>
                </a:solidFill>
              </a:rPr>
              <a:t>. </a:t>
            </a:r>
            <a:endParaRPr lang="ru-RU" sz="1900" dirty="0" smtClean="0">
              <a:solidFill>
                <a:srgbClr val="1D08B8"/>
              </a:solidFill>
            </a:endParaRPr>
          </a:p>
          <a:p>
            <a:pPr marL="0" indent="0">
              <a:buNone/>
            </a:pPr>
            <a:r>
              <a:rPr lang="ru-RU" sz="1900" b="1" u="sng" dirty="0" smtClean="0">
                <a:solidFill>
                  <a:srgbClr val="FF0000"/>
                </a:solidFill>
              </a:rPr>
              <a:t>Теперь </a:t>
            </a:r>
            <a:r>
              <a:rPr lang="ru-RU" sz="1900" b="1" u="sng" dirty="0">
                <a:solidFill>
                  <a:srgbClr val="FF0000"/>
                </a:solidFill>
              </a:rPr>
              <a:t>этой метрической системой пользуется большинство стран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287093" y="6188075"/>
            <a:ext cx="856907" cy="669925"/>
          </a:xfrm>
        </p:spPr>
        <p:txBody>
          <a:bodyPr/>
          <a:lstStyle/>
          <a:p>
            <a:pPr>
              <a:defRPr/>
            </a:pPr>
            <a:fld id="{B1C343F1-3032-41C8-979A-5577136490CC}" type="slidenum">
              <a:rPr lang="ru-RU" sz="1600" smtClean="0"/>
              <a:pPr>
                <a:defRPr/>
              </a:pPr>
              <a:t>34</a:t>
            </a:fld>
            <a:endParaRPr lang="ru-RU" sz="16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444989"/>
            <a:ext cx="1915712" cy="2835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2863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75"/>
            <a:ext cx="9144000" cy="6858002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259170" y="6162788"/>
            <a:ext cx="856907" cy="669925"/>
          </a:xfrm>
        </p:spPr>
        <p:txBody>
          <a:bodyPr/>
          <a:lstStyle/>
          <a:p>
            <a:pPr>
              <a:defRPr/>
            </a:pPr>
            <a:fld id="{B1C343F1-3032-41C8-979A-5577136490CC}" type="slidenum">
              <a:rPr lang="ru-RU" sz="1600" smtClean="0"/>
              <a:pPr>
                <a:defRPr/>
              </a:pPr>
              <a:t>35</a:t>
            </a:fld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12417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20" y="15280"/>
            <a:ext cx="9152519" cy="6864390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323605" y="6165304"/>
            <a:ext cx="856907" cy="669925"/>
          </a:xfrm>
        </p:spPr>
        <p:txBody>
          <a:bodyPr/>
          <a:lstStyle/>
          <a:p>
            <a:pPr>
              <a:defRPr/>
            </a:pPr>
            <a:fld id="{B1C343F1-3032-41C8-979A-5577136490CC}" type="slidenum">
              <a:rPr lang="ru-RU" sz="1600" smtClean="0"/>
              <a:pPr>
                <a:defRPr/>
              </a:pPr>
              <a:t>36</a:t>
            </a:fld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513527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9180512" cy="6885385"/>
          </a:xfr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Гавриленко Наталия Айратовна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287093" y="6170375"/>
            <a:ext cx="856907" cy="669925"/>
          </a:xfrm>
        </p:spPr>
        <p:txBody>
          <a:bodyPr/>
          <a:lstStyle/>
          <a:p>
            <a:pPr>
              <a:defRPr/>
            </a:pPr>
            <a:fld id="{B1C343F1-3032-41C8-979A-5577136490CC}" type="slidenum">
              <a:rPr lang="ru-RU" sz="1600" smtClean="0"/>
              <a:pPr>
                <a:defRPr/>
              </a:pPr>
              <a:t>37</a:t>
            </a:fld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20659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9180512" cy="6930022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278439" y="6188075"/>
            <a:ext cx="856907" cy="669925"/>
          </a:xfrm>
        </p:spPr>
        <p:txBody>
          <a:bodyPr/>
          <a:lstStyle/>
          <a:p>
            <a:pPr>
              <a:defRPr/>
            </a:pPr>
            <a:fld id="{B1C343F1-3032-41C8-979A-5577136490CC}" type="slidenum">
              <a:rPr lang="ru-RU" sz="1600" smtClean="0"/>
              <a:pPr>
                <a:defRPr/>
              </a:pPr>
              <a:t>38</a:t>
            </a:fld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50856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7384"/>
            <a:ext cx="9180512" cy="6885385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287093" y="6188075"/>
            <a:ext cx="856907" cy="669925"/>
          </a:xfrm>
        </p:spPr>
        <p:txBody>
          <a:bodyPr/>
          <a:lstStyle/>
          <a:p>
            <a:pPr>
              <a:defRPr/>
            </a:pPr>
            <a:fld id="{B1C343F1-3032-41C8-979A-5577136490CC}" type="slidenum">
              <a:rPr lang="ru-RU" sz="1600" smtClean="0"/>
              <a:pPr>
                <a:defRPr/>
              </a:pPr>
              <a:t>39</a:t>
            </a:fld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84917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267554" y="6188075"/>
            <a:ext cx="856907" cy="669925"/>
          </a:xfrm>
        </p:spPr>
        <p:txBody>
          <a:bodyPr/>
          <a:lstStyle/>
          <a:p>
            <a:pPr>
              <a:defRPr/>
            </a:pPr>
            <a:fld id="{B1C343F1-3032-41C8-979A-5577136490CC}" type="slidenum">
              <a:rPr lang="ru-RU" sz="1600" smtClean="0"/>
              <a:pPr>
                <a:defRPr/>
              </a:pPr>
              <a:t>4</a:t>
            </a:fld>
            <a:endParaRPr lang="ru-RU" sz="1600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104707" y="188640"/>
            <a:ext cx="8784976" cy="62646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>
                <a:solidFill>
                  <a:srgbClr val="1D08B8"/>
                </a:solidFill>
              </a:rPr>
              <a:t>Наряду с этим уже на заре цивилизации люди пришли к пониманию ценности так называемых </a:t>
            </a:r>
            <a:r>
              <a:rPr lang="ru-RU" b="1" dirty="0">
                <a:solidFill>
                  <a:srgbClr val="FF0000"/>
                </a:solidFill>
              </a:rPr>
              <a:t>«вещественных» мер и единиц измерений</a:t>
            </a:r>
            <a:r>
              <a:rPr lang="ru-RU" dirty="0">
                <a:solidFill>
                  <a:srgbClr val="1D08B8"/>
                </a:solidFill>
              </a:rPr>
              <a:t>. </a:t>
            </a:r>
            <a:endParaRPr lang="ru-RU" dirty="0" smtClean="0">
              <a:solidFill>
                <a:srgbClr val="1D08B8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1D08B8"/>
                </a:solidFill>
              </a:rPr>
              <a:t>Так </a:t>
            </a:r>
            <a:r>
              <a:rPr lang="ru-RU" dirty="0">
                <a:solidFill>
                  <a:srgbClr val="1D08B8"/>
                </a:solidFill>
              </a:rPr>
              <a:t>в Вавилоне </a:t>
            </a:r>
            <a:r>
              <a:rPr lang="ru-RU" b="1" dirty="0">
                <a:solidFill>
                  <a:srgbClr val="1D08B8"/>
                </a:solidFill>
              </a:rPr>
              <a:t>во II в. до н. э. время </a:t>
            </a:r>
            <a:r>
              <a:rPr lang="ru-RU" dirty="0">
                <a:solidFill>
                  <a:srgbClr val="1D08B8"/>
                </a:solidFill>
              </a:rPr>
              <a:t>измерялось в </a:t>
            </a:r>
            <a:r>
              <a:rPr lang="ru-RU" b="1" i="1" dirty="0">
                <a:solidFill>
                  <a:srgbClr val="1D08B8"/>
                </a:solidFill>
              </a:rPr>
              <a:t>мина</a:t>
            </a:r>
            <a:r>
              <a:rPr lang="ru-RU" i="1" dirty="0">
                <a:solidFill>
                  <a:srgbClr val="1D08B8"/>
                </a:solidFill>
              </a:rPr>
              <a:t>х. </a:t>
            </a:r>
            <a:endParaRPr lang="ru-RU" i="1" dirty="0" smtClean="0">
              <a:solidFill>
                <a:srgbClr val="1D08B8"/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Мина</a:t>
            </a:r>
            <a:r>
              <a:rPr lang="ru-RU" dirty="0" smtClean="0">
                <a:solidFill>
                  <a:srgbClr val="1D08B8"/>
                </a:solidFill>
              </a:rPr>
              <a:t> </a:t>
            </a:r>
            <a:r>
              <a:rPr lang="ru-RU" dirty="0">
                <a:solidFill>
                  <a:srgbClr val="1D08B8"/>
                </a:solidFill>
              </a:rPr>
              <a:t>равнялась </a:t>
            </a:r>
            <a:r>
              <a:rPr lang="ru-RU" b="1" dirty="0">
                <a:solidFill>
                  <a:srgbClr val="1D08B8"/>
                </a:solidFill>
              </a:rPr>
              <a:t>промежутку времени (равному, примерно, двум астрономическим часам)</a:t>
            </a:r>
            <a:r>
              <a:rPr lang="ru-RU" dirty="0">
                <a:solidFill>
                  <a:srgbClr val="1D08B8"/>
                </a:solidFill>
              </a:rPr>
              <a:t>, за который из принятых в Вавилоне водяных часов вытекала «мина» воды, масса которой составляла около 500 г. Впоследствии мина сократилась и превратилась в привычную для нас </a:t>
            </a:r>
            <a:r>
              <a:rPr lang="ru-RU" i="1" dirty="0">
                <a:solidFill>
                  <a:srgbClr val="1D08B8"/>
                </a:solidFill>
              </a:rPr>
              <a:t>минуту. </a:t>
            </a:r>
            <a:r>
              <a:rPr lang="ru-RU" dirty="0">
                <a:solidFill>
                  <a:srgbClr val="1D08B8"/>
                </a:solidFill>
              </a:rPr>
              <a:t>Со временем водяные часы уступили место песочным, а затем более сложным маятниковым механизмам</a:t>
            </a:r>
            <a:r>
              <a:rPr lang="ru-RU" dirty="0" smtClean="0">
                <a:solidFill>
                  <a:srgbClr val="1D08B8"/>
                </a:solidFill>
              </a:rPr>
              <a:t>. </a:t>
            </a:r>
          </a:p>
          <a:p>
            <a:pPr marL="0" indent="0">
              <a:buNone/>
            </a:pPr>
            <a:r>
              <a:rPr lang="ru-RU" dirty="0">
                <a:solidFill>
                  <a:srgbClr val="1D08B8"/>
                </a:solidFill>
              </a:rPr>
              <a:t>Ни в древнем мире, ни в средние века не существовало метрологичес­кой службы, но имеются сведения о применении образцовых мер и хране­нии их в церквах и монастырях, а также о ежегодных поверках средств измерений.</a:t>
            </a:r>
          </a:p>
          <a:p>
            <a:pPr marL="0" indent="0">
              <a:buNone/>
            </a:pPr>
            <a:r>
              <a:rPr lang="ru-RU" dirty="0">
                <a:solidFill>
                  <a:srgbClr val="1D08B8"/>
                </a:solidFill>
              </a:rPr>
              <a:t>Работы по надзору за мерами и их поверку проводили два столичных учреждения: </a:t>
            </a:r>
            <a:r>
              <a:rPr lang="ru-RU" b="1" dirty="0" err="1">
                <a:solidFill>
                  <a:srgbClr val="1D08B8"/>
                </a:solidFill>
              </a:rPr>
              <a:t>Померная</a:t>
            </a:r>
            <a:r>
              <a:rPr lang="ru-RU" b="1" dirty="0">
                <a:solidFill>
                  <a:srgbClr val="1D08B8"/>
                </a:solidFill>
              </a:rPr>
              <a:t> изба </a:t>
            </a:r>
            <a:r>
              <a:rPr lang="ru-RU" dirty="0">
                <a:solidFill>
                  <a:srgbClr val="1D08B8"/>
                </a:solidFill>
              </a:rPr>
              <a:t>и </a:t>
            </a:r>
            <a:r>
              <a:rPr lang="ru-RU" b="1" dirty="0">
                <a:solidFill>
                  <a:srgbClr val="1D08B8"/>
                </a:solidFill>
              </a:rPr>
              <a:t>Большая таможня</a:t>
            </a:r>
            <a:r>
              <a:rPr lang="ru-RU" dirty="0">
                <a:solidFill>
                  <a:srgbClr val="1D08B8"/>
                </a:solidFill>
              </a:rPr>
              <a:t>. Они же разрешали конфликты, возникавшие при торговых </a:t>
            </a:r>
            <a:r>
              <a:rPr lang="ru-RU" dirty="0" smtClean="0">
                <a:solidFill>
                  <a:srgbClr val="1D08B8"/>
                </a:solidFill>
              </a:rPr>
              <a:t>операциях</a:t>
            </a:r>
          </a:p>
        </p:txBody>
      </p:sp>
    </p:spTree>
    <p:extLst>
      <p:ext uri="{BB962C8B-B14F-4D97-AF65-F5344CB8AC3E}">
        <p14:creationId xmlns:p14="http://schemas.microsoft.com/office/powerpoint/2010/main" val="28082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8748464" cy="6561349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287093" y="6046440"/>
            <a:ext cx="856907" cy="669925"/>
          </a:xfrm>
        </p:spPr>
        <p:txBody>
          <a:bodyPr/>
          <a:lstStyle/>
          <a:p>
            <a:pPr>
              <a:defRPr/>
            </a:pPr>
            <a:fld id="{B1C343F1-3032-41C8-979A-5577136490CC}" type="slidenum">
              <a:rPr lang="ru-RU" sz="1600" smtClean="0"/>
              <a:pPr>
                <a:defRPr/>
              </a:pPr>
              <a:t>40</a:t>
            </a:fld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61663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421"/>
            <a:ext cx="9143999" cy="694117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возникновение метрической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ru-RU" b="1" dirty="0" smtClean="0">
                <a:solidFill>
                  <a:srgbClr val="FFFF00"/>
                </a:solidFill>
              </a:rPr>
              <a:t>системы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1" y="836712"/>
            <a:ext cx="8784976" cy="5807572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dirty="0">
                <a:solidFill>
                  <a:srgbClr val="1D08B8"/>
                </a:solidFill>
              </a:rPr>
              <a:t>Метрическая система единиц – </a:t>
            </a:r>
            <a:r>
              <a:rPr lang="ru-RU" b="1" dirty="0">
                <a:solidFill>
                  <a:srgbClr val="FF0000"/>
                </a:solidFill>
              </a:rPr>
              <a:t>всё кратно 10</a:t>
            </a:r>
            <a:r>
              <a:rPr lang="ru-RU" dirty="0">
                <a:solidFill>
                  <a:srgbClr val="1D08B8"/>
                </a:solidFill>
              </a:rPr>
              <a:t>. Идея построения системы измерений на десятичной основе принадле­жит </a:t>
            </a:r>
            <a:r>
              <a:rPr lang="ru-RU" b="1" dirty="0">
                <a:solidFill>
                  <a:srgbClr val="1D08B8"/>
                </a:solidFill>
              </a:rPr>
              <a:t>французскому </a:t>
            </a:r>
            <a:r>
              <a:rPr lang="ru-RU" b="1" dirty="0" smtClean="0">
                <a:solidFill>
                  <a:srgbClr val="1D08B8"/>
                </a:solidFill>
              </a:rPr>
              <a:t>астроному                  </a:t>
            </a:r>
            <a:r>
              <a:rPr lang="ru-RU" b="1" dirty="0">
                <a:solidFill>
                  <a:srgbClr val="1D08B8"/>
                </a:solidFill>
              </a:rPr>
              <a:t>Г. Мутону</a:t>
            </a:r>
            <a:r>
              <a:rPr lang="ru-RU" dirty="0">
                <a:solidFill>
                  <a:srgbClr val="1D08B8"/>
                </a:solidFill>
              </a:rPr>
              <a:t>, жившему </a:t>
            </a:r>
            <a:r>
              <a:rPr lang="ru-RU" b="1" dirty="0">
                <a:solidFill>
                  <a:srgbClr val="1D08B8"/>
                </a:solidFill>
              </a:rPr>
              <a:t>в XVII в</a:t>
            </a:r>
            <a:r>
              <a:rPr lang="ru-RU" dirty="0">
                <a:solidFill>
                  <a:srgbClr val="1D08B8"/>
                </a:solidFill>
              </a:rPr>
              <a:t>. </a:t>
            </a:r>
            <a:endParaRPr lang="ru-RU" dirty="0" smtClean="0">
              <a:solidFill>
                <a:srgbClr val="1D08B8"/>
              </a:solidFill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rgbClr val="1D08B8"/>
                </a:solidFill>
              </a:rPr>
              <a:t>Во </a:t>
            </a:r>
            <a:r>
              <a:rPr lang="ru-RU" dirty="0">
                <a:solidFill>
                  <a:srgbClr val="1D08B8"/>
                </a:solidFill>
              </a:rPr>
              <a:t>Франции, где феодалы имели право пользоваться своими собственными мерами, содержать таможни и собирать пошлину, вопрос о рациональной системе мер стоял особо остро. Однако понадобилась революция, взлет творческой активности народа, чтобы идея пробила себе дорогу</a:t>
            </a:r>
            <a:r>
              <a:rPr lang="ru-RU" dirty="0" smtClean="0">
                <a:solidFill>
                  <a:srgbClr val="1D08B8"/>
                </a:solidFill>
              </a:rPr>
              <a:t>.</a:t>
            </a:r>
          </a:p>
          <a:p>
            <a:pPr marL="0" indent="0" algn="just">
              <a:buNone/>
            </a:pPr>
            <a:r>
              <a:rPr lang="ru-RU" b="1" dirty="0" smtClean="0">
                <a:solidFill>
                  <a:srgbClr val="1D08B8"/>
                </a:solidFill>
              </a:rPr>
              <a:t>8 </a:t>
            </a:r>
            <a:r>
              <a:rPr lang="ru-RU" b="1" dirty="0">
                <a:solidFill>
                  <a:srgbClr val="1D08B8"/>
                </a:solidFill>
              </a:rPr>
              <a:t>мая 1790 г. </a:t>
            </a:r>
            <a:r>
              <a:rPr lang="ru-RU" b="1" dirty="0" smtClean="0">
                <a:solidFill>
                  <a:srgbClr val="1D08B8"/>
                </a:solidFill>
              </a:rPr>
              <a:t>Учреди­тельное </a:t>
            </a:r>
            <a:r>
              <a:rPr lang="ru-RU" b="1" dirty="0">
                <a:solidFill>
                  <a:srgbClr val="1D08B8"/>
                </a:solidFill>
              </a:rPr>
              <a:t>собрание Франции </a:t>
            </a:r>
            <a:r>
              <a:rPr lang="ru-RU" dirty="0">
                <a:solidFill>
                  <a:srgbClr val="1D08B8"/>
                </a:solidFill>
              </a:rPr>
              <a:t>приняло </a:t>
            </a:r>
            <a:r>
              <a:rPr lang="ru-RU" b="1" dirty="0" smtClean="0">
                <a:solidFill>
                  <a:srgbClr val="FF0000"/>
                </a:solidFill>
              </a:rPr>
              <a:t>декрет о реформе системы мер </a:t>
            </a:r>
            <a:r>
              <a:rPr lang="ru-RU" dirty="0" smtClean="0">
                <a:solidFill>
                  <a:srgbClr val="1D08B8"/>
                </a:solidFill>
              </a:rPr>
              <a:t>и </a:t>
            </a:r>
            <a:r>
              <a:rPr lang="ru-RU" dirty="0">
                <a:solidFill>
                  <a:srgbClr val="1D08B8"/>
                </a:solidFill>
              </a:rPr>
              <a:t>по­ручило Парижской академии наук разработать соответствующие предложе­ния. Комиссия академии, руководимая </a:t>
            </a:r>
            <a:r>
              <a:rPr lang="ru-RU" b="1" dirty="0">
                <a:solidFill>
                  <a:srgbClr val="1D08B8"/>
                </a:solidFill>
              </a:rPr>
              <a:t>Лагранжем</a:t>
            </a:r>
            <a:r>
              <a:rPr lang="ru-RU" dirty="0">
                <a:solidFill>
                  <a:srgbClr val="1D08B8"/>
                </a:solidFill>
              </a:rPr>
              <a:t>, рекомендовала </a:t>
            </a:r>
            <a:r>
              <a:rPr lang="ru-RU" b="1" dirty="0">
                <a:solidFill>
                  <a:srgbClr val="FF0000"/>
                </a:solidFill>
              </a:rPr>
              <a:t>деся­тичное подразделение кратных и дольных единиц,</a:t>
            </a:r>
            <a:r>
              <a:rPr lang="ru-RU" dirty="0">
                <a:solidFill>
                  <a:srgbClr val="1D08B8"/>
                </a:solidFill>
              </a:rPr>
              <a:t> а другая комиссия, в состав которой входил </a:t>
            </a:r>
            <a:r>
              <a:rPr lang="ru-RU" b="1" dirty="0">
                <a:solidFill>
                  <a:srgbClr val="1D08B8"/>
                </a:solidFill>
              </a:rPr>
              <a:t>Лаплас</a:t>
            </a:r>
            <a:r>
              <a:rPr lang="ru-RU" dirty="0">
                <a:solidFill>
                  <a:srgbClr val="1D08B8"/>
                </a:solidFill>
              </a:rPr>
              <a:t>, предложила принять в качестве </a:t>
            </a:r>
            <a:r>
              <a:rPr lang="ru-RU" b="1" dirty="0">
                <a:solidFill>
                  <a:srgbClr val="1D08B8"/>
                </a:solidFill>
              </a:rPr>
              <a:t>единицы длины </a:t>
            </a:r>
            <a:r>
              <a:rPr lang="ru-RU" dirty="0">
                <a:solidFill>
                  <a:srgbClr val="1D08B8"/>
                </a:solidFill>
              </a:rPr>
              <a:t>одну сорокамиллионную часть земного меридиана</a:t>
            </a:r>
            <a:r>
              <a:rPr lang="ru-RU" dirty="0" smtClean="0">
                <a:solidFill>
                  <a:srgbClr val="1D08B8"/>
                </a:solidFill>
              </a:rPr>
              <a:t>.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rgbClr val="1D08B8"/>
                </a:solidFill>
              </a:rPr>
              <a:t>На </a:t>
            </a:r>
            <a:r>
              <a:rPr lang="ru-RU" dirty="0">
                <a:solidFill>
                  <a:srgbClr val="1D08B8"/>
                </a:solidFill>
              </a:rPr>
              <a:t>основе этой единст­венной единицы </a:t>
            </a:r>
            <a:r>
              <a:rPr lang="ru-RU" dirty="0" smtClean="0">
                <a:solidFill>
                  <a:srgbClr val="1D08B8"/>
                </a:solidFill>
              </a:rPr>
              <a:t>– </a:t>
            </a:r>
            <a:r>
              <a:rPr lang="ru-RU" b="1" i="1" dirty="0" smtClean="0">
                <a:solidFill>
                  <a:srgbClr val="FF0000"/>
                </a:solidFill>
              </a:rPr>
              <a:t>метра</a:t>
            </a:r>
            <a:r>
              <a:rPr lang="ru-RU" i="1" dirty="0" smtClean="0">
                <a:solidFill>
                  <a:srgbClr val="1D08B8"/>
                </a:solidFill>
              </a:rPr>
              <a:t> – </a:t>
            </a:r>
            <a:r>
              <a:rPr lang="ru-RU" dirty="0" smtClean="0">
                <a:solidFill>
                  <a:srgbClr val="1D08B8"/>
                </a:solidFill>
              </a:rPr>
              <a:t>строилась </a:t>
            </a:r>
            <a:r>
              <a:rPr lang="ru-RU" dirty="0">
                <a:solidFill>
                  <a:srgbClr val="1D08B8"/>
                </a:solidFill>
              </a:rPr>
              <a:t>вся система, получившая название </a:t>
            </a:r>
            <a:r>
              <a:rPr lang="ru-RU" b="1" i="1" dirty="0" smtClean="0">
                <a:solidFill>
                  <a:srgbClr val="FF0000"/>
                </a:solidFill>
              </a:rPr>
              <a:t>метрической</a:t>
            </a:r>
            <a:r>
              <a:rPr lang="ru-RU" i="1" dirty="0" smtClean="0">
                <a:solidFill>
                  <a:srgbClr val="1D08B8"/>
                </a:solidFill>
              </a:rPr>
              <a:t>: </a:t>
            </a:r>
          </a:p>
          <a:p>
            <a:pPr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1D08B8"/>
                </a:solidFill>
              </a:rPr>
              <a:t>за </a:t>
            </a:r>
            <a:r>
              <a:rPr lang="ru-RU" b="1" dirty="0">
                <a:solidFill>
                  <a:srgbClr val="FF0000"/>
                </a:solidFill>
              </a:rPr>
              <a:t>единицу площади </a:t>
            </a:r>
            <a:r>
              <a:rPr lang="ru-RU" dirty="0">
                <a:solidFill>
                  <a:srgbClr val="1D08B8"/>
                </a:solidFill>
              </a:rPr>
              <a:t>принимался </a:t>
            </a:r>
            <a:r>
              <a:rPr lang="ru-RU" b="1" i="1" dirty="0">
                <a:solidFill>
                  <a:srgbClr val="1D08B8"/>
                </a:solidFill>
              </a:rPr>
              <a:t>квадратный метр</a:t>
            </a:r>
            <a:r>
              <a:rPr lang="ru-RU" i="1" dirty="0">
                <a:solidFill>
                  <a:srgbClr val="1D08B8"/>
                </a:solidFill>
              </a:rPr>
              <a:t>, </a:t>
            </a:r>
            <a:endParaRPr lang="ru-RU" i="1" dirty="0" smtClean="0">
              <a:solidFill>
                <a:srgbClr val="1D08B8"/>
              </a:solidFill>
            </a:endParaRPr>
          </a:p>
          <a:p>
            <a:pPr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1D08B8"/>
                </a:solidFill>
              </a:rPr>
              <a:t>за </a:t>
            </a:r>
            <a:r>
              <a:rPr lang="ru-RU" b="1" dirty="0">
                <a:solidFill>
                  <a:srgbClr val="FF0000"/>
                </a:solidFill>
              </a:rPr>
              <a:t>едини­цу объема </a:t>
            </a:r>
            <a:r>
              <a:rPr lang="ru-RU" dirty="0" smtClean="0">
                <a:solidFill>
                  <a:srgbClr val="1D08B8"/>
                </a:solidFill>
              </a:rPr>
              <a:t>– </a:t>
            </a:r>
            <a:r>
              <a:rPr lang="ru-RU" b="1" i="1" dirty="0" smtClean="0">
                <a:solidFill>
                  <a:srgbClr val="1D08B8"/>
                </a:solidFill>
              </a:rPr>
              <a:t>кубический </a:t>
            </a:r>
            <a:r>
              <a:rPr lang="ru-RU" b="1" i="1" dirty="0">
                <a:solidFill>
                  <a:srgbClr val="1D08B8"/>
                </a:solidFill>
              </a:rPr>
              <a:t>метр</a:t>
            </a:r>
            <a:r>
              <a:rPr lang="ru-RU" i="1" dirty="0">
                <a:solidFill>
                  <a:srgbClr val="1D08B8"/>
                </a:solidFill>
              </a:rPr>
              <a:t>, </a:t>
            </a:r>
            <a:endParaRPr lang="ru-RU" i="1" dirty="0" smtClean="0">
              <a:solidFill>
                <a:srgbClr val="1D08B8"/>
              </a:solidFill>
            </a:endParaRPr>
          </a:p>
          <a:p>
            <a:pPr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1D08B8"/>
                </a:solidFill>
              </a:rPr>
              <a:t>за </a:t>
            </a:r>
            <a:r>
              <a:rPr lang="ru-RU" b="1" dirty="0">
                <a:solidFill>
                  <a:srgbClr val="FF0000"/>
                </a:solidFill>
              </a:rPr>
              <a:t>единицу массы </a:t>
            </a:r>
            <a:r>
              <a:rPr lang="ru-RU" dirty="0">
                <a:solidFill>
                  <a:srgbClr val="1D08B8"/>
                </a:solidFill>
              </a:rPr>
              <a:t>–</a:t>
            </a:r>
            <a:r>
              <a:rPr lang="ru-RU" dirty="0" smtClean="0">
                <a:solidFill>
                  <a:srgbClr val="1D08B8"/>
                </a:solidFill>
              </a:rPr>
              <a:t> </a:t>
            </a:r>
            <a:r>
              <a:rPr lang="ru-RU" b="1" i="1" dirty="0">
                <a:solidFill>
                  <a:srgbClr val="FF0000"/>
                </a:solidFill>
              </a:rPr>
              <a:t>килограмм</a:t>
            </a:r>
            <a:r>
              <a:rPr lang="ru-RU" i="1" dirty="0">
                <a:solidFill>
                  <a:srgbClr val="1D08B8"/>
                </a:solidFill>
              </a:rPr>
              <a:t> </a:t>
            </a:r>
            <a:r>
              <a:rPr lang="ru-RU" dirty="0">
                <a:solidFill>
                  <a:srgbClr val="1D08B8"/>
                </a:solidFill>
              </a:rPr>
              <a:t>–</a:t>
            </a:r>
            <a:r>
              <a:rPr lang="ru-RU" i="1" dirty="0" smtClean="0">
                <a:solidFill>
                  <a:srgbClr val="1D08B8"/>
                </a:solidFill>
              </a:rPr>
              <a:t> </a:t>
            </a:r>
            <a:r>
              <a:rPr lang="ru-RU" dirty="0">
                <a:solidFill>
                  <a:srgbClr val="1D08B8"/>
                </a:solidFill>
              </a:rPr>
              <a:t>масса кубического дециметра чистой воды при температуре 4°С. </a:t>
            </a:r>
            <a:endParaRPr lang="ru-RU" dirty="0" smtClean="0">
              <a:solidFill>
                <a:srgbClr val="1D08B8"/>
              </a:solidFill>
            </a:endParaRPr>
          </a:p>
          <a:p>
            <a:pPr marL="0" indent="0" algn="just">
              <a:buNone/>
            </a:pPr>
            <a:r>
              <a:rPr lang="ru-RU" b="1" dirty="0" smtClean="0">
                <a:solidFill>
                  <a:srgbClr val="1D08B8"/>
                </a:solidFill>
              </a:rPr>
              <a:t>Метрическая </a:t>
            </a:r>
            <a:r>
              <a:rPr lang="ru-RU" b="1" dirty="0">
                <a:solidFill>
                  <a:srgbClr val="1D08B8"/>
                </a:solidFill>
              </a:rPr>
              <a:t>система </a:t>
            </a:r>
            <a:r>
              <a:rPr lang="ru-RU" dirty="0">
                <a:solidFill>
                  <a:srgbClr val="1D08B8"/>
                </a:solidFill>
              </a:rPr>
              <a:t>с самого начала была задумана как </a:t>
            </a:r>
            <a:r>
              <a:rPr lang="ru-RU" b="1" dirty="0">
                <a:solidFill>
                  <a:srgbClr val="FF0000"/>
                </a:solidFill>
              </a:rPr>
              <a:t>международная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532440" y="6188075"/>
            <a:ext cx="611560" cy="669925"/>
          </a:xfrm>
        </p:spPr>
        <p:txBody>
          <a:bodyPr/>
          <a:lstStyle/>
          <a:p>
            <a:pPr>
              <a:defRPr/>
            </a:pPr>
            <a:fld id="{B1C343F1-3032-41C8-979A-5577136490CC}" type="slidenum">
              <a:rPr lang="ru-RU" sz="1600" smtClean="0"/>
              <a:pPr>
                <a:defRPr/>
              </a:pPr>
              <a:t>5</a:t>
            </a:fld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80845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844824"/>
            <a:ext cx="8072494" cy="4176464"/>
          </a:xfrm>
        </p:spPr>
        <p:txBody>
          <a:bodyPr>
            <a:normAutofit fontScale="47500" lnSpcReduction="20000"/>
          </a:bodyPr>
          <a:lstStyle/>
          <a:p>
            <a:pPr algn="just"/>
            <a:r>
              <a:rPr lang="en-US" b="1" dirty="0" smtClean="0">
                <a:solidFill>
                  <a:srgbClr val="1D08B8"/>
                </a:solidFill>
              </a:rPr>
              <a:t> </a:t>
            </a:r>
            <a:r>
              <a:rPr lang="ru-RU" sz="6900" b="1" dirty="0" smtClean="0">
                <a:solidFill>
                  <a:srgbClr val="1D08B8"/>
                </a:solidFill>
              </a:rPr>
              <a:t>С глубокой древности наши предки измеряли расстояние собой, своим телом. Это и удобно, и руки с ногами всегда при тебе, их нельзя "забыть дома".</a:t>
            </a:r>
            <a:r>
              <a:rPr lang="en-US" sz="6900" b="1" dirty="0" smtClean="0">
                <a:solidFill>
                  <a:srgbClr val="1D08B8"/>
                </a:solidFill>
              </a:rPr>
              <a:t> </a:t>
            </a:r>
          </a:p>
          <a:p>
            <a:pPr algn="just"/>
            <a:r>
              <a:rPr lang="ru-RU" sz="6900" b="1" u="sng" dirty="0" smtClean="0">
                <a:solidFill>
                  <a:srgbClr val="FF0000"/>
                </a:solidFill>
              </a:rPr>
              <a:t>Система древнерусских мер длины </a:t>
            </a:r>
            <a:r>
              <a:rPr lang="ru-RU" sz="6900" b="1" dirty="0" smtClean="0">
                <a:solidFill>
                  <a:srgbClr val="1D08B8"/>
                </a:solidFill>
              </a:rPr>
              <a:t>включала в себя следующие основные меры: </a:t>
            </a:r>
            <a:r>
              <a:rPr lang="ru-RU" sz="6900" b="1" dirty="0" smtClean="0">
                <a:solidFill>
                  <a:srgbClr val="FF0000"/>
                </a:solidFill>
              </a:rPr>
              <a:t>версту</a:t>
            </a:r>
            <a:r>
              <a:rPr lang="ru-RU" sz="6900" b="1" dirty="0" smtClean="0">
                <a:solidFill>
                  <a:srgbClr val="1D08B8"/>
                </a:solidFill>
              </a:rPr>
              <a:t>,</a:t>
            </a:r>
            <a:r>
              <a:rPr lang="ru-RU" sz="6900" b="1" dirty="0" smtClean="0">
                <a:solidFill>
                  <a:srgbClr val="FF0000"/>
                </a:solidFill>
              </a:rPr>
              <a:t> сажень</a:t>
            </a:r>
            <a:r>
              <a:rPr lang="ru-RU" sz="6900" b="1" dirty="0" smtClean="0">
                <a:solidFill>
                  <a:srgbClr val="1D08B8"/>
                </a:solidFill>
              </a:rPr>
              <a:t>,</a:t>
            </a:r>
            <a:r>
              <a:rPr lang="ru-RU" sz="6900" b="1" dirty="0" smtClean="0">
                <a:solidFill>
                  <a:srgbClr val="FF0000"/>
                </a:solidFill>
              </a:rPr>
              <a:t> аршин</a:t>
            </a:r>
            <a:r>
              <a:rPr lang="ru-RU" sz="6900" b="1" dirty="0" smtClean="0">
                <a:solidFill>
                  <a:srgbClr val="1D08B8"/>
                </a:solidFill>
              </a:rPr>
              <a:t>,</a:t>
            </a:r>
            <a:r>
              <a:rPr lang="ru-RU" sz="6900" b="1" dirty="0" smtClean="0">
                <a:solidFill>
                  <a:srgbClr val="FF0000"/>
                </a:solidFill>
              </a:rPr>
              <a:t> локоть</a:t>
            </a:r>
            <a:r>
              <a:rPr lang="ru-RU" sz="6900" b="1" dirty="0" smtClean="0">
                <a:solidFill>
                  <a:srgbClr val="1D08B8"/>
                </a:solidFill>
              </a:rPr>
              <a:t>,</a:t>
            </a:r>
            <a:r>
              <a:rPr lang="ru-RU" sz="6900" b="1" dirty="0" smtClean="0">
                <a:solidFill>
                  <a:srgbClr val="FF0000"/>
                </a:solidFill>
              </a:rPr>
              <a:t> пядь </a:t>
            </a:r>
            <a:r>
              <a:rPr lang="ru-RU" sz="6900" b="1" dirty="0" smtClean="0">
                <a:solidFill>
                  <a:srgbClr val="1D08B8"/>
                </a:solidFill>
              </a:rPr>
              <a:t>и</a:t>
            </a:r>
            <a:r>
              <a:rPr lang="ru-RU" sz="6900" b="1" dirty="0" smtClean="0">
                <a:solidFill>
                  <a:srgbClr val="FF0000"/>
                </a:solidFill>
              </a:rPr>
              <a:t> вершок</a:t>
            </a:r>
            <a:r>
              <a:rPr lang="ru-RU" sz="6900" b="1" dirty="0" smtClean="0">
                <a:solidFill>
                  <a:srgbClr val="1D08B8"/>
                </a:solidFill>
              </a:rPr>
              <a:t>.</a:t>
            </a:r>
          </a:p>
          <a:p>
            <a:pPr algn="just"/>
            <a:endParaRPr lang="ru-RU" b="1" dirty="0" smtClean="0">
              <a:solidFill>
                <a:srgbClr val="1D08B8"/>
              </a:solidFill>
            </a:endParaRPr>
          </a:p>
          <a:p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7329"/>
            <a:ext cx="9144001" cy="1323439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Древнерусские </a:t>
            </a:r>
          </a:p>
          <a:p>
            <a:pPr algn="ctr"/>
            <a:r>
              <a:rPr lang="ru-RU" sz="4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меры длины</a:t>
            </a:r>
            <a:endParaRPr lang="ru-RU" sz="40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577563" y="6309320"/>
            <a:ext cx="530941" cy="515147"/>
          </a:xfrm>
        </p:spPr>
        <p:txBody>
          <a:bodyPr/>
          <a:lstStyle/>
          <a:p>
            <a:pPr>
              <a:defRPr/>
            </a:pPr>
            <a:r>
              <a:rPr lang="ru-RU" sz="1600" dirty="0" smtClean="0"/>
              <a:t>9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040700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514" y="144015"/>
            <a:ext cx="3962902" cy="670376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332656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</a:rPr>
              <a:t>Русские народные меры длины</a:t>
            </a:r>
            <a:endParaRPr lang="ru-RU" sz="2000" b="1" dirty="0">
              <a:solidFill>
                <a:srgbClr val="FFFF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577563" y="6309320"/>
            <a:ext cx="530941" cy="515147"/>
          </a:xfrm>
        </p:spPr>
        <p:txBody>
          <a:bodyPr/>
          <a:lstStyle/>
          <a:p>
            <a:pPr>
              <a:defRPr/>
            </a:pPr>
            <a:fld id="{B1C343F1-3032-41C8-979A-5577136490CC}" type="slidenum">
              <a:rPr lang="ru-RU" sz="1600" smtClean="0"/>
              <a:pPr>
                <a:defRPr/>
              </a:pPr>
              <a:t>7</a:t>
            </a:fld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05834" y="548680"/>
            <a:ext cx="410612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1D08B8"/>
                </a:solidFill>
              </a:rPr>
              <a:t>«</a:t>
            </a:r>
            <a:r>
              <a:rPr lang="ru-RU" b="1" dirty="0">
                <a:solidFill>
                  <a:srgbClr val="1D08B8"/>
                </a:solidFill>
              </a:rPr>
              <a:t>Умом Россию не понять,</a:t>
            </a:r>
            <a:br>
              <a:rPr lang="ru-RU" b="1" dirty="0">
                <a:solidFill>
                  <a:srgbClr val="1D08B8"/>
                </a:solidFill>
              </a:rPr>
            </a:br>
            <a:r>
              <a:rPr lang="ru-RU" b="1" dirty="0">
                <a:solidFill>
                  <a:srgbClr val="1D08B8"/>
                </a:solidFill>
              </a:rPr>
              <a:t>Аршином общим не измерить:</a:t>
            </a:r>
            <a:br>
              <a:rPr lang="ru-RU" b="1" dirty="0">
                <a:solidFill>
                  <a:srgbClr val="1D08B8"/>
                </a:solidFill>
              </a:rPr>
            </a:br>
            <a:r>
              <a:rPr lang="ru-RU" b="1" dirty="0">
                <a:solidFill>
                  <a:srgbClr val="1D08B8"/>
                </a:solidFill>
              </a:rPr>
              <a:t>У ней особенная стать </a:t>
            </a:r>
            <a:r>
              <a:rPr lang="ru-RU" b="1" dirty="0" smtClean="0">
                <a:solidFill>
                  <a:srgbClr val="1D08B8"/>
                </a:solidFill>
              </a:rPr>
              <a:t>– </a:t>
            </a:r>
            <a:r>
              <a:rPr lang="ru-RU" b="1" dirty="0">
                <a:solidFill>
                  <a:srgbClr val="1D08B8"/>
                </a:solidFill>
              </a:rPr>
              <a:t/>
            </a:r>
            <a:br>
              <a:rPr lang="ru-RU" b="1" dirty="0">
                <a:solidFill>
                  <a:srgbClr val="1D08B8"/>
                </a:solidFill>
              </a:rPr>
            </a:br>
            <a:r>
              <a:rPr lang="ru-RU" b="1" dirty="0" smtClean="0">
                <a:solidFill>
                  <a:srgbClr val="1D08B8"/>
                </a:solidFill>
              </a:rPr>
              <a:t>В </a:t>
            </a:r>
            <a:r>
              <a:rPr lang="ru-RU" b="1" dirty="0">
                <a:solidFill>
                  <a:srgbClr val="1D08B8"/>
                </a:solidFill>
              </a:rPr>
              <a:t>Россию можно только </a:t>
            </a:r>
            <a:r>
              <a:rPr lang="ru-RU" b="1" i="1" dirty="0">
                <a:solidFill>
                  <a:srgbClr val="1D08B8"/>
                </a:solidFill>
              </a:rPr>
              <a:t>верить</a:t>
            </a:r>
            <a:r>
              <a:rPr lang="ru-RU" b="1" dirty="0">
                <a:solidFill>
                  <a:srgbClr val="1D08B8"/>
                </a:solidFill>
              </a:rPr>
              <a:t>.»</a:t>
            </a:r>
          </a:p>
          <a:p>
            <a:pPr algn="r"/>
            <a:r>
              <a:rPr lang="ru-RU" b="1" i="1" dirty="0">
                <a:solidFill>
                  <a:srgbClr val="FF0000"/>
                </a:solidFill>
              </a:rPr>
              <a:t>Ф. И. Тютчев, 1866</a:t>
            </a:r>
            <a:endParaRPr lang="ru-RU" b="1" dirty="0">
              <a:solidFill>
                <a:srgbClr val="FF0000"/>
              </a:solidFill>
            </a:endParaRP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917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9" y="116632"/>
            <a:ext cx="9107833" cy="43034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49" y="0"/>
            <a:ext cx="9144000" cy="54868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</a:rPr>
              <a:t>ОСНОВНЫЕ И ДОПОЛНИТЕЛЬНЫЕ МЕРЫ длины, в </a:t>
            </a:r>
            <a:r>
              <a:rPr lang="ru-RU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СМ</a:t>
            </a:r>
            <a:endParaRPr lang="ru-RU" sz="20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244408" y="6381328"/>
            <a:ext cx="856907" cy="453901"/>
          </a:xfrm>
        </p:spPr>
        <p:txBody>
          <a:bodyPr/>
          <a:lstStyle/>
          <a:p>
            <a:pPr>
              <a:defRPr/>
            </a:pPr>
            <a:fld id="{B1C343F1-3032-41C8-979A-5577136490CC}" type="slidenum">
              <a:rPr lang="ru-RU" sz="1600" smtClean="0"/>
              <a:pPr>
                <a:defRPr/>
              </a:pPr>
              <a:t>8</a:t>
            </a:fld>
            <a:endParaRPr lang="ru-RU" sz="1600" dirty="0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-1" y="4941168"/>
            <a:ext cx="9101315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chemeClr val="bg1"/>
                </a:solidFill>
              </a:rPr>
              <a:t>Если </a:t>
            </a:r>
            <a:r>
              <a:rPr lang="ru-RU" sz="1600" dirty="0">
                <a:solidFill>
                  <a:schemeClr val="bg1"/>
                </a:solidFill>
              </a:rPr>
              <a:t>взять </a:t>
            </a:r>
            <a:r>
              <a:rPr lang="ru-RU" sz="1600" b="1" dirty="0">
                <a:solidFill>
                  <a:srgbClr val="FF0000"/>
                </a:solidFill>
              </a:rPr>
              <a:t>веревку («вервь мерную»</a:t>
            </a:r>
            <a:r>
              <a:rPr lang="ru-RU" sz="1600" dirty="0">
                <a:solidFill>
                  <a:srgbClr val="FF0000"/>
                </a:solidFill>
              </a:rPr>
              <a:t>)</a:t>
            </a:r>
            <a:r>
              <a:rPr lang="ru-RU" sz="1600" dirty="0">
                <a:solidFill>
                  <a:schemeClr val="bg1"/>
                </a:solidFill>
              </a:rPr>
              <a:t>, равную </a:t>
            </a:r>
            <a:r>
              <a:rPr lang="ru-RU" sz="1600" b="1" dirty="0">
                <a:solidFill>
                  <a:schemeClr val="bg1"/>
                </a:solidFill>
              </a:rPr>
              <a:t>сажени</a:t>
            </a:r>
            <a:r>
              <a:rPr lang="ru-RU" sz="1600" dirty="0">
                <a:solidFill>
                  <a:schemeClr val="bg1"/>
                </a:solidFill>
              </a:rPr>
              <a:t> (</a:t>
            </a:r>
            <a:r>
              <a:rPr lang="ru-RU" sz="1600" b="1" dirty="0">
                <a:solidFill>
                  <a:schemeClr val="bg1"/>
                </a:solidFill>
              </a:rPr>
              <a:t>размаху рук человека</a:t>
            </a:r>
            <a:r>
              <a:rPr lang="ru-RU" sz="1600" dirty="0">
                <a:solidFill>
                  <a:schemeClr val="bg1"/>
                </a:solidFill>
              </a:rPr>
              <a:t>), и сложить ее пополам, мы получим </a:t>
            </a:r>
            <a:r>
              <a:rPr lang="ru-RU" sz="1600" b="1" dirty="0">
                <a:solidFill>
                  <a:schemeClr val="bg1"/>
                </a:solidFill>
              </a:rPr>
              <a:t>аршин</a:t>
            </a:r>
            <a:r>
              <a:rPr lang="ru-RU" sz="1600" dirty="0">
                <a:solidFill>
                  <a:schemeClr val="bg1"/>
                </a:solidFill>
              </a:rPr>
              <a:t>, или длину </a:t>
            </a:r>
            <a:r>
              <a:rPr lang="ru-RU" sz="1600" b="1" dirty="0">
                <a:solidFill>
                  <a:schemeClr val="bg1"/>
                </a:solidFill>
              </a:rPr>
              <a:t>шага</a:t>
            </a:r>
            <a:r>
              <a:rPr lang="ru-RU" sz="1600" dirty="0">
                <a:solidFill>
                  <a:schemeClr val="bg1"/>
                </a:solidFill>
              </a:rPr>
              <a:t> российского землепроходца. </a:t>
            </a:r>
            <a:endParaRPr lang="en-US" sz="1600" dirty="0" smtClean="0">
              <a:solidFill>
                <a:schemeClr val="bg1"/>
              </a:solidFill>
            </a:endParaRPr>
          </a:p>
          <a:p>
            <a:pPr algn="just"/>
            <a:r>
              <a:rPr lang="ru-RU" sz="1600" dirty="0" smtClean="0">
                <a:solidFill>
                  <a:schemeClr val="bg1"/>
                </a:solidFill>
              </a:rPr>
              <a:t>Последовательное </a:t>
            </a:r>
            <a:r>
              <a:rPr lang="ru-RU" sz="1600" dirty="0">
                <a:solidFill>
                  <a:schemeClr val="bg1"/>
                </a:solidFill>
              </a:rPr>
              <a:t>же повторение этой процедуры (складывание мерной веревки пополам) дает размеры соответствующих частей тела </a:t>
            </a:r>
            <a:r>
              <a:rPr lang="ru-RU" sz="1600" b="1" dirty="0">
                <a:solidFill>
                  <a:schemeClr val="bg1"/>
                </a:solidFill>
              </a:rPr>
              <a:t>«доброго мужа» </a:t>
            </a:r>
            <a:r>
              <a:rPr lang="ru-RU" sz="1600" dirty="0">
                <a:solidFill>
                  <a:schemeClr val="bg1"/>
                </a:solidFill>
              </a:rPr>
              <a:t>(</a:t>
            </a:r>
            <a:r>
              <a:rPr lang="ru-RU" sz="1600" b="1" dirty="0">
                <a:solidFill>
                  <a:schemeClr val="bg1"/>
                </a:solidFill>
              </a:rPr>
              <a:t>локоть, пядь, длань, вершок или верх перста, ноготь и т. д.</a:t>
            </a:r>
            <a:r>
              <a:rPr lang="ru-RU" sz="1600" dirty="0">
                <a:solidFill>
                  <a:schemeClr val="bg1"/>
                </a:solidFill>
              </a:rPr>
              <a:t> вплоть до </a:t>
            </a:r>
            <a:r>
              <a:rPr lang="ru-RU" sz="1600" b="1" dirty="0">
                <a:solidFill>
                  <a:schemeClr val="bg1"/>
                </a:solidFill>
              </a:rPr>
              <a:t>точки</a:t>
            </a:r>
            <a:r>
              <a:rPr lang="ru-RU" sz="1600" dirty="0">
                <a:solidFill>
                  <a:schemeClr val="bg1"/>
                </a:solidFill>
              </a:rPr>
              <a:t>, </a:t>
            </a:r>
            <a:r>
              <a:rPr lang="ru-RU" sz="1600" b="1" dirty="0">
                <a:solidFill>
                  <a:schemeClr val="bg1"/>
                </a:solidFill>
              </a:rPr>
              <a:t>пункта</a:t>
            </a:r>
            <a:r>
              <a:rPr lang="ru-RU" sz="1600" dirty="0">
                <a:solidFill>
                  <a:schemeClr val="bg1"/>
                </a:solidFill>
              </a:rPr>
              <a:t> или </a:t>
            </a:r>
            <a:r>
              <a:rPr lang="ru-RU" sz="1600" b="1" dirty="0">
                <a:solidFill>
                  <a:schemeClr val="bg1"/>
                </a:solidFill>
              </a:rPr>
              <a:t>укола</a:t>
            </a:r>
            <a:r>
              <a:rPr lang="ru-RU" sz="1600" dirty="0">
                <a:solidFill>
                  <a:schemeClr val="bg1"/>
                </a:solidFill>
              </a:rPr>
              <a:t>), совокупность которых уже будет именоваться </a:t>
            </a:r>
            <a:r>
              <a:rPr lang="ru-RU" sz="1600" b="1" dirty="0">
                <a:solidFill>
                  <a:srgbClr val="FF0000"/>
                </a:solidFill>
              </a:rPr>
              <a:t>«складным человечьим мерилом</a:t>
            </a:r>
            <a:r>
              <a:rPr lang="ru-RU" sz="1600" b="1" dirty="0" smtClean="0">
                <a:solidFill>
                  <a:srgbClr val="FF0000"/>
                </a:solidFill>
              </a:rPr>
              <a:t>»</a:t>
            </a:r>
            <a:endParaRPr lang="ru-RU" sz="1600" b="1" dirty="0">
              <a:solidFill>
                <a:srgbClr val="FF0000"/>
              </a:solidFill>
              <a:latin typeface="Book Antiqua" pitchFamily="18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0" y="4290678"/>
            <a:ext cx="9156649" cy="61555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700" b="1" dirty="0">
                <a:solidFill>
                  <a:srgbClr val="FF0000"/>
                </a:solidFill>
              </a:rPr>
              <a:t>Русские народные меры </a:t>
            </a:r>
            <a:r>
              <a:rPr lang="ru-RU" sz="1700" b="1" dirty="0" smtClean="0">
                <a:solidFill>
                  <a:srgbClr val="FF0000"/>
                </a:solidFill>
              </a:rPr>
              <a:t>протяженности </a:t>
            </a:r>
            <a:r>
              <a:rPr lang="ru-RU" sz="1700" b="1" dirty="0">
                <a:solidFill>
                  <a:srgbClr val="FF0000"/>
                </a:solidFill>
              </a:rPr>
              <a:t>или основы русского народного </a:t>
            </a:r>
            <a:r>
              <a:rPr lang="ru-RU" sz="1700" b="1" dirty="0" err="1" smtClean="0">
                <a:solidFill>
                  <a:srgbClr val="FF0000"/>
                </a:solidFill>
              </a:rPr>
              <a:t>человекомерия</a:t>
            </a:r>
            <a:r>
              <a:rPr lang="ru-RU" sz="1700" b="1" dirty="0" smtClean="0">
                <a:solidFill>
                  <a:srgbClr val="FF0000"/>
                </a:solidFill>
              </a:rPr>
              <a:t> </a:t>
            </a:r>
            <a:r>
              <a:rPr lang="ru-RU" sz="1700" b="1" dirty="0" smtClean="0">
                <a:solidFill>
                  <a:srgbClr val="1D08B8"/>
                </a:solidFill>
              </a:rPr>
              <a:t>(</a:t>
            </a:r>
            <a:r>
              <a:rPr lang="ru-RU" sz="1700" b="1" dirty="0">
                <a:solidFill>
                  <a:srgbClr val="1D08B8"/>
                </a:solidFill>
              </a:rPr>
              <a:t>русский способ образования дольных единиц </a:t>
            </a:r>
            <a:r>
              <a:rPr lang="ru-RU" sz="1700" b="1" dirty="0" smtClean="0">
                <a:solidFill>
                  <a:srgbClr val="1D08B8"/>
                </a:solidFill>
              </a:rPr>
              <a:t>протяженности)</a:t>
            </a:r>
            <a:endParaRPr lang="ru-RU" sz="1700" b="1" dirty="0">
              <a:solidFill>
                <a:srgbClr val="1D08B8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045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260648"/>
            <a:ext cx="8796468" cy="6597352"/>
          </a:xfrm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576064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</a:rPr>
              <a:t>Русские народные меры длины</a:t>
            </a:r>
            <a:endParaRPr lang="ru-RU" sz="2000" b="1" dirty="0">
              <a:solidFill>
                <a:srgbClr val="FFFF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287093" y="6361856"/>
            <a:ext cx="856907" cy="476672"/>
          </a:xfrm>
        </p:spPr>
        <p:txBody>
          <a:bodyPr/>
          <a:lstStyle/>
          <a:p>
            <a:pPr>
              <a:defRPr/>
            </a:pPr>
            <a:fld id="{B1C343F1-3032-41C8-979A-5577136490CC}" type="slidenum">
              <a:rPr lang="ru-RU" sz="1600" smtClean="0"/>
              <a:pPr>
                <a:defRPr/>
              </a:pPr>
              <a:t>9</a:t>
            </a:fld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284585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4781</TotalTime>
  <Words>2471</Words>
  <Application>Microsoft Office PowerPoint</Application>
  <PresentationFormat>Экран (4:3)</PresentationFormat>
  <Paragraphs>246</Paragraphs>
  <Slides>40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8" baseType="lpstr">
      <vt:lpstr>Arial</vt:lpstr>
      <vt:lpstr>Book Antiqua</vt:lpstr>
      <vt:lpstr>Calibri</vt:lpstr>
      <vt:lpstr>Century Gothic</vt:lpstr>
      <vt:lpstr>Wingdings</vt:lpstr>
      <vt:lpstr>Wingdings 2</vt:lpstr>
      <vt:lpstr>Wingdings 3</vt:lpstr>
      <vt:lpstr>Сектор</vt:lpstr>
      <vt:lpstr>Презентация PowerPoint</vt:lpstr>
      <vt:lpstr>Презентация PowerPoint</vt:lpstr>
      <vt:lpstr>ИСТОРИЯ возникновения ЕДИНИЦ Измерений В РОССИИ И ЗА РУБЕЖОМ</vt:lpstr>
      <vt:lpstr>Презентация PowerPoint</vt:lpstr>
      <vt:lpstr>возникновение метрической системы</vt:lpstr>
      <vt:lpstr>Презентация PowerPoint</vt:lpstr>
      <vt:lpstr>Русские народные меры длины</vt:lpstr>
      <vt:lpstr>ОСНОВНЫЕ И ДОПОЛНИТЕЛЬНЫЕ МЕРЫ длины, в СМ</vt:lpstr>
      <vt:lpstr>Русские народные меры длины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Верста</vt:lpstr>
      <vt:lpstr>Презентация PowerPoint</vt:lpstr>
      <vt:lpstr>Презентация PowerPoint</vt:lpstr>
      <vt:lpstr>Презентация PowerPoint</vt:lpstr>
      <vt:lpstr>"Маховая сажень" -  расстояние между кончиками средних пальцев широко расставленных в противоположные стороны рук взрослого мужчины. Равнялась примерно 176 см.</vt:lpstr>
      <vt:lpstr>Презентация PowerPoint</vt:lpstr>
      <vt:lpstr>Презентация PowerPoint</vt:lpstr>
      <vt:lpstr>Презентация PowerPoint</vt:lpstr>
      <vt:lpstr>Презентация PowerPoint</vt:lpstr>
      <vt:lpstr>ЕДИНИЦЫ ПЛОЩАДИ, ОБЪЕМА и МАССЫ</vt:lpstr>
      <vt:lpstr>Меры площадей </vt:lpstr>
      <vt:lpstr>Меры веса </vt:lpstr>
      <vt:lpstr>Меры объёма жидкостей:  </vt:lpstr>
      <vt:lpstr>Денежная система русского народа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Михаил</dc:creator>
  <cp:lastModifiedBy>Тогидний Иван Иванович</cp:lastModifiedBy>
  <cp:revision>374</cp:revision>
  <cp:lastPrinted>2017-05-26T04:39:56Z</cp:lastPrinted>
  <dcterms:created xsi:type="dcterms:W3CDTF">2007-12-12T16:22:21Z</dcterms:created>
  <dcterms:modified xsi:type="dcterms:W3CDTF">2020-02-20T04:57:29Z</dcterms:modified>
</cp:coreProperties>
</file>