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256" r:id="rId2"/>
    <p:sldId id="287" r:id="rId3"/>
    <p:sldId id="288" r:id="rId4"/>
    <p:sldId id="257" r:id="rId5"/>
    <p:sldId id="290" r:id="rId6"/>
    <p:sldId id="289" r:id="rId7"/>
    <p:sldId id="344" r:id="rId8"/>
    <p:sldId id="258" r:id="rId9"/>
    <p:sldId id="291" r:id="rId10"/>
    <p:sldId id="332" r:id="rId11"/>
    <p:sldId id="333" r:id="rId12"/>
    <p:sldId id="329" r:id="rId13"/>
    <p:sldId id="336" r:id="rId14"/>
    <p:sldId id="327" r:id="rId15"/>
    <p:sldId id="259" r:id="rId16"/>
    <p:sldId id="345" r:id="rId17"/>
    <p:sldId id="328" r:id="rId18"/>
    <p:sldId id="326" r:id="rId19"/>
    <p:sldId id="325" r:id="rId20"/>
    <p:sldId id="297" r:id="rId21"/>
    <p:sldId id="298" r:id="rId22"/>
    <p:sldId id="337" r:id="rId23"/>
    <p:sldId id="292" r:id="rId24"/>
    <p:sldId id="293" r:id="rId25"/>
    <p:sldId id="295" r:id="rId26"/>
    <p:sldId id="330" r:id="rId27"/>
    <p:sldId id="261" r:id="rId28"/>
    <p:sldId id="347" r:id="rId29"/>
    <p:sldId id="348" r:id="rId30"/>
    <p:sldId id="262" r:id="rId31"/>
    <p:sldId id="299" r:id="rId32"/>
    <p:sldId id="340" r:id="rId33"/>
    <p:sldId id="331" r:id="rId34"/>
    <p:sldId id="334" r:id="rId35"/>
    <p:sldId id="335" r:id="rId36"/>
    <p:sldId id="349" r:id="rId37"/>
    <p:sldId id="350" r:id="rId38"/>
    <p:sldId id="346" r:id="rId39"/>
    <p:sldId id="338" r:id="rId40"/>
    <p:sldId id="339" r:id="rId41"/>
    <p:sldId id="351" r:id="rId42"/>
    <p:sldId id="352" r:id="rId43"/>
    <p:sldId id="353" r:id="rId44"/>
    <p:sldId id="341" r:id="rId45"/>
    <p:sldId id="300" r:id="rId46"/>
    <p:sldId id="263" r:id="rId47"/>
    <p:sldId id="301" r:id="rId48"/>
    <p:sldId id="302" r:id="rId49"/>
    <p:sldId id="303" r:id="rId50"/>
    <p:sldId id="264" r:id="rId51"/>
    <p:sldId id="304" r:id="rId52"/>
    <p:sldId id="305" r:id="rId53"/>
    <p:sldId id="306" r:id="rId54"/>
    <p:sldId id="265" r:id="rId55"/>
    <p:sldId id="316" r:id="rId56"/>
    <p:sldId id="311" r:id="rId57"/>
    <p:sldId id="307" r:id="rId58"/>
    <p:sldId id="266" r:id="rId59"/>
    <p:sldId id="308" r:id="rId60"/>
    <p:sldId id="309" r:id="rId61"/>
    <p:sldId id="310" r:id="rId62"/>
    <p:sldId id="313" r:id="rId63"/>
    <p:sldId id="267" r:id="rId64"/>
    <p:sldId id="312" r:id="rId65"/>
    <p:sldId id="317" r:id="rId66"/>
    <p:sldId id="268" r:id="rId67"/>
    <p:sldId id="269" r:id="rId68"/>
    <p:sldId id="286" r:id="rId69"/>
    <p:sldId id="270" r:id="rId70"/>
    <p:sldId id="271" r:id="rId71"/>
    <p:sldId id="272" r:id="rId72"/>
    <p:sldId id="273" r:id="rId73"/>
    <p:sldId id="274" r:id="rId74"/>
    <p:sldId id="275" r:id="rId75"/>
    <p:sldId id="276" r:id="rId76"/>
    <p:sldId id="277" r:id="rId77"/>
    <p:sldId id="314" r:id="rId78"/>
    <p:sldId id="318" r:id="rId79"/>
    <p:sldId id="278" r:id="rId80"/>
    <p:sldId id="319" r:id="rId81"/>
    <p:sldId id="320" r:id="rId82"/>
    <p:sldId id="279" r:id="rId83"/>
    <p:sldId id="321" r:id="rId84"/>
    <p:sldId id="322" r:id="rId85"/>
    <p:sldId id="323" r:id="rId86"/>
    <p:sldId id="280" r:id="rId87"/>
    <p:sldId id="296" r:id="rId88"/>
    <p:sldId id="281" r:id="rId89"/>
    <p:sldId id="282" r:id="rId90"/>
    <p:sldId id="283" r:id="rId91"/>
    <p:sldId id="315" r:id="rId92"/>
    <p:sldId id="284" r:id="rId93"/>
    <p:sldId id="285" r:id="rId94"/>
    <p:sldId id="343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>
      <p:cViewPr varScale="1">
        <p:scale>
          <a:sx n="89" d="100"/>
          <a:sy n="89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96CB-D787-420C-B2B1-EABE376D61F3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27202-FACD-4DD2-956A-9B544E09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4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13251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0014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1875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4958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331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3096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781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9757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782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704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9684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1429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3353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4204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82550"/>
            <a:ext cx="853916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2588" cy="449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19417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243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DBC30-D0AE-415C-8B23-39269A75871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3337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82550"/>
            <a:ext cx="853916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2588" cy="449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94175" cy="449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0B1EA-C5CB-404F-B1A5-4C7F8EFF6F1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8964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8052B6-2003-49D3-81D7-15A9AB61513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C02014-E7B6-4B43-B820-AB3C0ECDE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Zaklepochnik.jpg?uselang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2%D0%B0%D1%80%D0%BA%D0%B0" TargetMode="External"/><Relationship Id="rId2" Type="http://schemas.openxmlformats.org/officeDocument/2006/relationships/hyperlink" Target="https://ru.wikipedia.org/wiki/%D0%A2%D0%B5%D1%85%D0%BD%D0%BE%D0%BB%D0%BE%D0%B3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3%D1%81%D1%82%D0%B0%D0%BB%D0%BE%D1%81%D1%82%D1%8C_%D0%BC%D0%B0%D1%82%D0%B5%D1%80%D0%B8%D0%B0%D0%BB%D0%B0" TargetMode="External"/><Relationship Id="rId4" Type="http://schemas.openxmlformats.org/officeDocument/2006/relationships/hyperlink" Target="https://ru.wikipedia.org/wiki/%D0%9A%D0%BE%D0%BD%D1%82%D1%80%D0%BE%D0%BB%D1%8C_%D0%BA%D0%B0%D1%87%D0%B5%D1%81%D1%82%D0%B2%D0%B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5%D1%80%D0%BC%D0%B5%D1%82%D0%B8%D0%B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2%D1%8F%D0%B3" TargetMode="External"/><Relationship Id="rId2" Type="http://schemas.openxmlformats.org/officeDocument/2006/relationships/hyperlink" Target="https://ru.wikipedia.org/w/index.php?title=%D0%97%D0%B0%D0%B7%D0%BE%D1%80&amp;action=edit&amp;redlink=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7%D0%9F%D0%A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7" Type="http://schemas.openxmlformats.org/officeDocument/2006/relationships/image" Target="../media/image85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gif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692" y="2348880"/>
            <a:ext cx="8391876" cy="8640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СОЕДИНЕНИЯ ДЕТАЛЕЙ МАШИН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/>
              <a:t>Преимущества заклёпочных соединений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/>
              <a:t>1. Не позволяет распространяться усталостным трещинам, таким образом повышает надёжность всего изделия.</a:t>
            </a:r>
          </a:p>
          <a:p>
            <a:pPr marL="0" indent="0">
              <a:buNone/>
            </a:pPr>
            <a:r>
              <a:rPr lang="ru-RU" altLang="ru-RU" dirty="0"/>
              <a:t>2. Позволяет соединять не поддающиеся сварке материалы.</a:t>
            </a:r>
            <a:r>
              <a:rPr lang="ru-RU" altLang="ru-RU" dirty="0">
                <a:hlinkClick r:id="rId2"/>
              </a:rPr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20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b="1" dirty="0"/>
              <a:t>Недостатки заклёпочных соединений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2776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800" b="1" dirty="0"/>
              <a:t>1.Трудоёмкость процесса.</a:t>
            </a:r>
            <a:r>
              <a:rPr lang="ru-RU" altLang="ru-RU" sz="2800" dirty="0"/>
              <a:t> Необходимо просверлить множество отверстий, установить заклёпки, расклепать их. Эти операции выполняются вручную двумя слесарями-сборщиками.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800" b="1" dirty="0"/>
              <a:t>2. Повышенная материалоёмкость соединения.</a:t>
            </a:r>
            <a:r>
              <a:rPr lang="ru-RU" altLang="ru-RU" sz="2800" dirty="0"/>
              <a:t> Заклёпочный шов ослабляет основную деталь, поэтому она должна быть толще. Нагрузку несут заклёпки, поэтому их сечение должно соответствовать нагрузке.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800" b="1" dirty="0"/>
              <a:t>3. Процесс сопровождается шумом и вибрацией. Это приводит к ряду профессиональных заболеваний у сборщиков и вызывает глухоту.</a:t>
            </a:r>
            <a:r>
              <a:rPr lang="ru-RU" altLang="ru-RU" sz="2800" dirty="0"/>
              <a:t> Поэтому везде, где можно, внедряются новые инструменты для клёпки.</a:t>
            </a:r>
          </a:p>
          <a:p>
            <a:pPr>
              <a:lnSpc>
                <a:spcPct val="9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8061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9036496" cy="838200"/>
          </a:xfrm>
        </p:spPr>
        <p:txBody>
          <a:bodyPr/>
          <a:lstStyle/>
          <a:p>
            <a:pPr algn="ctr"/>
            <a:r>
              <a:rPr lang="ru-RU" altLang="ru-RU" sz="2800" b="1" dirty="0"/>
              <a:t>Применение заклепочного соединения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52" y="1340768"/>
            <a:ext cx="8686800" cy="540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/>
              <a:t>Обеспечивает высокую стойкость в условиях ударных и вибрационных нагрузок.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/>
              <a:t>На современном этапе развития </a:t>
            </a:r>
            <a:r>
              <a:rPr lang="ru-RU" altLang="ru-RU" sz="2400" dirty="0">
                <a:hlinkClick r:id="rId2" tooltip="Технология"/>
              </a:rPr>
              <a:t>технологии</a:t>
            </a:r>
            <a:r>
              <a:rPr lang="ru-RU" altLang="ru-RU" sz="2400" dirty="0"/>
              <a:t> уступает место </a:t>
            </a:r>
            <a:r>
              <a:rPr lang="ru-RU" altLang="ru-RU" sz="2400" dirty="0">
                <a:hlinkClick r:id="rId3" tooltip="Сварка"/>
              </a:rPr>
              <a:t>сварке</a:t>
            </a:r>
            <a:r>
              <a:rPr lang="ru-RU" altLang="ru-RU" sz="2400" dirty="0"/>
              <a:t> и склеиванию, обеспечивающим большую производительность и более высокую прочность соединения.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/>
              <a:t> </a:t>
            </a:r>
            <a:r>
              <a:rPr lang="ru-RU" altLang="ru-RU" sz="2400" b="1" dirty="0"/>
              <a:t>Однако по-прежнему находит применение по конструктивным или технологическим соображениям:</a:t>
            </a:r>
            <a:r>
              <a:rPr lang="ru-RU" altLang="ru-RU" sz="2400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/>
              <a:t>в соединениях,</a:t>
            </a:r>
            <a:r>
              <a:rPr lang="ru-RU" altLang="ru-RU" sz="2400" dirty="0"/>
              <a:t> где необходимо исключить изменение структуры металла, коробление конструкции и перегрев расположенных рядом деталей;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/>
              <a:t>соединение разнородных,</a:t>
            </a:r>
            <a:r>
              <a:rPr lang="ru-RU" altLang="ru-RU" sz="2400" dirty="0"/>
              <a:t> трудно свариваемых и не свариваемых материалов;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/>
              <a:t>в соединениях с затруднительным доступом</a:t>
            </a:r>
            <a:r>
              <a:rPr lang="ru-RU" altLang="ru-RU" sz="2400" dirty="0"/>
              <a:t> и </a:t>
            </a:r>
            <a:r>
              <a:rPr lang="ru-RU" altLang="ru-RU" sz="2400" dirty="0">
                <a:hlinkClick r:id="rId4" tooltip="Контроль качества"/>
              </a:rPr>
              <a:t>контролем качества</a:t>
            </a:r>
            <a:r>
              <a:rPr lang="ru-RU" altLang="ru-RU" sz="2400" dirty="0"/>
              <a:t>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/>
              <a:t>в случаях, когда необходимо предотвратить распространение</a:t>
            </a:r>
            <a:r>
              <a:rPr lang="ru-RU" altLang="ru-RU" sz="2400" dirty="0"/>
              <a:t> </a:t>
            </a:r>
            <a:r>
              <a:rPr lang="ru-RU" altLang="ru-RU" sz="2400" dirty="0">
                <a:hlinkClick r:id="rId5" tooltip="Усталость материала"/>
              </a:rPr>
              <a:t>усталостной трещины</a:t>
            </a:r>
            <a:r>
              <a:rPr lang="ru-RU" altLang="ru-RU" sz="2400" dirty="0"/>
              <a:t> из детали в деталь. </a:t>
            </a:r>
          </a:p>
        </p:txBody>
      </p:sp>
    </p:spTree>
    <p:extLst>
      <p:ext uri="{BB962C8B-B14F-4D97-AF65-F5344CB8AC3E}">
        <p14:creationId xmlns:p14="http://schemas.microsoft.com/office/powerpoint/2010/main" val="718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900" b="1" i="1"/>
              <a:t>Область применения заклепочных соединений</a:t>
            </a:r>
            <a:br>
              <a:rPr lang="ru-RU" altLang="ru-RU" sz="2900" b="1" i="1"/>
            </a:br>
            <a:endParaRPr lang="ru-RU" altLang="ru-RU" sz="2900" b="1" i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/>
              <a:t>В современном машиностроении область применения клепаных соединений все более сокращается по мере совершенствования методов сварки. </a:t>
            </a:r>
            <a:br>
              <a:rPr lang="ru-RU" altLang="ru-RU" sz="2400" dirty="0"/>
            </a:br>
            <a:r>
              <a:rPr lang="ru-RU" altLang="ru-RU" sz="2400" dirty="0"/>
              <a:t>В настоящее время клепаные соединения применяются в тех случаях, когда сварные соединения недопустимы, а именно: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/>
              <a:t>в конструкциях, воспринимающих значительные вибрационные и ударные нагрузки при высоких требованиях к надежности соединения;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/>
              <a:t>при изготовлении конструкций из </a:t>
            </a:r>
            <a:r>
              <a:rPr lang="ru-RU" altLang="ru-RU" sz="2400" dirty="0" err="1"/>
              <a:t>несвариваемых</a:t>
            </a:r>
            <a:r>
              <a:rPr lang="ru-RU" altLang="ru-RU" sz="2400" dirty="0"/>
              <a:t> материалов</a:t>
            </a:r>
            <a:r>
              <a:rPr lang="ru-RU" altLang="ru-RU" sz="2400" i="1" dirty="0"/>
              <a:t> (дюралюминий, текстолит и др.).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/>
              <a:t> в соединениях окончательно обработанных высокоточных деталей, для которых недопустимы нагрев и деформации, сопутствующие сварке.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552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3797" name="Picture 5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3" y="116632"/>
            <a:ext cx="899209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Виды заклепок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893" y="688773"/>
            <a:ext cx="8875603" cy="6169228"/>
          </a:xfrm>
        </p:spPr>
        <p:txBody>
          <a:bodyPr lIns="0" tIns="0" rIns="0" bIns="0">
            <a:noAutofit/>
          </a:bodyPr>
          <a:lstStyle/>
          <a:p>
            <a:pPr marL="5202238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Заклёпки стандартизованы и выпускаются в разных </a:t>
            </a:r>
            <a:r>
              <a:rPr lang="ru-RU" sz="2000" b="1" u="sng" dirty="0" smtClean="0">
                <a:solidFill>
                  <a:srgbClr val="00B050"/>
                </a:solidFill>
              </a:rPr>
              <a:t>модификациях:</a:t>
            </a:r>
            <a:endParaRPr lang="ru-RU" sz="2000" u="sng" dirty="0" smtClean="0">
              <a:solidFill>
                <a:srgbClr val="00B050"/>
              </a:solidFill>
            </a:endParaRPr>
          </a:p>
          <a:p>
            <a:pPr marL="5202238" lvl="0" indent="0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а)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Сплошные с полукруглой головкой </a:t>
            </a:r>
            <a:r>
              <a:rPr lang="ru-RU" sz="2100" dirty="0" smtClean="0">
                <a:solidFill>
                  <a:srgbClr val="0070C0"/>
                </a:solidFill>
              </a:rPr>
              <a:t>ГОСТ 10299-80, 14797-85</a:t>
            </a:r>
            <a:r>
              <a:rPr lang="ru-RU" sz="2100" dirty="0" smtClean="0">
                <a:solidFill>
                  <a:schemeClr val="tx1"/>
                </a:solidFill>
              </a:rPr>
              <a:t>  для силовых и плотных швов;</a:t>
            </a:r>
          </a:p>
          <a:p>
            <a:pPr marL="5111750" lvl="0" indent="90488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б)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Сплошные с плоской головкой </a:t>
            </a:r>
            <a:r>
              <a:rPr lang="ru-RU" sz="2100" dirty="0" smtClean="0">
                <a:solidFill>
                  <a:srgbClr val="0070C0"/>
                </a:solidFill>
              </a:rPr>
              <a:t>ГОСТ 14801-85 </a:t>
            </a:r>
            <a:r>
              <a:rPr lang="ru-RU" sz="2100" dirty="0" smtClean="0">
                <a:solidFill>
                  <a:schemeClr val="tx1"/>
                </a:solidFill>
              </a:rPr>
              <a:t>для коррозионных сред;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в) </a:t>
            </a:r>
            <a:r>
              <a:rPr lang="ru-RU" sz="2100" b="1" dirty="0" smtClean="0">
                <a:solidFill>
                  <a:srgbClr val="FF0000"/>
                </a:solidFill>
              </a:rPr>
              <a:t>Сплошные с потайной головкой </a:t>
            </a:r>
            <a:r>
              <a:rPr lang="ru-RU" sz="2100" dirty="0" smtClean="0">
                <a:solidFill>
                  <a:srgbClr val="0070C0"/>
                </a:solidFill>
              </a:rPr>
              <a:t>ГОСТ 10300-80, 14798-85 </a:t>
            </a:r>
            <a:r>
              <a:rPr lang="ru-RU" sz="2100" dirty="0" smtClean="0">
                <a:solidFill>
                  <a:schemeClr val="tx1"/>
                </a:solidFill>
              </a:rPr>
              <a:t>для уменьшения </a:t>
            </a:r>
            <a:r>
              <a:rPr lang="ru-RU" sz="2100" dirty="0" err="1" smtClean="0">
                <a:solidFill>
                  <a:schemeClr val="tx1"/>
                </a:solidFill>
              </a:rPr>
              <a:t>аэро</a:t>
            </a:r>
            <a:r>
              <a:rPr lang="ru-RU" sz="2100" dirty="0" smtClean="0">
                <a:solidFill>
                  <a:schemeClr val="tx1"/>
                </a:solidFill>
              </a:rPr>
              <a:t>- и </a:t>
            </a:r>
            <a:r>
              <a:rPr lang="ru-RU" sz="2100" dirty="0" err="1" smtClean="0">
                <a:solidFill>
                  <a:schemeClr val="tx1"/>
                </a:solidFill>
              </a:rPr>
              <a:t>гидросопротивления</a:t>
            </a:r>
            <a:r>
              <a:rPr lang="ru-RU" sz="2100" dirty="0" smtClean="0">
                <a:solidFill>
                  <a:schemeClr val="tx1"/>
                </a:solidFill>
              </a:rPr>
              <a:t> (самолёты, катера);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г, </a:t>
            </a:r>
            <a:r>
              <a:rPr lang="ru-RU" sz="2100" b="1" dirty="0" err="1" smtClean="0">
                <a:solidFill>
                  <a:srgbClr val="0070C0"/>
                </a:solidFill>
              </a:rPr>
              <a:t>д</a:t>
            </a:r>
            <a:r>
              <a:rPr lang="ru-RU" sz="2100" b="1" dirty="0" smtClean="0">
                <a:solidFill>
                  <a:srgbClr val="0070C0"/>
                </a:solidFill>
              </a:rPr>
              <a:t>, е) </a:t>
            </a:r>
            <a:r>
              <a:rPr lang="ru-RU" sz="2100" b="1" dirty="0" err="1" smtClean="0">
                <a:solidFill>
                  <a:srgbClr val="FF0000"/>
                </a:solidFill>
              </a:rPr>
              <a:t>Полупустотелые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rgbClr val="0070C0"/>
                </a:solidFill>
              </a:rPr>
              <a:t>ГОСТ 12641-80, 12643-80</a:t>
            </a:r>
            <a:r>
              <a:rPr lang="ru-RU" sz="2100" dirty="0" smtClean="0">
                <a:solidFill>
                  <a:schemeClr val="tx1"/>
                </a:solidFill>
              </a:rPr>
              <a:t>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70C0"/>
                </a:solidFill>
              </a:rPr>
              <a:t>ж ,з, и) </a:t>
            </a:r>
            <a:r>
              <a:rPr lang="ru-RU" sz="2100" b="1" dirty="0" smtClean="0">
                <a:solidFill>
                  <a:srgbClr val="FF0000"/>
                </a:solidFill>
              </a:rPr>
              <a:t>Пустотелые</a:t>
            </a:r>
            <a:r>
              <a:rPr lang="ru-RU" sz="2100" dirty="0" smtClean="0">
                <a:solidFill>
                  <a:schemeClr val="tx1"/>
                </a:solidFill>
              </a:rPr>
              <a:t> </a:t>
            </a:r>
            <a:r>
              <a:rPr lang="ru-RU" sz="2100" dirty="0" smtClean="0">
                <a:solidFill>
                  <a:srgbClr val="0070C0"/>
                </a:solidFill>
              </a:rPr>
              <a:t>ГОСТ 12638-80, 12640-80 </a:t>
            </a:r>
            <a:r>
              <a:rPr lang="ru-RU" sz="2100" dirty="0" smtClean="0">
                <a:solidFill>
                  <a:schemeClr val="tx1"/>
                </a:solidFill>
              </a:rPr>
              <a:t>для соединения тонких листов и неметаллических деталей без больших нагрузок.</a:t>
            </a:r>
          </a:p>
          <a:p>
            <a:pPr marL="0" indent="0">
              <a:spcBef>
                <a:spcPts val="0"/>
              </a:spcBef>
              <a:buNone/>
            </a:pPr>
            <a:endParaRPr lang="ru-RU" sz="5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Материал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заклепок</a:t>
            </a:r>
            <a:r>
              <a:rPr lang="ru-RU" sz="2000" b="1" dirty="0" smtClean="0">
                <a:solidFill>
                  <a:schemeClr val="tx1"/>
                </a:solidFill>
              </a:rPr>
              <a:t> должен быть</a:t>
            </a:r>
            <a:r>
              <a:rPr lang="ru-RU" sz="2000" dirty="0" smtClean="0">
                <a:solidFill>
                  <a:schemeClr val="tx1"/>
                </a:solidFill>
              </a:rPr>
              <a:t> достаточно </a:t>
            </a:r>
            <a:r>
              <a:rPr lang="ru-RU" sz="2000" b="1" dirty="0" smtClean="0">
                <a:solidFill>
                  <a:schemeClr val="tx1"/>
                </a:solidFill>
              </a:rPr>
              <a:t>пластичным</a:t>
            </a:r>
            <a:r>
              <a:rPr lang="ru-RU" sz="2000" dirty="0" smtClean="0">
                <a:solidFill>
                  <a:schemeClr val="tx1"/>
                </a:solidFill>
              </a:rPr>
              <a:t> для обеспечения формования головок</a:t>
            </a:r>
            <a:r>
              <a:rPr lang="ru-RU" sz="2000" b="1" dirty="0" smtClean="0">
                <a:solidFill>
                  <a:schemeClr val="tx1"/>
                </a:solidFill>
              </a:rPr>
              <a:t> как при</a:t>
            </a:r>
            <a:r>
              <a:rPr lang="ru-RU" sz="2000" dirty="0" smtClean="0">
                <a:solidFill>
                  <a:schemeClr val="tx1"/>
                </a:solidFill>
              </a:rPr>
              <a:t> изготовлении заклепок, так и при их клепке.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По роду материала </a:t>
            </a:r>
            <a:r>
              <a:rPr lang="ru-RU" sz="2000" dirty="0" smtClean="0">
                <a:solidFill>
                  <a:schemeClr val="tx1"/>
                </a:solidFill>
              </a:rPr>
              <a:t>различают </a:t>
            </a:r>
            <a:r>
              <a:rPr lang="ru-RU" sz="2000" b="1" dirty="0" smtClean="0">
                <a:solidFill>
                  <a:srgbClr val="FF0000"/>
                </a:solidFill>
              </a:rPr>
              <a:t>стальные</a:t>
            </a:r>
            <a:r>
              <a:rPr lang="ru-RU" sz="2000" dirty="0" smtClean="0">
                <a:solidFill>
                  <a:schemeClr val="tx1"/>
                </a:solidFill>
              </a:rPr>
              <a:t> (Ст2, Ст3),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алюминиевые, латунные, медные </a:t>
            </a:r>
            <a:r>
              <a:rPr lang="ru-RU" sz="2000" b="1" dirty="0" smtClean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</a:rPr>
              <a:t>другие заклепки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2054" name="Picture 6" descr="конструкции стандартных заклёп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5112569" cy="270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44374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Виды заклепок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0FF"/>
              </a:clrFrom>
              <a:clrTo>
                <a:srgbClr val="FFF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96752"/>
            <a:ext cx="8464454" cy="54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97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/>
              <a:t>Заклепки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5611" name="Picture 11" descr="Виды головок заклёпок полукруглая потайная полупотай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16" y="188640"/>
            <a:ext cx="9226998" cy="65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img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23684"/>
            <a:ext cx="8940337" cy="67052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740" y="0"/>
            <a:ext cx="8686800" cy="838200"/>
          </a:xfrm>
        </p:spPr>
        <p:txBody>
          <a:bodyPr/>
          <a:lstStyle/>
          <a:p>
            <a:pPr algn="ctr"/>
            <a:r>
              <a:rPr lang="ru-RU" altLang="ru-RU" sz="2400" b="1" dirty="0"/>
              <a:t>Назначение заклепок</a:t>
            </a:r>
          </a:p>
        </p:txBody>
      </p:sp>
      <p:pic>
        <p:nvPicPr>
          <p:cNvPr id="29701" name="Picture 5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2" y="606026"/>
            <a:ext cx="8352928" cy="62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6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3999" cy="1143000"/>
          </a:xfrm>
          <a:solidFill>
            <a:srgbClr val="FF0000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 smtClean="0">
                <a:solidFill>
                  <a:srgbClr val="FFFF00"/>
                </a:solidFill>
              </a:rPr>
              <a:t>Определения</a:t>
            </a:r>
            <a:r>
              <a:rPr lang="en-GB" sz="3600" dirty="0" smtClean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15515" y="1196752"/>
            <a:ext cx="8712968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СБОРКА </a:t>
            </a:r>
            <a:r>
              <a:rPr lang="ru-RU" dirty="0" smtClean="0">
                <a:solidFill>
                  <a:schemeClr val="tx1"/>
                </a:solidFill>
              </a:rPr>
              <a:t>– часть производственного </a:t>
            </a:r>
            <a:r>
              <a:rPr lang="ru-RU" dirty="0">
                <a:solidFill>
                  <a:schemeClr val="tx1"/>
                </a:solidFill>
              </a:rPr>
              <a:t>процесса, заключающаяся в соединении готовых деталей, сборочных единиц, узлов и агрегатов в изделия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Применяемая в дальнейшем терминология соответствует </a:t>
            </a:r>
            <a:r>
              <a:rPr lang="ru-RU" b="1" dirty="0">
                <a:solidFill>
                  <a:srgbClr val="0070C0"/>
                </a:solidFill>
              </a:rPr>
              <a:t>ГОСТ «Сборка. Термины и определения».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15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b="1" i="1" dirty="0" smtClean="0">
                <a:solidFill>
                  <a:srgbClr val="FF0000"/>
                </a:solidFill>
              </a:rPr>
              <a:t>Соединение деталей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– </a:t>
            </a:r>
            <a:r>
              <a:rPr lang="en-GB" i="1" dirty="0" err="1" smtClean="0">
                <a:solidFill>
                  <a:schemeClr val="tx1"/>
                </a:solidFill>
              </a:rPr>
              <a:t>конструктивное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обеспечение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их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контакта</a:t>
            </a:r>
            <a:r>
              <a:rPr lang="en-GB" i="1" dirty="0" smtClean="0">
                <a:solidFill>
                  <a:schemeClr val="tx1"/>
                </a:solidFill>
              </a:rPr>
              <a:t> с </a:t>
            </a:r>
            <a:r>
              <a:rPr lang="en-GB" i="1" dirty="0" err="1" smtClean="0">
                <a:solidFill>
                  <a:schemeClr val="tx1"/>
                </a:solidFill>
              </a:rPr>
              <a:t>целью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кинематического</a:t>
            </a:r>
            <a:r>
              <a:rPr lang="en-GB" i="1" dirty="0" smtClean="0">
                <a:solidFill>
                  <a:schemeClr val="tx1"/>
                </a:solidFill>
              </a:rPr>
              <a:t> и </a:t>
            </a:r>
            <a:r>
              <a:rPr lang="en-GB" i="1" dirty="0" err="1" smtClean="0">
                <a:solidFill>
                  <a:schemeClr val="tx1"/>
                </a:solidFill>
              </a:rPr>
              <a:t>силового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взаимодействия</a:t>
            </a:r>
            <a:r>
              <a:rPr lang="en-GB" i="1" dirty="0" smtClean="0">
                <a:solidFill>
                  <a:schemeClr val="tx1"/>
                </a:solidFill>
              </a:rPr>
              <a:t>, </a:t>
            </a:r>
            <a:r>
              <a:rPr lang="en-GB" i="1" dirty="0" err="1" smtClean="0">
                <a:solidFill>
                  <a:schemeClr val="tx1"/>
                </a:solidFill>
              </a:rPr>
              <a:t>либо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для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образования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из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них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частей</a:t>
            </a:r>
            <a:r>
              <a:rPr lang="en-GB" i="1" dirty="0" smtClean="0">
                <a:solidFill>
                  <a:schemeClr val="tx1"/>
                </a:solidFill>
              </a:rPr>
              <a:t> (деталей, </a:t>
            </a:r>
            <a:r>
              <a:rPr lang="en-GB" i="1" dirty="0" err="1" smtClean="0">
                <a:solidFill>
                  <a:schemeClr val="tx1"/>
                </a:solidFill>
              </a:rPr>
              <a:t>сборочных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единиц</a:t>
            </a:r>
            <a:r>
              <a:rPr lang="en-GB" i="1" dirty="0" smtClean="0">
                <a:solidFill>
                  <a:schemeClr val="tx1"/>
                </a:solidFill>
              </a:rPr>
              <a:t>) </a:t>
            </a:r>
            <a:r>
              <a:rPr lang="en-GB" i="1" dirty="0" err="1" smtClean="0">
                <a:solidFill>
                  <a:schemeClr val="tx1"/>
                </a:solidFill>
              </a:rPr>
              <a:t>механизмов</a:t>
            </a:r>
            <a:r>
              <a:rPr lang="en-GB" i="1" dirty="0" smtClean="0">
                <a:solidFill>
                  <a:schemeClr val="tx1"/>
                </a:solidFill>
              </a:rPr>
              <a:t>, </a:t>
            </a:r>
            <a:r>
              <a:rPr lang="en-GB" i="1" dirty="0" err="1" smtClean="0">
                <a:solidFill>
                  <a:schemeClr val="tx1"/>
                </a:solidFill>
              </a:rPr>
              <a:t>машин</a:t>
            </a:r>
            <a:r>
              <a:rPr lang="en-GB" i="1" dirty="0" smtClean="0">
                <a:solidFill>
                  <a:schemeClr val="tx1"/>
                </a:solidFill>
              </a:rPr>
              <a:t> и </a:t>
            </a:r>
            <a:r>
              <a:rPr lang="en-GB" i="1" dirty="0" err="1" smtClean="0">
                <a:solidFill>
                  <a:schemeClr val="tx1"/>
                </a:solidFill>
              </a:rPr>
              <a:t>приборов</a:t>
            </a:r>
            <a:r>
              <a:rPr lang="en-GB" i="1" dirty="0" smtClean="0">
                <a:solidFill>
                  <a:schemeClr val="tx1"/>
                </a:solidFill>
              </a:rPr>
              <a:t>.</a:t>
            </a:r>
            <a:endParaRPr lang="ru-RU" i="1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15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b="1" i="1" dirty="0">
                <a:solidFill>
                  <a:srgbClr val="FF0000"/>
                </a:solidFill>
              </a:rPr>
              <a:t>Соединение </a:t>
            </a:r>
            <a:r>
              <a:rPr lang="en-GB" i="1" dirty="0" smtClean="0">
                <a:solidFill>
                  <a:schemeClr val="tx1"/>
                </a:solidFill>
              </a:rPr>
              <a:t>–</a:t>
            </a:r>
            <a:r>
              <a:rPr lang="ru-RU" i="1" dirty="0" smtClean="0">
                <a:solidFill>
                  <a:schemeClr val="tx1"/>
                </a:solidFill>
              </a:rPr>
              <a:t> это любое подвижное или неподвижное сопряжение двух деталей, из которых одна полностью или частично входит в другую.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3110527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2492375"/>
            <a:ext cx="5099050" cy="3606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ru-RU" sz="2400" b="1" dirty="0" err="1" smtClean="0">
                <a:solidFill>
                  <a:srgbClr val="FF0000"/>
                </a:solidFill>
              </a:rPr>
              <a:t>Рис</a:t>
            </a:r>
            <a:r>
              <a:rPr lang="en-GB" altLang="ru-RU" sz="2400" b="1" dirty="0" smtClean="0">
                <a:solidFill>
                  <a:srgbClr val="FF0000"/>
                </a:solidFill>
              </a:rPr>
              <a:t>. 3.</a:t>
            </a:r>
            <a:r>
              <a:rPr lang="en-GB" altLang="ru-RU" sz="24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400" b="1" dirty="0" err="1" smtClean="0">
                <a:solidFill>
                  <a:schemeClr val="tx1"/>
                </a:solidFill>
              </a:rPr>
              <a:t>Некоторые</a:t>
            </a:r>
            <a:r>
              <a:rPr lang="en-GB" altLang="ru-RU" sz="24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400" b="1" dirty="0" err="1" smtClean="0">
                <a:solidFill>
                  <a:schemeClr val="tx1"/>
                </a:solidFill>
              </a:rPr>
              <a:t>виды</a:t>
            </a:r>
            <a:r>
              <a:rPr lang="en-GB" altLang="ru-RU" sz="24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400" b="1" dirty="0" err="1" smtClean="0">
                <a:solidFill>
                  <a:schemeClr val="tx1"/>
                </a:solidFill>
              </a:rPr>
              <a:t>заклёпок</a:t>
            </a:r>
            <a:r>
              <a:rPr lang="en-GB" altLang="ru-RU" sz="2400" dirty="0" smtClean="0">
                <a:solidFill>
                  <a:schemeClr val="tx1"/>
                </a:solidFill>
              </a:rPr>
              <a:t>: 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ru-RU" sz="2400" b="1" i="1" dirty="0" smtClean="0">
                <a:solidFill>
                  <a:srgbClr val="FF0000"/>
                </a:solidFill>
              </a:rPr>
              <a:t>а)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со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сферической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головкой</a:t>
            </a:r>
            <a:r>
              <a:rPr lang="en-GB" altLang="ru-RU" sz="2400" dirty="0" smtClean="0">
                <a:solidFill>
                  <a:schemeClr val="tx1"/>
                </a:solidFill>
              </a:rPr>
              <a:t>; 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ru-RU" sz="2400" b="1" i="1" dirty="0" smtClean="0">
                <a:solidFill>
                  <a:srgbClr val="FF0000"/>
                </a:solidFill>
              </a:rPr>
              <a:t>б)</a:t>
            </a:r>
            <a:r>
              <a:rPr lang="en-GB" altLang="ru-RU" sz="2400" dirty="0" smtClean="0">
                <a:solidFill>
                  <a:schemeClr val="tx1"/>
                </a:solidFill>
              </a:rPr>
              <a:t> с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потайной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головкой</a:t>
            </a:r>
            <a:r>
              <a:rPr lang="en-GB" altLang="ru-RU" sz="2400" dirty="0" smtClean="0">
                <a:solidFill>
                  <a:schemeClr val="tx1"/>
                </a:solidFill>
              </a:rPr>
              <a:t>; 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ru-RU" sz="2400" b="1" i="1" dirty="0" smtClean="0">
                <a:solidFill>
                  <a:srgbClr val="FF0000"/>
                </a:solidFill>
              </a:rPr>
              <a:t>в)</a:t>
            </a:r>
            <a:r>
              <a:rPr lang="en-GB" altLang="ru-RU" sz="2400" dirty="0" smtClean="0">
                <a:solidFill>
                  <a:schemeClr val="tx1"/>
                </a:solidFill>
              </a:rPr>
              <a:t> с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полупотайной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головкой</a:t>
            </a:r>
            <a:r>
              <a:rPr lang="en-GB" altLang="ru-RU" sz="2400" dirty="0" smtClean="0">
                <a:solidFill>
                  <a:schemeClr val="tx1"/>
                </a:solidFill>
              </a:rPr>
              <a:t>; 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ru-RU" sz="2400" b="1" i="1" dirty="0" smtClean="0">
                <a:solidFill>
                  <a:srgbClr val="FF0000"/>
                </a:solidFill>
              </a:rPr>
              <a:t>г)</a:t>
            </a:r>
            <a:r>
              <a:rPr lang="en-GB" altLang="ru-RU" sz="2400" b="1" dirty="0" smtClean="0">
                <a:solidFill>
                  <a:srgbClr val="FF0000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полупустотелая</a:t>
            </a:r>
            <a:r>
              <a:rPr lang="en-GB" altLang="ru-RU" sz="2400" dirty="0" smtClean="0">
                <a:solidFill>
                  <a:schemeClr val="tx1"/>
                </a:solidFill>
              </a:rPr>
              <a:t> с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цилиндрической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головкой</a:t>
            </a:r>
            <a:r>
              <a:rPr lang="en-GB" altLang="ru-RU" sz="2400" dirty="0" smtClean="0">
                <a:solidFill>
                  <a:schemeClr val="tx1"/>
                </a:solidFill>
              </a:rPr>
              <a:t>;</a:t>
            </a:r>
            <a:endParaRPr lang="ru-RU" altLang="ru-RU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д</a:t>
            </a:r>
            <a:r>
              <a:rPr lang="en-GB" altLang="ru-RU" sz="2400" b="1" i="1" dirty="0" smtClean="0">
                <a:solidFill>
                  <a:srgbClr val="FF0000"/>
                </a:solidFill>
              </a:rPr>
              <a:t>)</a:t>
            </a:r>
            <a:r>
              <a:rPr lang="en-GB" altLang="ru-RU" sz="2400" b="1" dirty="0" smtClean="0">
                <a:solidFill>
                  <a:srgbClr val="FF0000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пустотелая</a:t>
            </a:r>
            <a:r>
              <a:rPr lang="en-GB" altLang="ru-RU" sz="2400" dirty="0" smtClean="0">
                <a:solidFill>
                  <a:schemeClr val="tx1"/>
                </a:solidFill>
              </a:rPr>
              <a:t> (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пистон</a:t>
            </a:r>
            <a:r>
              <a:rPr lang="en-GB" altLang="ru-RU" sz="2400" dirty="0" smtClean="0">
                <a:solidFill>
                  <a:schemeClr val="tx1"/>
                </a:solidFill>
              </a:rPr>
              <a:t>)</a:t>
            </a:r>
            <a:r>
              <a:rPr lang="ar-SA" alt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‏</a:t>
            </a:r>
            <a:endParaRPr lang="en-GB" alt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9" y="404664"/>
            <a:ext cx="5469319" cy="18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887"/>
            <a:ext cx="2880320" cy="520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652120" y="5229098"/>
            <a:ext cx="3203402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en-GB" altLang="ru-RU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Рис</a:t>
            </a:r>
            <a:r>
              <a:rPr lang="en-GB" alt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. </a:t>
            </a:r>
            <a:r>
              <a:rPr lang="en-GB" altLang="ru-RU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4</a:t>
            </a:r>
            <a:r>
              <a:rPr lang="en-GB" alt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.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Параметры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заклёпочного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соединения</a:t>
            </a:r>
            <a:r>
              <a:rPr lang="en-GB" altLang="ru-RU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68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82550"/>
            <a:ext cx="8539163" cy="754063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Материалы для изготовления заклёпок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908050"/>
            <a:ext cx="8539163" cy="5616575"/>
          </a:xfrm>
        </p:spPr>
        <p:txBody>
          <a:bodyPr/>
          <a:lstStyle/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Требования к материалу заклёпки:</a:t>
            </a:r>
          </a:p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1)</a:t>
            </a:r>
            <a:r>
              <a:rPr lang="ru-RU" altLang="ru-RU" sz="2400" dirty="0" smtClean="0">
                <a:solidFill>
                  <a:schemeClr val="tx1"/>
                </a:solidFill>
              </a:rPr>
              <a:t> высокая пластичность и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незакаливаемость</a:t>
            </a:r>
            <a:r>
              <a:rPr lang="ru-RU" altLang="ru-RU" sz="2400" dirty="0" smtClean="0">
                <a:solidFill>
                  <a:schemeClr val="tx1"/>
                </a:solidFill>
              </a:rPr>
              <a:t> при нагревании;</a:t>
            </a:r>
          </a:p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2)</a:t>
            </a:r>
            <a:r>
              <a:rPr lang="ru-RU" altLang="ru-RU" sz="2400" dirty="0" smtClean="0">
                <a:solidFill>
                  <a:schemeClr val="tx1"/>
                </a:solidFill>
              </a:rPr>
              <a:t> температурный коэффициент расширения, близкий таковому соединяемых деталей;</a:t>
            </a:r>
          </a:p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3)</a:t>
            </a:r>
            <a:r>
              <a:rPr lang="ru-RU" altLang="ru-RU" sz="2400" dirty="0" smtClean="0">
                <a:solidFill>
                  <a:schemeClr val="tx1"/>
                </a:solidFill>
              </a:rPr>
              <a:t> отсутствие гальванической пары с материалом соединяемых деталей.</a:t>
            </a:r>
          </a:p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0070C0"/>
                </a:solidFill>
              </a:rPr>
              <a:t>Материалы: </a:t>
            </a:r>
          </a:p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1)</a:t>
            </a:r>
            <a:r>
              <a:rPr lang="ru-RU" altLang="ru-RU" sz="2400" dirty="0" smtClean="0">
                <a:solidFill>
                  <a:schemeClr val="tx1"/>
                </a:solidFill>
              </a:rPr>
              <a:t> стали малоуглеродистые –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Ст0; сталь 10; сталь 20; сталь 10ГС </a:t>
            </a:r>
            <a:r>
              <a:rPr lang="ru-RU" altLang="ru-RU" sz="2400" dirty="0" smtClean="0">
                <a:solidFill>
                  <a:schemeClr val="tx1"/>
                </a:solidFill>
              </a:rPr>
              <a:t>и др.;</a:t>
            </a:r>
          </a:p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2)</a:t>
            </a:r>
            <a:r>
              <a:rPr lang="ru-RU" altLang="ru-RU" sz="2400" dirty="0" smtClean="0">
                <a:solidFill>
                  <a:schemeClr val="tx1"/>
                </a:solidFill>
              </a:rPr>
              <a:t> медь и её сплавы –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медь 0; латуни (Л62 и др.)</a:t>
            </a:r>
            <a:r>
              <a:rPr lang="ru-RU" altLang="ru-RU" sz="2400" dirty="0" smtClean="0">
                <a:solidFill>
                  <a:schemeClr val="tx1"/>
                </a:solidFill>
              </a:rPr>
              <a:t>:</a:t>
            </a:r>
          </a:p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3)</a:t>
            </a:r>
            <a:r>
              <a:rPr lang="ru-RU" altLang="ru-RU" sz="2400" dirty="0" smtClean="0">
                <a:solidFill>
                  <a:schemeClr val="tx1"/>
                </a:solidFill>
              </a:rPr>
              <a:t> алюминий и его сплавы (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АД1, Д18П,ВАД23 и др</a:t>
            </a:r>
            <a:r>
              <a:rPr lang="ru-RU" altLang="ru-RU" sz="2400" dirty="0" smtClean="0">
                <a:solidFill>
                  <a:schemeClr val="tx1"/>
                </a:solidFill>
              </a:rPr>
              <a:t>.);</a:t>
            </a:r>
          </a:p>
          <a:p>
            <a:pPr marL="0" indent="365125" eaLnBrk="1" hangingPunct="1">
              <a:lnSpc>
                <a:spcPct val="91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4) </a:t>
            </a:r>
            <a:r>
              <a:rPr lang="ru-RU" altLang="ru-RU" sz="2400" dirty="0" smtClean="0">
                <a:solidFill>
                  <a:schemeClr val="tx1"/>
                </a:solidFill>
              </a:rPr>
              <a:t>термопластичные пластмассы (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полиамиды,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этиленпласты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и др.</a:t>
            </a:r>
            <a:r>
              <a:rPr lang="ru-RU" altLang="ru-RU" sz="2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86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6632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</a:rPr>
              <a:t>К материалу заклепок предъявляются следующие требования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: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/>
              <a:t>высокая пластичность</a:t>
            </a:r>
            <a:r>
              <a:rPr lang="ru-RU" altLang="ru-RU" sz="2800" dirty="0"/>
              <a:t> для облегчения процесса клепки;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/>
              <a:t>одинаковый температурный коэффициент расширения</a:t>
            </a:r>
            <a:r>
              <a:rPr lang="ru-RU" altLang="ru-RU" sz="2800" dirty="0"/>
              <a:t> с материалом склепываемых деталей во избежание дополнительных температурных напряжений в соединении при колебаниях температуры;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/>
              <a:t>однородность с материалом склепываемых деталей</a:t>
            </a:r>
            <a:r>
              <a:rPr lang="ru-RU" altLang="ru-RU" sz="2800" dirty="0"/>
              <a:t> для предотвращения появления гальванических токов, сильно разрушающих соединения. </a:t>
            </a:r>
            <a:r>
              <a:rPr lang="ru-RU" altLang="ru-RU" sz="2800" i="1" u="sng" dirty="0"/>
              <a:t>Для стальных деталей применяют только стальные заклепки, для медных – медные, для алюминиевых – алюминиевые.</a:t>
            </a:r>
          </a:p>
          <a:p>
            <a:pPr>
              <a:lnSpc>
                <a:spcPct val="80000"/>
              </a:lnSpc>
            </a:pPr>
            <a:endParaRPr lang="ru-RU" altLang="ru-RU" sz="2400" i="1" u="sng" dirty="0"/>
          </a:p>
          <a:p>
            <a:pPr>
              <a:lnSpc>
                <a:spcPct val="80000"/>
              </a:lnSpc>
            </a:pPr>
            <a:endParaRPr lang="ru-RU" altLang="ru-RU" sz="2700" dirty="0"/>
          </a:p>
        </p:txBody>
      </p:sp>
    </p:spTree>
    <p:extLst>
      <p:ext uri="{BB962C8B-B14F-4D97-AF65-F5344CB8AC3E}">
        <p14:creationId xmlns:p14="http://schemas.microsoft.com/office/powerpoint/2010/main" val="1827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3508" y="1484784"/>
            <a:ext cx="8892988" cy="5373216"/>
          </a:xfrm>
        </p:spPr>
        <p:txBody>
          <a:bodyPr>
            <a:noAutofit/>
          </a:bodyPr>
          <a:lstStyle/>
          <a:p>
            <a:pPr marL="457200" indent="-457200" algn="just" eaLnBrk="1" hangingPunct="1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00000"/>
              <a:buFont typeface="+mj-lt"/>
              <a:buAutoNum type="arabicParenR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000" b="1" u="sng" dirty="0" smtClean="0">
                <a:solidFill>
                  <a:srgbClr val="FF0000"/>
                </a:solidFill>
              </a:rPr>
              <a:t>по функциональному назначению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en-GB" sz="2000" dirty="0" smtClean="0">
                <a:solidFill>
                  <a:srgbClr val="FF0000"/>
                </a:solidFill>
              </a:rPr>
              <a:t> 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266700" algn="just">
              <a:spcBef>
                <a:spcPts val="10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а) </a:t>
            </a:r>
            <a:r>
              <a:rPr lang="en-GB" sz="2000" b="1" i="1" dirty="0" smtClean="0">
                <a:solidFill>
                  <a:srgbClr val="0070C0"/>
                </a:solidFill>
              </a:rPr>
              <a:t>прочные</a:t>
            </a:r>
            <a:r>
              <a:rPr lang="en-GB" sz="2000" dirty="0" smtClean="0"/>
              <a:t>, предназначенные только </a:t>
            </a:r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dirty="0">
                <a:solidFill>
                  <a:schemeClr val="tx1"/>
                </a:solidFill>
              </a:rPr>
              <a:t>восприятия </a:t>
            </a:r>
            <a:r>
              <a:rPr lang="ru-RU" sz="2000" dirty="0" smtClean="0">
                <a:solidFill>
                  <a:schemeClr val="tx1"/>
                </a:solidFill>
              </a:rPr>
              <a:t>и передачу силовых </a:t>
            </a:r>
            <a:r>
              <a:rPr lang="ru-RU" sz="2000" dirty="0">
                <a:solidFill>
                  <a:schemeClr val="tx1"/>
                </a:solidFill>
              </a:rPr>
              <a:t>нагрузок </a:t>
            </a:r>
            <a:r>
              <a:rPr lang="ru-RU" sz="2000" i="1" dirty="0">
                <a:solidFill>
                  <a:schemeClr val="tx1"/>
                </a:solidFill>
              </a:rPr>
              <a:t>(применяются в металлических конструкциях машин и строительных сооружениях)</a:t>
            </a:r>
            <a:r>
              <a:rPr lang="en-GB" sz="2000" dirty="0" smtClean="0"/>
              <a:t>; </a:t>
            </a:r>
            <a:endParaRPr lang="ru-RU" sz="2000" dirty="0" smtClean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000" b="1" i="1" dirty="0" smtClean="0">
                <a:solidFill>
                  <a:srgbClr val="FF0000"/>
                </a:solidFill>
                <a:sym typeface="Symbol"/>
              </a:rPr>
              <a:t>б) </a:t>
            </a:r>
            <a:r>
              <a:rPr lang="en-GB" sz="2000" b="1" i="1" dirty="0" err="1" smtClean="0">
                <a:solidFill>
                  <a:srgbClr val="0070C0"/>
                </a:solidFill>
              </a:rPr>
              <a:t>плотные</a:t>
            </a:r>
            <a:r>
              <a:rPr lang="en-GB" sz="2000" b="1" i="1" dirty="0" smtClean="0">
                <a:solidFill>
                  <a:srgbClr val="0070C0"/>
                </a:solidFill>
              </a:rPr>
              <a:t> (</a:t>
            </a:r>
            <a:r>
              <a:rPr lang="ru-RU" sz="2000" b="1" i="1" dirty="0" smtClean="0">
                <a:solidFill>
                  <a:srgbClr val="0070C0"/>
                </a:solidFill>
              </a:rPr>
              <a:t>герметичные</a:t>
            </a:r>
            <a:r>
              <a:rPr lang="en-GB" sz="2000" b="1" i="1" dirty="0" smtClean="0">
                <a:solidFill>
                  <a:srgbClr val="0070C0"/>
                </a:solidFill>
              </a:rPr>
              <a:t>)</a:t>
            </a:r>
            <a:r>
              <a:rPr lang="en-GB" sz="2000" dirty="0" smtClean="0"/>
              <a:t>, обеспечивающие </a:t>
            </a:r>
            <a:r>
              <a:rPr lang="en-GB" sz="2000" dirty="0" err="1" smtClean="0"/>
              <a:t>герметичное</a:t>
            </a:r>
            <a:r>
              <a:rPr lang="en-GB" sz="2000" dirty="0" smtClean="0"/>
              <a:t> </a:t>
            </a:r>
            <a:r>
              <a:rPr lang="en-GB" sz="2000" dirty="0" err="1" smtClean="0"/>
              <a:t>разделение</a:t>
            </a:r>
            <a:r>
              <a:rPr lang="en-GB" sz="2000" dirty="0" smtClean="0"/>
              <a:t> </a:t>
            </a:r>
            <a:r>
              <a:rPr lang="en-GB" sz="2000" dirty="0" err="1" smtClean="0"/>
              <a:t>сред</a:t>
            </a:r>
            <a:r>
              <a:rPr lang="ru-RU" sz="2000" dirty="0" smtClean="0"/>
              <a:t> </a:t>
            </a:r>
            <a:r>
              <a:rPr lang="ru-RU" sz="2000" i="1" dirty="0" smtClean="0"/>
              <a:t>(резервуары с невысоким давлением);</a:t>
            </a:r>
            <a:r>
              <a:rPr lang="en-GB" sz="2000" dirty="0" smtClean="0"/>
              <a:t> </a:t>
            </a:r>
            <a:endParaRPr lang="ru-RU" sz="2000" dirty="0" smtClean="0"/>
          </a:p>
          <a:p>
            <a:pPr marL="0" indent="266700">
              <a:spcBef>
                <a:spcPts val="10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в)</a:t>
            </a:r>
            <a:r>
              <a:rPr lang="ru-RU" sz="2000" b="1" i="1" dirty="0" smtClean="0"/>
              <a:t> </a:t>
            </a:r>
            <a:r>
              <a:rPr lang="en-GB" sz="2000" b="1" i="1" dirty="0" err="1" smtClean="0">
                <a:solidFill>
                  <a:srgbClr val="0070C0"/>
                </a:solidFill>
              </a:rPr>
              <a:t>прочноплотные</a:t>
            </a:r>
            <a:r>
              <a:rPr lang="en-GB" sz="2000" dirty="0" smtClean="0"/>
              <a:t>, </a:t>
            </a:r>
            <a:r>
              <a:rPr lang="en-GB" sz="2000" dirty="0" err="1" smtClean="0"/>
              <a:t>способные</a:t>
            </a:r>
            <a:r>
              <a:rPr lang="en-GB" sz="2000" dirty="0" smtClean="0"/>
              <a:t> выполнять </a:t>
            </a:r>
            <a:r>
              <a:rPr lang="en-GB" sz="2000" dirty="0" err="1" smtClean="0"/>
              <a:t>обе</a:t>
            </a:r>
            <a:r>
              <a:rPr lang="en-GB" sz="2000" dirty="0" smtClean="0"/>
              <a:t> </a:t>
            </a:r>
            <a:r>
              <a:rPr lang="en-GB" sz="2000" dirty="0" err="1" smtClean="0"/>
              <a:t>названные</a:t>
            </a:r>
            <a:r>
              <a:rPr lang="en-GB" sz="2000" dirty="0" smtClean="0"/>
              <a:t> </a:t>
            </a:r>
            <a:r>
              <a:rPr lang="en-GB" sz="2000" dirty="0" err="1" smtClean="0"/>
              <a:t>функции</a:t>
            </a:r>
            <a:r>
              <a:rPr lang="ru-RU" sz="2000" dirty="0" smtClean="0"/>
              <a:t>:             </a:t>
            </a:r>
            <a:r>
              <a:rPr lang="ru-RU" sz="2000" dirty="0">
                <a:solidFill>
                  <a:schemeClr val="tx1"/>
                </a:solidFill>
              </a:rPr>
              <a:t>обеспечивающие герметичность соединения при восприятии значительных </a:t>
            </a:r>
            <a:r>
              <a:rPr lang="ru-RU" sz="2000" dirty="0" smtClean="0">
                <a:solidFill>
                  <a:schemeClr val="tx1"/>
                </a:solidFill>
              </a:rPr>
              <a:t> силовых нагрузок </a:t>
            </a:r>
            <a:r>
              <a:rPr lang="ru-RU" sz="2000" i="1" dirty="0">
                <a:solidFill>
                  <a:schemeClr val="tx1"/>
                </a:solidFill>
              </a:rPr>
              <a:t>(паровые котлы, резервуары, трубопроводы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sz="2000" dirty="0"/>
              <a:t>.</a:t>
            </a:r>
            <a:endParaRPr lang="ru-RU" sz="2000" dirty="0" smtClean="0"/>
          </a:p>
          <a:p>
            <a:pPr marL="0" indent="266700">
              <a:spcBef>
                <a:spcPts val="10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5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прочноплотных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заклепочных швах в отличие от прочных швов кромки листов делают со скосом под углом </a:t>
            </a:r>
            <a:r>
              <a:rPr lang="ru-RU" sz="1600" b="1" dirty="0">
                <a:solidFill>
                  <a:schemeClr val="tx1"/>
                </a:solidFill>
              </a:rPr>
              <a:t>15...20° </a:t>
            </a:r>
            <a:r>
              <a:rPr lang="ru-RU" sz="1600" dirty="0">
                <a:solidFill>
                  <a:schemeClr val="tx1"/>
                </a:solidFill>
              </a:rPr>
              <a:t>для подчеканки.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i="1" dirty="0">
                <a:solidFill>
                  <a:srgbClr val="0070C0"/>
                </a:solidFill>
              </a:rPr>
              <a:t>Подчеканка</a:t>
            </a:r>
            <a:r>
              <a:rPr lang="ru-RU" sz="1700" dirty="0">
                <a:solidFill>
                  <a:schemeClr val="tx1"/>
                </a:solidFill>
              </a:rPr>
              <a:t> кромок листов, а в особо ответственных случаях и головок заклепок по</a:t>
            </a:r>
            <a:r>
              <a:rPr lang="ru-RU" sz="1700" b="1" dirty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их краям, заключающаяся в осаживании металла инструментом, называемым </a:t>
            </a:r>
            <a:r>
              <a:rPr lang="ru-RU" sz="1700" b="1" dirty="0">
                <a:solidFill>
                  <a:srgbClr val="0070C0"/>
                </a:solidFill>
              </a:rPr>
              <a:t>чеканом</a:t>
            </a:r>
            <a:r>
              <a:rPr lang="ru-RU" sz="1700" dirty="0">
                <a:solidFill>
                  <a:schemeClr val="tx1"/>
                </a:solidFill>
              </a:rPr>
              <a:t>, применяется для обеспечения герметичности прочноплотных швов.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u="sng" dirty="0">
                <a:solidFill>
                  <a:srgbClr val="0070C0"/>
                </a:solidFill>
              </a:rPr>
              <a:t>Во избежание химической коррозии </a:t>
            </a:r>
            <a:r>
              <a:rPr lang="ru-RU" sz="1700" dirty="0">
                <a:solidFill>
                  <a:schemeClr val="tx1"/>
                </a:solidFill>
              </a:rPr>
              <a:t>в соединениях </a:t>
            </a:r>
            <a:r>
              <a:rPr lang="ru-RU" sz="1700" i="1" dirty="0">
                <a:solidFill>
                  <a:schemeClr val="tx1"/>
                </a:solidFill>
              </a:rPr>
              <a:t>заклепки ставят </a:t>
            </a:r>
            <a:r>
              <a:rPr lang="ru-RU" sz="1700" i="1" u="sng" dirty="0">
                <a:solidFill>
                  <a:schemeClr val="tx1"/>
                </a:solidFill>
              </a:rPr>
              <a:t>из того же материала, что и соединяемые детали</a:t>
            </a:r>
            <a:r>
              <a:rPr lang="ru-RU" sz="1700" i="1" dirty="0">
                <a:solidFill>
                  <a:schemeClr val="tx1"/>
                </a:solidFill>
              </a:rPr>
              <a:t>:</a:t>
            </a:r>
            <a:r>
              <a:rPr lang="ru-RU" sz="1700" dirty="0">
                <a:solidFill>
                  <a:schemeClr val="tx1"/>
                </a:solidFill>
              </a:rPr>
              <a:t> стальные листы соединяют стальными заклепками, латунные — латунными и т. д.</a:t>
            </a:r>
          </a:p>
          <a:p>
            <a:pPr marL="0" indent="266700">
              <a:spcBef>
                <a:spcPts val="10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98475"/>
          </a:xfrm>
          <a:solidFill>
            <a:srgbClr val="0070C0"/>
          </a:solidFill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 smtClean="0">
                <a:solidFill>
                  <a:srgbClr val="FFFF00"/>
                </a:solidFill>
              </a:rPr>
              <a:t>Классификация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заклёпочных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соединений</a:t>
            </a:r>
            <a:r>
              <a:rPr lang="en-GB" sz="2800" dirty="0" smtClean="0">
                <a:solidFill>
                  <a:srgbClr val="FFFF00"/>
                </a:solidFill>
              </a:rPr>
              <a:t>: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3508" y="421674"/>
            <a:ext cx="8856984" cy="121192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i="1" dirty="0" smtClean="0">
                <a:solidFill>
                  <a:srgbClr val="0070C0"/>
                </a:solidFill>
              </a:rPr>
              <a:t>З</a:t>
            </a:r>
            <a:r>
              <a:rPr lang="en-GB" sz="2100" b="1" i="1" dirty="0" err="1">
                <a:solidFill>
                  <a:srgbClr val="0070C0"/>
                </a:solidFill>
              </a:rPr>
              <a:t>аклёпочны</a:t>
            </a:r>
            <a:r>
              <a:rPr lang="ru-RU" sz="2100" b="1" i="1" dirty="0">
                <a:solidFill>
                  <a:srgbClr val="0070C0"/>
                </a:solidFill>
              </a:rPr>
              <a:t>й</a:t>
            </a:r>
            <a:r>
              <a:rPr lang="en-GB" sz="2100" b="1" i="1" dirty="0">
                <a:solidFill>
                  <a:srgbClr val="0070C0"/>
                </a:solidFill>
              </a:rPr>
              <a:t> </a:t>
            </a:r>
            <a:r>
              <a:rPr lang="en-GB" sz="2100" b="1" i="1" dirty="0" err="1">
                <a:solidFill>
                  <a:srgbClr val="0070C0"/>
                </a:solidFill>
              </a:rPr>
              <a:t>шов</a:t>
            </a:r>
            <a:r>
              <a:rPr lang="ru-RU" sz="2100" b="1" i="1" dirty="0">
                <a:solidFill>
                  <a:srgbClr val="0070C0"/>
                </a:solidFill>
              </a:rPr>
              <a:t> </a:t>
            </a:r>
            <a:r>
              <a:rPr lang="ru-RU" sz="2100" b="1" i="1" dirty="0">
                <a:sym typeface="Symbol"/>
              </a:rPr>
              <a:t> </a:t>
            </a:r>
            <a:r>
              <a:rPr lang="ru-RU" sz="2100" b="1" i="1" dirty="0" smtClean="0">
                <a:sym typeface="Symbol"/>
              </a:rPr>
              <a:t> </a:t>
            </a:r>
            <a:r>
              <a:rPr lang="ru-RU" sz="2100" dirty="0" smtClean="0">
                <a:sym typeface="Symbol"/>
              </a:rPr>
              <a:t>это </a:t>
            </a:r>
            <a:r>
              <a:rPr lang="ru-RU" sz="2100" dirty="0" smtClean="0">
                <a:solidFill>
                  <a:schemeClr val="tx1"/>
                </a:solidFill>
              </a:rPr>
              <a:t>соединение деталей </a:t>
            </a:r>
            <a:r>
              <a:rPr lang="ru-RU" sz="2100" dirty="0">
                <a:solidFill>
                  <a:schemeClr val="tx1"/>
                </a:solidFill>
              </a:rPr>
              <a:t>машины или сооружения, осуществленное группой </a:t>
            </a:r>
            <a:r>
              <a:rPr lang="ru-RU" sz="2100" dirty="0" smtClean="0">
                <a:solidFill>
                  <a:schemeClr val="tx1"/>
                </a:solidFill>
              </a:rPr>
              <a:t>(рядом) заклепок</a:t>
            </a:r>
            <a:r>
              <a:rPr lang="en-GB" sz="2100" dirty="0" smtClean="0"/>
              <a:t>, </a:t>
            </a:r>
            <a:r>
              <a:rPr lang="en-GB" sz="2100" dirty="0"/>
              <a:t>соединяющих кромки двух или нескольких </a:t>
            </a:r>
            <a:r>
              <a:rPr lang="en-GB" sz="2100" dirty="0" smtClean="0"/>
              <a:t>деталей</a:t>
            </a:r>
            <a:endParaRPr lang="ru-RU" sz="21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3508" y="593037"/>
            <a:ext cx="8856984" cy="5932307"/>
          </a:xfrm>
        </p:spPr>
        <p:txBody>
          <a:bodyPr>
            <a:noAutofit/>
          </a:bodyPr>
          <a:lstStyle/>
          <a:p>
            <a:pPr marL="457200" indent="-457200" algn="just" eaLnBrk="1" hangingPunct="1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00000"/>
              <a:buFont typeface="+mj-lt"/>
              <a:buAutoNum type="arabicParenR" startAt="2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000" b="1" u="sng" dirty="0" smtClean="0">
                <a:solidFill>
                  <a:srgbClr val="FF0000"/>
                </a:solidFill>
              </a:rPr>
              <a:t>по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конструктивным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признакам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шва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а) </a:t>
            </a:r>
            <a:r>
              <a:rPr lang="en-GB" sz="2000" b="1" i="1" dirty="0" err="1" smtClean="0">
                <a:solidFill>
                  <a:schemeClr val="tx1"/>
                </a:solidFill>
              </a:rPr>
              <a:t>нахлёсточное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соединение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2000" dirty="0" err="1" smtClean="0">
                <a:solidFill>
                  <a:srgbClr val="FF0000"/>
                </a:solidFill>
              </a:rPr>
              <a:t>рис</a:t>
            </a:r>
            <a:r>
              <a:rPr lang="en-GB" sz="2000" dirty="0" smtClean="0">
                <a:solidFill>
                  <a:srgbClr val="FF0000"/>
                </a:solidFill>
              </a:rPr>
              <a:t>. 2, а)</a:t>
            </a:r>
            <a:r>
              <a:rPr lang="en-GB" sz="2000" dirty="0" smtClean="0"/>
              <a:t>; </a:t>
            </a:r>
            <a:endParaRPr lang="ru-RU" sz="2000" dirty="0" smtClean="0"/>
          </a:p>
          <a:p>
            <a:pPr marL="0" indent="266700" algn="just">
              <a:spcBef>
                <a:spcPts val="10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б) </a:t>
            </a:r>
            <a:r>
              <a:rPr lang="en-GB" sz="2000" b="1" i="1" dirty="0" err="1" smtClean="0">
                <a:solidFill>
                  <a:schemeClr val="tx1"/>
                </a:solidFill>
              </a:rPr>
              <a:t>стыковое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соединение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="1" i="1" dirty="0" smtClean="0">
                <a:solidFill>
                  <a:schemeClr val="tx1"/>
                </a:solidFill>
              </a:rPr>
              <a:t>с </a:t>
            </a:r>
            <a:r>
              <a:rPr lang="en-GB" sz="2000" b="1" i="1" dirty="0" err="1" smtClean="0">
                <a:solidFill>
                  <a:schemeClr val="tx1"/>
                </a:solidFill>
              </a:rPr>
              <a:t>одной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2000" dirty="0" err="1">
                <a:solidFill>
                  <a:srgbClr val="FF0000"/>
                </a:solidFill>
              </a:rPr>
              <a:t>рис</a:t>
            </a:r>
            <a:r>
              <a:rPr lang="en-GB" sz="2000" dirty="0">
                <a:solidFill>
                  <a:srgbClr val="FF0000"/>
                </a:solidFill>
              </a:rPr>
              <a:t>. </a:t>
            </a:r>
            <a:r>
              <a:rPr lang="en-GB" sz="2000" dirty="0" smtClean="0">
                <a:solidFill>
                  <a:srgbClr val="FF0000"/>
                </a:solidFill>
              </a:rPr>
              <a:t>2</a:t>
            </a:r>
            <a:r>
              <a:rPr lang="en-GB" sz="2000" dirty="0">
                <a:solidFill>
                  <a:srgbClr val="FF0000"/>
                </a:solidFill>
              </a:rPr>
              <a:t>, б) </a:t>
            </a:r>
            <a:r>
              <a:rPr lang="en-GB" sz="2000" dirty="0" err="1" smtClean="0">
                <a:solidFill>
                  <a:schemeClr val="tx1"/>
                </a:solidFill>
              </a:rPr>
              <a:t>накладк</a:t>
            </a:r>
            <a:r>
              <a:rPr lang="ru-RU" sz="2000" dirty="0" smtClean="0">
                <a:solidFill>
                  <a:schemeClr val="tx1"/>
                </a:solidFill>
              </a:rPr>
              <a:t>ой;</a:t>
            </a:r>
          </a:p>
          <a:p>
            <a:pPr marL="0" indent="266700" algn="just">
              <a:spcBef>
                <a:spcPts val="100"/>
              </a:spcBef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в) </a:t>
            </a:r>
            <a:r>
              <a:rPr lang="en-GB" sz="2000" b="1" i="1" dirty="0" err="1" smtClean="0">
                <a:solidFill>
                  <a:schemeClr val="tx1"/>
                </a:solidFill>
              </a:rPr>
              <a:t>стыковое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соединение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i="1" dirty="0" smtClean="0">
                <a:solidFill>
                  <a:schemeClr val="tx1"/>
                </a:solidFill>
              </a:rPr>
              <a:t>с </a:t>
            </a:r>
            <a:r>
              <a:rPr lang="en-GB" sz="2000" b="1" i="1" dirty="0" err="1" smtClean="0">
                <a:solidFill>
                  <a:schemeClr val="tx1"/>
                </a:solidFill>
              </a:rPr>
              <a:t>двумя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2000" dirty="0" err="1" smtClean="0">
                <a:solidFill>
                  <a:srgbClr val="FF0000"/>
                </a:solidFill>
              </a:rPr>
              <a:t>рис</a:t>
            </a:r>
            <a:r>
              <a:rPr lang="en-GB" sz="2000" dirty="0" smtClean="0">
                <a:solidFill>
                  <a:srgbClr val="FF0000"/>
                </a:solidFill>
              </a:rPr>
              <a:t>. 2, в) </a:t>
            </a:r>
            <a:r>
              <a:rPr lang="en-GB" sz="2000" dirty="0" err="1" smtClean="0">
                <a:solidFill>
                  <a:schemeClr val="tx1"/>
                </a:solidFill>
              </a:rPr>
              <a:t>накладками</a:t>
            </a:r>
            <a:r>
              <a:rPr lang="en-GB" sz="2000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 smtClean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 smtClean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 smtClean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 smtClean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 smtClean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sz="2000" dirty="0" smtClean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 smtClean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/>
          </a:p>
          <a:p>
            <a:pPr marL="0" indent="266700" algn="just" eaLnBrk="1" hangingPunct="1">
              <a:lnSpc>
                <a:spcPct val="100000"/>
              </a:lnSpc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0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98475"/>
          </a:xfrm>
          <a:solidFill>
            <a:srgbClr val="0070C0"/>
          </a:solidFill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 smtClean="0">
                <a:solidFill>
                  <a:srgbClr val="FFFF00"/>
                </a:solidFill>
              </a:rPr>
              <a:t>Классификация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заклёпочных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соединений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(ПРОДОЛЖЕНИЕ)</a:t>
            </a:r>
            <a:r>
              <a:rPr lang="en-GB" sz="2800" dirty="0" smtClean="0">
                <a:solidFill>
                  <a:srgbClr val="FFFF00"/>
                </a:solidFill>
              </a:rPr>
              <a:t>: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33227"/>
            <a:ext cx="4680520" cy="345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251520" y="5434117"/>
            <a:ext cx="8303740" cy="130725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>
                <a:solidFill>
                  <a:srgbClr val="FF0000"/>
                </a:solidFill>
              </a:rPr>
              <a:t>Рис</a:t>
            </a:r>
            <a:r>
              <a:rPr lang="en-GB" sz="2400" b="1" dirty="0" smtClean="0">
                <a:solidFill>
                  <a:srgbClr val="FF0000"/>
                </a:solidFill>
              </a:rPr>
              <a:t>. 2. </a:t>
            </a:r>
            <a:r>
              <a:rPr lang="en-GB" sz="2400" b="1" dirty="0" err="1" smtClean="0">
                <a:solidFill>
                  <a:schemeClr val="tx1"/>
                </a:solidFill>
              </a:rPr>
              <a:t>Основные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типы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заклёпочных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</a:rPr>
              <a:t>швов</a:t>
            </a:r>
            <a:r>
              <a:rPr lang="en-GB" sz="2400" b="1" dirty="0" smtClean="0"/>
              <a:t>: </a:t>
            </a:r>
          </a:p>
          <a:p>
            <a:pPr lvl="5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600" b="1" i="1" dirty="0" smtClean="0">
                <a:solidFill>
                  <a:srgbClr val="FF0000"/>
                </a:solidFill>
              </a:rPr>
              <a:t>а</a:t>
            </a:r>
            <a:r>
              <a:rPr lang="en-GB" sz="2600" b="1" dirty="0" smtClean="0"/>
              <a:t> – </a:t>
            </a:r>
            <a:r>
              <a:rPr lang="en-GB" sz="2600" dirty="0" err="1" smtClean="0">
                <a:solidFill>
                  <a:schemeClr val="tx1"/>
                </a:solidFill>
              </a:rPr>
              <a:t>нахлёсточный</a:t>
            </a:r>
            <a:r>
              <a:rPr lang="en-GB" sz="2600" b="1" dirty="0" smtClean="0">
                <a:solidFill>
                  <a:schemeClr val="tx1"/>
                </a:solidFill>
              </a:rPr>
              <a:t>;</a:t>
            </a:r>
            <a:r>
              <a:rPr lang="en-GB" sz="2600" b="1" dirty="0" smtClean="0"/>
              <a:t> </a:t>
            </a:r>
            <a:endParaRPr lang="ru-RU" sz="2600" b="1" dirty="0" smtClean="0"/>
          </a:p>
          <a:p>
            <a:pPr lvl="5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600" b="1" i="1" dirty="0" smtClean="0">
                <a:solidFill>
                  <a:srgbClr val="FF0000"/>
                </a:solidFill>
              </a:rPr>
              <a:t>б</a:t>
            </a:r>
            <a:r>
              <a:rPr lang="en-GB" sz="2600" b="1" dirty="0" smtClean="0"/>
              <a:t> – </a:t>
            </a:r>
            <a:r>
              <a:rPr lang="en-GB" sz="2600" dirty="0" err="1" smtClean="0">
                <a:solidFill>
                  <a:schemeClr val="tx1"/>
                </a:solidFill>
              </a:rPr>
              <a:t>стыковой</a:t>
            </a:r>
            <a:r>
              <a:rPr lang="en-GB" sz="2600" dirty="0" smtClean="0">
                <a:solidFill>
                  <a:schemeClr val="tx1"/>
                </a:solidFill>
              </a:rPr>
              <a:t> с </a:t>
            </a:r>
            <a:r>
              <a:rPr lang="en-GB" sz="2600" dirty="0" err="1" smtClean="0">
                <a:solidFill>
                  <a:schemeClr val="tx1"/>
                </a:solidFill>
              </a:rPr>
              <a:t>одной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</a:rPr>
              <a:t>накладкой</a:t>
            </a:r>
            <a:r>
              <a:rPr lang="en-GB" sz="2600" b="1" dirty="0" smtClean="0">
                <a:solidFill>
                  <a:schemeClr val="tx1"/>
                </a:solidFill>
              </a:rPr>
              <a:t>;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lvl="5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600" b="1" i="1" dirty="0" smtClean="0">
                <a:solidFill>
                  <a:srgbClr val="FF0000"/>
                </a:solidFill>
              </a:rPr>
              <a:t>в</a:t>
            </a:r>
            <a:r>
              <a:rPr lang="en-GB" sz="2600" b="1" dirty="0" smtClean="0"/>
              <a:t> – </a:t>
            </a:r>
            <a:r>
              <a:rPr lang="en-GB" sz="2600" dirty="0" err="1" smtClean="0">
                <a:solidFill>
                  <a:schemeClr val="tx1"/>
                </a:solidFill>
              </a:rPr>
              <a:t>стыковой</a:t>
            </a:r>
            <a:r>
              <a:rPr lang="en-GB" sz="2600" dirty="0" smtClean="0">
                <a:solidFill>
                  <a:schemeClr val="tx1"/>
                </a:solidFill>
              </a:rPr>
              <a:t> с </a:t>
            </a:r>
            <a:r>
              <a:rPr lang="en-GB" sz="2600" dirty="0" err="1" smtClean="0">
                <a:solidFill>
                  <a:schemeClr val="tx1"/>
                </a:solidFill>
              </a:rPr>
              <a:t>двумя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dirty="0" err="1" smtClean="0">
                <a:solidFill>
                  <a:schemeClr val="tx1"/>
                </a:solidFill>
              </a:rPr>
              <a:t>накладками</a:t>
            </a:r>
            <a:r>
              <a:rPr lang="en-GB" sz="26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872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25506" y="548680"/>
            <a:ext cx="8892988" cy="6309320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00000"/>
              <a:buFont typeface="+mj-lt"/>
              <a:buAutoNum type="arabicParenR" startAt="3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по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числу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поверхностей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среза</a:t>
            </a:r>
            <a:r>
              <a:rPr lang="en-GB" sz="2400" b="1" u="sng" dirty="0" smtClean="0">
                <a:solidFill>
                  <a:srgbClr val="FF0000"/>
                </a:solidFill>
              </a:rPr>
              <a:t>,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приходящихся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на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одну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заклёпку</a:t>
            </a:r>
            <a:r>
              <a:rPr lang="ru-RU" sz="2400" b="1" u="sng" dirty="0" smtClean="0">
                <a:solidFill>
                  <a:srgbClr val="FF0000"/>
                </a:solidFill>
              </a:rPr>
              <a:t>,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под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действием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рабочей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нагрузки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  <a:r>
              <a:rPr lang="en-GB" sz="2400" dirty="0" smtClean="0"/>
              <a:t> </a:t>
            </a:r>
            <a:endParaRPr lang="ru-RU" sz="2400" dirty="0" smtClean="0"/>
          </a:p>
          <a:p>
            <a:pPr marL="800100" lvl="2" indent="266700" algn="just"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а) </a:t>
            </a:r>
            <a:r>
              <a:rPr lang="en-GB" b="1" i="1" dirty="0" err="1" smtClean="0">
                <a:solidFill>
                  <a:schemeClr val="tx1"/>
                </a:solidFill>
              </a:rPr>
              <a:t>односрезные</a:t>
            </a:r>
            <a:r>
              <a:rPr lang="en-GB" dirty="0" smtClean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pPr marL="800100" lvl="2" indent="266700" algn="just"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б) </a:t>
            </a:r>
            <a:r>
              <a:rPr lang="en-GB" b="1" i="1" dirty="0" err="1" smtClean="0">
                <a:solidFill>
                  <a:schemeClr val="tx1"/>
                </a:solidFill>
              </a:rPr>
              <a:t>двухсрезные</a:t>
            </a:r>
            <a:r>
              <a:rPr lang="en-GB" dirty="0" smtClean="0">
                <a:solidFill>
                  <a:schemeClr val="tx1"/>
                </a:solidFill>
              </a:rPr>
              <a:t>;  </a:t>
            </a:r>
            <a:endParaRPr lang="ru-RU" dirty="0" smtClean="0">
              <a:solidFill>
                <a:schemeClr val="tx1"/>
              </a:solidFill>
            </a:endParaRPr>
          </a:p>
          <a:p>
            <a:pPr marL="800100" lvl="2" indent="266700" algn="just"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многосрезные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en-GB" b="1" dirty="0" smtClean="0">
              <a:solidFill>
                <a:schemeClr val="tx1"/>
              </a:solidFill>
            </a:endParaRPr>
          </a:p>
          <a:p>
            <a:pPr marL="800100" lvl="2" indent="266700" algn="just"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dirty="0" smtClean="0"/>
          </a:p>
          <a:p>
            <a:pPr marL="457200" indent="-457200" algn="just" eaLnBrk="1" hangingPunct="1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00000"/>
              <a:buFont typeface="+mj-lt"/>
              <a:buAutoNum type="arabicParenR" startAt="4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по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количеству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заклёпочных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рядов</a:t>
            </a:r>
            <a:r>
              <a:rPr lang="en-GB" sz="2400" b="1" u="sng" dirty="0" smtClean="0">
                <a:solidFill>
                  <a:srgbClr val="FF0000"/>
                </a:solidFill>
              </a:rPr>
              <a:t> в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шве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800100" lvl="2" indent="266700" algn="just"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а) </a:t>
            </a:r>
            <a:r>
              <a:rPr lang="en-GB" b="1" i="1" dirty="0" smtClean="0">
                <a:solidFill>
                  <a:schemeClr val="tx1"/>
                </a:solidFill>
              </a:rPr>
              <a:t>однорядные</a:t>
            </a:r>
            <a:r>
              <a:rPr lang="en-GB" dirty="0" smtClean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pPr marL="800100" lvl="2" indent="266700" algn="just"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б) </a:t>
            </a:r>
            <a:r>
              <a:rPr lang="en-GB" b="1" i="1" dirty="0" smtClean="0">
                <a:solidFill>
                  <a:schemeClr val="tx1"/>
                </a:solidFill>
              </a:rPr>
              <a:t>двухрядные</a:t>
            </a:r>
            <a:r>
              <a:rPr lang="en-GB" dirty="0" smtClean="0">
                <a:solidFill>
                  <a:schemeClr val="tx1"/>
                </a:solidFill>
              </a:rPr>
              <a:t>;  </a:t>
            </a:r>
            <a:endParaRPr lang="ru-RU" dirty="0" smtClean="0">
              <a:solidFill>
                <a:schemeClr val="tx1"/>
              </a:solidFill>
            </a:endParaRPr>
          </a:p>
          <a:p>
            <a:pPr marL="800100" lvl="2" indent="266700">
              <a:spcBef>
                <a:spcPts val="1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в) </a:t>
            </a:r>
            <a:r>
              <a:rPr lang="en-GB" b="1" dirty="0" smtClean="0">
                <a:solidFill>
                  <a:schemeClr val="tx1"/>
                </a:solidFill>
              </a:rPr>
              <a:t>многорядные</a:t>
            </a:r>
            <a:r>
              <a:rPr lang="ru-RU" b="1" dirty="0" smtClean="0">
                <a:solidFill>
                  <a:schemeClr val="tx1"/>
                </a:solidFill>
              </a:rPr>
              <a:t> с цепным или шахматным расположением заклёпок</a:t>
            </a:r>
            <a:r>
              <a:rPr lang="en-GB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5)</a:t>
            </a:r>
            <a:r>
              <a:rPr lang="ru-RU" altLang="ru-RU" sz="2400" b="1" dirty="0" smtClean="0"/>
              <a:t> 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По </a:t>
            </a:r>
            <a:r>
              <a:rPr lang="ru-RU" altLang="ru-RU" sz="2400" b="1" u="sng" dirty="0">
                <a:solidFill>
                  <a:srgbClr val="FF0000"/>
                </a:solidFill>
              </a:rPr>
              <a:t>характеру воздействия нагрузки на заклёпочное 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соединение:</a:t>
            </a:r>
            <a:r>
              <a:rPr lang="ru-RU" altLang="ru-RU" sz="2400" u="sng" dirty="0" smtClean="0">
                <a:solidFill>
                  <a:srgbClr val="FF0000"/>
                </a:solidFill>
              </a:rPr>
              <a:t> </a:t>
            </a:r>
            <a:endParaRPr lang="ru-RU" altLang="ru-RU" sz="2400" u="sng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ru-RU" altLang="ru-RU" b="1" i="1" dirty="0" smtClean="0">
                <a:solidFill>
                  <a:srgbClr val="FF0000"/>
                </a:solidFill>
              </a:rPr>
              <a:t>   а) </a:t>
            </a:r>
            <a:r>
              <a:rPr lang="ru-RU" altLang="ru-RU" b="1" i="1" dirty="0" smtClean="0"/>
              <a:t>швы </a:t>
            </a:r>
            <a:r>
              <a:rPr lang="ru-RU" altLang="ru-RU" b="1" i="1" dirty="0"/>
              <a:t>с поперечной нагрузкой, перпендикулярной оси </a:t>
            </a:r>
            <a:r>
              <a:rPr lang="ru-RU" altLang="ru-RU" b="1" i="1" dirty="0" smtClean="0"/>
              <a:t>заклёпок; </a:t>
            </a:r>
            <a:endParaRPr lang="ru-RU" altLang="ru-RU" b="1" i="1" dirty="0"/>
          </a:p>
          <a:p>
            <a:pPr marL="914400" lvl="2" indent="0">
              <a:buNone/>
            </a:pPr>
            <a:r>
              <a:rPr lang="ru-RU" altLang="ru-RU" b="1" i="1" dirty="0" smtClean="0">
                <a:solidFill>
                  <a:srgbClr val="FF0000"/>
                </a:solidFill>
              </a:rPr>
              <a:t>   б) </a:t>
            </a:r>
            <a:r>
              <a:rPr lang="ru-RU" altLang="ru-RU" b="1" i="1" dirty="0" smtClean="0"/>
              <a:t>продольной</a:t>
            </a:r>
            <a:r>
              <a:rPr lang="ru-RU" altLang="ru-RU" b="1" i="1" dirty="0"/>
              <a:t>, параллельной оси </a:t>
            </a:r>
            <a:r>
              <a:rPr lang="ru-RU" altLang="ru-RU" b="1" i="1" dirty="0" smtClean="0"/>
              <a:t>заклёпок</a:t>
            </a:r>
            <a:endParaRPr lang="en-GB" b="1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98475"/>
          </a:xfrm>
          <a:solidFill>
            <a:srgbClr val="0070C0"/>
          </a:solidFill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err="1" smtClean="0">
                <a:solidFill>
                  <a:srgbClr val="FFFF00"/>
                </a:solidFill>
              </a:rPr>
              <a:t>Классификация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заклёпочных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err="1" smtClean="0">
                <a:solidFill>
                  <a:srgbClr val="FFFF00"/>
                </a:solidFill>
              </a:rPr>
              <a:t>соединений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(ПРОДОЛЖЕНИЕ)</a:t>
            </a:r>
            <a:r>
              <a:rPr lang="en-GB" sz="2800" dirty="0" smtClean="0">
                <a:solidFill>
                  <a:srgbClr val="FFFF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87867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hlinkClick r:id="rId2" tooltip="Герметик"/>
              </a:rPr>
              <a:t>Герметичность</a:t>
            </a:r>
            <a:r>
              <a:rPr lang="ru-RU" altLang="ru-RU" sz="2800" b="1" dirty="0"/>
              <a:t> соединения обеспечивается нанесением различных </a:t>
            </a:r>
            <a:r>
              <a:rPr lang="ru-RU" altLang="ru-RU" sz="2800" b="1" dirty="0" err="1"/>
              <a:t>герметиков</a:t>
            </a:r>
            <a:endParaRPr lang="ru-RU" altLang="ru-RU" sz="28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dirty="0"/>
              <a:t>на поверхность стыка или подкладыванием под стык различных пластичных материалов.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dirty="0"/>
              <a:t>Заклёпки герметичных соединений имеют усиленные головки. </a:t>
            </a:r>
          </a:p>
        </p:txBody>
      </p:sp>
    </p:spTree>
    <p:extLst>
      <p:ext uri="{BB962C8B-B14F-4D97-AF65-F5344CB8AC3E}">
        <p14:creationId xmlns:p14="http://schemas.microsoft.com/office/powerpoint/2010/main" val="746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913438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конструкции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различают заклепочные швы:</a:t>
            </a:r>
          </a:p>
          <a:p>
            <a:pPr marL="5913438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нахлесточные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5913438"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однорядные;</a:t>
            </a:r>
          </a:p>
          <a:p>
            <a:pPr marL="5913438"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двухрядные; </a:t>
            </a:r>
          </a:p>
          <a:p>
            <a:pPr marL="5913438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многорядные;</a:t>
            </a:r>
          </a:p>
          <a:p>
            <a:pPr marL="5913438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стыковые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5913438"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одной накладкой — однорядные, двухрядные и многорядные; </a:t>
            </a:r>
          </a:p>
          <a:p>
            <a:pPr marL="5913438"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стыковые с двумя накладками — однорядные ;</a:t>
            </a:r>
          </a:p>
          <a:p>
            <a:pPr marL="5913438"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е)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двухрядные и многорядные. </a:t>
            </a:r>
          </a:p>
          <a:p>
            <a:pPr marL="5913438"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913438"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расположению заклепок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двухрядные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многорядные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заклепочные швы различают: с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рядовым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шахматным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(в, е)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расположением заклепок.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5913438" lvl="0" fontAlgn="base">
              <a:spcBef>
                <a:spcPct val="0"/>
              </a:spcBef>
              <a:spcAft>
                <a:spcPct val="0"/>
              </a:spcAft>
            </a:pPr>
            <a:endParaRPr kumimoji="0" lang="ru-RU" sz="5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913438"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числу сечений заклепок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работающих на срез, заклепочные швы различают: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односрезные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б, в,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г),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двухсрезные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д, е)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многосрезные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 заклепочного шва для данной конструкции определяется назначением этой конструкции и расчетом шва на прочность.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5913438" marR="0" lvl="0" indent="-5913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Расстояние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между заклепками по длине шва называется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шагом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заклепочного шва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видышвов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44"/>
            <a:ext cx="5836501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1283"/>
            <a:ext cx="7242048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Виды заклепочных швов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1095" b="22630"/>
          <a:stretch>
            <a:fillRect/>
          </a:stretch>
        </p:blipFill>
        <p:spPr bwMode="auto">
          <a:xfrm>
            <a:off x="723186" y="1870819"/>
            <a:ext cx="7774276" cy="29567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950312" y="1264871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Однорядные внахлестку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11522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Однорядные  в стыковом соединении с двумя накладками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186" y="4954885"/>
            <a:ext cx="771530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Длина части стержня заклепки для образования замыкающей головки, определяется по формуле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J= S + (0,8…1,2)d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</a:t>
            </a:r>
            <a:r>
              <a:rPr lang="ru-RU" dirty="0" smtClean="0"/>
              <a:t> – длина стержня заклепки в мм;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ru-RU" dirty="0" smtClean="0"/>
              <a:t> – толщина склепываемых листов в мм;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ru-RU" dirty="0" smtClean="0"/>
              <a:t> – диаметр заклепки;</a:t>
            </a:r>
          </a:p>
          <a:p>
            <a:r>
              <a:rPr lang="ru-RU" dirty="0" smtClean="0"/>
              <a:t>Для образования замыкающей, полукруглой головки </a:t>
            </a:r>
            <a:r>
              <a:rPr lang="en-US" dirty="0" smtClean="0">
                <a:solidFill>
                  <a:srgbClr val="FF0000"/>
                </a:solidFill>
              </a:rPr>
              <a:t>J= S + (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…1,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)d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6086"/>
          <a:stretch>
            <a:fillRect/>
          </a:stretch>
        </p:blipFill>
        <p:spPr bwMode="auto">
          <a:xfrm>
            <a:off x="539552" y="1268760"/>
            <a:ext cx="8143900" cy="40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42048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Виды заклепочных швов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544688"/>
            <a:ext cx="306556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Однорядные в стыковом соединении с одной накладкой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5554123"/>
            <a:ext cx="411288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Двурядные с шахматным расположением заклепок в стыковом соединении с одной накладкой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48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67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6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solidFill>
                  <a:srgbClr val="FFFF00"/>
                </a:solidFill>
              </a:rPr>
              <a:t>Классификация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соединений</a:t>
            </a:r>
            <a:r>
              <a:rPr lang="en-GB" sz="2800" dirty="0" smtClean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92935"/>
            <a:ext cx="8856984" cy="6264696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b="1" dirty="0" smtClean="0"/>
              <a:t>по возможности </a:t>
            </a:r>
            <a:r>
              <a:rPr lang="en-GB" sz="2200" b="1" i="1" dirty="0" smtClean="0">
                <a:solidFill>
                  <a:srgbClr val="FF0000"/>
                </a:solidFill>
              </a:rPr>
              <a:t>разборки</a:t>
            </a:r>
            <a:r>
              <a:rPr lang="en-GB" sz="2200" b="1" i="1" dirty="0" smtClean="0"/>
              <a:t> без разрушения</a:t>
            </a:r>
            <a:r>
              <a:rPr lang="en-GB" sz="2200" b="1" dirty="0" smtClean="0"/>
              <a:t> соединяемых деталей</a:t>
            </a:r>
            <a:r>
              <a:rPr lang="ru-RU" sz="2200" b="1" dirty="0" smtClean="0"/>
              <a:t>: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р</a:t>
            </a:r>
            <a:r>
              <a:rPr lang="en-GB" sz="2000" i="1" dirty="0" smtClean="0">
                <a:solidFill>
                  <a:schemeClr val="tx1"/>
                </a:solidFill>
              </a:rPr>
              <a:t>азъёмные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н</a:t>
            </a:r>
            <a:r>
              <a:rPr lang="en-GB" sz="2000" i="1" dirty="0" smtClean="0">
                <a:solidFill>
                  <a:schemeClr val="tx1"/>
                </a:solidFill>
              </a:rPr>
              <a:t>еразъёмные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b="1" dirty="0" smtClean="0"/>
              <a:t>по возможности относительного </a:t>
            </a:r>
            <a:r>
              <a:rPr lang="en-GB" sz="2200" b="1" i="1" dirty="0" smtClean="0">
                <a:solidFill>
                  <a:srgbClr val="FF0000"/>
                </a:solidFill>
              </a:rPr>
              <a:t>взаимного перемещения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smtClean="0"/>
              <a:t>соединяемых деталей</a:t>
            </a:r>
            <a:r>
              <a:rPr lang="ru-RU" sz="2200" b="1" dirty="0" smtClean="0"/>
              <a:t>: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i="1" dirty="0" smtClean="0"/>
              <a:t>п</a:t>
            </a:r>
            <a:r>
              <a:rPr lang="en-GB" sz="2000" i="1" dirty="0" smtClean="0">
                <a:solidFill>
                  <a:schemeClr val="tx1"/>
                </a:solidFill>
              </a:rPr>
              <a:t>одвижные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(с </a:t>
            </a:r>
            <a:r>
              <a:rPr lang="ru-RU" sz="1600" b="1" i="1" dirty="0" smtClean="0">
                <a:solidFill>
                  <a:schemeClr val="tx1"/>
                </a:solidFill>
              </a:rPr>
              <a:t>гарантируемым зазором</a:t>
            </a:r>
            <a:r>
              <a:rPr lang="ru-RU" sz="1600" i="1" dirty="0" smtClean="0">
                <a:solidFill>
                  <a:schemeClr val="tx1"/>
                </a:solidFill>
              </a:rPr>
              <a:t>)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н</a:t>
            </a:r>
            <a:r>
              <a:rPr lang="en-GB" sz="2000" i="1" dirty="0" err="1" smtClean="0">
                <a:solidFill>
                  <a:schemeClr val="tx1"/>
                </a:solidFill>
              </a:rPr>
              <a:t>еподвижные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(</a:t>
            </a:r>
            <a:r>
              <a:rPr lang="ru-RU" sz="1600" i="1" u="sng" dirty="0" smtClean="0">
                <a:solidFill>
                  <a:schemeClr val="tx1"/>
                </a:solidFill>
              </a:rPr>
              <a:t>неразъемные</a:t>
            </a:r>
            <a:r>
              <a:rPr lang="ru-RU" sz="1600" i="1" dirty="0" smtClean="0">
                <a:solidFill>
                  <a:schemeClr val="tx1"/>
                </a:solidFill>
              </a:rPr>
              <a:t> – с </a:t>
            </a:r>
            <a:r>
              <a:rPr lang="ru-RU" sz="1600" b="1" i="1" dirty="0" smtClean="0">
                <a:solidFill>
                  <a:schemeClr val="tx1"/>
                </a:solidFill>
              </a:rPr>
              <a:t>гарантируемым натягом</a:t>
            </a:r>
            <a:r>
              <a:rPr lang="ru-RU" sz="1600" i="1" dirty="0" smtClean="0">
                <a:solidFill>
                  <a:schemeClr val="tx1"/>
                </a:solidFill>
              </a:rPr>
              <a:t>)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неподвижные </a:t>
            </a:r>
            <a:r>
              <a:rPr lang="ru-RU" sz="1800" i="1" dirty="0" smtClean="0">
                <a:solidFill>
                  <a:schemeClr val="tx1"/>
                </a:solidFill>
              </a:rPr>
              <a:t>(</a:t>
            </a:r>
            <a:r>
              <a:rPr lang="ru-RU" sz="1600" i="1" u="sng" dirty="0" err="1" smtClean="0">
                <a:solidFill>
                  <a:schemeClr val="tx1"/>
                </a:solidFill>
              </a:rPr>
              <a:t>раъемные</a:t>
            </a:r>
            <a:r>
              <a:rPr lang="ru-RU" sz="1600" i="1" dirty="0" smtClean="0">
                <a:solidFill>
                  <a:schemeClr val="tx1"/>
                </a:solidFill>
              </a:rPr>
              <a:t> – либо с небольшим зазором, либо с небольшим натягом – </a:t>
            </a:r>
            <a:r>
              <a:rPr lang="ru-RU" sz="1600" b="1" i="1" dirty="0" smtClean="0">
                <a:solidFill>
                  <a:schemeClr val="tx1"/>
                </a:solidFill>
              </a:rPr>
              <a:t>переходная посадка </a:t>
            </a:r>
            <a:r>
              <a:rPr lang="ru-RU" sz="1600" i="1" dirty="0" smtClean="0">
                <a:solidFill>
                  <a:schemeClr val="tx1"/>
                </a:solidFill>
              </a:rPr>
              <a:t>– разбирают при регулировке и ремонте деталей</a:t>
            </a:r>
            <a:r>
              <a:rPr lang="ru-RU" sz="1800" i="1" dirty="0" smtClean="0">
                <a:solidFill>
                  <a:schemeClr val="tx1"/>
                </a:solidFill>
              </a:rPr>
              <a:t>)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b="1" dirty="0" smtClean="0"/>
              <a:t>по </a:t>
            </a:r>
            <a:r>
              <a:rPr lang="en-GB" sz="2200" b="1" i="1" dirty="0" smtClean="0">
                <a:solidFill>
                  <a:srgbClr val="FF0000"/>
                </a:solidFill>
              </a:rPr>
              <a:t>форме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smtClean="0"/>
              <a:t>сопрягаемых (контактных) поверхностей</a:t>
            </a:r>
            <a:r>
              <a:rPr lang="ru-RU" sz="2200" b="1" dirty="0" smtClean="0"/>
              <a:t>: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i="1" dirty="0">
                <a:solidFill>
                  <a:schemeClr val="tx1"/>
                </a:solidFill>
              </a:rPr>
              <a:t>гладкие (</a:t>
            </a:r>
            <a:r>
              <a:rPr lang="en-GB" sz="2000" i="1" dirty="0" err="1">
                <a:solidFill>
                  <a:schemeClr val="tx1"/>
                </a:solidFill>
              </a:rPr>
              <a:t>цилиндрическ</a:t>
            </a:r>
            <a:r>
              <a:rPr lang="ru-RU" sz="2000" i="1" dirty="0" err="1">
                <a:solidFill>
                  <a:schemeClr val="tx1"/>
                </a:solidFill>
              </a:rPr>
              <a:t>ие</a:t>
            </a:r>
            <a:r>
              <a:rPr lang="ru-RU" sz="2000" i="1" dirty="0">
                <a:solidFill>
                  <a:schemeClr val="tx1"/>
                </a:solidFill>
              </a:rPr>
              <a:t>, </a:t>
            </a:r>
            <a:r>
              <a:rPr lang="en-GB" sz="2000" i="1" dirty="0" err="1">
                <a:solidFill>
                  <a:schemeClr val="tx1"/>
                </a:solidFill>
              </a:rPr>
              <a:t>коническ</a:t>
            </a:r>
            <a:r>
              <a:rPr lang="ru-RU" sz="2000" i="1" dirty="0" err="1">
                <a:solidFill>
                  <a:schemeClr val="tx1"/>
                </a:solidFill>
              </a:rPr>
              <a:t>ие</a:t>
            </a:r>
            <a:r>
              <a:rPr lang="ru-RU" sz="2000" i="1" dirty="0">
                <a:solidFill>
                  <a:schemeClr val="tx1"/>
                </a:solidFill>
              </a:rPr>
              <a:t>);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endParaRPr lang="ru-RU" sz="2000" i="1" dirty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плоск</a:t>
            </a:r>
            <a:r>
              <a:rPr lang="ru-RU" sz="2000" i="1" dirty="0" err="1" smtClean="0">
                <a:solidFill>
                  <a:schemeClr val="tx1"/>
                </a:solidFill>
              </a:rPr>
              <a:t>ие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винтов</a:t>
            </a:r>
            <a:r>
              <a:rPr lang="ru-RU" sz="2000" i="1" dirty="0" err="1" smtClean="0">
                <a:solidFill>
                  <a:schemeClr val="tx1"/>
                </a:solidFill>
              </a:rPr>
              <a:t>ые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b="1" dirty="0" smtClean="0"/>
              <a:t>по технологическому </a:t>
            </a:r>
            <a:r>
              <a:rPr lang="en-GB" sz="2200" b="1" i="1" dirty="0" err="1" smtClean="0">
                <a:solidFill>
                  <a:srgbClr val="FF0000"/>
                </a:solidFill>
              </a:rPr>
              <a:t>методу</a:t>
            </a:r>
            <a:r>
              <a:rPr lang="en-GB" sz="2200" b="1" i="1" dirty="0" smtClean="0">
                <a:solidFill>
                  <a:srgbClr val="FF0000"/>
                </a:solidFill>
              </a:rPr>
              <a:t> </a:t>
            </a:r>
            <a:r>
              <a:rPr lang="en-GB" sz="2200" b="1" i="1" dirty="0" err="1" smtClean="0">
                <a:solidFill>
                  <a:srgbClr val="FF0000"/>
                </a:solidFill>
              </a:rPr>
              <a:t>образования</a:t>
            </a:r>
            <a:r>
              <a:rPr lang="ru-RU" sz="2200" b="1" i="1" dirty="0" smtClean="0"/>
              <a:t>: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сварн</a:t>
            </a:r>
            <a:r>
              <a:rPr lang="ru-RU" sz="2000" i="1" dirty="0" err="1" smtClean="0">
                <a:solidFill>
                  <a:schemeClr val="tx1"/>
                </a:solidFill>
              </a:rPr>
              <a:t>ые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паян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клеён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 (</a:t>
            </a:r>
            <a:r>
              <a:rPr lang="en-GB" sz="2000" i="1" dirty="0" err="1" smtClean="0">
                <a:solidFill>
                  <a:schemeClr val="tx1"/>
                </a:solidFill>
              </a:rPr>
              <a:t>клеев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е)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клёпан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прессов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резьбов</a:t>
            </a:r>
            <a:r>
              <a:rPr lang="ru-RU" sz="2000" i="1" dirty="0" err="1" smtClean="0">
                <a:solidFill>
                  <a:schemeClr val="tx1"/>
                </a:solidFill>
              </a:rPr>
              <a:t>ые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48064" y="3636422"/>
            <a:ext cx="2808312" cy="32403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сферическ</a:t>
            </a:r>
            <a:r>
              <a:rPr lang="ru-RU" sz="2000" i="1" dirty="0" smtClean="0">
                <a:solidFill>
                  <a:schemeClr val="tx1"/>
                </a:solidFill>
              </a:rPr>
              <a:t>и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п</a:t>
            </a:r>
            <a:r>
              <a:rPr lang="en-GB" sz="2000" i="1" dirty="0" err="1" smtClean="0">
                <a:solidFill>
                  <a:schemeClr val="tx1"/>
                </a:solidFill>
              </a:rPr>
              <a:t>рофильн</a:t>
            </a:r>
            <a:r>
              <a:rPr lang="ru-RU" sz="2000" i="1" dirty="0" err="1" smtClean="0">
                <a:solidFill>
                  <a:schemeClr val="tx1"/>
                </a:solidFill>
              </a:rPr>
              <a:t>ые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шпоночн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шлицев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штифтов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клинов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i="1" dirty="0" err="1" smtClean="0">
                <a:solidFill>
                  <a:schemeClr val="tx1"/>
                </a:solidFill>
              </a:rPr>
              <a:t>профильн</a:t>
            </a:r>
            <a:r>
              <a:rPr lang="ru-RU" sz="2000" i="1" dirty="0" smtClean="0">
                <a:solidFill>
                  <a:schemeClr val="tx1"/>
                </a:solidFill>
              </a:rPr>
              <a:t>ы</a:t>
            </a:r>
            <a:r>
              <a:rPr lang="en-GB" sz="2000" i="1" dirty="0" smtClean="0">
                <a:solidFill>
                  <a:schemeClr val="tx1"/>
                </a:solidFill>
              </a:rPr>
              <a:t>е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2900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6239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Методика расчета заклепочных швов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42918"/>
            <a:ext cx="8964488" cy="62150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Расчет заклепочного шва заключается в определении диаметра и числа заклепок, шага заклепочного шва, расстояния заклепок до края соединяемой детали и расстояния между рядами заклепок.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При расчете заклепочного шва предварительно определяют размеры площади сечения соединяемых заклепками деталей.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В зависимости от толщины этих деталей принимают диаметр заклепок.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 По диаметру заклепок вычисляют шаг и другие размеры заклепочного шва.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Затем производят проверочный расчет заклепок на прочность. Толщину соединяемых деталей определяют расчетом на прочность по соответствующим формулам. </a:t>
            </a:r>
          </a:p>
          <a:p>
            <a:pPr marL="5561013" indent="0" algn="just">
              <a:spcBef>
                <a:spcPts val="0"/>
              </a:spcBef>
              <a:buNone/>
            </a:pPr>
            <a:r>
              <a:rPr lang="ru-RU" sz="1600" dirty="0" smtClean="0"/>
              <a:t>Детали, соединяемые заклепками, в большинстве случаев находятся под действием сил, стремящихся сдвинуть одну деталь относительно другой. </a:t>
            </a:r>
          </a:p>
          <a:p>
            <a:pPr marL="5561013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Следовательно, если бы соединяемые детали не были сжаты между закладными и затяжными головками заклепок, то заклепки работали бы в поперечном сечении на срез и по поверхности — на смятие. В действительности в за­клепочных швах происходит следующее.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/>
              <a:t>После</a:t>
            </a:r>
            <a:r>
              <a:rPr lang="ru-RU" sz="1600" dirty="0" smtClean="0"/>
              <a:t> клепки шва соединенные детали оказываются сжатыми заклепками. При этом заклепки работают на растяжение, а между соединенными деталями возникают силы трения. Для отсутствия сдвига деталей и, следовательно, обеспечения необходимой герметичности при работе прочноплотного заклепочного шва силы, действующие на соединенные детали, должны целиком восприниматься силами трения.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При проектировочном расчете прочноплотного шва </a:t>
            </a:r>
            <a:r>
              <a:rPr lang="ru-RU" sz="1600" i="1" dirty="0" smtClean="0"/>
              <a:t>заклепки условно рассчитывают на срез.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79512" y="2996952"/>
            <a:ext cx="5076055" cy="1080120"/>
            <a:chOff x="1872" y="6318"/>
            <a:chExt cx="8757" cy="2398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1872" y="6768"/>
              <a:ext cx="8757" cy="1948"/>
              <a:chOff x="1701" y="2394"/>
              <a:chExt cx="9360" cy="2399"/>
            </a:xfrm>
          </p:grpSpPr>
          <p:pic>
            <p:nvPicPr>
              <p:cNvPr id="19460" name="Picture 4" descr="одна плоскость среза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01" y="2394"/>
                <a:ext cx="4309" cy="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1" name="Picture 5" descr="две плоскости среза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21" y="2394"/>
                <a:ext cx="5040" cy="2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772" y="6318"/>
              <a:ext cx="561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ЗАКЛЁПКИ ПОД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ДЕЙСТВИЕМ НАГРУЗОК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" y="332656"/>
            <a:ext cx="4433590" cy="52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54434" y="5661248"/>
            <a:ext cx="39957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en-GB" altLang="ru-RU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Рис</a:t>
            </a:r>
            <a:r>
              <a:rPr lang="en-GB" alt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. </a:t>
            </a:r>
            <a:r>
              <a:rPr lang="en-GB" altLang="ru-RU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5</a:t>
            </a:r>
            <a:r>
              <a:rPr lang="en-GB" altLang="ru-RU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.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Напряжения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в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заклёпочном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шве</a:t>
            </a:r>
            <a:r>
              <a:rPr lang="en-GB" altLang="ru-RU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932040" y="1158773"/>
            <a:ext cx="4103885" cy="48958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4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вида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возможных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разрушений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заклёпочного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b="1" dirty="0" err="1">
                <a:solidFill>
                  <a:schemeClr val="tx1"/>
                </a:solidFill>
                <a:latin typeface="Tahoma" panose="020B0604030504040204" pitchFamily="34" charset="0"/>
              </a:rPr>
              <a:t>шва</a:t>
            </a:r>
            <a:r>
              <a:rPr lang="en-GB" altLang="ru-RU" sz="2400" b="1" dirty="0">
                <a:solidFill>
                  <a:schemeClr val="tx1"/>
                </a:solidFill>
                <a:latin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buFont typeface="Tahoma" panose="020B0604030504040204" pitchFamily="34" charset="0"/>
              <a:buAutoNum type="arabicParenR"/>
            </a:pPr>
            <a:r>
              <a:rPr lang="en-GB" altLang="ru-RU" sz="2400" b="1" i="1" dirty="0" err="1">
                <a:solidFill>
                  <a:schemeClr val="tx1"/>
                </a:solidFill>
                <a:latin typeface="Tahoma" panose="020B0604030504040204" pitchFamily="34" charset="0"/>
              </a:rPr>
              <a:t>срез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заклёпки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anose="020B0604030504040204" pitchFamily="34" charset="0"/>
              <a:buAutoNum type="arabicParenR"/>
            </a:pPr>
            <a:r>
              <a:rPr lang="en-GB" altLang="ru-RU" sz="2400" b="1" i="1" dirty="0" err="1">
                <a:solidFill>
                  <a:schemeClr val="tx1"/>
                </a:solidFill>
                <a:latin typeface="Tahoma" panose="020B0604030504040204" pitchFamily="34" charset="0"/>
              </a:rPr>
              <a:t>смятие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заклёпки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или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соединяемых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деталей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anose="020B0604030504040204" pitchFamily="34" charset="0"/>
              <a:buAutoNum type="arabicParenR"/>
            </a:pPr>
            <a:r>
              <a:rPr lang="en-GB" altLang="ru-RU" sz="2400" b="1" i="1" dirty="0" err="1">
                <a:solidFill>
                  <a:schemeClr val="tx1"/>
                </a:solidFill>
                <a:latin typeface="Tahoma" panose="020B0604030504040204" pitchFamily="34" charset="0"/>
              </a:rPr>
              <a:t>срез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соединяемых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деталей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 typeface="Tahoma" panose="020B0604030504040204" pitchFamily="34" charset="0"/>
              <a:buAutoNum type="arabicParenR"/>
            </a:pPr>
            <a:r>
              <a:rPr lang="en-GB" altLang="ru-RU" sz="2400" b="1" i="1" dirty="0" err="1">
                <a:solidFill>
                  <a:schemeClr val="tx1"/>
                </a:solidFill>
                <a:latin typeface="Tahoma" panose="020B0604030504040204" pitchFamily="34" charset="0"/>
              </a:rPr>
              <a:t>обрыв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соединяемых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деталей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по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сечению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,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ослабленному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отверстиями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для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установки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latin typeface="Tahoma" panose="020B0604030504040204" pitchFamily="34" charset="0"/>
              </a:rPr>
              <a:t>заклепок</a:t>
            </a:r>
            <a:r>
              <a:rPr lang="en-GB" altLang="ru-RU" sz="2400" dirty="0">
                <a:solidFill>
                  <a:schemeClr val="tx1"/>
                </a:solidFill>
                <a:latin typeface="Tahoma" panose="020B060403050404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94038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0725" name="Picture 5" descr="img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" y="173487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</a:rPr>
              <a:t>Способ соединения</a:t>
            </a: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/>
              <a:t>В предварительно подготовленные отверстия в деталях (пакете листов) вставляют заклепки.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/>
              <a:t>После производится осадка (клёпка) специальным инструментом второй замыкающей головки.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/>
              <a:t>В процессе клёпки производят стяжку (сжатие) пакета, и за счет поперечной упругопластической деформации стержня происходит заполнение начального </a:t>
            </a:r>
            <a:r>
              <a:rPr lang="ru-RU" altLang="ru-RU" sz="2800" dirty="0">
                <a:hlinkClick r:id="rId2" tooltip="Зазор (страница отсутствует)"/>
              </a:rPr>
              <a:t>зазора</a:t>
            </a:r>
            <a:r>
              <a:rPr lang="ru-RU" altLang="ru-RU" sz="2800" dirty="0"/>
              <a:t> между стержнем и стенками отверстия, часто приводящее к образованию </a:t>
            </a:r>
            <a:r>
              <a:rPr lang="ru-RU" altLang="ru-RU" sz="2800" dirty="0">
                <a:hlinkClick r:id="rId3" tooltip="Натяг"/>
              </a:rPr>
              <a:t>натяга</a:t>
            </a:r>
            <a:r>
              <a:rPr lang="ru-RU" alt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7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/>
              <a:t>Инструменты и приспособления для клёпки</a:t>
            </a:r>
            <a:br>
              <a:rPr lang="ru-RU" altLang="ru-RU" sz="2400" b="1"/>
            </a:br>
            <a:endParaRPr lang="ru-RU" altLang="ru-RU" sz="24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700" dirty="0"/>
              <a:t>В последнее время клепальный </a:t>
            </a:r>
            <a:r>
              <a:rPr lang="ru-RU" altLang="ru-RU" sz="2700" dirty="0" err="1"/>
              <a:t>пневмомолоток</a:t>
            </a:r>
            <a:r>
              <a:rPr lang="ru-RU" altLang="ru-RU" sz="2700" dirty="0"/>
              <a:t> и наковальня-поддержка всё чаще вытесняется другим оборудованием.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700" dirty="0"/>
              <a:t>Это — </a:t>
            </a:r>
            <a:r>
              <a:rPr lang="ru-RU" altLang="ru-RU" sz="2700" dirty="0" err="1"/>
              <a:t>пневмоклещи</a:t>
            </a:r>
            <a:r>
              <a:rPr lang="ru-RU" altLang="ru-RU" sz="2700" dirty="0"/>
              <a:t>, клепальный пресс. Клепальные прессы с </a:t>
            </a:r>
            <a:r>
              <a:rPr lang="ru-RU" altLang="ru-RU" sz="2700" dirty="0">
                <a:hlinkClick r:id="rId2" tooltip="ЧПУ"/>
              </a:rPr>
              <a:t>ЧПУ</a:t>
            </a:r>
            <a:r>
              <a:rPr lang="ru-RU" altLang="ru-RU" sz="2700" dirty="0"/>
              <a:t> (числовым программным управлением) позволяют с высокой производительностью изготовлять крупные детали.</a:t>
            </a:r>
          </a:p>
        </p:txBody>
      </p:sp>
    </p:spTree>
    <p:extLst>
      <p:ext uri="{BB962C8B-B14F-4D97-AF65-F5344CB8AC3E}">
        <p14:creationId xmlns:p14="http://schemas.microsoft.com/office/powerpoint/2010/main" val="25120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57200"/>
            <a:ext cx="8740080" cy="838200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0070C0"/>
                </a:solidFill>
              </a:rPr>
              <a:t>Приспособления применяемые при заклепке</a:t>
            </a:r>
          </a:p>
        </p:txBody>
      </p:sp>
      <p:pic>
        <p:nvPicPr>
          <p:cNvPr id="44036" name="Picture 4" descr="zaklepochnoe-soedinenie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82804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2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52" y="220196"/>
            <a:ext cx="7242048" cy="6086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Приспособления для клёпки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3562"/>
            <a:ext cx="6429420" cy="456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1052736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 расклёпывании металл упрочняется, поэтому стремятся к возможно меньшему числу ударов, Сначала несколькими ударами молотка осаживают стержень, затем боковыми ударами молотка придают полученной головке необходимую форму, после чего обжимкой окончательно оформляют замыкающую головку. </a:t>
            </a:r>
            <a:endParaRPr lang="ru-RU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14282" y="2786058"/>
            <a:ext cx="3000396" cy="1143008"/>
          </a:xfrm>
          <a:prstGeom prst="wedgeRoundRectCallout">
            <a:avLst>
              <a:gd name="adj1" fmla="val 93304"/>
              <a:gd name="adj2" fmla="val 9611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Окончательное оформление замыкающей головки с помощью обжимки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10105" y="5877272"/>
            <a:ext cx="22860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Обжимка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b="1" dirty="0" smtClean="0"/>
              <a:t>Поддержка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7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4842"/>
          <a:stretch>
            <a:fillRect/>
          </a:stretch>
        </p:blipFill>
        <p:spPr bwMode="auto">
          <a:xfrm>
            <a:off x="4510039" y="1285860"/>
            <a:ext cx="4166417" cy="53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9123" y="215155"/>
            <a:ext cx="7242048" cy="6086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Приспособления для клёпки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003" y="2429090"/>
            <a:ext cx="3571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 закладную головку ставят массивную поддержку. Склёпываемые листы осаживают (уплотняют) с помощью натяжки, которую устанавливают так, чтобы выступающий конец стержня вошёл в её отверстие. </a:t>
            </a:r>
            <a:endParaRPr lang="en-US" sz="2000" b="1" dirty="0" smtClean="0"/>
          </a:p>
          <a:p>
            <a:r>
              <a:rPr lang="ru-RU" sz="2000" b="1" dirty="0" smtClean="0"/>
              <a:t>Ударом </a:t>
            </a:r>
            <a:r>
              <a:rPr lang="ru-RU" sz="2000" b="1" dirty="0" smtClean="0"/>
              <a:t>молотка по вершине натяжки осаживают листы, устраняя зазор между ними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17064" y="5985796"/>
            <a:ext cx="178595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Натяжка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Поддержка</a:t>
            </a:r>
            <a:endParaRPr lang="ru-RU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27509" y="1241275"/>
            <a:ext cx="3500462" cy="785818"/>
          </a:xfrm>
          <a:prstGeom prst="wedgeRoundRectCallout">
            <a:avLst>
              <a:gd name="adj1" fmla="val 73105"/>
              <a:gd name="adj2" fmla="val 6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Осаживание заклёпываемых листов с помощью натяжки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38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8571"/>
            <a:ext cx="7242048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Технический процесс клепки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0E0"/>
              </a:clrFrom>
              <a:clrTo>
                <a:srgbClr val="FFF0E0">
                  <a:alpha val="0"/>
                </a:srgbClr>
              </a:clrTo>
            </a:clrChange>
          </a:blip>
          <a:srcRect b="25116"/>
          <a:stretch>
            <a:fillRect/>
          </a:stretch>
        </p:blipFill>
        <p:spPr bwMode="auto">
          <a:xfrm>
            <a:off x="107504" y="1196752"/>
            <a:ext cx="8893652" cy="480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39138" y="6086982"/>
            <a:ext cx="3429024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ru-RU" b="1" dirty="0" smtClean="0"/>
              <a:t>Осаживание </a:t>
            </a:r>
            <a:r>
              <a:rPr lang="ru-RU" b="1" dirty="0" smtClean="0"/>
              <a:t>стержня </a:t>
            </a:r>
            <a:r>
              <a:rPr lang="ru-RU" b="1" dirty="0" smtClean="0"/>
              <a:t>заклепки</a:t>
            </a:r>
            <a:endParaRPr lang="en-US" b="1" dirty="0" smtClean="0"/>
          </a:p>
          <a:p>
            <a:pPr algn="ctr"/>
            <a:endParaRPr lang="ru-RU" sz="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6056204"/>
            <a:ext cx="38576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Придание формы замыкающей головке при помощи молотка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90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/>
              <a:t>Схема заклепочного соединения</a:t>
            </a:r>
          </a:p>
        </p:txBody>
      </p:sp>
      <p:pic>
        <p:nvPicPr>
          <p:cNvPr id="43012" name="Picture 4" descr="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844675"/>
            <a:ext cx="5816600" cy="4362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2068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Общие положения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80728"/>
            <a:ext cx="8686800" cy="58772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  </a:t>
            </a:r>
            <a:r>
              <a:rPr lang="ru-RU" sz="2900" dirty="0" smtClean="0">
                <a:solidFill>
                  <a:schemeClr val="tx1"/>
                </a:solidFill>
              </a:rPr>
              <a:t>Детали машин соответствующим образом соединяются между собой, образуя </a:t>
            </a:r>
            <a:r>
              <a:rPr lang="ru-RU" sz="2900" b="1" i="1" dirty="0" smtClean="0">
                <a:solidFill>
                  <a:srgbClr val="0070C0"/>
                </a:solidFill>
              </a:rPr>
              <a:t>подвижное</a:t>
            </a:r>
            <a:r>
              <a:rPr lang="ru-RU" sz="2900" dirty="0" smtClean="0">
                <a:solidFill>
                  <a:schemeClr val="tx1"/>
                </a:solidFill>
              </a:rPr>
              <a:t> или </a:t>
            </a:r>
            <a:r>
              <a:rPr lang="ru-RU" sz="2900" b="1" i="1" dirty="0" smtClean="0">
                <a:solidFill>
                  <a:srgbClr val="0070C0"/>
                </a:solidFill>
              </a:rPr>
              <a:t>неподвижное соединение</a:t>
            </a:r>
            <a:r>
              <a:rPr lang="ru-RU" sz="2900" i="1" dirty="0" smtClean="0">
                <a:solidFill>
                  <a:schemeClr val="tx1"/>
                </a:solidFill>
              </a:rPr>
              <a:t>.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3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900" b="1" i="1" dirty="0" smtClean="0">
                <a:solidFill>
                  <a:srgbClr val="FF0000"/>
                </a:solidFill>
              </a:rPr>
              <a:t>Разъемные</a:t>
            </a:r>
            <a:r>
              <a:rPr lang="ru-RU" sz="2900" dirty="0" smtClean="0">
                <a:solidFill>
                  <a:srgbClr val="FF0000"/>
                </a:solidFill>
              </a:rPr>
              <a:t> </a:t>
            </a:r>
            <a:r>
              <a:rPr lang="ru-RU" sz="2900" b="1" i="1" dirty="0" smtClean="0">
                <a:solidFill>
                  <a:srgbClr val="FF0000"/>
                </a:solidFill>
              </a:rPr>
              <a:t>соединения</a:t>
            </a:r>
            <a:r>
              <a:rPr lang="ru-RU" sz="2900" dirty="0" smtClean="0">
                <a:solidFill>
                  <a:schemeClr val="tx1"/>
                </a:solidFill>
              </a:rPr>
              <a:t> допускают разборку деталей машин </a:t>
            </a:r>
            <a:r>
              <a:rPr lang="ru-RU" sz="2900" b="1" u="sng" dirty="0" smtClean="0">
                <a:solidFill>
                  <a:schemeClr val="tx1"/>
                </a:solidFill>
              </a:rPr>
              <a:t>без разрушения </a:t>
            </a:r>
            <a:r>
              <a:rPr lang="ru-RU" sz="2900" u="sng" dirty="0" smtClean="0">
                <a:solidFill>
                  <a:schemeClr val="tx1"/>
                </a:solidFill>
              </a:rPr>
              <a:t>элементов</a:t>
            </a:r>
            <a:r>
              <a:rPr lang="ru-RU" sz="29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900" b="1" i="1" dirty="0">
                <a:solidFill>
                  <a:srgbClr val="FF0000"/>
                </a:solidFill>
              </a:rPr>
              <a:t>Неразъемные </a:t>
            </a:r>
            <a:r>
              <a:rPr lang="ru-RU" sz="2900" b="1" i="1" dirty="0" smtClean="0">
                <a:solidFill>
                  <a:srgbClr val="FF0000"/>
                </a:solidFill>
              </a:rPr>
              <a:t>соединения</a:t>
            </a:r>
            <a:r>
              <a:rPr lang="ru-RU" sz="2900" dirty="0" smtClean="0"/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можно разобрать только после их </a:t>
            </a:r>
            <a:r>
              <a:rPr lang="ru-RU" sz="2900" b="1" u="sng" dirty="0" smtClean="0">
                <a:solidFill>
                  <a:schemeClr val="tx1"/>
                </a:solidFill>
              </a:rPr>
              <a:t>полного</a:t>
            </a:r>
            <a:r>
              <a:rPr lang="ru-RU" sz="2900" b="1" dirty="0" smtClean="0">
                <a:solidFill>
                  <a:schemeClr val="tx1"/>
                </a:solidFill>
              </a:rPr>
              <a:t> или </a:t>
            </a:r>
            <a:r>
              <a:rPr lang="ru-RU" sz="2900" b="1" u="sng" dirty="0" smtClean="0">
                <a:solidFill>
                  <a:schemeClr val="tx1"/>
                </a:solidFill>
              </a:rPr>
              <a:t>частичного разрушения</a:t>
            </a:r>
            <a:r>
              <a:rPr lang="ru-RU" sz="29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endParaRPr lang="ru-RU" sz="8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разъемным </a:t>
            </a:r>
            <a:r>
              <a:rPr lang="ru-RU" b="1" dirty="0" smtClean="0">
                <a:solidFill>
                  <a:srgbClr val="FF0000"/>
                </a:solidFill>
              </a:rPr>
              <a:t>соединениям </a:t>
            </a:r>
            <a:r>
              <a:rPr lang="ru-RU" dirty="0" smtClean="0">
                <a:solidFill>
                  <a:schemeClr val="tx1"/>
                </a:solidFill>
              </a:rPr>
              <a:t>относят: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резьбовые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клиновые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штифтовые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шпоночные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зубчатые (шлицевые)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профильные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клеммовые</a:t>
            </a:r>
            <a:r>
              <a:rPr lang="ru-RU" sz="3200" b="1" dirty="0" smtClean="0"/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К </a:t>
            </a:r>
            <a:r>
              <a:rPr lang="ru-RU" b="1" u="sng" dirty="0" smtClean="0">
                <a:solidFill>
                  <a:srgbClr val="FF0000"/>
                </a:solidFill>
              </a:rPr>
              <a:t>неразъемным</a:t>
            </a:r>
            <a:r>
              <a:rPr lang="ru-RU" b="1" dirty="0" smtClean="0">
                <a:solidFill>
                  <a:srgbClr val="FF0000"/>
                </a:solidFill>
              </a:rPr>
              <a:t> соединениям </a:t>
            </a:r>
            <a:r>
              <a:rPr lang="ru-RU" dirty="0" smtClean="0">
                <a:solidFill>
                  <a:schemeClr val="tx1"/>
                </a:solidFill>
              </a:rPr>
              <a:t>относят: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заклепочные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сварные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паяные</a:t>
            </a:r>
            <a:r>
              <a:rPr lang="ru-RU" sz="3200" b="1" dirty="0" smtClean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клеевые;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с натягом (прессовые)</a:t>
            </a:r>
            <a:r>
              <a:rPr lang="ru-RU" sz="3200" b="1" dirty="0" smtClean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/>
              <a:t>Схема крепления заклепочного соединения</a:t>
            </a:r>
          </a:p>
        </p:txBody>
      </p:sp>
      <p:pic>
        <p:nvPicPr>
          <p:cNvPr id="27653" name="Picture 5" descr="Image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" y="1484784"/>
            <a:ext cx="9102987" cy="49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23" y="332656"/>
            <a:ext cx="7239000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Подготовка детали к клепке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54229"/>
              </p:ext>
            </p:extLst>
          </p:nvPr>
        </p:nvGraphicFramePr>
        <p:xfrm>
          <a:off x="457200" y="1285858"/>
          <a:ext cx="8291265" cy="53114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01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Пошаговое действие решения</a:t>
                      </a:r>
                      <a:r>
                        <a:rPr lang="ru-RU" baseline="0" dirty="0" smtClean="0"/>
                        <a:t>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Обеспечение для выполнения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105">
                <a:tc>
                  <a:txBody>
                    <a:bodyPr/>
                    <a:lstStyle/>
                    <a:p>
                      <a:r>
                        <a:rPr lang="ru-RU" dirty="0" smtClean="0"/>
                        <a:t>1.Отметить на размеченной детали место склепывания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Отмеченное место склепывания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Готовая неразмеченная деталь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073">
                <a:tc>
                  <a:txBody>
                    <a:bodyPr/>
                    <a:lstStyle/>
                    <a:p>
                      <a:r>
                        <a:rPr lang="ru-RU" dirty="0" smtClean="0"/>
                        <a:t>2.Взять левой рукой размеченную деталь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Размеченная деталь в руке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Размеченная деталь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137">
                <a:tc>
                  <a:txBody>
                    <a:bodyPr/>
                    <a:lstStyle/>
                    <a:p>
                      <a:r>
                        <a:rPr lang="ru-RU" dirty="0" smtClean="0"/>
                        <a:t>3.Наложить ее на место склепывания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Совмещенные детали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Размеченная и неразмеченная детали</a:t>
                      </a:r>
                      <a:r>
                        <a:rPr lang="ru-RU" baseline="0" dirty="0" smtClean="0"/>
                        <a:t> для склепывания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073">
                <a:tc>
                  <a:txBody>
                    <a:bodyPr/>
                    <a:lstStyle/>
                    <a:p>
                      <a:r>
                        <a:rPr lang="ru-RU" dirty="0" smtClean="0"/>
                        <a:t>4.Сжать детали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Склепанные между собой детали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Струбцины. Ручные тиски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7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888390" cy="8229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Подготовка детали к клепке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(продолжение)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652719"/>
              </p:ext>
            </p:extLst>
          </p:nvPr>
        </p:nvGraphicFramePr>
        <p:xfrm>
          <a:off x="323528" y="1340768"/>
          <a:ext cx="8352929" cy="5328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8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Пошаговое действие решения</a:t>
                      </a:r>
                      <a:r>
                        <a:rPr lang="ru-RU" baseline="0" dirty="0" smtClean="0"/>
                        <a:t>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Обеспечение для выполнения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674">
                <a:tc>
                  <a:txBody>
                    <a:bodyPr/>
                    <a:lstStyle/>
                    <a:p>
                      <a:r>
                        <a:rPr lang="ru-RU" dirty="0" smtClean="0"/>
                        <a:t>5. Выбрать заклепку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Заклепка, соответствующего диаметра и длины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Скрепленные между собой детали. Штангенциркуль, Заклепки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414">
                <a:tc>
                  <a:txBody>
                    <a:bodyPr/>
                    <a:lstStyle/>
                    <a:p>
                      <a:r>
                        <a:rPr lang="ru-RU" dirty="0" smtClean="0"/>
                        <a:t>6.Выбрать</a:t>
                      </a:r>
                      <a:r>
                        <a:rPr lang="ru-RU" baseline="0" dirty="0" smtClean="0"/>
                        <a:t> сверло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Сверло, соответствующего диаметра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Сверла, заклепка, соответствующего диаметра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4277">
                <a:tc>
                  <a:txBody>
                    <a:bodyPr/>
                    <a:lstStyle/>
                    <a:p>
                      <a:r>
                        <a:rPr lang="ru-RU" dirty="0" smtClean="0"/>
                        <a:t>7. Просверлить отверстие под заклепку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Сквозное отверстие в деталях под заклепку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Скрепленные между собой детали. Сверло, соответствующего диаметра. Сверлильное оборудование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414">
                <a:tc>
                  <a:txBody>
                    <a:bodyPr/>
                    <a:lstStyle/>
                    <a:p>
                      <a:r>
                        <a:rPr lang="ru-RU" dirty="0" smtClean="0"/>
                        <a:t>8. Зенковать место под головку заклепки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Подготовленное для клепки отверстие в деталях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Сквозное отверстие в деталях под заклепку. Зенковка. Сверлильное оборудование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8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59828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Основные дефекты при клепке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43098"/>
              </p:ext>
            </p:extLst>
          </p:nvPr>
        </p:nvGraphicFramePr>
        <p:xfrm>
          <a:off x="323528" y="1196752"/>
          <a:ext cx="8424936" cy="55446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147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предупреждения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68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Перекос заклепки при расклепывании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Диаметр отверстия больше требуемого. Наносятся</a:t>
                      </a:r>
                      <a:r>
                        <a:rPr lang="ru-RU" baseline="0" dirty="0" smtClean="0"/>
                        <a:t> косые удары по стержню заклепки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Выбирать заклепку по диаметру отверстия. Соблюдать правила заклепки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60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Прогиб листовой</a:t>
                      </a:r>
                      <a:r>
                        <a:rPr lang="ru-RU" baseline="0" dirty="0" smtClean="0"/>
                        <a:t> заготовки при постановке заклепок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Диаметр стержня</a:t>
                      </a:r>
                      <a:r>
                        <a:rPr lang="ru-RU" baseline="0" dirty="0" smtClean="0"/>
                        <a:t> заклепки больше диаметра отверстия – заклепку в отверстие забивали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Заклепку из отверстия</a:t>
                      </a:r>
                      <a:r>
                        <a:rPr lang="ru-RU" baseline="0" dirty="0" smtClean="0"/>
                        <a:t> выбить, осадить прогнутое место, при необходимости исправить отверстие, просверлив его заново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68">
                <a:tc>
                  <a:txBody>
                    <a:bodyPr/>
                    <a:lstStyle/>
                    <a:p>
                      <a:r>
                        <a:rPr lang="ru-RU" dirty="0" smtClean="0"/>
                        <a:t>Стержень заклепки при расклеивании изгибается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Слишком большой вылет стержня</a:t>
                      </a:r>
                      <a:r>
                        <a:rPr lang="ru-RU" baseline="0" dirty="0" smtClean="0"/>
                        <a:t> заклепки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Выбить заклепку из отверстия и заменить ее. </a:t>
                      </a:r>
                    </a:p>
                    <a:p>
                      <a:r>
                        <a:rPr lang="ru-RU" dirty="0" smtClean="0"/>
                        <a:t>При возможности замены – укоротить стержень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128">
                <a:tc>
                  <a:txBody>
                    <a:bodyPr/>
                    <a:lstStyle/>
                    <a:p>
                      <a:r>
                        <a:rPr lang="ru-RU" dirty="0" smtClean="0"/>
                        <a:t>Замыкающая головка неполная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стержня заклепки меньше расчетной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Выбить заклепку из отверстия и заменить ее. Отсортировать заклепки по длине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7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Контрольные вопросы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000" b="1" dirty="0"/>
              <a:t>1. Перечислите виды швов заклепочных соединений.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/>
              <a:t>Прочные, прочноплотные и плотные.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b="1" dirty="0"/>
              <a:t>2. Перечислите материал из которого изготавливают заклепки.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/>
              <a:t>Заклепки изготавливают из мягкой стали, алюминия, меди или латуни.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b="1" dirty="0"/>
              <a:t>3. Каким способами выполняют клепку?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/>
              <a:t>Холодным и горячим способами.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b="1" dirty="0"/>
              <a:t>4. Какой применяют способ в зависимости от конструкции соединяемых деталей?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 err="1"/>
              <a:t>Взависимости</a:t>
            </a:r>
            <a:r>
              <a:rPr lang="ru-RU" altLang="ru-RU" sz="2000" dirty="0"/>
              <a:t> от конструкции соединяемых деталей применяют прямой или обратный способ клепки.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b="1" dirty="0"/>
              <a:t>5. Какие требования предъявляются к материалам, из которых изготавливают заклепки?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/>
              <a:t>Пластичность, одинаковый температурный коэффициент расширения и однородность с материалом склепываемых деталей.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b="1" dirty="0"/>
              <a:t>6. Перечислите недостатки заклепочных соединений.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/>
              <a:t>Трудоемкость процесса, повышенная материалоемкость соединения, профессиональное заболевание – глухота.</a:t>
            </a:r>
          </a:p>
          <a:p>
            <a:pPr>
              <a:lnSpc>
                <a:spcPct val="90000"/>
              </a:lnSpc>
            </a:pPr>
            <a:endParaRPr lang="ru-RU" altLang="ru-RU" sz="1400" b="1" dirty="0"/>
          </a:p>
          <a:p>
            <a:pPr>
              <a:lnSpc>
                <a:spcPct val="90000"/>
              </a:lnSpc>
            </a:pPr>
            <a:endParaRPr lang="ru-RU" altLang="ru-RU" sz="1400" dirty="0"/>
          </a:p>
          <a:p>
            <a:pPr>
              <a:lnSpc>
                <a:spcPct val="90000"/>
              </a:lnSpc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784786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196752"/>
            <a:ext cx="7848872" cy="119553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4400" b="1" dirty="0" err="1" smtClean="0">
                <a:solidFill>
                  <a:srgbClr val="FFFF00"/>
                </a:solidFill>
              </a:rPr>
              <a:t>Сварные</a:t>
            </a:r>
            <a:r>
              <a:rPr lang="en-GB" altLang="ru-RU" sz="4400" b="1" dirty="0" smtClean="0">
                <a:solidFill>
                  <a:srgbClr val="FFFF00"/>
                </a:solidFill>
              </a:rPr>
              <a:t> </a:t>
            </a:r>
            <a:r>
              <a:rPr lang="en-GB" altLang="ru-RU" sz="4400" b="1" dirty="0" err="1" smtClean="0">
                <a:solidFill>
                  <a:srgbClr val="FFFF00"/>
                </a:solidFill>
              </a:rPr>
              <a:t>соединения</a:t>
            </a:r>
            <a:r>
              <a:rPr lang="en-GB" altLang="ru-RU" sz="44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492896"/>
            <a:ext cx="8136904" cy="380374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513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b="1" i="1" dirty="0" err="1" smtClean="0">
                <a:solidFill>
                  <a:srgbClr val="FF0000"/>
                </a:solidFill>
              </a:rPr>
              <a:t>Сварные</a:t>
            </a:r>
            <a:r>
              <a:rPr lang="en-GB" altLang="ru-RU" b="1" i="1" dirty="0" smtClean="0">
                <a:solidFill>
                  <a:srgbClr val="FF0000"/>
                </a:solidFill>
              </a:rPr>
              <a:t> </a:t>
            </a:r>
            <a:r>
              <a:rPr lang="en-GB" altLang="ru-RU" b="1" i="1" dirty="0" err="1" smtClean="0">
                <a:solidFill>
                  <a:srgbClr val="FF0000"/>
                </a:solidFill>
              </a:rPr>
              <a:t>соединения</a:t>
            </a:r>
            <a:r>
              <a:rPr lang="en-GB" altLang="ru-RU" i="1" dirty="0" smtClean="0">
                <a:solidFill>
                  <a:srgbClr val="FF0000"/>
                </a:solidFill>
              </a:rPr>
              <a:t> </a:t>
            </a:r>
            <a:r>
              <a:rPr lang="en-GB" altLang="ru-RU" i="1" dirty="0" smtClean="0">
                <a:solidFill>
                  <a:schemeClr val="tx1"/>
                </a:solidFill>
              </a:rPr>
              <a:t>–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неразъёмные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соединения</a:t>
            </a:r>
            <a:r>
              <a:rPr lang="en-GB" altLang="ru-RU" i="1" dirty="0" smtClean="0">
                <a:solidFill>
                  <a:schemeClr val="tx1"/>
                </a:solidFill>
              </a:rPr>
              <a:t>,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образованные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посредством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установления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межатомных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связей</a:t>
            </a:r>
            <a:r>
              <a:rPr lang="ru-RU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между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деталями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ru-RU" altLang="ru-RU" i="1" dirty="0" smtClean="0">
                <a:solidFill>
                  <a:schemeClr val="tx1"/>
                </a:solidFill>
              </a:rPr>
              <a:t>при </a:t>
            </a:r>
            <a:r>
              <a:rPr lang="en-GB" altLang="ru-RU" i="1" dirty="0" err="1" smtClean="0">
                <a:solidFill>
                  <a:schemeClr val="tx1"/>
                </a:solidFill>
              </a:rPr>
              <a:t>расплавлени</a:t>
            </a:r>
            <a:r>
              <a:rPr lang="ru-RU" altLang="ru-RU" i="1" dirty="0" smtClean="0">
                <a:solidFill>
                  <a:schemeClr val="tx1"/>
                </a:solidFill>
              </a:rPr>
              <a:t>и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соединяемых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кромок</a:t>
            </a:r>
            <a:r>
              <a:rPr lang="en-GB" altLang="ru-RU" i="1" dirty="0" smtClean="0">
                <a:solidFill>
                  <a:schemeClr val="tx1"/>
                </a:solidFill>
              </a:rPr>
              <a:t>,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пластическо</a:t>
            </a:r>
            <a:r>
              <a:rPr lang="ru-RU" altLang="ru-RU" i="1" dirty="0" smtClean="0">
                <a:solidFill>
                  <a:schemeClr val="tx1"/>
                </a:solidFill>
              </a:rPr>
              <a:t>м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их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деформировани</a:t>
            </a:r>
            <a:r>
              <a:rPr lang="ru-RU" altLang="ru-RU" i="1" dirty="0" smtClean="0">
                <a:solidFill>
                  <a:schemeClr val="tx1"/>
                </a:solidFill>
              </a:rPr>
              <a:t>и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или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при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совместном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действии</a:t>
            </a:r>
            <a:r>
              <a:rPr lang="en-GB" altLang="ru-RU" i="1" dirty="0" smtClean="0">
                <a:solidFill>
                  <a:schemeClr val="tx1"/>
                </a:solidFill>
              </a:rPr>
              <a:t> </a:t>
            </a:r>
            <a:r>
              <a:rPr lang="en-GB" altLang="ru-RU" i="1" dirty="0" err="1" smtClean="0">
                <a:solidFill>
                  <a:schemeClr val="tx1"/>
                </a:solidFill>
              </a:rPr>
              <a:t>того</a:t>
            </a:r>
            <a:r>
              <a:rPr lang="en-GB" altLang="ru-RU" i="1" dirty="0" smtClean="0">
                <a:solidFill>
                  <a:schemeClr val="tx1"/>
                </a:solidFill>
              </a:rPr>
              <a:t> и </a:t>
            </a:r>
            <a:r>
              <a:rPr lang="en-GB" altLang="ru-RU" i="1" dirty="0" err="1" smtClean="0">
                <a:solidFill>
                  <a:schemeClr val="tx1"/>
                </a:solidFill>
              </a:rPr>
              <a:t>другого</a:t>
            </a:r>
            <a:r>
              <a:rPr lang="en-GB" altLang="ru-RU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6916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Сварка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457"/>
            <a:ext cx="8712968" cy="6357958"/>
          </a:xfrm>
        </p:spPr>
        <p:txBody>
          <a:bodyPr lIns="0" tIns="0" rIns="0" bIns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Общие сведения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Сварка </a:t>
            </a:r>
            <a:r>
              <a:rPr lang="ru-RU" sz="2200" dirty="0" smtClean="0">
                <a:solidFill>
                  <a:schemeClr val="tx1"/>
                </a:solidFill>
              </a:rPr>
              <a:t>— это технологический процесс соединения металлических деталей, основанный на использовании сил молекулярного сцепления  происходящий </a:t>
            </a:r>
            <a:r>
              <a:rPr lang="ru-RU" sz="2200" u="sng" dirty="0" smtClean="0">
                <a:solidFill>
                  <a:schemeClr val="tx1"/>
                </a:solidFill>
              </a:rPr>
              <a:t>при сильном местном нагреве их до расплавленного</a:t>
            </a:r>
            <a:r>
              <a:rPr lang="ru-RU" sz="2200" dirty="0" smtClean="0">
                <a:solidFill>
                  <a:schemeClr val="tx1"/>
                </a:solidFill>
              </a:rPr>
              <a:t> (</a:t>
            </a:r>
            <a:r>
              <a:rPr lang="ru-RU" sz="2200" b="1" dirty="0" smtClean="0">
                <a:solidFill>
                  <a:srgbClr val="FF0000"/>
                </a:solidFill>
              </a:rPr>
              <a:t>сварка плавлением</a:t>
            </a:r>
            <a:r>
              <a:rPr lang="ru-RU" sz="2200" dirty="0" smtClean="0">
                <a:solidFill>
                  <a:schemeClr val="tx1"/>
                </a:solidFill>
              </a:rPr>
              <a:t>) или </a:t>
            </a:r>
            <a:r>
              <a:rPr lang="ru-RU" sz="2200" u="sng" dirty="0" smtClean="0">
                <a:solidFill>
                  <a:schemeClr val="tx1"/>
                </a:solidFill>
              </a:rPr>
              <a:t>пластического состояния с применением механического усилия </a:t>
            </a:r>
            <a:r>
              <a:rPr lang="ru-RU" sz="2200" b="1" dirty="0" smtClean="0">
                <a:solidFill>
                  <a:srgbClr val="FF0000"/>
                </a:solidFill>
              </a:rPr>
              <a:t>(сварка давлением</a:t>
            </a:r>
            <a:r>
              <a:rPr lang="ru-RU" sz="2200" dirty="0" smtClean="0">
                <a:solidFill>
                  <a:schemeClr val="tx1"/>
                </a:solidFill>
              </a:rPr>
              <a:t>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800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Затвердевший после сварки металл, соединяющий сваренные детали, называется </a:t>
            </a:r>
            <a:r>
              <a:rPr lang="ru-RU" sz="2200" b="1" i="1" dirty="0" smtClean="0">
                <a:solidFill>
                  <a:srgbClr val="FF0000"/>
                </a:solidFill>
              </a:rPr>
              <a:t>сварным швом</a:t>
            </a:r>
            <a:r>
              <a:rPr lang="ru-RU" sz="2200" i="1" dirty="0" smtClean="0"/>
              <a:t>.</a:t>
            </a:r>
            <a:endParaRPr lang="ru-RU" sz="2200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800" b="1" i="1" dirty="0" smtClean="0">
              <a:solidFill>
                <a:srgbClr val="0070C0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i="1" u="sng" dirty="0" smtClean="0">
                <a:solidFill>
                  <a:srgbClr val="0070C0"/>
                </a:solidFill>
              </a:rPr>
              <a:t>Виды сварки</a:t>
            </a:r>
            <a:r>
              <a:rPr lang="ru-RU" sz="2200" b="1" i="1" dirty="0" smtClean="0">
                <a:solidFill>
                  <a:srgbClr val="0070C0"/>
                </a:solidFill>
              </a:rPr>
              <a:t>: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ручная дуговая сварка плавящимся электродом;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автоматическая дуговая сварка плавящимся электродом под флюсом;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электрошлаковая сварка;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</a:rPr>
              <a:t>контактная сварка — стыковая, шовная и точечная.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Первые три способа относятся к сварке плавлением, последний — к сварке плавлением или давлением.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ДОСТОИНСТВА И 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980728"/>
            <a:ext cx="8712968" cy="5256584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Достоинства: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экономия металла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GB" altLang="ru-RU" sz="2400" dirty="0">
                <a:solidFill>
                  <a:schemeClr val="tx1"/>
                </a:solidFill>
              </a:rPr>
              <a:t>снижение </a:t>
            </a:r>
            <a:r>
              <a:rPr lang="en-GB" altLang="ru-RU" sz="2400" dirty="0" err="1">
                <a:solidFill>
                  <a:schemeClr val="tx1"/>
                </a:solidFill>
              </a:rPr>
              <a:t>массы</a:t>
            </a:r>
            <a:r>
              <a:rPr lang="en-GB" altLang="ru-RU" sz="2400" dirty="0">
                <a:solidFill>
                  <a:schemeClr val="tx1"/>
                </a:solidFill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</a:rPr>
              <a:t>сварных</a:t>
            </a:r>
            <a:r>
              <a:rPr lang="en-GB" altLang="ru-RU" sz="2400" dirty="0">
                <a:solidFill>
                  <a:schemeClr val="tx1"/>
                </a:solidFill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</a:rPr>
              <a:t>деталей</a:t>
            </a:r>
            <a:r>
              <a:rPr lang="en-GB" altLang="ru-RU" sz="2400" dirty="0">
                <a:solidFill>
                  <a:schemeClr val="tx1"/>
                </a:solidFill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</a:rPr>
              <a:t>по</a:t>
            </a:r>
            <a:r>
              <a:rPr lang="en-GB" altLang="ru-RU" sz="2400" dirty="0">
                <a:solidFill>
                  <a:schemeClr val="tx1"/>
                </a:solidFill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</a:rPr>
              <a:t>сравнению</a:t>
            </a:r>
            <a:r>
              <a:rPr lang="en-GB" altLang="ru-RU" sz="2400" dirty="0">
                <a:solidFill>
                  <a:schemeClr val="tx1"/>
                </a:solidFill>
              </a:rPr>
              <a:t> с </a:t>
            </a:r>
            <a:r>
              <a:rPr lang="en-GB" altLang="ru-RU" sz="2400" dirty="0" err="1">
                <a:solidFill>
                  <a:schemeClr val="tx1"/>
                </a:solidFill>
              </a:rPr>
              <a:t>литыми</a:t>
            </a:r>
            <a:r>
              <a:rPr lang="en-GB" altLang="ru-RU" sz="2400" dirty="0">
                <a:solidFill>
                  <a:schemeClr val="tx1"/>
                </a:solidFill>
              </a:rPr>
              <a:t> и </a:t>
            </a:r>
            <a:r>
              <a:rPr lang="en-GB" altLang="ru-RU" sz="2400" dirty="0" err="1">
                <a:solidFill>
                  <a:schemeClr val="tx1"/>
                </a:solidFill>
              </a:rPr>
              <a:t>клёпаными</a:t>
            </a:r>
            <a:r>
              <a:rPr lang="en-GB" altLang="ru-RU" sz="2400" dirty="0">
                <a:solidFill>
                  <a:schemeClr val="tx1"/>
                </a:solidFill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</a:rPr>
              <a:t>на</a:t>
            </a:r>
            <a:r>
              <a:rPr lang="en-GB" altLang="ru-RU" sz="2400" dirty="0">
                <a:solidFill>
                  <a:schemeClr val="tx1"/>
                </a:solidFill>
              </a:rPr>
              <a:t> 25…30</a:t>
            </a:r>
            <a:r>
              <a:rPr lang="en-GB" altLang="ru-RU" sz="2400" dirty="0" smtClean="0">
                <a:solidFill>
                  <a:schemeClr val="tx1"/>
                </a:solidFill>
              </a:rPr>
              <a:t>%</a:t>
            </a:r>
            <a:r>
              <a:rPr lang="ru-RU" altLang="ru-RU" sz="2400" dirty="0" smtClean="0">
                <a:solidFill>
                  <a:schemeClr val="tx1"/>
                </a:solidFill>
              </a:rPr>
              <a:t>)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низкая трудоемкость;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дешевизна оборудования;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возможность автоматизации;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отсутствие больших сил и больших объёмов нагретого металла</a:t>
            </a:r>
            <a:r>
              <a:rPr lang="ru-RU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Недостатки</a:t>
            </a:r>
            <a:r>
              <a:rPr lang="ru-RU" sz="2400" dirty="0" smtClean="0">
                <a:solidFill>
                  <a:srgbClr val="0070C0"/>
                </a:solidFill>
              </a:rPr>
              <a:t> 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появление остаточных напряжений 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 коробление;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 плохое восприятие переменных и особенно вибрационных нагрузок;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 сложность и трудоемкость контроля качества </a:t>
            </a:r>
            <a:r>
              <a:rPr lang="ru-RU" sz="2400" b="1" dirty="0" smtClean="0">
                <a:solidFill>
                  <a:srgbClr val="FF0000"/>
                </a:solidFill>
              </a:rPr>
              <a:t>сварных</a:t>
            </a:r>
            <a:r>
              <a:rPr lang="ru-RU" sz="2400" dirty="0" smtClean="0">
                <a:solidFill>
                  <a:srgbClr val="FF0000"/>
                </a:solidFill>
              </a:rPr>
              <a:t> швов.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486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179388"/>
            <a:ext cx="8540750" cy="9477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ru-RU" sz="2800" b="1" dirty="0" err="1" smtClean="0">
                <a:solidFill>
                  <a:schemeClr val="tx1"/>
                </a:solidFill>
              </a:rPr>
              <a:t>Достоинства</a:t>
            </a:r>
            <a:r>
              <a:rPr lang="en-GB" altLang="ru-RU" sz="2800" b="1" dirty="0" smtClean="0">
                <a:solidFill>
                  <a:schemeClr val="tx1"/>
                </a:solidFill>
              </a:rPr>
              <a:t> и </a:t>
            </a:r>
            <a:r>
              <a:rPr lang="en-GB" altLang="ru-RU" sz="2800" b="1" dirty="0" err="1" smtClean="0">
                <a:solidFill>
                  <a:schemeClr val="tx1"/>
                </a:solidFill>
              </a:rPr>
              <a:t>недостатки</a:t>
            </a:r>
            <a:r>
              <a:rPr lang="en-GB" altLang="ru-RU" sz="28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800" b="1" dirty="0" err="1" smtClean="0">
                <a:solidFill>
                  <a:schemeClr val="tx1"/>
                </a:solidFill>
              </a:rPr>
              <a:t>сварных</a:t>
            </a:r>
            <a:r>
              <a:rPr lang="en-GB" altLang="ru-RU" sz="28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800" b="1" dirty="0" err="1" smtClean="0">
                <a:solidFill>
                  <a:schemeClr val="tx1"/>
                </a:solidFill>
              </a:rPr>
              <a:t>соединений</a:t>
            </a:r>
            <a:endParaRPr lang="en-GB" alt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263650"/>
            <a:ext cx="8518525" cy="5405438"/>
          </a:xfrm>
        </p:spPr>
        <p:txBody>
          <a:bodyPr/>
          <a:lstStyle/>
          <a:p>
            <a:pPr marL="0" indent="182563" eaLnBrk="1" hangingPunct="1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400" b="1" dirty="0" err="1" smtClean="0">
                <a:solidFill>
                  <a:schemeClr val="tx1"/>
                </a:solidFill>
              </a:rPr>
              <a:t>Достоинства</a:t>
            </a:r>
            <a:r>
              <a:rPr lang="en-GB" altLang="ru-RU" sz="24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smtClean="0">
                <a:solidFill>
                  <a:schemeClr val="tx1"/>
                </a:solidFill>
              </a:rPr>
              <a:t>:</a:t>
            </a:r>
          </a:p>
          <a:p>
            <a:pPr marL="0" indent="182563" algn="just" eaLnBrk="1" hangingPunct="1">
              <a:lnSpc>
                <a:spcPct val="100000"/>
              </a:lnSpc>
              <a:spcBef>
                <a:spcPts val="113"/>
              </a:spcBef>
              <a:buFont typeface="Arial" panose="020B0604020202020204" pitchFamily="34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400" dirty="0" smtClean="0">
                <a:solidFill>
                  <a:schemeClr val="tx1"/>
                </a:solidFill>
              </a:rPr>
              <a:t>1)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высокая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технологичность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сварки</a:t>
            </a:r>
            <a:r>
              <a:rPr lang="en-GB" altLang="ru-RU" sz="2400" dirty="0" smtClean="0">
                <a:solidFill>
                  <a:schemeClr val="tx1"/>
                </a:solidFill>
              </a:rPr>
              <a:t>,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обусловливающая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низкую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стоимость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сварного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соединения</a:t>
            </a:r>
            <a:r>
              <a:rPr lang="en-GB" altLang="ru-RU" sz="2400" dirty="0" smtClean="0">
                <a:solidFill>
                  <a:schemeClr val="tx1"/>
                </a:solidFill>
              </a:rPr>
              <a:t>;</a:t>
            </a:r>
          </a:p>
          <a:p>
            <a:pPr marL="0" indent="182563" algn="just" eaLnBrk="1" hangingPunct="1">
              <a:lnSpc>
                <a:spcPct val="100000"/>
              </a:lnSpc>
              <a:spcBef>
                <a:spcPts val="113"/>
              </a:spcBef>
              <a:buFont typeface="Arial" panose="020B0604020202020204" pitchFamily="34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400" dirty="0" smtClean="0">
                <a:solidFill>
                  <a:schemeClr val="tx1"/>
                </a:solidFill>
              </a:rPr>
              <a:t>2) снижение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массы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сварных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деталей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по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сравнению</a:t>
            </a:r>
            <a:r>
              <a:rPr lang="en-GB" altLang="ru-RU" sz="2400" dirty="0" smtClean="0">
                <a:solidFill>
                  <a:schemeClr val="tx1"/>
                </a:solidFill>
              </a:rPr>
              <a:t> с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литыми</a:t>
            </a:r>
            <a:r>
              <a:rPr lang="en-GB" altLang="ru-RU" sz="2400" dirty="0" smtClean="0">
                <a:solidFill>
                  <a:schemeClr val="tx1"/>
                </a:solidFill>
              </a:rPr>
              <a:t> и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клёпаными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на</a:t>
            </a:r>
            <a:r>
              <a:rPr lang="en-GB" altLang="ru-RU" sz="2400" dirty="0" smtClean="0">
                <a:solidFill>
                  <a:schemeClr val="tx1"/>
                </a:solidFill>
              </a:rPr>
              <a:t> 25…30%;</a:t>
            </a:r>
          </a:p>
          <a:p>
            <a:pPr marL="0" indent="182563" algn="just" eaLnBrk="1" hangingPunct="1">
              <a:lnSpc>
                <a:spcPct val="100000"/>
              </a:lnSpc>
              <a:spcBef>
                <a:spcPts val="113"/>
              </a:spcBef>
              <a:buFont typeface="Arial" panose="020B0604020202020204" pitchFamily="34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400" dirty="0" smtClean="0">
                <a:solidFill>
                  <a:schemeClr val="tx1"/>
                </a:solidFill>
              </a:rPr>
              <a:t>3)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возможность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получения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сварного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шва</a:t>
            </a:r>
            <a:r>
              <a:rPr lang="en-GB" altLang="ru-RU" sz="2400" dirty="0" smtClean="0">
                <a:solidFill>
                  <a:schemeClr val="tx1"/>
                </a:solidFill>
              </a:rPr>
              <a:t>,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равнопрочного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основному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металлу</a:t>
            </a:r>
            <a:r>
              <a:rPr lang="en-GB" altLang="ru-RU" sz="2400" dirty="0" smtClean="0">
                <a:solidFill>
                  <a:schemeClr val="tx1"/>
                </a:solidFill>
              </a:rPr>
              <a:t> (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при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правильном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конструировании</a:t>
            </a:r>
            <a:r>
              <a:rPr lang="en-GB" altLang="ru-RU" sz="2400" dirty="0" smtClean="0">
                <a:solidFill>
                  <a:schemeClr val="tx1"/>
                </a:solidFill>
              </a:rPr>
              <a:t> и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изготовлении</a:t>
            </a:r>
            <a:r>
              <a:rPr lang="en-GB" altLang="ru-RU" sz="2400" dirty="0" smtClean="0">
                <a:solidFill>
                  <a:schemeClr val="tx1"/>
                </a:solidFill>
              </a:rPr>
              <a:t>);</a:t>
            </a:r>
          </a:p>
          <a:p>
            <a:pPr marL="0" indent="182563" algn="just" eaLnBrk="1" hangingPunct="1">
              <a:lnSpc>
                <a:spcPct val="100000"/>
              </a:lnSpc>
              <a:spcBef>
                <a:spcPts val="113"/>
              </a:spcBef>
              <a:buFont typeface="Arial" panose="020B0604020202020204" pitchFamily="34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400" dirty="0" smtClean="0">
                <a:solidFill>
                  <a:schemeClr val="tx1"/>
                </a:solidFill>
              </a:rPr>
              <a:t> 4)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возможность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получения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деталей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сложной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формы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из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простых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заготовок</a:t>
            </a:r>
            <a:r>
              <a:rPr lang="en-GB" altLang="ru-RU" sz="2400" dirty="0" smtClean="0">
                <a:solidFill>
                  <a:schemeClr val="tx1"/>
                </a:solidFill>
              </a:rPr>
              <a:t>;</a:t>
            </a:r>
          </a:p>
          <a:p>
            <a:pPr marL="0" indent="182563" algn="just" eaLnBrk="1" hangingPunct="1">
              <a:lnSpc>
                <a:spcPct val="100000"/>
              </a:lnSpc>
              <a:spcBef>
                <a:spcPts val="113"/>
              </a:spcBef>
              <a:buFont typeface="Arial" panose="020B0604020202020204" pitchFamily="34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400" dirty="0" smtClean="0">
                <a:solidFill>
                  <a:schemeClr val="tx1"/>
                </a:solidFill>
              </a:rPr>
              <a:t>5)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возможность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получения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герметичных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соединений</a:t>
            </a:r>
            <a:r>
              <a:rPr lang="en-GB" altLang="ru-RU" sz="2400" dirty="0" smtClean="0">
                <a:solidFill>
                  <a:schemeClr val="tx1"/>
                </a:solidFill>
              </a:rPr>
              <a:t>;</a:t>
            </a:r>
          </a:p>
          <a:p>
            <a:pPr marL="0" indent="182563" algn="just" eaLnBrk="1" hangingPunct="1">
              <a:lnSpc>
                <a:spcPct val="100000"/>
              </a:lnSpc>
              <a:spcBef>
                <a:spcPts val="113"/>
              </a:spcBef>
              <a:buFont typeface="Arial" panose="020B0604020202020204" pitchFamily="34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400" dirty="0" smtClean="0">
                <a:solidFill>
                  <a:schemeClr val="tx1"/>
                </a:solidFill>
              </a:rPr>
              <a:t>6)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высокая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ремонтопригодность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сварных</a:t>
            </a:r>
            <a:r>
              <a:rPr lang="en-GB" altLang="ru-RU" sz="2400" dirty="0" smtClean="0">
                <a:solidFill>
                  <a:schemeClr val="tx1"/>
                </a:solidFill>
              </a:rPr>
              <a:t> </a:t>
            </a:r>
            <a:r>
              <a:rPr lang="en-GB" altLang="ru-RU" sz="2400" dirty="0" err="1" smtClean="0">
                <a:solidFill>
                  <a:schemeClr val="tx1"/>
                </a:solidFill>
              </a:rPr>
              <a:t>изделий</a:t>
            </a:r>
            <a:r>
              <a:rPr lang="en-GB" altLang="ru-RU" sz="24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550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528" y="1700213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indent="365125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GB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Недостатки</a:t>
            </a:r>
            <a:r>
              <a:rPr lang="en-GB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/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коробление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самопроизвольная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деформация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изделий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процессе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сварки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старении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eaLnBrk="1" hangingPunct="1"/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возможность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создания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процессе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сварки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сильных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концентраторов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напряжений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eaLnBrk="1" hangingPunct="1"/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сложность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контроля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сварных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соединений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их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разрушения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eaLnBrk="1" hangingPunct="1"/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сложность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обеспечения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высокой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надежности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действии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ударных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циклических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том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числе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вибрационных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alt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нагрузок</a:t>
            </a:r>
            <a:r>
              <a:rPr lang="en-GB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535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1. Неразъемные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42984"/>
            <a:ext cx="8784976" cy="5500726"/>
          </a:xfrm>
        </p:spPr>
        <p:txBody>
          <a:bodyPr lIns="0" tIns="0" rIns="0" bIns="0">
            <a:noAutofit/>
          </a:bodyPr>
          <a:lstStyle/>
          <a:p>
            <a:pPr>
              <a:buNone/>
            </a:pPr>
            <a:r>
              <a:rPr lang="ru-RU" sz="3500" b="1" i="1" dirty="0">
                <a:solidFill>
                  <a:srgbClr val="FF0000"/>
                </a:solidFill>
              </a:rPr>
              <a:t>Неразъемные соединения</a:t>
            </a:r>
            <a:r>
              <a:rPr lang="ru-RU" sz="3500" dirty="0"/>
              <a:t> </a:t>
            </a:r>
            <a:r>
              <a:rPr lang="ru-RU" sz="3500" dirty="0">
                <a:solidFill>
                  <a:schemeClr val="tx1"/>
                </a:solidFill>
              </a:rPr>
              <a:t>можно разобрать </a:t>
            </a:r>
            <a:r>
              <a:rPr lang="ru-RU" sz="3500" dirty="0" smtClean="0">
                <a:solidFill>
                  <a:schemeClr val="tx1"/>
                </a:solidFill>
              </a:rPr>
              <a:t>только после </a:t>
            </a:r>
            <a:r>
              <a:rPr lang="ru-RU" sz="3500" dirty="0">
                <a:solidFill>
                  <a:schemeClr val="tx1"/>
                </a:solidFill>
              </a:rPr>
              <a:t>их </a:t>
            </a:r>
            <a:r>
              <a:rPr lang="ru-RU" sz="3500" b="1" u="sng" dirty="0">
                <a:solidFill>
                  <a:srgbClr val="0070C0"/>
                </a:solidFill>
              </a:rPr>
              <a:t>полного</a:t>
            </a:r>
            <a:r>
              <a:rPr lang="ru-RU" sz="3500" dirty="0">
                <a:solidFill>
                  <a:schemeClr val="tx1"/>
                </a:solidFill>
              </a:rPr>
              <a:t> или </a:t>
            </a:r>
            <a:r>
              <a:rPr lang="ru-RU" sz="3500" b="1" u="sng" dirty="0">
                <a:solidFill>
                  <a:srgbClr val="0070C0"/>
                </a:solidFill>
              </a:rPr>
              <a:t>частичного разрушения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К </a:t>
            </a:r>
            <a:r>
              <a:rPr lang="ru-RU" b="1" u="sng" dirty="0">
                <a:solidFill>
                  <a:srgbClr val="FF0000"/>
                </a:solidFill>
              </a:rPr>
              <a:t>неразъемным</a:t>
            </a:r>
            <a:r>
              <a:rPr lang="ru-RU" b="1" dirty="0">
                <a:solidFill>
                  <a:srgbClr val="FF0000"/>
                </a:solidFill>
              </a:rPr>
              <a:t> соединениям </a:t>
            </a:r>
            <a:r>
              <a:rPr lang="ru-RU" dirty="0">
                <a:solidFill>
                  <a:schemeClr val="tx1"/>
                </a:solidFill>
              </a:rPr>
              <a:t>относят: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 заклёпочные (клёпочные)</a:t>
            </a:r>
            <a:r>
              <a:rPr lang="ru-RU" sz="3200" b="1" dirty="0" smtClean="0"/>
              <a:t>;</a:t>
            </a:r>
            <a:endParaRPr lang="ru-RU" sz="3200" b="1" dirty="0"/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 сварные</a:t>
            </a:r>
            <a:r>
              <a:rPr lang="ru-RU" sz="3200" b="1" dirty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 паяные</a:t>
            </a:r>
            <a:r>
              <a:rPr lang="ru-RU" sz="3200" b="1" dirty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 клеевые</a:t>
            </a:r>
            <a:r>
              <a:rPr lang="ru-RU" sz="3200" b="1" dirty="0">
                <a:solidFill>
                  <a:srgbClr val="00B050"/>
                </a:solidFill>
              </a:rPr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B050"/>
                </a:solidFill>
              </a:rPr>
              <a:t> с </a:t>
            </a:r>
            <a:r>
              <a:rPr lang="ru-RU" sz="3200" b="1" dirty="0">
                <a:solidFill>
                  <a:srgbClr val="00B050"/>
                </a:solidFill>
              </a:rPr>
              <a:t>натягом</a:t>
            </a:r>
            <a:r>
              <a:rPr lang="ru-RU" sz="3200" b="1" dirty="0"/>
              <a:t>.</a:t>
            </a:r>
          </a:p>
          <a:p>
            <a:pPr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43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Виды сварных соединений и типы сварных швов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видысварныхшвов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9"/>
            <a:ext cx="3186806" cy="4357718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18"/>
            <a:ext cx="4171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49289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3725" algn="just"/>
            <a:r>
              <a:rPr lang="ru-RU" dirty="0"/>
              <a:t>В зависимости от расположения соединяемых частей различают следующие </a:t>
            </a:r>
            <a:r>
              <a:rPr lang="ru-RU" b="1" u="sng" dirty="0">
                <a:solidFill>
                  <a:srgbClr val="FF0000"/>
                </a:solidFill>
              </a:rPr>
              <a:t>виды сварных соединений</a:t>
            </a:r>
            <a:r>
              <a:rPr lang="ru-RU" dirty="0"/>
              <a:t>: </a:t>
            </a:r>
            <a:r>
              <a:rPr lang="ru-RU" i="1" dirty="0">
                <a:solidFill>
                  <a:srgbClr val="0070C0"/>
                </a:solidFill>
              </a:rPr>
              <a:t>стыковые</a:t>
            </a:r>
            <a:r>
              <a:rPr lang="ru-RU" dirty="0"/>
              <a:t> (рис. 3.1, о... </a:t>
            </a:r>
            <a:r>
              <a:rPr lang="ru-RU" i="1" dirty="0"/>
              <a:t>е), </a:t>
            </a:r>
            <a:r>
              <a:rPr lang="ru-RU" i="1" dirty="0">
                <a:solidFill>
                  <a:srgbClr val="0070C0"/>
                </a:solidFill>
              </a:rPr>
              <a:t>нахлестанные</a:t>
            </a:r>
            <a:r>
              <a:rPr lang="ru-RU" dirty="0"/>
              <a:t> (рис. 3.2, </a:t>
            </a:r>
            <a:r>
              <a:rPr lang="ru-RU" dirty="0" err="1"/>
              <a:t>а...г</a:t>
            </a:r>
            <a:r>
              <a:rPr lang="ru-RU" dirty="0"/>
              <a:t>), </a:t>
            </a:r>
            <a:r>
              <a:rPr lang="ru-RU" dirty="0">
                <a:solidFill>
                  <a:srgbClr val="0070C0"/>
                </a:solidFill>
              </a:rPr>
              <a:t>с </a:t>
            </a:r>
            <a:r>
              <a:rPr lang="ru-RU" i="1" dirty="0">
                <a:solidFill>
                  <a:srgbClr val="0070C0"/>
                </a:solidFill>
              </a:rPr>
              <a:t>накладками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(рис. 3.3), </a:t>
            </a:r>
            <a:r>
              <a:rPr lang="ru-RU" i="1" dirty="0">
                <a:solidFill>
                  <a:srgbClr val="0070C0"/>
                </a:solidFill>
              </a:rPr>
              <a:t>угловые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(рис. 3.4, </a:t>
            </a:r>
            <a:r>
              <a:rPr lang="ru-RU" i="1" dirty="0"/>
              <a:t>а. ..е), </a:t>
            </a:r>
            <a:r>
              <a:rPr lang="ru-RU" i="1" dirty="0">
                <a:solidFill>
                  <a:srgbClr val="0070C0"/>
                </a:solidFill>
              </a:rPr>
              <a:t>тавровые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(рис. 3.5,а...г). </a:t>
            </a:r>
            <a:endParaRPr lang="ru-RU" dirty="0" smtClean="0"/>
          </a:p>
          <a:p>
            <a:pPr marL="3133725" algn="just"/>
            <a:r>
              <a:rPr lang="ru-RU" b="1" dirty="0" smtClean="0"/>
              <a:t>Стыковые </a:t>
            </a:r>
            <a:r>
              <a:rPr lang="ru-RU" b="1" dirty="0"/>
              <a:t>швы </a:t>
            </a:r>
            <a:r>
              <a:rPr lang="ru-RU" dirty="0"/>
              <a:t>по форме </a:t>
            </a:r>
            <a:r>
              <a:rPr lang="ru-RU" dirty="0" smtClean="0"/>
              <a:t>кромок </a:t>
            </a:r>
            <a:r>
              <a:rPr lang="ru-RU" dirty="0"/>
              <a:t>деталей различают: </a:t>
            </a:r>
            <a:r>
              <a:rPr lang="ru-RU" i="1" dirty="0">
                <a:solidFill>
                  <a:srgbClr val="00B050"/>
                </a:solidFill>
              </a:rPr>
              <a:t>без скоса кромок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/>
              <a:t>(а ,б) </a:t>
            </a:r>
            <a:r>
              <a:rPr lang="ru-RU" dirty="0">
                <a:solidFill>
                  <a:srgbClr val="00B050"/>
                </a:solidFill>
              </a:rPr>
              <a:t>V-образные</a:t>
            </a:r>
            <a:r>
              <a:rPr lang="ru-RU" dirty="0"/>
              <a:t> </a:t>
            </a:r>
            <a:r>
              <a:rPr lang="ru-RU" dirty="0" smtClean="0"/>
              <a:t>(в</a:t>
            </a:r>
            <a:r>
              <a:rPr lang="ru-RU" dirty="0"/>
              <a:t>, г), </a:t>
            </a:r>
            <a:r>
              <a:rPr lang="ru-RU" dirty="0">
                <a:solidFill>
                  <a:srgbClr val="00B050"/>
                </a:solidFill>
              </a:rPr>
              <a:t>Х-образные</a:t>
            </a:r>
            <a:r>
              <a:rPr lang="ru-RU" dirty="0"/>
              <a:t> </a:t>
            </a:r>
            <a:r>
              <a:rPr lang="ru-RU" dirty="0" smtClean="0"/>
              <a:t>(д),                     </a:t>
            </a:r>
            <a:r>
              <a:rPr lang="en-US" dirty="0">
                <a:solidFill>
                  <a:srgbClr val="00B050"/>
                </a:solidFill>
              </a:rPr>
              <a:t>U</a:t>
            </a:r>
            <a:r>
              <a:rPr lang="ru-RU" dirty="0">
                <a:solidFill>
                  <a:srgbClr val="00B050"/>
                </a:solidFill>
              </a:rPr>
              <a:t>-образные </a:t>
            </a:r>
            <a:r>
              <a:rPr lang="ru-RU" dirty="0" smtClean="0"/>
              <a:t>(с). </a:t>
            </a:r>
          </a:p>
          <a:p>
            <a:pPr indent="3133725" algn="just"/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По характеру в ы п о л н е н и 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они могут быть- </a:t>
            </a:r>
            <a:r>
              <a:rPr lang="ru-RU" i="1" dirty="0" smtClean="0">
                <a:solidFill>
                  <a:srgbClr val="0070C0"/>
                </a:solidFill>
              </a:rPr>
              <a:t>односторонними с </a:t>
            </a:r>
            <a:r>
              <a:rPr lang="ru-RU" i="1" dirty="0" err="1" smtClean="0">
                <a:solidFill>
                  <a:srgbClr val="0070C0"/>
                </a:solidFill>
              </a:rPr>
              <a:t>подваркой</a:t>
            </a:r>
            <a:r>
              <a:rPr lang="ru-RU" i="1" dirty="0" smtClean="0">
                <a:solidFill>
                  <a:srgbClr val="0070C0"/>
                </a:solidFill>
              </a:rPr>
              <a:t> с другой стороны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а,в,е</a:t>
            </a:r>
            <a:r>
              <a:rPr lang="ru-RU" dirty="0" smtClean="0"/>
              <a:t>); </a:t>
            </a:r>
            <a:r>
              <a:rPr lang="ru-RU" i="1" dirty="0" smtClean="0">
                <a:solidFill>
                  <a:srgbClr val="0070C0"/>
                </a:solidFill>
              </a:rPr>
              <a:t>односторонними со стальными привариваемыми или медными отъемный подкладками с другой стороны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(б,  г) и </a:t>
            </a:r>
            <a:r>
              <a:rPr lang="ru-RU" i="1" dirty="0" smtClean="0">
                <a:solidFill>
                  <a:srgbClr val="0070C0"/>
                </a:solidFill>
              </a:rPr>
              <a:t>двусторонними</a:t>
            </a:r>
            <a:r>
              <a:rPr lang="ru-RU" dirty="0" smtClean="0"/>
              <a:t> (</a:t>
            </a:r>
            <a:r>
              <a:rPr lang="ru-RU" i="1" dirty="0" smtClean="0"/>
              <a:t>д</a:t>
            </a:r>
            <a:r>
              <a:rPr lang="ru-RU" dirty="0" smtClean="0"/>
              <a:t>)</a:t>
            </a:r>
            <a:r>
              <a:rPr lang="ru-RU" i="1" dirty="0" smtClean="0"/>
              <a:t>. </a:t>
            </a:r>
            <a:r>
              <a:rPr lang="ru-RU" b="1" dirty="0" smtClean="0"/>
              <a:t>Угловые швы </a:t>
            </a:r>
            <a:r>
              <a:rPr lang="ru-RU" dirty="0" smtClean="0"/>
              <a:t>по форме подготовленных кромок деталей различают: </a:t>
            </a:r>
            <a:r>
              <a:rPr lang="ru-RU" i="1" dirty="0" smtClean="0">
                <a:solidFill>
                  <a:srgbClr val="00B050"/>
                </a:solidFill>
              </a:rPr>
              <a:t>без скоса кромок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(см. рис. 3.2- 34 о б- 35 а) </a:t>
            </a:r>
            <a:r>
              <a:rPr lang="ru-RU" dirty="0" smtClean="0">
                <a:solidFill>
                  <a:srgbClr val="00B050"/>
                </a:solidFill>
              </a:rPr>
              <a:t>со </a:t>
            </a:r>
            <a:r>
              <a:rPr lang="ru-RU" i="1" dirty="0" smtClean="0">
                <a:solidFill>
                  <a:srgbClr val="00B050"/>
                </a:solidFill>
              </a:rPr>
              <a:t>скосом одной кромки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(см. рис. 3.4, в; 3.5, б, в) и </a:t>
            </a:r>
            <a:r>
              <a:rPr lang="ru-RU" i="1" dirty="0" smtClean="0">
                <a:solidFill>
                  <a:srgbClr val="00B050"/>
                </a:solidFill>
              </a:rPr>
              <a:t>со скосом двух кромок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(см. рис. 3.5,г).</a:t>
            </a:r>
            <a:r>
              <a:rPr lang="ru-RU" b="1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По характеру выполнения </a:t>
            </a:r>
            <a:r>
              <a:rPr lang="ru-RU" dirty="0" smtClean="0"/>
              <a:t>они бывают: </a:t>
            </a:r>
            <a:r>
              <a:rPr lang="ru-RU" dirty="0" smtClean="0">
                <a:solidFill>
                  <a:srgbClr val="0070C0"/>
                </a:solidFill>
              </a:rPr>
              <a:t>односторонние</a:t>
            </a:r>
            <a:r>
              <a:rPr lang="ru-RU" dirty="0" smtClean="0"/>
              <a:t> (см. рис.3.4,а,«; 3.5,в) 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i="1" dirty="0" smtClean="0">
                <a:solidFill>
                  <a:srgbClr val="0070C0"/>
                </a:solidFill>
              </a:rPr>
              <a:t>двусторонние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(см. рис. 32 в- 346-3.5, в, б, г).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61938" y="5740400"/>
            <a:ext cx="8577262" cy="801688"/>
          </a:xfrm>
        </p:spPr>
        <p:txBody>
          <a:bodyPr/>
          <a:lstStyle/>
          <a:p>
            <a:pPr marL="0" indent="34925" algn="ctr" eaLnBrk="1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ru-RU" sz="2000" b="1" dirty="0" err="1" smtClean="0">
                <a:solidFill>
                  <a:srgbClr val="FF0000"/>
                </a:solidFill>
              </a:rPr>
              <a:t>Рис</a:t>
            </a:r>
            <a:r>
              <a:rPr lang="en-GB" altLang="ru-RU" sz="2000" b="1" dirty="0" smtClean="0">
                <a:solidFill>
                  <a:srgbClr val="FF0000"/>
                </a:solidFill>
              </a:rPr>
              <a:t>. 6.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Конструктивные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типы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сварных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соединений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: </a:t>
            </a:r>
            <a:endParaRPr lang="ru-RU" altLang="ru-RU" sz="2000" b="1" dirty="0" smtClean="0">
              <a:solidFill>
                <a:schemeClr val="tx1"/>
              </a:solidFill>
            </a:endParaRPr>
          </a:p>
          <a:p>
            <a:pPr marL="0" indent="34925" algn="ctr" eaLnBrk="1" hangingPunct="1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ru-RU" sz="2000" b="1" i="1" dirty="0" smtClean="0">
                <a:solidFill>
                  <a:schemeClr val="tx1"/>
                </a:solidFill>
              </a:rPr>
              <a:t>а)</a:t>
            </a:r>
            <a:r>
              <a:rPr lang="en-GB" altLang="ru-RU" sz="2000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стыковое</a:t>
            </a:r>
            <a:r>
              <a:rPr lang="en-GB" altLang="ru-RU" sz="2000" dirty="0" smtClean="0">
                <a:solidFill>
                  <a:schemeClr val="tx1"/>
                </a:solidFill>
              </a:rPr>
              <a:t>; </a:t>
            </a:r>
            <a:r>
              <a:rPr lang="en-GB" altLang="ru-RU" sz="2000" b="1" i="1" dirty="0" smtClean="0">
                <a:solidFill>
                  <a:schemeClr val="tx1"/>
                </a:solidFill>
              </a:rPr>
              <a:t>б)</a:t>
            </a:r>
            <a:r>
              <a:rPr lang="en-GB" altLang="ru-RU" sz="2000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угловое</a:t>
            </a:r>
            <a:r>
              <a:rPr lang="en-GB" altLang="ru-RU" sz="2000" dirty="0" smtClean="0">
                <a:solidFill>
                  <a:schemeClr val="tx1"/>
                </a:solidFill>
              </a:rPr>
              <a:t>; </a:t>
            </a:r>
            <a:r>
              <a:rPr lang="en-GB" altLang="ru-RU" sz="2000" b="1" i="1" dirty="0" smtClean="0">
                <a:solidFill>
                  <a:schemeClr val="tx1"/>
                </a:solidFill>
              </a:rPr>
              <a:t>в)</a:t>
            </a:r>
            <a:r>
              <a:rPr lang="en-GB" altLang="ru-RU" sz="2000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тавровое</a:t>
            </a:r>
            <a:r>
              <a:rPr lang="en-GB" altLang="ru-RU" sz="2000" dirty="0" smtClean="0">
                <a:solidFill>
                  <a:schemeClr val="tx1"/>
                </a:solidFill>
              </a:rPr>
              <a:t>; </a:t>
            </a:r>
            <a:r>
              <a:rPr lang="en-GB" altLang="ru-RU" sz="2000" b="1" i="1" dirty="0" smtClean="0">
                <a:solidFill>
                  <a:schemeClr val="tx1"/>
                </a:solidFill>
              </a:rPr>
              <a:t>г)</a:t>
            </a:r>
            <a:r>
              <a:rPr lang="en-GB" altLang="ru-RU" sz="2000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нахлёсточное</a:t>
            </a:r>
            <a:r>
              <a:rPr lang="en-GB" altLang="ru-RU" sz="2000" dirty="0" smtClean="0">
                <a:solidFill>
                  <a:schemeClr val="tx1"/>
                </a:solidFill>
              </a:rPr>
              <a:t>; </a:t>
            </a:r>
            <a:r>
              <a:rPr lang="en-GB" altLang="ru-RU" sz="2000" b="1" i="1" dirty="0" smtClean="0">
                <a:solidFill>
                  <a:schemeClr val="tx1"/>
                </a:solidFill>
              </a:rPr>
              <a:t>д)</a:t>
            </a:r>
            <a:r>
              <a:rPr lang="en-GB" altLang="ru-RU" sz="2000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торцовое</a:t>
            </a:r>
            <a:endParaRPr lang="en-GB" alt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61963"/>
            <a:ext cx="804703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6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1" t="-3581" r="1802"/>
          <a:stretch>
            <a:fillRect/>
          </a:stretch>
        </p:blipFill>
        <p:spPr bwMode="auto">
          <a:xfrm>
            <a:off x="2017762" y="318691"/>
            <a:ext cx="5106888" cy="543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720725" y="5759450"/>
            <a:ext cx="7699375" cy="819150"/>
            <a:chOff x="454" y="3628"/>
            <a:chExt cx="4850" cy="516"/>
          </a:xfrm>
        </p:grpSpPr>
        <p:sp>
          <p:nvSpPr>
            <p:cNvPr id="23556" name="Rectangle 3"/>
            <p:cNvSpPr>
              <a:spLocks noChangeArrowheads="1"/>
            </p:cNvSpPr>
            <p:nvPr/>
          </p:nvSpPr>
          <p:spPr bwMode="auto">
            <a:xfrm>
              <a:off x="454" y="3628"/>
              <a:ext cx="4851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marL="341313" indent="-341313" eaLnBrk="0" hangingPunct="0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1pPr>
              <a:lvl2pPr marL="742950" indent="-285750" eaLnBrk="0" hangingPunct="0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2pPr>
              <a:lvl3pPr marL="1143000" indent="-228600" eaLnBrk="0" hangingPunct="0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3pPr>
              <a:lvl4pPr marL="1600200" indent="-228600" eaLnBrk="0" hangingPunct="0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4pPr>
              <a:lvl5pPr marL="2057400" indent="-228600" eaLnBrk="0" hangingPunct="0"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Lucida Sans Unicode" panose="020B0602030504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SzPct val="80000"/>
              </a:pPr>
              <a:r>
                <a:rPr lang="en-GB" altLang="ru-RU" sz="24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Рис</a:t>
              </a:r>
              <a:r>
                <a:rPr lang="en-GB" altLang="ru-RU" sz="2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. </a:t>
              </a:r>
              <a:r>
                <a:rPr lang="en-GB" altLang="ru-RU" sz="2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7</a:t>
              </a:r>
              <a:r>
                <a:rPr lang="en-GB" altLang="ru-RU" sz="2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. </a:t>
              </a:r>
              <a:r>
                <a:rPr lang="en-GB" altLang="ru-RU" sz="2400" b="1" dirty="0" err="1">
                  <a:solidFill>
                    <a:schemeClr val="tx1"/>
                  </a:solidFill>
                </a:rPr>
                <a:t>Поперечное</a:t>
              </a:r>
              <a:r>
                <a:rPr lang="en-GB" altLang="ru-RU" sz="2400" b="1" dirty="0">
                  <a:solidFill>
                    <a:schemeClr val="tx1"/>
                  </a:solidFill>
                </a:rPr>
                <a:t> </a:t>
              </a:r>
              <a:r>
                <a:rPr lang="en-GB" altLang="ru-RU" sz="2400" b="1" dirty="0" err="1">
                  <a:solidFill>
                    <a:schemeClr val="tx1"/>
                  </a:solidFill>
                </a:rPr>
                <a:t>сечение</a:t>
              </a:r>
              <a:r>
                <a:rPr lang="en-GB" altLang="ru-RU" sz="2400" b="1" dirty="0">
                  <a:solidFill>
                    <a:schemeClr val="tx1"/>
                  </a:solidFill>
                </a:rPr>
                <a:t> </a:t>
              </a:r>
              <a:r>
                <a:rPr lang="en-GB" altLang="ru-RU" sz="24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сварочны</a:t>
              </a:r>
              <a:r>
                <a:rPr lang="en-GB" altLang="ru-RU" sz="2400" b="1" dirty="0" err="1">
                  <a:solidFill>
                    <a:schemeClr val="tx1"/>
                  </a:solidFill>
                </a:rPr>
                <a:t>х</a:t>
              </a:r>
              <a:r>
                <a:rPr lang="en-GB" altLang="ru-RU" sz="2400" b="1" dirty="0">
                  <a:solidFill>
                    <a:schemeClr val="tx1"/>
                  </a:solidFill>
                </a:rPr>
                <a:t> </a:t>
              </a:r>
              <a:r>
                <a:rPr lang="en-GB" altLang="ru-RU" sz="2400" b="1" dirty="0" err="1">
                  <a:solidFill>
                    <a:schemeClr val="tx1"/>
                  </a:solidFill>
                </a:rPr>
                <a:t>ш</a:t>
              </a:r>
              <a:r>
                <a:rPr lang="en-GB" altLang="ru-RU" sz="24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в</a:t>
              </a:r>
              <a:r>
                <a:rPr lang="en-GB" altLang="ru-RU" sz="2400" b="1" dirty="0" err="1">
                  <a:solidFill>
                    <a:schemeClr val="tx1"/>
                  </a:solidFill>
                </a:rPr>
                <a:t>ов</a:t>
              </a:r>
              <a:r>
                <a:rPr lang="en-GB" alt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: </a:t>
              </a:r>
              <a:endParaRPr lang="ru-RU" alt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buSzPct val="80000"/>
              </a:pPr>
              <a:r>
                <a:rPr lang="en-GB" altLang="ru-RU" sz="2400" b="1" i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I</a:t>
              </a:r>
              <a:r>
                <a:rPr lang="en-GB" alt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altLang="ru-RU" sz="2400" b="1" dirty="0">
                  <a:solidFill>
                    <a:schemeClr val="tx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</a:t>
              </a:r>
              <a:r>
                <a:rPr lang="en-GB" altLang="ru-RU" sz="2400" b="1" dirty="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стыковы</a:t>
              </a:r>
              <a:r>
                <a:rPr lang="en-GB" altLang="ru-RU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х</a:t>
              </a:r>
              <a:r>
                <a:rPr lang="en-GB" alt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 </a:t>
              </a:r>
              <a:r>
                <a:rPr lang="en-GB" altLang="ru-RU" sz="2400" b="1" dirty="0">
                  <a:solidFill>
                    <a:schemeClr val="tx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</a:t>
              </a:r>
              <a:r>
                <a:rPr lang="en-GB" altLang="ru-RU" sz="2400" b="1" dirty="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угловы</a:t>
              </a:r>
              <a:r>
                <a:rPr lang="en-GB" altLang="ru-RU" sz="2400" dirty="0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х</a:t>
              </a:r>
              <a:endParaRPr lang="en-GB" altLang="ru-RU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57" name="Line 4"/>
            <p:cNvSpPr>
              <a:spLocks noChangeShapeType="1"/>
            </p:cNvSpPr>
            <p:nvPr/>
          </p:nvSpPr>
          <p:spPr bwMode="auto">
            <a:xfrm>
              <a:off x="454" y="3628"/>
              <a:ext cx="485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454" y="4145"/>
              <a:ext cx="485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454" y="3628"/>
              <a:ext cx="1" cy="5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5304" y="3628"/>
              <a:ext cx="1" cy="5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70229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5459413"/>
            <a:ext cx="8537575" cy="1163637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225"/>
              </a:spcBef>
              <a:buFont typeface="Arial" panose="020B0604020202020204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ru-RU" sz="2000" b="1" dirty="0" err="1" smtClean="0">
                <a:solidFill>
                  <a:srgbClr val="FF0000"/>
                </a:solidFill>
              </a:rPr>
              <a:t>Рис</a:t>
            </a:r>
            <a:r>
              <a:rPr lang="en-GB" altLang="ru-RU" sz="2000" b="1" dirty="0" smtClean="0">
                <a:solidFill>
                  <a:srgbClr val="FF0000"/>
                </a:solidFill>
              </a:rPr>
              <a:t>. 8.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Расположение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сварочных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швов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br>
              <a:rPr lang="en-GB" altLang="ru-RU" sz="2000" b="1" dirty="0" smtClean="0">
                <a:solidFill>
                  <a:schemeClr val="tx1"/>
                </a:solidFill>
              </a:rPr>
            </a:br>
            <a:r>
              <a:rPr lang="en-GB" altLang="ru-RU" sz="2000" b="1" dirty="0" err="1" smtClean="0">
                <a:solidFill>
                  <a:schemeClr val="tx1"/>
                </a:solidFill>
              </a:rPr>
              <a:t>по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отношению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к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действующей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dirty="0" err="1" smtClean="0">
                <a:solidFill>
                  <a:schemeClr val="tx1"/>
                </a:solidFill>
              </a:rPr>
              <a:t>нагрузке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: </a:t>
            </a:r>
            <a:br>
              <a:rPr lang="en-GB" altLang="ru-RU" sz="2000" b="1" dirty="0" smtClean="0">
                <a:solidFill>
                  <a:schemeClr val="tx1"/>
                </a:solidFill>
              </a:rPr>
            </a:br>
            <a:r>
              <a:rPr lang="en-GB" altLang="ru-RU" sz="2000" b="1" i="1" dirty="0" smtClean="0">
                <a:solidFill>
                  <a:schemeClr val="tx1"/>
                </a:solidFill>
              </a:rPr>
              <a:t>а)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лобовой</a:t>
            </a:r>
            <a:r>
              <a:rPr lang="en-GB" altLang="ru-RU" sz="2000" dirty="0" smtClean="0">
                <a:solidFill>
                  <a:schemeClr val="tx1"/>
                </a:solidFill>
              </a:rPr>
              <a:t>;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i="1" dirty="0" smtClean="0">
                <a:solidFill>
                  <a:schemeClr val="tx1"/>
                </a:solidFill>
              </a:rPr>
              <a:t>б)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фланговый</a:t>
            </a:r>
            <a:r>
              <a:rPr lang="en-GB" altLang="ru-RU" sz="2000" dirty="0" smtClean="0">
                <a:solidFill>
                  <a:schemeClr val="tx1"/>
                </a:solidFill>
              </a:rPr>
              <a:t>;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i="1" dirty="0" smtClean="0">
                <a:solidFill>
                  <a:schemeClr val="tx1"/>
                </a:solidFill>
              </a:rPr>
              <a:t>в)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косой</a:t>
            </a:r>
            <a:r>
              <a:rPr lang="en-GB" altLang="ru-RU" sz="2000" dirty="0" smtClean="0">
                <a:solidFill>
                  <a:schemeClr val="tx1"/>
                </a:solidFill>
              </a:rPr>
              <a:t>;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b="1" i="1" dirty="0" smtClean="0">
                <a:solidFill>
                  <a:schemeClr val="tx1"/>
                </a:solidFill>
              </a:rPr>
              <a:t>г)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 </a:t>
            </a:r>
            <a:r>
              <a:rPr lang="en-GB" altLang="ru-RU" sz="2000" dirty="0" err="1" smtClean="0">
                <a:solidFill>
                  <a:schemeClr val="tx1"/>
                </a:solidFill>
              </a:rPr>
              <a:t>комбинированный</a:t>
            </a:r>
            <a:r>
              <a:rPr lang="en-GB" altLang="ru-RU" sz="20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88640"/>
            <a:ext cx="702627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72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4958"/>
            <a:ext cx="7128793" cy="64585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Клеевые соединения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333" y="1700808"/>
            <a:ext cx="8884096" cy="6093296"/>
          </a:xfrm>
        </p:spPr>
        <p:txBody>
          <a:bodyPr lIns="0" tIns="0" rIns="0" bIns="0"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Соединение на основе высококачественных синтетических клеев (фенольные, эпоксидные смолы, </a:t>
            </a:r>
            <a:r>
              <a:rPr lang="ru-RU" sz="2000" b="1" dirty="0" err="1" smtClean="0">
                <a:solidFill>
                  <a:schemeClr val="tx1"/>
                </a:solidFill>
              </a:rPr>
              <a:t>фенолокаучуковые</a:t>
            </a:r>
            <a:r>
              <a:rPr lang="ru-RU" sz="2000" b="1" dirty="0" smtClean="0">
                <a:solidFill>
                  <a:schemeClr val="tx1"/>
                </a:solidFill>
              </a:rPr>
              <a:t>  композиции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отличие от сварки склеиванием соединяют детали не только из однородных, но и разнородных материалов.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Технология создания клеевых соединений состоит из подготовки склеиваемых поверхностей деталей ( очистка их от пыли, обезжиривания ,образования шероховатости; нанесения клея на эти поверхности и сборки деталей соединения; выдержки соединения при требуемых давлении и температуре.</a:t>
            </a:r>
          </a:p>
          <a:p>
            <a:pPr marL="4572000" indent="0">
              <a:spcBef>
                <a:spcPts val="0"/>
              </a:spcBef>
              <a:buNone/>
              <a:tabLst>
                <a:tab pos="2247900" algn="l"/>
              </a:tabLst>
            </a:pPr>
            <a:r>
              <a:rPr lang="ru-RU" sz="2000" b="1" u="sng" dirty="0" smtClean="0">
                <a:solidFill>
                  <a:srgbClr val="FF0000"/>
                </a:solidFill>
              </a:rPr>
              <a:t>Виды клеевых соединений 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marL="4572000" indent="0">
              <a:spcBef>
                <a:spcPts val="0"/>
              </a:spcBef>
              <a:buNone/>
              <a:tabLst>
                <a:tab pos="224790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     а)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нахлесточные</a:t>
            </a:r>
            <a:r>
              <a:rPr lang="ru-RU" sz="2000" i="1" dirty="0" smtClean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0" indent="0">
              <a:spcBef>
                <a:spcPts val="0"/>
              </a:spcBef>
              <a:buNone/>
              <a:tabLst>
                <a:tab pos="224790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     б)</a:t>
            </a:r>
            <a:r>
              <a:rPr lang="ru-RU" sz="2000" dirty="0" smtClean="0">
                <a:solidFill>
                  <a:schemeClr val="tx1"/>
                </a:solidFill>
              </a:rPr>
              <a:t> стыковые по косому срезу (в ус);</a:t>
            </a:r>
          </a:p>
          <a:p>
            <a:pPr marL="4572000" indent="0">
              <a:spcBef>
                <a:spcPts val="0"/>
              </a:spcBef>
              <a:buNone/>
              <a:tabLst>
                <a:tab pos="224790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     в) </a:t>
            </a:r>
            <a:r>
              <a:rPr lang="ru-RU" sz="2000" dirty="0" smtClean="0">
                <a:solidFill>
                  <a:schemeClr val="tx1"/>
                </a:solidFill>
              </a:rPr>
              <a:t>с накладками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Клеевые соединения, работающие на срез, по сравнению с соединениями, работающими на отрыв, более прочны. </a:t>
            </a:r>
          </a:p>
        </p:txBody>
      </p:sp>
      <p:pic>
        <p:nvPicPr>
          <p:cNvPr id="5" name="Рисунок 4" descr="клеевыешв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333" y="4293096"/>
            <a:ext cx="4369659" cy="174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585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</a:rPr>
              <a:t>Достоинства и недостатки Клеевых соединений</a:t>
            </a:r>
            <a:endParaRPr lang="ru-RU" sz="2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7" y="667604"/>
            <a:ext cx="8690901" cy="5281676"/>
          </a:xfrm>
        </p:spPr>
        <p:txBody>
          <a:bodyPr lIns="0" tIns="0" rIns="0" bIns="0"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600" b="1" i="1" u="sng" dirty="0" smtClean="0">
                <a:solidFill>
                  <a:srgbClr val="0070C0"/>
                </a:solidFill>
              </a:rPr>
              <a:t>Достоинства</a:t>
            </a:r>
            <a:r>
              <a:rPr lang="ru-RU" sz="2600" b="1" dirty="0" smtClean="0">
                <a:solidFill>
                  <a:srgbClr val="0070C0"/>
                </a:solidFill>
              </a:rPr>
              <a:t>: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B050"/>
                </a:solidFill>
              </a:rPr>
              <a:t>возможность соединения деталей из разнородных материалов;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B050"/>
                </a:solidFill>
              </a:rPr>
              <a:t>герметичность; 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B050"/>
                </a:solidFill>
              </a:rPr>
              <a:t>высокая коррозионная стойкость;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B050"/>
                </a:solidFill>
              </a:rPr>
              <a:t>хорошее сопротивление усталости.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b="1" i="1" u="sng" dirty="0" smtClean="0">
                <a:solidFill>
                  <a:srgbClr val="FF0000"/>
                </a:solidFill>
              </a:rPr>
              <a:t>Недостатки</a:t>
            </a:r>
            <a:r>
              <a:rPr lang="ru-RU" sz="2600" b="1" dirty="0" smtClean="0">
                <a:solidFill>
                  <a:srgbClr val="FF0000"/>
                </a:solidFill>
              </a:rPr>
              <a:t>: 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</a:rPr>
              <a:t>низкая прочность при неравномерном отрыве (</a:t>
            </a:r>
            <a:r>
              <a:rPr lang="ru-RU" sz="2600" dirty="0" err="1" smtClean="0">
                <a:solidFill>
                  <a:srgbClr val="FF0000"/>
                </a:solidFill>
              </a:rPr>
              <a:t>отдире</a:t>
            </a:r>
            <a:r>
              <a:rPr lang="ru-RU" sz="2600" dirty="0" smtClean="0">
                <a:solidFill>
                  <a:srgbClr val="FF0000"/>
                </a:solidFill>
              </a:rPr>
              <a:t>); 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</a:rPr>
              <a:t>ограниченная теплостойкость (до 250°С);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</a:rPr>
              <a:t>зависимость прочности соединения от сочетания материалов, температуры склеивания и условий работы соединения; требование точной пригонки поверхностей деталей.</a:t>
            </a:r>
          </a:p>
        </p:txBody>
      </p:sp>
    </p:spTree>
    <p:extLst>
      <p:ext uri="{BB962C8B-B14F-4D97-AF65-F5344CB8AC3E}">
        <p14:creationId xmlns:p14="http://schemas.microsoft.com/office/powerpoint/2010/main" val="27527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549275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FFFF00"/>
                </a:solidFill>
              </a:rPr>
              <a:t>Клеевые соединения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41" y="656183"/>
            <a:ext cx="8887916" cy="6237288"/>
          </a:xfrm>
        </p:spPr>
        <p:txBody>
          <a:bodyPr>
            <a:normAutofit/>
          </a:bodyPr>
          <a:lstStyle/>
          <a:p>
            <a:pPr marL="0" indent="365125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100" b="1" i="1" dirty="0" smtClean="0">
                <a:solidFill>
                  <a:srgbClr val="FF0000"/>
                </a:solidFill>
              </a:rPr>
              <a:t>Клеевые соединения </a:t>
            </a:r>
            <a:r>
              <a:rPr lang="ru-RU" altLang="ru-RU" sz="2100" b="1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100" b="1" i="1" dirty="0" smtClean="0">
                <a:solidFill>
                  <a:schemeClr val="tx1"/>
                </a:solidFill>
              </a:rPr>
              <a:t> соединения, образованные под действием адгезионных сил, возникающих при затвердевании или полимеризации клеевого слоя, наносимого на соединяемые поверхности</a:t>
            </a:r>
            <a:r>
              <a:rPr lang="ru-RU" altLang="ru-RU" sz="2100" b="1" dirty="0" smtClean="0">
                <a:solidFill>
                  <a:schemeClr val="tx1"/>
                </a:solidFill>
              </a:rPr>
              <a:t>. </a:t>
            </a:r>
          </a:p>
          <a:p>
            <a:pPr marL="0" indent="365125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100" dirty="0" smtClean="0">
                <a:solidFill>
                  <a:srgbClr val="0070C0"/>
                </a:solidFill>
              </a:rPr>
              <a:t>К</a:t>
            </a:r>
            <a:r>
              <a:rPr lang="ru-RU" altLang="ru-RU" sz="2100" b="1" dirty="0" smtClean="0">
                <a:solidFill>
                  <a:srgbClr val="0070C0"/>
                </a:solidFill>
              </a:rPr>
              <a:t>леи не являются металлами</a:t>
            </a:r>
            <a:r>
              <a:rPr lang="ru-RU" altLang="ru-RU" sz="2100" dirty="0" smtClean="0">
                <a:solidFill>
                  <a:srgbClr val="0070C0"/>
                </a:solidFill>
              </a:rPr>
              <a:t>. </a:t>
            </a:r>
          </a:p>
          <a:p>
            <a:pPr marL="0" indent="365125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100" b="1" dirty="0" smtClean="0">
                <a:solidFill>
                  <a:srgbClr val="FF0000"/>
                </a:solidFill>
              </a:rPr>
              <a:t>Конструкционные</a:t>
            </a:r>
            <a:r>
              <a:rPr lang="ru-RU" altLang="ru-RU" sz="2100" dirty="0" smtClean="0">
                <a:solidFill>
                  <a:srgbClr val="FF0000"/>
                </a:solidFill>
              </a:rPr>
              <a:t> </a:t>
            </a:r>
            <a:r>
              <a:rPr lang="ru-RU" altLang="ru-RU" sz="2100" b="1" dirty="0" smtClean="0">
                <a:solidFill>
                  <a:srgbClr val="FF0000"/>
                </a:solidFill>
              </a:rPr>
              <a:t>клеи</a:t>
            </a:r>
            <a:r>
              <a:rPr lang="ru-RU" altLang="ru-RU" sz="2100" b="1" dirty="0" smtClean="0">
                <a:solidFill>
                  <a:schemeClr val="tx1"/>
                </a:solidFill>
              </a:rPr>
              <a:t>, </a:t>
            </a:r>
            <a:r>
              <a:rPr lang="ru-RU" altLang="ru-RU" sz="2100" dirty="0" smtClean="0">
                <a:solidFill>
                  <a:schemeClr val="tx1"/>
                </a:solidFill>
              </a:rPr>
              <a:t>склейка которыми</a:t>
            </a:r>
            <a:r>
              <a:rPr lang="ru-RU" altLang="ru-RU" sz="21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100" dirty="0" smtClean="0">
                <a:solidFill>
                  <a:schemeClr val="tx1"/>
                </a:solidFill>
              </a:rPr>
              <a:t>способна выдерживать после затвердевания клея нагрузку на отрыв и сдвиг </a:t>
            </a:r>
            <a:r>
              <a:rPr lang="ru-RU" altLang="ru-RU" sz="2100" b="1" dirty="0" smtClean="0">
                <a:solidFill>
                  <a:schemeClr val="tx1"/>
                </a:solidFill>
              </a:rPr>
              <a:t>(клеи БФ, эпоксидные, </a:t>
            </a:r>
            <a:r>
              <a:rPr lang="ru-RU" altLang="ru-RU" sz="2100" b="1" dirty="0" err="1" smtClean="0">
                <a:solidFill>
                  <a:schemeClr val="tx1"/>
                </a:solidFill>
              </a:rPr>
              <a:t>циакрин</a:t>
            </a:r>
            <a:r>
              <a:rPr lang="ru-RU" altLang="ru-RU" sz="2100" b="1" dirty="0" smtClean="0">
                <a:solidFill>
                  <a:schemeClr val="tx1"/>
                </a:solidFill>
              </a:rPr>
              <a:t> и др.</a:t>
            </a:r>
            <a:r>
              <a:rPr lang="ru-RU" altLang="ru-RU" sz="2100" dirty="0" smtClean="0">
                <a:solidFill>
                  <a:schemeClr val="tx1"/>
                </a:solidFill>
              </a:rPr>
              <a:t>). </a:t>
            </a:r>
          </a:p>
          <a:p>
            <a:pPr marL="0" indent="365125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100" b="1" dirty="0" err="1" smtClean="0">
                <a:solidFill>
                  <a:srgbClr val="FF0000"/>
                </a:solidFill>
              </a:rPr>
              <a:t>Неконструкционные</a:t>
            </a:r>
            <a:r>
              <a:rPr lang="ru-RU" altLang="ru-RU" sz="2100" b="1" dirty="0" smtClean="0">
                <a:solidFill>
                  <a:srgbClr val="FF0000"/>
                </a:solidFill>
              </a:rPr>
              <a:t> клеи</a:t>
            </a:r>
            <a:r>
              <a:rPr lang="ru-RU" altLang="ru-RU" sz="2100" dirty="0" smtClean="0">
                <a:solidFill>
                  <a:srgbClr val="FF0000"/>
                </a:solidFill>
              </a:rPr>
              <a:t> </a:t>
            </a:r>
            <a:r>
              <a:rPr lang="ru-RU" altLang="ru-RU" sz="2100" dirty="0" smtClean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100" dirty="0" smtClean="0">
                <a:solidFill>
                  <a:schemeClr val="tx1"/>
                </a:solidFill>
              </a:rPr>
              <a:t> соединения с применением которых не способны длительное время выдерживать нагрузки (</a:t>
            </a:r>
            <a:r>
              <a:rPr lang="ru-RU" altLang="ru-RU" sz="2100" b="1" dirty="0" smtClean="0">
                <a:solidFill>
                  <a:schemeClr val="tx1"/>
                </a:solidFill>
              </a:rPr>
              <a:t>клей 88Н, иногда резиновый и др</a:t>
            </a:r>
            <a:r>
              <a:rPr lang="ru-RU" altLang="ru-RU" sz="2100" dirty="0" smtClean="0">
                <a:solidFill>
                  <a:schemeClr val="tx1"/>
                </a:solidFill>
              </a:rPr>
              <a:t>.). </a:t>
            </a:r>
          </a:p>
          <a:p>
            <a:pPr marL="0" indent="365125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100" dirty="0" smtClean="0">
                <a:solidFill>
                  <a:schemeClr val="tx1"/>
                </a:solidFill>
              </a:rPr>
              <a:t>Большинство клеев требует выдержки клеевого соединения под нагрузкой до образования схватывания и последующей </a:t>
            </a:r>
            <a:r>
              <a:rPr lang="ru-RU" altLang="ru-RU" sz="2100" dirty="0" err="1" smtClean="0">
                <a:solidFill>
                  <a:schemeClr val="tx1"/>
                </a:solidFill>
              </a:rPr>
              <a:t>досушки</a:t>
            </a:r>
            <a:r>
              <a:rPr lang="ru-RU" altLang="ru-RU" sz="2100" dirty="0" smtClean="0">
                <a:solidFill>
                  <a:schemeClr val="tx1"/>
                </a:solidFill>
              </a:rPr>
              <a:t> в свободном состоянии. Некоторые клеи требуют нагрева для выпаривания растворителя и последующей полимеризации. </a:t>
            </a:r>
          </a:p>
          <a:p>
            <a:pPr marL="0" indent="365125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100" dirty="0" smtClean="0">
                <a:solidFill>
                  <a:schemeClr val="tx1"/>
                </a:solidFill>
              </a:rPr>
              <a:t>Клеевые соединения часто применяют в качестве </a:t>
            </a:r>
            <a:r>
              <a:rPr lang="ru-RU" altLang="ru-RU" sz="2100" dirty="0" err="1" smtClean="0">
                <a:solidFill>
                  <a:schemeClr val="tx1"/>
                </a:solidFill>
              </a:rPr>
              <a:t>контровочных</a:t>
            </a:r>
            <a:r>
              <a:rPr lang="ru-RU" altLang="ru-RU" sz="2100" dirty="0" smtClean="0">
                <a:solidFill>
                  <a:schemeClr val="tx1"/>
                </a:solidFill>
              </a:rPr>
              <a:t> для резьбовых соединений. Как правило, клеевые соединения лучше работают на сдвиг, чем на отрыв.</a:t>
            </a:r>
          </a:p>
          <a:p>
            <a:pPr marL="0" indent="365125"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100" dirty="0" smtClean="0">
                <a:solidFill>
                  <a:schemeClr val="tx1"/>
                </a:solidFill>
              </a:rPr>
              <a:t>Расчет паянных и клеевых соединений ведется на сдвиг или на отрыв - в зависимости от их 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32067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636" y="476672"/>
            <a:ext cx="6624736" cy="8366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FF00"/>
                </a:solidFill>
              </a:rPr>
              <a:t>Паяные соединения</a:t>
            </a:r>
            <a:r>
              <a:rPr lang="ru-RU" altLang="ru-RU" sz="4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79512" y="1252074"/>
            <a:ext cx="88569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5125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Паяные </a:t>
            </a:r>
            <a:r>
              <a:rPr lang="ru-RU" altLang="ru-RU" sz="2400" b="1" i="1" dirty="0">
                <a:solidFill>
                  <a:srgbClr val="FF0000"/>
                </a:solidFill>
              </a:rPr>
              <a:t>соединения</a:t>
            </a:r>
            <a:r>
              <a:rPr lang="ru-RU" altLang="ru-RU" sz="2400" i="1" dirty="0">
                <a:solidFill>
                  <a:srgbClr val="FF0000"/>
                </a:solidFill>
              </a:rPr>
              <a:t> </a:t>
            </a:r>
            <a:r>
              <a:rPr lang="ru-RU" altLang="ru-RU" sz="2400" b="1" i="1" dirty="0" smtClean="0">
                <a:solidFill>
                  <a:schemeClr val="tx1"/>
                </a:solidFill>
              </a:rPr>
              <a:t>– соединения, </a:t>
            </a:r>
            <a:r>
              <a:rPr lang="ru-RU" altLang="ru-RU" sz="2400" b="1" i="1" dirty="0">
                <a:solidFill>
                  <a:schemeClr val="tx1"/>
                </a:solidFill>
              </a:rPr>
              <a:t>образованные за счет химического или физического (адгезия, растворение, образование эвтектик) взаимодействия расплавляемого материала - припоя с соединяемыми кромками деталей</a:t>
            </a:r>
            <a:r>
              <a:rPr lang="ru-RU" altLang="ru-RU" sz="2400" b="1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000" b="1" dirty="0">
                <a:solidFill>
                  <a:srgbClr val="0070C0"/>
                </a:solidFill>
              </a:rPr>
              <a:t>Отличием пайки </a:t>
            </a:r>
            <a:r>
              <a:rPr lang="ru-RU" altLang="ru-RU" sz="2000" dirty="0">
                <a:solidFill>
                  <a:schemeClr val="tx1"/>
                </a:solidFill>
              </a:rPr>
              <a:t>является </a:t>
            </a:r>
            <a:r>
              <a:rPr lang="ru-RU" altLang="ru-RU" sz="2000" b="1" dirty="0">
                <a:solidFill>
                  <a:schemeClr val="tx1"/>
                </a:solidFill>
              </a:rPr>
              <a:t>отсутствие оплавления соединяемых поверхностей</a:t>
            </a:r>
            <a:r>
              <a:rPr lang="ru-RU" altLang="ru-RU" sz="2000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5604" name="Picture 5" descr="ПаянСоед(типы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7" y="3802926"/>
            <a:ext cx="7110114" cy="20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6004" y="585422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</a:rPr>
              <a:t>Рис.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9</a:t>
            </a:r>
            <a:r>
              <a:rPr lang="ru-RU" altLang="ru-RU" sz="2000" b="1" dirty="0">
                <a:solidFill>
                  <a:srgbClr val="FF0000"/>
                </a:solidFill>
              </a:rPr>
              <a:t>. </a:t>
            </a:r>
            <a:r>
              <a:rPr lang="ru-RU" altLang="ru-RU" sz="2000" b="1" dirty="0">
                <a:solidFill>
                  <a:schemeClr val="tx1"/>
                </a:solidFill>
              </a:rPr>
              <a:t>Некоторые типы паяных соединений:</a:t>
            </a:r>
            <a:r>
              <a:rPr lang="ru-RU" altLang="ru-RU" sz="2000" dirty="0">
                <a:solidFill>
                  <a:schemeClr val="tx1"/>
                </a:solidFill>
              </a:rPr>
              <a:t> 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ru-RU" altLang="ru-RU" sz="2000" b="1" i="1" dirty="0" smtClean="0">
                <a:solidFill>
                  <a:schemeClr val="tx1"/>
                </a:solidFill>
              </a:rPr>
              <a:t>а</a:t>
            </a:r>
            <a:r>
              <a:rPr lang="ru-RU" altLang="ru-RU" sz="2000" b="1" i="1" dirty="0">
                <a:solidFill>
                  <a:schemeClr val="tx1"/>
                </a:solidFill>
              </a:rPr>
              <a:t>)</a:t>
            </a: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b="1" dirty="0">
                <a:solidFill>
                  <a:schemeClr val="tx1"/>
                </a:solidFill>
              </a:rPr>
              <a:t> встык; </a:t>
            </a:r>
            <a:r>
              <a:rPr lang="ru-RU" altLang="ru-RU" sz="2000" b="1" i="1" dirty="0" smtClean="0">
                <a:solidFill>
                  <a:schemeClr val="tx1"/>
                </a:solidFill>
              </a:rPr>
              <a:t>б</a:t>
            </a:r>
            <a:r>
              <a:rPr lang="ru-RU" altLang="ru-RU" sz="2000" b="1" i="1" dirty="0">
                <a:solidFill>
                  <a:schemeClr val="tx1"/>
                </a:solidFill>
              </a:rPr>
              <a:t>)</a:t>
            </a: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b="1" dirty="0">
                <a:solidFill>
                  <a:schemeClr val="tx1"/>
                </a:solidFill>
              </a:rPr>
              <a:t> встык с накладкой; </a:t>
            </a:r>
            <a:r>
              <a:rPr lang="ru-RU" altLang="ru-RU" sz="2000" b="1" i="1" dirty="0">
                <a:solidFill>
                  <a:schemeClr val="tx1"/>
                </a:solidFill>
              </a:rPr>
              <a:t>в)</a:t>
            </a: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b="1" dirty="0">
                <a:solidFill>
                  <a:schemeClr val="tx1"/>
                </a:solidFill>
              </a:rPr>
              <a:t> в косой стык; </a:t>
            </a:r>
            <a:r>
              <a:rPr lang="ru-RU" altLang="ru-RU" sz="2000" b="1" i="1" dirty="0">
                <a:solidFill>
                  <a:schemeClr val="tx1"/>
                </a:solidFill>
              </a:rPr>
              <a:t>г)</a:t>
            </a: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b="1" dirty="0">
                <a:solidFill>
                  <a:schemeClr val="tx1"/>
                </a:solidFill>
              </a:rPr>
              <a:t> внахлёстку; </a:t>
            </a:r>
            <a:br>
              <a:rPr lang="ru-RU" altLang="ru-RU" sz="2000" b="1" dirty="0">
                <a:solidFill>
                  <a:schemeClr val="tx1"/>
                </a:solidFill>
              </a:rPr>
            </a:br>
            <a:r>
              <a:rPr lang="ru-RU" altLang="ru-RU" sz="2000" b="1" i="1" dirty="0">
                <a:solidFill>
                  <a:schemeClr val="tx1"/>
                </a:solidFill>
              </a:rPr>
              <a:t>д)</a:t>
            </a: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</a:rPr>
              <a:t>втавр</a:t>
            </a:r>
            <a:r>
              <a:rPr lang="ru-RU" altLang="ru-RU" sz="2000" b="1" dirty="0">
                <a:solidFill>
                  <a:schemeClr val="tx1"/>
                </a:solidFill>
              </a:rPr>
              <a:t>; </a:t>
            </a:r>
            <a:r>
              <a:rPr lang="ru-RU" altLang="ru-RU" sz="2000" b="1" i="1" dirty="0">
                <a:solidFill>
                  <a:schemeClr val="tx1"/>
                </a:solidFill>
              </a:rPr>
              <a:t>е)</a:t>
            </a: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b="1" dirty="0">
                <a:solidFill>
                  <a:schemeClr val="tx1"/>
                </a:solidFill>
              </a:rPr>
              <a:t> телескопическое; </a:t>
            </a:r>
            <a:r>
              <a:rPr lang="ru-RU" altLang="ru-RU" sz="2000" b="1" i="1" dirty="0">
                <a:solidFill>
                  <a:schemeClr val="tx1"/>
                </a:solidFill>
              </a:rPr>
              <a:t>ж)</a:t>
            </a:r>
            <a:r>
              <a:rPr lang="ru-RU" altLang="ru-RU" sz="2000" b="1" dirty="0">
                <a:solidFill>
                  <a:schemeClr val="tx1"/>
                </a:solidFill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b="1" dirty="0">
                <a:solidFill>
                  <a:schemeClr val="tx1"/>
                </a:solidFill>
              </a:rPr>
              <a:t> сотовая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конструкция</a:t>
            </a:r>
            <a:r>
              <a:rPr lang="ru-RU" altLang="ru-RU" sz="2000" dirty="0" smtClean="0">
                <a:solidFill>
                  <a:schemeClr val="tx1"/>
                </a:solidFill>
              </a:rPr>
              <a:t> 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66"/>
            <a:ext cx="9144000" cy="614346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Паяные соединения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5786454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Пайка </a:t>
            </a:r>
            <a:r>
              <a:rPr lang="ru-RU" sz="2000" dirty="0" smtClean="0"/>
              <a:t>— </a:t>
            </a:r>
            <a:r>
              <a:rPr lang="ru-RU" sz="2000" b="1" dirty="0" smtClean="0"/>
              <a:t>это технологический процесс соединения металлических деталей посредством присадочного материала (металла или сплава), называемого </a:t>
            </a:r>
            <a:r>
              <a:rPr lang="ru-RU" sz="2000" b="1" i="1" dirty="0" smtClean="0"/>
              <a:t>припоем,</a:t>
            </a:r>
            <a:r>
              <a:rPr lang="ru-RU" sz="2000" b="1" dirty="0" smtClean="0"/>
              <a:t> основанный на диффузионном взаимодействии материалов соединяемых деталей .</a:t>
            </a:r>
          </a:p>
          <a:p>
            <a:pPr marL="3941763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По конструкции </a:t>
            </a:r>
            <a:r>
              <a:rPr lang="ru-RU" sz="2000" dirty="0" smtClean="0"/>
              <a:t>паяные соединения подобны сварным и клеевым. Применяются в радиаторах автомобилей и тракторов, тонкостенных трубопроводах в приборостроении.</a:t>
            </a:r>
          </a:p>
          <a:p>
            <a:pPr marL="3941763" indent="0">
              <a:spcBef>
                <a:spcPts val="0"/>
              </a:spcBef>
              <a:buNone/>
            </a:pPr>
            <a:r>
              <a:rPr lang="ru-RU" sz="2000" dirty="0" smtClean="0"/>
              <a:t>Пайка позволяет соединять детали, из неоднородных металлов, например стальную деталь с алюминиевой.</a:t>
            </a:r>
            <a:r>
              <a:rPr lang="ru-RU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Перед пайкой паяемые поверхности деталей обезжиривают и очищают от окислов (флюсы -канифоль, бура, хлористый цинк).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Различают </a:t>
            </a:r>
            <a:r>
              <a:rPr lang="ru-RU" sz="2000" b="1" dirty="0" smtClean="0">
                <a:solidFill>
                  <a:srgbClr val="FF0000"/>
                </a:solidFill>
              </a:rPr>
              <a:t>легкоплавкие</a:t>
            </a:r>
            <a:r>
              <a:rPr lang="ru-RU" sz="2000" dirty="0" smtClean="0"/>
              <a:t>, или </a:t>
            </a:r>
            <a:r>
              <a:rPr lang="ru-RU" sz="2000" b="1" dirty="0" smtClean="0">
                <a:solidFill>
                  <a:srgbClr val="FF0000"/>
                </a:solidFill>
              </a:rPr>
              <a:t>мягкие</a:t>
            </a:r>
            <a:r>
              <a:rPr lang="ru-RU" sz="2000" dirty="0" smtClean="0"/>
              <a:t>, припои (оловянно-свинцовые сплавы) с температурой плавления до 350 °С и </a:t>
            </a:r>
            <a:r>
              <a:rPr lang="ru-RU" sz="2000" b="1" dirty="0" smtClean="0">
                <a:solidFill>
                  <a:srgbClr val="FF0000"/>
                </a:solidFill>
              </a:rPr>
              <a:t>тугоплавкие</a:t>
            </a:r>
            <a:r>
              <a:rPr lang="ru-RU" sz="2000" dirty="0" smtClean="0"/>
              <a:t>, или </a:t>
            </a:r>
            <a:r>
              <a:rPr lang="ru-RU" sz="2000" b="1" dirty="0" smtClean="0">
                <a:solidFill>
                  <a:srgbClr val="FF0000"/>
                </a:solidFill>
              </a:rPr>
              <a:t>твердые</a:t>
            </a:r>
            <a:r>
              <a:rPr lang="ru-RU" sz="2000" dirty="0" smtClean="0"/>
              <a:t> (</a:t>
            </a:r>
            <a:r>
              <a:rPr lang="ru-RU" sz="2000" dirty="0" err="1" smtClean="0"/>
              <a:t>медноцинковые</a:t>
            </a:r>
            <a:r>
              <a:rPr lang="ru-RU" sz="2000" dirty="0" smtClean="0"/>
              <a:t> и </a:t>
            </a:r>
            <a:r>
              <a:rPr lang="ru-RU" sz="2000" dirty="0" err="1" smtClean="0"/>
              <a:t>серебряномедные</a:t>
            </a:r>
            <a:r>
              <a:rPr lang="ru-RU" sz="2000" dirty="0" smtClean="0"/>
              <a:t> сплавы), с температурой плавления выше 600 °С.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4" name="Рисунок 3" descr="паянны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1338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6096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Достоинства и недостатки паяных соединений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16938" cy="5949950"/>
          </a:xfrm>
        </p:spPr>
        <p:txBody>
          <a:bodyPr>
            <a:normAutofit/>
          </a:bodyPr>
          <a:lstStyle/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b="1" dirty="0" smtClean="0">
                <a:solidFill>
                  <a:srgbClr val="FF0000"/>
                </a:solidFill>
              </a:rPr>
              <a:t>Достоинства</a:t>
            </a:r>
            <a:r>
              <a:rPr lang="ru-RU" altLang="ru-RU" sz="2600" dirty="0" smtClean="0">
                <a:solidFill>
                  <a:srgbClr val="FF0000"/>
                </a:solidFill>
              </a:rPr>
              <a:t> </a:t>
            </a:r>
            <a:r>
              <a:rPr lang="ru-RU" altLang="ru-RU" sz="2600" dirty="0" smtClean="0">
                <a:solidFill>
                  <a:schemeClr val="tx1"/>
                </a:solidFill>
              </a:rPr>
              <a:t>паяных соединений: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1) возможность соединения разнородных материалов;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2) возможность соединения тонкостенных деталей;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3) возможность получения соединения в труднодоступных местах;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4) коррозионная стойкость;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5) малая концентрация напряжений вследствие пластичности припоя;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6) герметичность паяного шва.</a:t>
            </a:r>
            <a:endParaRPr lang="ru-RU" altLang="ru-RU" sz="2600" b="1" dirty="0" smtClean="0">
              <a:solidFill>
                <a:schemeClr val="tx1"/>
              </a:solidFill>
            </a:endParaRP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endParaRPr lang="ru-RU" altLang="ru-RU" sz="2600" b="1" dirty="0" smtClean="0">
              <a:solidFill>
                <a:schemeClr val="tx1"/>
              </a:solidFill>
            </a:endParaRP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b="1" dirty="0" smtClean="0">
                <a:solidFill>
                  <a:srgbClr val="FF0000"/>
                </a:solidFill>
              </a:rPr>
              <a:t>Недостатки</a:t>
            </a:r>
            <a:r>
              <a:rPr lang="ru-RU" altLang="ru-RU" sz="2600" dirty="0" smtClean="0">
                <a:solidFill>
                  <a:schemeClr val="tx1"/>
                </a:solidFill>
              </a:rPr>
              <a:t> паяных соединений: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1) пониженная прочность шва в сравнении с основным металлом;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1"/>
                </a:solidFill>
              </a:rPr>
              <a:t>2) требования высокой точности обработки поверхностей, сборки и фиксации деталей под пайку.</a:t>
            </a:r>
          </a:p>
        </p:txBody>
      </p:sp>
    </p:spTree>
    <p:extLst>
      <p:ext uri="{BB962C8B-B14F-4D97-AF65-F5344CB8AC3E}">
        <p14:creationId xmlns:p14="http://schemas.microsoft.com/office/powerpoint/2010/main" val="2148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340768"/>
            <a:ext cx="8540750" cy="1143000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Заклёпочные</a:t>
            </a:r>
            <a:r>
              <a:rPr lang="en-GB" b="1" dirty="0" smtClean="0">
                <a:solidFill>
                  <a:srgbClr val="FFFF00"/>
                </a:solidFill>
              </a:rPr>
              <a:t> соединения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7526" y="2564904"/>
            <a:ext cx="8658708" cy="2808312"/>
          </a:xfrm>
        </p:spPr>
        <p:txBody>
          <a:bodyPr/>
          <a:lstStyle/>
          <a:p>
            <a:pPr marL="0" indent="365125" eaLnBrk="1" hangingPunct="1">
              <a:lnSpc>
                <a:spcPct val="100000"/>
              </a:lnSpc>
              <a:spcBef>
                <a:spcPts val="225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b="1" i="1" dirty="0" err="1" smtClean="0">
                <a:solidFill>
                  <a:srgbClr val="FF0000"/>
                </a:solidFill>
              </a:rPr>
              <a:t>Заклёпочное</a:t>
            </a:r>
            <a:r>
              <a:rPr lang="en-GB" b="1" i="1" dirty="0" smtClean="0">
                <a:solidFill>
                  <a:srgbClr val="FF0000"/>
                </a:solidFill>
              </a:rPr>
              <a:t> (клёпаное) </a:t>
            </a:r>
            <a:r>
              <a:rPr lang="en-GB" b="1" i="1" dirty="0" err="1" smtClean="0">
                <a:solidFill>
                  <a:srgbClr val="FF0000"/>
                </a:solidFill>
              </a:rPr>
              <a:t>соединение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– </a:t>
            </a:r>
            <a:r>
              <a:rPr lang="en-GB" i="1" dirty="0" err="1" smtClean="0">
                <a:solidFill>
                  <a:schemeClr val="tx1"/>
                </a:solidFill>
              </a:rPr>
              <a:t>неразъёмное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неподвижное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соединение</a:t>
            </a:r>
            <a:r>
              <a:rPr lang="en-GB" i="1" dirty="0" smtClean="0">
                <a:solidFill>
                  <a:schemeClr val="tx1"/>
                </a:solidFill>
              </a:rPr>
              <a:t>, </a:t>
            </a:r>
            <a:r>
              <a:rPr lang="en-GB" i="1" dirty="0" err="1" smtClean="0">
                <a:solidFill>
                  <a:schemeClr val="tx1"/>
                </a:solidFill>
              </a:rPr>
              <a:t>образованное</a:t>
            </a:r>
            <a:r>
              <a:rPr lang="en-GB" i="1" dirty="0" smtClean="0">
                <a:solidFill>
                  <a:schemeClr val="tx1"/>
                </a:solidFill>
              </a:rPr>
              <a:t> с </a:t>
            </a:r>
            <a:r>
              <a:rPr lang="en-GB" i="1" dirty="0" err="1" smtClean="0">
                <a:solidFill>
                  <a:schemeClr val="tx1"/>
                </a:solidFill>
              </a:rPr>
              <a:t>применением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специальных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закладных</a:t>
            </a:r>
            <a:r>
              <a:rPr lang="en-GB" i="1" dirty="0" smtClean="0">
                <a:solidFill>
                  <a:schemeClr val="tx1"/>
                </a:solidFill>
              </a:rPr>
              <a:t> деталей </a:t>
            </a:r>
            <a:r>
              <a:rPr lang="en-GB" b="1" i="1" dirty="0" err="1" smtClean="0">
                <a:solidFill>
                  <a:srgbClr val="0070C0"/>
                </a:solidFill>
              </a:rPr>
              <a:t>заклёпок</a:t>
            </a:r>
            <a:r>
              <a:rPr lang="en-GB" i="1" dirty="0" smtClean="0">
                <a:solidFill>
                  <a:schemeClr val="tx1"/>
                </a:solidFill>
              </a:rPr>
              <a:t>, </a:t>
            </a:r>
            <a:r>
              <a:rPr lang="en-GB" i="1" dirty="0" err="1" smtClean="0">
                <a:solidFill>
                  <a:schemeClr val="tx1"/>
                </a:solidFill>
              </a:rPr>
              <a:t>выполненных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из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высокопластичного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материала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3559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9163" cy="476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70C0"/>
                </a:solidFill>
              </a:rPr>
              <a:t>Припои: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56" y="836712"/>
            <a:ext cx="8571757" cy="6453187"/>
          </a:xfrm>
        </p:spPr>
        <p:txBody>
          <a:bodyPr/>
          <a:lstStyle/>
          <a:p>
            <a:pPr marL="0" indent="365125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altLang="ru-RU" sz="2200" b="1" dirty="0" smtClean="0">
                <a:solidFill>
                  <a:srgbClr val="FF0000"/>
                </a:solidFill>
              </a:rPr>
              <a:t>1) низкотемпературные</a:t>
            </a:r>
            <a:r>
              <a:rPr lang="ru-RU" altLang="ru-RU" sz="2200" dirty="0" smtClean="0">
                <a:solidFill>
                  <a:srgbClr val="FF0000"/>
                </a:solidFill>
              </a:rPr>
              <a:t> </a:t>
            </a:r>
            <a:r>
              <a:rPr lang="ru-RU" altLang="ru-RU" sz="2200" dirty="0" smtClean="0">
                <a:solidFill>
                  <a:schemeClr val="tx1"/>
                </a:solidFill>
              </a:rPr>
              <a:t>(</a:t>
            </a:r>
            <a:r>
              <a:rPr lang="ru-RU" altLang="ru-RU" sz="2200" i="1" dirty="0" err="1" smtClean="0">
                <a:solidFill>
                  <a:schemeClr val="tx1"/>
                </a:solidFill>
              </a:rPr>
              <a:t>Т</a:t>
            </a:r>
            <a:r>
              <a:rPr lang="ru-RU" altLang="ru-RU" sz="2200" i="1" baseline="-25000" dirty="0" err="1" smtClean="0">
                <a:solidFill>
                  <a:schemeClr val="tx1"/>
                </a:solidFill>
              </a:rPr>
              <a:t>пл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 &lt; 150...200 </a:t>
            </a:r>
            <a:r>
              <a:rPr lang="ru-RU" altLang="ru-RU" sz="22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С</a:t>
            </a:r>
            <a:r>
              <a:rPr lang="ru-RU" altLang="ru-RU" sz="2200" dirty="0" smtClean="0">
                <a:solidFill>
                  <a:schemeClr val="tx1"/>
                </a:solidFill>
              </a:rPr>
              <a:t>)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200" dirty="0" smtClean="0">
                <a:solidFill>
                  <a:schemeClr val="tx1"/>
                </a:solidFill>
              </a:rPr>
              <a:t>сплавы олова, свинца, висмута, кадмия, индия </a:t>
            </a:r>
            <a:r>
              <a:rPr lang="en-US" altLang="ru-RU" sz="2200" dirty="0" smtClean="0">
                <a:solidFill>
                  <a:schemeClr val="tx1"/>
                </a:solidFill>
              </a:rPr>
              <a:t>{</a:t>
            </a:r>
            <a:r>
              <a:rPr lang="ru-RU" altLang="ru-RU" sz="2000" dirty="0" smtClean="0">
                <a:solidFill>
                  <a:schemeClr val="tx1"/>
                </a:solidFill>
              </a:rPr>
              <a:t>(Олово - </a:t>
            </a:r>
            <a:r>
              <a:rPr lang="ru-RU" altLang="ru-RU" sz="2000" i="1" dirty="0" err="1" smtClean="0">
                <a:solidFill>
                  <a:schemeClr val="tx1"/>
                </a:solidFill>
              </a:rPr>
              <a:t>Т</a:t>
            </a:r>
            <a:r>
              <a:rPr lang="ru-RU" altLang="ru-RU" sz="2000" i="1" baseline="-25000" dirty="0" err="1" smtClean="0">
                <a:solidFill>
                  <a:schemeClr val="tx1"/>
                </a:solidFill>
              </a:rPr>
              <a:t>пл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=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232</a:t>
            </a:r>
            <a:r>
              <a:rPr lang="ru-RU" altLang="ru-RU" sz="20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С</a:t>
            </a:r>
            <a:r>
              <a:rPr lang="ru-RU" altLang="ru-RU" sz="2000" dirty="0" smtClean="0">
                <a:solidFill>
                  <a:schemeClr val="tx1"/>
                </a:solidFill>
              </a:rPr>
              <a:t>;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свинец </a:t>
            </a:r>
            <a:r>
              <a:rPr lang="ru-RU" altLang="ru-RU" sz="2000" i="1" dirty="0" err="1" smtClean="0">
                <a:solidFill>
                  <a:schemeClr val="tx1"/>
                </a:solidFill>
              </a:rPr>
              <a:t>Т</a:t>
            </a:r>
            <a:r>
              <a:rPr lang="ru-RU" altLang="ru-RU" sz="2000" i="1" baseline="-25000" dirty="0" err="1" smtClean="0">
                <a:solidFill>
                  <a:schemeClr val="tx1"/>
                </a:solidFill>
              </a:rPr>
              <a:t>пл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=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327</a:t>
            </a:r>
            <a:r>
              <a:rPr lang="ru-RU" altLang="ru-RU" sz="20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С, </a:t>
            </a:r>
            <a:r>
              <a:rPr lang="ru-RU" altLang="ru-RU" sz="2000" dirty="0" smtClean="0">
                <a:solidFill>
                  <a:schemeClr val="tx1"/>
                </a:solidFill>
              </a:rPr>
              <a:t>эвтектика 61,9% </a:t>
            </a:r>
            <a:r>
              <a:rPr lang="en-US" altLang="ru-RU" sz="2000" dirty="0" smtClean="0">
                <a:solidFill>
                  <a:schemeClr val="tx1"/>
                </a:solidFill>
              </a:rPr>
              <a:t>Sn</a:t>
            </a:r>
            <a:r>
              <a:rPr lang="ru-RU" altLang="ru-RU" sz="2000" dirty="0" smtClean="0">
                <a:solidFill>
                  <a:schemeClr val="tx1"/>
                </a:solidFill>
              </a:rPr>
              <a:t> - </a:t>
            </a:r>
            <a:r>
              <a:rPr lang="ru-RU" altLang="ru-RU" sz="2000" i="1" dirty="0" err="1" smtClean="0">
                <a:solidFill>
                  <a:schemeClr val="tx1"/>
                </a:solidFill>
              </a:rPr>
              <a:t>Т</a:t>
            </a:r>
            <a:r>
              <a:rPr lang="ru-RU" altLang="ru-RU" sz="2000" i="1" baseline="-25000" dirty="0" err="1" smtClean="0">
                <a:solidFill>
                  <a:schemeClr val="tx1"/>
                </a:solidFill>
              </a:rPr>
              <a:t>пл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=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183,3</a:t>
            </a:r>
            <a:r>
              <a:rPr lang="ru-RU" altLang="ru-RU" sz="20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С;  </a:t>
            </a:r>
            <a:r>
              <a:rPr lang="ru-RU" altLang="ru-RU" sz="2000" dirty="0" smtClean="0">
                <a:solidFill>
                  <a:schemeClr val="tx1"/>
                </a:solidFill>
              </a:rPr>
              <a:t>сплав Вуда = </a:t>
            </a:r>
            <a:r>
              <a:rPr lang="en-US" altLang="ru-RU" sz="2000" dirty="0" smtClean="0">
                <a:solidFill>
                  <a:schemeClr val="tx1"/>
                </a:solidFill>
              </a:rPr>
              <a:t>Bi</a:t>
            </a:r>
            <a:r>
              <a:rPr lang="ru-RU" altLang="ru-RU" sz="2000" dirty="0" smtClean="0">
                <a:solidFill>
                  <a:schemeClr val="tx1"/>
                </a:solidFill>
              </a:rPr>
              <a:t> - 50,0%,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Pb</a:t>
            </a:r>
            <a:r>
              <a:rPr lang="en-US" altLang="ru-RU" sz="20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-25,0%, </a:t>
            </a:r>
            <a:r>
              <a:rPr lang="en-US" altLang="ru-RU" sz="2000" dirty="0" smtClean="0">
                <a:solidFill>
                  <a:schemeClr val="tx1"/>
                </a:solidFill>
              </a:rPr>
              <a:t>Sn</a:t>
            </a:r>
            <a:r>
              <a:rPr lang="ru-RU" altLang="ru-RU" sz="2000" dirty="0" smtClean="0">
                <a:solidFill>
                  <a:schemeClr val="tx1"/>
                </a:solidFill>
              </a:rPr>
              <a:t> - 12,5%, </a:t>
            </a:r>
            <a:r>
              <a:rPr lang="en-US" altLang="ru-RU" sz="2000" i="1" dirty="0" smtClean="0">
                <a:solidFill>
                  <a:schemeClr val="tx1"/>
                </a:solidFill>
              </a:rPr>
              <a:t>Cd </a:t>
            </a:r>
            <a:r>
              <a:rPr lang="ru-RU" altLang="ru-RU" sz="2000" dirty="0" smtClean="0">
                <a:solidFill>
                  <a:schemeClr val="tx1"/>
                </a:solidFill>
              </a:rPr>
              <a:t>- 12,5%, </a:t>
            </a:r>
            <a:r>
              <a:rPr lang="en-US" altLang="ru-RU" sz="2000" i="1" dirty="0" smtClean="0">
                <a:solidFill>
                  <a:schemeClr val="tx1"/>
                </a:solidFill>
              </a:rPr>
              <a:t>T</a:t>
            </a:r>
            <a:r>
              <a:rPr lang="ru-RU" altLang="ru-RU" sz="2000" i="1" baseline="-25000" dirty="0" err="1" smtClean="0">
                <a:solidFill>
                  <a:schemeClr val="tx1"/>
                </a:solidFill>
              </a:rPr>
              <a:t>пл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=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68</a:t>
            </a:r>
            <a:r>
              <a:rPr lang="ru-RU" altLang="ru-RU" sz="20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С; </a:t>
            </a:r>
            <a:r>
              <a:rPr lang="en-US" altLang="ru-RU" sz="2000" dirty="0" smtClean="0">
                <a:solidFill>
                  <a:schemeClr val="tx1"/>
                </a:solidFill>
              </a:rPr>
              <a:t>Bi</a:t>
            </a:r>
            <a:r>
              <a:rPr lang="ru-RU" altLang="ru-RU" sz="2000" dirty="0" smtClean="0">
                <a:solidFill>
                  <a:schemeClr val="tx1"/>
                </a:solidFill>
              </a:rPr>
              <a:t> - 49,4%, 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Pb</a:t>
            </a:r>
            <a:r>
              <a:rPr lang="ru-RU" altLang="ru-RU" sz="2000" dirty="0" smtClean="0">
                <a:solidFill>
                  <a:schemeClr val="tx1"/>
                </a:solidFill>
              </a:rPr>
              <a:t> - 18,0%, </a:t>
            </a:r>
            <a:r>
              <a:rPr lang="en-US" altLang="ru-RU" sz="2000" dirty="0" smtClean="0">
                <a:solidFill>
                  <a:schemeClr val="tx1"/>
                </a:solidFill>
              </a:rPr>
              <a:t>Sn</a:t>
            </a:r>
            <a:r>
              <a:rPr lang="ru-RU" altLang="ru-RU" sz="2000" dirty="0" smtClean="0">
                <a:solidFill>
                  <a:schemeClr val="tx1"/>
                </a:solidFill>
              </a:rPr>
              <a:t> -11,6%, </a:t>
            </a:r>
            <a:r>
              <a:rPr lang="en-US" altLang="ru-RU" sz="2000" dirty="0" smtClean="0">
                <a:solidFill>
                  <a:schemeClr val="tx1"/>
                </a:solidFill>
              </a:rPr>
              <a:t>Zn</a:t>
            </a:r>
            <a:r>
              <a:rPr lang="ru-RU" altLang="ru-RU" sz="2000" dirty="0" smtClean="0">
                <a:solidFill>
                  <a:schemeClr val="tx1"/>
                </a:solidFill>
              </a:rPr>
              <a:t> 21,0% </a:t>
            </a:r>
            <a:r>
              <a:rPr lang="en-US" altLang="ru-RU" sz="2000" i="1" dirty="0" smtClean="0">
                <a:solidFill>
                  <a:schemeClr val="tx1"/>
                </a:solidFill>
              </a:rPr>
              <a:t>T</a:t>
            </a:r>
            <a:r>
              <a:rPr lang="ru-RU" altLang="ru-RU" sz="2000" i="1" baseline="-25000" dirty="0" err="1" smtClean="0">
                <a:solidFill>
                  <a:schemeClr val="tx1"/>
                </a:solidFill>
              </a:rPr>
              <a:t>пл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=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58</a:t>
            </a:r>
            <a:r>
              <a:rPr lang="ru-RU" altLang="ru-RU" sz="20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С</a:t>
            </a:r>
            <a:r>
              <a:rPr lang="ru-RU" altLang="ru-RU" sz="2000" dirty="0" smtClean="0">
                <a:solidFill>
                  <a:schemeClr val="tx1"/>
                </a:solidFill>
              </a:rPr>
              <a:t>)</a:t>
            </a:r>
            <a:r>
              <a:rPr lang="en-US" altLang="ru-RU" sz="2200" dirty="0" smtClean="0">
                <a:solidFill>
                  <a:schemeClr val="tx1"/>
                </a:solidFill>
              </a:rPr>
              <a:t>}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; </a:t>
            </a:r>
          </a:p>
          <a:p>
            <a:pPr marL="0" indent="365125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altLang="ru-RU" sz="2200" b="1" dirty="0" smtClean="0">
                <a:solidFill>
                  <a:srgbClr val="FF0000"/>
                </a:solidFill>
              </a:rPr>
              <a:t>2) среднетемпературные </a:t>
            </a:r>
            <a:r>
              <a:rPr lang="ru-RU" altLang="ru-RU" sz="2200" dirty="0" smtClean="0">
                <a:solidFill>
                  <a:srgbClr val="FF0000"/>
                </a:solidFill>
              </a:rPr>
              <a:t>или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 мягкие</a:t>
            </a:r>
            <a:r>
              <a:rPr lang="ru-RU" altLang="ru-RU" sz="2200" dirty="0" smtClean="0">
                <a:solidFill>
                  <a:srgbClr val="FF0000"/>
                </a:solidFill>
              </a:rPr>
              <a:t> </a:t>
            </a:r>
            <a:r>
              <a:rPr lang="ru-RU" altLang="ru-RU" sz="2200" dirty="0" smtClean="0">
                <a:solidFill>
                  <a:schemeClr val="tx1"/>
                </a:solidFill>
              </a:rPr>
              <a:t>(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150...200 &lt;</a:t>
            </a:r>
            <a:r>
              <a:rPr lang="ru-RU" altLang="ru-RU" sz="2200" i="1" dirty="0" err="1" smtClean="0">
                <a:solidFill>
                  <a:schemeClr val="tx1"/>
                </a:solidFill>
              </a:rPr>
              <a:t>Т</a:t>
            </a:r>
            <a:r>
              <a:rPr lang="ru-RU" altLang="ru-RU" sz="2200" i="1" baseline="-25000" dirty="0" err="1" smtClean="0">
                <a:solidFill>
                  <a:schemeClr val="tx1"/>
                </a:solidFill>
              </a:rPr>
              <a:t>пл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 &lt;350...400</a:t>
            </a:r>
            <a:r>
              <a:rPr lang="ru-RU" altLang="ru-RU" sz="22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С</a:t>
            </a:r>
            <a:r>
              <a:rPr lang="ru-RU" altLang="ru-RU" sz="2200" dirty="0" smtClean="0">
                <a:solidFill>
                  <a:schemeClr val="tx1"/>
                </a:solidFill>
              </a:rPr>
              <a:t>)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 </a:t>
            </a:r>
            <a:r>
              <a:rPr lang="ru-RU" altLang="ru-RU" sz="2200" dirty="0" smtClean="0">
                <a:solidFill>
                  <a:schemeClr val="tx1"/>
                </a:solidFill>
              </a:rPr>
              <a:t>сплавы олова, свинца, сурьмы, цинка. </a:t>
            </a:r>
            <a:r>
              <a:rPr lang="en-US" altLang="ru-RU" sz="2200" dirty="0" smtClean="0">
                <a:solidFill>
                  <a:schemeClr val="tx1"/>
                </a:solidFill>
              </a:rPr>
              <a:t>{</a:t>
            </a:r>
            <a:r>
              <a:rPr lang="ru-RU" altLang="ru-RU" sz="2000" dirty="0" smtClean="0">
                <a:solidFill>
                  <a:schemeClr val="tx1"/>
                </a:solidFill>
              </a:rPr>
              <a:t>ПОС-90 (олово 90%, остальное свинец,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Тпл</a:t>
            </a:r>
            <a:r>
              <a:rPr lang="ru-RU" altLang="ru-RU" sz="2000" dirty="0" smtClean="0">
                <a:solidFill>
                  <a:schemeClr val="tx1"/>
                </a:solidFill>
              </a:rPr>
              <a:t> = 222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chemeClr val="tx1"/>
                </a:solidFill>
              </a:rPr>
              <a:t>С)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dirty="0" smtClean="0">
                <a:solidFill>
                  <a:schemeClr val="tx1"/>
                </a:solidFill>
              </a:rPr>
              <a:t> пайка посуды; ПОС-30 (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Тпл</a:t>
            </a:r>
            <a:r>
              <a:rPr lang="ru-RU" altLang="ru-RU" sz="2000" dirty="0" smtClean="0">
                <a:solidFill>
                  <a:schemeClr val="tx1"/>
                </a:solidFill>
              </a:rPr>
              <a:t> =256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chemeClr val="tx1"/>
                </a:solidFill>
              </a:rPr>
              <a:t>С)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dirty="0" smtClean="0">
                <a:solidFill>
                  <a:schemeClr val="tx1"/>
                </a:solidFill>
              </a:rPr>
              <a:t> третник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altLang="ru-RU" sz="2000" dirty="0" smtClean="0">
                <a:solidFill>
                  <a:schemeClr val="tx1"/>
                </a:solidFill>
              </a:rPr>
              <a:t> пайка радиоаппаратуры</a:t>
            </a:r>
            <a:r>
              <a:rPr lang="ru-RU" altLang="ru-RU" sz="2200" dirty="0" smtClean="0">
                <a:solidFill>
                  <a:schemeClr val="tx1"/>
                </a:solidFill>
              </a:rPr>
              <a:t> </a:t>
            </a:r>
            <a:r>
              <a:rPr lang="en-US" altLang="ru-RU" sz="2200" dirty="0" smtClean="0">
                <a:solidFill>
                  <a:schemeClr val="tx1"/>
                </a:solidFill>
              </a:rPr>
              <a:t>}</a:t>
            </a:r>
            <a:r>
              <a:rPr lang="ru-RU" altLang="ru-RU" sz="2200" dirty="0" smtClean="0">
                <a:solidFill>
                  <a:schemeClr val="tx1"/>
                </a:solidFill>
              </a:rPr>
              <a:t>; </a:t>
            </a:r>
          </a:p>
          <a:p>
            <a:pPr marL="0" indent="365125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altLang="ru-RU" sz="2200" b="1" dirty="0" smtClean="0">
                <a:solidFill>
                  <a:srgbClr val="FF0000"/>
                </a:solidFill>
              </a:rPr>
              <a:t>3) высокотемпературные</a:t>
            </a:r>
            <a:r>
              <a:rPr lang="ru-RU" altLang="ru-RU" sz="2200" dirty="0" smtClean="0">
                <a:solidFill>
                  <a:srgbClr val="FF0000"/>
                </a:solidFill>
              </a:rPr>
              <a:t> или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твердые</a:t>
            </a:r>
            <a:r>
              <a:rPr lang="ru-RU" altLang="ru-RU" sz="2200" dirty="0" smtClean="0">
                <a:solidFill>
                  <a:srgbClr val="FF0000"/>
                </a:solidFill>
              </a:rPr>
              <a:t> </a:t>
            </a:r>
            <a:endParaRPr lang="ru-RU" altLang="ru-RU" sz="2200" i="1" dirty="0" smtClean="0">
              <a:solidFill>
                <a:srgbClr val="FF0000"/>
              </a:solidFill>
            </a:endParaRPr>
          </a:p>
          <a:p>
            <a:pPr marL="0" indent="365125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altLang="ru-RU" sz="2200" i="1" dirty="0" smtClean="0">
                <a:solidFill>
                  <a:schemeClr val="tx1"/>
                </a:solidFill>
              </a:rPr>
              <a:t>(350...400 &lt; </a:t>
            </a:r>
            <a:r>
              <a:rPr lang="ru-RU" altLang="ru-RU" sz="2200" i="1" dirty="0" err="1" smtClean="0">
                <a:solidFill>
                  <a:schemeClr val="tx1"/>
                </a:solidFill>
              </a:rPr>
              <a:t>Т</a:t>
            </a:r>
            <a:r>
              <a:rPr lang="ru-RU" altLang="ru-RU" sz="2200" i="1" baseline="-25000" dirty="0" err="1" smtClean="0">
                <a:solidFill>
                  <a:schemeClr val="tx1"/>
                </a:solidFill>
              </a:rPr>
              <a:t>пл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 &lt;850... 1000</a:t>
            </a:r>
            <a:r>
              <a:rPr lang="ru-RU" altLang="ru-RU" sz="220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С) </a:t>
            </a:r>
            <a:r>
              <a:rPr lang="ru-RU" altLang="ru-RU" sz="2200" dirty="0" smtClean="0">
                <a:solidFill>
                  <a:schemeClr val="tx1"/>
                </a:solidFill>
              </a:rPr>
              <a:t>медь, цинк, серебро и их сплавы. </a:t>
            </a:r>
            <a:r>
              <a:rPr lang="en-US" altLang="ru-RU" sz="2200" dirty="0" smtClean="0">
                <a:solidFill>
                  <a:schemeClr val="tx1"/>
                </a:solidFill>
              </a:rPr>
              <a:t>{</a:t>
            </a:r>
            <a:r>
              <a:rPr lang="ru-RU" altLang="ru-RU" sz="2000" dirty="0" smtClean="0">
                <a:solidFill>
                  <a:schemeClr val="tx1"/>
                </a:solidFill>
              </a:rPr>
              <a:t>ПМЦ-48, (медь 48%, остальное цинк,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Тпл</a:t>
            </a:r>
            <a:r>
              <a:rPr lang="ru-RU" altLang="ru-RU" sz="2000" dirty="0" smtClean="0">
                <a:solidFill>
                  <a:schemeClr val="tx1"/>
                </a:solidFill>
              </a:rPr>
              <a:t> = 865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chemeClr val="tx1"/>
                </a:solidFill>
              </a:rPr>
              <a:t>С) – пайка медных сплавов, имеющих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Тпл</a:t>
            </a:r>
            <a:r>
              <a:rPr lang="ru-RU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</a:t>
            </a:r>
            <a:r>
              <a:rPr lang="ru-RU" altLang="ru-RU" sz="2000" dirty="0" smtClean="0">
                <a:solidFill>
                  <a:schemeClr val="tx1"/>
                </a:solidFill>
              </a:rPr>
              <a:t> 920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chemeClr val="tx1"/>
                </a:solidFill>
              </a:rPr>
              <a:t>С; ПСр-72 (серебро 72%, остальное медь,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Тпл</a:t>
            </a:r>
            <a:r>
              <a:rPr lang="ru-RU" altLang="ru-RU" sz="2000" dirty="0" smtClean="0">
                <a:solidFill>
                  <a:schemeClr val="tx1"/>
                </a:solidFill>
              </a:rPr>
              <a:t> = 779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chemeClr val="tx1"/>
                </a:solidFill>
              </a:rPr>
              <a:t>С) – пайка чёрных и цветных металлов, имеющих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Тпл</a:t>
            </a:r>
            <a:r>
              <a:rPr lang="ru-RU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</a:t>
            </a:r>
            <a:r>
              <a:rPr lang="ru-RU" altLang="ru-RU" sz="2000" dirty="0" smtClean="0">
                <a:solidFill>
                  <a:schemeClr val="tx1"/>
                </a:solidFill>
              </a:rPr>
              <a:t> 800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chemeClr val="tx1"/>
                </a:solidFill>
              </a:rPr>
              <a:t>С; ПСр-40 (серебро 40%, медь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</a:t>
            </a:r>
            <a:r>
              <a:rPr lang="ru-RU" altLang="ru-RU" sz="2000" dirty="0" smtClean="0">
                <a:solidFill>
                  <a:schemeClr val="tx1"/>
                </a:solidFill>
              </a:rPr>
              <a:t> 16,7%, цинк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</a:t>
            </a:r>
            <a:r>
              <a:rPr lang="ru-RU" altLang="ru-RU" sz="2000" dirty="0" smtClean="0">
                <a:solidFill>
                  <a:schemeClr val="tx1"/>
                </a:solidFill>
              </a:rPr>
              <a:t> 17,0%, кадмий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</a:t>
            </a:r>
            <a:r>
              <a:rPr lang="ru-RU" altLang="ru-RU" sz="2000" dirty="0" smtClean="0">
                <a:solidFill>
                  <a:schemeClr val="tx1"/>
                </a:solidFill>
              </a:rPr>
              <a:t> 26,0%, никель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</a:t>
            </a:r>
            <a:r>
              <a:rPr lang="ru-RU" altLang="ru-RU" sz="2000" dirty="0" smtClean="0">
                <a:solidFill>
                  <a:schemeClr val="tx1"/>
                </a:solidFill>
              </a:rPr>
              <a:t> 0,3%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Тпл</a:t>
            </a:r>
            <a:r>
              <a:rPr lang="ru-RU" altLang="ru-RU" sz="2000" dirty="0" smtClean="0">
                <a:solidFill>
                  <a:schemeClr val="tx1"/>
                </a:solidFill>
              </a:rPr>
              <a:t> = 605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chemeClr val="tx1"/>
                </a:solidFill>
              </a:rPr>
              <a:t>С) - пайка чёрных и цветных металлов, имеющих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Тпл</a:t>
            </a:r>
            <a:r>
              <a:rPr lang="ru-RU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</a:t>
            </a:r>
            <a:r>
              <a:rPr lang="ru-RU" altLang="ru-RU" sz="2000" dirty="0" smtClean="0">
                <a:solidFill>
                  <a:schemeClr val="tx1"/>
                </a:solidFill>
              </a:rPr>
              <a:t> 650</a:t>
            </a:r>
            <a:r>
              <a:rPr lang="ru-RU" altLang="ru-RU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</a:t>
            </a:r>
            <a:r>
              <a:rPr lang="ru-RU" altLang="ru-RU" sz="2000" dirty="0" smtClean="0">
                <a:solidFill>
                  <a:schemeClr val="tx1"/>
                </a:solidFill>
              </a:rPr>
              <a:t>С</a:t>
            </a:r>
            <a:r>
              <a:rPr lang="en-US" altLang="ru-RU" sz="2200" dirty="0" smtClean="0">
                <a:solidFill>
                  <a:schemeClr val="tx1"/>
                </a:solidFill>
              </a:rPr>
              <a:t>}</a:t>
            </a:r>
            <a:r>
              <a:rPr lang="ru-RU" altLang="ru-RU" sz="2200" i="1" dirty="0" smtClean="0">
                <a:solidFill>
                  <a:schemeClr val="tx1"/>
                </a:solidFill>
              </a:rPr>
              <a:t>.</a:t>
            </a:r>
            <a:r>
              <a:rPr lang="ru-RU" altLang="ru-RU" sz="22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5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76456" cy="4497387"/>
          </a:xfrm>
        </p:spPr>
        <p:txBody>
          <a:bodyPr/>
          <a:lstStyle/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Флюсы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</a:rPr>
              <a:t>при пайке предназначены для защиты металла от окисления и удаления окисной пленки. 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endParaRPr lang="ru-RU" altLang="ru-RU" sz="2800" b="1" dirty="0" smtClean="0">
              <a:solidFill>
                <a:schemeClr val="tx1"/>
              </a:solidFill>
            </a:endParaRP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chemeClr val="tx1"/>
                </a:solidFill>
              </a:rPr>
              <a:t>Флюсы </a:t>
            </a:r>
            <a:r>
              <a:rPr lang="ru-RU" altLang="ru-RU" sz="2800" dirty="0" smtClean="0">
                <a:solidFill>
                  <a:schemeClr val="tx1"/>
                </a:solidFill>
              </a:rPr>
              <a:t>бывают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твердые</a:t>
            </a:r>
            <a:r>
              <a:rPr lang="ru-RU" altLang="ru-RU" sz="2800" dirty="0" smtClean="0">
                <a:solidFill>
                  <a:schemeClr val="tx1"/>
                </a:solidFill>
              </a:rPr>
              <a:t>,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жидкие</a:t>
            </a:r>
            <a:r>
              <a:rPr lang="ru-RU" altLang="ru-RU" sz="2800" dirty="0" smtClean="0">
                <a:solidFill>
                  <a:schemeClr val="tx1"/>
                </a:solidFill>
              </a:rPr>
              <a:t> и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газообразные</a:t>
            </a:r>
            <a:r>
              <a:rPr lang="ru-RU" altLang="ru-RU" sz="2800" dirty="0" smtClean="0">
                <a:solidFill>
                  <a:schemeClr val="tx1"/>
                </a:solidFill>
              </a:rPr>
              <a:t>. </a:t>
            </a:r>
          </a:p>
          <a:p>
            <a:pPr marL="0" indent="365125" eaLnBrk="1" hangingPunct="1">
              <a:lnSpc>
                <a:spcPct val="81000"/>
              </a:lnSpc>
              <a:buFont typeface="Arial" panose="020B0604020202020204" pitchFamily="34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Наиболее известные из них: для мягких припоев - канифоль, нашатырь (хлористый аммоний), раствор хлористого цинка; для твердых припоев - бура (натрий борнокислый), борная кислота, хлористые и фтористые соли металлов.</a:t>
            </a:r>
          </a:p>
        </p:txBody>
      </p:sp>
    </p:spTree>
    <p:extLst>
      <p:ext uri="{BB962C8B-B14F-4D97-AF65-F5344CB8AC3E}">
        <p14:creationId xmlns:p14="http://schemas.microsoft.com/office/powerpoint/2010/main" val="18251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92781"/>
            <a:ext cx="6624736" cy="65995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СОЕДИНЕНИЯ С НАТЯГОМ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1196752"/>
            <a:ext cx="8712968" cy="5999652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Прессовое</a:t>
            </a:r>
            <a:r>
              <a:rPr lang="ru-RU" sz="2000" b="1" dirty="0">
                <a:solidFill>
                  <a:srgbClr val="FF0000"/>
                </a:solidFill>
              </a:rPr>
              <a:t> соединение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это соединение составных частей изделий </a:t>
            </a:r>
            <a:r>
              <a:rPr lang="ru-RU" sz="2000" b="1" dirty="0">
                <a:solidFill>
                  <a:srgbClr val="0070C0"/>
                </a:solidFill>
              </a:rPr>
              <a:t>с гарантированным натягом </a:t>
            </a:r>
            <a:r>
              <a:rPr lang="ru-RU" sz="2000" b="1" dirty="0">
                <a:solidFill>
                  <a:schemeClr val="tx1"/>
                </a:solidFill>
              </a:rPr>
              <a:t>вследствие того, что размер охватываемой детали больше соответствующего размера охватывающей </a:t>
            </a:r>
            <a:r>
              <a:rPr lang="ru-RU" sz="2000" b="1" dirty="0" smtClean="0">
                <a:solidFill>
                  <a:schemeClr val="tx1"/>
                </a:solidFill>
              </a:rPr>
              <a:t>детали.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Необходимый </a:t>
            </a:r>
            <a:r>
              <a:rPr lang="ru-RU" sz="2000" dirty="0">
                <a:solidFill>
                  <a:schemeClr val="tx1"/>
                </a:solidFill>
              </a:rPr>
              <a:t>натяг осуществляется изготовлением соединяемых деталей с требуемой разностью их посадочных размеров.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</a:rPr>
              <a:t>Взаимная неподвижность соединяемых деталей  обеспечивается  силами трения, возникающими на поверхности контакта </a:t>
            </a:r>
            <a:r>
              <a:rPr lang="ru-RU" sz="2000" dirty="0" smtClean="0">
                <a:solidFill>
                  <a:schemeClr val="tx1"/>
                </a:solidFill>
              </a:rPr>
              <a:t>деталей. Таким образом, прессовые соединения </a:t>
            </a:r>
            <a:r>
              <a:rPr lang="ru-RU" sz="2000" dirty="0">
                <a:solidFill>
                  <a:schemeClr val="tx1"/>
                </a:solidFill>
              </a:rPr>
              <a:t>передают рабочие нагрузки за счет сил трения покоя между сопряженными поверхностями, которые могут быть </a:t>
            </a:r>
            <a:r>
              <a:rPr lang="ru-RU" sz="2000" b="1" dirty="0">
                <a:solidFill>
                  <a:srgbClr val="0070C0"/>
                </a:solidFill>
              </a:rPr>
              <a:t>цилиндрическими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rgbClr val="0070C0"/>
                </a:solidFill>
              </a:rPr>
              <a:t>коническими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Из соединений деталей, выполняемых с натягом, наиболее распространены </a:t>
            </a:r>
            <a:r>
              <a:rPr lang="ru-RU" sz="2000" b="1" i="1" dirty="0" smtClean="0">
                <a:solidFill>
                  <a:srgbClr val="0070C0"/>
                </a:solidFill>
              </a:rPr>
              <a:t>цилиндрические</a:t>
            </a:r>
            <a:r>
              <a:rPr lang="ru-RU" sz="2000" i="1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т. е. такие, в которых одна деталь охватывает другую по цилиндрической поверхности.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Прессовые соединения </a:t>
            </a:r>
            <a:r>
              <a:rPr lang="ru-RU" sz="2000" u="sng" dirty="0">
                <a:solidFill>
                  <a:schemeClr val="tx1"/>
                </a:solidFill>
              </a:rPr>
              <a:t>занимают промежуточное положение </a:t>
            </a:r>
            <a:r>
              <a:rPr lang="ru-RU" sz="2000" dirty="0">
                <a:solidFill>
                  <a:schemeClr val="tx1"/>
                </a:solidFill>
              </a:rPr>
              <a:t>между неразъемными и разъемными соединениями, так как допускают </a:t>
            </a:r>
            <a:r>
              <a:rPr lang="ru-RU" sz="2000" u="sng" dirty="0">
                <a:solidFill>
                  <a:schemeClr val="tx1"/>
                </a:solidFill>
              </a:rPr>
              <a:t>нечастую разборку без нарушения целостности составных частей изделия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ru-RU" sz="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Надежность соединения с натягом в основном зависит от размера натяга, который принимается в соответствии с выбранной посадкой, установленной стандартной системой допусков и посадок 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137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897"/>
            <a:ext cx="9144000" cy="515939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СОЕДИНЕНИЯ С НАТЯГОМ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525169"/>
            <a:ext cx="6516724" cy="6143668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0000"/>
                </a:solidFill>
              </a:rPr>
              <a:t>По способу сборки различают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</a:rPr>
              <a:t>продольной</a:t>
            </a:r>
            <a:r>
              <a:rPr lang="ru-RU" sz="1600" b="1" dirty="0">
                <a:solidFill>
                  <a:schemeClr val="tx1"/>
                </a:solidFill>
              </a:rPr>
              <a:t> сборкой путем запрессовки </a:t>
            </a:r>
            <a:r>
              <a:rPr lang="ru-RU" sz="1600" dirty="0">
                <a:solidFill>
                  <a:schemeClr val="tx1"/>
                </a:solidFill>
              </a:rPr>
              <a:t>осевой силой (</a:t>
            </a:r>
            <a:r>
              <a:rPr lang="ru-RU" sz="1600" dirty="0">
                <a:solidFill>
                  <a:srgbClr val="FF0000"/>
                </a:solidFill>
              </a:rPr>
              <a:t>рис. </a:t>
            </a:r>
            <a:r>
              <a:rPr lang="ru-RU" sz="1600" dirty="0" smtClean="0">
                <a:solidFill>
                  <a:srgbClr val="FF0000"/>
                </a:solidFill>
              </a:rPr>
              <a:t>8</a:t>
            </a:r>
            <a:r>
              <a:rPr lang="ru-RU" sz="1600" dirty="0">
                <a:solidFill>
                  <a:schemeClr val="tx1"/>
                </a:solidFill>
              </a:rPr>
              <a:t>); 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</a:rPr>
              <a:t>поперечной</a:t>
            </a:r>
            <a:r>
              <a:rPr lang="ru-RU" sz="1600" b="1" i="1" dirty="0">
                <a:solidFill>
                  <a:schemeClr val="tx1"/>
                </a:solidFill>
              </a:rPr>
              <a:t> </a:t>
            </a:r>
            <a:r>
              <a:rPr lang="ru-RU" sz="1600" b="1" dirty="0">
                <a:solidFill>
                  <a:schemeClr val="tx1"/>
                </a:solidFill>
              </a:rPr>
              <a:t>сборкой за счет нагрева или охлаждения одной из деталей</a:t>
            </a:r>
            <a:r>
              <a:rPr lang="ru-RU" sz="1600" dirty="0">
                <a:solidFill>
                  <a:schemeClr val="tx1"/>
                </a:solidFill>
              </a:rPr>
              <a:t> до состояния, при котором они свободно соединяются; 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</a:rPr>
              <a:t>комбинированной</a:t>
            </a:r>
            <a:r>
              <a:rPr lang="ru-RU" sz="1600" b="1" i="1" dirty="0">
                <a:solidFill>
                  <a:schemeClr val="tx1"/>
                </a:solidFill>
              </a:rPr>
              <a:t>,</a:t>
            </a:r>
            <a:r>
              <a:rPr lang="ru-RU" sz="1600" dirty="0">
                <a:solidFill>
                  <a:schemeClr val="tx1"/>
                </a:solidFill>
              </a:rPr>
              <a:t> например гидропрессовой сборкой, при которой одновременно с действием осевого усилия в зону контакта сопрягаемых деталей подается масло под высоким давлением для получения необходимой поперечной деформации.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Из </a:t>
            </a:r>
            <a:r>
              <a:rPr lang="ru-RU" sz="1600" dirty="0">
                <a:solidFill>
                  <a:schemeClr val="tx1"/>
                </a:solidFill>
              </a:rPr>
              <a:t>этих трех способов наименее совершенным является первый — </a:t>
            </a:r>
            <a:r>
              <a:rPr lang="ru-RU" sz="1600" b="1" dirty="0">
                <a:solidFill>
                  <a:srgbClr val="0070C0"/>
                </a:solidFill>
              </a:rPr>
              <a:t>запрессовка</a:t>
            </a:r>
            <a:r>
              <a:rPr lang="ru-RU" sz="1600" dirty="0">
                <a:solidFill>
                  <a:schemeClr val="tx1"/>
                </a:solidFill>
              </a:rPr>
              <a:t>, так как при нем неизбежно повреждение контактных поверхностей, нарушение их микрогеометрии и, как следствие, снижение нагрузочной способности соединения в полтора-два раза.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</a:rPr>
              <a:t>собираемые запрессовкой</a:t>
            </a:r>
            <a:r>
              <a:rPr lang="ru-RU" sz="1600" b="1" dirty="0" smtClean="0">
                <a:solidFill>
                  <a:schemeClr val="tx1"/>
                </a:solidFill>
              </a:rPr>
              <a:t> ;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tx1"/>
                </a:solidFill>
              </a:rPr>
              <a:t>с нагревом охватывающей или охлаждением охватываемой детали.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</a:t>
            </a:r>
            <a:r>
              <a:rPr lang="ru-RU" sz="1600" dirty="0" smtClean="0">
                <a:solidFill>
                  <a:srgbClr val="0070C0"/>
                </a:solidFill>
              </a:rPr>
              <a:t>Надежность соединения</a:t>
            </a:r>
            <a:r>
              <a:rPr lang="ru-RU" sz="1600" dirty="0" smtClean="0">
                <a:solidFill>
                  <a:schemeClr val="tx1"/>
                </a:solidFill>
              </a:rPr>
              <a:t>, собираемого с нагревом или охлаждением, примерно </a:t>
            </a:r>
            <a:r>
              <a:rPr lang="ru-RU" sz="1600" b="1" dirty="0" smtClean="0">
                <a:solidFill>
                  <a:srgbClr val="0070C0"/>
                </a:solidFill>
              </a:rPr>
              <a:t>в 1,5 раза выше</a:t>
            </a:r>
            <a:r>
              <a:rPr lang="ru-RU" sz="1600" dirty="0" smtClean="0">
                <a:solidFill>
                  <a:schemeClr val="tx1"/>
                </a:solidFill>
              </a:rPr>
              <a:t>, чем у соединения, собираемого запрессовкой, так как при запрессовке неровности контактных поверхностей деталей частично срезаются и сглаживаются, что ослабляет прочность соединения.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Значение натяга и соответственно вид посадки соединения с натягом определяются в зависимости от требуемого давления на посадочной по­верхности соединяемых деталей. Давление должно быть таким, чтобы силы трения, возникающие на посадочной поверхности соединения, полностью противодействовали внешним силам, действующим на детали соединения.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  <p:pic>
        <p:nvPicPr>
          <p:cNvPr id="4" name="Рисунок 3" descr="https://bstudy.net/htm/img/18/10307/8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2088232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789910" y="4509120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 </a:t>
            </a:r>
            <a:r>
              <a:rPr lang="ru-RU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Продольная </a:t>
            </a: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прессовая сборка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897"/>
            <a:ext cx="9144000" cy="515939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ДОСТОИНСТВА И НЕДОСТАТКИ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279572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i="1" u="sng" dirty="0" smtClean="0">
                <a:solidFill>
                  <a:srgbClr val="00B050"/>
                </a:solidFill>
              </a:rPr>
              <a:t>Достоинства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B050"/>
                </a:solidFill>
              </a:rPr>
              <a:t>простота </a:t>
            </a:r>
            <a:r>
              <a:rPr lang="ru-RU" sz="2400" dirty="0">
                <a:solidFill>
                  <a:srgbClr val="00B050"/>
                </a:solidFill>
              </a:rPr>
              <a:t>конструкции;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B050"/>
                </a:solidFill>
              </a:rPr>
              <a:t>хорошее центрирование соединяемых деталей;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B050"/>
                </a:solidFill>
              </a:rPr>
              <a:t>возможность </a:t>
            </a:r>
            <a:r>
              <a:rPr lang="ru-RU" sz="2400" dirty="0" smtClean="0">
                <a:solidFill>
                  <a:srgbClr val="00B050"/>
                </a:solidFill>
              </a:rPr>
              <a:t>восприятия больших нагрузок и хорошее восприятие динамических нагрузок.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i="1" u="sng" dirty="0" smtClean="0">
                <a:solidFill>
                  <a:srgbClr val="FF0000"/>
                </a:solidFill>
              </a:rPr>
              <a:t>Недостатки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сложность сборки и разборки соединений;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возможность уменьшения натяга соединяемых деталей и повреждения их посадочных поверхностей при сборке (запрессовке);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требование пониженной шероховатости посадочных поверхностей и повышенной точности изготовления.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0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2. Разъемные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733256"/>
          </a:xfrm>
        </p:spPr>
        <p:txBody>
          <a:bodyPr lIns="0" tIns="0" rIns="36000" bIns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FF0000"/>
                </a:solidFill>
              </a:rPr>
              <a:t>Разъемные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b="1" i="1" u="sng" dirty="0">
                <a:solidFill>
                  <a:srgbClr val="FF0000"/>
                </a:solidFill>
              </a:rPr>
              <a:t>соединения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допускают разборку деталей машин </a:t>
            </a:r>
            <a:r>
              <a:rPr lang="ru-RU" u="sng" dirty="0">
                <a:solidFill>
                  <a:schemeClr val="tx1"/>
                </a:solidFill>
              </a:rPr>
              <a:t>без разрушения элементов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endParaRPr lang="ru-RU" sz="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разъемным </a:t>
            </a:r>
            <a:r>
              <a:rPr lang="ru-RU" b="1" dirty="0">
                <a:solidFill>
                  <a:srgbClr val="FF0000"/>
                </a:solidFill>
              </a:rPr>
              <a:t>соединениям </a:t>
            </a:r>
            <a:r>
              <a:rPr lang="ru-RU" dirty="0">
                <a:solidFill>
                  <a:schemeClr val="tx1"/>
                </a:solidFill>
              </a:rPr>
              <a:t>относят: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</a:rPr>
              <a:t>резьбовые</a:t>
            </a:r>
            <a:r>
              <a:rPr lang="ru-RU" sz="3200" b="1" dirty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</a:rPr>
              <a:t>клиновые</a:t>
            </a:r>
            <a:r>
              <a:rPr lang="ru-RU" sz="3200" b="1" dirty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</a:rPr>
              <a:t>штифтовые</a:t>
            </a:r>
            <a:r>
              <a:rPr lang="ru-RU" sz="3200" b="1" dirty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</a:rPr>
              <a:t>шпоночные</a:t>
            </a:r>
            <a:r>
              <a:rPr lang="ru-RU" sz="3200" b="1" dirty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</a:rPr>
              <a:t>зубчатые (шлицевые)</a:t>
            </a:r>
            <a:r>
              <a:rPr lang="ru-RU" sz="3200" b="1" dirty="0"/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профильные</a:t>
            </a:r>
            <a:r>
              <a:rPr lang="ru-RU" sz="3200" b="1" dirty="0" smtClean="0">
                <a:solidFill>
                  <a:schemeClr val="tx1"/>
                </a:solidFill>
              </a:rPr>
              <a:t>;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</a:rPr>
              <a:t>клеммовые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700" dirty="0"/>
          </a:p>
          <a:p>
            <a:pPr algn="ctr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5774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6064"/>
            <a:ext cx="6552729" cy="692696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Резьбовые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812088" cy="5733256"/>
          </a:xfrm>
        </p:spPr>
        <p:txBody>
          <a:bodyPr lIns="0" tIns="0" rIns="36000" bIns="0"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Общие сведения</a:t>
            </a:r>
          </a:p>
          <a:p>
            <a:pPr marL="3852863" indent="0" algn="just"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Резьбовые соединения </a:t>
            </a:r>
            <a:r>
              <a:rPr lang="ru-RU" sz="1700" dirty="0" smtClean="0"/>
              <a:t>относятся к </a:t>
            </a:r>
            <a:r>
              <a:rPr lang="ru-RU" sz="1700" b="1" dirty="0" smtClean="0">
                <a:solidFill>
                  <a:srgbClr val="0070C0"/>
                </a:solidFill>
              </a:rPr>
              <a:t>разъемным</a:t>
            </a:r>
            <a:r>
              <a:rPr lang="ru-RU" sz="1700" dirty="0" smtClean="0"/>
              <a:t> и выполняются посредством сверления отверстий в соединяемых деталях, в которые вставляются резьбовые крепежные детали: болты, винты или шпильки</a:t>
            </a:r>
            <a:r>
              <a:rPr lang="ru-RU" sz="1700" b="1" dirty="0" smtClean="0"/>
              <a:t>. </a:t>
            </a:r>
            <a:r>
              <a:rPr lang="ru-RU" sz="1700" dirty="0" smtClean="0"/>
              <a:t>На выступающие концы болтов и шпилек навинчиваются гайки, затяжка которых обеспечивает соединение. При использовании винтов или шпилек в отверстиях одной из  соединяемых деталей нарезается резьба. Крепежные резьбовые детали стандартизованы. Вид крепежных изделий зависит от толщины, формы и материала соединяемых деталей. Болты применяют, когда в соединяемых деталях можно сделать сквозные отверстия; винты или шпильки — в случае невозможности сделать сквозные отверстия в одной из деталей. Основным элементом резьбового соединения является резьба, которая получается путем </a:t>
            </a:r>
            <a:r>
              <a:rPr lang="ru-RU" sz="1700" dirty="0" err="1" smtClean="0"/>
              <a:t>прорезания</a:t>
            </a:r>
            <a:r>
              <a:rPr lang="ru-RU" sz="1700" dirty="0" smtClean="0"/>
              <a:t> канавок на поверхности деталей по винтовой линии</a:t>
            </a:r>
            <a:endParaRPr lang="ru-RU" sz="1700" dirty="0"/>
          </a:p>
        </p:txBody>
      </p:sp>
      <p:pic>
        <p:nvPicPr>
          <p:cNvPr id="4" name="Рисунок 3" descr="детрезбов соеди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956" y="1412776"/>
            <a:ext cx="3604211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513"/>
            <a:ext cx="9144000" cy="533950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Классификация резьбы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81701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ea typeface="Times New Roman"/>
                <a:cs typeface="ANBNLH+TimesNewRoman,Bold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/>
                <a:cs typeface="ANBNLH+TimesNewRoman,Bold"/>
              </a:rPr>
              <a:t>1)</a:t>
            </a:r>
            <a:r>
              <a:rPr lang="ru-RU" sz="2400" b="1" dirty="0" smtClean="0">
                <a:latin typeface="+mj-lt"/>
                <a:ea typeface="Times New Roman"/>
                <a:cs typeface="ANBNLH+TimesNewRoman,Bold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/>
              </a:rPr>
              <a:t>В зависи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/>
                <a:cs typeface="ANBNDD+TimesNewRoman"/>
              </a:rPr>
              <a:t>­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Times New Roman"/>
              </a:rPr>
              <a:t>мости от формы поверхности</a:t>
            </a:r>
            <a:r>
              <a:rPr lang="ru-RU" sz="2000" dirty="0" smtClean="0">
                <a:latin typeface="+mj-lt"/>
                <a:ea typeface="Times New Roman"/>
                <a:cs typeface="ANBNDD+TimesNewRoman"/>
              </a:rPr>
              <a:t>, </a:t>
            </a:r>
            <a:r>
              <a:rPr lang="ru-RU" sz="2000" dirty="0" smtClean="0">
                <a:latin typeface="+mj-lt"/>
                <a:ea typeface="Times New Roman"/>
              </a:rPr>
              <a:t>на которой образуется резьба</a:t>
            </a:r>
            <a:r>
              <a:rPr lang="ru-RU" sz="2000" dirty="0" smtClean="0">
                <a:latin typeface="+mj-lt"/>
                <a:ea typeface="Times New Roman"/>
                <a:cs typeface="ANBNDD+TimesNewRoman"/>
              </a:rPr>
              <a:t>, </a:t>
            </a:r>
            <a:r>
              <a:rPr lang="ru-RU" sz="2000" dirty="0" smtClean="0">
                <a:latin typeface="+mj-lt"/>
                <a:ea typeface="Times New Roman"/>
              </a:rPr>
              <a:t>различают: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/>
              </a:rPr>
              <a:t>цилиндрические</a:t>
            </a:r>
            <a:r>
              <a:rPr lang="ru-RU" sz="2000" b="1" dirty="0" smtClean="0">
                <a:latin typeface="+mj-lt"/>
                <a:ea typeface="Times New Roman"/>
              </a:rPr>
              <a:t> </a:t>
            </a:r>
            <a:r>
              <a:rPr lang="ru-RU" sz="2000" dirty="0" smtClean="0">
                <a:latin typeface="+mj-lt"/>
                <a:ea typeface="Times New Roman"/>
              </a:rPr>
              <a:t>и</a:t>
            </a:r>
            <a:r>
              <a:rPr lang="ru-RU" sz="2000" b="1" dirty="0" smtClean="0">
                <a:latin typeface="+mj-lt"/>
                <a:ea typeface="Times New Roman"/>
              </a:rPr>
              <a:t>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/>
              </a:rPr>
              <a:t>конические</a:t>
            </a:r>
            <a:endParaRPr lang="ru-RU" sz="2000" dirty="0">
              <a:solidFill>
                <a:srgbClr val="FF0000"/>
              </a:solidFill>
              <a:latin typeface="+mj-lt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757107"/>
            <a:ext cx="8496944" cy="5072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  <a:ea typeface="Times New Roman"/>
              </a:rPr>
              <a:t>2)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/>
              </a:rPr>
              <a:t>В зависимости от формы профи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/>
                <a:cs typeface="ANBNDD+TimesNewRoman"/>
              </a:rPr>
              <a:t>­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/>
              </a:rPr>
              <a:t>ля </a:t>
            </a:r>
            <a:r>
              <a:rPr lang="ru-RU" dirty="0" smtClean="0">
                <a:latin typeface="+mj-lt"/>
                <a:ea typeface="Times New Roman"/>
              </a:rPr>
              <a:t>различают следующие основ</a:t>
            </a:r>
            <a:r>
              <a:rPr lang="ru-RU" dirty="0" smtClean="0"/>
              <a:t>ные </a:t>
            </a:r>
            <a:r>
              <a:rPr lang="ru-RU" b="1" dirty="0" smtClean="0">
                <a:solidFill>
                  <a:srgbClr val="0070C0"/>
                </a:solidFill>
              </a:rPr>
              <a:t>типы </a:t>
            </a:r>
            <a:r>
              <a:rPr lang="ru-RU" b="1" dirty="0" err="1" smtClean="0">
                <a:solidFill>
                  <a:srgbClr val="0070C0"/>
                </a:solidFill>
              </a:rPr>
              <a:t>резьб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FF0000"/>
                </a:solidFill>
              </a:rPr>
              <a:t>треугольные</a:t>
            </a:r>
            <a:r>
              <a:rPr lang="ru-RU" dirty="0" smtClean="0"/>
              <a:t>( а), </a:t>
            </a:r>
            <a:r>
              <a:rPr lang="ru-RU" b="1" dirty="0" smtClean="0">
                <a:solidFill>
                  <a:srgbClr val="FF0000"/>
                </a:solidFill>
              </a:rPr>
              <a:t>упорны</a:t>
            </a:r>
            <a:r>
              <a:rPr lang="ru-RU" dirty="0" smtClean="0"/>
              <a:t>е (б), </a:t>
            </a:r>
            <a:r>
              <a:rPr lang="ru-RU" b="1" dirty="0" smtClean="0">
                <a:solidFill>
                  <a:srgbClr val="FF0000"/>
                </a:solidFill>
              </a:rPr>
              <a:t>трапецеидальные</a:t>
            </a:r>
            <a:r>
              <a:rPr lang="ru-RU" dirty="0" smtClean="0"/>
              <a:t> (в), </a:t>
            </a:r>
            <a:r>
              <a:rPr lang="ru-RU" b="1" dirty="0" smtClean="0">
                <a:solidFill>
                  <a:srgbClr val="FF0000"/>
                </a:solidFill>
              </a:rPr>
              <a:t>прямоугольные </a:t>
            </a:r>
            <a:r>
              <a:rPr lang="ru-RU" dirty="0" smtClean="0"/>
              <a:t>(г) и </a:t>
            </a:r>
            <a:r>
              <a:rPr lang="ru-RU" b="1" dirty="0" smtClean="0">
                <a:solidFill>
                  <a:srgbClr val="FF0000"/>
                </a:solidFill>
              </a:rPr>
              <a:t>круглые</a:t>
            </a:r>
            <a:r>
              <a:rPr lang="ru-RU" dirty="0" smtClean="0"/>
              <a:t> (д). </a:t>
            </a:r>
          </a:p>
          <a:p>
            <a:r>
              <a:rPr lang="ru-RU" dirty="0" smtClean="0"/>
              <a:t>-</a:t>
            </a:r>
            <a:endParaRPr lang="ru-RU" dirty="0">
              <a:latin typeface="+mj-lt"/>
              <a:ea typeface="Times New Roman"/>
            </a:endParaRPr>
          </a:p>
        </p:txBody>
      </p:sp>
      <p:pic>
        <p:nvPicPr>
          <p:cNvPr id="15" name="Рисунок 14" descr="профилирезьб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2821098"/>
          </a:xfrm>
          <a:prstGeom prst="rect">
            <a:avLst/>
          </a:prstGeom>
        </p:spPr>
      </p:pic>
      <p:pic>
        <p:nvPicPr>
          <p:cNvPr id="20" name="Содержимое 3" descr="образование винтлинии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16003" y="1662722"/>
            <a:ext cx="3000104" cy="2000631"/>
          </a:xfrm>
        </p:spPr>
      </p:pic>
      <p:pic>
        <p:nvPicPr>
          <p:cNvPr id="22" name="Рисунок 21" descr="циликонрезб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30058"/>
            <a:ext cx="2958679" cy="1815924"/>
          </a:xfrm>
          <a:prstGeom prst="rect">
            <a:avLst/>
          </a:prstGeom>
        </p:spPr>
      </p:pic>
      <p:pic>
        <p:nvPicPr>
          <p:cNvPr id="24" name="Рисунок 23" descr="образоврезьбы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4090" y="1662722"/>
            <a:ext cx="2406167" cy="200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Классификация резьбы </a:t>
            </a:r>
            <a:r>
              <a:rPr lang="ru-RU" sz="2800" b="1" dirty="0" smtClean="0">
                <a:solidFill>
                  <a:schemeClr val="bg1"/>
                </a:solidFill>
              </a:rPr>
              <a:t>(продолжение)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424237" y="3263900"/>
          <a:ext cx="2295525" cy="165100"/>
        </p:xfrm>
        <a:graphic>
          <a:graphicData uri="http://schemas.openxmlformats.org/drawingml/2006/table">
            <a:tbl>
              <a:tblPr/>
              <a:tblGrid>
                <a:gridCol w="229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063" y="705361"/>
            <a:ext cx="5492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3) </a:t>
            </a:r>
            <a:r>
              <a:rPr lang="ru-RU" b="1" dirty="0" smtClean="0">
                <a:solidFill>
                  <a:srgbClr val="0070C0"/>
                </a:solidFill>
              </a:rPr>
              <a:t>В зависимости от направления винтовой линии резьбы</a:t>
            </a:r>
            <a:r>
              <a:rPr lang="ru-RU" dirty="0" smtClean="0"/>
              <a:t> бывают </a:t>
            </a:r>
            <a:r>
              <a:rPr lang="ru-RU" b="1" dirty="0" smtClean="0">
                <a:solidFill>
                  <a:srgbClr val="FF0000"/>
                </a:solidFill>
              </a:rPr>
              <a:t>правые </a:t>
            </a: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левые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b="1" dirty="0" smtClean="0"/>
              <a:t>правой резьбы </a:t>
            </a:r>
            <a:r>
              <a:rPr lang="ru-RU" dirty="0" smtClean="0"/>
              <a:t>винтовая линия поднимается слева направо, у левой — справа налево. </a:t>
            </a:r>
          </a:p>
          <a:p>
            <a:r>
              <a:rPr lang="ru-RU" b="1" dirty="0" smtClean="0"/>
              <a:t>Ле­вая резьба </a:t>
            </a:r>
            <a:r>
              <a:rPr lang="ru-RU" dirty="0" smtClean="0"/>
              <a:t>имеет ограниченное применение.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063" y="2135215"/>
            <a:ext cx="5580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4) </a:t>
            </a:r>
            <a:r>
              <a:rPr lang="ru-RU" b="1" dirty="0" smtClean="0">
                <a:solidFill>
                  <a:srgbClr val="0070C0"/>
                </a:solidFill>
              </a:rPr>
              <a:t>В зависимости от числа заходов резьбы </a:t>
            </a:r>
            <a:r>
              <a:rPr lang="ru-RU" dirty="0" smtClean="0"/>
              <a:t>делят на </a:t>
            </a:r>
            <a:r>
              <a:rPr lang="ru-RU" b="1" dirty="0" smtClean="0">
                <a:solidFill>
                  <a:srgbClr val="FF0000"/>
                </a:solidFill>
              </a:rPr>
              <a:t>одноза­ходные</a:t>
            </a:r>
            <a:r>
              <a:rPr lang="ru-RU" b="1" dirty="0" smtClean="0"/>
              <a:t> </a:t>
            </a: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многозаходные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Многозаходные резьбы </a:t>
            </a:r>
            <a:r>
              <a:rPr lang="ru-RU" dirty="0" smtClean="0"/>
              <a:t>получа­ют при перемещении профилей по нескольким винтовым линиям. </a:t>
            </a:r>
            <a:r>
              <a:rPr lang="ru-RU" b="1" dirty="0" err="1" smtClean="0"/>
              <a:t>Заходность</a:t>
            </a:r>
            <a:r>
              <a:rPr lang="ru-RU" b="1" dirty="0" smtClean="0"/>
              <a:t> резьбы </a:t>
            </a:r>
            <a:r>
              <a:rPr lang="ru-RU" dirty="0" smtClean="0"/>
              <a:t>можно определить с торца вин­та по числу сбегающих витков.</a:t>
            </a:r>
            <a:endParaRPr lang="ru-RU" dirty="0"/>
          </a:p>
        </p:txBody>
      </p:sp>
      <p:pic>
        <p:nvPicPr>
          <p:cNvPr id="18" name="Рисунок 17" descr="праваяилева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93755"/>
            <a:ext cx="3631286" cy="29097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824" y="3889541"/>
            <a:ext cx="8827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5) </a:t>
            </a:r>
            <a:r>
              <a:rPr lang="ru-RU" b="1" dirty="0" smtClean="0">
                <a:solidFill>
                  <a:srgbClr val="0070C0"/>
                </a:solidFill>
              </a:rPr>
              <a:t>В зависимости от назначения резьбы </a:t>
            </a:r>
            <a:r>
              <a:rPr lang="ru-RU" dirty="0" smtClean="0"/>
              <a:t>делят на </a:t>
            </a:r>
            <a:r>
              <a:rPr lang="ru-RU" b="1" dirty="0" smtClean="0">
                <a:solidFill>
                  <a:srgbClr val="FF0000"/>
                </a:solidFill>
              </a:rPr>
              <a:t>крепежные</a:t>
            </a:r>
            <a:r>
              <a:rPr lang="ru-RU" dirty="0" smtClean="0"/>
              <a:t>,</a:t>
            </a:r>
            <a:r>
              <a:rPr lang="ru-RU" b="1" dirty="0" smtClean="0">
                <a:solidFill>
                  <a:srgbClr val="FF0000"/>
                </a:solidFill>
              </a:rPr>
              <a:t> крепежно-уплотняющие </a:t>
            </a:r>
            <a:r>
              <a:rPr lang="ru-RU" dirty="0" smtClean="0"/>
              <a:t>и</a:t>
            </a:r>
            <a:r>
              <a:rPr lang="ru-RU" b="1" dirty="0" smtClean="0">
                <a:solidFill>
                  <a:srgbClr val="FF0000"/>
                </a:solidFill>
              </a:rPr>
              <a:t> для преобразования движения</a:t>
            </a:r>
            <a:r>
              <a:rPr lang="ru-RU" b="1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Крепежные резьбы </a:t>
            </a:r>
            <a:r>
              <a:rPr lang="ru-RU" sz="1600" dirty="0" smtClean="0"/>
              <a:t>применяют в соединениях для скрепления деталей. Они имеют треугольный профиль, отличающийся повышенным моментом сопротивления отвинчиванию и высокой прочностью.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Крепежно-уплотняющие резьбы </a:t>
            </a:r>
            <a:r>
              <a:rPr lang="ru-RU" sz="1600" dirty="0" smtClean="0"/>
              <a:t>применяют для скрепления деталей в соединениях, требующих герметичности. Их также выполняют треугольного профиля, но без зазоров . Крепежные резьбовые детали имеют однозаходную резьбу.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Резьбы для преобразования движения </a:t>
            </a:r>
            <a:r>
              <a:rPr lang="ru-RU" sz="1600" dirty="0" smtClean="0"/>
              <a:t>(вращательного в поступательное или наоборот) применяют в винтовых механизмах. Они имеют трапецеидальный (реже прямоугольный) профиль, который характеризуется малым моментом сопротивления вращению.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849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Достоинства и недостатки резьбовых соединений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Достоинства: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высокая надёжность;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удобство сборки-разборки;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простота конструкции;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дешевизна (вследствие стандартизации);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технологичность;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возможность регулировки силы сжатия.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Недостатки: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концентрация напряжений во впадинах резьбы;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низкая вибрационная стойкость (</a:t>
            </a:r>
            <a:r>
              <a:rPr lang="ru-RU" dirty="0" err="1" smtClean="0">
                <a:solidFill>
                  <a:srgbClr val="FF0000"/>
                </a:solidFill>
              </a:rPr>
              <a:t>самоотвинчивание</a:t>
            </a:r>
            <a:r>
              <a:rPr lang="ru-RU" dirty="0" smtClean="0">
                <a:solidFill>
                  <a:srgbClr val="FF0000"/>
                </a:solidFill>
              </a:rPr>
              <a:t> при вибрации)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Знать:</a:t>
            </a:r>
          </a:p>
          <a:p>
            <a:pPr>
              <a:buFontTx/>
              <a:buChar char="-"/>
            </a:pPr>
            <a:r>
              <a:rPr lang="ru-RU" dirty="0" smtClean="0"/>
              <a:t>Свойства материалов, назначение и характеристики заклепок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Уметь:</a:t>
            </a:r>
          </a:p>
          <a:p>
            <a:pPr>
              <a:buNone/>
            </a:pPr>
            <a:r>
              <a:rPr lang="ru-RU" dirty="0" smtClean="0"/>
              <a:t>- Размечать заготовку, пользоваться сверлильным, слесарным технологическим оборудованием, контрольно-измерительным инструментом</a:t>
            </a:r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48430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ЗНания</a:t>
            </a:r>
            <a:r>
              <a:rPr lang="ru-RU" b="1" dirty="0" smtClean="0">
                <a:solidFill>
                  <a:srgbClr val="0070C0"/>
                </a:solidFill>
              </a:rPr>
              <a:t> и умения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6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Геометрические параметры резьбы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961" y="732601"/>
            <a:ext cx="8597821" cy="5904656"/>
          </a:xfrm>
        </p:spPr>
        <p:txBody>
          <a:bodyPr lIns="0" tIns="0" rIns="0" bIns="0">
            <a:noAutofit/>
          </a:bodyPr>
          <a:lstStyle/>
          <a:p>
            <a:pPr marL="4572000" indent="0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Основными геометрическими параметрами цилиндрической резьбы </a:t>
            </a:r>
            <a:r>
              <a:rPr lang="ru-RU" sz="1700" dirty="0" smtClean="0">
                <a:solidFill>
                  <a:schemeClr val="tx1"/>
                </a:solidFill>
              </a:rPr>
              <a:t>являются: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4572000" indent="0">
              <a:spcBef>
                <a:spcPts val="0"/>
              </a:spcBef>
              <a:buNone/>
            </a:pPr>
            <a:r>
              <a:rPr lang="ru-RU" sz="1700" b="1" dirty="0" err="1" smtClean="0">
                <a:solidFill>
                  <a:srgbClr val="FF0000"/>
                </a:solidFill>
              </a:rPr>
              <a:t>d</a:t>
            </a:r>
            <a:r>
              <a:rPr lang="ru-RU" sz="1700" dirty="0" smtClean="0">
                <a:solidFill>
                  <a:schemeClr val="tx1"/>
                </a:solidFill>
              </a:rPr>
              <a:t> — номинальный диаметр резьбы (наружный диаметр для винта);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4572000" indent="0">
              <a:spcBef>
                <a:spcPts val="0"/>
              </a:spcBef>
              <a:buNone/>
            </a:pPr>
            <a:r>
              <a:rPr lang="ru-RU" sz="1700" b="1" dirty="0" err="1" smtClean="0">
                <a:solidFill>
                  <a:srgbClr val="FF0000"/>
                </a:solidFill>
              </a:rPr>
              <a:t>d</a:t>
            </a:r>
            <a:r>
              <a:rPr lang="en-US" sz="1700" b="1" baseline="-25000" dirty="0" smtClean="0">
                <a:solidFill>
                  <a:srgbClr val="FF0000"/>
                </a:solidFill>
              </a:rPr>
              <a:t>1</a:t>
            </a:r>
            <a:r>
              <a:rPr lang="ru-RU" sz="1700" dirty="0" smtClean="0">
                <a:solidFill>
                  <a:schemeClr val="tx1"/>
                </a:solidFill>
              </a:rPr>
              <a:t> — внутренний диаметр резьбы винта (по дну впадины);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4572000" indent="0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d</a:t>
            </a:r>
            <a:r>
              <a:rPr lang="ru-RU" sz="17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1700" baseline="-25000" dirty="0" smtClean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— средний диаметр резьбы, т. е. диаметр воображаемого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цилиндра, на котором толщина витка равна ширине впадины;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 err="1" smtClean="0">
                <a:solidFill>
                  <a:srgbClr val="FF0000"/>
                </a:solidFill>
              </a:rPr>
              <a:t>р</a:t>
            </a:r>
            <a:r>
              <a:rPr lang="ru-RU" sz="1700" dirty="0" smtClean="0">
                <a:solidFill>
                  <a:schemeClr val="tx1"/>
                </a:solidFill>
              </a:rPr>
              <a:t> — шаг резьбы, т. е. расстояние между одноименными сторонами соседних профилей, измеренное в направлении оси резьбы;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 err="1" smtClean="0">
                <a:solidFill>
                  <a:srgbClr val="FF0000"/>
                </a:solidFill>
              </a:rPr>
              <a:t>р</a:t>
            </a:r>
            <a:r>
              <a:rPr lang="ru-RU" sz="1700" b="1" baseline="-25000" dirty="0" err="1" smtClean="0">
                <a:solidFill>
                  <a:srgbClr val="FF0000"/>
                </a:solidFill>
              </a:rPr>
              <a:t>h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— ход резьбы, т. е. расстояние между одноименными сторонами одного и того же витка в осевом направлении:  для однозаходной резьбы </a:t>
            </a:r>
            <a:r>
              <a:rPr lang="ru-RU" sz="1700" b="1" dirty="0" err="1" smtClean="0">
                <a:solidFill>
                  <a:srgbClr val="FF0000"/>
                </a:solidFill>
              </a:rPr>
              <a:t>р</a:t>
            </a:r>
            <a:r>
              <a:rPr lang="ru-RU" sz="1700" b="1" baseline="-25000" dirty="0" err="1" smtClean="0">
                <a:solidFill>
                  <a:srgbClr val="FF0000"/>
                </a:solidFill>
              </a:rPr>
              <a:t>h</a:t>
            </a:r>
            <a:r>
              <a:rPr lang="ru-RU" sz="1700" b="1" dirty="0" smtClean="0">
                <a:solidFill>
                  <a:srgbClr val="FF0000"/>
                </a:solidFill>
              </a:rPr>
              <a:t> = р</a:t>
            </a:r>
            <a:r>
              <a:rPr lang="ru-RU" sz="1700" dirty="0" smtClean="0">
                <a:solidFill>
                  <a:schemeClr val="tx1"/>
                </a:solidFill>
              </a:rPr>
              <a:t>;</a:t>
            </a:r>
            <a:endParaRPr lang="en-US" sz="1700" dirty="0" smtClean="0">
              <a:solidFill>
                <a:schemeClr val="tx1"/>
              </a:solidFill>
            </a:endParaRPr>
          </a:p>
          <a:p>
            <a:pPr indent="190500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для многозаходной </a:t>
            </a:r>
            <a:r>
              <a:rPr lang="ru-RU" sz="1700" b="1" dirty="0" err="1" smtClean="0">
                <a:solidFill>
                  <a:srgbClr val="FF0000"/>
                </a:solidFill>
              </a:rPr>
              <a:t>р</a:t>
            </a:r>
            <a:r>
              <a:rPr lang="ru-RU" sz="1700" b="1" baseline="-25000" dirty="0" err="1" smtClean="0">
                <a:solidFill>
                  <a:srgbClr val="FF0000"/>
                </a:solidFill>
              </a:rPr>
              <a:t>h</a:t>
            </a:r>
            <a:r>
              <a:rPr lang="ru-RU" sz="1700" b="1" dirty="0" smtClean="0">
                <a:solidFill>
                  <a:srgbClr val="FF0000"/>
                </a:solidFill>
              </a:rPr>
              <a:t> = </a:t>
            </a:r>
            <a:r>
              <a:rPr lang="en-US" sz="1700" b="1" dirty="0" smtClean="0">
                <a:solidFill>
                  <a:srgbClr val="FF0000"/>
                </a:solidFill>
              </a:rPr>
              <a:t>p</a:t>
            </a:r>
            <a:r>
              <a:rPr lang="ru-RU" sz="1700" b="1" dirty="0" err="1" smtClean="0">
                <a:solidFill>
                  <a:srgbClr val="FF0000"/>
                </a:solidFill>
              </a:rPr>
              <a:t>z</a:t>
            </a:r>
            <a:r>
              <a:rPr lang="ru-RU" sz="1700" b="1" baseline="-25000" dirty="0" err="1" smtClean="0">
                <a:solidFill>
                  <a:srgbClr val="FF0000"/>
                </a:solidFill>
              </a:rPr>
              <a:t>р</a:t>
            </a:r>
            <a:r>
              <a:rPr lang="ru-RU" sz="1700" dirty="0" smtClean="0">
                <a:solidFill>
                  <a:schemeClr val="tx1"/>
                </a:solidFill>
              </a:rPr>
              <a:t>, 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где </a:t>
            </a:r>
            <a:r>
              <a:rPr lang="ru-RU" sz="1700" b="1" dirty="0" err="1" smtClean="0">
                <a:solidFill>
                  <a:srgbClr val="FF0000"/>
                </a:solidFill>
              </a:rPr>
              <a:t>z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— число заходов.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Ход равен пути перемещения винта вдоль своей оси при повороте на один </a:t>
            </a:r>
            <a:r>
              <a:rPr lang="ru-RU" sz="1700" b="1" dirty="0" smtClean="0">
                <a:solidFill>
                  <a:schemeClr val="tx1"/>
                </a:solidFill>
              </a:rPr>
              <a:t>оборот </a:t>
            </a:r>
            <a:r>
              <a:rPr lang="ru-RU" sz="1700" dirty="0" smtClean="0">
                <a:solidFill>
                  <a:schemeClr val="tx1"/>
                </a:solidFill>
              </a:rPr>
              <a:t>в неподвижной гайке; 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 err="1" smtClean="0">
                <a:solidFill>
                  <a:srgbClr val="FF0000"/>
                </a:solidFill>
              </a:rPr>
              <a:t>α </a:t>
            </a:r>
            <a:r>
              <a:rPr lang="ru-RU" sz="1700" dirty="0" smtClean="0">
                <a:solidFill>
                  <a:schemeClr val="tx1"/>
                </a:solidFill>
              </a:rPr>
              <a:t>— угол профиля резьбы;</a:t>
            </a:r>
          </a:p>
          <a:p>
            <a:pPr>
              <a:spcBef>
                <a:spcPts val="0"/>
              </a:spcBef>
              <a:buNone/>
            </a:pPr>
            <a:r>
              <a:rPr lang="ru-RU" sz="1700" b="1" dirty="0" err="1" smtClean="0">
                <a:solidFill>
                  <a:srgbClr val="FF0000"/>
                </a:solidFill>
              </a:rPr>
              <a:t>ψ</a:t>
            </a:r>
            <a:r>
              <a:rPr lang="ru-RU" sz="1700" dirty="0" err="1" smtClean="0">
                <a:solidFill>
                  <a:schemeClr val="tx1"/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— угол подъема резьбы, т. е. угол, образованный разверткой винтовой линии по среднему диаметру резьбы и плоскостью, перпендикулярной оси винта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ru-RU" sz="1700" b="1" dirty="0" err="1" smtClean="0">
                <a:solidFill>
                  <a:srgbClr val="FF0000"/>
                </a:solidFill>
              </a:rPr>
              <a:t>tgψ= p</a:t>
            </a:r>
            <a:r>
              <a:rPr lang="en-US" sz="1700" b="1" baseline="-25000" dirty="0" smtClean="0">
                <a:solidFill>
                  <a:srgbClr val="FF0000"/>
                </a:solidFill>
              </a:rPr>
              <a:t>h</a:t>
            </a:r>
            <a:r>
              <a:rPr lang="en-US" sz="1700" b="1" dirty="0" smtClean="0">
                <a:solidFill>
                  <a:srgbClr val="FF0000"/>
                </a:solidFill>
              </a:rPr>
              <a:t>/ </a:t>
            </a:r>
            <a:r>
              <a:rPr lang="ru-RU" sz="1700" b="1" dirty="0" smtClean="0">
                <a:solidFill>
                  <a:srgbClr val="FF0000"/>
                </a:solidFill>
              </a:rPr>
              <a:t>πd</a:t>
            </a:r>
            <a:r>
              <a:rPr lang="ru-RU" sz="17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1700" b="1" dirty="0" smtClean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Из формулы  следует, что угол </a:t>
            </a:r>
            <a:r>
              <a:rPr lang="ru-RU" sz="1700" dirty="0" err="1" smtClean="0">
                <a:solidFill>
                  <a:schemeClr val="tx1"/>
                </a:solidFill>
              </a:rPr>
              <a:t>ψ </a:t>
            </a:r>
            <a:r>
              <a:rPr lang="ru-RU" sz="1700" dirty="0" smtClean="0">
                <a:solidFill>
                  <a:schemeClr val="tx1"/>
                </a:solidFill>
              </a:rPr>
              <a:t>возрастает с увеличением числа заходов резьбы. </a:t>
            </a:r>
          </a:p>
          <a:p>
            <a:pPr>
              <a:spcBef>
                <a:spcPts val="0"/>
              </a:spcBef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­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pic>
        <p:nvPicPr>
          <p:cNvPr id="6" name="Рисунок 5" descr="метрическа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33" y="722566"/>
            <a:ext cx="4762691" cy="248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65" y="46592"/>
            <a:ext cx="91440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типы </a:t>
            </a:r>
            <a:r>
              <a:rPr lang="ru-RU" b="1" dirty="0" err="1" smtClean="0"/>
              <a:t>резьб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096" y="588097"/>
            <a:ext cx="8686800" cy="5733256"/>
          </a:xfrm>
        </p:spPr>
        <p:txBody>
          <a:bodyPr lIns="0" tIns="0" rIns="0" bIns="0">
            <a:noAutofit/>
          </a:bodyPr>
          <a:lstStyle/>
          <a:p>
            <a:pPr marL="0" indent="4392613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МЕТРИЧЕСКИЕ РЕЗЬБЫ.</a:t>
            </a:r>
          </a:p>
          <a:p>
            <a:pPr marL="4392613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Профиль в виде равностороннего треугольника. Радиальный зазор делает ее негерметичной.  Метрические резьбы делятся на резьбы с </a:t>
            </a:r>
            <a:r>
              <a:rPr lang="ru-RU" sz="1600" i="1" dirty="0" smtClean="0">
                <a:solidFill>
                  <a:schemeClr val="tx1"/>
                </a:solidFill>
              </a:rPr>
              <a:t>крупным</a:t>
            </a:r>
            <a:r>
              <a:rPr lang="ru-RU" sz="1600" dirty="0" smtClean="0">
                <a:solidFill>
                  <a:schemeClr val="tx1"/>
                </a:solidFill>
              </a:rPr>
              <a:t> и </a:t>
            </a:r>
            <a:r>
              <a:rPr lang="ru-RU" sz="1600" i="1" dirty="0" smtClean="0">
                <a:solidFill>
                  <a:schemeClr val="tx1"/>
                </a:solidFill>
              </a:rPr>
              <a:t>мелким шагом. </a:t>
            </a:r>
            <a:r>
              <a:rPr lang="ru-RU" sz="1600" dirty="0" smtClean="0">
                <a:solidFill>
                  <a:schemeClr val="tx1"/>
                </a:solidFill>
              </a:rPr>
              <a:t>В качестве крепежной применяют резьбу с крупным шагом, так как она менее чувствительна к износу и неточностям  изготовления. Резьбы с мелким шагом меньше ослабляют деталь ..</a:t>
            </a:r>
          </a:p>
          <a:p>
            <a:pPr marL="0" indent="4392613">
              <a:spcBef>
                <a:spcPts val="0"/>
              </a:spcBef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4392613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ДЮЙМОВАЯ РЕЗЬБА.</a:t>
            </a:r>
          </a:p>
          <a:p>
            <a:pPr marL="4392613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Имеет профиль в виде равнобедренного треугольника с углом при вершине  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=55</a:t>
            </a:r>
            <a:r>
              <a:rPr lang="ru-RU" sz="1600" dirty="0" smtClean="0">
                <a:solidFill>
                  <a:schemeClr val="tx1"/>
                </a:solidFill>
              </a:rPr>
              <a:t>. Применяются только при ремонте деталей импортных машин</a:t>
            </a:r>
          </a:p>
          <a:p>
            <a:pPr marL="4392613" indent="0">
              <a:spcBef>
                <a:spcPts val="0"/>
              </a:spcBef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4392613" indent="0">
              <a:spcBef>
                <a:spcPts val="0"/>
              </a:spcBef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4392613" indent="0">
              <a:spcBef>
                <a:spcPts val="0"/>
              </a:spcBef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4392613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ТРУБНАЯ РЕЗЬБА.</a:t>
            </a:r>
          </a:p>
          <a:p>
            <a:pPr marL="4302125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Трубная цилиндрическая резьба                    дюймовой резьбой, но с закругленными выступами и впадинами. Отсутствие радиальных зазоров делает резьбовое соединение герметичным. Применяется для соединения труб. Высокую прочность соединения дает трубная коническая резьба.</a:t>
            </a:r>
          </a:p>
        </p:txBody>
      </p:sp>
      <p:pic>
        <p:nvPicPr>
          <p:cNvPr id="7" name="Рисунок 6" descr="метрическа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8" y="756286"/>
            <a:ext cx="4355976" cy="1790543"/>
          </a:xfrm>
          <a:prstGeom prst="rect">
            <a:avLst/>
          </a:prstGeom>
        </p:spPr>
      </p:pic>
      <p:pic>
        <p:nvPicPr>
          <p:cNvPr id="8" name="Рисунок 7" descr="дюймова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08" y="2574336"/>
            <a:ext cx="4139952" cy="2136663"/>
          </a:xfrm>
          <a:prstGeom prst="rect">
            <a:avLst/>
          </a:prstGeom>
        </p:spPr>
      </p:pic>
      <p:pic>
        <p:nvPicPr>
          <p:cNvPr id="9" name="Рисунок 8" descr="трубна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096" y="4852868"/>
            <a:ext cx="3923928" cy="1975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66"/>
            <a:ext cx="9144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типы </a:t>
            </a:r>
            <a:r>
              <a:rPr lang="ru-RU" b="1" dirty="0" err="1" smtClean="0"/>
              <a:t>резьб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17054"/>
            <a:ext cx="8686800" cy="5544616"/>
          </a:xfrm>
        </p:spPr>
        <p:txBody>
          <a:bodyPr lIns="0" tIns="0" rIns="0" bIns="0">
            <a:noAutofit/>
          </a:bodyPr>
          <a:lstStyle/>
          <a:p>
            <a:pPr marL="34925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ТРАПЕЦИИДАЛЬНАЯ РЕЗЬБА</a:t>
            </a:r>
            <a:r>
              <a:rPr lang="ru-RU" sz="1600" dirty="0" smtClean="0"/>
              <a:t>. </a:t>
            </a:r>
          </a:p>
          <a:p>
            <a:pPr marL="349250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Это основная резьба в передаче винт – гайка. Ее профиль равнобедренная трапеция с углом 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=30</a:t>
            </a:r>
            <a:r>
              <a:rPr lang="ru-RU" sz="1600" dirty="0" smtClean="0">
                <a:solidFill>
                  <a:schemeClr val="tx1"/>
                </a:solidFill>
              </a:rPr>
              <a:t>. Характеризуется небольшими потерями на трение с треугольным профилем.</a:t>
            </a:r>
          </a:p>
          <a:p>
            <a:pPr marL="3492500" indent="0">
              <a:spcBef>
                <a:spcPts val="0"/>
              </a:spcBef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34925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УПОРНАЯ РЕЗЬБА </a:t>
            </a:r>
            <a:r>
              <a:rPr lang="ru-RU" sz="1600" dirty="0" smtClean="0">
                <a:solidFill>
                  <a:schemeClr val="tx1"/>
                </a:solidFill>
              </a:rPr>
              <a:t>– имеет профиль в виде не равнобокой трапеции с углом 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=27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349250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Для упорной резьбы КПД выше, чем у </a:t>
            </a:r>
            <a:r>
              <a:rPr lang="ru-RU" sz="1600" dirty="0" err="1" smtClean="0">
                <a:solidFill>
                  <a:schemeClr val="tx1"/>
                </a:solidFill>
              </a:rPr>
              <a:t>трапециидальной</a:t>
            </a:r>
            <a:r>
              <a:rPr lang="ru-RU" sz="1600" dirty="0" smtClean="0">
                <a:solidFill>
                  <a:schemeClr val="tx1"/>
                </a:solidFill>
              </a:rPr>
              <a:t>. Применяется в передаче винт – гайка при больших односторонних осевых нагрузках. </a:t>
            </a:r>
          </a:p>
          <a:p>
            <a:pPr marL="3492500" indent="0">
              <a:spcBef>
                <a:spcPts val="0"/>
              </a:spcBef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34925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ПРЯМОУГОЛЬНАЯ РЕЗЬБА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</a:p>
          <a:p>
            <a:pPr marL="349250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Профиль – квадрат. У нее самый высокий КПД из всех </a:t>
            </a:r>
            <a:r>
              <a:rPr lang="ru-RU" sz="1600" dirty="0" err="1" smtClean="0">
                <a:solidFill>
                  <a:schemeClr val="tx1"/>
                </a:solidFill>
              </a:rPr>
              <a:t>резьб</a:t>
            </a:r>
            <a:r>
              <a:rPr lang="ru-RU" sz="1600" dirty="0" smtClean="0">
                <a:solidFill>
                  <a:schemeClr val="tx1"/>
                </a:solidFill>
              </a:rPr>
              <a:t>.  Обладает пониженной прочностью. Применяется в малонагруженных передачах винт – гайка.</a:t>
            </a:r>
          </a:p>
          <a:p>
            <a:pPr marL="3492500" indent="0">
              <a:spcBef>
                <a:spcPts val="0"/>
              </a:spcBef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349250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КРУГЛАЯ РЕЗЬБА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Угол профиля </a:t>
            </a:r>
            <a:r>
              <a:rPr lang="ru-RU" sz="1600" dirty="0" smtClean="0">
                <a:solidFill>
                  <a:schemeClr val="tx1"/>
                </a:solidFill>
                <a:sym typeface="Symbol"/>
              </a:rPr>
              <a:t>=30 </a:t>
            </a:r>
            <a:r>
              <a:rPr lang="ru-RU" sz="1600" dirty="0" smtClean="0">
                <a:solidFill>
                  <a:schemeClr val="tx1"/>
                </a:solidFill>
              </a:rPr>
              <a:t>Резьба характеризуется высокой динамической прочностью.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 descr="трапециидальна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2566"/>
            <a:ext cx="3779912" cy="1862412"/>
          </a:xfrm>
          <a:prstGeom prst="rect">
            <a:avLst/>
          </a:prstGeom>
        </p:spPr>
      </p:pic>
      <p:pic>
        <p:nvPicPr>
          <p:cNvPr id="5" name="Рисунок 4" descr="упорна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71615"/>
            <a:ext cx="3779912" cy="1655870"/>
          </a:xfrm>
          <a:prstGeom prst="rect">
            <a:avLst/>
          </a:prstGeom>
        </p:spPr>
      </p:pic>
      <p:pic>
        <p:nvPicPr>
          <p:cNvPr id="6" name="Рисунок 5" descr="прямоугольна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4603730"/>
            <a:ext cx="3816424" cy="2113048"/>
          </a:xfrm>
          <a:prstGeom prst="rect">
            <a:avLst/>
          </a:prstGeom>
        </p:spPr>
      </p:pic>
      <p:pic>
        <p:nvPicPr>
          <p:cNvPr id="7" name="Рисунок 6" descr="кругла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880191"/>
            <a:ext cx="3279530" cy="1977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Способы изготовления </a:t>
            </a:r>
            <a:r>
              <a:rPr lang="ru-RU" b="1" dirty="0" err="1" smtClean="0"/>
              <a:t>резьб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6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Существует следующие </a:t>
            </a:r>
            <a:r>
              <a:rPr lang="ru-RU" b="1" dirty="0" smtClean="0">
                <a:solidFill>
                  <a:srgbClr val="FF0000"/>
                </a:solidFill>
              </a:rPr>
              <a:t>способы изготовления </a:t>
            </a:r>
            <a:r>
              <a:rPr lang="ru-RU" b="1" dirty="0" err="1" smtClean="0">
                <a:solidFill>
                  <a:srgbClr val="FF0000"/>
                </a:solidFill>
              </a:rPr>
              <a:t>резьб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8001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нарезание;</a:t>
            </a:r>
          </a:p>
          <a:p>
            <a:pPr marL="8001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накатывание;</a:t>
            </a:r>
          </a:p>
          <a:p>
            <a:pPr marL="8001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литье;</a:t>
            </a:r>
          </a:p>
          <a:p>
            <a:pPr marL="8001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выдавливание.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Нарезание </a:t>
            </a:r>
            <a:r>
              <a:rPr lang="ru-RU" dirty="0" err="1" smtClean="0">
                <a:solidFill>
                  <a:schemeClr val="tx1"/>
                </a:solidFill>
              </a:rPr>
              <a:t>резьб</a:t>
            </a:r>
            <a:r>
              <a:rPr lang="ru-RU" dirty="0" smtClean="0">
                <a:solidFill>
                  <a:schemeClr val="tx1"/>
                </a:solidFill>
              </a:rPr>
              <a:t> осуществляется </a:t>
            </a:r>
            <a:r>
              <a:rPr lang="ru-RU" b="1" dirty="0" smtClean="0">
                <a:solidFill>
                  <a:schemeClr val="tx1"/>
                </a:solidFill>
              </a:rPr>
              <a:t>резцами, гребенками, плашками, метчиками, резьбовыми головками, фрезами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Накатывание </a:t>
            </a:r>
            <a:r>
              <a:rPr lang="ru-RU" b="1" dirty="0" err="1" smtClean="0">
                <a:solidFill>
                  <a:schemeClr val="tx1"/>
                </a:solidFill>
              </a:rPr>
              <a:t>резьб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осуществляется гребенками или роликами </a:t>
            </a:r>
            <a:r>
              <a:rPr lang="ru-RU" dirty="0" err="1" smtClean="0">
                <a:solidFill>
                  <a:schemeClr val="tx1"/>
                </a:solidFill>
              </a:rPr>
              <a:t>резьбонакатанных</a:t>
            </a:r>
            <a:r>
              <a:rPr lang="ru-RU" dirty="0" smtClean="0">
                <a:solidFill>
                  <a:schemeClr val="tx1"/>
                </a:solidFill>
              </a:rPr>
              <a:t> автоматах путем пластической деформации заготовок. Этот способ высокопроизводителен, применяется в массовом производстве при изготовлении стандартных крепежных деталей. Накатанные резьбы имеют повышенную прочность, так как волокна материала при накатывании резьбы не перерезываются.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Литье</a:t>
            </a:r>
            <a:r>
              <a:rPr lang="ru-RU" dirty="0" smtClean="0">
                <a:solidFill>
                  <a:schemeClr val="tx1"/>
                </a:solidFill>
              </a:rPr>
              <a:t> применяется при изготовлении резьбы на пластмассовых и керамических изделиях.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Выдавливание</a:t>
            </a:r>
            <a:r>
              <a:rPr lang="ru-RU" dirty="0" smtClean="0">
                <a:solidFill>
                  <a:schemeClr val="tx1"/>
                </a:solidFill>
              </a:rPr>
              <a:t> применяется при изготовлении резьбы на тонкостенных деталях.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248" y="-15715"/>
            <a:ext cx="9166248" cy="6113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Конструктивные формы резьбовых соединений</a:t>
            </a:r>
            <a:endParaRPr lang="ru-RU" sz="2800" dirty="0"/>
          </a:p>
        </p:txBody>
      </p:sp>
      <p:pic>
        <p:nvPicPr>
          <p:cNvPr id="4" name="Содержимое 3" descr="болты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402" y="2863195"/>
            <a:ext cx="3161310" cy="2285396"/>
          </a:xfrm>
        </p:spPr>
      </p:pic>
      <p:pic>
        <p:nvPicPr>
          <p:cNvPr id="5" name="Рисунок 4" descr="вин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02" y="5081309"/>
            <a:ext cx="2985726" cy="1722134"/>
          </a:xfrm>
          <a:prstGeom prst="rect">
            <a:avLst/>
          </a:prstGeom>
        </p:spPr>
      </p:pic>
      <p:pic>
        <p:nvPicPr>
          <p:cNvPr id="6" name="Рисунок 5" descr="шпильк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02" y="654975"/>
            <a:ext cx="3847373" cy="2196370"/>
          </a:xfrm>
          <a:prstGeom prst="rect">
            <a:avLst/>
          </a:prstGeom>
        </p:spPr>
      </p:pic>
      <p:pic>
        <p:nvPicPr>
          <p:cNvPr id="7" name="Рисунок 6" descr="рымбол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543960"/>
            <a:ext cx="3719681" cy="3124827"/>
          </a:xfrm>
          <a:prstGeom prst="rect">
            <a:avLst/>
          </a:prstGeom>
        </p:spPr>
      </p:pic>
      <p:pic>
        <p:nvPicPr>
          <p:cNvPr id="8" name="Рисунок 7" descr="гайки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3757" y="4139191"/>
            <a:ext cx="4609492" cy="269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68" y="68362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Стопорение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312" y="591890"/>
            <a:ext cx="8686800" cy="5733256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Известны следующие </a:t>
            </a:r>
            <a:r>
              <a:rPr lang="ru-RU" sz="1600" b="1" u="sng" dirty="0" smtClean="0">
                <a:solidFill>
                  <a:srgbClr val="0070C0"/>
                </a:solidFill>
              </a:rPr>
              <a:t>виды </a:t>
            </a:r>
            <a:r>
              <a:rPr lang="ru-RU" sz="1600" b="1" u="sng" dirty="0" err="1" smtClean="0">
                <a:solidFill>
                  <a:srgbClr val="0070C0"/>
                </a:solidFill>
              </a:rPr>
              <a:t>стопорения</a:t>
            </a:r>
            <a:r>
              <a:rPr lang="ru-RU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 </a:t>
            </a:r>
            <a:r>
              <a:rPr lang="ru-RU" sz="1600" b="1" dirty="0" err="1" smtClean="0">
                <a:solidFill>
                  <a:srgbClr val="FF0000"/>
                </a:solidFill>
              </a:rPr>
              <a:t>Стопорение</a:t>
            </a:r>
            <a:r>
              <a:rPr lang="ru-RU" sz="1600" b="1" dirty="0" smtClean="0">
                <a:solidFill>
                  <a:srgbClr val="FF0000"/>
                </a:solidFill>
              </a:rPr>
              <a:t> дополнительным трением</a:t>
            </a:r>
            <a:r>
              <a:rPr lang="ru-RU" sz="1600" dirty="0" smtClean="0"/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за счёт создания дополнительных сил трения, сохраняющихся при снятии с винта внешней  нагрузки.</a:t>
            </a:r>
          </a:p>
          <a:p>
            <a:pPr marL="900113" indent="-217488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   </a:t>
            </a:r>
            <a:r>
              <a:rPr lang="ru-RU" sz="1600" b="1" dirty="0" smtClean="0">
                <a:solidFill>
                  <a:srgbClr val="FF0000"/>
                </a:solidFill>
              </a:rPr>
              <a:t>Контргайка</a:t>
            </a:r>
            <a:r>
              <a:rPr lang="ru-RU" sz="1600" dirty="0" smtClean="0">
                <a:solidFill>
                  <a:schemeClr val="tx1"/>
                </a:solidFill>
              </a:rPr>
              <a:t> воспринимает основную осевую нагрузку, а сила трения и затяжки в резьбе основной гайки ослабляется. Необходима взаимная затяжка гаек.</a:t>
            </a:r>
          </a:p>
          <a:p>
            <a:pPr marL="2698750" indent="0">
              <a:spcBef>
                <a:spcPts val="0"/>
              </a:spcBef>
              <a:buNone/>
            </a:pPr>
            <a:r>
              <a:rPr lang="ru-RU" sz="1600" b="1" dirty="0" err="1" smtClean="0">
                <a:solidFill>
                  <a:srgbClr val="FF0000"/>
                </a:solidFill>
              </a:rPr>
              <a:t>Самоконтрящиеся</a:t>
            </a:r>
            <a:r>
              <a:rPr lang="ru-RU" sz="1600" b="1" dirty="0" smtClean="0">
                <a:solidFill>
                  <a:srgbClr val="FF0000"/>
                </a:solidFill>
              </a:rPr>
              <a:t> гайки с радиальным натягом резьбы </a:t>
            </a:r>
            <a:r>
              <a:rPr lang="ru-RU" sz="1600" dirty="0" smtClean="0"/>
              <a:t>после </a:t>
            </a:r>
            <a:r>
              <a:rPr lang="ru-RU" sz="1600" dirty="0" smtClean="0">
                <a:solidFill>
                  <a:schemeClr val="tx1"/>
                </a:solidFill>
              </a:rPr>
              <a:t>нарезания резьбы и пластического обжатия специальной шейки гайки на  эллипс. Иногда </a:t>
            </a:r>
            <a:r>
              <a:rPr lang="ru-RU" sz="1600" dirty="0" err="1" smtClean="0">
                <a:solidFill>
                  <a:schemeClr val="tx1"/>
                </a:solidFill>
              </a:rPr>
              <a:t>самоконтрящиеся</a:t>
            </a:r>
            <a:r>
              <a:rPr lang="ru-RU" sz="1600" dirty="0" smtClean="0">
                <a:solidFill>
                  <a:schemeClr val="tx1"/>
                </a:solidFill>
              </a:rPr>
              <a:t> гайки выполняются с несколькими радиальными прорезями</a:t>
            </a:r>
            <a:r>
              <a:rPr lang="ru-RU" sz="1600" dirty="0" smtClean="0"/>
              <a:t>.</a:t>
            </a:r>
          </a:p>
          <a:p>
            <a:pPr marL="170815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 Гайки с полиамидными кольцами без резьбы</a:t>
            </a:r>
            <a:r>
              <a:rPr lang="ru-RU" sz="1600" dirty="0" smtClean="0"/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которая нарезается винтом при завинчивании, обеспечивают большие силы трения. Применяют полиамидную пробку в винте.</a:t>
            </a:r>
          </a:p>
          <a:p>
            <a:pPr marL="1798638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Контргайка цангового типа</a:t>
            </a:r>
            <a:r>
              <a:rPr lang="ru-RU" sz="1600" dirty="0" smtClean="0">
                <a:solidFill>
                  <a:schemeClr val="tx1"/>
                </a:solidFill>
              </a:rPr>
              <a:t> (слева) при навинчивании обжимается на конической поверхности.</a:t>
            </a:r>
          </a:p>
          <a:p>
            <a:pPr marL="1798638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Контргайка арочного типа </a:t>
            </a:r>
            <a:r>
              <a:rPr lang="ru-RU" sz="1600" dirty="0" smtClean="0">
                <a:solidFill>
                  <a:schemeClr val="tx1"/>
                </a:solidFill>
              </a:rPr>
              <a:t>(справа) при навинчивании разгибается и расклинивает резьбу.</a:t>
            </a:r>
          </a:p>
          <a:p>
            <a:pPr marL="2698750" indent="0" defTabSz="239713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Пружинные шайбы </a:t>
            </a:r>
            <a:r>
              <a:rPr lang="ru-RU" sz="1600" dirty="0" smtClean="0">
                <a:solidFill>
                  <a:schemeClr val="tx1"/>
                </a:solidFill>
              </a:rPr>
              <a:t>обеспечивают трение в резьбе. Повышают сцепление врезанием своих острых срезов. Изготавливаются для правой и левой резьбы. Создают некоторое смещение нагрузки.</a:t>
            </a:r>
          </a:p>
          <a:p>
            <a:pPr marL="0" indent="1169988" defTabSz="239713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                     У пружинных шайб с несколькими отогнутыми усиками сила   </a:t>
            </a:r>
          </a:p>
          <a:p>
            <a:pPr marL="0" indent="1169988" defTabSz="239713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                      упругости направлена строго по оси болта. </a:t>
            </a:r>
          </a:p>
          <a:p>
            <a:pPr marL="107950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1600" b="1" dirty="0" smtClean="0">
                <a:solidFill>
                  <a:schemeClr val="tx1"/>
                </a:solidFill>
              </a:rPr>
              <a:t>При  спокойных нагрузках </a:t>
            </a:r>
            <a:r>
              <a:rPr lang="ru-RU" sz="1600" dirty="0" smtClean="0">
                <a:solidFill>
                  <a:schemeClr val="tx1"/>
                </a:solidFill>
              </a:rPr>
              <a:t>резьбы стопорят </a:t>
            </a:r>
            <a:r>
              <a:rPr lang="ru-RU" sz="1600" b="1" dirty="0" smtClean="0">
                <a:solidFill>
                  <a:schemeClr val="tx1"/>
                </a:solidFill>
              </a:rPr>
              <a:t>специальными винтами </a:t>
            </a:r>
            <a:r>
              <a:rPr lang="ru-RU" sz="1600" dirty="0" smtClean="0">
                <a:solidFill>
                  <a:schemeClr val="tx1"/>
                </a:solidFill>
              </a:rPr>
              <a:t>через </a:t>
            </a:r>
          </a:p>
          <a:p>
            <a:pPr marL="107950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медную или свинцовую прокладку или деформированием гайки с прорезями,</a:t>
            </a:r>
          </a:p>
          <a:p>
            <a:pPr marL="107950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перпендикулярными оси.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2050" name="Picture 2" descr="контрг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00" y="1319691"/>
            <a:ext cx="770050" cy="76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Гайка эллип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38" y="2179187"/>
            <a:ext cx="1371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гайка с рад прорезя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294" y="1863594"/>
            <a:ext cx="12811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полиамидные коль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54" y="2994162"/>
            <a:ext cx="750833" cy="68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полиамидные проб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3004" y="3023556"/>
            <a:ext cx="673499" cy="6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цанговая контргай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754" y="3701473"/>
            <a:ext cx="822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арочна контргай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1639" y="3767862"/>
            <a:ext cx="8239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разрезная шайб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4928" y="4739994"/>
            <a:ext cx="10064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шайбы с усикам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01787" y="4639644"/>
            <a:ext cx="155416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стопорение винтом или прорезям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605" y="5863024"/>
            <a:ext cx="109696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10726"/>
            <a:ext cx="86409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 smtClean="0">
                <a:solidFill>
                  <a:srgbClr val="FF0000"/>
                </a:solidFill>
              </a:rPr>
              <a:t>Стопорение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специальными запирающими элементами, полностью исключающими самопроизвольный </a:t>
            </a:r>
            <a:r>
              <a:rPr lang="ru-RU" dirty="0" err="1" smtClean="0"/>
              <a:t>проворот</a:t>
            </a:r>
            <a:r>
              <a:rPr lang="ru-RU" dirty="0" smtClean="0"/>
              <a:t> гайки.</a:t>
            </a:r>
          </a:p>
          <a:p>
            <a:pPr marL="1889125"/>
            <a:r>
              <a:rPr lang="ru-RU" b="1" dirty="0" smtClean="0">
                <a:solidFill>
                  <a:srgbClr val="0070C0"/>
                </a:solidFill>
              </a:rPr>
              <a:t>Шплинты</a:t>
            </a:r>
            <a:r>
              <a:rPr lang="ru-RU" dirty="0" smtClean="0"/>
              <a:t>  </a:t>
            </a:r>
            <a:r>
              <a:rPr lang="ru-RU" b="1" dirty="0" smtClean="0"/>
              <a:t>ГОСТ 397-79 </a:t>
            </a:r>
            <a:r>
              <a:rPr lang="ru-RU" dirty="0" smtClean="0"/>
              <a:t>сгибают из проволоки полукруглого сечения плоскими сторонами внутрь. Выпадению шплинта препятствуют его петля и разогнутые концы.</a:t>
            </a:r>
          </a:p>
          <a:p>
            <a:pPr marL="1889125"/>
            <a:r>
              <a:rPr lang="ru-RU" b="1" dirty="0" smtClean="0">
                <a:solidFill>
                  <a:srgbClr val="0070C0"/>
                </a:solidFill>
              </a:rPr>
              <a:t>Шайбы с лапками </a:t>
            </a:r>
            <a:r>
              <a:rPr lang="ru-RU" b="1" dirty="0" smtClean="0"/>
              <a:t>ГОСТ 11872-80  </a:t>
            </a:r>
            <a:r>
              <a:rPr lang="ru-RU" dirty="0" smtClean="0"/>
              <a:t>стопорят гайки со шлицами при регулировке подшипников качения на валу. Внутренний носик отгибается в канавку винта, а наружные лапки – в шлицы гайки.</a:t>
            </a:r>
          </a:p>
          <a:p>
            <a:pPr marL="1889125"/>
            <a:r>
              <a:rPr lang="ru-RU" dirty="0" smtClean="0"/>
              <a:t>У </a:t>
            </a:r>
            <a:r>
              <a:rPr lang="ru-RU" b="1" dirty="0" smtClean="0">
                <a:solidFill>
                  <a:srgbClr val="0070C0"/>
                </a:solidFill>
              </a:rPr>
              <a:t>шайб с лапками </a:t>
            </a:r>
            <a:r>
              <a:rPr lang="ru-RU" b="1" dirty="0" smtClean="0"/>
              <a:t>ГОСТ 3693/95-52 </a:t>
            </a:r>
            <a:r>
              <a:rPr lang="ru-RU" dirty="0" smtClean="0"/>
              <a:t>одна отгибается по грани гайки, а другая по грани детали. </a:t>
            </a:r>
            <a:r>
              <a:rPr lang="ru-RU" dirty="0" err="1" smtClean="0"/>
              <a:t>Стопорение</a:t>
            </a:r>
            <a:r>
              <a:rPr lang="ru-RU" dirty="0" smtClean="0"/>
              <a:t> такими шайбами, как и шплинтами, весьма надёжно и широко распространено.</a:t>
            </a:r>
          </a:p>
          <a:p>
            <a:pPr marL="1889125"/>
            <a:r>
              <a:rPr lang="ru-RU" b="1" dirty="0" smtClean="0">
                <a:solidFill>
                  <a:srgbClr val="0070C0"/>
                </a:solidFill>
              </a:rPr>
              <a:t>В групповых соединениях </a:t>
            </a:r>
            <a:r>
              <a:rPr lang="ru-RU" dirty="0" smtClean="0"/>
              <a:t>головки болтов  обвязывают </a:t>
            </a:r>
            <a:r>
              <a:rPr lang="ru-RU" b="1" dirty="0" smtClean="0">
                <a:solidFill>
                  <a:srgbClr val="0070C0"/>
                </a:solidFill>
              </a:rPr>
              <a:t>проволокой </a:t>
            </a:r>
            <a:r>
              <a:rPr lang="ru-RU" dirty="0" smtClean="0"/>
              <a:t>через отверстия с натяжением проволоки в сторону затяжки резьбы.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Стопорение</a:t>
            </a:r>
            <a:r>
              <a:rPr lang="ru-RU" dirty="0" smtClean="0"/>
              <a:t> может выполняться также </a:t>
            </a:r>
            <a:r>
              <a:rPr lang="ru-RU" b="1" dirty="0" smtClean="0"/>
              <a:t>пластическим деформированием</a:t>
            </a:r>
            <a:r>
              <a:rPr lang="ru-RU" dirty="0" smtClean="0"/>
              <a:t> или </a:t>
            </a:r>
            <a:r>
              <a:rPr lang="ru-RU" b="1" dirty="0" smtClean="0"/>
              <a:t>приваркой</a:t>
            </a:r>
            <a:r>
              <a:rPr lang="ru-RU" dirty="0" smtClean="0"/>
              <a:t> после затяжки.</a:t>
            </a:r>
          </a:p>
          <a:p>
            <a:pPr algn="ctr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Материалы</a:t>
            </a:r>
          </a:p>
          <a:p>
            <a:r>
              <a:rPr lang="ru-RU" dirty="0" smtClean="0"/>
              <a:t>Винты и гайки обычно выполняются из стали марок: </a:t>
            </a:r>
            <a:r>
              <a:rPr lang="ru-RU" b="1" dirty="0" smtClean="0">
                <a:solidFill>
                  <a:srgbClr val="FF0000"/>
                </a:solidFill>
              </a:rPr>
              <a:t>Ст3, Ст4, Ст5, 35, 45</a:t>
            </a:r>
            <a:r>
              <a:rPr lang="ru-RU" dirty="0" smtClean="0"/>
              <a:t>.  Наиболее напряжённые соединения из стали марок: </a:t>
            </a:r>
            <a:r>
              <a:rPr lang="ru-RU" b="1" dirty="0" smtClean="0">
                <a:solidFill>
                  <a:srgbClr val="FF0000"/>
                </a:solidFill>
              </a:rPr>
              <a:t>40, 40ХН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Декоративные винты и гайки выполняются из </a:t>
            </a:r>
            <a:r>
              <a:rPr lang="ru-RU" b="1" dirty="0" smtClean="0">
                <a:solidFill>
                  <a:srgbClr val="FF0000"/>
                </a:solidFill>
              </a:rPr>
              <a:t>цветных металлов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пластмасс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Выбор материалов, как и всех параметров резьбовых соединений,  определяется </a:t>
            </a:r>
            <a:r>
              <a:rPr lang="ru-RU" b="1" dirty="0" smtClean="0">
                <a:solidFill>
                  <a:srgbClr val="0070C0"/>
                </a:solidFill>
              </a:rPr>
              <a:t>расчётом на прочность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шпли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1" y="908720"/>
            <a:ext cx="164623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шайбы с лап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89" y="1930412"/>
            <a:ext cx="15541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стопорные шайб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461" y="2836471"/>
            <a:ext cx="1920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запирание проволок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94" y="3737768"/>
            <a:ext cx="19208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study.net/htm/img/18/10307/10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11256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5877272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Стопорные устройства резьбовых соединений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6655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6696744" cy="86409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Шпоночные соединения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3212976"/>
            <a:ext cx="8712968" cy="2520280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b="1" i="1" u="sng" dirty="0">
                <a:solidFill>
                  <a:srgbClr val="FF0000"/>
                </a:solidFill>
              </a:rPr>
              <a:t>Шпоночные соединения </a:t>
            </a:r>
            <a:r>
              <a:rPr lang="ru-RU" altLang="ru-RU" i="1" dirty="0"/>
              <a:t>– это разъемные подвижные или неподвижные соединения двух деталей, с применением специальных закладных деталей </a:t>
            </a:r>
            <a:r>
              <a:rPr lang="ru-RU" altLang="ru-RU" b="1" i="1" dirty="0">
                <a:solidFill>
                  <a:srgbClr val="0070C0"/>
                </a:solidFill>
              </a:rPr>
              <a:t>шпонок</a:t>
            </a:r>
            <a:r>
              <a:rPr lang="ru-RU" altLang="ru-RU" i="1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 </a:t>
            </a:r>
          </a:p>
          <a:p>
            <a:pPr>
              <a:spcBef>
                <a:spcPts val="0"/>
              </a:spcBef>
            </a:pPr>
            <a:endParaRPr lang="ru-RU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5651737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2" y="0"/>
            <a:ext cx="9125893" cy="67322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Шпоночные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702444"/>
            <a:ext cx="8712968" cy="5805264"/>
          </a:xfrm>
        </p:spPr>
        <p:txBody>
          <a:bodyPr lIns="0" tIns="0" rIns="0" bIns="0">
            <a:noAutofit/>
          </a:bodyPr>
          <a:lstStyle/>
          <a:p>
            <a:pPr marL="511175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Шпоночное соединение </a:t>
            </a:r>
            <a:r>
              <a:rPr lang="ru-RU" sz="1800" dirty="0" smtClean="0">
                <a:solidFill>
                  <a:schemeClr val="tx1"/>
                </a:solidFill>
              </a:rPr>
              <a:t>образуют шпонка 1, вал 2 и ступица 3 колеса (шкива, звездочки и др.).</a:t>
            </a:r>
          </a:p>
          <a:p>
            <a:pPr marL="511175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Шпонка</a:t>
            </a:r>
            <a:r>
              <a:rPr lang="ru-RU" sz="1800" b="1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представляет собой стальной брус, устанавливаемый в пазы вала и ступицы. Она служит для передачи вращающего момента между валом и ступицей. Основные типы шпонок стандартизованы. </a:t>
            </a:r>
          </a:p>
          <a:p>
            <a:pPr marL="0" indent="511175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Шпоночные пазы </a:t>
            </a:r>
            <a:r>
              <a:rPr lang="ru-RU" sz="1800" dirty="0" smtClean="0">
                <a:solidFill>
                  <a:schemeClr val="tx1"/>
                </a:solidFill>
              </a:rPr>
              <a:t>на валах получают фрезерованием дисковыми или концевыми фрезами, в ступицах — протягиванием.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Достоинства и недостатки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00B050"/>
                </a:solidFill>
              </a:rPr>
              <a:t>Достоинства </a:t>
            </a:r>
            <a:r>
              <a:rPr lang="ru-RU" sz="1600" dirty="0" smtClean="0">
                <a:solidFill>
                  <a:srgbClr val="00B050"/>
                </a:solidFill>
              </a:rPr>
              <a:t>– простота и надежность конструкции и сравнительная легкость монтажа и демонтажа.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FF0000"/>
                </a:solidFill>
              </a:rPr>
              <a:t>Недостатки</a:t>
            </a:r>
            <a:r>
              <a:rPr lang="ru-RU" sz="1600" dirty="0" smtClean="0">
                <a:solidFill>
                  <a:srgbClr val="FF0000"/>
                </a:solidFill>
              </a:rPr>
              <a:t> – шпоночные пазы ослабляют вал и ступицу насаживаемый на вал детали;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Ослабление вала обусловлено не только уменьшением его сечения, но главное, значительной  концентрацией напряжений изгиба и кручения, вызываемой шпоночным пазом.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Шпоночное соединение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трудоемко в изготовлении</a:t>
            </a:r>
            <a:r>
              <a:rPr lang="ru-RU" sz="1600" dirty="0" smtClean="0"/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при изготовлении паза концевой фрезой требуется ручная пригонка шпонки по пазу; при изготовлении паза дисковой фрезой — крепление шпонки в пазу винтами (от возможных осевых смещений).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</a:t>
            </a:r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 </a:t>
            </a:r>
          </a:p>
          <a:p>
            <a:pPr>
              <a:spcBef>
                <a:spcPts val="0"/>
              </a:spcBef>
            </a:pPr>
            <a:endParaRPr lang="ru-RU" sz="1800" i="1" dirty="0" smtClean="0"/>
          </a:p>
        </p:txBody>
      </p:sp>
      <p:pic>
        <p:nvPicPr>
          <p:cNvPr id="4" name="Рисунок 3" descr="шпон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904340"/>
            <a:ext cx="5040560" cy="2700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90000"/>
                  </a:schemeClr>
                </a:solidFill>
              </a:rPr>
              <a:t>ЗАКЛЕПОЧНЫЕ СОЕДИНЕНИЯ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58069"/>
            <a:ext cx="8703330" cy="5904656"/>
          </a:xfrm>
        </p:spPr>
        <p:txBody>
          <a:bodyPr lIns="0" tIns="0" rIns="0" b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Общие сведения</a:t>
            </a:r>
          </a:p>
          <a:p>
            <a:pPr marL="4662488" indent="0">
              <a:buNone/>
            </a:pPr>
            <a:r>
              <a:rPr lang="ru-RU" sz="2300" dirty="0" smtClean="0"/>
              <a:t>Образуются с помощью специальных деталей – </a:t>
            </a:r>
            <a:r>
              <a:rPr lang="ru-RU" sz="2300" b="1" dirty="0" smtClean="0">
                <a:solidFill>
                  <a:srgbClr val="0070C0"/>
                </a:solidFill>
              </a:rPr>
              <a:t>заклёпок</a:t>
            </a:r>
            <a:r>
              <a:rPr lang="ru-RU" sz="2300" dirty="0" smtClean="0"/>
              <a:t>.  </a:t>
            </a:r>
          </a:p>
          <a:p>
            <a:pPr marL="4662488" indent="0">
              <a:buNone/>
            </a:pPr>
            <a:r>
              <a:rPr lang="ru-RU" sz="2300" dirty="0" smtClean="0"/>
              <a:t>Заклёпка имеет грибообразную форму и выпускается с одной головкой (закладной) вставляется в совместно просверленные детали,  а затем хвостовик ударами молотка или пресса расклёпывается, образуя вторую головку (замыкающую).</a:t>
            </a:r>
          </a:p>
          <a:p>
            <a:pPr marL="4662488" indent="0">
              <a:buNone/>
            </a:pPr>
            <a:r>
              <a:rPr lang="ru-RU" sz="2300" dirty="0" smtClean="0"/>
              <a:t>При этом детали сильно сжимаются, образуя прочное, неподвижное неразъёмное соединение. </a:t>
            </a:r>
          </a:p>
          <a:p>
            <a:pPr marL="4662488" indent="0" algn="just">
              <a:buNone/>
            </a:pPr>
            <a:endParaRPr lang="ru-RU" sz="800" dirty="0" smtClean="0"/>
          </a:p>
          <a:p>
            <a:pPr marL="4662488" indent="-4662488" algn="just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4662488" indent="-4662488" algn="just">
              <a:buNone/>
            </a:pPr>
            <a:endParaRPr lang="ru-RU" sz="1600" dirty="0">
              <a:solidFill>
                <a:srgbClr val="00B050"/>
              </a:solidFill>
            </a:endParaRPr>
          </a:p>
          <a:p>
            <a:pPr marL="4662488" indent="-4662488" algn="just">
              <a:buNone/>
            </a:pPr>
            <a:endParaRPr lang="ru-RU" sz="1600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752528" cy="291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107504" y="4067966"/>
            <a:ext cx="4752528" cy="279003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err="1" smtClean="0">
                <a:solidFill>
                  <a:srgbClr val="FF0000"/>
                </a:solidFill>
              </a:rPr>
              <a:t>Рис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1. </a:t>
            </a:r>
            <a:r>
              <a:rPr lang="en-GB" sz="2400" b="1" dirty="0" err="1" smtClean="0">
                <a:solidFill>
                  <a:srgbClr val="0070C0"/>
                </a:solidFill>
              </a:rPr>
              <a:t>Заклёпочное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соединение</a:t>
            </a:r>
            <a:r>
              <a:rPr lang="en-GB" sz="2400" b="1" dirty="0" smtClean="0">
                <a:solidFill>
                  <a:srgbClr val="0070C0"/>
                </a:solidFill>
              </a:rPr>
              <a:t>:</a:t>
            </a:r>
            <a:endParaRPr lang="ru-RU" sz="2000" b="1" dirty="0">
              <a:solidFill>
                <a:srgbClr val="0070C0"/>
              </a:solidFill>
            </a:endParaRPr>
          </a:p>
          <a:p>
            <a:pPr marL="800100" lvl="2" indent="0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i="1" dirty="0" smtClean="0">
                <a:solidFill>
                  <a:srgbClr val="FF0000"/>
                </a:solidFill>
              </a:rPr>
              <a:t>а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b="1" dirty="0" smtClean="0"/>
              <a:t>в </a:t>
            </a:r>
            <a:r>
              <a:rPr lang="en-GB" b="1" dirty="0" err="1" smtClean="0"/>
              <a:t>процессе</a:t>
            </a:r>
            <a:r>
              <a:rPr lang="en-GB" b="1" dirty="0" smtClean="0"/>
              <a:t> </a:t>
            </a:r>
            <a:r>
              <a:rPr lang="en-GB" b="1" dirty="0" err="1" smtClean="0"/>
              <a:t>сборки</a:t>
            </a:r>
            <a:r>
              <a:rPr lang="en-GB" b="1" dirty="0" smtClean="0"/>
              <a:t>; </a:t>
            </a:r>
            <a:endParaRPr lang="ru-RU" b="1" dirty="0" smtClean="0"/>
          </a:p>
          <a:p>
            <a:pPr marL="800100" lvl="2" indent="0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i="1" dirty="0" smtClean="0">
                <a:solidFill>
                  <a:srgbClr val="FF0000"/>
                </a:solidFill>
              </a:rPr>
              <a:t>б</a:t>
            </a:r>
            <a:r>
              <a:rPr lang="en-GB" dirty="0" smtClean="0"/>
              <a:t> – </a:t>
            </a:r>
            <a:r>
              <a:rPr lang="en-GB" b="1" dirty="0" smtClean="0"/>
              <a:t>в </a:t>
            </a:r>
            <a:r>
              <a:rPr lang="en-GB" b="1" dirty="0" err="1" smtClean="0"/>
              <a:t>собранном</a:t>
            </a:r>
            <a:r>
              <a:rPr lang="en-GB" b="1" dirty="0" smtClean="0"/>
              <a:t> </a:t>
            </a:r>
            <a:r>
              <a:rPr lang="en-GB" b="1" dirty="0" err="1" smtClean="0"/>
              <a:t>виде</a:t>
            </a:r>
            <a:endParaRPr lang="ru-RU" b="1" dirty="0" smtClean="0"/>
          </a:p>
          <a:p>
            <a:pPr marL="0" indent="0" algn="just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1, 2 </a:t>
            </a:r>
            <a:r>
              <a:rPr lang="ru-RU" sz="2000" dirty="0" smtClean="0"/>
              <a:t>– соединяемые детали;</a:t>
            </a:r>
          </a:p>
          <a:p>
            <a:pPr marL="0" indent="0" algn="just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sz="2000" dirty="0" smtClean="0"/>
              <a:t> – заклёпка;</a:t>
            </a:r>
          </a:p>
          <a:p>
            <a:pPr marL="0" indent="0" algn="just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r>
              <a:rPr lang="ru-RU" sz="2000" dirty="0" smtClean="0"/>
              <a:t> – тело заклёпки;</a:t>
            </a:r>
          </a:p>
          <a:p>
            <a:pPr marL="0" indent="0" algn="just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/>
              <a:t> – закладная головка;</a:t>
            </a:r>
          </a:p>
          <a:p>
            <a:pPr marL="0" indent="0" algn="just"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6</a:t>
            </a:r>
            <a:r>
              <a:rPr lang="ru-RU" sz="2000" dirty="0" smtClean="0"/>
              <a:t> -- замыкающая головка.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2" y="0"/>
            <a:ext cx="9125893" cy="67322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Шпоночные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014" y="673224"/>
            <a:ext cx="8712968" cy="5318844"/>
          </a:xfrm>
        </p:spPr>
        <p:txBody>
          <a:bodyPr lIns="0" tIns="0" rIns="0" bIns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Достоинства и недостатки </a:t>
            </a:r>
          </a:p>
          <a:p>
            <a:pPr marL="0" indent="0">
              <a:buNone/>
            </a:pPr>
            <a:r>
              <a:rPr lang="ru-RU" altLang="ru-RU" sz="2400" b="1" i="1" dirty="0" smtClean="0">
                <a:solidFill>
                  <a:srgbClr val="00B050"/>
                </a:solidFill>
              </a:rPr>
              <a:t>Достоинства</a:t>
            </a:r>
            <a:r>
              <a:rPr lang="ru-RU" altLang="ru-RU" sz="2400" i="1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ru-RU" altLang="ru-RU" sz="2400" i="1" dirty="0" smtClean="0"/>
              <a:t>1) простота и надёжность конструкции;</a:t>
            </a:r>
          </a:p>
          <a:p>
            <a:pPr marL="0" indent="0">
              <a:buNone/>
            </a:pPr>
            <a:r>
              <a:rPr lang="ru-RU" altLang="ru-RU" sz="2400" i="1" dirty="0" smtClean="0"/>
              <a:t>2</a:t>
            </a:r>
            <a:r>
              <a:rPr lang="ru-RU" altLang="ru-RU" sz="2400" i="1" dirty="0"/>
              <a:t>) лёгкость сборки и разборки;</a:t>
            </a:r>
          </a:p>
          <a:p>
            <a:pPr marL="0" indent="0">
              <a:buNone/>
            </a:pPr>
            <a:r>
              <a:rPr lang="ru-RU" altLang="ru-RU" sz="2400" i="1" dirty="0"/>
              <a:t>3) простота изготовления и низкая стоимость.</a:t>
            </a:r>
          </a:p>
          <a:p>
            <a:pPr marL="0" indent="0">
              <a:buNone/>
            </a:pPr>
            <a:endParaRPr lang="ru-RU" altLang="ru-RU" sz="2400" b="1" i="1" dirty="0"/>
          </a:p>
          <a:p>
            <a:pPr marL="0" indent="0">
              <a:buNone/>
            </a:pPr>
            <a:r>
              <a:rPr lang="ru-RU" altLang="ru-RU" sz="2400" b="1" i="1" dirty="0">
                <a:solidFill>
                  <a:srgbClr val="FF0000"/>
                </a:solidFill>
              </a:rPr>
              <a:t>Недостатки</a:t>
            </a:r>
            <a:r>
              <a:rPr lang="ru-RU" altLang="ru-RU" sz="2400" i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altLang="ru-RU" sz="2400" i="1" dirty="0"/>
              <a:t>1) ослабление сечений вала и ступицы шпоночным пазом;</a:t>
            </a:r>
          </a:p>
          <a:p>
            <a:pPr marL="0" indent="0" algn="just">
              <a:buNone/>
            </a:pPr>
            <a:r>
              <a:rPr lang="ru-RU" altLang="ru-RU" sz="2400" i="1" dirty="0"/>
              <a:t>2) высокая концентрация напряжений в углах шпоночного паза;</a:t>
            </a:r>
          </a:p>
          <a:p>
            <a:pPr marL="0" indent="0">
              <a:buNone/>
            </a:pPr>
            <a:r>
              <a:rPr lang="ru-RU" altLang="ru-RU" sz="2400" i="1" dirty="0"/>
              <a:t>3) для большинства соединений </a:t>
            </a:r>
            <a:r>
              <a:rPr lang="ru-RU" altLang="ru-RU" sz="2400" i="1" dirty="0" err="1"/>
              <a:t>децентровка</a:t>
            </a:r>
            <a:r>
              <a:rPr lang="ru-RU" altLang="ru-RU" sz="2400" i="1" dirty="0"/>
              <a:t> (смещение оси ступицы относительно оси вала) на половину диаметрального зазора.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 smtClean="0"/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 </a:t>
            </a:r>
          </a:p>
          <a:p>
            <a:pPr>
              <a:spcBef>
                <a:spcPts val="0"/>
              </a:spcBef>
            </a:pPr>
            <a:endParaRPr lang="ru-RU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27352752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2" y="0"/>
            <a:ext cx="9125893" cy="67322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Классификация шпоночных соединений: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014" y="673224"/>
            <a:ext cx="8712968" cy="6184776"/>
          </a:xfrm>
        </p:spPr>
        <p:txBody>
          <a:bodyPr lIns="0" tIns="0" rIns="0" bIns="0">
            <a:noAutofit/>
          </a:bodyPr>
          <a:lstStyle/>
          <a:p>
            <a:pPr marL="0" indent="0" algn="just">
              <a:buNone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1) по </a:t>
            </a:r>
            <a:r>
              <a:rPr lang="ru-RU" altLang="ru-RU" sz="2000" b="1" i="1" dirty="0">
                <a:latin typeface="Arial" panose="020B0604020202020204" pitchFamily="34" charset="0"/>
              </a:rPr>
              <a:t>степени подвижности: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подвижное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неподвижное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2) по </a:t>
            </a:r>
            <a:r>
              <a:rPr lang="ru-RU" altLang="ru-RU" sz="2000" b="1" i="1" dirty="0">
                <a:latin typeface="Arial" panose="020B0604020202020204" pitchFamily="34" charset="0"/>
              </a:rPr>
              <a:t>усилиям, действующим в соединении: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напряжённые – в которых напряжения создаются при сборке и существуют независимо от наличия рабочей нагрузки (все напряжённые соединения являются неподвижными)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ненапряжённые – в которых напряжения возникают только при воздействии рабочей </a:t>
            </a:r>
            <a:r>
              <a:rPr lang="ru-RU" altLang="ru-RU" sz="2000" i="1" dirty="0" smtClean="0">
                <a:latin typeface="Arial" panose="020B0604020202020204" pitchFamily="34" charset="0"/>
              </a:rPr>
              <a:t>нагрузки</a:t>
            </a:r>
          </a:p>
          <a:p>
            <a:pPr marL="0" indent="0" algn="just">
              <a:buNone/>
            </a:pPr>
            <a:endParaRPr lang="ru-RU" altLang="ru-RU" sz="2000" b="1" i="1" dirty="0" smtClean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3) по </a:t>
            </a:r>
            <a:r>
              <a:rPr lang="ru-RU" altLang="ru-RU" sz="2000" b="1" i="1" dirty="0">
                <a:latin typeface="Arial" panose="020B0604020202020204" pitchFamily="34" charset="0"/>
              </a:rPr>
              <a:t>виду применяемых шпонок: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с призматической шпонкой, неподвижные или подвижные;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с сегментной шпонкой;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с цилиндрической шпонкой;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с клиновой шпонкой, соединение напряжённое;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i="1" dirty="0">
                <a:latin typeface="Arial" panose="020B0604020202020204" pitchFamily="34" charset="0"/>
              </a:rPr>
              <a:t>с тангенциальной шпонкой, соединение </a:t>
            </a:r>
            <a:r>
              <a:rPr lang="ru-RU" altLang="ru-RU" sz="2000" i="1" dirty="0" smtClean="0">
                <a:latin typeface="Arial" panose="020B0604020202020204" pitchFamily="34" charset="0"/>
              </a:rPr>
              <a:t>напряжённое</a:t>
            </a:r>
            <a:endParaRPr lang="ru-RU" altLang="ru-RU" sz="2000" i="1" dirty="0"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ru-RU" altLang="ru-RU" sz="1600" i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8995034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2229"/>
            <a:ext cx="8686800" cy="52352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Разновидности шпоночных соединений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810" y="808860"/>
            <a:ext cx="8686800" cy="5877272"/>
          </a:xfrm>
        </p:spPr>
        <p:txBody>
          <a:bodyPr lIns="0" tIns="0" rIns="0" bIns="0">
            <a:noAutofit/>
          </a:bodyPr>
          <a:lstStyle/>
          <a:p>
            <a:pPr marL="4122738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Шпоночные соединения подразделяют на </a:t>
            </a:r>
            <a:r>
              <a:rPr lang="ru-RU" sz="1800" dirty="0" smtClean="0">
                <a:solidFill>
                  <a:srgbClr val="0070C0"/>
                </a:solidFill>
              </a:rPr>
              <a:t>ненапряженные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и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напряженные</a:t>
            </a:r>
            <a:r>
              <a:rPr lang="ru-RU" sz="1800" dirty="0" smtClean="0"/>
              <a:t>. </a:t>
            </a:r>
            <a:r>
              <a:rPr lang="ru-RU" sz="1800" b="1" dirty="0" smtClean="0">
                <a:solidFill>
                  <a:srgbClr val="FF0000"/>
                </a:solidFill>
              </a:rPr>
              <a:t>Ненапряженные соединения </a:t>
            </a:r>
            <a:r>
              <a:rPr lang="ru-RU" sz="1800" dirty="0" smtClean="0">
                <a:solidFill>
                  <a:schemeClr val="tx1"/>
                </a:solidFill>
              </a:rPr>
              <a:t>получают при использовании </a:t>
            </a:r>
            <a:r>
              <a:rPr lang="ru-RU" sz="1800" b="1" dirty="0" smtClean="0">
                <a:solidFill>
                  <a:srgbClr val="0070C0"/>
                </a:solidFill>
              </a:rPr>
              <a:t>призматических </a:t>
            </a:r>
            <a:r>
              <a:rPr lang="ru-RU" sz="1800" dirty="0" smtClean="0">
                <a:solidFill>
                  <a:schemeClr val="tx1"/>
                </a:solidFill>
              </a:rPr>
              <a:t> и </a:t>
            </a:r>
            <a:r>
              <a:rPr lang="ru-RU" sz="1800" b="1" dirty="0" smtClean="0">
                <a:solidFill>
                  <a:srgbClr val="0070C0"/>
                </a:solidFill>
              </a:rPr>
              <a:t>сегментных шпонок</a:t>
            </a:r>
            <a:r>
              <a:rPr lang="ru-RU" sz="1800" dirty="0" smtClean="0">
                <a:solidFill>
                  <a:schemeClr val="tx1"/>
                </a:solidFill>
              </a:rPr>
              <a:t>. В этих случаях </a:t>
            </a:r>
            <a:r>
              <a:rPr lang="ru-RU" sz="1800" u="sng" dirty="0" smtClean="0">
                <a:solidFill>
                  <a:schemeClr val="tx1"/>
                </a:solidFill>
              </a:rPr>
              <a:t>при сборке</a:t>
            </a:r>
            <a:r>
              <a:rPr lang="ru-RU" sz="1800" dirty="0" smtClean="0">
                <a:solidFill>
                  <a:schemeClr val="tx1"/>
                </a:solidFill>
              </a:rPr>
              <a:t> соединений в деталях </a:t>
            </a:r>
            <a:r>
              <a:rPr lang="ru-RU" sz="1800" u="sng" dirty="0" smtClean="0">
                <a:solidFill>
                  <a:schemeClr val="tx1"/>
                </a:solidFill>
              </a:rPr>
              <a:t>не возникает предварительных напряжений</a:t>
            </a:r>
            <a:r>
              <a:rPr lang="ru-RU" sz="1800" dirty="0" smtClean="0">
                <a:solidFill>
                  <a:schemeClr val="tx1"/>
                </a:solidFill>
              </a:rPr>
              <a:t>. Для обеспечения центрирования и исключения контактной коррозии ступицы устанавливают на валы с натягом.</a:t>
            </a:r>
          </a:p>
          <a:p>
            <a:pPr marL="4122738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Напряженные соединения </a:t>
            </a:r>
            <a:r>
              <a:rPr lang="ru-RU" sz="1800" dirty="0" smtClean="0">
                <a:solidFill>
                  <a:schemeClr val="tx1"/>
                </a:solidFill>
              </a:rPr>
              <a:t>получают при применении </a:t>
            </a:r>
            <a:r>
              <a:rPr lang="ru-RU" sz="1800" b="1" dirty="0" smtClean="0">
                <a:solidFill>
                  <a:srgbClr val="0070C0"/>
                </a:solidFill>
              </a:rPr>
              <a:t>клиновых </a:t>
            </a:r>
            <a:r>
              <a:rPr lang="ru-RU" sz="1800" dirty="0" smtClean="0">
                <a:solidFill>
                  <a:schemeClr val="tx1"/>
                </a:solidFill>
              </a:rPr>
              <a:t>(например, врезной клиновой) и </a:t>
            </a:r>
            <a:r>
              <a:rPr lang="ru-RU" sz="1800" b="1" dirty="0" smtClean="0">
                <a:solidFill>
                  <a:srgbClr val="0070C0"/>
                </a:solidFill>
              </a:rPr>
              <a:t>тангенциальных шпонок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u="sng" dirty="0" smtClean="0">
                <a:solidFill>
                  <a:schemeClr val="tx1"/>
                </a:solidFill>
              </a:rPr>
              <a:t>При сборке</a:t>
            </a:r>
            <a:r>
              <a:rPr lang="ru-RU" sz="1800" dirty="0" smtClean="0">
                <a:solidFill>
                  <a:schemeClr val="tx1"/>
                </a:solidFill>
              </a:rPr>
              <a:t> таких соединений возникают </a:t>
            </a:r>
            <a:r>
              <a:rPr lang="ru-RU" sz="1800" u="sng" dirty="0" smtClean="0">
                <a:solidFill>
                  <a:schemeClr val="tx1"/>
                </a:solidFill>
              </a:rPr>
              <a:t>предварительные (монтажные) напряжения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5" name="Рисунок 4" descr="призматическая шпон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8860"/>
            <a:ext cx="4427984" cy="2278215"/>
          </a:xfrm>
          <a:prstGeom prst="rect">
            <a:avLst/>
          </a:prstGeom>
        </p:spPr>
      </p:pic>
      <p:pic>
        <p:nvPicPr>
          <p:cNvPr id="6" name="Рисунок 5" descr="сегментная шпон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3010" y="3144800"/>
            <a:ext cx="4376453" cy="1856147"/>
          </a:xfrm>
          <a:prstGeom prst="rect">
            <a:avLst/>
          </a:prstGeom>
        </p:spPr>
      </p:pic>
      <p:pic>
        <p:nvPicPr>
          <p:cNvPr id="7" name="Рисунок 6" descr="клиновая шпон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189786"/>
            <a:ext cx="2664295" cy="1779635"/>
          </a:xfrm>
          <a:prstGeom prst="rect">
            <a:avLst/>
          </a:prstGeom>
        </p:spPr>
      </p:pic>
      <p:pic>
        <p:nvPicPr>
          <p:cNvPr id="8" name="Рисунок 7" descr="тангенциальная шпон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5743" y="5196736"/>
            <a:ext cx="335386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40750" cy="463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Соединение призматической шпонкой</a:t>
            </a:r>
          </a:p>
        </p:txBody>
      </p:sp>
      <p:pic>
        <p:nvPicPr>
          <p:cNvPr id="7171" name="Picture 4" descr="СоедШп(Призм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981870"/>
            <a:ext cx="37798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755650" y="3284538"/>
            <a:ext cx="30241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i="1">
                <a:latin typeface="Arial" panose="020B0604020202020204" pitchFamily="34" charset="0"/>
              </a:rPr>
              <a:t>Неподвижное соединение </a:t>
            </a:r>
            <a:br>
              <a:rPr lang="ru-RU" altLang="ru-RU" sz="1400" i="1">
                <a:latin typeface="Arial" panose="020B0604020202020204" pitchFamily="34" charset="0"/>
              </a:rPr>
            </a:br>
            <a:r>
              <a:rPr lang="ru-RU" altLang="ru-RU" sz="1400" i="1">
                <a:latin typeface="Arial" panose="020B0604020202020204" pitchFamily="34" charset="0"/>
              </a:rPr>
              <a:t>призматической шпонкой. </a:t>
            </a:r>
          </a:p>
        </p:txBody>
      </p:sp>
      <p:pic>
        <p:nvPicPr>
          <p:cNvPr id="7173" name="Picture 7" descr="СоедШп(ПризмНапр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383200"/>
            <a:ext cx="457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87900" y="3068638"/>
            <a:ext cx="381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i="1">
                <a:latin typeface="Arial" panose="020B0604020202020204" pitchFamily="34" charset="0"/>
              </a:rPr>
              <a:t>Подвижные соединения призматической шпонкой:</a:t>
            </a:r>
            <a:br>
              <a:rPr lang="ru-RU" altLang="ru-RU" sz="1400" i="1">
                <a:latin typeface="Arial" panose="020B0604020202020204" pitchFamily="34" charset="0"/>
              </a:rPr>
            </a:br>
            <a:r>
              <a:rPr lang="ru-RU" altLang="ru-RU" sz="1400" i="1">
                <a:latin typeface="Arial" panose="020B0604020202020204" pitchFamily="34" charset="0"/>
              </a:rPr>
              <a:t>а) направляющая шпонка; </a:t>
            </a:r>
            <a:br>
              <a:rPr lang="ru-RU" altLang="ru-RU" sz="1400" i="1">
                <a:latin typeface="Arial" panose="020B0604020202020204" pitchFamily="34" charset="0"/>
              </a:rPr>
            </a:br>
            <a:r>
              <a:rPr lang="ru-RU" altLang="ru-RU" sz="1400" i="1">
                <a:latin typeface="Arial" panose="020B0604020202020204" pitchFamily="34" charset="0"/>
              </a:rPr>
              <a:t>б) скользящая шпонка.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39750" y="4149725"/>
            <a:ext cx="8064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b="1" i="1">
                <a:latin typeface="Arial" panose="020B0604020202020204" pitchFamily="34" charset="0"/>
              </a:rPr>
              <a:t>Виды</a:t>
            </a:r>
            <a:r>
              <a:rPr lang="ru-RU" altLang="ru-RU" sz="1600" i="1">
                <a:latin typeface="Arial" panose="020B0604020202020204" pitchFamily="34" charset="0"/>
              </a:rPr>
              <a:t> призматических шпонок:</a:t>
            </a: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закладные;</a:t>
            </a: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направляющие;</a:t>
            </a: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скользящие.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11188" y="5229225"/>
            <a:ext cx="8064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b="1" i="1">
                <a:latin typeface="Arial" panose="020B0604020202020204" pitchFamily="34" charset="0"/>
              </a:rPr>
              <a:t>Материал</a:t>
            </a:r>
            <a:r>
              <a:rPr lang="ru-RU" altLang="ru-RU" sz="1600" i="1">
                <a:latin typeface="Arial" panose="020B0604020202020204" pitchFamily="34" charset="0"/>
              </a:rPr>
              <a:t> шпонок:</a:t>
            </a:r>
          </a:p>
          <a:p>
            <a:r>
              <a:rPr lang="ru-RU" altLang="ru-RU" sz="1600" i="1">
                <a:latin typeface="Arial" panose="020B0604020202020204" pitchFamily="34" charset="0"/>
              </a:rPr>
              <a:t>нормальных – стали машиностроительные 40; 45; 50; 55;</a:t>
            </a:r>
          </a:p>
          <a:p>
            <a:r>
              <a:rPr lang="ru-RU" altLang="ru-RU" sz="1600" i="1">
                <a:latin typeface="Arial" panose="020B0604020202020204" pitchFamily="34" charset="0"/>
              </a:rPr>
              <a:t>ответственных – легированные стали, например, 40Х, 40ХН, 25ХГС, и др. </a:t>
            </a:r>
          </a:p>
        </p:txBody>
      </p:sp>
    </p:spTree>
    <p:extLst>
      <p:ext uri="{BB962C8B-B14F-4D97-AF65-F5344CB8AC3E}">
        <p14:creationId xmlns:p14="http://schemas.microsoft.com/office/powerpoint/2010/main" val="10512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124075" y="404813"/>
            <a:ext cx="4125913" cy="28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Сегментные шпонки</a:t>
            </a:r>
            <a:r>
              <a:rPr lang="ru-RU" altLang="ru-RU" sz="18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395708" y="869950"/>
            <a:ext cx="4968875" cy="2968625"/>
            <a:chOff x="521" y="527"/>
            <a:chExt cx="3130" cy="1870"/>
          </a:xfrm>
        </p:grpSpPr>
        <p:pic>
          <p:nvPicPr>
            <p:cNvPr id="1028" name="Picture 4" descr="СоедШп(Сегм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11"/>
            <a:stretch>
              <a:fillRect/>
            </a:stretch>
          </p:blipFill>
          <p:spPr bwMode="auto">
            <a:xfrm>
              <a:off x="521" y="527"/>
              <a:ext cx="3130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6"/>
            <p:cNvSpPr txBox="1">
              <a:spLocks noChangeArrowheads="1"/>
            </p:cNvSpPr>
            <p:nvPr/>
          </p:nvSpPr>
          <p:spPr bwMode="auto">
            <a:xfrm>
              <a:off x="884" y="2205"/>
              <a:ext cx="24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1400" b="1" i="1" dirty="0">
                  <a:latin typeface="Arial" panose="020B0604020202020204" pitchFamily="34" charset="0"/>
                </a:rPr>
                <a:t>Соединение сегментной шпонкой</a:t>
              </a:r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6011863" y="1125538"/>
            <a:ext cx="273685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bIns="10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b="1" i="1">
                <a:latin typeface="Arial" panose="020B0604020202020204" pitchFamily="34" charset="0"/>
              </a:rPr>
              <a:t>Достоинства: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ru-RU" altLang="ru-RU" sz="1600" i="1">
                <a:latin typeface="Arial" panose="020B0604020202020204" pitchFamily="34" charset="0"/>
              </a:rPr>
              <a:t>не требует индивидуальной подгонки;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ru-RU" altLang="ru-RU" sz="1600" i="1">
                <a:latin typeface="Arial" panose="020B0604020202020204" pitchFamily="34" charset="0"/>
              </a:rPr>
              <a:t>просты в изготовлении;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ru-RU" altLang="ru-RU" sz="1600" i="1">
                <a:latin typeface="Arial" panose="020B0604020202020204" pitchFamily="34" charset="0"/>
              </a:rPr>
              <a:t>удобны при монтаже</a:t>
            </a:r>
          </a:p>
          <a:p>
            <a:pPr>
              <a:spcBef>
                <a:spcPct val="50000"/>
              </a:spcBef>
            </a:pPr>
            <a:r>
              <a:rPr lang="ru-RU" altLang="ru-RU" sz="1600" b="1" i="1">
                <a:latin typeface="Arial" panose="020B0604020202020204" pitchFamily="34" charset="0"/>
              </a:rPr>
              <a:t>Недостаток</a:t>
            </a:r>
            <a:r>
              <a:rPr lang="ru-RU" altLang="ru-RU" sz="1600" i="1">
                <a:latin typeface="Arial" panose="020B0604020202020204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ru-RU" altLang="ru-RU" sz="1600" i="1">
                <a:latin typeface="Arial" panose="020B0604020202020204" pitchFamily="34" charset="0"/>
              </a:rPr>
              <a:t>более</a:t>
            </a:r>
            <a:r>
              <a:rPr lang="ru-RU" altLang="ru-RU" sz="1600" b="1" i="1">
                <a:latin typeface="Arial" panose="020B0604020202020204" pitchFamily="34" charset="0"/>
              </a:rPr>
              <a:t> </a:t>
            </a:r>
            <a:r>
              <a:rPr lang="ru-RU" altLang="ru-RU" sz="1600" i="1">
                <a:latin typeface="Arial" panose="020B0604020202020204" pitchFamily="34" charset="0"/>
              </a:rPr>
              <a:t>значительно ослабляет поперечное сечение вала.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11188" y="4149725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i="1"/>
              <a:t>Ориентировочные размеры шпоночного соединения сегментной шпонкой</a:t>
            </a:r>
          </a:p>
        </p:txBody>
      </p:sp>
      <p:sp>
        <p:nvSpPr>
          <p:cNvPr id="1039" name="Text Box 7"/>
          <p:cNvSpPr txBox="1">
            <a:spLocks noChangeArrowheads="1"/>
          </p:cNvSpPr>
          <p:nvPr/>
        </p:nvSpPr>
        <p:spPr bwMode="auto">
          <a:xfrm>
            <a:off x="395288" y="4581525"/>
            <a:ext cx="84248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Ширина шпонки, шпоночных пазов вала и ступицы -                               </a:t>
            </a:r>
            <a:r>
              <a:rPr lang="en-US" altLang="ru-RU" sz="1600" b="1" i="1">
                <a:latin typeface="Arial" panose="020B0604020202020204" pitchFamily="34" charset="0"/>
              </a:rPr>
              <a:t>b </a:t>
            </a:r>
            <a:r>
              <a:rPr lang="ru-RU" altLang="ru-RU" sz="1600" b="1" i="1">
                <a:latin typeface="Arial" panose="020B0604020202020204" pitchFamily="34" charset="0"/>
                <a:sym typeface="Symbol" panose="05050102010706020507" pitchFamily="18" charset="2"/>
              </a:rPr>
              <a:t></a:t>
            </a:r>
            <a:r>
              <a:rPr lang="ru-RU" altLang="ru-RU" sz="1600" b="1" i="1">
                <a:latin typeface="Arial" panose="020B0604020202020204" pitchFamily="34" charset="0"/>
              </a:rPr>
              <a:t> (0,2…0,3)</a:t>
            </a:r>
            <a:r>
              <a:rPr lang="ru-RU" altLang="ru-RU" sz="1600" b="1" i="1">
                <a:latin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en-US" altLang="ru-RU" sz="1600" b="1" i="1">
                <a:latin typeface="Arial" panose="020B0604020202020204" pitchFamily="34" charset="0"/>
              </a:rPr>
              <a:t>d</a:t>
            </a:r>
            <a:endParaRPr lang="ru-RU" altLang="ru-RU" sz="1600" i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диаметр вала                                                                                                       </a:t>
            </a:r>
            <a:r>
              <a:rPr lang="en-US" altLang="ru-RU" sz="1600" b="1" i="1">
                <a:latin typeface="Arial" panose="020B0604020202020204" pitchFamily="34" charset="0"/>
              </a:rPr>
              <a:t>d</a:t>
            </a:r>
            <a:endParaRPr lang="ru-RU" altLang="ru-RU" sz="1600" i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глубина шпоночного паза на валу                                                                  </a:t>
            </a:r>
            <a:r>
              <a:rPr lang="en-US" altLang="ru-RU" sz="1600" b="1" i="1">
                <a:latin typeface="Arial" panose="020B0604020202020204" pitchFamily="34" charset="0"/>
              </a:rPr>
              <a:t>t</a:t>
            </a:r>
            <a:r>
              <a:rPr lang="ru-RU" altLang="ru-RU" sz="1600" b="1" i="1" baseline="-25000">
                <a:latin typeface="Arial" panose="020B0604020202020204" pitchFamily="34" charset="0"/>
              </a:rPr>
              <a:t>1</a:t>
            </a:r>
            <a:endParaRPr lang="ru-RU" altLang="ru-RU" sz="1600" i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глубина паза ступицы </a:t>
            </a:r>
            <a:r>
              <a:rPr lang="ru-RU" altLang="ru-RU" sz="1600" i="1">
                <a:latin typeface="Arial" panose="020B0604020202020204" pitchFamily="34" charset="0"/>
                <a:sym typeface="Symbol" panose="05050102010706020507" pitchFamily="18" charset="2"/>
              </a:rPr>
              <a:t>                                                                                    </a:t>
            </a:r>
            <a:r>
              <a:rPr lang="en-US" altLang="ru-RU" sz="1600" b="1" i="1">
                <a:latin typeface="Arial" panose="020B0604020202020204" pitchFamily="34" charset="0"/>
              </a:rPr>
              <a:t>t</a:t>
            </a:r>
            <a:r>
              <a:rPr lang="ru-RU" altLang="ru-RU" sz="1600" b="1" i="1" baseline="-25000">
                <a:latin typeface="Arial" panose="020B0604020202020204" pitchFamily="34" charset="0"/>
              </a:rPr>
              <a:t>2</a:t>
            </a:r>
            <a:endParaRPr lang="ru-RU" altLang="ru-RU" sz="1600" b="1" i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высота шпонки                                                                             </a:t>
            </a:r>
            <a:r>
              <a:rPr lang="en-US" altLang="ru-RU" sz="1600" i="1">
                <a:latin typeface="Arial" panose="020B0604020202020204" pitchFamily="34" charset="0"/>
              </a:rPr>
              <a:t>                  </a:t>
            </a:r>
            <a:r>
              <a:rPr lang="ru-RU" altLang="ru-RU" sz="1600" i="1">
                <a:latin typeface="Arial" panose="020B0604020202020204" pitchFamily="34" charset="0"/>
              </a:rPr>
              <a:t> </a:t>
            </a:r>
            <a:r>
              <a:rPr lang="en-US" altLang="ru-RU" sz="1600" b="1" i="1">
                <a:latin typeface="Arial" panose="020B0604020202020204" pitchFamily="34" charset="0"/>
              </a:rPr>
              <a:t>h ≈</a:t>
            </a:r>
            <a:r>
              <a:rPr lang="ru-RU" altLang="ru-RU" sz="1600" b="1" i="1">
                <a:latin typeface="Arial" panose="020B0604020202020204" pitchFamily="34" charset="0"/>
              </a:rPr>
              <a:t> 0,4 </a:t>
            </a:r>
            <a:r>
              <a:rPr lang="en-US" altLang="ru-RU" sz="1600" b="1" i="1">
                <a:latin typeface="Arial" panose="020B0604020202020204" pitchFamily="34" charset="0"/>
              </a:rPr>
              <a:t>d</a:t>
            </a:r>
            <a:r>
              <a:rPr lang="en-US" altLang="ru-RU" sz="1600" b="1" i="1" baseline="-25000">
                <a:latin typeface="Arial" panose="020B0604020202020204" pitchFamily="34" charset="0"/>
              </a:rPr>
              <a:t>1</a:t>
            </a:r>
            <a:endParaRPr lang="en-US" altLang="ru-RU" sz="1600" b="1" i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длина шпонки                                                                                                   </a:t>
            </a:r>
            <a:r>
              <a:rPr lang="ru-RU" altLang="ru-RU" sz="1600" b="1" i="1">
                <a:latin typeface="Arial" panose="020B0604020202020204" pitchFamily="34" charset="0"/>
              </a:rPr>
              <a:t> </a:t>
            </a:r>
            <a:r>
              <a:rPr lang="en-US" altLang="ru-RU" sz="1600" b="1" i="1">
                <a:latin typeface="Arial" panose="020B0604020202020204" pitchFamily="34" charset="0"/>
              </a:rPr>
              <a:t>l ≈</a:t>
            </a:r>
            <a:r>
              <a:rPr lang="ru-RU" altLang="ru-RU" sz="1600" b="1" i="1">
                <a:latin typeface="Arial" panose="020B0604020202020204" pitchFamily="34" charset="0"/>
              </a:rPr>
              <a:t> </a:t>
            </a:r>
            <a:r>
              <a:rPr lang="en-US" altLang="ru-RU" sz="1600" b="1" i="1">
                <a:latin typeface="Arial" panose="020B0604020202020204" pitchFamily="34" charset="0"/>
              </a:rPr>
              <a:t>d</a:t>
            </a:r>
            <a:r>
              <a:rPr lang="en-US" altLang="ru-RU" sz="1600" b="1" i="1" baseline="-25000">
                <a:latin typeface="Arial" panose="020B0604020202020204" pitchFamily="34" charset="0"/>
              </a:rPr>
              <a:t>1</a:t>
            </a:r>
          </a:p>
          <a:p>
            <a:pPr>
              <a:buFontTx/>
              <a:buChar char="•"/>
            </a:pPr>
            <a:r>
              <a:rPr lang="ru-RU" altLang="ru-RU" sz="1600" i="1">
                <a:latin typeface="Arial" panose="020B0604020202020204" pitchFamily="34" charset="0"/>
              </a:rPr>
              <a:t>диаметр шпонки                                                                                             </a:t>
            </a:r>
            <a:r>
              <a:rPr lang="en-US" altLang="ru-RU" sz="1600" b="1" i="1">
                <a:latin typeface="Arial" panose="020B0604020202020204" pitchFamily="34" charset="0"/>
              </a:rPr>
              <a:t>d</a:t>
            </a:r>
            <a:r>
              <a:rPr lang="en-US" altLang="ru-RU" sz="1600" b="1" i="1" baseline="-25000">
                <a:latin typeface="Arial" panose="020B0604020202020204" pitchFamily="34" charset="0"/>
              </a:rPr>
              <a:t>1</a:t>
            </a:r>
            <a:endParaRPr lang="en-US" altLang="ru-RU" sz="16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1908176" y="857250"/>
            <a:ext cx="4824413" cy="2927349"/>
            <a:chOff x="2427" y="721"/>
            <a:chExt cx="3039" cy="1844"/>
          </a:xfrm>
        </p:grpSpPr>
        <p:pic>
          <p:nvPicPr>
            <p:cNvPr id="2051" name="Picture 4" descr="СоедШп(Цилиндр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721"/>
              <a:ext cx="3039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Text Box 6"/>
            <p:cNvSpPr txBox="1">
              <a:spLocks noChangeArrowheads="1"/>
            </p:cNvSpPr>
            <p:nvPr/>
          </p:nvSpPr>
          <p:spPr bwMode="auto">
            <a:xfrm>
              <a:off x="2721" y="2373"/>
              <a:ext cx="24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1400" i="1" dirty="0">
                  <a:latin typeface="Arial" panose="020B0604020202020204" pitchFamily="34" charset="0"/>
                </a:rPr>
                <a:t> </a:t>
              </a:r>
              <a:r>
                <a:rPr lang="ru-RU" altLang="ru-RU" sz="1400" b="1" i="1" dirty="0">
                  <a:latin typeface="Arial" panose="020B0604020202020204" pitchFamily="34" charset="0"/>
                </a:rPr>
                <a:t>Соединение цилиндрической </a:t>
              </a:r>
              <a:r>
                <a:rPr lang="ru-RU" altLang="ru-RU" sz="1400" b="1" i="1" dirty="0" smtClean="0">
                  <a:latin typeface="Arial" panose="020B0604020202020204" pitchFamily="34" charset="0"/>
                </a:rPr>
                <a:t>шпонкой </a:t>
              </a:r>
              <a:endParaRPr lang="ru-RU" altLang="ru-RU" sz="1400" b="1" i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50" name="Obje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81525"/>
            <a:ext cx="230505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84213" y="5229225"/>
            <a:ext cx="78851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ru-RU" sz="1600" i="1">
                <a:latin typeface="Arial" panose="020B0604020202020204" pitchFamily="34" charset="0"/>
              </a:rPr>
              <a:t>T</a:t>
            </a:r>
            <a:r>
              <a:rPr lang="ru-RU" altLang="ru-RU" sz="1600" i="1">
                <a:latin typeface="Arial" panose="020B0604020202020204" pitchFamily="34" charset="0"/>
              </a:rPr>
              <a:t> – передаваемый крутящий момент; </a:t>
            </a:r>
          </a:p>
          <a:p>
            <a:pPr algn="just"/>
            <a:r>
              <a:rPr lang="en-US" altLang="ru-RU" sz="1600" i="1">
                <a:latin typeface="Arial" panose="020B0604020202020204" pitchFamily="34" charset="0"/>
              </a:rPr>
              <a:t>d –</a:t>
            </a:r>
            <a:r>
              <a:rPr lang="ru-RU" altLang="ru-RU" sz="1600" i="1">
                <a:latin typeface="Arial" panose="020B0604020202020204" pitchFamily="34" charset="0"/>
              </a:rPr>
              <a:t> диаметр вала </a:t>
            </a:r>
            <a:r>
              <a:rPr lang="en-US" altLang="ru-RU" sz="1600" i="1">
                <a:latin typeface="Arial" panose="020B0604020202020204" pitchFamily="34" charset="0"/>
              </a:rPr>
              <a:t> ; </a:t>
            </a:r>
          </a:p>
          <a:p>
            <a:pPr algn="just"/>
            <a:r>
              <a:rPr lang="en-US" altLang="ru-RU" sz="1600" i="1">
                <a:latin typeface="Arial" panose="020B0604020202020204" pitchFamily="34" charset="0"/>
              </a:rPr>
              <a:t>d</a:t>
            </a:r>
            <a:r>
              <a:rPr lang="ru-RU" altLang="ru-RU" sz="1600" i="1" baseline="-25000">
                <a:latin typeface="Arial" panose="020B0604020202020204" pitchFamily="34" charset="0"/>
              </a:rPr>
              <a:t>ш</a:t>
            </a:r>
            <a:r>
              <a:rPr lang="ru-RU" altLang="ru-RU" sz="1600" i="1">
                <a:latin typeface="Arial" panose="020B0604020202020204" pitchFamily="34" charset="0"/>
              </a:rPr>
              <a:t> – диаметр шпонки</a:t>
            </a:r>
            <a:endParaRPr lang="en-US" altLang="ru-RU" sz="1600" i="1">
              <a:latin typeface="Arial" panose="020B0604020202020204" pitchFamily="34" charset="0"/>
            </a:endParaRPr>
          </a:p>
          <a:p>
            <a:pPr algn="just"/>
            <a:r>
              <a:rPr lang="en-US" altLang="ru-RU" sz="1600" i="1">
                <a:latin typeface="Arial" panose="020B0604020202020204" pitchFamily="34" charset="0"/>
              </a:rPr>
              <a:t>l</a:t>
            </a:r>
            <a:r>
              <a:rPr lang="en-US" altLang="ru-RU" sz="1600" i="1" baseline="-25000">
                <a:latin typeface="Arial" panose="020B0604020202020204" pitchFamily="34" charset="0"/>
              </a:rPr>
              <a:t>p</a:t>
            </a:r>
            <a:r>
              <a:rPr lang="ru-RU" altLang="ru-RU" sz="1600" i="1">
                <a:latin typeface="Arial" panose="020B0604020202020204" pitchFamily="34" charset="0"/>
              </a:rPr>
              <a:t> –  расчетная длина шпонки 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611188" y="4005263"/>
            <a:ext cx="82089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i="1" dirty="0">
                <a:latin typeface="Arial" panose="020B0604020202020204" pitchFamily="34" charset="0"/>
              </a:rPr>
              <a:t>Применяют на концевых участках валов.</a:t>
            </a:r>
            <a:br>
              <a:rPr lang="ru-RU" altLang="ru-RU" sz="1600" i="1" dirty="0">
                <a:latin typeface="Arial" panose="020B0604020202020204" pitchFamily="34" charset="0"/>
              </a:rPr>
            </a:br>
            <a:r>
              <a:rPr lang="ru-RU" altLang="ru-RU" sz="1600" i="1" dirty="0">
                <a:latin typeface="Arial" panose="020B0604020202020204" pitchFamily="34" charset="0"/>
              </a:rPr>
              <a:t>Подбор диаметра шпонки производят по напряжениям смятия</a:t>
            </a:r>
            <a: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2051050" y="404813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Цилиндрические шпонки</a:t>
            </a:r>
          </a:p>
        </p:txBody>
      </p:sp>
    </p:spTree>
    <p:extLst>
      <p:ext uri="{BB962C8B-B14F-4D97-AF65-F5344CB8AC3E}">
        <p14:creationId xmlns:p14="http://schemas.microsoft.com/office/powerpoint/2010/main" val="34547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52331"/>
            <a:ext cx="6480720" cy="667544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Шлицевые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шлицевые соединен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50" y="1881604"/>
            <a:ext cx="5064198" cy="4320480"/>
          </a:xfrm>
        </p:spPr>
      </p:pic>
      <p:sp>
        <p:nvSpPr>
          <p:cNvPr id="8" name="TextBox 7"/>
          <p:cNvSpPr txBox="1"/>
          <p:nvPr/>
        </p:nvSpPr>
        <p:spPr>
          <a:xfrm>
            <a:off x="899592" y="1225689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02125"/>
            <a:r>
              <a:rPr lang="ru-RU" sz="2000" dirty="0" smtClean="0"/>
              <a:t>Шлицевое соединение образуют </a:t>
            </a:r>
            <a:r>
              <a:rPr lang="ru-RU" sz="2000" b="1" dirty="0" smtClean="0"/>
              <a:t>выступы — зубья на валу</a:t>
            </a:r>
            <a:r>
              <a:rPr lang="ru-RU" sz="2000" dirty="0" smtClean="0"/>
              <a:t> и соответствующие </a:t>
            </a:r>
            <a:r>
              <a:rPr lang="ru-RU" sz="2000" b="1" dirty="0" smtClean="0"/>
              <a:t>впадины — шлицы в ступице</a:t>
            </a:r>
            <a:r>
              <a:rPr lang="ru-RU" sz="2000" dirty="0" smtClean="0"/>
              <a:t>. </a:t>
            </a:r>
          </a:p>
          <a:p>
            <a:pPr marL="4302125"/>
            <a:r>
              <a:rPr lang="ru-RU" sz="2000" u="sng" dirty="0" smtClean="0"/>
              <a:t>Рабочими поверхностями </a:t>
            </a:r>
            <a:r>
              <a:rPr lang="ru-RU" sz="2000" dirty="0" smtClean="0"/>
              <a:t>являются </a:t>
            </a:r>
            <a:r>
              <a:rPr lang="ru-RU" sz="2000" u="sng" dirty="0" smtClean="0"/>
              <a:t>боковые стороны зубьев</a:t>
            </a:r>
            <a:r>
              <a:rPr lang="ru-RU" sz="2000" dirty="0" smtClean="0"/>
              <a:t>. </a:t>
            </a:r>
          </a:p>
          <a:p>
            <a:pPr marL="4302125"/>
            <a:r>
              <a:rPr lang="ru-RU" sz="2000" b="1" u="sng" dirty="0" smtClean="0">
                <a:solidFill>
                  <a:srgbClr val="0070C0"/>
                </a:solidFill>
              </a:rPr>
              <a:t>Зубья вала </a:t>
            </a:r>
            <a:r>
              <a:rPr lang="ru-RU" sz="2000" dirty="0" smtClean="0"/>
              <a:t>фрезеруют </a:t>
            </a:r>
            <a:r>
              <a:rPr lang="ru-RU" sz="2000" b="1" dirty="0" smtClean="0"/>
              <a:t>по методу обкатки</a:t>
            </a:r>
            <a:r>
              <a:rPr lang="ru-RU" sz="2000" dirty="0" smtClean="0"/>
              <a:t> или накатывают в холодном состоянии профильными роликами </a:t>
            </a:r>
            <a:r>
              <a:rPr lang="ru-RU" sz="2000" b="1" dirty="0" smtClean="0"/>
              <a:t>по методу продольной накатки</a:t>
            </a:r>
            <a:r>
              <a:rPr lang="ru-RU" sz="2000" dirty="0" smtClean="0"/>
              <a:t>. </a:t>
            </a:r>
          </a:p>
          <a:p>
            <a:pPr marL="4302125"/>
            <a:r>
              <a:rPr lang="ru-RU" sz="2000" b="1" u="sng" dirty="0" smtClean="0">
                <a:solidFill>
                  <a:srgbClr val="0070C0"/>
                </a:solidFill>
              </a:rPr>
              <a:t>Шлицы отверстия ступицы </a:t>
            </a:r>
            <a:r>
              <a:rPr lang="ru-RU" sz="2000" dirty="0" smtClean="0"/>
              <a:t>изготовляют </a:t>
            </a:r>
            <a:r>
              <a:rPr lang="ru-RU" sz="2000" b="1" dirty="0" smtClean="0"/>
              <a:t>протягиванием</a:t>
            </a:r>
            <a:r>
              <a:rPr lang="ru-RU" sz="2000" dirty="0" smtClean="0"/>
              <a:t>. </a:t>
            </a:r>
            <a:r>
              <a:rPr lang="ru-RU" sz="2000" b="1" u="sng" dirty="0" smtClean="0">
                <a:solidFill>
                  <a:srgbClr val="0070C0"/>
                </a:solidFill>
              </a:rPr>
              <a:t>Шлицевые соединения </a:t>
            </a:r>
            <a:r>
              <a:rPr lang="ru-RU" sz="2000" dirty="0" smtClean="0"/>
              <a:t>стандартизованы и широко распространены в машиностроении.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66754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Достоинства и </a:t>
            </a:r>
            <a:r>
              <a:rPr lang="ru-RU" b="1" dirty="0" smtClean="0">
                <a:solidFill>
                  <a:schemeClr val="bg1"/>
                </a:solidFill>
              </a:rPr>
              <a:t>недостатки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67544"/>
            <a:ext cx="85689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solidFill>
                  <a:srgbClr val="0070C0"/>
                </a:solidFill>
              </a:rPr>
              <a:t>Достоинства: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B050"/>
                </a:solidFill>
              </a:rPr>
              <a:t>Лучшее центрирование и более точное направление при относительном осевом перемещении.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B050"/>
                </a:solidFill>
              </a:rPr>
              <a:t>Меньшее число деталей соединения: шлицевое соединение образуют две детали, шпоночное — три, четыре.</a:t>
            </a:r>
          </a:p>
          <a:p>
            <a:pPr marL="342900" lvl="8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B050"/>
                </a:solidFill>
              </a:rPr>
              <a:t>При одинаковых габаритах возможна передача больших вращающих моментов за счет большей поверхности контакта.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B050"/>
                </a:solidFill>
              </a:rPr>
              <a:t>Большая надежность при динамических и реверсивных нагрузках.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B050"/>
                </a:solidFill>
              </a:rPr>
              <a:t>Большая усталостная прочность вследствие меньшей концентрации напряжений изгиба, особенно для эвольвентных шлицев.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B050"/>
                </a:solidFill>
              </a:rPr>
              <a:t>Меньшая длина ступицы и меньшие радиальные размеры .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443905"/>
            <a:ext cx="8568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</a:rPr>
              <a:t>Недостатки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— более сложная технология изготовления, а следовательно, и более высокая стоимость.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92" y="34888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Разновидности шлицевых соединений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792" y="836712"/>
            <a:ext cx="8686800" cy="5733256"/>
          </a:xfrm>
        </p:spPr>
        <p:txBody>
          <a:bodyPr lIns="0" tIns="0" rIns="0" bIns="0"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Шлицевые соединения различают: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F0"/>
                </a:solidFill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</a:rPr>
              <a:t>1) по характеру соединения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а)</a:t>
            </a:r>
            <a:r>
              <a:rPr lang="ru-RU" sz="1800" dirty="0" smtClean="0">
                <a:solidFill>
                  <a:schemeClr val="tx1"/>
                </a:solidFill>
              </a:rPr>
              <a:t> неподвижные – для закрепления детали на валу;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б)</a:t>
            </a:r>
            <a:r>
              <a:rPr lang="ru-RU" sz="1800" dirty="0" smtClean="0">
                <a:solidFill>
                  <a:schemeClr val="tx1"/>
                </a:solidFill>
              </a:rPr>
              <a:t> подвижные – допускающие перемещение детали вдоль вала.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2) по форме зубьев: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а) </a:t>
            </a:r>
            <a:r>
              <a:rPr lang="ru-RU" sz="1800" dirty="0" smtClean="0">
                <a:solidFill>
                  <a:schemeClr val="tx1"/>
                </a:solidFill>
              </a:rPr>
              <a:t>прямозубые,</a:t>
            </a:r>
            <a:r>
              <a:rPr lang="ru-RU" sz="1800" dirty="0" smtClean="0"/>
              <a:t>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б) </a:t>
            </a:r>
            <a:r>
              <a:rPr lang="ru-RU" sz="1800" dirty="0" smtClean="0"/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эвольвентные</a:t>
            </a:r>
            <a:r>
              <a:rPr lang="ru-RU" sz="1800" dirty="0" smtClean="0">
                <a:solidFill>
                  <a:schemeClr val="tx1"/>
                </a:solidFill>
              </a:rPr>
              <a:t>,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в)</a:t>
            </a:r>
            <a:r>
              <a:rPr lang="ru-RU" sz="1800" dirty="0" smtClean="0">
                <a:solidFill>
                  <a:schemeClr val="tx1"/>
                </a:solidFill>
              </a:rPr>
              <a:t>  треугольные.  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3) по способу центрирования ступицы относительно вала: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а) </a:t>
            </a:r>
            <a:r>
              <a:rPr lang="ru-RU" sz="1800" dirty="0" smtClean="0">
                <a:solidFill>
                  <a:schemeClr val="tx1"/>
                </a:solidFill>
              </a:rPr>
              <a:t>с центрированием по наружному диаметру </a:t>
            </a:r>
            <a:r>
              <a:rPr lang="en-US" sz="1800" b="1" dirty="0" smtClean="0">
                <a:solidFill>
                  <a:srgbClr val="FF0000"/>
                </a:solidFill>
              </a:rPr>
              <a:t>D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</a:rPr>
              <a:t>б) </a:t>
            </a:r>
            <a:r>
              <a:rPr lang="ru-RU" sz="1800" dirty="0" smtClean="0">
                <a:solidFill>
                  <a:schemeClr val="tx1"/>
                </a:solidFill>
              </a:rPr>
              <a:t>по внутреннему диаметру </a:t>
            </a:r>
            <a:r>
              <a:rPr lang="en-US" sz="1800" dirty="0" smtClean="0">
                <a:solidFill>
                  <a:srgbClr val="FF0000"/>
                </a:solidFill>
              </a:rPr>
              <a:t>d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</a:rPr>
              <a:t>в) </a:t>
            </a:r>
            <a:r>
              <a:rPr lang="ru-RU" sz="1800" dirty="0" smtClean="0">
                <a:solidFill>
                  <a:schemeClr val="tx1"/>
                </a:solidFill>
              </a:rPr>
              <a:t>пол боковым поверхностям зубьев.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прямозубшлицсоед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511" y="2829072"/>
            <a:ext cx="2478558" cy="1628152"/>
          </a:xfrm>
          <a:prstGeom prst="rect">
            <a:avLst/>
          </a:prstGeom>
        </p:spPr>
      </p:pic>
      <p:pic>
        <p:nvPicPr>
          <p:cNvPr id="5" name="Рисунок 4" descr="эвольвентшлицсоед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9080" y="2858033"/>
            <a:ext cx="2881381" cy="1595436"/>
          </a:xfrm>
          <a:prstGeom prst="rect">
            <a:avLst/>
          </a:prstGeom>
        </p:spPr>
      </p:pic>
      <p:pic>
        <p:nvPicPr>
          <p:cNvPr id="6" name="Рисунок 5" descr="треугольншлицсоед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9581" y="2826219"/>
            <a:ext cx="2915816" cy="1574945"/>
          </a:xfrm>
          <a:prstGeom prst="rect">
            <a:avLst/>
          </a:prstGeom>
        </p:spPr>
      </p:pic>
      <p:pic>
        <p:nvPicPr>
          <p:cNvPr id="7" name="Рисунок 6" descr="центрирпо внешдиа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552617"/>
            <a:ext cx="2376264" cy="929383"/>
          </a:xfrm>
          <a:prstGeom prst="rect">
            <a:avLst/>
          </a:prstGeom>
        </p:spPr>
      </p:pic>
      <p:pic>
        <p:nvPicPr>
          <p:cNvPr id="8" name="Рисунок 7" descr="центрирпо внутрдиа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5373216"/>
            <a:ext cx="2381802" cy="1008112"/>
          </a:xfrm>
          <a:prstGeom prst="rect">
            <a:avLst/>
          </a:prstGeom>
        </p:spPr>
      </p:pic>
      <p:pic>
        <p:nvPicPr>
          <p:cNvPr id="9" name="Рисунок 8" descr="центрирпо бокповерх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6016185"/>
            <a:ext cx="2376264" cy="84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66477"/>
            <a:ext cx="6336705" cy="64016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Штифтовые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841" y="1124744"/>
            <a:ext cx="8686800" cy="5904656"/>
          </a:xfrm>
        </p:spPr>
        <p:txBody>
          <a:bodyPr lIns="0" tIns="0" rIns="0" bIns="0"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Образуются совместным сверлением соединяемых деталей и установкой в отверстие с натягом специальных цилиндрических или конических штифтов.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Соединения </a:t>
            </a:r>
            <a:r>
              <a:rPr lang="ru-RU" sz="1800" u="sng" dirty="0" smtClean="0">
                <a:solidFill>
                  <a:schemeClr val="tx1"/>
                </a:solidFill>
              </a:rPr>
              <a:t>предназначены</a:t>
            </a:r>
            <a:r>
              <a:rPr lang="ru-RU" sz="1800" dirty="0" smtClean="0">
                <a:solidFill>
                  <a:schemeClr val="tx1"/>
                </a:solidFill>
              </a:rPr>
              <a:t> для точного взаимного фиксирования деталей, а также для передачи небольших нагрузок.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Достоинства и недостатки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00B050"/>
                </a:solidFill>
              </a:rPr>
              <a:t>Достоинства</a:t>
            </a:r>
            <a:r>
              <a:rPr lang="ru-RU" sz="1800" b="1" dirty="0" smtClean="0">
                <a:solidFill>
                  <a:srgbClr val="00B050"/>
                </a:solidFill>
              </a:rPr>
              <a:t>:</a:t>
            </a:r>
          </a:p>
          <a:p>
            <a:pPr marL="800100" lvl="2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простота конструкции;</a:t>
            </a:r>
          </a:p>
          <a:p>
            <a:pPr marL="800100" lvl="2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простота монтажа-демонтажа;</a:t>
            </a:r>
          </a:p>
          <a:p>
            <a:pPr marL="800100" lvl="2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точное центрирование деталей благодаря посадке с натягом;</a:t>
            </a:r>
          </a:p>
          <a:p>
            <a:pPr marL="800100" lvl="2"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работа в роли предохранителя, особенно при креплении колёс к валу.</a:t>
            </a:r>
          </a:p>
          <a:p>
            <a:pPr marL="0">
              <a:spcBef>
                <a:spcPts val="0"/>
              </a:spcBef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FF0000"/>
                </a:solidFill>
              </a:rPr>
              <a:t>Недостаток</a:t>
            </a:r>
            <a:r>
              <a:rPr lang="ru-RU" sz="1800" dirty="0" smtClean="0">
                <a:solidFill>
                  <a:srgbClr val="FF0000"/>
                </a:solidFill>
              </a:rPr>
              <a:t> – ослабление соединяемых деталей отверстием.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8915" name="Picture 3" descr="штифты раз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640960" cy="210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6214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Достоинства и недостатки 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ЗАКЛЕПОЧНЫХ СОЕДИНЕНИЙ </a:t>
            </a:r>
            <a:r>
              <a:rPr lang="en-GB" sz="3600" b="1" dirty="0" smtClean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268760"/>
            <a:ext cx="8540750" cy="5445224"/>
          </a:xfrm>
        </p:spPr>
        <p:txBody>
          <a:bodyPr>
            <a:noAutofit/>
          </a:bodyPr>
          <a:lstStyle/>
          <a:p>
            <a:pPr marL="4662488" indent="-4662488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Достоинства:</a:t>
            </a:r>
            <a:endParaRPr lang="ru-RU" b="1" dirty="0">
              <a:solidFill>
                <a:srgbClr val="00B050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/>
              <a:t>соединяют не свариваемые </a:t>
            </a:r>
            <a:r>
              <a:rPr lang="ru-RU" sz="3200" dirty="0" smtClean="0"/>
              <a:t>детали;</a:t>
            </a:r>
            <a:endParaRPr lang="ru-RU" sz="3200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/>
              <a:t>не дают температурных деформаций;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/>
              <a:t>детали при разборке не разрушаются.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Недостатки: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/>
              <a:t>детали ослаблены отверстиями;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/>
              <a:t>высокий шум и ударные нагрузки при изготовлении;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200" dirty="0" smtClean="0"/>
              <a:t>повышенный </a:t>
            </a:r>
            <a:r>
              <a:rPr lang="ru-RU" sz="3200" dirty="0"/>
              <a:t>расход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17582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ВИДЫ ШТИФТОВ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Конструкции штифтов </a:t>
            </a:r>
            <a:r>
              <a:rPr lang="ru-RU" dirty="0" smtClean="0"/>
              <a:t>многообразны: </a:t>
            </a:r>
            <a:r>
              <a:rPr lang="ru-RU" b="1" dirty="0" smtClean="0"/>
              <a:t>цилиндрические</a:t>
            </a:r>
            <a:r>
              <a:rPr lang="ru-RU" dirty="0" smtClean="0"/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а,б</a:t>
            </a:r>
            <a:r>
              <a:rPr lang="ru-RU" dirty="0" smtClean="0"/>
              <a:t>); </a:t>
            </a:r>
            <a:r>
              <a:rPr lang="ru-RU" b="1" dirty="0" smtClean="0"/>
              <a:t>конические</a:t>
            </a:r>
            <a:r>
              <a:rPr lang="ru-RU" dirty="0" smtClean="0"/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в,г,д</a:t>
            </a:r>
            <a:r>
              <a:rPr lang="ru-RU" dirty="0" smtClean="0"/>
              <a:t>); </a:t>
            </a:r>
            <a:r>
              <a:rPr lang="ru-RU" b="1" dirty="0" smtClean="0"/>
              <a:t>цилиндрические пружинные разрезные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); </a:t>
            </a:r>
            <a:r>
              <a:rPr lang="ru-RU" b="1" dirty="0" smtClean="0"/>
              <a:t>просечённые цилиндрические, конические </a:t>
            </a:r>
            <a:r>
              <a:rPr lang="ru-RU" dirty="0" smtClean="0"/>
              <a:t>и др. (</a:t>
            </a:r>
            <a:r>
              <a:rPr lang="ru-RU" b="1" dirty="0" err="1" smtClean="0">
                <a:solidFill>
                  <a:srgbClr val="FF0000"/>
                </a:solidFill>
              </a:rPr>
              <a:t>ж,з,и,к</a:t>
            </a:r>
            <a:r>
              <a:rPr lang="ru-RU" dirty="0" smtClean="0"/>
              <a:t>),</a:t>
            </a:r>
            <a:r>
              <a:rPr lang="ru-RU" b="1" dirty="0" smtClean="0"/>
              <a:t> простые, забиваемые в отверстия  </a:t>
            </a:r>
            <a:r>
              <a:rPr lang="ru-RU" dirty="0" smtClean="0"/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б,в</a:t>
            </a:r>
            <a:r>
              <a:rPr lang="ru-RU" b="1" dirty="0" smtClean="0"/>
              <a:t>), выбиваемые из сквозных отверстий с другой стороны </a:t>
            </a:r>
            <a:r>
              <a:rPr lang="ru-RU" dirty="0" smtClean="0"/>
              <a:t>(гладкие,   с насечками и канавками, пружинные, вальцованные из ленты, снабжённые резьбой для закрепления или  извлечения (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) и т.д.). </a:t>
            </a:r>
          </a:p>
          <a:p>
            <a:r>
              <a:rPr lang="ru-RU" dirty="0" smtClean="0"/>
              <a:t>Применяются </a:t>
            </a:r>
            <a:r>
              <a:rPr lang="ru-RU" b="1" dirty="0" smtClean="0"/>
              <a:t>специальные срезаемые штифты</a:t>
            </a:r>
            <a:r>
              <a:rPr lang="ru-RU" dirty="0" smtClean="0"/>
              <a:t>, служащие </a:t>
            </a:r>
            <a:r>
              <a:rPr lang="ru-RU" u="sng" dirty="0" smtClean="0"/>
              <a:t>предохранителями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002060"/>
                </a:solidFill>
              </a:rPr>
              <a:t>Гладкие штифты</a:t>
            </a:r>
            <a:r>
              <a:rPr lang="ru-RU" dirty="0" smtClean="0"/>
              <a:t> выполняют из </a:t>
            </a:r>
            <a:r>
              <a:rPr lang="ru-RU" b="1" dirty="0" smtClean="0">
                <a:solidFill>
                  <a:srgbClr val="FF0000"/>
                </a:solidFill>
              </a:rPr>
              <a:t>стали 45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А12,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штифты с канавками и пружинные </a:t>
            </a:r>
            <a:r>
              <a:rPr lang="ru-RU" dirty="0" smtClean="0"/>
              <a:t>– из </a:t>
            </a:r>
            <a:r>
              <a:rPr lang="ru-RU" b="1" dirty="0" smtClean="0">
                <a:solidFill>
                  <a:srgbClr val="FF0000"/>
                </a:solidFill>
              </a:rPr>
              <a:t>пружинной стали. </a:t>
            </a:r>
          </a:p>
          <a:p>
            <a:r>
              <a:rPr lang="ru-RU" dirty="0" smtClean="0"/>
              <a:t>При закреплении колёс на валу штифты передают как вращающий момент, так и  осевое усилие. </a:t>
            </a:r>
          </a:p>
        </p:txBody>
      </p:sp>
      <p:pic>
        <p:nvPicPr>
          <p:cNvPr id="39939" name="Picture 3" descr="конструкции штиф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5"/>
            <a:ext cx="461914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88" y="340676"/>
            <a:ext cx="5760640" cy="72008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КЛИНОвые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918" y="1110430"/>
            <a:ext cx="5279132" cy="5733256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Клиновое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разъемное соединение </a:t>
            </a:r>
            <a:r>
              <a:rPr lang="ru-RU" sz="2000" dirty="0" smtClean="0">
                <a:solidFill>
                  <a:schemeClr val="tx1"/>
                </a:solidFill>
              </a:rPr>
              <a:t>–                             это соединение </a:t>
            </a:r>
            <a:r>
              <a:rPr lang="ru-RU" sz="2000" dirty="0">
                <a:solidFill>
                  <a:schemeClr val="tx1"/>
                </a:solidFill>
              </a:rPr>
              <a:t>составных частей изделия с применением детали, имеющей </a:t>
            </a:r>
            <a:r>
              <a:rPr lang="ru-RU" sz="2000" b="1" dirty="0">
                <a:solidFill>
                  <a:schemeClr val="tx1"/>
                </a:solidFill>
              </a:rPr>
              <a:t>форму клина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Клиновые </a:t>
            </a:r>
            <a:r>
              <a:rPr lang="ru-RU" sz="2000" dirty="0">
                <a:solidFill>
                  <a:schemeClr val="tx1"/>
                </a:solidFill>
              </a:rPr>
              <a:t>соединения подразделяют </a:t>
            </a:r>
            <a:r>
              <a:rPr lang="ru-RU" sz="2000" dirty="0" smtClean="0">
                <a:solidFill>
                  <a:schemeClr val="tx1"/>
                </a:solidFill>
              </a:rPr>
              <a:t>на:</a:t>
            </a:r>
          </a:p>
          <a:p>
            <a:pPr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</a:rPr>
              <a:t>установочные</a:t>
            </a:r>
            <a:r>
              <a:rPr lang="ru-RU" sz="2000" dirty="0">
                <a:solidFill>
                  <a:schemeClr val="tx1"/>
                </a:solidFill>
              </a:rPr>
              <a:t> (рис. </a:t>
            </a:r>
            <a:r>
              <a:rPr lang="ru-RU" sz="2000" dirty="0" smtClean="0">
                <a:solidFill>
                  <a:schemeClr val="tx1"/>
                </a:solidFill>
              </a:rPr>
              <a:t>15,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i="1" dirty="0">
                <a:solidFill>
                  <a:schemeClr val="tx1"/>
                </a:solidFill>
              </a:rPr>
              <a:t>а</a:t>
            </a:r>
            <a:r>
              <a:rPr lang="ru-RU" sz="2000" i="1" dirty="0" smtClean="0">
                <a:solidFill>
                  <a:schemeClr val="tx1"/>
                </a:solidFill>
              </a:rPr>
              <a:t>), </a:t>
            </a:r>
            <a:r>
              <a:rPr lang="ru-RU" sz="2000" dirty="0" smtClean="0">
                <a:solidFill>
                  <a:schemeClr val="tx1"/>
                </a:solidFill>
              </a:rPr>
              <a:t>предназначенные </a:t>
            </a:r>
            <a:r>
              <a:rPr lang="ru-RU" sz="2000" dirty="0">
                <a:solidFill>
                  <a:schemeClr val="tx1"/>
                </a:solidFill>
              </a:rPr>
              <a:t>для регулирования и установки нужного взаимного положения </a:t>
            </a:r>
            <a:r>
              <a:rPr lang="ru-RU" sz="2000" dirty="0" smtClean="0">
                <a:solidFill>
                  <a:schemeClr val="tx1"/>
                </a:solidFill>
              </a:rPr>
              <a:t>деталей;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</a:rPr>
              <a:t>силовые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ru-RU" sz="2000" dirty="0">
                <a:solidFill>
                  <a:schemeClr val="tx1"/>
                </a:solidFill>
              </a:rPr>
              <a:t>(рис. </a:t>
            </a:r>
            <a:r>
              <a:rPr lang="ru-RU" sz="2000" dirty="0" smtClean="0">
                <a:solidFill>
                  <a:schemeClr val="tx1"/>
                </a:solidFill>
              </a:rPr>
              <a:t>15,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i="1" dirty="0">
                <a:solidFill>
                  <a:schemeClr val="tx1"/>
                </a:solidFill>
              </a:rPr>
              <a:t>б, в),</a:t>
            </a:r>
            <a:r>
              <a:rPr lang="ru-RU" sz="2000" dirty="0">
                <a:solidFill>
                  <a:schemeClr val="tx1"/>
                </a:solidFill>
              </a:rPr>
              <a:t>предназначенные для прочного скрепления деталей.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Клиновые </a:t>
            </a:r>
            <a:r>
              <a:rPr lang="ru-RU" sz="2000" dirty="0">
                <a:solidFill>
                  <a:schemeClr val="tx1"/>
                </a:solidFill>
              </a:rPr>
              <a:t>соединения применяют, например, для регулирования положения подшипников валков прокатных станов, для соединения штока с ползуном в паровых машинах или насосах, соединения протяжек с патроном протяжного станка; </a:t>
            </a:r>
            <a:r>
              <a:rPr lang="ru-RU" sz="2000" dirty="0" smtClean="0">
                <a:solidFill>
                  <a:schemeClr val="tx1"/>
                </a:solidFill>
              </a:rPr>
              <a:t>соединения </a:t>
            </a:r>
            <a:r>
              <a:rPr lang="ru-RU" sz="2000" dirty="0">
                <a:solidFill>
                  <a:schemeClr val="tx1"/>
                </a:solidFill>
              </a:rPr>
              <a:t>клиновыми и тангенциальными шпонками также можно отнести к числу клиновых соединений</a:t>
            </a:r>
            <a:endParaRPr lang="ru-RU" sz="1900" b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90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900" b="1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https://bstudy.net/htm/img/18/10307/14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0" y="1138555"/>
            <a:ext cx="3685356" cy="35718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400186" y="4809789"/>
            <a:ext cx="3636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Клиновые соединения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6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760" cy="72008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Профильные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18" y="1340768"/>
            <a:ext cx="8686800" cy="5733256"/>
          </a:xfrm>
        </p:spPr>
        <p:txBody>
          <a:bodyPr lIns="0" tIns="0" rIns="0" bIns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В </a:t>
            </a:r>
            <a:r>
              <a:rPr lang="ru-RU" sz="1900" b="1" dirty="0" smtClean="0">
                <a:solidFill>
                  <a:srgbClr val="FF0000"/>
                </a:solidFill>
              </a:rPr>
              <a:t>профильных (</a:t>
            </a:r>
            <a:r>
              <a:rPr lang="ru-RU" sz="1900" b="1" dirty="0" err="1" smtClean="0">
                <a:solidFill>
                  <a:srgbClr val="FF0000"/>
                </a:solidFill>
              </a:rPr>
              <a:t>бесшпоночных</a:t>
            </a:r>
            <a:r>
              <a:rPr lang="ru-RU" sz="1900" b="1" dirty="0" smtClean="0">
                <a:solidFill>
                  <a:srgbClr val="FF0000"/>
                </a:solidFill>
              </a:rPr>
              <a:t>) соединениях </a:t>
            </a:r>
            <a:r>
              <a:rPr lang="ru-RU" sz="1900" b="1" dirty="0" smtClean="0">
                <a:solidFill>
                  <a:schemeClr val="tx1"/>
                </a:solidFill>
              </a:rPr>
              <a:t>соединяемые детали скрепляются между собой посредством взаимного контакта по плавной некруглой поверхности.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Образующая поверхность профильного соединения</a:t>
            </a:r>
            <a:r>
              <a:rPr lang="ru-RU" sz="1900" b="1" dirty="0" smtClean="0">
                <a:solidFill>
                  <a:schemeClr val="tx1"/>
                </a:solidFill>
              </a:rPr>
              <a:t> может</a:t>
            </a:r>
            <a:r>
              <a:rPr lang="ru-RU" sz="1900" dirty="0" smtClean="0">
                <a:solidFill>
                  <a:schemeClr val="tx1"/>
                </a:solidFill>
              </a:rPr>
              <a:t> быть расположена как параллельно осевой линии вала, так</a:t>
            </a:r>
            <a:r>
              <a:rPr lang="ru-RU" sz="1900" b="1" dirty="0" smtClean="0">
                <a:solidFill>
                  <a:schemeClr val="tx1"/>
                </a:solidFill>
              </a:rPr>
              <a:t> и наклонно к</a:t>
            </a:r>
            <a:r>
              <a:rPr lang="ru-RU" sz="1900" dirty="0" smtClean="0">
                <a:solidFill>
                  <a:schemeClr val="tx1"/>
                </a:solidFill>
              </a:rPr>
              <a:t> ней. В последнем случае соединение наряду с крутящим моментом</a:t>
            </a:r>
            <a:r>
              <a:rPr lang="ru-RU" sz="1900" b="1" dirty="0" smtClean="0">
                <a:solidFill>
                  <a:schemeClr val="tx1"/>
                </a:solidFill>
              </a:rPr>
              <a:t> может</a:t>
            </a:r>
            <a:r>
              <a:rPr lang="ru-RU" sz="1900" dirty="0" smtClean="0">
                <a:solidFill>
                  <a:schemeClr val="tx1"/>
                </a:solidFill>
              </a:rPr>
              <a:t> передавать также и осевую нагрузку.</a:t>
            </a:r>
          </a:p>
          <a:p>
            <a:pPr marL="0" algn="just">
              <a:spcBef>
                <a:spcPts val="0"/>
              </a:spcBef>
              <a:buNone/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900" u="sng" dirty="0" smtClean="0">
                <a:solidFill>
                  <a:schemeClr val="tx1"/>
                </a:solidFill>
              </a:rPr>
              <a:t>Профильные соединения надежны, но не технологичны</a:t>
            </a:r>
            <a:r>
              <a:rPr lang="ru-RU" sz="1900" dirty="0" smtClean="0">
                <a:solidFill>
                  <a:schemeClr val="tx1"/>
                </a:solidFill>
              </a:rPr>
              <a:t>, поэтому</a:t>
            </a:r>
            <a:r>
              <a:rPr lang="ru-RU" sz="1900" b="1" dirty="0" smtClean="0">
                <a:solidFill>
                  <a:schemeClr val="tx1"/>
                </a:solidFill>
              </a:rPr>
              <a:t> их применение</a:t>
            </a:r>
            <a:r>
              <a:rPr lang="ru-RU" sz="1900" dirty="0" smtClean="0">
                <a:solidFill>
                  <a:schemeClr val="tx1"/>
                </a:solidFill>
              </a:rPr>
              <a:t> ограничено.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Расчет на прочность </a:t>
            </a:r>
            <a:r>
              <a:rPr lang="ru-RU" sz="1900" dirty="0" smtClean="0">
                <a:solidFill>
                  <a:schemeClr val="tx1"/>
                </a:solidFill>
              </a:rPr>
              <a:t>профильных соединений сводится к </a:t>
            </a:r>
            <a:r>
              <a:rPr lang="ru-RU" sz="1900" b="1" dirty="0" smtClean="0">
                <a:solidFill>
                  <a:schemeClr val="tx1"/>
                </a:solidFill>
              </a:rPr>
              <a:t>проверке на смятие их рабочих поверхностей.</a:t>
            </a:r>
          </a:p>
          <a:p>
            <a:pPr marL="0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4" name="Рисунок 3" descr="профильные соединени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00" y="3645024"/>
            <a:ext cx="4788024" cy="1431655"/>
          </a:xfrm>
          <a:prstGeom prst="rect">
            <a:avLst/>
          </a:prstGeom>
        </p:spPr>
      </p:pic>
      <p:pic>
        <p:nvPicPr>
          <p:cNvPr id="5" name="Рисунок 4" descr="профильные соединения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6624" y="3068960"/>
            <a:ext cx="4127376" cy="234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120680" cy="83820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Клеммовые соединения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клеммовые соединения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8496944" cy="4675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205eee5ef4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46810" cy="62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1762</TotalTime>
  <Words>7312</Words>
  <Application>Microsoft Office PowerPoint</Application>
  <PresentationFormat>Экран (4:3)</PresentationFormat>
  <Paragraphs>759</Paragraphs>
  <Slides>94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108" baseType="lpstr">
      <vt:lpstr>ANBNDD+TimesNewRoman</vt:lpstr>
      <vt:lpstr>ANBNLH+TimesNewRoman,Bold</vt:lpstr>
      <vt:lpstr>Arial</vt:lpstr>
      <vt:lpstr>Calibri</vt:lpstr>
      <vt:lpstr>Franklin Gothic Book</vt:lpstr>
      <vt:lpstr>Franklin Gothic Medium</vt:lpstr>
      <vt:lpstr>Lucida Sans Unicode</vt:lpstr>
      <vt:lpstr>Palatino Linotype</vt:lpstr>
      <vt:lpstr>Symbol</vt:lpstr>
      <vt:lpstr>Tahoma</vt:lpstr>
      <vt:lpstr>Times New Roman</vt:lpstr>
      <vt:lpstr>Wingdings</vt:lpstr>
      <vt:lpstr>Wingdings 2</vt:lpstr>
      <vt:lpstr>Трек</vt:lpstr>
      <vt:lpstr>СОЕДИНЕНИЯ ДЕТАЛЕЙ МАШИН</vt:lpstr>
      <vt:lpstr>Определения:</vt:lpstr>
      <vt:lpstr>Классификация соединений:</vt:lpstr>
      <vt:lpstr>Общие положения</vt:lpstr>
      <vt:lpstr>1. Неразъемные соединения</vt:lpstr>
      <vt:lpstr>Заклёпочные соединения </vt:lpstr>
      <vt:lpstr>ЗНания и умения</vt:lpstr>
      <vt:lpstr>ЗАКЛЕПОЧНЫЕ СОЕДИНЕНИЯ</vt:lpstr>
      <vt:lpstr>Достоинства и недостатки  ЗАКЛЕПОЧНЫХ СОЕДИНЕНИЙ :</vt:lpstr>
      <vt:lpstr>Преимущества заклёпочных соединений</vt:lpstr>
      <vt:lpstr>Недостатки заклёпочных соединений </vt:lpstr>
      <vt:lpstr>Применение заклепочного соединения</vt:lpstr>
      <vt:lpstr>Область применения заклепочных соединений </vt:lpstr>
      <vt:lpstr>Презентация PowerPoint</vt:lpstr>
      <vt:lpstr>Виды заклепок </vt:lpstr>
      <vt:lpstr>Виды заклепок</vt:lpstr>
      <vt:lpstr>Заклепки</vt:lpstr>
      <vt:lpstr>Презентация PowerPoint</vt:lpstr>
      <vt:lpstr>Назначение заклепок</vt:lpstr>
      <vt:lpstr>Презентация PowerPoint</vt:lpstr>
      <vt:lpstr>Материалы для изготовления заклёпок</vt:lpstr>
      <vt:lpstr>К материалу заклепок предъявляются следующие требования:</vt:lpstr>
      <vt:lpstr>Классификация заклёпочных соединений: </vt:lpstr>
      <vt:lpstr>Классификация заклёпочных соединений (ПРОДОЛЖЕНИЕ): </vt:lpstr>
      <vt:lpstr>Классификация заклёпочных соединений (ПРОДОЛЖЕНИЕ): </vt:lpstr>
      <vt:lpstr>Герметичность соединения обеспечивается нанесением различных герметиков</vt:lpstr>
      <vt:lpstr>Презентация PowerPoint</vt:lpstr>
      <vt:lpstr>Виды заклепочных швов</vt:lpstr>
      <vt:lpstr>Виды заклепочных швов</vt:lpstr>
      <vt:lpstr>Методика расчета заклепочных швов </vt:lpstr>
      <vt:lpstr>Презентация PowerPoint</vt:lpstr>
      <vt:lpstr>Презентация PowerPoint</vt:lpstr>
      <vt:lpstr>Способ соединения </vt:lpstr>
      <vt:lpstr>Инструменты и приспособления для клёпки </vt:lpstr>
      <vt:lpstr>Приспособления применяемые при заклепке</vt:lpstr>
      <vt:lpstr>Приспособления для клёпки</vt:lpstr>
      <vt:lpstr>Приспособления для клёпки</vt:lpstr>
      <vt:lpstr>Технический процесс клепки</vt:lpstr>
      <vt:lpstr>Схема заклепочного соединения</vt:lpstr>
      <vt:lpstr>Схема крепления заклепочного соединения</vt:lpstr>
      <vt:lpstr>Подготовка детали к клепке</vt:lpstr>
      <vt:lpstr>Подготовка детали к клепке (продолжение)</vt:lpstr>
      <vt:lpstr>Основные дефекты при клепке</vt:lpstr>
      <vt:lpstr>Контрольные вопросы</vt:lpstr>
      <vt:lpstr>Сварные соединения </vt:lpstr>
      <vt:lpstr>Сварка </vt:lpstr>
      <vt:lpstr>ДОСТОИНСТВА И НЕДОСТАТКИ</vt:lpstr>
      <vt:lpstr>Достоинства и недостатки сварных соединений</vt:lpstr>
      <vt:lpstr>Презентация PowerPoint</vt:lpstr>
      <vt:lpstr>Виды сварных соединений и типы сварных швов</vt:lpstr>
      <vt:lpstr>Презентация PowerPoint</vt:lpstr>
      <vt:lpstr>Презентация PowerPoint</vt:lpstr>
      <vt:lpstr>Презентация PowerPoint</vt:lpstr>
      <vt:lpstr>Клеевые соединения</vt:lpstr>
      <vt:lpstr>Достоинства и недостатки Клеевых соединений</vt:lpstr>
      <vt:lpstr>Клеевые соединения</vt:lpstr>
      <vt:lpstr>Паяные соединения </vt:lpstr>
      <vt:lpstr>Паяные соединения</vt:lpstr>
      <vt:lpstr>Достоинства и недостатки паяных соединений</vt:lpstr>
      <vt:lpstr>Припои:</vt:lpstr>
      <vt:lpstr>Презентация PowerPoint</vt:lpstr>
      <vt:lpstr>СОЕДИНЕНИЯ С НАТЯГОМ</vt:lpstr>
      <vt:lpstr>СОЕДИНЕНИЯ С НАТЯГОМ</vt:lpstr>
      <vt:lpstr>ДОСТОИНСТВА И НЕДОСТАТКИ</vt:lpstr>
      <vt:lpstr>2. Разъемные соединения</vt:lpstr>
      <vt:lpstr>Резьбовые соединения</vt:lpstr>
      <vt:lpstr>Презентация PowerPoint</vt:lpstr>
      <vt:lpstr>Презентация PowerPoint</vt:lpstr>
      <vt:lpstr>Достоинства и недостатки резьбовых соединений</vt:lpstr>
      <vt:lpstr>Геометрические параметры резьбы</vt:lpstr>
      <vt:lpstr>основные типы резьб</vt:lpstr>
      <vt:lpstr>основные типы резьб</vt:lpstr>
      <vt:lpstr>Способы изготовления резьб</vt:lpstr>
      <vt:lpstr>Конструктивные формы резьбовых соединений</vt:lpstr>
      <vt:lpstr>Стопорение</vt:lpstr>
      <vt:lpstr>Презентация PowerPoint</vt:lpstr>
      <vt:lpstr>Презентация PowerPoint</vt:lpstr>
      <vt:lpstr>Шпоночные соединения</vt:lpstr>
      <vt:lpstr>Шпоночные соединения</vt:lpstr>
      <vt:lpstr>Шпоночные соединения</vt:lpstr>
      <vt:lpstr>Классификация шпоночных соединений:</vt:lpstr>
      <vt:lpstr>Разновидности шпоночных соединений</vt:lpstr>
      <vt:lpstr>Презентация PowerPoint</vt:lpstr>
      <vt:lpstr>Презентация PowerPoint</vt:lpstr>
      <vt:lpstr>Презентация PowerPoint</vt:lpstr>
      <vt:lpstr>Шлицевые соединения</vt:lpstr>
      <vt:lpstr>Достоинства и недостатки</vt:lpstr>
      <vt:lpstr>Разновидности шлицевых соединений</vt:lpstr>
      <vt:lpstr>Штифтовые соединения</vt:lpstr>
      <vt:lpstr>Презентация PowerPoint</vt:lpstr>
      <vt:lpstr>КЛИНОвые соединения</vt:lpstr>
      <vt:lpstr>Профильные соединения</vt:lpstr>
      <vt:lpstr>Клеммовые соединения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СОЕДИНЕНИЯ ДЕТАЛЕЙ МАШИН</dc:title>
  <dc:creator>Сергей</dc:creator>
  <cp:lastModifiedBy>Тогидний Иван Иванович</cp:lastModifiedBy>
  <cp:revision>159</cp:revision>
  <dcterms:created xsi:type="dcterms:W3CDTF">2010-05-24T16:15:11Z</dcterms:created>
  <dcterms:modified xsi:type="dcterms:W3CDTF">2020-01-28T07:02:13Z</dcterms:modified>
</cp:coreProperties>
</file>