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0"/>
  </p:notesMasterIdLst>
  <p:sldIdLst>
    <p:sldId id="386" r:id="rId2"/>
    <p:sldId id="406" r:id="rId3"/>
    <p:sldId id="387" r:id="rId4"/>
    <p:sldId id="256" r:id="rId5"/>
    <p:sldId id="345" r:id="rId6"/>
    <p:sldId id="347" r:id="rId7"/>
    <p:sldId id="365" r:id="rId8"/>
    <p:sldId id="383" r:id="rId9"/>
    <p:sldId id="362" r:id="rId10"/>
    <p:sldId id="343" r:id="rId11"/>
    <p:sldId id="407" r:id="rId12"/>
    <p:sldId id="257" r:id="rId13"/>
    <p:sldId id="388" r:id="rId14"/>
    <p:sldId id="389" r:id="rId15"/>
    <p:sldId id="330" r:id="rId16"/>
    <p:sldId id="348" r:id="rId17"/>
    <p:sldId id="305" r:id="rId18"/>
    <p:sldId id="418" r:id="rId19"/>
    <p:sldId id="279" r:id="rId20"/>
    <p:sldId id="324" r:id="rId21"/>
    <p:sldId id="372" r:id="rId22"/>
    <p:sldId id="338" r:id="rId23"/>
    <p:sldId id="325" r:id="rId24"/>
    <p:sldId id="373" r:id="rId25"/>
    <p:sldId id="296" r:id="rId26"/>
    <p:sldId id="374" r:id="rId27"/>
    <p:sldId id="261" r:id="rId28"/>
    <p:sldId id="408" r:id="rId29"/>
    <p:sldId id="259" r:id="rId30"/>
    <p:sldId id="409" r:id="rId31"/>
    <p:sldId id="375" r:id="rId32"/>
    <p:sldId id="298" r:id="rId33"/>
    <p:sldId id="412" r:id="rId34"/>
    <p:sldId id="414" r:id="rId35"/>
    <p:sldId id="326" r:id="rId36"/>
    <p:sldId id="391" r:id="rId37"/>
    <p:sldId id="281" r:id="rId38"/>
    <p:sldId id="390" r:id="rId39"/>
    <p:sldId id="260" r:id="rId40"/>
    <p:sldId id="413" r:id="rId41"/>
    <p:sldId id="411" r:id="rId42"/>
    <p:sldId id="379" r:id="rId43"/>
    <p:sldId id="415" r:id="rId44"/>
    <p:sldId id="416" r:id="rId45"/>
    <p:sldId id="417" r:id="rId46"/>
    <p:sldId id="410" r:id="rId47"/>
    <p:sldId id="339" r:id="rId48"/>
    <p:sldId id="282" r:id="rId49"/>
    <p:sldId id="419" r:id="rId50"/>
    <p:sldId id="263" r:id="rId51"/>
    <p:sldId id="421" r:id="rId52"/>
    <p:sldId id="420" r:id="rId53"/>
    <p:sldId id="422" r:id="rId54"/>
    <p:sldId id="423" r:id="rId55"/>
    <p:sldId id="424" r:id="rId56"/>
    <p:sldId id="380" r:id="rId57"/>
    <p:sldId id="381" r:id="rId58"/>
    <p:sldId id="382" r:id="rId59"/>
    <p:sldId id="392" r:id="rId60"/>
    <p:sldId id="393" r:id="rId61"/>
    <p:sldId id="349" r:id="rId62"/>
    <p:sldId id="394" r:id="rId63"/>
    <p:sldId id="425" r:id="rId64"/>
    <p:sldId id="351" r:id="rId65"/>
    <p:sldId id="384" r:id="rId66"/>
    <p:sldId id="355" r:id="rId67"/>
    <p:sldId id="368" r:id="rId68"/>
    <p:sldId id="356" r:id="rId69"/>
    <p:sldId id="352" r:id="rId70"/>
    <p:sldId id="353" r:id="rId71"/>
    <p:sldId id="354" r:id="rId72"/>
    <p:sldId id="358" r:id="rId73"/>
    <p:sldId id="395" r:id="rId74"/>
    <p:sldId id="357" r:id="rId75"/>
    <p:sldId id="396" r:id="rId76"/>
    <p:sldId id="264" r:id="rId77"/>
    <p:sldId id="327" r:id="rId78"/>
    <p:sldId id="367" r:id="rId79"/>
    <p:sldId id="293" r:id="rId80"/>
    <p:sldId id="350" r:id="rId81"/>
    <p:sldId id="359" r:id="rId82"/>
    <p:sldId id="397" r:id="rId83"/>
    <p:sldId id="344" r:id="rId84"/>
    <p:sldId id="364" r:id="rId85"/>
    <p:sldId id="361" r:id="rId86"/>
    <p:sldId id="363" r:id="rId87"/>
    <p:sldId id="399" r:id="rId88"/>
    <p:sldId id="266" r:id="rId89"/>
    <p:sldId id="369" r:id="rId90"/>
    <p:sldId id="370" r:id="rId91"/>
    <p:sldId id="366" r:id="rId92"/>
    <p:sldId id="291" r:id="rId93"/>
    <p:sldId id="292" r:id="rId94"/>
    <p:sldId id="320" r:id="rId95"/>
    <p:sldId id="371" r:id="rId96"/>
    <p:sldId id="360" r:id="rId97"/>
    <p:sldId id="321" r:id="rId98"/>
    <p:sldId id="294" r:id="rId99"/>
    <p:sldId id="340" r:id="rId100"/>
    <p:sldId id="400" r:id="rId101"/>
    <p:sldId id="267" r:id="rId102"/>
    <p:sldId id="331" r:id="rId103"/>
    <p:sldId id="376" r:id="rId104"/>
    <p:sldId id="329" r:id="rId105"/>
    <p:sldId id="328" r:id="rId106"/>
    <p:sldId id="287" r:id="rId107"/>
    <p:sldId id="286" r:id="rId108"/>
    <p:sldId id="302" r:id="rId109"/>
    <p:sldId id="332" r:id="rId110"/>
    <p:sldId id="333" r:id="rId111"/>
    <p:sldId id="334" r:id="rId112"/>
    <p:sldId id="335" r:id="rId113"/>
    <p:sldId id="377" r:id="rId114"/>
    <p:sldId id="268" r:id="rId115"/>
    <p:sldId id="306" r:id="rId116"/>
    <p:sldId id="311" r:id="rId117"/>
    <p:sldId id="401" r:id="rId118"/>
    <p:sldId id="336" r:id="rId119"/>
    <p:sldId id="337" r:id="rId120"/>
    <p:sldId id="270" r:id="rId121"/>
    <p:sldId id="271" r:id="rId122"/>
    <p:sldId id="317" r:id="rId123"/>
    <p:sldId id="319" r:id="rId124"/>
    <p:sldId id="272" r:id="rId125"/>
    <p:sldId id="273" r:id="rId126"/>
    <p:sldId id="274" r:id="rId127"/>
    <p:sldId id="402" r:id="rId128"/>
    <p:sldId id="269" r:id="rId129"/>
    <p:sldId id="283" r:id="rId130"/>
    <p:sldId id="322" r:id="rId131"/>
    <p:sldId id="403" r:id="rId132"/>
    <p:sldId id="341" r:id="rId133"/>
    <p:sldId id="385" r:id="rId134"/>
    <p:sldId id="276" r:id="rId135"/>
    <p:sldId id="285" r:id="rId136"/>
    <p:sldId id="404" r:id="rId137"/>
    <p:sldId id="277" r:id="rId138"/>
    <p:sldId id="405" r:id="rId139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CC"/>
    <a:srgbClr val="CCFF33"/>
    <a:srgbClr val="006600"/>
    <a:srgbClr val="FF0000"/>
    <a:srgbClr val="FF00FF"/>
    <a:srgbClr val="FFFF00"/>
    <a:srgbClr val="ACD82B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2" autoAdjust="0"/>
    <p:restoredTop sz="94660"/>
  </p:normalViewPr>
  <p:slideViewPr>
    <p:cSldViewPr>
      <p:cViewPr varScale="1">
        <p:scale>
          <a:sx n="97" d="100"/>
          <a:sy n="97" d="100"/>
        </p:scale>
        <p:origin x="48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C830141-A15C-4FE4-9200-E87A742A7172}" type="datetimeFigureOut">
              <a:rPr lang="ru-RU"/>
              <a:pPr>
                <a:defRPr/>
              </a:pPr>
              <a:t>26.12.2021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C4B6A85-3B00-4F4E-9FE1-7E26D9EFE4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5513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9D004-0297-444A-9403-32D94099DA29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2511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9D004-0297-444A-9403-32D94099DA29}" type="slidenum">
              <a:rPr lang="ru-RU" smtClean="0"/>
              <a:pPr/>
              <a:t>75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2974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/>
            <a:fld id="{5F259F9B-8251-4C1E-A986-ED398020EF46}" type="slidenum">
              <a:rPr lang="ru-RU" altLang="ru-RU" smtClean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pPr eaLnBrk="1"/>
              <a:t>78</a:t>
            </a:fld>
            <a:endParaRPr lang="ru-RU" altLang="ru-RU" smtClean="0">
              <a:solidFill>
                <a:srgbClr val="000000"/>
              </a:solidFill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58371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5012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>
              <a:lnSpc>
                <a:spcPct val="95000"/>
              </a:lnSpc>
            </a:pPr>
            <a:fld id="{364438DA-CC73-4F85-AE4B-073F1037B7EC}" type="slidenum">
              <a:rPr lang="ru-RU" altLang="ru-RU" sz="1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rPr>
              <a:pPr algn="r" eaLnBrk="1">
                <a:lnSpc>
                  <a:spcPct val="95000"/>
                </a:lnSpc>
              </a:pPr>
              <a:t>78</a:t>
            </a:fld>
            <a:endParaRPr lang="ru-RU" altLang="ru-RU" sz="1400">
              <a:solidFill>
                <a:srgbClr val="00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58372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>
              <a:lnSpc>
                <a:spcPct val="95000"/>
              </a:lnSpc>
            </a:pPr>
            <a:fld id="{7C744F48-A441-4AA3-9AC4-AEFF236CFAE5}" type="slidenum">
              <a:rPr lang="ru-RU" altLang="ru-RU" sz="1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rPr>
              <a:pPr algn="r" eaLnBrk="1">
                <a:lnSpc>
                  <a:spcPct val="95000"/>
                </a:lnSpc>
              </a:pPr>
              <a:t>78</a:t>
            </a:fld>
            <a:endParaRPr lang="ru-RU" altLang="ru-RU" sz="1400">
              <a:solidFill>
                <a:srgbClr val="00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58373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4" name="Text Box 4"/>
          <p:cNvSpPr txBox="1">
            <a:spLocks noChangeArrowheads="1"/>
          </p:cNvSpPr>
          <p:nvPr/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672824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9D004-0297-444A-9403-32D94099DA29}" type="slidenum">
              <a:rPr lang="ru-RU" smtClean="0"/>
              <a:pPr/>
              <a:t>82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9831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9D004-0297-444A-9403-32D94099DA29}" type="slidenum">
              <a:rPr lang="ru-RU" smtClean="0"/>
              <a:pPr/>
              <a:t>87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658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/>
            <a:fld id="{1AA45BEC-EA64-490C-8176-C96BF60A7CCC}" type="slidenum">
              <a:rPr lang="ru-RU" altLang="ru-RU" smtClean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pPr eaLnBrk="1"/>
              <a:t>89</a:t>
            </a:fld>
            <a:endParaRPr lang="ru-RU" altLang="ru-RU" smtClean="0">
              <a:solidFill>
                <a:srgbClr val="000000"/>
              </a:solidFill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68611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5012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>
              <a:lnSpc>
                <a:spcPct val="95000"/>
              </a:lnSpc>
            </a:pPr>
            <a:fld id="{252831B9-B9E4-40C2-A5DE-20F502DE071F}" type="slidenum">
              <a:rPr lang="ru-RU" altLang="ru-RU" sz="1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rPr>
              <a:pPr algn="r" eaLnBrk="1">
                <a:lnSpc>
                  <a:spcPct val="95000"/>
                </a:lnSpc>
              </a:pPr>
              <a:t>89</a:t>
            </a:fld>
            <a:endParaRPr lang="ru-RU" altLang="ru-RU" sz="1400">
              <a:solidFill>
                <a:srgbClr val="00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68612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>
              <a:lnSpc>
                <a:spcPct val="95000"/>
              </a:lnSpc>
            </a:pPr>
            <a:fld id="{6B721792-E4D1-43BF-AD03-498F73ACA68B}" type="slidenum">
              <a:rPr lang="ru-RU" altLang="ru-RU" sz="1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rPr>
              <a:pPr algn="r" eaLnBrk="1">
                <a:lnSpc>
                  <a:spcPct val="95000"/>
                </a:lnSpc>
              </a:pPr>
              <a:t>89</a:t>
            </a:fld>
            <a:endParaRPr lang="ru-RU" altLang="ru-RU" sz="1400">
              <a:solidFill>
                <a:srgbClr val="00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68613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4" name="Text Box 4"/>
          <p:cNvSpPr txBox="1">
            <a:spLocks noChangeArrowheads="1"/>
          </p:cNvSpPr>
          <p:nvPr/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95804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/>
            <a:fld id="{080B707B-2D84-4718-8F17-349609C67D78}" type="slidenum">
              <a:rPr lang="ru-RU" altLang="ru-RU" smtClean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pPr eaLnBrk="1"/>
              <a:t>90</a:t>
            </a:fld>
            <a:endParaRPr lang="ru-RU" altLang="ru-RU" smtClean="0">
              <a:solidFill>
                <a:srgbClr val="000000"/>
              </a:solidFill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70659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5012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>
              <a:lnSpc>
                <a:spcPct val="95000"/>
              </a:lnSpc>
            </a:pPr>
            <a:fld id="{1DC35673-B15B-4B65-8713-C59ECF4D036E}" type="slidenum">
              <a:rPr lang="ru-RU" altLang="ru-RU" sz="1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rPr>
              <a:pPr algn="r" eaLnBrk="1">
                <a:lnSpc>
                  <a:spcPct val="95000"/>
                </a:lnSpc>
              </a:pPr>
              <a:t>90</a:t>
            </a:fld>
            <a:endParaRPr lang="ru-RU" altLang="ru-RU" sz="1400">
              <a:solidFill>
                <a:srgbClr val="00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70660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>
              <a:lnSpc>
                <a:spcPct val="95000"/>
              </a:lnSpc>
            </a:pPr>
            <a:fld id="{69BABBF2-70DE-4BC3-AC50-B1E414DE1F35}" type="slidenum">
              <a:rPr lang="ru-RU" altLang="ru-RU" sz="1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rPr>
              <a:pPr algn="r" eaLnBrk="1">
                <a:lnSpc>
                  <a:spcPct val="95000"/>
                </a:lnSpc>
              </a:pPr>
              <a:t>90</a:t>
            </a:fld>
            <a:endParaRPr lang="ru-RU" altLang="ru-RU" sz="1400">
              <a:solidFill>
                <a:srgbClr val="00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70661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2" name="Text Box 4"/>
          <p:cNvSpPr txBox="1">
            <a:spLocks noChangeArrowheads="1"/>
          </p:cNvSpPr>
          <p:nvPr/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674231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/>
            <a:fld id="{B7294D7A-6335-463F-9534-F93E90247825}" type="slidenum">
              <a:rPr lang="ru-RU" altLang="ru-RU" smtClean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pPr eaLnBrk="1"/>
              <a:t>95</a:t>
            </a:fld>
            <a:endParaRPr lang="ru-RU" altLang="ru-RU" smtClean="0">
              <a:solidFill>
                <a:srgbClr val="000000"/>
              </a:solidFill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76803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5012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>
              <a:lnSpc>
                <a:spcPct val="95000"/>
              </a:lnSpc>
            </a:pPr>
            <a:fld id="{2F84F1FD-EBD2-4563-9FB5-763BFBAAA44A}" type="slidenum">
              <a:rPr lang="ru-RU" altLang="ru-RU" sz="1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rPr>
              <a:pPr algn="r" eaLnBrk="1">
                <a:lnSpc>
                  <a:spcPct val="95000"/>
                </a:lnSpc>
              </a:pPr>
              <a:t>95</a:t>
            </a:fld>
            <a:endParaRPr lang="ru-RU" altLang="ru-RU" sz="1400">
              <a:solidFill>
                <a:srgbClr val="00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76804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>
              <a:lnSpc>
                <a:spcPct val="95000"/>
              </a:lnSpc>
            </a:pPr>
            <a:fld id="{5C3E8250-DC69-42E3-B841-BD7FA8C7F882}" type="slidenum">
              <a:rPr lang="ru-RU" altLang="ru-RU" sz="1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rPr>
              <a:pPr algn="r" eaLnBrk="1">
                <a:lnSpc>
                  <a:spcPct val="95000"/>
                </a:lnSpc>
              </a:pPr>
              <a:t>95</a:t>
            </a:fld>
            <a:endParaRPr lang="ru-RU" altLang="ru-RU" sz="1400">
              <a:solidFill>
                <a:srgbClr val="00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76805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6" name="Text Box 4"/>
          <p:cNvSpPr txBox="1">
            <a:spLocks noChangeArrowheads="1"/>
          </p:cNvSpPr>
          <p:nvPr/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160198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9D004-0297-444A-9403-32D94099DA29}" type="slidenum">
              <a:rPr lang="ru-RU" smtClean="0"/>
              <a:pPr/>
              <a:t>100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4258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9D004-0297-444A-9403-32D94099DA29}" type="slidenum">
              <a:rPr lang="ru-RU" smtClean="0"/>
              <a:pPr/>
              <a:t>117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1438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9D004-0297-444A-9403-32D94099DA29}" type="slidenum">
              <a:rPr lang="ru-RU" smtClean="0"/>
              <a:pPr/>
              <a:t>127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538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9D004-0297-444A-9403-32D94099DA29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7220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9D004-0297-444A-9403-32D94099DA29}" type="slidenum">
              <a:rPr lang="ru-RU" smtClean="0"/>
              <a:pPr/>
              <a:t>131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5019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9D004-0297-444A-9403-32D94099DA29}" type="slidenum">
              <a:rPr lang="ru-RU" smtClean="0"/>
              <a:pPr/>
              <a:t>136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867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4B6A85-3B00-4F4E-9FE1-7E26D9EFE4FF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492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9D004-0297-444A-9403-32D94099DA29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553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83C1D84-0071-4D57-BC42-2C1CA5B9C6D7}" type="slidenum">
              <a:rPr lang="ru-RU" altLang="ru-RU" smtClean="0"/>
              <a:pPr/>
              <a:t>16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23778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9D004-0297-444A-9403-32D94099DA29}" type="slidenum">
              <a:rPr lang="ru-RU" smtClean="0"/>
              <a:pPr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700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9D004-0297-444A-9403-32D94099DA29}" type="slidenum">
              <a:rPr lang="ru-RU" smtClean="0"/>
              <a:pPr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228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/>
            <a:fld id="{CF617C1E-0F91-489C-808B-6578DD32477C}" type="slidenum">
              <a:rPr lang="ru-RU" altLang="ru-RU" smtClean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pPr eaLnBrk="1"/>
              <a:t>67</a:t>
            </a:fld>
            <a:endParaRPr lang="ru-RU" altLang="ru-RU" smtClean="0">
              <a:solidFill>
                <a:srgbClr val="000000"/>
              </a:solidFill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48131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5012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>
              <a:lnSpc>
                <a:spcPct val="95000"/>
              </a:lnSpc>
            </a:pPr>
            <a:fld id="{F58DBC72-15A2-4C8C-9AB9-5E3F593F0EEA}" type="slidenum">
              <a:rPr lang="ru-RU" altLang="ru-RU" sz="1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rPr>
              <a:pPr algn="r" eaLnBrk="1">
                <a:lnSpc>
                  <a:spcPct val="95000"/>
                </a:lnSpc>
              </a:pPr>
              <a:t>67</a:t>
            </a:fld>
            <a:endParaRPr lang="ru-RU" altLang="ru-RU" sz="1400">
              <a:solidFill>
                <a:srgbClr val="00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48132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>
              <a:lnSpc>
                <a:spcPct val="95000"/>
              </a:lnSpc>
            </a:pPr>
            <a:fld id="{663F0F8E-A275-4750-A224-BB03B8398221}" type="slidenum">
              <a:rPr lang="ru-RU" altLang="ru-RU" sz="1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rPr>
              <a:pPr algn="r" eaLnBrk="1">
                <a:lnSpc>
                  <a:spcPct val="95000"/>
                </a:lnSpc>
              </a:pPr>
              <a:t>67</a:t>
            </a:fld>
            <a:endParaRPr lang="ru-RU" altLang="ru-RU" sz="1400">
              <a:solidFill>
                <a:srgbClr val="00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48133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4" name="Text Box 4"/>
          <p:cNvSpPr txBox="1">
            <a:spLocks noChangeArrowheads="1"/>
          </p:cNvSpPr>
          <p:nvPr/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44316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9D004-0297-444A-9403-32D94099DA29}" type="slidenum">
              <a:rPr lang="ru-RU" smtClean="0"/>
              <a:pPr/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741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365F60-422D-4935-AF53-88E8897A15E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88346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FA312D-F93F-43FF-B0BB-A328B2B1FC8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25402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9EC72-EBD8-4034-B688-D914C8EB307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446082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41148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8BC01-785E-4BDA-AEE8-D60787D1BC7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54151717"/>
      </p:ext>
    </p:extLst>
  </p:cSld>
  <p:clrMapOvr>
    <a:masterClrMapping/>
  </p:clrMapOvr>
  <p:transition spd="med">
    <p:blinds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D4B7D-5454-4697-8ABF-6E3B712F9A0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48785334"/>
      </p:ext>
    </p:extLst>
  </p:cSld>
  <p:clrMapOvr>
    <a:masterClrMapping/>
  </p:clrMapOvr>
  <p:transition spd="med">
    <p:blinds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08B1F-7E8E-42E7-AB5C-D14964C01C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91918629"/>
      </p:ext>
    </p:extLst>
  </p:cSld>
  <p:clrMapOvr>
    <a:masterClrMapping/>
  </p:clrMapOvr>
  <p:transition spd="med">
    <p:blind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D0FE3-9C75-4C58-9C84-031CBE623F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46512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33620-93B2-4964-926C-01C16121D1A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2458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E2A8CF-D77A-405B-8F3C-B9C2EB422B3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16791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E10326-18A1-4BC7-8582-DE618CE6611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88645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CFB53-99C3-40C1-9C48-1B691BC3994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49825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47700-8AE0-4975-839F-18ADE719BB4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52692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72BAE-8B61-427E-AD93-AF6A7EED9E8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08020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59498-44CA-4DB8-BE80-82767C84DF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17548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CCFF33"/>
            </a:gs>
            <a:gs pos="100000">
              <a:srgbClr val="5E7618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5E47A2E5-2343-432E-B3EF-DD4C2AA2453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3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pedia.com/ru/gpedia/%D0%97%D0%B5%D0%BD%D0%BA%D0%B5%D1%80" TargetMode="External"/><Relationship Id="rId13" Type="http://schemas.openxmlformats.org/officeDocument/2006/relationships/hyperlink" Target="http://www.gpedia.com/ru/gpedia/%D0%97%D0%B5%D0%BD%D0%BA%D0%BE%D0%B2%D0%BA%D0%B0" TargetMode="External"/><Relationship Id="rId3" Type="http://schemas.openxmlformats.org/officeDocument/2006/relationships/hyperlink" Target="http://www.gpedia.com/ru/gpedia/%D0%A1%D0%B2%D0%B5%D1%80%D0%BB%D0%B5%D0%BD%D0%B8%D0%B5" TargetMode="External"/><Relationship Id="rId7" Type="http://schemas.openxmlformats.org/officeDocument/2006/relationships/hyperlink" Target="http://www.gpedia.com/ru/gpedia/%D0%97%D0%B5%D0%BD%D0%BA%D0%B5%D1%80%D0%BE%D0%B2%D0%B0%D0%BD%D0%B8%D0%B5" TargetMode="External"/><Relationship Id="rId12" Type="http://schemas.openxmlformats.org/officeDocument/2006/relationships/hyperlink" Target="http://www.gpedia.com/ru/gpedia/%D0%97%D0%B5%D0%BD%D0%BA%D0%BE%D0%B2%D0%B0%D0%BD%D0%B8%D0%B5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pedia.com/ru/gpedia/%D0%A2%D0%BE%D0%BA%D0%B0%D1%80%D0%BD%D1%8B%D0%B9_%D1%81%D1%82%D0%B0%D0%BD%D0%BE%D0%BA" TargetMode="External"/><Relationship Id="rId11" Type="http://schemas.openxmlformats.org/officeDocument/2006/relationships/hyperlink" Target="http://www.gpedia.com/ru/gpedia/%D0%A6%D0%B5%D0%BA%D0%BE%D0%B2%D0%B0%D0%BD%D0%B8%D0%B5" TargetMode="External"/><Relationship Id="rId5" Type="http://schemas.openxmlformats.org/officeDocument/2006/relationships/hyperlink" Target="http://www.gpedia.com/ru/gpedia/%D0%A0%D0%B0%D1%81%D1%82%D0%B0%D1%87%D0%B8%D0%B2%D0%B0%D0%BD%D0%B8%D0%B5" TargetMode="External"/><Relationship Id="rId15" Type="http://schemas.openxmlformats.org/officeDocument/2006/relationships/hyperlink" Target="http://www.gpedia.com/ru/gpedia/%D0%9C%D0%B5%D1%82%D1%87%D0%B8%D0%BA" TargetMode="External"/><Relationship Id="rId10" Type="http://schemas.openxmlformats.org/officeDocument/2006/relationships/hyperlink" Target="http://www.gpedia.com/ru/gpedia/%D0%A0%D0%B0%D0%B7%D0%B2%D1%91%D1%80%D1%82%D0%BA%D0%B0_(%D0%B8%D0%BD%D1%81%D1%82%D1%80%D1%83%D0%BC%D0%B5%D0%BD%D1%82)" TargetMode="External"/><Relationship Id="rId4" Type="http://schemas.openxmlformats.org/officeDocument/2006/relationships/hyperlink" Target="http://www.gpedia.com/ru/gpedia/%D0%A1%D0%B2%D0%B5%D1%80%D0%BB%D0%BE" TargetMode="External"/><Relationship Id="rId9" Type="http://schemas.openxmlformats.org/officeDocument/2006/relationships/hyperlink" Target="http://www.gpedia.com/ru/gpedia/%D0%A0%D0%B0%D0%B7%D0%B2%D1%91%D1%80%D1%82%D1%8B%D0%B2%D0%B0%D0%BD%D0%B8%D0%B5_%D0%BE%D1%82%D0%B2%D0%B5%D1%80%D1%81%D1%82%D0%B8%D0%B9" TargetMode="External"/><Relationship Id="rId14" Type="http://schemas.openxmlformats.org/officeDocument/2006/relationships/hyperlink" Target="http://www.gpedia.com/ru/gpedia/%D0%A0%D0%B5%D0%B7%D1%8C%D0%B1%D0%B0" TargetMode="Externa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2608" y="208096"/>
            <a:ext cx="8712968" cy="352570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МДК 03.01 </a:t>
            </a:r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dirty="0">
                <a:solidFill>
                  <a:srgbClr val="0000FF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Слесарное дело и </a:t>
            </a:r>
            <a:br>
              <a:rPr lang="ru-RU" dirty="0">
                <a:solidFill>
                  <a:srgbClr val="0000FF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</a:br>
            <a:r>
              <a:rPr lang="ru-RU" dirty="0">
                <a:solidFill>
                  <a:srgbClr val="0000FF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технические измерения</a:t>
            </a:r>
            <a:r>
              <a:rPr lang="ru-RU" sz="3200" dirty="0">
                <a:solidFill>
                  <a:srgbClr val="0000FF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/>
            </a:r>
            <a:br>
              <a:rPr lang="ru-RU" sz="3200" dirty="0">
                <a:solidFill>
                  <a:srgbClr val="0000FF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</a:b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2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5400" b="1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Раздел 1</a:t>
            </a:r>
            <a:r>
              <a:rPr lang="ru-RU" sz="5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5400" b="1" dirty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Слесарное дело</a:t>
            </a:r>
            <a:endParaRPr lang="ru-RU" sz="5400" b="1" dirty="0"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2608" y="4914276"/>
            <a:ext cx="8712967" cy="1791324"/>
          </a:xfr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00FF"/>
                </a:solidFill>
              </a:rPr>
              <a:t>ТЕМА:</a:t>
            </a:r>
            <a:r>
              <a:rPr lang="ru-RU" sz="4400" dirty="0">
                <a:solidFill>
                  <a:srgbClr val="FF0000"/>
                </a:solidFill>
              </a:rPr>
              <a:t> </a:t>
            </a:r>
            <a:r>
              <a:rPr lang="ru-RU" sz="5000" b="1" dirty="0" smtClean="0">
                <a:solidFill>
                  <a:srgbClr val="FF0000"/>
                </a:solidFill>
              </a:rPr>
              <a:t>Слесарная </a:t>
            </a:r>
          </a:p>
          <a:p>
            <a:r>
              <a:rPr lang="ru-RU" sz="5000" b="1" dirty="0" smtClean="0">
                <a:solidFill>
                  <a:srgbClr val="FF0000"/>
                </a:solidFill>
              </a:rPr>
              <a:t>обработка отверстий</a:t>
            </a:r>
            <a:endParaRPr lang="ru-RU" sz="5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8409" y="3962400"/>
            <a:ext cx="8722585" cy="723275"/>
          </a:xfrm>
          <a:prstGeom prst="rect">
            <a:avLst/>
          </a:prstGeom>
          <a:solidFill>
            <a:srgbClr val="006600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Размерная слесарная обработка: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250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712"/>
            <a:ext cx="9144000" cy="836488"/>
          </a:xfr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/>
          <a:lstStyle/>
          <a:p>
            <a:r>
              <a:rPr lang="ru-RU" alt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Определения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9100" y="1295400"/>
            <a:ext cx="8305800" cy="4867275"/>
          </a:xfrm>
          <a:solidFill>
            <a:srgbClr val="FFFFCC"/>
          </a:solidFill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altLang="ru-RU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Сверление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черновая обработка отверстий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сплошном материале, или </a:t>
            </a:r>
            <a:r>
              <a:rPr lang="ru-RU" altLang="ru-RU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рассверливание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обеспечивает точность в пределах                  </a:t>
            </a:r>
            <a:r>
              <a:rPr lang="ru-RU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11...12-го квалитетов</a:t>
            </a:r>
            <a:r>
              <a:rPr lang="ru-RU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шероховатости            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ru-RU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5...10 мкм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Rz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80</a:t>
            </a:r>
            <a:r>
              <a:rPr lang="ru-RU" alt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altLang="ru-RU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Зенкерование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получистовая обработка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8...9-й квалитеты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ru-RU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3,2...6,4 мкм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alt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altLang="ru-RU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Развёртывание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чистовая обработка               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5...7-й квалитеты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ru-RU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0,5...1,6 мкм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alt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усеченными противолежащими углами 4"/>
          <p:cNvSpPr/>
          <p:nvPr/>
        </p:nvSpPr>
        <p:spPr>
          <a:xfrm>
            <a:off x="827584" y="1524000"/>
            <a:ext cx="7478216" cy="3505200"/>
          </a:xfrm>
          <a:prstGeom prst="snip2DiagRect">
            <a:avLst/>
          </a:prstGeom>
          <a:solidFill>
            <a:srgbClr val="00FFFF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54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7.</a:t>
            </a:r>
            <a:r>
              <a:rPr lang="ru-RU" sz="5400" b="1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spc="3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Механизированная и ручная обработка отверстий</a:t>
            </a:r>
            <a:endParaRPr lang="ru-RU" sz="5400" b="1" spc="300" dirty="0">
              <a:ln>
                <a:solidFill>
                  <a:srgbClr val="0000FF"/>
                </a:solidFill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57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533400"/>
            <a:ext cx="8686800" cy="5821363"/>
          </a:xfrm>
        </p:spPr>
        <p:txBody>
          <a:bodyPr/>
          <a:lstStyle/>
          <a:p>
            <a:pPr eaLnBrk="1" hangingPunct="1"/>
            <a:r>
              <a:rPr lang="ru-RU" altLang="ru-RU" smtClean="0"/>
              <a:t> </a:t>
            </a:r>
            <a:r>
              <a:rPr lang="ru-RU" altLang="ru-RU" sz="4000" b="1" i="1" smtClean="0">
                <a:solidFill>
                  <a:srgbClr val="FF0000"/>
                </a:solidFill>
              </a:rPr>
              <a:t>Рассмотренные операции </a:t>
            </a:r>
            <a:r>
              <a:rPr lang="ru-RU" altLang="ru-RU" sz="4000" b="1" i="1" u="sng" smtClean="0"/>
              <a:t>обработки отверстий </a:t>
            </a:r>
            <a:r>
              <a:rPr lang="ru-RU" altLang="ru-RU" sz="4000" b="1" i="1" smtClean="0"/>
              <a:t>выполняются в основном </a:t>
            </a:r>
            <a:r>
              <a:rPr lang="ru-RU" altLang="ru-RU" sz="4000" b="1" i="1" smtClean="0">
                <a:solidFill>
                  <a:srgbClr val="0070C0"/>
                </a:solidFill>
              </a:rPr>
              <a:t>на сверлильных</a:t>
            </a:r>
            <a:r>
              <a:rPr lang="ru-RU" altLang="ru-RU" sz="4000" b="1" i="1" smtClean="0"/>
              <a:t> или </a:t>
            </a:r>
            <a:r>
              <a:rPr lang="ru-RU" altLang="ru-RU" sz="4000" b="1" i="1" smtClean="0">
                <a:solidFill>
                  <a:srgbClr val="0070C0"/>
                </a:solidFill>
              </a:rPr>
              <a:t>токарных станках</a:t>
            </a:r>
            <a:r>
              <a:rPr lang="ru-RU" altLang="ru-RU" sz="4000" b="1" i="1" smtClean="0"/>
              <a:t> или </a:t>
            </a:r>
            <a:r>
              <a:rPr lang="ru-RU" altLang="ru-RU" sz="4000" b="1" i="1" smtClean="0">
                <a:solidFill>
                  <a:srgbClr val="0070C0"/>
                </a:solidFill>
              </a:rPr>
              <a:t>вручную</a:t>
            </a:r>
            <a:r>
              <a:rPr lang="ru-RU" altLang="ru-RU" sz="4000" b="1" i="1" smtClean="0"/>
              <a:t>, с помощью </a:t>
            </a:r>
            <a:r>
              <a:rPr lang="ru-RU" altLang="ru-RU" sz="4000" b="1" i="1" smtClean="0">
                <a:solidFill>
                  <a:srgbClr val="0070C0"/>
                </a:solidFill>
              </a:rPr>
              <a:t>воротков</a:t>
            </a:r>
            <a:r>
              <a:rPr lang="ru-RU" altLang="ru-RU" sz="4000" b="1" i="1" smtClean="0"/>
              <a:t> или </a:t>
            </a:r>
            <a:r>
              <a:rPr lang="ru-RU" altLang="ru-RU" sz="4000" b="1" i="1" smtClean="0">
                <a:solidFill>
                  <a:srgbClr val="0070C0"/>
                </a:solidFill>
              </a:rPr>
              <a:t>ручных</a:t>
            </a:r>
            <a:r>
              <a:rPr lang="ru-RU" altLang="ru-RU" sz="4000" b="1" i="1" smtClean="0"/>
              <a:t> или </a:t>
            </a:r>
            <a:r>
              <a:rPr lang="ru-RU" altLang="ru-RU" sz="4000" b="1" i="1" smtClean="0">
                <a:solidFill>
                  <a:srgbClr val="0070C0"/>
                </a:solidFill>
              </a:rPr>
              <a:t>механизированных дрелей</a:t>
            </a:r>
            <a:r>
              <a:rPr lang="ru-RU" altLang="ru-RU" sz="4000" b="1" i="1" smtClean="0"/>
              <a:t>, </a:t>
            </a:r>
            <a:r>
              <a:rPr lang="ru-RU" altLang="ru-RU" sz="4000" b="1" i="1" smtClean="0">
                <a:solidFill>
                  <a:srgbClr val="0070C0"/>
                </a:solidFill>
              </a:rPr>
              <a:t>сверлильных машинок</a:t>
            </a:r>
            <a:r>
              <a:rPr lang="ru-RU" altLang="ru-RU" sz="4000" b="1" i="1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137525" cy="865188"/>
          </a:xfrm>
        </p:spPr>
        <p:txBody>
          <a:bodyPr/>
          <a:lstStyle/>
          <a:p>
            <a:pPr eaLnBrk="1" hangingPunct="1"/>
            <a:r>
              <a:rPr lang="ru-RU" altLang="ru-RU" sz="3600" b="1" dirty="0" smtClean="0">
                <a:solidFill>
                  <a:srgbClr val="0000FF"/>
                </a:solidFill>
              </a:rPr>
              <a:t>Механизированное и ручное оборудование для сверления: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341438"/>
            <a:ext cx="3770313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059113" y="1341438"/>
            <a:ext cx="2089150" cy="41148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dirty="0" smtClean="0"/>
              <a:t>             </a:t>
            </a:r>
            <a:r>
              <a:rPr lang="ru-RU" altLang="ru-RU" sz="1800" dirty="0" smtClean="0"/>
              <a:t>вертикально- сверлильный станок </a:t>
            </a:r>
            <a:r>
              <a:rPr lang="ru-RU" altLang="ru-RU" sz="1800" b="1" dirty="0" smtClean="0">
                <a:solidFill>
                  <a:srgbClr val="FF0000"/>
                </a:solidFill>
              </a:rPr>
              <a:t>2Н125Л</a:t>
            </a:r>
          </a:p>
          <a:p>
            <a:pPr eaLnBrk="1" hangingPunct="1"/>
            <a:endParaRPr lang="ru-RU" altLang="ru-RU" sz="1800" dirty="0" smtClean="0"/>
          </a:p>
          <a:p>
            <a:pPr eaLnBrk="1" hangingPunct="1"/>
            <a:endParaRPr lang="ru-RU" altLang="ru-RU" sz="1800" dirty="0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sz="1800" dirty="0" smtClean="0"/>
              <a:t>     настольный вертикально- сверлильный станок </a:t>
            </a:r>
            <a:r>
              <a:rPr lang="ru-RU" altLang="ru-RU" sz="1800" b="1" dirty="0" smtClean="0">
                <a:solidFill>
                  <a:srgbClr val="FF0000"/>
                </a:solidFill>
              </a:rPr>
              <a:t>2М112</a:t>
            </a:r>
            <a:endParaRPr lang="ru-RU" altLang="ru-RU" b="1" dirty="0" smtClean="0">
              <a:solidFill>
                <a:srgbClr val="FF0000"/>
              </a:solidFill>
            </a:endParaRPr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41438"/>
            <a:ext cx="2808288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9" name="AutoShape 21"/>
          <p:cNvSpPr>
            <a:spLocks noChangeArrowheads="1"/>
          </p:cNvSpPr>
          <p:nvPr/>
        </p:nvSpPr>
        <p:spPr bwMode="auto">
          <a:xfrm>
            <a:off x="3203575" y="2997200"/>
            <a:ext cx="720725" cy="215900"/>
          </a:xfrm>
          <a:prstGeom prst="leftArrow">
            <a:avLst>
              <a:gd name="adj1" fmla="val 50000"/>
              <a:gd name="adj2" fmla="val 834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Tahoma" panose="020B0604030504040204" pitchFamily="34" charset="0"/>
            </a:endParaRPr>
          </a:p>
        </p:txBody>
      </p:sp>
      <p:sp>
        <p:nvSpPr>
          <p:cNvPr id="7190" name="AutoShape 22"/>
          <p:cNvSpPr>
            <a:spLocks noChangeArrowheads="1"/>
          </p:cNvSpPr>
          <p:nvPr/>
        </p:nvSpPr>
        <p:spPr bwMode="auto">
          <a:xfrm>
            <a:off x="4427538" y="4868863"/>
            <a:ext cx="720725" cy="215900"/>
          </a:xfrm>
          <a:prstGeom prst="rightArrow">
            <a:avLst>
              <a:gd name="adj1" fmla="val 50000"/>
              <a:gd name="adj2" fmla="val 834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70" decel="100000"/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770" decel="100000"/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70" decel="100000"/>
                                        <p:tgtEl>
                                          <p:spTgt spid="7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770" decel="100000"/>
                                        <p:tgtEl>
                                          <p:spTgt spid="7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7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7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1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70" decel="1000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770" decel="100000"/>
                                        <p:tgtEl>
                                          <p:spTgt spid="71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6" dur="77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8" dur="77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1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70" decel="1000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770" decel="100000"/>
                                        <p:tgtEl>
                                          <p:spTgt spid="718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6" dur="77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8" dur="77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9" grpId="0" animBg="1"/>
      <p:bldP spid="7190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 descr="IMG_359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0" r="20442"/>
          <a:stretch>
            <a:fillRect/>
          </a:stretch>
        </p:blipFill>
        <p:spPr bwMode="auto">
          <a:xfrm>
            <a:off x="0" y="0"/>
            <a:ext cx="5926138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3879850" y="152400"/>
            <a:ext cx="526415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A50021"/>
                </a:solidFill>
              </a:rPr>
              <a:t>Устройство сверлильного станка</a:t>
            </a:r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5943600" y="762000"/>
            <a:ext cx="27130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1.  Механизм подъёма</a:t>
            </a:r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 flipH="1">
            <a:off x="1752600" y="3505200"/>
            <a:ext cx="381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5943600" y="1143000"/>
            <a:ext cx="275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2. Шпиндельная бабка</a:t>
            </a:r>
          </a:p>
        </p:txBody>
      </p:sp>
      <p:sp>
        <p:nvSpPr>
          <p:cNvPr id="91143" name="Text Box 7"/>
          <p:cNvSpPr txBox="1">
            <a:spLocks noChangeArrowheads="1"/>
          </p:cNvSpPr>
          <p:nvPr/>
        </p:nvSpPr>
        <p:spPr bwMode="auto">
          <a:xfrm flipH="1">
            <a:off x="3048000" y="1143000"/>
            <a:ext cx="381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1144" name="Text Box 8"/>
          <p:cNvSpPr txBox="1">
            <a:spLocks noChangeArrowheads="1"/>
          </p:cNvSpPr>
          <p:nvPr/>
        </p:nvSpPr>
        <p:spPr bwMode="auto">
          <a:xfrm flipH="1">
            <a:off x="2971800" y="2286000"/>
            <a:ext cx="762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1145" name="Text Box 9"/>
          <p:cNvSpPr txBox="1">
            <a:spLocks noChangeArrowheads="1"/>
          </p:cNvSpPr>
          <p:nvPr/>
        </p:nvSpPr>
        <p:spPr bwMode="auto">
          <a:xfrm flipH="1">
            <a:off x="3505200" y="3124200"/>
            <a:ext cx="381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1146" name="Text Box 10"/>
          <p:cNvSpPr txBox="1">
            <a:spLocks noChangeArrowheads="1"/>
          </p:cNvSpPr>
          <p:nvPr/>
        </p:nvSpPr>
        <p:spPr bwMode="auto">
          <a:xfrm flipH="1">
            <a:off x="2895600" y="5791200"/>
            <a:ext cx="381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91147" name="Text Box 11"/>
          <p:cNvSpPr txBox="1">
            <a:spLocks noChangeArrowheads="1"/>
          </p:cNvSpPr>
          <p:nvPr/>
        </p:nvSpPr>
        <p:spPr bwMode="auto">
          <a:xfrm flipH="1">
            <a:off x="4343400" y="1905000"/>
            <a:ext cx="381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89100" name="Text Box 12"/>
          <p:cNvSpPr txBox="1">
            <a:spLocks noChangeArrowheads="1"/>
          </p:cNvSpPr>
          <p:nvPr/>
        </p:nvSpPr>
        <p:spPr bwMode="auto">
          <a:xfrm>
            <a:off x="5943600" y="1524000"/>
            <a:ext cx="1706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3. Шпиндель</a:t>
            </a:r>
            <a:r>
              <a:rPr lang="ru-RU" altLang="ru-RU" sz="1800"/>
              <a:t> </a:t>
            </a:r>
          </a:p>
        </p:txBody>
      </p:sp>
      <p:pic>
        <p:nvPicPr>
          <p:cNvPr id="89101" name="Picture 13" descr="Универсальная шестишпиндельная сверлильная голов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4" b="40141"/>
          <a:stretch>
            <a:fillRect/>
          </a:stretch>
        </p:blipFill>
        <p:spPr bwMode="auto">
          <a:xfrm>
            <a:off x="6324600" y="4267200"/>
            <a:ext cx="2362200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102" name="Text Box 14"/>
          <p:cNvSpPr txBox="1">
            <a:spLocks noChangeArrowheads="1"/>
          </p:cNvSpPr>
          <p:nvPr/>
        </p:nvSpPr>
        <p:spPr bwMode="auto">
          <a:xfrm>
            <a:off x="5943600" y="2286000"/>
            <a:ext cx="30337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5. Рукоятка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                  ручной подачи</a:t>
            </a:r>
          </a:p>
        </p:txBody>
      </p:sp>
      <p:sp>
        <p:nvSpPr>
          <p:cNvPr id="89103" name="Text Box 15"/>
          <p:cNvSpPr txBox="1">
            <a:spLocks noChangeArrowheads="1"/>
          </p:cNvSpPr>
          <p:nvPr/>
        </p:nvSpPr>
        <p:spPr bwMode="auto">
          <a:xfrm>
            <a:off x="6019800" y="2971800"/>
            <a:ext cx="10001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6. Стол</a:t>
            </a:r>
          </a:p>
        </p:txBody>
      </p:sp>
      <p:sp>
        <p:nvSpPr>
          <p:cNvPr id="89104" name="Text Box 16"/>
          <p:cNvSpPr txBox="1">
            <a:spLocks noChangeArrowheads="1"/>
          </p:cNvSpPr>
          <p:nvPr/>
        </p:nvSpPr>
        <p:spPr bwMode="auto">
          <a:xfrm>
            <a:off x="5943600" y="1905000"/>
            <a:ext cx="27765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4. Патрон с кулачками</a:t>
            </a:r>
            <a:r>
              <a:rPr lang="ru-RU" altLang="ru-RU" sz="1800"/>
              <a:t> </a:t>
            </a:r>
          </a:p>
        </p:txBody>
      </p:sp>
      <p:sp>
        <p:nvSpPr>
          <p:cNvPr id="89105" name="Text Box 17"/>
          <p:cNvSpPr txBox="1">
            <a:spLocks noChangeArrowheads="1"/>
          </p:cNvSpPr>
          <p:nvPr/>
        </p:nvSpPr>
        <p:spPr bwMode="auto">
          <a:xfrm>
            <a:off x="6019800" y="3352800"/>
            <a:ext cx="1101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7. Тиски</a:t>
            </a:r>
          </a:p>
        </p:txBody>
      </p:sp>
      <p:sp>
        <p:nvSpPr>
          <p:cNvPr id="91154" name="Text Box 18"/>
          <p:cNvSpPr txBox="1">
            <a:spLocks noChangeArrowheads="1"/>
          </p:cNvSpPr>
          <p:nvPr/>
        </p:nvSpPr>
        <p:spPr bwMode="auto">
          <a:xfrm flipH="1">
            <a:off x="2743200" y="4495800"/>
            <a:ext cx="381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FF0000"/>
                </a:solidFill>
              </a:rPr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9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9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9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9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9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9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9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9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9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9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9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9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9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9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2" grpId="0"/>
      <p:bldP spid="89094" grpId="0"/>
      <p:bldP spid="89100" grpId="0"/>
      <p:bldP spid="89102" grpId="0"/>
      <p:bldP spid="89103" grpId="0"/>
      <p:bldP spid="89104" grpId="0"/>
      <p:bldP spid="89105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fs00.infourok.ru/images/doc/171/196647/img25.jpg"/>
          <p:cNvPicPr>
            <a:picLocks noChangeAspect="1" noChangeArrowheads="1"/>
          </p:cNvPicPr>
          <p:nvPr/>
        </p:nvPicPr>
        <p:blipFill>
          <a:blip r:embed="rId2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ttp://topref.ru/main/images/121881/2e2baeb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5725"/>
            <a:ext cx="9144000" cy="6629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1813" y="228600"/>
            <a:ext cx="8002587" cy="219075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ru-RU" altLang="ru-RU" sz="3600" b="1" dirty="0" smtClean="0">
                <a:solidFill>
                  <a:srgbClr val="FFFF00"/>
                </a:solidFill>
              </a:rPr>
              <a:t>Сверление на настольном вертикально-сверлильном станке</a:t>
            </a:r>
            <a:endParaRPr lang="ru-RU" altLang="ru-RU" sz="3600" dirty="0" smtClean="0">
              <a:solidFill>
                <a:srgbClr val="FFFF00"/>
              </a:solidFill>
            </a:endParaRPr>
          </a:p>
        </p:txBody>
      </p:sp>
      <p:pic>
        <p:nvPicPr>
          <p:cNvPr id="3076" name="Picture 4" descr="IMG_27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475" y="2005013"/>
            <a:ext cx="4254500" cy="463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IMG_27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2005013"/>
            <a:ext cx="3476625" cy="463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92164" name="Picture 4" descr="IMG_0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82" y="298611"/>
            <a:ext cx="4307118" cy="626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5" descr="стан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150" y="307173"/>
            <a:ext cx="4569450" cy="625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93188" name="Picture 4" descr="IMG_0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94212" name="Picture 5" descr="IMG_00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548688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2563"/>
            <a:ext cx="8229600" cy="1371600"/>
          </a:xfrm>
        </p:spPr>
        <p:txBody>
          <a:bodyPr/>
          <a:lstStyle/>
          <a:p>
            <a:pPr eaLnBrk="1" hangingPunct="1"/>
            <a:r>
              <a:rPr lang="ru-RU" altLang="ru-RU" sz="4000" b="1" dirty="0" smtClean="0">
                <a:solidFill>
                  <a:srgbClr val="0000FF"/>
                </a:solidFill>
              </a:rPr>
              <a:t>Механизированное и ручное оборудование для сверления:</a:t>
            </a:r>
          </a:p>
        </p:txBody>
      </p:sp>
      <p:sp>
        <p:nvSpPr>
          <p:cNvPr id="83971" name="Rectangle 8"/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pPr eaLnBrk="1" hangingPunct="1"/>
            <a:endParaRPr lang="ru-RU" altLang="ru-RU" sz="2400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179388" y="5949950"/>
            <a:ext cx="8964612" cy="719138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sz="1600" b="1" smtClean="0"/>
              <a:t>    </a:t>
            </a:r>
            <a:r>
              <a:rPr lang="ru-RU" altLang="ru-RU" sz="1800" b="1" smtClean="0">
                <a:solidFill>
                  <a:srgbClr val="C00000"/>
                </a:solidFill>
              </a:rPr>
              <a:t>Радиально-сверлильный            Электрическая дрель     Ручная дрель           станок 2Н55</a:t>
            </a:r>
          </a:p>
          <a:p>
            <a:pPr eaLnBrk="1" hangingPunct="1"/>
            <a:endParaRPr lang="ru-RU" altLang="ru-RU" sz="1800" b="1" smtClean="0">
              <a:solidFill>
                <a:srgbClr val="FF9933"/>
              </a:solidFill>
            </a:endParaRPr>
          </a:p>
          <a:p>
            <a:pPr eaLnBrk="1" hangingPunct="1"/>
            <a:endParaRPr lang="ru-RU" altLang="ru-RU" sz="1800" b="1" smtClean="0">
              <a:solidFill>
                <a:srgbClr val="663300"/>
              </a:solidFill>
            </a:endParaRPr>
          </a:p>
          <a:p>
            <a:pPr eaLnBrk="1" hangingPunct="1"/>
            <a:endParaRPr lang="ru-RU" altLang="ru-RU" b="1" smtClean="0"/>
          </a:p>
          <a:p>
            <a:pPr eaLnBrk="1" hangingPunct="1"/>
            <a:endParaRPr lang="ru-RU" altLang="ru-RU" b="1" smtClean="0"/>
          </a:p>
          <a:p>
            <a:pPr eaLnBrk="1" hangingPunct="1"/>
            <a:endParaRPr lang="ru-RU" altLang="ru-RU" b="1" smtClean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28775"/>
            <a:ext cx="4033837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PC0102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628775"/>
            <a:ext cx="4760912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355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2355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9681"/>
            <a:ext cx="9144000" cy="467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257800"/>
            <a:ext cx="9143999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alt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Сверление                     Зенкерование              Развёртывание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1408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Заголовок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84995" name="Picture 6" descr="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381000"/>
            <a:ext cx="8686800" cy="4498521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0" name="Picture 4" descr="IMG_0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4196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5" descr="Копия (2) IMG_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676400"/>
            <a:ext cx="51181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87044" name="Picture 4" descr="IMG_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04800"/>
            <a:ext cx="5334000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4" descr="PC2741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62000"/>
            <a:ext cx="8229600" cy="5745163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1200"/>
              </a:spcAft>
              <a:buClr>
                <a:srgbClr val="0000FF"/>
              </a:buClr>
            </a:pPr>
            <a:r>
              <a:rPr lang="ru-RU" altLang="ru-RU" dirty="0" smtClean="0">
                <a:solidFill>
                  <a:srgbClr val="0000FF"/>
                </a:solidFill>
              </a:rPr>
              <a:t> </a:t>
            </a:r>
            <a:r>
              <a:rPr lang="ru-RU" altLang="ru-RU" sz="3600" b="1" i="1" dirty="0" smtClean="0">
                <a:solidFill>
                  <a:srgbClr val="0000FF"/>
                </a:solidFill>
              </a:rPr>
              <a:t>При работе на сверлильных станках   для закрепления заготовок применяют     </a:t>
            </a:r>
            <a:r>
              <a:rPr lang="ru-RU" altLang="ru-RU" sz="3600" b="1" i="1" dirty="0" smtClean="0">
                <a:solidFill>
                  <a:srgbClr val="FF0000"/>
                </a:solidFill>
              </a:rPr>
              <a:t>машинные тиски, призмы</a:t>
            </a:r>
            <a:r>
              <a:rPr lang="ru-RU" altLang="ru-RU" sz="3600" b="1" i="1" dirty="0" smtClean="0">
                <a:solidFill>
                  <a:srgbClr val="0000FF"/>
                </a:solidFill>
              </a:rPr>
              <a:t>.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</a:pPr>
            <a:r>
              <a:rPr lang="ru-RU" altLang="ru-RU" sz="3600" b="1" i="1" dirty="0" smtClean="0">
                <a:solidFill>
                  <a:srgbClr val="0000FF"/>
                </a:solidFill>
              </a:rPr>
              <a:t> В </a:t>
            </a:r>
            <a:r>
              <a:rPr lang="ru-RU" altLang="ru-RU" sz="3600" b="1" i="1" dirty="0" smtClean="0">
                <a:solidFill>
                  <a:srgbClr val="FF0000"/>
                </a:solidFill>
              </a:rPr>
              <a:t>патроне станка </a:t>
            </a:r>
            <a:r>
              <a:rPr lang="ru-RU" altLang="ru-RU" sz="3600" b="1" i="1" dirty="0" smtClean="0">
                <a:solidFill>
                  <a:srgbClr val="0000FF"/>
                </a:solidFill>
              </a:rPr>
              <a:t>закрепляют режущие инструменты с цилиндрическими хвостовиками ( с квадратными для ручных воротков и дрелей)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96260" name="Picture 4" descr="Копия IMG_00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1125"/>
            <a:ext cx="6192838" cy="674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dirty="0" smtClean="0"/>
          </a:p>
        </p:txBody>
      </p:sp>
      <p:pic>
        <p:nvPicPr>
          <p:cNvPr id="97284" name="Picture 4" descr="вставк 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159" y="274638"/>
            <a:ext cx="2548453" cy="265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5" name="Picture 5" descr="выбива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796" y="257514"/>
            <a:ext cx="2564817" cy="267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6" name="Picture 6" descr="патро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75000"/>
            <a:ext cx="4014788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7" name="Picture 7" descr="патрон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08313"/>
            <a:ext cx="2719388" cy="384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усеченными противолежащими углами 4"/>
          <p:cNvSpPr/>
          <p:nvPr/>
        </p:nvSpPr>
        <p:spPr>
          <a:xfrm>
            <a:off x="762000" y="1524000"/>
            <a:ext cx="7859216" cy="3505200"/>
          </a:xfrm>
          <a:prstGeom prst="snip2DiagRect">
            <a:avLst/>
          </a:prstGeom>
          <a:solidFill>
            <a:srgbClr val="00FFFF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54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8.</a:t>
            </a:r>
            <a:r>
              <a:rPr lang="ru-RU" sz="5400" b="1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spc="3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Приёмы сверления отверстий</a:t>
            </a:r>
            <a:endParaRPr lang="ru-RU" sz="5400" b="1" spc="300" dirty="0">
              <a:ln>
                <a:solidFill>
                  <a:srgbClr val="0000FF"/>
                </a:solidFill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18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1384300"/>
          </a:xfrm>
        </p:spPr>
        <p:txBody>
          <a:bodyPr/>
          <a:lstStyle/>
          <a:p>
            <a:pPr eaLnBrk="1" hangingPunct="1"/>
            <a:r>
              <a:rPr lang="ru-RU" altLang="ru-RU" sz="4000" b="1" dirty="0" smtClean="0">
                <a:solidFill>
                  <a:srgbClr val="0000FF"/>
                </a:solidFill>
              </a:rPr>
              <a:t>Приемы сверления:</a:t>
            </a:r>
          </a:p>
        </p:txBody>
      </p:sp>
      <p:pic>
        <p:nvPicPr>
          <p:cNvPr id="27655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1341438"/>
            <a:ext cx="6192838" cy="4968875"/>
          </a:xfrm>
        </p:spPr>
      </p:pic>
      <p:sp>
        <p:nvSpPr>
          <p:cNvPr id="27656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6248400" y="1484313"/>
            <a:ext cx="2895600" cy="4968875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ru-RU" altLang="ru-RU" sz="2400" b="1" smtClean="0">
                <a:solidFill>
                  <a:srgbClr val="F94D2B"/>
                </a:solidFill>
                <a:latin typeface="Arial Unicode MS" panose="020B0604020202020204" pitchFamily="34" charset="-128"/>
              </a:rPr>
              <a:t>   </a:t>
            </a:r>
            <a:r>
              <a:rPr lang="ru-RU" altLang="ru-RU" sz="2400" b="1" smtClean="0">
                <a:solidFill>
                  <a:srgbClr val="FF0000"/>
                </a:solidFill>
                <a:latin typeface="Arial Unicode MS" panose="020B0604020202020204" pitchFamily="34" charset="-128"/>
              </a:rPr>
              <a:t>Сверление глухих отверстий на заданную глубину: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ru-RU" altLang="ru-RU" sz="2400" b="1" smtClean="0">
              <a:solidFill>
                <a:srgbClr val="FF7C80"/>
              </a:solidFill>
              <a:latin typeface="Arial Unicode MS" panose="020B0604020202020204" pitchFamily="34" charset="-128"/>
            </a:endParaRPr>
          </a:p>
          <a:p>
            <a:pPr eaLnBrk="1" hangingPunct="1"/>
            <a:r>
              <a:rPr lang="ru-RU" altLang="ru-RU" sz="2000" smtClean="0">
                <a:solidFill>
                  <a:srgbClr val="0070C0"/>
                </a:solidFill>
              </a:rPr>
              <a:t>А </a:t>
            </a:r>
            <a:r>
              <a:rPr lang="ru-RU" altLang="ru-RU" sz="2000" smtClean="0"/>
              <a:t>- по втулочному упору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ru-RU" altLang="ru-RU" sz="2000" smtClean="0"/>
          </a:p>
          <a:p>
            <a:pPr eaLnBrk="1" hangingPunct="1"/>
            <a:r>
              <a:rPr lang="ru-RU" altLang="ru-RU" sz="2000" smtClean="0">
                <a:solidFill>
                  <a:srgbClr val="0070C0"/>
                </a:solidFill>
              </a:rPr>
              <a:t>Б </a:t>
            </a:r>
            <a:r>
              <a:rPr lang="ru-RU" altLang="ru-RU" sz="2000" smtClean="0"/>
              <a:t>- по измерительной линейке</a:t>
            </a:r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765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27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550"/>
                            </p:stCondLst>
                            <p:childTnLst>
                              <p:par>
                                <p:cTn id="30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6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6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6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6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050"/>
                            </p:stCondLst>
                            <p:childTnLst>
                              <p:par>
                                <p:cTn id="37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6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6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6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6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600" b="1" dirty="0" smtClean="0">
                <a:solidFill>
                  <a:srgbClr val="0000FF"/>
                </a:solidFill>
              </a:rPr>
              <a:t>Приемы сверления: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body" sz="half" idx="3"/>
          </p:nvPr>
        </p:nvSpPr>
        <p:spPr>
          <a:xfrm>
            <a:off x="457200" y="4038600"/>
            <a:ext cx="8229600" cy="2414588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sz="2800" smtClean="0">
                <a:solidFill>
                  <a:srgbClr val="FFFF99"/>
                </a:solidFill>
              </a:rPr>
              <a:t>  </a:t>
            </a:r>
            <a:r>
              <a:rPr lang="ru-RU" altLang="ru-RU" sz="2800" smtClean="0">
                <a:solidFill>
                  <a:srgbClr val="FF0000"/>
                </a:solidFill>
              </a:rPr>
              <a:t>Сверление отверстий               Сверление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sz="2000" smtClean="0">
                <a:solidFill>
                  <a:schemeClr val="hlink"/>
                </a:solidFill>
              </a:rPr>
              <a:t>А-</a:t>
            </a:r>
            <a:r>
              <a:rPr lang="ru-RU" altLang="ru-RU" sz="2000" smtClean="0">
                <a:solidFill>
                  <a:srgbClr val="FFFF99"/>
                </a:solidFill>
              </a:rPr>
              <a:t> </a:t>
            </a:r>
            <a:r>
              <a:rPr lang="ru-RU" altLang="ru-RU" sz="2000" smtClean="0">
                <a:solidFill>
                  <a:srgbClr val="FFFFCC"/>
                </a:solidFill>
              </a:rPr>
              <a:t>в плоскости, расположенной</a:t>
            </a:r>
            <a:r>
              <a:rPr lang="ru-RU" altLang="ru-RU" sz="2000" smtClean="0">
                <a:solidFill>
                  <a:srgbClr val="FFFF99"/>
                </a:solidFill>
              </a:rPr>
              <a:t>          </a:t>
            </a:r>
            <a:r>
              <a:rPr lang="ru-RU" altLang="ru-RU" sz="2000" smtClean="0">
                <a:solidFill>
                  <a:schemeClr val="hlink"/>
                </a:solidFill>
              </a:rPr>
              <a:t>А- </a:t>
            </a:r>
            <a:r>
              <a:rPr lang="ru-RU" altLang="ru-RU" sz="2000" smtClean="0">
                <a:solidFill>
                  <a:srgbClr val="FFFFCC"/>
                </a:solidFill>
              </a:rPr>
              <a:t>неполного отверстия с под</a:t>
            </a:r>
            <a:r>
              <a:rPr lang="ru-RU" altLang="ru-RU" sz="2000" smtClean="0">
                <a:solidFill>
                  <a:srgbClr val="FFFF99"/>
                </a:solidFill>
              </a:rPr>
              <a:t> </a:t>
            </a:r>
            <a:r>
              <a:rPr lang="ru-RU" altLang="ru-RU" sz="2000" smtClean="0">
                <a:solidFill>
                  <a:srgbClr val="FFFFCC"/>
                </a:solidFill>
              </a:rPr>
              <a:t>углом к другой плоскости                      помощью приставной</a:t>
            </a:r>
            <a:r>
              <a:rPr lang="ru-RU" altLang="ru-RU" sz="2000" smtClean="0">
                <a:solidFill>
                  <a:schemeClr val="accent1"/>
                </a:solidFill>
              </a:rPr>
              <a:t>                                       </a:t>
            </a:r>
            <a:r>
              <a:rPr lang="ru-RU" altLang="ru-RU" sz="2000" smtClean="0">
                <a:solidFill>
                  <a:srgbClr val="FFFFCC"/>
                </a:solidFill>
              </a:rPr>
              <a:t>пластины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sz="2000" smtClean="0">
                <a:solidFill>
                  <a:schemeClr val="hlink"/>
                </a:solidFill>
              </a:rPr>
              <a:t>Б-</a:t>
            </a:r>
            <a:r>
              <a:rPr lang="ru-RU" altLang="ru-RU" sz="2000" smtClean="0">
                <a:solidFill>
                  <a:srgbClr val="FFFF99"/>
                </a:solidFill>
              </a:rPr>
              <a:t> </a:t>
            </a:r>
            <a:r>
              <a:rPr lang="ru-RU" altLang="ru-RU" sz="2000" smtClean="0">
                <a:solidFill>
                  <a:srgbClr val="FFFFCC"/>
                </a:solidFill>
              </a:rPr>
              <a:t>на цилиндрической поверхности</a:t>
            </a:r>
            <a:r>
              <a:rPr lang="ru-RU" altLang="ru-RU" sz="2000" smtClean="0">
                <a:solidFill>
                  <a:srgbClr val="9EAE06"/>
                </a:solidFill>
              </a:rPr>
              <a:t> </a:t>
            </a:r>
            <a:r>
              <a:rPr lang="ru-RU" altLang="ru-RU" sz="2000" smtClean="0">
                <a:solidFill>
                  <a:srgbClr val="FFFF99"/>
                </a:solidFill>
              </a:rPr>
              <a:t>   </a:t>
            </a:r>
            <a:r>
              <a:rPr lang="ru-RU" altLang="ru-RU" sz="2000" smtClean="0">
                <a:solidFill>
                  <a:schemeClr val="hlink"/>
                </a:solidFill>
              </a:rPr>
              <a:t>Б-</a:t>
            </a:r>
            <a:r>
              <a:rPr lang="ru-RU" altLang="ru-RU" sz="2000" smtClean="0">
                <a:solidFill>
                  <a:srgbClr val="FFFF99"/>
                </a:solidFill>
              </a:rPr>
              <a:t> </a:t>
            </a:r>
            <a:r>
              <a:rPr lang="ru-RU" altLang="ru-RU" sz="2000" smtClean="0">
                <a:solidFill>
                  <a:srgbClr val="FFFFCC"/>
                </a:solidFill>
              </a:rPr>
              <a:t>отверстия в угольнике</a:t>
            </a:r>
            <a:r>
              <a:rPr lang="ru-RU" altLang="ru-RU" sz="2000" smtClean="0">
                <a:solidFill>
                  <a:srgbClr val="FFFF99"/>
                </a:solidFill>
              </a:rPr>
              <a:t>  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sz="2000" smtClean="0">
                <a:solidFill>
                  <a:schemeClr val="hlink"/>
                </a:solidFill>
              </a:rPr>
              <a:t>В-</a:t>
            </a:r>
            <a:r>
              <a:rPr lang="ru-RU" altLang="ru-RU" sz="2000" smtClean="0">
                <a:solidFill>
                  <a:srgbClr val="FFFF99"/>
                </a:solidFill>
              </a:rPr>
              <a:t> </a:t>
            </a:r>
            <a:r>
              <a:rPr lang="ru-RU" altLang="ru-RU" sz="2000" smtClean="0">
                <a:solidFill>
                  <a:srgbClr val="FFFFCC"/>
                </a:solidFill>
              </a:rPr>
              <a:t>в полых деталях</a:t>
            </a:r>
          </a:p>
        </p:txBody>
      </p:sp>
      <p:pic>
        <p:nvPicPr>
          <p:cNvPr id="8202" name="Picture 1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025650"/>
            <a:ext cx="4038600" cy="1892300"/>
          </a:xfrm>
        </p:spPr>
      </p:pic>
      <p:pic>
        <p:nvPicPr>
          <p:cNvPr id="8203" name="Picture 1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6813" y="1981200"/>
            <a:ext cx="3381375" cy="1981200"/>
          </a:xfrm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2000"/>
                                        <p:tgtEl>
                                          <p:spTgt spid="8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8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81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04800"/>
            <a:ext cx="8686800" cy="6248400"/>
          </a:xfrm>
          <a:solidFill>
            <a:srgbClr val="FFFFCC"/>
          </a:solidFill>
        </p:spPr>
        <p:txBody>
          <a:bodyPr/>
          <a:lstStyle/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650" b="1" i="1" u="sng" dirty="0" smtClean="0">
                <a:solidFill>
                  <a:srgbClr val="FF0000"/>
                </a:solidFill>
              </a:rPr>
              <a:t>СВЕРЛЕНИЕ</a:t>
            </a:r>
            <a:r>
              <a:rPr lang="ru-RU" altLang="ru-RU" sz="1650" b="1" i="1" dirty="0" smtClean="0"/>
              <a:t> – это образование отверстий в сплошном материале различного диаметра и глубины путем снятия стружки с помощью специального режущего инструмента </a:t>
            </a:r>
            <a:r>
              <a:rPr lang="ru-RU" altLang="ru-RU" sz="1650" dirty="0" smtClean="0"/>
              <a:t>– </a:t>
            </a:r>
            <a:r>
              <a:rPr lang="ru-RU" altLang="ru-RU" sz="1650" b="1" i="1" u="sng" dirty="0" smtClean="0">
                <a:solidFill>
                  <a:srgbClr val="0000FF"/>
                </a:solidFill>
              </a:rPr>
              <a:t>сверла</a:t>
            </a:r>
            <a:r>
              <a:rPr lang="ru-RU" altLang="ru-RU" sz="1650" b="1" i="1" dirty="0" smtClean="0"/>
              <a:t>, совершающего вращательное и поступательное движение относительно своей </a:t>
            </a:r>
            <a:r>
              <a:rPr lang="ru-RU" altLang="ru-RU" sz="1650" b="1" i="1" dirty="0" smtClean="0"/>
              <a:t>оси.</a:t>
            </a:r>
            <a:endParaRPr lang="ru-RU" altLang="ru-RU" sz="1650" b="1" i="1" dirty="0" smtClean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650" b="1" i="1" u="sng" dirty="0" smtClean="0">
                <a:solidFill>
                  <a:srgbClr val="FF0000"/>
                </a:solidFill>
              </a:rPr>
              <a:t>РАССВЕРЛИВАНИЕ</a:t>
            </a:r>
            <a:r>
              <a:rPr lang="ru-RU" altLang="ru-RU" sz="1650" b="1" i="1" dirty="0" smtClean="0">
                <a:solidFill>
                  <a:srgbClr val="663300"/>
                </a:solidFill>
              </a:rPr>
              <a:t> </a:t>
            </a:r>
            <a:r>
              <a:rPr lang="ru-RU" altLang="ru-RU" sz="1650" b="1" i="1" dirty="0" smtClean="0"/>
              <a:t>– это увеличение размера (диаметра) отверстия в сплошном материале, полученного литьем, ковкой, штамповкой или </a:t>
            </a:r>
            <a:r>
              <a:rPr lang="ru-RU" altLang="ru-RU" sz="1650" b="1" i="1" dirty="0" smtClean="0"/>
              <a:t>сверлением.</a:t>
            </a:r>
            <a:endParaRPr lang="ru-RU" altLang="ru-RU" sz="1650" b="1" i="1" dirty="0" smtClean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650" b="1" i="1" u="sng" dirty="0" smtClean="0">
                <a:solidFill>
                  <a:srgbClr val="FF0000"/>
                </a:solidFill>
              </a:rPr>
              <a:t>ЗЕНКЕРОВАНИЕ</a:t>
            </a:r>
            <a:r>
              <a:rPr lang="ru-RU" altLang="ru-RU" sz="1650" b="1" i="1" dirty="0" smtClean="0">
                <a:solidFill>
                  <a:srgbClr val="FF0000"/>
                </a:solidFill>
              </a:rPr>
              <a:t> </a:t>
            </a:r>
            <a:r>
              <a:rPr lang="ru-RU" altLang="ru-RU" sz="1650" b="1" i="1" dirty="0" smtClean="0"/>
              <a:t>– это обработка отверстий, полученных литьем, штамповкой или сверлением, специальными  инструментами – </a:t>
            </a:r>
            <a:r>
              <a:rPr lang="ru-RU" altLang="ru-RU" sz="1650" b="1" i="1" u="sng" dirty="0" smtClean="0">
                <a:solidFill>
                  <a:srgbClr val="0000FF"/>
                </a:solidFill>
              </a:rPr>
              <a:t>зенкерами</a:t>
            </a:r>
            <a:r>
              <a:rPr lang="ru-RU" altLang="ru-RU" sz="1650" b="1" i="1" dirty="0" smtClean="0"/>
              <a:t>, для придания им строгой цилиндрической формы, повышения точности и качества поверхности (</a:t>
            </a:r>
            <a:r>
              <a:rPr lang="ru-RU" altLang="ru-RU" sz="1650" b="1" i="1" dirty="0" smtClean="0">
                <a:solidFill>
                  <a:srgbClr val="006600"/>
                </a:solidFill>
              </a:rPr>
              <a:t>зенкерование</a:t>
            </a:r>
            <a:r>
              <a:rPr lang="ru-RU" altLang="ru-RU" sz="1650" b="1" i="1" dirty="0" smtClean="0"/>
              <a:t> – это процесс окончательной обработки или подготовительный к </a:t>
            </a:r>
            <a:r>
              <a:rPr lang="ru-RU" altLang="ru-RU" sz="1650" b="1" i="1" dirty="0" smtClean="0"/>
              <a:t>развёртыванию).</a:t>
            </a:r>
            <a:endParaRPr lang="ru-RU" altLang="ru-RU" sz="1650" b="1" i="1" dirty="0" smtClean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650" b="1" i="1" u="sng" dirty="0" smtClean="0">
                <a:solidFill>
                  <a:srgbClr val="FF0000"/>
                </a:solidFill>
              </a:rPr>
              <a:t>ЗЕНКОВАНИЕ</a:t>
            </a:r>
            <a:r>
              <a:rPr lang="ru-RU" altLang="ru-RU" sz="1650" dirty="0" smtClean="0"/>
              <a:t> </a:t>
            </a:r>
            <a:r>
              <a:rPr lang="ru-RU" altLang="ru-RU" sz="1650" b="1" i="1" dirty="0" smtClean="0"/>
              <a:t>– это процесс обработки верхней части отверстия специальным инструментом (</a:t>
            </a:r>
            <a:r>
              <a:rPr lang="ru-RU" altLang="ru-RU" sz="1650" b="1" i="1" u="sng" dirty="0" smtClean="0">
                <a:solidFill>
                  <a:srgbClr val="0000FF"/>
                </a:solidFill>
              </a:rPr>
              <a:t>зенковкой</a:t>
            </a:r>
            <a:r>
              <a:rPr lang="ru-RU" altLang="ru-RU" sz="1650" b="1" i="1" dirty="0" smtClean="0"/>
              <a:t>) фасок или цилиндрических и конических углублений ( под потайную головку болта, винта или </a:t>
            </a:r>
            <a:r>
              <a:rPr lang="ru-RU" altLang="ru-RU" sz="1650" b="1" i="1" dirty="0" smtClean="0"/>
              <a:t>заклёпки). </a:t>
            </a:r>
            <a:endParaRPr lang="ru-RU" altLang="ru-RU" sz="1650" b="1" i="1" dirty="0" smtClean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650" b="1" i="1" u="sng" dirty="0" smtClean="0">
                <a:solidFill>
                  <a:srgbClr val="FF0000"/>
                </a:solidFill>
              </a:rPr>
              <a:t>ЦЕКОВАНИЕ</a:t>
            </a:r>
            <a:r>
              <a:rPr lang="ru-RU" altLang="ru-RU" sz="1650" b="1" i="1" dirty="0" smtClean="0">
                <a:solidFill>
                  <a:srgbClr val="FF0000"/>
                </a:solidFill>
              </a:rPr>
              <a:t> </a:t>
            </a:r>
            <a:r>
              <a:rPr lang="ru-RU" altLang="ru-RU" sz="1650" b="1" i="1" dirty="0" smtClean="0"/>
              <a:t>– это процесс обработки торцовой поверхности отверстия торцовым зенкером (</a:t>
            </a:r>
            <a:r>
              <a:rPr lang="ru-RU" altLang="ru-RU" sz="1650" b="1" i="1" u="sng" dirty="0" err="1" smtClean="0">
                <a:solidFill>
                  <a:srgbClr val="0000FF"/>
                </a:solidFill>
              </a:rPr>
              <a:t>цековкой</a:t>
            </a:r>
            <a:r>
              <a:rPr lang="ru-RU" altLang="ru-RU" sz="1650" b="1" i="1" dirty="0" smtClean="0"/>
              <a:t>) для достижения перпендикулярности  плоской торцовой поверхности отверстия к его </a:t>
            </a:r>
            <a:r>
              <a:rPr lang="ru-RU" altLang="ru-RU" sz="1650" b="1" i="1" dirty="0" smtClean="0"/>
              <a:t>оси.</a:t>
            </a:r>
            <a:endParaRPr lang="ru-RU" altLang="ru-RU" sz="1650" b="1" i="1" dirty="0" smtClean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650" b="1" i="1" u="sng" dirty="0" smtClean="0">
                <a:solidFill>
                  <a:srgbClr val="FF0000"/>
                </a:solidFill>
              </a:rPr>
              <a:t>РАЗВЁРТЫВАНИЕ</a:t>
            </a:r>
            <a:r>
              <a:rPr lang="ru-RU" altLang="ru-RU" sz="1650" dirty="0" smtClean="0"/>
              <a:t> </a:t>
            </a:r>
            <a:r>
              <a:rPr lang="ru-RU" altLang="ru-RU" sz="1650" b="1" i="1" dirty="0" smtClean="0"/>
              <a:t> – это чистовая обработка отверстий многолезвийным инструментом</a:t>
            </a:r>
            <a:r>
              <a:rPr lang="ru-RU" altLang="ru-RU" sz="1650" b="1" i="1" dirty="0" smtClean="0">
                <a:solidFill>
                  <a:srgbClr val="00B0F0"/>
                </a:solidFill>
              </a:rPr>
              <a:t> </a:t>
            </a:r>
            <a:r>
              <a:rPr lang="ru-RU" altLang="ru-RU" sz="1650" b="1" i="1" dirty="0" smtClean="0"/>
              <a:t>(</a:t>
            </a:r>
            <a:r>
              <a:rPr lang="ru-RU" altLang="ru-RU" sz="1650" b="1" i="1" u="sng" dirty="0" smtClean="0">
                <a:solidFill>
                  <a:srgbClr val="0000FF"/>
                </a:solidFill>
              </a:rPr>
              <a:t>развёрткой</a:t>
            </a:r>
            <a:r>
              <a:rPr lang="ru-RU" altLang="ru-RU" sz="1650" b="1" i="1" dirty="0" smtClean="0"/>
              <a:t>)</a:t>
            </a:r>
            <a:r>
              <a:rPr lang="ru-RU" altLang="ru-RU" sz="1650" b="1" i="1" dirty="0" smtClean="0">
                <a:solidFill>
                  <a:srgbClr val="00B0F0"/>
                </a:solidFill>
              </a:rPr>
              <a:t> </a:t>
            </a:r>
            <a:r>
              <a:rPr lang="ru-RU" altLang="ru-RU" sz="1650" b="1" i="1" dirty="0" smtClean="0"/>
              <a:t>с целью обеспечения более высокой точности и малой шероховатости путем увеличения размера отверстия в сплошном материале.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04800"/>
            <a:ext cx="8229600" cy="6248400"/>
          </a:xfrm>
        </p:spPr>
        <p:txBody>
          <a:bodyPr/>
          <a:lstStyle/>
          <a:p>
            <a:pPr marL="0" indent="0" algn="ctr" eaLnBrk="1" hangingPunct="1">
              <a:buFontTx/>
              <a:buNone/>
              <a:defRPr/>
            </a:pPr>
            <a:r>
              <a:rPr lang="ru-RU" altLang="ru-RU" sz="3600" b="1" i="1" u="sng" dirty="0" smtClean="0">
                <a:solidFill>
                  <a:srgbClr val="FF0000"/>
                </a:solidFill>
              </a:rPr>
              <a:t>Сверление по разметке</a:t>
            </a:r>
            <a:r>
              <a:rPr lang="ru-RU" altLang="ru-RU" u="sng" dirty="0" smtClean="0">
                <a:solidFill>
                  <a:srgbClr val="FF0000"/>
                </a:solidFill>
              </a:rPr>
              <a:t> </a:t>
            </a:r>
            <a:r>
              <a:rPr lang="ru-RU" altLang="ru-RU" dirty="0" smtClean="0">
                <a:solidFill>
                  <a:srgbClr val="FF0000"/>
                </a:solidFill>
              </a:rPr>
              <a:t>(</a:t>
            </a:r>
            <a:r>
              <a:rPr lang="ru-RU" altLang="ru-RU" b="1" i="1" dirty="0" smtClean="0">
                <a:solidFill>
                  <a:srgbClr val="FF0000"/>
                </a:solidFill>
              </a:rPr>
              <a:t>одиночные отверстия)</a:t>
            </a:r>
          </a:p>
          <a:p>
            <a:pPr eaLnBrk="1" hangingPunct="1">
              <a:buClr>
                <a:srgbClr val="FF0000"/>
              </a:buClr>
              <a:defRPr/>
            </a:pPr>
            <a:r>
              <a:rPr lang="ru-RU" altLang="ru-RU" b="1" i="1" dirty="0" smtClean="0"/>
              <a:t>Сначала на деталь наносят осевые риски, круговую риску контура отверстия, кернят отверстие в центре, чтобы дать направление сверлу. </a:t>
            </a:r>
          </a:p>
          <a:p>
            <a:pPr eaLnBrk="1" hangingPunct="1">
              <a:buClr>
                <a:srgbClr val="FF0000"/>
              </a:buClr>
              <a:defRPr/>
            </a:pPr>
            <a:r>
              <a:rPr lang="ru-RU" altLang="ru-RU" b="1" i="1" dirty="0" smtClean="0"/>
              <a:t>Сверлят в два приема: пробное и окончательное сверление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533400"/>
            <a:ext cx="8610600" cy="5867400"/>
          </a:xfrm>
        </p:spPr>
        <p:txBody>
          <a:bodyPr/>
          <a:lstStyle/>
          <a:p>
            <a:pPr marL="0" indent="0" algn="ctr" eaLnBrk="1" hangingPunct="1">
              <a:buFontTx/>
              <a:buNone/>
              <a:defRPr/>
            </a:pPr>
            <a:r>
              <a:rPr lang="ru-RU" altLang="ru-RU" sz="3600" b="1" i="1" u="sng" dirty="0" smtClean="0">
                <a:solidFill>
                  <a:srgbClr val="FF0000"/>
                </a:solidFill>
              </a:rPr>
              <a:t>Сверление глухих отверстий</a:t>
            </a:r>
          </a:p>
          <a:p>
            <a:pPr eaLnBrk="1" hangingPunct="1">
              <a:buClr>
                <a:srgbClr val="FF0000"/>
              </a:buClr>
              <a:defRPr/>
            </a:pPr>
            <a:r>
              <a:rPr lang="ru-RU" altLang="ru-RU" sz="3600" b="1" i="1" dirty="0" smtClean="0"/>
              <a:t>Осуществляют по упору или измерительной линейке, закрепленной на станке.</a:t>
            </a:r>
          </a:p>
          <a:p>
            <a:pPr eaLnBrk="1" hangingPunct="1">
              <a:buClr>
                <a:srgbClr val="FF0000"/>
              </a:buClr>
              <a:defRPr/>
            </a:pPr>
            <a:r>
              <a:rPr lang="ru-RU" altLang="ru-RU" sz="3600" b="1" i="1" dirty="0" smtClean="0"/>
              <a:t>При сверлении глухих отверстий необходимо периодически вынимать сверло из отверстия, чтобы очистить от стружки и измерить глубину глубиномером штангенциркуля.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08547" name="Picture 4" descr="IMG_000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304800"/>
            <a:ext cx="4953000" cy="63357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109571" name="Picture 5" descr="IMG_000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0"/>
            <a:ext cx="501015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533400"/>
            <a:ext cx="8534400" cy="5821363"/>
          </a:xfrm>
        </p:spPr>
        <p:txBody>
          <a:bodyPr/>
          <a:lstStyle/>
          <a:p>
            <a:pPr marL="0" indent="0" algn="ctr" eaLnBrk="1" hangingPunct="1">
              <a:buFontTx/>
              <a:buNone/>
              <a:defRPr/>
            </a:pPr>
            <a:r>
              <a:rPr lang="ru-RU" altLang="ru-RU" sz="3600" b="1" i="1" u="sng" dirty="0" smtClean="0">
                <a:solidFill>
                  <a:srgbClr val="FF0000"/>
                </a:solidFill>
              </a:rPr>
              <a:t>Сверление неполных отверстий  </a:t>
            </a:r>
            <a:r>
              <a:rPr lang="ru-RU" altLang="ru-RU" sz="3600" b="1" i="1" dirty="0" smtClean="0">
                <a:solidFill>
                  <a:srgbClr val="FF0000"/>
                </a:solidFill>
              </a:rPr>
              <a:t>(у края детали)</a:t>
            </a:r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3600" b="1" i="1" dirty="0" smtClean="0"/>
              <a:t> Для этого к обрабатываемой детали приставляют пластину из того же материала и сверлят полное отверстие, затем пластину убирают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marL="0" indent="0" algn="ctr" eaLnBrk="1" hangingPunct="1">
              <a:buFontTx/>
              <a:buNone/>
              <a:defRPr/>
            </a:pPr>
            <a:r>
              <a:rPr lang="ru-RU" altLang="ru-RU" sz="3600" b="1" i="1" u="sng" dirty="0" smtClean="0">
                <a:solidFill>
                  <a:srgbClr val="FF0000"/>
                </a:solidFill>
              </a:rPr>
              <a:t>Сверление полых деталей</a:t>
            </a:r>
            <a:endParaRPr lang="ru-RU" altLang="ru-RU" sz="3600" b="1" i="1" dirty="0" smtClean="0"/>
          </a:p>
          <a:p>
            <a:pPr eaLnBrk="1" hangingPunct="1">
              <a:defRPr/>
            </a:pPr>
            <a:r>
              <a:rPr lang="ru-RU" altLang="ru-RU" sz="3600" b="1" i="1" dirty="0" smtClean="0"/>
              <a:t>Для этого полость забивают деревянной пробкой</a:t>
            </a:r>
          </a:p>
          <a:p>
            <a:pPr eaLnBrk="1" hangingPunct="1">
              <a:buFontTx/>
              <a:buNone/>
              <a:defRPr/>
            </a:pPr>
            <a:r>
              <a:rPr lang="ru-RU" altLang="ru-RU" sz="3600" b="1" i="1" dirty="0" smtClean="0"/>
              <a:t>.</a:t>
            </a:r>
          </a:p>
          <a:p>
            <a:pPr marL="0" indent="0" algn="ctr" eaLnBrk="1" hangingPunct="1">
              <a:buFontTx/>
              <a:buNone/>
              <a:defRPr/>
            </a:pPr>
            <a:r>
              <a:rPr lang="ru-RU" altLang="ru-RU" sz="3600" b="1" i="1" u="sng" dirty="0" smtClean="0">
                <a:solidFill>
                  <a:srgbClr val="FF0000"/>
                </a:solidFill>
              </a:rPr>
              <a:t>Сверление в листовом металле</a:t>
            </a:r>
          </a:p>
          <a:p>
            <a:pPr eaLnBrk="1" hangingPunct="1">
              <a:defRPr/>
            </a:pPr>
            <a:r>
              <a:rPr lang="ru-RU" altLang="ru-RU" sz="3600" b="1" i="1" dirty="0" smtClean="0"/>
              <a:t>Их получают перовыми сверлами (другие будут рвать материал)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marL="0" indent="0" algn="ctr" eaLnBrk="1" hangingPunct="1">
              <a:buFontTx/>
              <a:buNone/>
              <a:defRPr/>
            </a:pPr>
            <a:r>
              <a:rPr lang="ru-RU" altLang="ru-RU" sz="3600" b="1" i="1" u="sng" dirty="0" smtClean="0">
                <a:solidFill>
                  <a:srgbClr val="FF0000"/>
                </a:solidFill>
              </a:rPr>
              <a:t>Сверление глубоких отверстий </a:t>
            </a:r>
            <a:r>
              <a:rPr lang="ru-RU" altLang="ru-RU" sz="3600" b="1" i="1" dirty="0" smtClean="0">
                <a:solidFill>
                  <a:srgbClr val="FF0000"/>
                </a:solidFill>
              </a:rPr>
              <a:t>(более 5 диаметров детали)</a:t>
            </a:r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3600" b="1" i="1" dirty="0" smtClean="0"/>
              <a:t>Сначала надсверливают отверстие коротким сверлом, затем нормальным на полную глубину, периодически выводя сверло и выводя стружку. Длина сверла должна соответствовать глубине сверления.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усеченными противолежащими углами 4"/>
          <p:cNvSpPr/>
          <p:nvPr/>
        </p:nvSpPr>
        <p:spPr>
          <a:xfrm>
            <a:off x="762000" y="1524000"/>
            <a:ext cx="7859216" cy="3505200"/>
          </a:xfrm>
          <a:prstGeom prst="snip2DiagRect">
            <a:avLst/>
          </a:prstGeom>
          <a:solidFill>
            <a:srgbClr val="00FFFF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54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9.</a:t>
            </a:r>
            <a:r>
              <a:rPr lang="ru-RU" sz="5400" b="1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spc="3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Режимы резания при сверлении отверстий</a:t>
            </a:r>
            <a:endParaRPr lang="ru-RU" sz="5400" b="1" spc="300" dirty="0">
              <a:ln>
                <a:solidFill>
                  <a:srgbClr val="0000FF"/>
                </a:solidFill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11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ru-RU" altLang="ru-RU" b="1" i="1" u="sng" dirty="0" smtClean="0">
                <a:solidFill>
                  <a:srgbClr val="0000FF"/>
                </a:solidFill>
              </a:rPr>
              <a:t>Режимы резания</a:t>
            </a:r>
            <a:r>
              <a:rPr lang="ru-RU" altLang="ru-RU" dirty="0" smtClean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" y="1219200"/>
            <a:ext cx="8763000" cy="5638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</a:pPr>
            <a:r>
              <a:rPr lang="ru-RU" altLang="ru-RU" b="1" i="1" u="sng" dirty="0" smtClean="0">
                <a:solidFill>
                  <a:srgbClr val="663300"/>
                </a:solidFill>
              </a:rPr>
              <a:t>1.Скорость резания</a:t>
            </a:r>
            <a:r>
              <a:rPr lang="ru-RU" altLang="ru-RU" sz="2800" b="1" i="1" dirty="0" smtClean="0"/>
              <a:t> выбирают в зависимости от свойств обрабатываемого материала, диаметра и </a:t>
            </a:r>
            <a:r>
              <a:rPr lang="ru-RU" altLang="ru-RU" sz="2800" b="1" i="1" dirty="0" err="1" smtClean="0"/>
              <a:t>др.факторов</a:t>
            </a:r>
            <a:r>
              <a:rPr lang="ru-RU" altLang="ru-RU" sz="2800" b="1" i="1" dirty="0" smtClean="0"/>
              <a:t>.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</a:pPr>
            <a:r>
              <a:rPr lang="ru-RU" altLang="ru-RU" sz="2800" b="1" i="1" dirty="0" smtClean="0">
                <a:solidFill>
                  <a:srgbClr val="FF0000"/>
                </a:solidFill>
              </a:rPr>
              <a:t>формула стр. 37 Муравьев.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</a:pPr>
            <a:r>
              <a:rPr lang="ru-RU" altLang="ru-RU" sz="2800" b="1" i="1" dirty="0" smtClean="0"/>
              <a:t>2.</a:t>
            </a:r>
            <a:r>
              <a:rPr lang="ru-RU" altLang="ru-RU" b="1" i="1" u="sng" dirty="0" smtClean="0">
                <a:solidFill>
                  <a:srgbClr val="663300"/>
                </a:solidFill>
              </a:rPr>
              <a:t>Подача</a:t>
            </a:r>
            <a:r>
              <a:rPr lang="ru-RU" altLang="ru-RU" sz="2800" b="1" i="1" dirty="0" smtClean="0"/>
              <a:t> – это величина перемещения режущего инструмента относительно заготовки вдоль его оси за один оборот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</a:pPr>
            <a:r>
              <a:rPr lang="ru-RU" altLang="ru-RU" sz="2800" b="1" i="1" dirty="0" smtClean="0"/>
              <a:t>3. </a:t>
            </a:r>
            <a:r>
              <a:rPr lang="ru-RU" altLang="ru-RU" b="1" i="1" u="sng" dirty="0" smtClean="0">
                <a:solidFill>
                  <a:srgbClr val="663300"/>
                </a:solidFill>
              </a:rPr>
              <a:t>Глубина резания</a:t>
            </a:r>
            <a:r>
              <a:rPr lang="ru-RU" altLang="ru-RU" sz="2800" b="1" i="1" dirty="0" smtClean="0"/>
              <a:t> –это расстояние между обработанной и обрабатываемой поверхностью, измеренное перпендикулярно оси заготовки.</a:t>
            </a:r>
            <a:r>
              <a:rPr lang="ru-RU" altLang="ru-RU" sz="2800" dirty="0" smtClean="0"/>
              <a:t>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685800"/>
            <a:ext cx="8763000" cy="6019800"/>
          </a:xfrm>
        </p:spPr>
        <p:txBody>
          <a:bodyPr/>
          <a:lstStyle/>
          <a:p>
            <a:pPr marL="452438" indent="-452438" eaLnBrk="1" hangingPunct="1">
              <a:spcBef>
                <a:spcPts val="120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b="1" i="1" dirty="0" smtClean="0"/>
              <a:t>С увеличением скорости резания процесс обработки ускоряется, но при работе со слишком большими скоростями сверло быстро затупляется.</a:t>
            </a:r>
          </a:p>
          <a:p>
            <a:pPr marL="452438" indent="-452438" eaLnBrk="1" hangingPunct="1">
              <a:spcBef>
                <a:spcPts val="120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b="1" i="1" dirty="0" smtClean="0"/>
              <a:t>Увеличение подачи сверх допустимого ведет к поломке сверла.</a:t>
            </a:r>
          </a:p>
          <a:p>
            <a:pPr marL="452438" indent="-452438" eaLnBrk="1" hangingPunct="1">
              <a:spcBef>
                <a:spcPts val="120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b="1" i="1" dirty="0" smtClean="0"/>
              <a:t>Задача состоит в том, чтобы выбрать оптимальные режимы.</a:t>
            </a:r>
          </a:p>
          <a:p>
            <a:pPr eaLnBrk="1" hangingPunct="1"/>
            <a:endParaRPr lang="ru-RU" altLang="ru-RU" b="1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усеченными противолежащими углами 4"/>
          <p:cNvSpPr/>
          <p:nvPr/>
        </p:nvSpPr>
        <p:spPr>
          <a:xfrm>
            <a:off x="827584" y="1524000"/>
            <a:ext cx="7478216" cy="3505200"/>
          </a:xfrm>
          <a:prstGeom prst="snip2DiagRect">
            <a:avLst/>
          </a:prstGeom>
          <a:solidFill>
            <a:srgbClr val="00FFFF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54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ru-RU" sz="5400" b="1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spc="3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Сверление отверстий</a:t>
            </a:r>
            <a:endParaRPr lang="ru-RU" sz="5400" b="1" spc="300" dirty="0">
              <a:ln>
                <a:solidFill>
                  <a:srgbClr val="0000FF"/>
                </a:solidFill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5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110595" name="Picture 2" descr="C:\Documents and Settings\Пользователь\Рабочий стол\Копия IMG_000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76200"/>
            <a:ext cx="4724400" cy="661609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усеченными противолежащими углами 4"/>
          <p:cNvSpPr/>
          <p:nvPr/>
        </p:nvSpPr>
        <p:spPr>
          <a:xfrm>
            <a:off x="762000" y="1524000"/>
            <a:ext cx="7859216" cy="3505200"/>
          </a:xfrm>
          <a:prstGeom prst="snip2DiagRect">
            <a:avLst/>
          </a:prstGeom>
          <a:solidFill>
            <a:srgbClr val="00FFFF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54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10.</a:t>
            </a:r>
            <a:r>
              <a:rPr lang="ru-RU" sz="5400" b="1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spc="3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Правила безопасности при сверлении отверстий</a:t>
            </a:r>
            <a:endParaRPr lang="ru-RU" sz="5400" b="1" spc="300" dirty="0">
              <a:ln>
                <a:solidFill>
                  <a:srgbClr val="0000FF"/>
                </a:solidFill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07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44197"/>
            <a:ext cx="3880207" cy="52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283" y="703392"/>
            <a:ext cx="8218487" cy="609600"/>
          </a:xfrm>
        </p:spPr>
        <p:txBody>
          <a:bodyPr/>
          <a:lstStyle/>
          <a:p>
            <a:pPr marL="631825" indent="-457200" algn="l" eaLnBrk="1" hangingPunct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altLang="ru-RU" sz="2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Следует убирать волосы под головной убор</a:t>
            </a:r>
            <a:br>
              <a:rPr lang="ru-RU" altLang="ru-RU" sz="2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</a:br>
            <a:endParaRPr lang="ru-RU" altLang="ru-RU" sz="2600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1236" y="2288382"/>
            <a:ext cx="5550114" cy="5903913"/>
          </a:xfrm>
        </p:spPr>
        <p:txBody>
          <a:bodyPr/>
          <a:lstStyle/>
          <a:p>
            <a:pPr marL="609600" indent="-609600" algn="ctr" eaLnBrk="1" hangingPunct="1">
              <a:buFont typeface="Wingdings" panose="05000000000000000000" pitchFamily="2" charset="2"/>
              <a:buNone/>
            </a:pPr>
            <a:r>
              <a:rPr lang="ru-RU" alt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Запрещается:</a:t>
            </a:r>
          </a:p>
          <a:p>
            <a:pPr marL="452438" indent="-452438" eaLnBrk="1" hangingPunct="1">
              <a:buClr>
                <a:srgbClr val="FF0000"/>
              </a:buClr>
              <a:buFont typeface="+mj-lt"/>
              <a:buAutoNum type="arabicPeriod"/>
            </a:pPr>
            <a:r>
              <a:rPr lang="ru-RU" altLang="ru-RU" sz="2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Сверлить незакрепленную заготовку</a:t>
            </a:r>
          </a:p>
          <a:p>
            <a:pPr marL="452438" indent="-452438" eaLnBrk="1" hangingPunct="1">
              <a:buClr>
                <a:srgbClr val="FF0000"/>
              </a:buClr>
              <a:buFont typeface="+mj-lt"/>
              <a:buAutoNum type="arabicPeriod"/>
            </a:pPr>
            <a:r>
              <a:rPr lang="ru-RU" altLang="ru-RU" sz="2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Сильно нажимать на рычаг подачи сверла</a:t>
            </a:r>
          </a:p>
          <a:p>
            <a:pPr marL="452438" indent="-452438" eaLnBrk="1" hangingPunct="1">
              <a:buClr>
                <a:srgbClr val="FF0000"/>
              </a:buClr>
              <a:buFont typeface="+mj-lt"/>
              <a:buAutoNum type="arabicPeriod"/>
            </a:pPr>
            <a:r>
              <a:rPr lang="ru-RU" altLang="ru-RU" sz="2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Наклоняться близко к месту сверления во избежание попадания стружки в глаза</a:t>
            </a:r>
          </a:p>
          <a:p>
            <a:pPr marL="452438" indent="-452438" eaLnBrk="1" hangingPunct="1">
              <a:buClr>
                <a:srgbClr val="FF0000"/>
              </a:buClr>
              <a:buFont typeface="+mj-lt"/>
              <a:buAutoNum type="arabicPeriod"/>
            </a:pPr>
            <a:r>
              <a:rPr lang="ru-RU" altLang="ru-RU" sz="2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Сдувать стружку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67556" y="28162"/>
            <a:ext cx="76850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Правила безопасности при </a:t>
            </a:r>
            <a:r>
              <a:rPr lang="ru-RU" alt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сверлении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2400" y="1039892"/>
            <a:ext cx="86868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1825" indent="-457200" eaLnBrk="1" hangingPunct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altLang="ru-RU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Необходимо тщательно застегивать манжеты на рукавах</a:t>
            </a:r>
            <a:endParaRPr lang="ru-RU" altLang="ru-RU" sz="2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229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20"/>
                            </p:stCondLst>
                            <p:childTnLst>
                              <p:par>
                                <p:cTn id="2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3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7160"/>
                            </p:stCondLst>
                            <p:childTnLst>
                              <p:par>
                                <p:cTn id="3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9800"/>
                            </p:stCondLst>
                            <p:childTnLst>
                              <p:par>
                                <p:cTn id="4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" r="2727" b="6773"/>
          <a:stretch>
            <a:fillRect/>
          </a:stretch>
        </p:blipFill>
        <p:spPr bwMode="auto">
          <a:xfrm>
            <a:off x="0" y="0"/>
            <a:ext cx="92313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381000"/>
            <a:ext cx="8534400" cy="6172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0000"/>
              </a:buClr>
            </a:pPr>
            <a:r>
              <a:rPr lang="ru-RU" altLang="ru-RU" sz="2800" b="1" i="1" smtClean="0"/>
              <a:t>Рабочий халат должен быть застегнут, на голове – берет. 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</a:pPr>
            <a:r>
              <a:rPr lang="ru-RU" altLang="ru-RU" sz="2800" b="1" i="1" smtClean="0"/>
              <a:t>Необходимо правильно устанавливать и надежно закреплять заготовки, не удерживать их руками.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</a:pPr>
            <a:r>
              <a:rPr lang="ru-RU" altLang="ru-RU" sz="2800" b="1" i="1" smtClean="0"/>
              <a:t>Перед включением станка убедиться в его исправности.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</a:pPr>
            <a:r>
              <a:rPr lang="ru-RU" altLang="ru-RU" sz="2800" b="1" i="1" smtClean="0"/>
              <a:t>Не браться за вращающийся инструмент и шпиндель.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</a:pPr>
            <a:r>
              <a:rPr lang="ru-RU" altLang="ru-RU" sz="2800" b="1" i="1" smtClean="0"/>
              <a:t>Не нажимать сильно на рычаг подачи, особенно сверлами малого диаметра.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</a:pPr>
            <a:r>
              <a:rPr lang="ru-RU" altLang="ru-RU" sz="2800" b="1" i="1" smtClean="0"/>
              <a:t>Подкладывать деревянную подкладку на стол станка под шпиндель при смене патрона или сверла.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533400"/>
            <a:ext cx="8610600" cy="58213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0000"/>
              </a:buClr>
            </a:pPr>
            <a:r>
              <a:rPr lang="ru-RU" altLang="ru-RU" sz="2800" b="1" i="1" smtClean="0"/>
              <a:t>Пользоваться для смены сверла специальным ключом.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</a:pPr>
            <a:r>
              <a:rPr lang="ru-RU" altLang="ru-RU" sz="2800" b="1" i="1" smtClean="0"/>
              <a:t>Не работать затупившимся инструментом.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</a:pPr>
            <a:r>
              <a:rPr lang="ru-RU" altLang="ru-RU" sz="2800" b="1" i="1" smtClean="0"/>
              <a:t>Не передавать и не принимать каких либо предметов через работающий стол.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</a:pPr>
            <a:r>
              <a:rPr lang="ru-RU" altLang="ru-RU" sz="2800" b="1" i="1" smtClean="0"/>
              <a:t>Не работать в рукавицах.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</a:pPr>
            <a:r>
              <a:rPr lang="ru-RU" altLang="ru-RU" sz="2800" b="1" i="1" smtClean="0"/>
              <a:t>Не опираться на станок.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</a:pPr>
            <a:r>
              <a:rPr lang="ru-RU" altLang="ru-RU" sz="2800" b="1" i="1" smtClean="0"/>
              <a:t>Работать в защитных очках.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</a:pPr>
            <a:r>
              <a:rPr lang="ru-RU" altLang="ru-RU" sz="2800" b="1" i="1" smtClean="0"/>
              <a:t>Не удалять стружку руками.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</a:pPr>
            <a:r>
              <a:rPr lang="ru-RU" altLang="ru-RU" sz="2800" b="1" i="1" smtClean="0"/>
              <a:t>Не наклоняться близко к сверлу ,чтобы посмотреть результаты работы.</a:t>
            </a:r>
          </a:p>
          <a:p>
            <a:pPr eaLnBrk="1" hangingPunct="1">
              <a:lnSpc>
                <a:spcPct val="90000"/>
              </a:lnSpc>
            </a:pPr>
            <a:endParaRPr lang="ru-RU" altLang="ru-RU" sz="2800" b="1" i="1" smtClean="0"/>
          </a:p>
          <a:p>
            <a:pPr eaLnBrk="1" hangingPunct="1">
              <a:lnSpc>
                <a:spcPct val="90000"/>
              </a:lnSpc>
            </a:pPr>
            <a:endParaRPr lang="ru-RU" altLang="ru-RU" sz="2800" b="1" i="1" smtClean="0"/>
          </a:p>
          <a:p>
            <a:pPr eaLnBrk="1" hangingPunct="1">
              <a:lnSpc>
                <a:spcPct val="90000"/>
              </a:lnSpc>
            </a:pPr>
            <a:endParaRPr lang="ru-RU" altLang="ru-RU" sz="2800" b="1" i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усеченными противолежащими углами 4"/>
          <p:cNvSpPr/>
          <p:nvPr/>
        </p:nvSpPr>
        <p:spPr>
          <a:xfrm>
            <a:off x="762000" y="1524000"/>
            <a:ext cx="7859216" cy="3505200"/>
          </a:xfrm>
          <a:prstGeom prst="snip2DiagRect">
            <a:avLst/>
          </a:prstGeom>
          <a:solidFill>
            <a:srgbClr val="00FFFF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54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11.</a:t>
            </a:r>
            <a:r>
              <a:rPr lang="ru-RU" sz="5400" b="1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spc="3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Вопросы для самоконтроля</a:t>
            </a:r>
            <a:endParaRPr lang="ru-RU" sz="5400" b="1" spc="300" dirty="0">
              <a:ln>
                <a:solidFill>
                  <a:srgbClr val="0000FF"/>
                </a:solidFill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15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ru-RU" altLang="ru-RU" sz="3600" b="1" i="1" u="sng" smtClean="0">
                <a:solidFill>
                  <a:srgbClr val="FF0000"/>
                </a:solidFill>
              </a:rPr>
              <a:t>КОНТРОЛЬНЫЕ  ВОПРОСЫ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" y="1219200"/>
            <a:ext cx="8763000" cy="5791200"/>
          </a:xfrm>
        </p:spPr>
        <p:txBody>
          <a:bodyPr/>
          <a:lstStyle/>
          <a:p>
            <a:pPr marL="457200" indent="-457200" eaLnBrk="1" hangingPunct="1">
              <a:lnSpc>
                <a:spcPct val="80000"/>
              </a:lnSpc>
              <a:buClr>
                <a:srgbClr val="FF0000"/>
              </a:buClr>
              <a:buFontTx/>
              <a:buAutoNum type="arabicParenR"/>
            </a:pPr>
            <a:r>
              <a:rPr lang="ru-RU" altLang="ru-RU" sz="2000" b="1" i="1" dirty="0" smtClean="0">
                <a:solidFill>
                  <a:srgbClr val="0000FF"/>
                </a:solidFill>
              </a:rPr>
              <a:t>Что называется сверлением?</a:t>
            </a:r>
          </a:p>
          <a:p>
            <a:pPr marL="457200" indent="-457200" eaLnBrk="1" hangingPunct="1">
              <a:lnSpc>
                <a:spcPct val="80000"/>
              </a:lnSpc>
              <a:buClr>
                <a:srgbClr val="FF0000"/>
              </a:buClr>
              <a:buFontTx/>
              <a:buAutoNum type="arabicParenR"/>
            </a:pPr>
            <a:r>
              <a:rPr lang="ru-RU" altLang="ru-RU" sz="2000" b="1" i="1" dirty="0" smtClean="0">
                <a:solidFill>
                  <a:srgbClr val="0000FF"/>
                </a:solidFill>
              </a:rPr>
              <a:t>Для чего применяется сверление?</a:t>
            </a:r>
          </a:p>
          <a:p>
            <a:pPr marL="457200" indent="-457200" eaLnBrk="1" hangingPunct="1">
              <a:lnSpc>
                <a:spcPct val="80000"/>
              </a:lnSpc>
              <a:buClr>
                <a:srgbClr val="FF0000"/>
              </a:buClr>
              <a:buFontTx/>
              <a:buAutoNum type="arabicParenR"/>
            </a:pPr>
            <a:r>
              <a:rPr lang="ru-RU" altLang="ru-RU" sz="2000" b="1" i="1" dirty="0" smtClean="0">
                <a:solidFill>
                  <a:srgbClr val="0000FF"/>
                </a:solidFill>
              </a:rPr>
              <a:t>Какова конструкция спиральных сверл?</a:t>
            </a:r>
          </a:p>
          <a:p>
            <a:pPr marL="457200" indent="-457200" eaLnBrk="1" hangingPunct="1">
              <a:lnSpc>
                <a:spcPct val="80000"/>
              </a:lnSpc>
              <a:buClr>
                <a:srgbClr val="FF0000"/>
              </a:buClr>
              <a:buFontTx/>
              <a:buAutoNum type="arabicParenR"/>
            </a:pPr>
            <a:r>
              <a:rPr lang="ru-RU" altLang="ru-RU" sz="2000" b="1" i="1" dirty="0" smtClean="0">
                <a:solidFill>
                  <a:srgbClr val="0000FF"/>
                </a:solidFill>
              </a:rPr>
              <a:t>Перечислите виды </a:t>
            </a:r>
            <a:r>
              <a:rPr lang="ru-RU" altLang="ru-RU" sz="2000" b="1" i="1" dirty="0" smtClean="0">
                <a:solidFill>
                  <a:srgbClr val="0000FF"/>
                </a:solidFill>
              </a:rPr>
              <a:t>свёрл</a:t>
            </a:r>
            <a:endParaRPr lang="ru-RU" altLang="ru-RU" sz="2000" b="1" i="1" dirty="0" smtClean="0">
              <a:solidFill>
                <a:srgbClr val="0000FF"/>
              </a:solidFill>
            </a:endParaRPr>
          </a:p>
          <a:p>
            <a:pPr marL="457200" indent="-457200" eaLnBrk="1" hangingPunct="1">
              <a:lnSpc>
                <a:spcPct val="80000"/>
              </a:lnSpc>
              <a:buClr>
                <a:srgbClr val="FF0000"/>
              </a:buClr>
              <a:buFontTx/>
              <a:buAutoNum type="arabicParenR"/>
            </a:pPr>
            <a:r>
              <a:rPr lang="ru-RU" sz="2000" b="1" i="1" dirty="0">
                <a:solidFill>
                  <a:srgbClr val="0000FF"/>
                </a:solidFill>
                <a:cs typeface="Times New Roman" pitchFamily="18" charset="0"/>
              </a:rPr>
              <a:t>Основные виды износа </a:t>
            </a:r>
            <a:r>
              <a:rPr lang="ru-RU" sz="2000" b="1" i="1">
                <a:solidFill>
                  <a:srgbClr val="0000FF"/>
                </a:solidFill>
                <a:cs typeface="Times New Roman" pitchFamily="18" charset="0"/>
              </a:rPr>
              <a:t>спиральных </a:t>
            </a:r>
            <a:r>
              <a:rPr lang="ru-RU" sz="2000" b="1" i="1" smtClean="0">
                <a:solidFill>
                  <a:srgbClr val="0000FF"/>
                </a:solidFill>
                <a:cs typeface="Times New Roman" pitchFamily="18" charset="0"/>
              </a:rPr>
              <a:t>сверл</a:t>
            </a:r>
            <a:endParaRPr lang="ru-RU" sz="2000" b="1" i="1" dirty="0" smtClean="0">
              <a:solidFill>
                <a:srgbClr val="0000FF"/>
              </a:solidFill>
              <a:cs typeface="Times New Roman" pitchFamily="18" charset="0"/>
            </a:endParaRPr>
          </a:p>
          <a:p>
            <a:pPr marL="457200" indent="-457200" eaLnBrk="1" hangingPunct="1">
              <a:lnSpc>
                <a:spcPct val="80000"/>
              </a:lnSpc>
              <a:buClr>
                <a:srgbClr val="FF0000"/>
              </a:buClr>
              <a:buFontTx/>
              <a:buAutoNum type="arabicParenR"/>
            </a:pPr>
            <a:r>
              <a:rPr lang="ru-RU" sz="2000" b="1" i="1" dirty="0" smtClean="0">
                <a:solidFill>
                  <a:srgbClr val="0000FF"/>
                </a:solidFill>
                <a:cs typeface="Times New Roman" pitchFamily="18" charset="0"/>
              </a:rPr>
              <a:t>Особенности </a:t>
            </a:r>
            <a:r>
              <a:rPr lang="ru-RU" sz="2000" b="1" i="1" dirty="0">
                <a:solidFill>
                  <a:srgbClr val="0000FF"/>
                </a:solidFill>
                <a:cs typeface="Times New Roman" pitchFamily="18" charset="0"/>
              </a:rPr>
              <a:t>процесса резания при </a:t>
            </a:r>
            <a:r>
              <a:rPr lang="ru-RU" sz="2000" b="1" i="1" dirty="0" smtClean="0">
                <a:solidFill>
                  <a:srgbClr val="0000FF"/>
                </a:solidFill>
                <a:cs typeface="Times New Roman" pitchFamily="18" charset="0"/>
              </a:rPr>
              <a:t>сверлении</a:t>
            </a:r>
            <a:endParaRPr lang="ru-RU" altLang="ru-RU" sz="2000" b="1" i="1" dirty="0" smtClean="0">
              <a:solidFill>
                <a:srgbClr val="0000FF"/>
              </a:solidFill>
            </a:endParaRPr>
          </a:p>
          <a:p>
            <a:pPr marL="457200" indent="-457200" eaLnBrk="1" hangingPunct="1">
              <a:lnSpc>
                <a:spcPct val="80000"/>
              </a:lnSpc>
              <a:buClr>
                <a:srgbClr val="FF0000"/>
              </a:buClr>
              <a:buFontTx/>
              <a:buAutoNum type="arabicParenR"/>
            </a:pPr>
            <a:r>
              <a:rPr lang="ru-RU" altLang="ru-RU" sz="2000" b="1" i="1" dirty="0" smtClean="0">
                <a:solidFill>
                  <a:srgbClr val="0000FF"/>
                </a:solidFill>
              </a:rPr>
              <a:t>Что </a:t>
            </a:r>
            <a:r>
              <a:rPr lang="ru-RU" altLang="ru-RU" sz="2000" b="1" i="1" dirty="0" smtClean="0">
                <a:solidFill>
                  <a:srgbClr val="0000FF"/>
                </a:solidFill>
              </a:rPr>
              <a:t>такое </a:t>
            </a:r>
            <a:r>
              <a:rPr lang="ru-RU" altLang="ru-RU" sz="2000" b="1" i="1" dirty="0" err="1" smtClean="0">
                <a:solidFill>
                  <a:srgbClr val="0000FF"/>
                </a:solidFill>
              </a:rPr>
              <a:t>зенкование</a:t>
            </a:r>
            <a:r>
              <a:rPr lang="ru-RU" altLang="ru-RU" sz="2000" b="1" i="1" dirty="0" smtClean="0">
                <a:solidFill>
                  <a:srgbClr val="0000FF"/>
                </a:solidFill>
              </a:rPr>
              <a:t> и каким инструментом    выполняется?</a:t>
            </a:r>
          </a:p>
          <a:p>
            <a:pPr marL="457200" indent="-457200" eaLnBrk="1" hangingPunct="1">
              <a:lnSpc>
                <a:spcPct val="80000"/>
              </a:lnSpc>
              <a:buClr>
                <a:srgbClr val="FF0000"/>
              </a:buClr>
              <a:buFontTx/>
              <a:buAutoNum type="arabicParenR"/>
            </a:pPr>
            <a:r>
              <a:rPr lang="ru-RU" altLang="ru-RU" sz="2000" b="1" i="1" dirty="0" smtClean="0">
                <a:solidFill>
                  <a:srgbClr val="0000FF"/>
                </a:solidFill>
              </a:rPr>
              <a:t>Что такое зенкерование?</a:t>
            </a:r>
          </a:p>
          <a:p>
            <a:pPr marL="457200" indent="-457200" eaLnBrk="1" hangingPunct="1">
              <a:lnSpc>
                <a:spcPct val="80000"/>
              </a:lnSpc>
              <a:buClr>
                <a:srgbClr val="FF0000"/>
              </a:buClr>
              <a:buFontTx/>
              <a:buAutoNum type="arabicParenR"/>
            </a:pPr>
            <a:r>
              <a:rPr lang="ru-RU" altLang="ru-RU" sz="2000" b="1" i="1" dirty="0" smtClean="0">
                <a:solidFill>
                  <a:srgbClr val="0000FF"/>
                </a:solidFill>
              </a:rPr>
              <a:t>Когда применяется развертывание отверстий?</a:t>
            </a:r>
          </a:p>
          <a:p>
            <a:pPr marL="457200" indent="-457200" eaLnBrk="1" hangingPunct="1">
              <a:lnSpc>
                <a:spcPct val="80000"/>
              </a:lnSpc>
              <a:buClr>
                <a:srgbClr val="FF0000"/>
              </a:buClr>
              <a:buFontTx/>
              <a:buAutoNum type="arabicParenR"/>
            </a:pPr>
            <a:r>
              <a:rPr lang="ru-RU" altLang="ru-RU" sz="2000" b="1" i="1" dirty="0" smtClean="0">
                <a:solidFill>
                  <a:srgbClr val="0000FF"/>
                </a:solidFill>
              </a:rPr>
              <a:t>Какие режимы резания нужно учитывать при  сверлении?</a:t>
            </a:r>
          </a:p>
          <a:p>
            <a:pPr marL="457200" indent="-457200" eaLnBrk="1" hangingPunct="1">
              <a:lnSpc>
                <a:spcPct val="80000"/>
              </a:lnSpc>
              <a:buClr>
                <a:srgbClr val="FF0000"/>
              </a:buClr>
              <a:buFontTx/>
              <a:buAutoNum type="arabicParenR"/>
            </a:pPr>
            <a:r>
              <a:rPr lang="ru-RU" altLang="ru-RU" sz="2000" b="1" i="1" dirty="0" smtClean="0">
                <a:solidFill>
                  <a:srgbClr val="0000FF"/>
                </a:solidFill>
              </a:rPr>
              <a:t>Для чего выполнены винтовые канавки на сверлах?</a:t>
            </a:r>
          </a:p>
          <a:p>
            <a:pPr marL="457200" indent="-457200" eaLnBrk="1" hangingPunct="1">
              <a:lnSpc>
                <a:spcPct val="80000"/>
              </a:lnSpc>
              <a:buClr>
                <a:srgbClr val="FF0000"/>
              </a:buClr>
              <a:buFontTx/>
              <a:buAutoNum type="arabicParenR"/>
            </a:pPr>
            <a:r>
              <a:rPr lang="ru-RU" altLang="ru-RU" sz="2000" b="1" i="1" dirty="0" smtClean="0">
                <a:solidFill>
                  <a:srgbClr val="0000FF"/>
                </a:solidFill>
              </a:rPr>
              <a:t> Какое оборудование применяется для сверления?</a:t>
            </a:r>
          </a:p>
          <a:p>
            <a:pPr marL="457200" indent="-457200" eaLnBrk="1" hangingPunct="1">
              <a:lnSpc>
                <a:spcPct val="80000"/>
              </a:lnSpc>
              <a:buClr>
                <a:srgbClr val="FF0000"/>
              </a:buClr>
              <a:buFontTx/>
              <a:buAutoNum type="arabicParenR"/>
            </a:pPr>
            <a:r>
              <a:rPr lang="ru-RU" altLang="ru-RU" sz="2000" b="1" i="1" dirty="0" smtClean="0">
                <a:solidFill>
                  <a:srgbClr val="0000FF"/>
                </a:solidFill>
              </a:rPr>
              <a:t> Как избежать дефектов при обработке отверстий?</a:t>
            </a:r>
          </a:p>
          <a:p>
            <a:pPr marL="457200" indent="-457200" eaLnBrk="1" hangingPunct="1">
              <a:lnSpc>
                <a:spcPct val="80000"/>
              </a:lnSpc>
              <a:buClr>
                <a:srgbClr val="FF0000"/>
              </a:buClr>
              <a:buFontTx/>
              <a:buAutoNum type="arabicParenR"/>
            </a:pPr>
            <a:r>
              <a:rPr lang="ru-RU" altLang="ru-RU" sz="2000" b="1" i="1" dirty="0" smtClean="0">
                <a:solidFill>
                  <a:srgbClr val="0000FF"/>
                </a:solidFill>
              </a:rPr>
              <a:t>Какие требования техники безопасности нужно соблюдать при работе механизированными инструментами для сверления?</a:t>
            </a:r>
          </a:p>
          <a:p>
            <a:pPr marL="457200" indent="-457200" eaLnBrk="1" hangingPunct="1">
              <a:lnSpc>
                <a:spcPct val="80000"/>
              </a:lnSpc>
              <a:buClr>
                <a:srgbClr val="FF0000"/>
              </a:buClr>
              <a:buFontTx/>
              <a:buAutoNum type="arabicParenR"/>
            </a:pPr>
            <a:r>
              <a:rPr lang="ru-RU" altLang="ru-RU" sz="2000" b="1" i="1" dirty="0" smtClean="0">
                <a:solidFill>
                  <a:srgbClr val="0000FF"/>
                </a:solidFill>
              </a:rPr>
              <a:t>Какие приемы сверления вы знаете?</a:t>
            </a:r>
          </a:p>
          <a:p>
            <a:pPr marL="457200" indent="-457200" eaLnBrk="1" hangingPunct="1">
              <a:lnSpc>
                <a:spcPct val="80000"/>
              </a:lnSpc>
              <a:buClr>
                <a:srgbClr val="FF0000"/>
              </a:buClr>
              <a:buFontTx/>
              <a:buAutoNum type="arabicParenR"/>
            </a:pPr>
            <a:endParaRPr lang="ru-RU" altLang="ru-RU" sz="2000" b="1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400" y="1676400"/>
            <a:ext cx="7391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73730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609600"/>
            <a:ext cx="8763000" cy="5257800"/>
          </a:xfrm>
          <a:solidFill>
            <a:srgbClr val="FFFFCC"/>
          </a:solidFill>
        </p:spPr>
        <p:txBody>
          <a:bodyPr/>
          <a:lstStyle/>
          <a:p>
            <a:pPr marL="92075" indent="0">
              <a:buNone/>
            </a:pPr>
            <a:r>
              <a:rPr lang="ru-RU" altLang="ru-RU" sz="2600" b="1" i="1" u="sng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СВЕРЛЕНИЕ</a:t>
            </a:r>
            <a:r>
              <a:rPr lang="ru-RU" altLang="ru-RU" sz="2600" dirty="0" smtClean="0">
                <a:cs typeface="Times New Roman" panose="02020603050405020304" pitchFamily="18" charset="0"/>
              </a:rPr>
              <a:t> </a:t>
            </a:r>
            <a:r>
              <a:rPr lang="ru-RU" altLang="ru-RU" sz="2600" b="1" dirty="0" smtClean="0">
                <a:solidFill>
                  <a:srgbClr val="006600"/>
                </a:solidFill>
                <a:cs typeface="Times New Roman" panose="02020603050405020304" pitchFamily="18" charset="0"/>
              </a:rPr>
              <a:t>– </a:t>
            </a:r>
            <a:r>
              <a:rPr lang="ru-RU" altLang="ru-RU" sz="2600" b="1" u="sng" dirty="0" smtClean="0">
                <a:solidFill>
                  <a:srgbClr val="006600"/>
                </a:solidFill>
                <a:cs typeface="Times New Roman" panose="02020603050405020304" pitchFamily="18" charset="0"/>
              </a:rPr>
              <a:t>черновая обработка отверстий</a:t>
            </a:r>
            <a:r>
              <a:rPr lang="ru-RU" altLang="ru-RU" sz="2600" b="1" dirty="0" smtClean="0">
                <a:solidFill>
                  <a:srgbClr val="006600"/>
                </a:solidFill>
                <a:cs typeface="Times New Roman" panose="02020603050405020304" pitchFamily="18" charset="0"/>
              </a:rPr>
              <a:t> в сплошном материале, или </a:t>
            </a:r>
            <a:r>
              <a:rPr lang="ru-RU" altLang="ru-RU" sz="2600" b="1" u="sng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рассверливание</a:t>
            </a:r>
            <a:r>
              <a:rPr lang="ru-RU" altLang="ru-RU" sz="2600" b="1" dirty="0" smtClean="0">
                <a:solidFill>
                  <a:srgbClr val="006600"/>
                </a:solidFill>
                <a:cs typeface="Times New Roman" panose="02020603050405020304" pitchFamily="18" charset="0"/>
              </a:rPr>
              <a:t>, обеспечивает точность в пределах </a:t>
            </a:r>
            <a:r>
              <a:rPr lang="ru-RU" altLang="ru-RU" sz="26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11...12-го квалитетов </a:t>
            </a:r>
            <a:r>
              <a:rPr lang="ru-RU" altLang="ru-RU" sz="2600" b="1" dirty="0" smtClean="0">
                <a:solidFill>
                  <a:srgbClr val="006600"/>
                </a:solidFill>
                <a:cs typeface="Times New Roman" panose="02020603050405020304" pitchFamily="18" charset="0"/>
              </a:rPr>
              <a:t>в</a:t>
            </a:r>
            <a:r>
              <a:rPr lang="ru-RU" altLang="ru-RU" sz="2600" b="1" dirty="0" smtClean="0">
                <a:cs typeface="Times New Roman" panose="02020603050405020304" pitchFamily="18" charset="0"/>
              </a:rPr>
              <a:t> </a:t>
            </a:r>
            <a:r>
              <a:rPr lang="ru-RU" altLang="ru-RU" sz="2600" b="1" dirty="0" smtClean="0">
                <a:solidFill>
                  <a:srgbClr val="006600"/>
                </a:solidFill>
                <a:cs typeface="Times New Roman" panose="02020603050405020304" pitchFamily="18" charset="0"/>
              </a:rPr>
              <a:t>шероховатости </a:t>
            </a:r>
            <a:r>
              <a:rPr lang="en-US" altLang="ru-RU" sz="26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Ra</a:t>
            </a:r>
            <a:r>
              <a:rPr lang="ru-RU" altLang="ru-RU" sz="26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= 5...10 мкм</a:t>
            </a:r>
            <a:r>
              <a:rPr lang="ru-RU" altLang="ru-RU" sz="2600" b="1" dirty="0" smtClean="0">
                <a:solidFill>
                  <a:srgbClr val="006600"/>
                </a:solidFill>
                <a:cs typeface="Times New Roman" panose="02020603050405020304" pitchFamily="18" charset="0"/>
              </a:rPr>
              <a:t>,</a:t>
            </a:r>
            <a:r>
              <a:rPr lang="ru-RU" altLang="ru-RU" sz="26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ru-RU" sz="2600" b="1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Rz</a:t>
            </a:r>
            <a:r>
              <a:rPr lang="en-US" altLang="ru-RU" sz="26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80</a:t>
            </a:r>
            <a:r>
              <a:rPr lang="ru-RU" altLang="ru-RU" sz="2600" b="1" i="1" dirty="0" smtClean="0">
                <a:solidFill>
                  <a:srgbClr val="006600"/>
                </a:solidFill>
                <a:cs typeface="Times New Roman" panose="02020603050405020304" pitchFamily="18" charset="0"/>
              </a:rPr>
              <a:t>.</a:t>
            </a:r>
          </a:p>
          <a:p>
            <a:pPr marL="92075" indent="0">
              <a:buNone/>
            </a:pPr>
            <a:endParaRPr lang="ru-RU" altLang="ru-RU" b="1" i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2075" indent="0">
              <a:buNone/>
            </a:pPr>
            <a:r>
              <a:rPr lang="ru-RU" altLang="ru-RU" sz="2600" b="1" i="1" u="sng" dirty="0">
                <a:solidFill>
                  <a:srgbClr val="FF0000"/>
                </a:solidFill>
              </a:rPr>
              <a:t>СВЕРЛЕНИЕ</a:t>
            </a:r>
            <a:r>
              <a:rPr lang="ru-RU" altLang="ru-RU" sz="2600" b="1" i="1" dirty="0"/>
              <a:t> </a:t>
            </a:r>
            <a:r>
              <a:rPr lang="ru-RU" altLang="ru-RU" sz="2600" b="1" i="1" dirty="0">
                <a:solidFill>
                  <a:srgbClr val="0000FF"/>
                </a:solidFill>
              </a:rPr>
              <a:t>– это образование отверстий в сплошном материале различного диаметра и глубины путем снятия стружки с помощью специального режущего инструмента </a:t>
            </a:r>
            <a:r>
              <a:rPr lang="ru-RU" altLang="ru-RU" sz="2600" dirty="0">
                <a:solidFill>
                  <a:srgbClr val="0000FF"/>
                </a:solidFill>
              </a:rPr>
              <a:t>– </a:t>
            </a:r>
            <a:r>
              <a:rPr lang="ru-RU" altLang="ru-RU" sz="2600" b="1" i="1" u="sng" dirty="0">
                <a:solidFill>
                  <a:srgbClr val="FF00FF"/>
                </a:solidFill>
              </a:rPr>
              <a:t>сверла</a:t>
            </a:r>
            <a:r>
              <a:rPr lang="ru-RU" altLang="ru-RU" sz="2600" b="1" i="1" dirty="0">
                <a:solidFill>
                  <a:srgbClr val="FF00FF"/>
                </a:solidFill>
              </a:rPr>
              <a:t>,</a:t>
            </a:r>
            <a:r>
              <a:rPr lang="ru-RU" altLang="ru-RU" sz="2600" b="1" i="1" dirty="0"/>
              <a:t> </a:t>
            </a:r>
            <a:r>
              <a:rPr lang="ru-RU" altLang="ru-RU" sz="2600" b="1" i="1" dirty="0">
                <a:solidFill>
                  <a:srgbClr val="0000FF"/>
                </a:solidFill>
              </a:rPr>
              <a:t>совершающего вращательное и поступательное движение относительно своей </a:t>
            </a:r>
            <a:r>
              <a:rPr lang="ru-RU" altLang="ru-RU" sz="2600" b="1" i="1" dirty="0" smtClean="0">
                <a:solidFill>
                  <a:srgbClr val="0000FF"/>
                </a:solidFill>
              </a:rPr>
              <a:t>оси.</a:t>
            </a:r>
            <a:endParaRPr lang="ru-RU" altLang="ru-RU" sz="2600" b="1" i="1" dirty="0">
              <a:solidFill>
                <a:srgbClr val="0000FF"/>
              </a:solidFill>
            </a:endParaRPr>
          </a:p>
          <a:p>
            <a:pPr marL="92075" indent="0">
              <a:buNone/>
            </a:pPr>
            <a:endParaRPr lang="ru-RU" altLang="ru-RU" b="1" dirty="0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76250" y="38100"/>
            <a:ext cx="8229600" cy="723900"/>
          </a:xfrm>
        </p:spPr>
        <p:txBody>
          <a:bodyPr/>
          <a:lstStyle/>
          <a:p>
            <a:pPr eaLnBrk="1" hangingPunct="1"/>
            <a:r>
              <a:rPr lang="ru-RU" altLang="ru-RU" sz="32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Сверление </a:t>
            </a:r>
            <a:r>
              <a:rPr lang="ru-RU" altLang="ru-RU" sz="3200" b="1" u="sng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применяется</a:t>
            </a:r>
            <a:r>
              <a:rPr lang="ru-RU" altLang="ru-RU" sz="32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для: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6250" y="685800"/>
            <a:ext cx="8439150" cy="3352800"/>
          </a:xfrm>
        </p:spPr>
        <p:txBody>
          <a:bodyPr/>
          <a:lstStyle/>
          <a:p>
            <a:pPr marL="452438" indent="-452438" eaLnBrk="1" hangingPunct="1">
              <a:lnSpc>
                <a:spcPct val="90000"/>
              </a:lnSpc>
              <a:buClr>
                <a:srgbClr val="7030A0"/>
              </a:buClr>
              <a:buSzPct val="95000"/>
              <a:buFont typeface="Wingdings" panose="05000000000000000000" pitchFamily="2" charset="2"/>
              <a:buChar char="v"/>
            </a:pPr>
            <a:r>
              <a:rPr lang="ru-RU" alt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получения отверстий не высокой степени точности;</a:t>
            </a:r>
          </a:p>
          <a:p>
            <a:pPr marL="452438" indent="-452438" eaLnBrk="1" hangingPunct="1">
              <a:lnSpc>
                <a:spcPct val="90000"/>
              </a:lnSpc>
              <a:buClr>
                <a:srgbClr val="7030A0"/>
              </a:buClr>
              <a:buSzPct val="95000"/>
              <a:buFont typeface="Wingdings" panose="05000000000000000000" pitchFamily="2" charset="2"/>
              <a:buChar char="v"/>
            </a:pPr>
            <a:r>
              <a:rPr lang="ru-RU" alt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получения отверстий под нарезание резьбы (размещения крепежных деталей: винтов, болтов и т.д.;</a:t>
            </a:r>
          </a:p>
          <a:p>
            <a:pPr marL="452438" indent="-452438" eaLnBrk="1" hangingPunct="1">
              <a:lnSpc>
                <a:spcPct val="90000"/>
              </a:lnSpc>
              <a:buClr>
                <a:srgbClr val="7030A0"/>
              </a:buClr>
              <a:buSzPct val="95000"/>
              <a:buFont typeface="Wingdings" panose="05000000000000000000" pitchFamily="2" charset="2"/>
              <a:buChar char="v"/>
            </a:pPr>
            <a:r>
              <a:rPr lang="ru-RU" alt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получения отверстий под зенкерование и развертывание с целью улучшения качества их поверхности</a:t>
            </a:r>
          </a:p>
        </p:txBody>
      </p:sp>
      <p:pic>
        <p:nvPicPr>
          <p:cNvPr id="4" name="Picture 4" descr="http://www.promsnab62.ru/data/0_b054_61e11080_XL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825" y="3719706"/>
            <a:ext cx="3457575" cy="29443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2" descr="http://pkplegion.all-gorod.ru/image/goods/57/5723c888693a409bc955b95db45013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617376"/>
            <a:ext cx="3386336" cy="29799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21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2500"/>
                            </p:stCondLst>
                            <p:childTnLst>
                              <p:par>
                                <p:cTn id="29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152400"/>
            <a:ext cx="8458200" cy="6629400"/>
          </a:xfrm>
        </p:spPr>
        <p:txBody>
          <a:bodyPr/>
          <a:lstStyle/>
          <a:p>
            <a:pPr algn="l">
              <a:defRPr/>
            </a:pPr>
            <a:r>
              <a:rPr lang="ru-RU" sz="2400" dirty="0"/>
              <a:t>При помощи сверл, устанавливаемых в специальных приспособлениях или оборудовании, в сплошном материале можно получать как </a:t>
            </a:r>
            <a:r>
              <a:rPr lang="ru-RU" sz="2400" b="1" dirty="0">
                <a:solidFill>
                  <a:srgbClr val="FF0000"/>
                </a:solidFill>
              </a:rPr>
              <a:t>сквозные</a:t>
            </a:r>
            <a:r>
              <a:rPr lang="ru-RU" sz="2400" dirty="0"/>
              <a:t>, так и </a:t>
            </a:r>
            <a:r>
              <a:rPr lang="ru-RU" sz="2400" b="1" dirty="0">
                <a:solidFill>
                  <a:srgbClr val="FF0000"/>
                </a:solidFill>
              </a:rPr>
              <a:t>глухие отверстия</a:t>
            </a:r>
            <a:r>
              <a:rPr lang="ru-RU" sz="2400" dirty="0"/>
              <a:t>. </a:t>
            </a:r>
            <a:endParaRPr lang="ru-RU" sz="2400" dirty="0" smtClean="0"/>
          </a:p>
          <a:p>
            <a:pPr algn="l">
              <a:defRPr/>
            </a:pPr>
            <a:endParaRPr lang="ru-RU" sz="2400" dirty="0" smtClean="0"/>
          </a:p>
          <a:p>
            <a:pPr algn="l">
              <a:defRPr/>
            </a:pPr>
            <a:endParaRPr lang="ru-RU" sz="2400" dirty="0"/>
          </a:p>
          <a:p>
            <a:pPr algn="l">
              <a:defRPr/>
            </a:pPr>
            <a:endParaRPr lang="ru-RU" sz="2400" dirty="0" smtClean="0"/>
          </a:p>
          <a:p>
            <a:pPr algn="l">
              <a:defRPr/>
            </a:pPr>
            <a:endParaRPr lang="ru-RU" sz="2400" dirty="0" smtClean="0"/>
          </a:p>
          <a:p>
            <a:pPr algn="l">
              <a:defRPr/>
            </a:pPr>
            <a:endParaRPr lang="ru-RU" sz="2400" dirty="0" smtClean="0"/>
          </a:p>
          <a:p>
            <a:pPr algn="l">
              <a:defRPr/>
            </a:pPr>
            <a:endParaRPr lang="ru-RU" sz="2400" dirty="0"/>
          </a:p>
          <a:p>
            <a:pPr algn="l">
              <a:defRPr/>
            </a:pPr>
            <a:r>
              <a:rPr lang="ru-RU" sz="2400" dirty="0" smtClean="0"/>
              <a:t>В </a:t>
            </a:r>
            <a:r>
              <a:rPr lang="ru-RU" sz="2400" dirty="0"/>
              <a:t>зависимости от используемых приспособлений и оборудования сверление может быть:</a:t>
            </a:r>
          </a:p>
          <a:p>
            <a:pPr marL="342900" indent="-342900" algn="l"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ru-RU" sz="2400" b="1" dirty="0">
                <a:solidFill>
                  <a:srgbClr val="FF0000"/>
                </a:solidFill>
              </a:rPr>
              <a:t>ручным</a:t>
            </a:r>
            <a:r>
              <a:rPr lang="ru-RU" sz="2400" dirty="0"/>
              <a:t>, выполняемым посредством механических сверлильных устройств или </a:t>
            </a:r>
            <a:r>
              <a:rPr lang="ru-RU" sz="2400" dirty="0" smtClean="0"/>
              <a:t>электро- </a:t>
            </a:r>
            <a:r>
              <a:rPr lang="ru-RU" sz="2400" dirty="0"/>
              <a:t>и </a:t>
            </a:r>
            <a:r>
              <a:rPr lang="ru-RU" sz="2400" dirty="0" err="1"/>
              <a:t>пневмодрелей</a:t>
            </a:r>
            <a:r>
              <a:rPr lang="ru-RU" sz="2400" dirty="0" smtClean="0"/>
              <a:t>;</a:t>
            </a:r>
          </a:p>
          <a:p>
            <a:pPr marL="342900" indent="-342900" algn="l"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ru-RU" sz="2400" b="1" dirty="0" smtClean="0">
                <a:solidFill>
                  <a:srgbClr val="FF0000"/>
                </a:solidFill>
              </a:rPr>
              <a:t>станочным</a:t>
            </a:r>
            <a:r>
              <a:rPr lang="ru-RU" sz="2400" dirty="0"/>
              <a:t>, осуществляемым на специализированном сверлильном оборудовании.</a:t>
            </a:r>
          </a:p>
          <a:p>
            <a:pPr algn="l">
              <a:defRPr/>
            </a:pPr>
            <a:endParaRPr lang="ru-RU" sz="2400" dirty="0"/>
          </a:p>
        </p:txBody>
      </p:sp>
      <p:pic>
        <p:nvPicPr>
          <p:cNvPr id="15363" name="Picture 6" descr="https://fs00.infourok.ru/images/doc/101/119757/640/img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6600"/>
            <a:ext cx="3041650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2" descr="https://ds03.infourok.ru/uploads/ex/0827/000622a6-29c58d0f/img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0" y="2016125"/>
            <a:ext cx="3041650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2" descr="https://ds04.infourok.ru/uploads/ex/050d/000fd004-4cefc267/img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5" y="2041525"/>
            <a:ext cx="2974975" cy="22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ctr" eaLnBrk="1" hangingPunct="1">
              <a:buFontTx/>
              <a:buNone/>
            </a:pPr>
            <a:endParaRPr lang="ru-RU" altLang="ru-RU" smtClean="0"/>
          </a:p>
        </p:txBody>
      </p:sp>
      <p:pic>
        <p:nvPicPr>
          <p:cNvPr id="17412" name="Picture 4" descr="IMG_0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76200"/>
            <a:ext cx="6351588" cy="671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06438"/>
          </a:xfrm>
        </p:spPr>
        <p:txBody>
          <a:bodyPr/>
          <a:lstStyle/>
          <a:p>
            <a:r>
              <a:rPr lang="ru-RU" sz="1800" b="1" dirty="0">
                <a:solidFill>
                  <a:srgbClr val="C00000"/>
                </a:solidFill>
              </a:rPr>
              <a:t>Схемы обработки поверхностей на станках сверлильной группы</a:t>
            </a:r>
            <a:r>
              <a:rPr lang="ru-RU" sz="4000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17412" name="Рисунок 1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620713"/>
            <a:ext cx="5449888" cy="59769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6156325" y="2119303"/>
            <a:ext cx="2663825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i="1" dirty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— сверление; </a:t>
            </a:r>
          </a:p>
          <a:p>
            <a:r>
              <a:rPr lang="ru-RU" i="1" dirty="0">
                <a:latin typeface="Times New Roman" pitchFamily="18" charset="0"/>
                <a:cs typeface="Times New Roman" pitchFamily="18" charset="0"/>
              </a:rPr>
              <a:t>б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— рассверливание; </a:t>
            </a:r>
          </a:p>
          <a:p>
            <a:r>
              <a:rPr lang="ru-RU" i="1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— зенкерование; </a:t>
            </a:r>
          </a:p>
          <a:p>
            <a:r>
              <a:rPr lang="ru-RU" i="1" dirty="0">
                <a:latin typeface="Times New Roman" pitchFamily="18" charset="0"/>
                <a:cs typeface="Times New Roman" pitchFamily="18" charset="0"/>
              </a:rPr>
              <a:t>г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— развертывание; </a:t>
            </a:r>
          </a:p>
          <a:p>
            <a:r>
              <a:rPr lang="ru-RU" i="1" dirty="0">
                <a:latin typeface="Times New Roman" pitchFamily="18" charset="0"/>
                <a:cs typeface="Times New Roman" pitchFamily="18" charset="0"/>
              </a:rPr>
              <a:t>д, е -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зенкование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r>
              <a:rPr lang="ru-RU" i="1" dirty="0">
                <a:latin typeface="Times New Roman" pitchFamily="18" charset="0"/>
                <a:cs typeface="Times New Roman" pitchFamily="18" charset="0"/>
              </a:rPr>
              <a:t>ж, з —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цекование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r>
              <a:rPr lang="ru-RU" i="1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— обработка базовых центровых отверстий; </a:t>
            </a:r>
          </a:p>
          <a:p>
            <a:r>
              <a:rPr lang="ru-RU" i="1" dirty="0"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— нарезание внутренних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резьб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r>
              <a:rPr lang="ru-RU" i="1" dirty="0">
                <a:latin typeface="Times New Roman" pitchFamily="18" charset="0"/>
                <a:cs typeface="Times New Roman" pitchFamily="18" charset="0"/>
              </a:rPr>
              <a:t>л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— обработка сложных поверхностей; </a:t>
            </a:r>
          </a:p>
        </p:txBody>
      </p:sp>
    </p:spTree>
    <p:extLst>
      <p:ext uri="{BB962C8B-B14F-4D97-AF65-F5344CB8AC3E}">
        <p14:creationId xmlns:p14="http://schemas.microsoft.com/office/powerpoint/2010/main" val="297160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4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4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4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4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4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4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4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4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4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4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4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4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4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4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4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4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4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4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4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4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57200"/>
            <a:ext cx="9144000" cy="60960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endParaRPr lang="ru-RU" altLang="ru-RU" smtClean="0"/>
          </a:p>
        </p:txBody>
      </p:sp>
      <p:sp>
        <p:nvSpPr>
          <p:cNvPr id="18435" name="Oval 4"/>
          <p:cNvSpPr>
            <a:spLocks noChangeArrowheads="1"/>
          </p:cNvSpPr>
          <p:nvPr/>
        </p:nvSpPr>
        <p:spPr bwMode="auto">
          <a:xfrm>
            <a:off x="1828800" y="457200"/>
            <a:ext cx="5334000" cy="1905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i="1" u="sng">
                <a:solidFill>
                  <a:srgbClr val="FF0000"/>
                </a:solidFill>
              </a:rPr>
              <a:t>Классификация сверл</a:t>
            </a:r>
          </a:p>
        </p:txBody>
      </p:sp>
      <p:sp>
        <p:nvSpPr>
          <p:cNvPr id="18436" name="Oval 5"/>
          <p:cNvSpPr>
            <a:spLocks noChangeArrowheads="1"/>
          </p:cNvSpPr>
          <p:nvPr/>
        </p:nvSpPr>
        <p:spPr bwMode="auto">
          <a:xfrm>
            <a:off x="3276600" y="3733800"/>
            <a:ext cx="28194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i="1"/>
              <a:t>Спиральные</a:t>
            </a:r>
          </a:p>
        </p:txBody>
      </p:sp>
      <p:sp>
        <p:nvSpPr>
          <p:cNvPr id="18437" name="Oval 6"/>
          <p:cNvSpPr>
            <a:spLocks noChangeArrowheads="1"/>
          </p:cNvSpPr>
          <p:nvPr/>
        </p:nvSpPr>
        <p:spPr bwMode="auto">
          <a:xfrm>
            <a:off x="228600" y="3733800"/>
            <a:ext cx="28956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i="1"/>
              <a:t>Перовые</a:t>
            </a:r>
          </a:p>
        </p:txBody>
      </p:sp>
      <p:sp>
        <p:nvSpPr>
          <p:cNvPr id="18438" name="Oval 7"/>
          <p:cNvSpPr>
            <a:spLocks noChangeArrowheads="1"/>
          </p:cNvSpPr>
          <p:nvPr/>
        </p:nvSpPr>
        <p:spPr bwMode="auto">
          <a:xfrm>
            <a:off x="6248400" y="3733800"/>
            <a:ext cx="26670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i="1"/>
              <a:t>Центровочные</a:t>
            </a:r>
          </a:p>
        </p:txBody>
      </p:sp>
      <p:sp>
        <p:nvSpPr>
          <p:cNvPr id="18439" name="AutoShape 10"/>
          <p:cNvSpPr>
            <a:spLocks noChangeArrowheads="1"/>
          </p:cNvSpPr>
          <p:nvPr/>
        </p:nvSpPr>
        <p:spPr bwMode="auto">
          <a:xfrm rot="10800000">
            <a:off x="3352800" y="2590800"/>
            <a:ext cx="2514600" cy="852488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160 w 21600"/>
              <a:gd name="T13" fmla="*/ 12343 h 21600"/>
              <a:gd name="T14" fmla="*/ 19440 w 21600"/>
              <a:gd name="T15" fmla="*/ 1851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6171"/>
                </a:lnTo>
                <a:lnTo>
                  <a:pt x="8640" y="6171"/>
                </a:lnTo>
                <a:lnTo>
                  <a:pt x="8640" y="12343"/>
                </a:lnTo>
                <a:lnTo>
                  <a:pt x="4320" y="12343"/>
                </a:lnTo>
                <a:lnTo>
                  <a:pt x="4320" y="9257"/>
                </a:lnTo>
                <a:lnTo>
                  <a:pt x="0" y="15429"/>
                </a:lnTo>
                <a:lnTo>
                  <a:pt x="4320" y="21600"/>
                </a:lnTo>
                <a:lnTo>
                  <a:pt x="4320" y="18514"/>
                </a:lnTo>
                <a:lnTo>
                  <a:pt x="17280" y="18514"/>
                </a:lnTo>
                <a:lnTo>
                  <a:pt x="17280" y="21600"/>
                </a:lnTo>
                <a:lnTo>
                  <a:pt x="21600" y="15429"/>
                </a:lnTo>
                <a:lnTo>
                  <a:pt x="17280" y="9257"/>
                </a:lnTo>
                <a:lnTo>
                  <a:pt x="17280" y="12343"/>
                </a:lnTo>
                <a:lnTo>
                  <a:pt x="12960" y="12343"/>
                </a:lnTo>
                <a:lnTo>
                  <a:pt x="12960" y="6171"/>
                </a:lnTo>
                <a:lnTo>
                  <a:pt x="15120" y="6171"/>
                </a:lnTo>
                <a:lnTo>
                  <a:pt x="10800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несколько документов 1"/>
          <p:cNvSpPr/>
          <p:nvPr/>
        </p:nvSpPr>
        <p:spPr>
          <a:xfrm>
            <a:off x="432112" y="332656"/>
            <a:ext cx="8280920" cy="6120680"/>
          </a:xfrm>
          <a:prstGeom prst="flowChartMultidocument">
            <a:avLst/>
          </a:prstGeom>
          <a:solidFill>
            <a:srgbClr val="0000FF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Тема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1.3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Размерная слесарная обработка:</a:t>
            </a:r>
            <a:endParaRPr lang="ru-RU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imes New Roman" pitchFamily="18" charset="0"/>
            </a:endParaRPr>
          </a:p>
          <a:p>
            <a:pPr algn="ctr"/>
            <a:endParaRPr lang="ru-RU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2066925" indent="-1884363"/>
            <a:r>
              <a:rPr lang="ru-RU" sz="32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Тема </a:t>
            </a:r>
            <a:r>
              <a:rPr lang="ru-RU" sz="32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1.3.1</a:t>
            </a:r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Опиливание металла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2155825" indent="-1973263"/>
            <a:r>
              <a:rPr lang="ru-RU" sz="32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Тема </a:t>
            </a:r>
            <a:r>
              <a:rPr lang="ru-RU" sz="32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1.3.2</a:t>
            </a:r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Слесарная обработка отверстий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182563"/>
            <a:r>
              <a:rPr lang="ru-RU" sz="32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Тема </a:t>
            </a:r>
            <a:r>
              <a:rPr lang="ru-RU" sz="32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1.3.3</a:t>
            </a:r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Нарезание резьбы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ln>
                <a:solidFill>
                  <a:srgbClr val="FF330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800" b="1" dirty="0">
              <a:ln>
                <a:solidFill>
                  <a:srgbClr val="FF330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50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tutmet.ru/wp-content/uploads/2014/10/konicheskoe-sverlo-metallu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2708920"/>
            <a:ext cx="6048672" cy="38671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9459" name="Заголовок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72482"/>
          </a:xfrm>
        </p:spPr>
        <p:txBody>
          <a:bodyPr/>
          <a:lstStyle/>
          <a:p>
            <a:r>
              <a:rPr lang="ru-RU" altLang="ru-RU" b="1" dirty="0" smtClean="0">
                <a:solidFill>
                  <a:srgbClr val="FF0000"/>
                </a:solidFill>
              </a:rPr>
              <a:t>Свёрла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9017"/>
            <a:ext cx="8305800" cy="1524000"/>
          </a:xfrm>
          <a:solidFill>
            <a:srgbClr val="FFFFCC"/>
          </a:solidFill>
        </p:spPr>
        <p:txBody>
          <a:bodyPr>
            <a:normAutofit lnSpcReduction="10000"/>
          </a:bodyPr>
          <a:lstStyle/>
          <a:p>
            <a:pPr marL="0" indent="0" algn="just">
              <a:buFontTx/>
              <a:buNone/>
              <a:defRPr/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Сверло́</a:t>
            </a:r>
            <a:r>
              <a:rPr lang="ru-RU" sz="2400" dirty="0" smtClean="0"/>
              <a:t> </a:t>
            </a:r>
            <a:r>
              <a:rPr lang="ru-RU" sz="2400" b="1" dirty="0" smtClean="0">
                <a:solidFill>
                  <a:srgbClr val="0000FF"/>
                </a:solidFill>
              </a:rPr>
              <a:t>– режущий инструмент с вращательным движением резания и осевым движением подачи, предназначенный для выполнения отверстий в сплошном слое материала. </a:t>
            </a:r>
            <a:endParaRPr lang="ru-RU" sz="2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4700588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8275"/>
            <a:ext cx="3657600" cy="255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95600"/>
            <a:ext cx="4572000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1524000" y="1219200"/>
            <a:ext cx="1311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C00000"/>
                </a:solidFill>
              </a:rPr>
              <a:t>Свёрла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1066800" y="228600"/>
            <a:ext cx="321857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00FF"/>
                </a:solidFill>
              </a:rPr>
              <a:t>Сверление </a:t>
            </a:r>
            <a:r>
              <a:rPr lang="ru-RU" altLang="ru-RU" sz="2400" b="1" dirty="0" smtClean="0">
                <a:solidFill>
                  <a:srgbClr val="0000FF"/>
                </a:solidFill>
              </a:rPr>
              <a:t>металла</a:t>
            </a:r>
            <a:endParaRPr lang="ru-RU" altLang="ru-RU" sz="2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4788"/>
            <a:ext cx="8229600" cy="1371600"/>
          </a:xfrm>
        </p:spPr>
        <p:txBody>
          <a:bodyPr/>
          <a:lstStyle/>
          <a:p>
            <a:pPr eaLnBrk="1" hangingPunct="1"/>
            <a:r>
              <a:rPr lang="ru-RU" altLang="ru-RU" sz="3600" b="1" smtClean="0">
                <a:solidFill>
                  <a:srgbClr val="FF0000"/>
                </a:solidFill>
              </a:rPr>
              <a:t>Разновидности сверл:</a:t>
            </a:r>
          </a:p>
        </p:txBody>
      </p:sp>
      <p:sp>
        <p:nvSpPr>
          <p:cNvPr id="9224" name="Rectangle 8"/>
          <p:cNvSpPr>
            <a:spLocks noGrp="1" noChangeArrowheads="1"/>
          </p:cNvSpPr>
          <p:nvPr>
            <p:ph type="body" sz="half" idx="3"/>
          </p:nvPr>
        </p:nvSpPr>
        <p:spPr>
          <a:xfrm>
            <a:off x="457200" y="4724400"/>
            <a:ext cx="8229600" cy="187325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sz="2000" smtClean="0">
                <a:solidFill>
                  <a:srgbClr val="FF9933"/>
                </a:solidFill>
              </a:rPr>
              <a:t>    </a:t>
            </a:r>
            <a:r>
              <a:rPr lang="ru-RU" altLang="ru-RU" sz="2400" smtClean="0">
                <a:solidFill>
                  <a:srgbClr val="FF0000"/>
                </a:solidFill>
                <a:latin typeface="Times New Roman" panose="02020603050405020304" pitchFamily="18" charset="0"/>
              </a:rPr>
              <a:t>А,Б -</a:t>
            </a:r>
            <a:r>
              <a:rPr lang="ru-RU" altLang="ru-RU" sz="2400" smtClean="0">
                <a:solidFill>
                  <a:srgbClr val="66FF99"/>
                </a:solidFill>
                <a:latin typeface="Times New Roman" panose="02020603050405020304" pitchFamily="18" charset="0"/>
              </a:rPr>
              <a:t> спиральные, </a:t>
            </a:r>
            <a:r>
              <a:rPr lang="ru-RU" altLang="ru-RU" sz="2400" smtClean="0">
                <a:solidFill>
                  <a:srgbClr val="FF0000"/>
                </a:solidFill>
                <a:latin typeface="Times New Roman" panose="02020603050405020304" pitchFamily="18" charset="0"/>
              </a:rPr>
              <a:t>В -</a:t>
            </a:r>
            <a:r>
              <a:rPr lang="ru-RU" altLang="ru-RU" sz="2400" smtClean="0">
                <a:solidFill>
                  <a:srgbClr val="66FF99"/>
                </a:solidFill>
                <a:latin typeface="Times New Roman" panose="02020603050405020304" pitchFamily="18" charset="0"/>
              </a:rPr>
              <a:t> с прямыми канавками, </a:t>
            </a:r>
            <a:r>
              <a:rPr lang="ru-RU" altLang="ru-RU" sz="2400" smtClean="0">
                <a:solidFill>
                  <a:srgbClr val="FF0000"/>
                </a:solidFill>
                <a:latin typeface="Times New Roman" panose="02020603050405020304" pitchFamily="18" charset="0"/>
              </a:rPr>
              <a:t>Г -</a:t>
            </a:r>
            <a:r>
              <a:rPr lang="ru-RU" altLang="ru-RU" sz="2400" smtClean="0">
                <a:solidFill>
                  <a:srgbClr val="66FF99"/>
                </a:solidFill>
                <a:latin typeface="Times New Roman" panose="02020603050405020304" pitchFamily="18" charset="0"/>
              </a:rPr>
              <a:t> перовое,            </a:t>
            </a:r>
            <a:r>
              <a:rPr lang="ru-RU" altLang="ru-RU" sz="2400" smtClean="0">
                <a:solidFill>
                  <a:srgbClr val="FF0000"/>
                </a:solidFill>
                <a:latin typeface="Times New Roman" panose="02020603050405020304" pitchFamily="18" charset="0"/>
              </a:rPr>
              <a:t>Д - </a:t>
            </a:r>
            <a:r>
              <a:rPr lang="ru-RU" altLang="ru-RU" sz="2400" smtClean="0">
                <a:solidFill>
                  <a:srgbClr val="66FF99"/>
                </a:solidFill>
                <a:latin typeface="Times New Roman" panose="02020603050405020304" pitchFamily="18" charset="0"/>
              </a:rPr>
              <a:t>ружейное, </a:t>
            </a:r>
            <a:r>
              <a:rPr lang="ru-RU" altLang="ru-RU" sz="2400" smtClean="0">
                <a:solidFill>
                  <a:srgbClr val="FF0000"/>
                </a:solidFill>
                <a:latin typeface="Times New Roman" panose="02020603050405020304" pitchFamily="18" charset="0"/>
              </a:rPr>
              <a:t>Е -</a:t>
            </a:r>
            <a:r>
              <a:rPr lang="ru-RU" altLang="ru-RU" sz="2400" smtClean="0">
                <a:solidFill>
                  <a:srgbClr val="66FF99"/>
                </a:solidFill>
                <a:latin typeface="Times New Roman" panose="02020603050405020304" pitchFamily="18" charset="0"/>
              </a:rPr>
              <a:t> однокромочное с внутренним отводом,            </a:t>
            </a:r>
            <a:r>
              <a:rPr lang="ru-RU" altLang="ru-RU" sz="2400" smtClean="0">
                <a:solidFill>
                  <a:srgbClr val="FF0000"/>
                </a:solidFill>
                <a:latin typeface="Times New Roman" panose="02020603050405020304" pitchFamily="18" charset="0"/>
              </a:rPr>
              <a:t>Ж -</a:t>
            </a:r>
            <a:r>
              <a:rPr lang="ru-RU" altLang="ru-RU" sz="2400" smtClean="0">
                <a:solidFill>
                  <a:srgbClr val="66FF99"/>
                </a:solidFill>
                <a:latin typeface="Times New Roman" panose="02020603050405020304" pitchFamily="18" charset="0"/>
              </a:rPr>
              <a:t> двухкромочное для глубокого сверления,                            </a:t>
            </a:r>
            <a:r>
              <a:rPr lang="ru-RU" altLang="ru-RU" sz="2400" smtClean="0">
                <a:solidFill>
                  <a:srgbClr val="FF0000"/>
                </a:solidFill>
                <a:latin typeface="Times New Roman" panose="02020603050405020304" pitchFamily="18" charset="0"/>
              </a:rPr>
              <a:t>З - </a:t>
            </a:r>
            <a:r>
              <a:rPr lang="ru-RU" altLang="ru-RU" sz="2400" smtClean="0">
                <a:solidFill>
                  <a:srgbClr val="66FF99"/>
                </a:solidFill>
                <a:latin typeface="Times New Roman" panose="02020603050405020304" pitchFamily="18" charset="0"/>
              </a:rPr>
              <a:t>для кольцевого сверления, </a:t>
            </a:r>
            <a:r>
              <a:rPr lang="ru-RU" altLang="ru-RU" sz="2400" smtClean="0">
                <a:solidFill>
                  <a:srgbClr val="FF0000"/>
                </a:solidFill>
                <a:latin typeface="Times New Roman" panose="02020603050405020304" pitchFamily="18" charset="0"/>
              </a:rPr>
              <a:t>И -</a:t>
            </a:r>
            <a:r>
              <a:rPr lang="ru-RU" altLang="ru-RU" sz="2400" smtClean="0">
                <a:solidFill>
                  <a:srgbClr val="66FF99"/>
                </a:solidFill>
                <a:latin typeface="Times New Roman" panose="02020603050405020304" pitchFamily="18" charset="0"/>
              </a:rPr>
              <a:t> центровочное  </a:t>
            </a:r>
          </a:p>
        </p:txBody>
      </p:sp>
      <p:pic>
        <p:nvPicPr>
          <p:cNvPr id="9225" name="Picture 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1447800"/>
            <a:ext cx="4178300" cy="3133725"/>
          </a:xfrm>
          <a:noFill/>
        </p:spPr>
      </p:pic>
      <p:pic>
        <p:nvPicPr>
          <p:cNvPr id="9226" name="Picture 10" descr="PC01026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400" y="1447800"/>
            <a:ext cx="4702175" cy="3133725"/>
          </a:xfrm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8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70" decel="100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70" decel="100000"/>
                                        <p:tgtEl>
                                          <p:spTgt spid="92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28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pereosnastka.ru/gallery/obshhij-kurs-slesarnogo-dela/image_1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2400" y="441325"/>
            <a:ext cx="5029200" cy="6264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2400" y="404813"/>
            <a:ext cx="4191000" cy="6264275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None/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Разновидности сверл</a:t>
            </a:r>
            <a:r>
              <a:rPr lang="ru-RU" dirty="0" smtClean="0">
                <a:solidFill>
                  <a:srgbClr val="FFFF00"/>
                </a:solidFill>
              </a:rPr>
              <a:t>: </a:t>
            </a:r>
          </a:p>
          <a:p>
            <a:pPr algn="just">
              <a:buFontTx/>
              <a:buNone/>
              <a:defRPr/>
            </a:pPr>
            <a:r>
              <a:rPr lang="ru-RU" sz="2600" b="1" dirty="0" smtClean="0">
                <a:solidFill>
                  <a:srgbClr val="FF0000"/>
                </a:solidFill>
              </a:rPr>
              <a:t>а</a:t>
            </a:r>
            <a:r>
              <a:rPr lang="ru-RU" sz="2600" dirty="0" smtClean="0"/>
              <a:t>,</a:t>
            </a:r>
            <a:r>
              <a:rPr lang="ru-RU" sz="2600" b="1" dirty="0" smtClean="0">
                <a:solidFill>
                  <a:srgbClr val="FF0000"/>
                </a:solidFill>
              </a:rPr>
              <a:t> б </a:t>
            </a:r>
            <a:r>
              <a:rPr lang="ru-RU" sz="2600" dirty="0" smtClean="0"/>
              <a:t>– спиральные;  </a:t>
            </a:r>
          </a:p>
          <a:p>
            <a:pPr>
              <a:buFontTx/>
              <a:buNone/>
              <a:defRPr/>
            </a:pPr>
            <a:r>
              <a:rPr lang="ru-RU" sz="2600" b="1" dirty="0" smtClean="0">
                <a:solidFill>
                  <a:srgbClr val="FF0000"/>
                </a:solidFill>
              </a:rPr>
              <a:t>в</a:t>
            </a:r>
            <a:r>
              <a:rPr lang="ru-RU" sz="2600" dirty="0" smtClean="0"/>
              <a:t> – с прямыми канавками; </a:t>
            </a:r>
          </a:p>
          <a:p>
            <a:pPr>
              <a:buFontTx/>
              <a:buNone/>
              <a:defRPr/>
            </a:pPr>
            <a:r>
              <a:rPr lang="ru-RU" sz="2600" b="1" dirty="0" smtClean="0">
                <a:solidFill>
                  <a:srgbClr val="FF0000"/>
                </a:solidFill>
              </a:rPr>
              <a:t>г</a:t>
            </a:r>
            <a:r>
              <a:rPr lang="ru-RU" sz="2600" dirty="0" smtClean="0"/>
              <a:t> – перовое;</a:t>
            </a:r>
          </a:p>
          <a:p>
            <a:pPr>
              <a:buFontTx/>
              <a:buNone/>
              <a:defRPr/>
            </a:pPr>
            <a:r>
              <a:rPr lang="ru-RU" sz="2600" b="1" dirty="0" smtClean="0">
                <a:solidFill>
                  <a:srgbClr val="FF0000"/>
                </a:solidFill>
              </a:rPr>
              <a:t>д</a:t>
            </a:r>
            <a:r>
              <a:rPr lang="ru-RU" sz="2600" dirty="0" smtClean="0"/>
              <a:t> – ружейное;</a:t>
            </a:r>
          </a:p>
          <a:p>
            <a:pPr>
              <a:buFontTx/>
              <a:buNone/>
              <a:defRPr/>
            </a:pPr>
            <a:r>
              <a:rPr lang="ru-RU" sz="2600" b="1" dirty="0" smtClean="0">
                <a:solidFill>
                  <a:srgbClr val="FF0000"/>
                </a:solidFill>
              </a:rPr>
              <a:t>е</a:t>
            </a:r>
            <a:r>
              <a:rPr lang="ru-RU" sz="2600" dirty="0" smtClean="0"/>
              <a:t> – </a:t>
            </a:r>
            <a:r>
              <a:rPr lang="ru-RU" sz="2600" dirty="0" err="1" smtClean="0"/>
              <a:t>однокромочное</a:t>
            </a:r>
            <a:r>
              <a:rPr lang="ru-RU" sz="2600" dirty="0" smtClean="0"/>
              <a:t> с внутренним отводом стружки для глубокого сверления;</a:t>
            </a:r>
          </a:p>
          <a:p>
            <a:pPr>
              <a:buFontTx/>
              <a:buNone/>
              <a:defRPr/>
            </a:pPr>
            <a:r>
              <a:rPr lang="ru-RU" sz="2600" b="1" dirty="0" smtClean="0">
                <a:solidFill>
                  <a:srgbClr val="FF0000"/>
                </a:solidFill>
              </a:rPr>
              <a:t>ж</a:t>
            </a:r>
            <a:r>
              <a:rPr lang="ru-RU" sz="2600" dirty="0" smtClean="0"/>
              <a:t> – </a:t>
            </a:r>
            <a:r>
              <a:rPr lang="ru-RU" sz="2600" dirty="0" err="1" smtClean="0"/>
              <a:t>двухкромочное</a:t>
            </a:r>
            <a:r>
              <a:rPr lang="ru-RU" sz="2600" dirty="0" smtClean="0"/>
              <a:t> для глубокого сверления;</a:t>
            </a:r>
          </a:p>
          <a:p>
            <a:pPr>
              <a:buFontTx/>
              <a:buNone/>
              <a:defRPr/>
            </a:pPr>
            <a:r>
              <a:rPr lang="ru-RU" sz="2600" b="1" dirty="0" smtClean="0">
                <a:solidFill>
                  <a:srgbClr val="FF0000"/>
                </a:solidFill>
              </a:rPr>
              <a:t>з</a:t>
            </a:r>
            <a:r>
              <a:rPr lang="ru-RU" sz="2600" dirty="0" smtClean="0"/>
              <a:t> – для кольцевого сверления; </a:t>
            </a:r>
          </a:p>
          <a:p>
            <a:pPr>
              <a:buFontTx/>
              <a:buNone/>
              <a:defRPr/>
            </a:pPr>
            <a:r>
              <a:rPr lang="ru-RU" sz="2600" b="1" dirty="0" smtClean="0">
                <a:solidFill>
                  <a:srgbClr val="FF0000"/>
                </a:solidFill>
              </a:rPr>
              <a:t>и</a:t>
            </a:r>
            <a:r>
              <a:rPr lang="ru-RU" sz="2600" dirty="0" smtClean="0"/>
              <a:t> – центровочное</a:t>
            </a:r>
            <a:endParaRPr lang="ru-RU" sz="2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762000"/>
            <a:ext cx="8686800" cy="3536950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ru-RU" smtClean="0"/>
              <a:t>       </a:t>
            </a: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838200" y="0"/>
            <a:ext cx="7661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FFFF00"/>
                </a:solidFill>
              </a:rPr>
              <a:t>Свёрла бывают различных видов (конструкций)</a:t>
            </a:r>
            <a:r>
              <a:rPr lang="ru-RU" altLang="ru-RU" sz="1800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lum bright="-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9" t="18517" r="12724" b="20351"/>
          <a:stretch>
            <a:fillRect/>
          </a:stretch>
        </p:blipFill>
        <p:spPr bwMode="auto">
          <a:xfrm>
            <a:off x="0" y="457200"/>
            <a:ext cx="8991600" cy="629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1219200" y="1447800"/>
            <a:ext cx="1857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FF"/>
                </a:solidFill>
              </a:rPr>
              <a:t>1. спиральные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762000" y="2895600"/>
            <a:ext cx="29797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FF"/>
                </a:solidFill>
              </a:rPr>
              <a:t>2. с прямыми канавками</a:t>
            </a: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1524000" y="4876800"/>
            <a:ext cx="14462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FF"/>
                </a:solidFill>
              </a:rPr>
              <a:t>3. перовые</a:t>
            </a: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304800" y="6384926"/>
            <a:ext cx="4679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00FF"/>
                </a:solidFill>
              </a:rPr>
              <a:t>4. Для глубокого сверления (ружейное)</a:t>
            </a: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5257800" y="1981200"/>
            <a:ext cx="33432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FF"/>
                </a:solidFill>
              </a:rPr>
              <a:t>4. для глубокого сверления</a:t>
            </a:r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5486400" y="4038600"/>
            <a:ext cx="353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FF"/>
                </a:solidFill>
              </a:rPr>
              <a:t>5. для кольцевого сверления</a:t>
            </a:r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6324600" y="5638800"/>
            <a:ext cx="2111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FF"/>
                </a:solidFill>
              </a:rPr>
              <a:t>6. центровочные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62025"/>
            <a:ext cx="8229600" cy="1143000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ctr" eaLnBrk="1" hangingPunct="1">
              <a:buFontTx/>
              <a:buNone/>
            </a:pPr>
            <a:endParaRPr lang="ru-RU" altLang="ru-RU" smtClean="0"/>
          </a:p>
        </p:txBody>
      </p:sp>
      <p:pic>
        <p:nvPicPr>
          <p:cNvPr id="22532" name="Picture 4" descr="I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" y="348556"/>
            <a:ext cx="9121878" cy="5472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167730">
            <a:off x="6858000" y="2895600"/>
            <a:ext cx="20574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2971800" y="29253"/>
            <a:ext cx="266714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FFFF00"/>
                </a:solidFill>
              </a:rPr>
              <a:t>Виды </a:t>
            </a:r>
            <a:r>
              <a:rPr lang="ru-RU" altLang="ru-RU" b="1" dirty="0" smtClean="0">
                <a:solidFill>
                  <a:srgbClr val="FFFF00"/>
                </a:solidFill>
              </a:rPr>
              <a:t>свёрл</a:t>
            </a:r>
            <a:endParaRPr lang="ru-RU" altLang="ru-RU" b="1" dirty="0">
              <a:solidFill>
                <a:srgbClr val="FFFF00"/>
              </a:solidFill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190500" y="551507"/>
            <a:ext cx="8610600" cy="12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/>
              <a:t>Диаметр спиральных сверл выпускаемых по ГОСТам  </a:t>
            </a:r>
            <a:r>
              <a:rPr lang="ru-RU" altLang="ru-RU" sz="1800" b="1" dirty="0" smtClean="0"/>
              <a:t>составляет</a:t>
            </a:r>
            <a:endParaRPr lang="ru-RU" altLang="ru-RU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/>
              <a:t>                                         </a:t>
            </a:r>
            <a:r>
              <a:rPr lang="ru-RU" altLang="ru-RU" sz="2400" b="1" dirty="0">
                <a:solidFill>
                  <a:srgbClr val="0000FF"/>
                </a:solidFill>
              </a:rPr>
              <a:t> от 0,25 до 80 мм,</a:t>
            </a:r>
            <a:r>
              <a:rPr lang="ru-RU" altLang="ru-RU" sz="1800" b="1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сверла с диаметром вне указанных пределов встречаются как исключение.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/>
              <a:t>до 2 мм - маркировку на шейке не наносят.</a:t>
            </a:r>
            <a:endParaRPr lang="en-US" altLang="ru-RU" sz="1800" b="1" dirty="0"/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152400" y="1905000"/>
            <a:ext cx="7832725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/>
              <a:t>В зависимости от направления канавок</a:t>
            </a:r>
            <a:r>
              <a:rPr lang="ru-RU" altLang="ru-RU" sz="1800" dirty="0"/>
              <a:t> сверла подразделяются на: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00FF"/>
                </a:solidFill>
              </a:rPr>
              <a:t>правые</a:t>
            </a:r>
            <a:r>
              <a:rPr lang="ru-RU" altLang="ru-RU" sz="1800" dirty="0">
                <a:solidFill>
                  <a:srgbClr val="0000FF"/>
                </a:solidFill>
              </a:rPr>
              <a:t> </a:t>
            </a:r>
            <a:r>
              <a:rPr lang="ru-RU" altLang="ru-RU" sz="1800" dirty="0"/>
              <a:t>— вращение при работе происходит по часовой стрелке.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Эти сверла самые распространенные;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00FF"/>
                </a:solidFill>
              </a:rPr>
              <a:t>левые</a:t>
            </a:r>
            <a:r>
              <a:rPr lang="ru-RU" altLang="ru-RU" sz="1800" b="1" dirty="0"/>
              <a:t> </a:t>
            </a:r>
            <a:r>
              <a:rPr lang="ru-RU" altLang="ru-RU" sz="1800" dirty="0"/>
              <a:t>— канавка имеет </a:t>
            </a:r>
            <a:r>
              <a:rPr lang="ru-RU" altLang="ru-RU" sz="1800" dirty="0" smtClean="0"/>
              <a:t>«обратное» </a:t>
            </a:r>
            <a:r>
              <a:rPr lang="ru-RU" altLang="ru-RU" sz="1800" dirty="0"/>
              <a:t>направление,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и для работы необходимо вращение против часовой стрелки.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Встречаются редко, так как в быту не применяются.</a:t>
            </a:r>
          </a:p>
        </p:txBody>
      </p:sp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03" r="43903"/>
          <a:stretch>
            <a:fillRect/>
          </a:stretch>
        </p:blipFill>
        <p:spPr bwMode="auto">
          <a:xfrm>
            <a:off x="8458200" y="1600200"/>
            <a:ext cx="496888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7" b="15790"/>
          <a:stretch>
            <a:fillRect/>
          </a:stretch>
        </p:blipFill>
        <p:spPr bwMode="auto">
          <a:xfrm>
            <a:off x="8458200" y="4419600"/>
            <a:ext cx="685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5" name="Picture 9" descr="Sverlo_d__33_x_60_x100__cx_R6M5K5_udlinenno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181600"/>
            <a:ext cx="7540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6026" name="Group 10"/>
          <p:cNvGraphicFramePr>
            <a:graphicFrameLocks noGrp="1"/>
          </p:cNvGraphicFramePr>
          <p:nvPr/>
        </p:nvGraphicFramePr>
        <p:xfrm>
          <a:off x="990600" y="4191000"/>
          <a:ext cx="6172200" cy="2468628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/>
                  </a:extLst>
                </a:gridCol>
                <a:gridCol w="3124200">
                  <a:extLst>
                    <a:ext uri="{9D8B030D-6E8A-4147-A177-3AD203B41FA5}"/>
                  </a:extLst>
                </a:gridCol>
              </a:tblGrid>
              <a:tr h="6400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Диаметр сверла, 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мм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отверстия, 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мм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657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0,08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657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0,12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657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0,20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657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0,28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657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75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0,35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699" marB="4569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24609" name="Rectangle 33"/>
          <p:cNvSpPr>
            <a:spLocks noChangeArrowheads="1"/>
          </p:cNvSpPr>
          <p:nvPr/>
        </p:nvSpPr>
        <p:spPr bwMode="auto">
          <a:xfrm>
            <a:off x="609600" y="3581400"/>
            <a:ext cx="6940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FF"/>
                </a:solidFill>
              </a:rPr>
              <a:t>В процессе сверления сверло разрабатывает отверстие 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FF"/>
                </a:solidFill>
              </a:rPr>
              <a:t>делает его несколько большего диаметра.</a:t>
            </a:r>
            <a:r>
              <a:rPr lang="ru-RU" altLang="ru-RU" sz="1800" b="1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2608" y="26542"/>
            <a:ext cx="8763000" cy="2107058"/>
          </a:xfrm>
          <a:solidFill>
            <a:srgbClr val="FFFFCC"/>
          </a:solidFill>
        </p:spPr>
        <p:txBody>
          <a:bodyPr/>
          <a:lstStyle/>
          <a:p>
            <a:pPr marL="174625" indent="0" eaLnBrk="1" hangingPunct="1">
              <a:buNone/>
            </a:pPr>
            <a:r>
              <a:rPr lang="ru-RU" altLang="ru-RU" sz="2700" b="1" i="1" dirty="0" smtClean="0"/>
              <a:t>Сверла бывают с </a:t>
            </a:r>
            <a:r>
              <a:rPr lang="ru-RU" altLang="ru-RU" sz="2700" b="1" i="1" dirty="0" smtClean="0">
                <a:solidFill>
                  <a:srgbClr val="FF0000"/>
                </a:solidFill>
              </a:rPr>
              <a:t>винтовыми </a:t>
            </a:r>
            <a:r>
              <a:rPr lang="ru-RU" altLang="ru-RU" sz="2700" b="1" i="1" dirty="0" smtClean="0"/>
              <a:t>канавками, которые обеспечивают лучший сход стружки и </a:t>
            </a:r>
            <a:r>
              <a:rPr lang="ru-RU" altLang="ru-RU" sz="2700" b="1" i="1" dirty="0" smtClean="0">
                <a:solidFill>
                  <a:srgbClr val="FF0000"/>
                </a:solidFill>
              </a:rPr>
              <a:t>прямыми</a:t>
            </a:r>
            <a:r>
              <a:rPr lang="ru-RU" altLang="ru-RU" sz="2700" b="1" i="1" dirty="0" smtClean="0">
                <a:solidFill>
                  <a:srgbClr val="663300"/>
                </a:solidFill>
              </a:rPr>
              <a:t> </a:t>
            </a:r>
            <a:r>
              <a:rPr lang="ru-RU" altLang="ru-RU" sz="2700" b="1" i="1" dirty="0" smtClean="0"/>
              <a:t>канавками , которые применяют для сверления отверстий в хрупких материалах.  </a:t>
            </a:r>
          </a:p>
        </p:txBody>
      </p:sp>
      <p:pic>
        <p:nvPicPr>
          <p:cNvPr id="31747" name="Picture 4" descr="I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2" y="2209800"/>
            <a:ext cx="763587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752600"/>
            <a:ext cx="7543800" cy="3200400"/>
          </a:xfr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/>
          <a:lstStyle/>
          <a:p>
            <a:pPr eaLnBrk="1" hangingPunct="1"/>
            <a:r>
              <a:rPr lang="ru-RU" alt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Спиральные (винтовые) сверла</a:t>
            </a:r>
            <a:endParaRPr lang="ru-RU" altLang="ru-RU" sz="5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889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859518" cy="792162"/>
          </a:xfrm>
        </p:spPr>
        <p:txBody>
          <a:bodyPr/>
          <a:lstStyle/>
          <a:p>
            <a:pPr eaLnBrk="1" hangingPunct="1"/>
            <a:r>
              <a:rPr lang="ru-RU" altLang="ru-RU" sz="3800" b="1" i="1" u="sng" dirty="0" smtClean="0">
                <a:solidFill>
                  <a:srgbClr val="FF0000"/>
                </a:solidFill>
              </a:rPr>
              <a:t>Устройство спирального сверла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4343400"/>
            <a:ext cx="8686800" cy="1828800"/>
          </a:xfrm>
          <a:solidFill>
            <a:srgbClr val="CCFF33"/>
          </a:solidFill>
        </p:spPr>
        <p:txBody>
          <a:bodyPr/>
          <a:lstStyle/>
          <a:p>
            <a:pPr marL="452438" indent="-452438" eaLnBrk="1" hangingPunct="1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altLang="ru-RU" sz="2400" b="1" i="1" dirty="0" smtClean="0"/>
              <a:t>На </a:t>
            </a:r>
            <a:r>
              <a:rPr lang="ru-RU" altLang="ru-RU" sz="2400" b="1" i="1" dirty="0" smtClean="0"/>
              <a:t>направляющей части расположены две винтовые </a:t>
            </a:r>
            <a:r>
              <a:rPr lang="ru-RU" altLang="ru-RU" sz="2400" b="1" i="1" dirty="0" smtClean="0"/>
              <a:t>канавки, по </a:t>
            </a:r>
            <a:r>
              <a:rPr lang="ru-RU" altLang="ru-RU" sz="2400" b="1" i="1" dirty="0" smtClean="0"/>
              <a:t>которым сходит стружка. </a:t>
            </a:r>
          </a:p>
          <a:p>
            <a:pPr marL="452438" indent="-452438" eaLnBrk="1" hangingPunct="1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altLang="ru-RU" sz="2400" b="1" i="1" dirty="0" smtClean="0"/>
              <a:t>Ленточки вдоль канавок служат для уменьшения трения сверла о стенки отверстия.</a:t>
            </a:r>
          </a:p>
        </p:txBody>
      </p:sp>
      <p:pic>
        <p:nvPicPr>
          <p:cNvPr id="26628" name="Picture 4" descr="I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968625"/>
            <a:ext cx="4176712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IM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885951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усеченными противолежащими углами 4"/>
          <p:cNvSpPr/>
          <p:nvPr/>
        </p:nvSpPr>
        <p:spPr>
          <a:xfrm>
            <a:off x="827584" y="1196752"/>
            <a:ext cx="7632848" cy="4329608"/>
          </a:xfrm>
          <a:prstGeom prst="snip2DiagRect">
            <a:avLst/>
          </a:prstGeom>
          <a:solidFill>
            <a:srgbClr val="00FFFF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54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5400" b="1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spc="3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Сущность и назначение </a:t>
            </a:r>
            <a:r>
              <a:rPr lang="ru-RU" sz="5400" b="1" spc="3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операции слесарной обработки отверстий</a:t>
            </a:r>
            <a:endParaRPr lang="ru-RU" sz="5400" b="1" spc="300" dirty="0">
              <a:ln>
                <a:solidFill>
                  <a:srgbClr val="0000FF"/>
                </a:solidFill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72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9067800" cy="563562"/>
          </a:xfrm>
        </p:spPr>
        <p:txBody>
          <a:bodyPr/>
          <a:lstStyle/>
          <a:p>
            <a:r>
              <a:rPr lang="ru-RU" sz="3600" b="1" dirty="0">
                <a:solidFill>
                  <a:srgbClr val="C00000"/>
                </a:solidFill>
              </a:rPr>
              <a:t>СПИРАЛЬНОЕ (ВИНТОВОЕ) СВЕРЛО</a:t>
            </a:r>
            <a:r>
              <a:rPr lang="ru-RU" sz="3600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717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7912" y="639762"/>
            <a:ext cx="7064375" cy="5087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152400" y="5829296"/>
            <a:ext cx="8839200" cy="923330"/>
          </a:xfrm>
          <a:prstGeom prst="rect">
            <a:avLst/>
          </a:prstGeom>
          <a:solidFill>
            <a:srgbClr val="CCFF33"/>
          </a:solidFill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отличие от резца передние поверхности сверла винтовые, главные задние поверхности обычно конические, а вспомогательные задние поверхности 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– винтовые ленточки</a:t>
            </a:r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обеспечивающие направление сверла в процессе резания </a:t>
            </a:r>
          </a:p>
        </p:txBody>
      </p:sp>
    </p:spTree>
    <p:extLst>
      <p:ext uri="{BB962C8B-B14F-4D97-AF65-F5344CB8AC3E}">
        <p14:creationId xmlns:p14="http://schemas.microsoft.com/office/powerpoint/2010/main" val="210361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2">
            <a:lum bright="-30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" t="17305" r="6027" b="60637"/>
          <a:stretch>
            <a:fillRect/>
          </a:stretch>
        </p:blipFill>
        <p:spPr bwMode="auto">
          <a:xfrm>
            <a:off x="0" y="381000"/>
            <a:ext cx="9144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2884496" y="-29503"/>
            <a:ext cx="3371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00FF"/>
                </a:solidFill>
              </a:rPr>
              <a:t> </a:t>
            </a:r>
            <a:r>
              <a:rPr lang="ru-RU" alt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Спиральные свёрла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609600" y="2514600"/>
            <a:ext cx="30257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FF"/>
                </a:solidFill>
              </a:rPr>
              <a:t>Сверло с конусом Морзе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4724400" y="2286000"/>
            <a:ext cx="38766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FF"/>
                </a:solidFill>
              </a:rPr>
              <a:t>Сверло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FF"/>
                </a:solidFill>
              </a:rPr>
              <a:t>с цилиндрическим хвостовиком</a:t>
            </a:r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0" y="38100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048000"/>
            <a:ext cx="4314825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0"/>
            <a:ext cx="4038600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3581400" y="3810000"/>
            <a:ext cx="5414963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8000"/>
                </a:solidFill>
              </a:rPr>
              <a:t>Лапка = поводок</a:t>
            </a:r>
            <a:r>
              <a:rPr lang="ru-RU" altLang="ru-RU" sz="1800" b="1">
                <a:solidFill>
                  <a:srgbClr val="A50021"/>
                </a:solidFill>
              </a:rPr>
              <a:t> </a:t>
            </a:r>
            <a:r>
              <a:rPr lang="ru-RU" altLang="ru-RU" sz="2000" b="1"/>
              <a:t>(2)</a:t>
            </a:r>
            <a:r>
              <a:rPr lang="ru-RU" altLang="ru-RU" sz="1800" b="1"/>
              <a:t> </a:t>
            </a:r>
            <a:r>
              <a:rPr lang="ru-RU" altLang="ru-RU" sz="1800"/>
              <a:t>– концевая часть сверла.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Лапка служит упором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при выбивании </a:t>
            </a:r>
            <a:r>
              <a:rPr lang="ru-RU" altLang="ru-RU" sz="1800" b="1"/>
              <a:t>сверла</a:t>
            </a:r>
            <a:r>
              <a:rPr lang="ru-RU" altLang="ru-RU" sz="1800"/>
              <a:t> </a:t>
            </a:r>
            <a:r>
              <a:rPr lang="ru-RU" altLang="ru-RU" sz="1800" b="1"/>
              <a:t>(1)</a:t>
            </a:r>
            <a:r>
              <a:rPr lang="ru-RU" altLang="ru-RU" sz="18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из </a:t>
            </a:r>
            <a:r>
              <a:rPr lang="ru-RU" altLang="ru-RU" sz="1800" b="1"/>
              <a:t>гнезда конуса</a:t>
            </a:r>
            <a:r>
              <a:rPr lang="ru-RU" altLang="ru-RU" sz="1800"/>
              <a:t>  посредством </a:t>
            </a:r>
            <a:r>
              <a:rPr lang="ru-RU" altLang="ru-RU" sz="1800" b="1"/>
              <a:t>клина</a:t>
            </a:r>
            <a:r>
              <a:rPr lang="ru-RU" altLang="ru-RU" sz="1800"/>
              <a:t> </a:t>
            </a:r>
            <a:r>
              <a:rPr lang="ru-RU" altLang="ru-RU" sz="2000" b="1"/>
              <a:t>(3).</a:t>
            </a:r>
          </a:p>
        </p:txBody>
      </p:sp>
      <p:pic>
        <p:nvPicPr>
          <p:cNvPr id="27658" name="Picture 10" descr="пр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33800"/>
            <a:ext cx="2819400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9" name="Line 11"/>
          <p:cNvSpPr>
            <a:spLocks noChangeShapeType="1"/>
          </p:cNvSpPr>
          <p:nvPr/>
        </p:nvSpPr>
        <p:spPr bwMode="auto">
          <a:xfrm>
            <a:off x="55652" y="1046252"/>
            <a:ext cx="533400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7660" name="Line 12"/>
          <p:cNvSpPr>
            <a:spLocks noChangeShapeType="1"/>
          </p:cNvSpPr>
          <p:nvPr/>
        </p:nvSpPr>
        <p:spPr bwMode="auto">
          <a:xfrm>
            <a:off x="5493320" y="1905000"/>
            <a:ext cx="685800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7661" name="Text Box 13"/>
          <p:cNvSpPr txBox="1">
            <a:spLocks noChangeArrowheads="1"/>
          </p:cNvSpPr>
          <p:nvPr/>
        </p:nvSpPr>
        <p:spPr bwMode="auto">
          <a:xfrm>
            <a:off x="3810000" y="5334000"/>
            <a:ext cx="3949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На </a:t>
            </a:r>
            <a:r>
              <a:rPr lang="ru-RU" altLang="ru-RU" sz="1800" b="1"/>
              <a:t>шейке </a:t>
            </a:r>
            <a:r>
              <a:rPr lang="ru-RU" altLang="ru-RU" sz="1800"/>
              <a:t>нанесена марка сверла.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58200" cy="46482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endParaRPr lang="ru-RU" altLang="ru-RU" smtClean="0"/>
          </a:p>
        </p:txBody>
      </p:sp>
      <p:pic>
        <p:nvPicPr>
          <p:cNvPr id="29700" name="Picture 4" descr="сверл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1" y="527958"/>
            <a:ext cx="9067801" cy="5735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6871" y="274638"/>
            <a:ext cx="9067801" cy="563562"/>
          </a:xfrm>
          <a:solidFill>
            <a:schemeClr val="bg1"/>
          </a:solidFill>
        </p:spPr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ЭЛЕМЕНТЫ СПИРАЛЬНОГО СВЕРЛА:</a:t>
            </a:r>
            <a:r>
              <a:rPr lang="ru-RU" sz="3200" dirty="0" smtClean="0">
                <a:solidFill>
                  <a:srgbClr val="C00000"/>
                </a:solidFill>
              </a:rPr>
              <a:t> </a:t>
            </a:r>
            <a:endParaRPr lang="ru-RU" sz="3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260648"/>
            <a:ext cx="8991600" cy="688512"/>
          </a:xfrm>
        </p:spPr>
        <p:txBody>
          <a:bodyPr/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Геометрия </a:t>
            </a:r>
            <a:r>
              <a:rPr lang="ru-RU" sz="4000" b="1" dirty="0">
                <a:solidFill>
                  <a:srgbClr val="C00000"/>
                </a:solidFill>
              </a:rPr>
              <a:t>спирального сверла</a:t>
            </a:r>
            <a:r>
              <a:rPr lang="ru-RU" sz="40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358775" y="5472095"/>
            <a:ext cx="8426450" cy="1200329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Для уменьшения трения ленточек о стенки отверстия диаметр сверла уменьшают по направлению к хвостовику, 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т.е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формируют обратную конусность. </a:t>
            </a:r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2" cstate="print">
            <a:lum contrast="2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4" y="1066800"/>
            <a:ext cx="9067427" cy="440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75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4572000" y="762000"/>
            <a:ext cx="4392042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Передний угол  γ  измеряется в главной секущей плоскости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—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перпендикулярной проекции главной режущей кромки на основную (диаметральную) плоскость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ОО,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проходящую через вершину и ось сверла. Угол γ образуется касательной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1—1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 передней поверхности в рассматриваемой точке режущей кромки и нормалью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—2 в той же точке к поверхности, образованной вращением режущей кромки вокруг оси сверла. Величина угла γ зависит от угла наклона винтовой канавки со. Точки режущей кромки лежат на винтовых линиях передней поверхности сверла, имеющих различный угол ω . Поэтому угол γ в различных точках кромки будет также переменным и изменяться аналогично углу ω. 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2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600"/>
            <a:ext cx="4329113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136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pereosnastka.ru/gallery/obshhij-kurs-slesarnogo-dela/image_180.jpg"/>
          <p:cNvPicPr>
            <a:picLocks noChangeAspect="1" noChangeArrowheads="1"/>
          </p:cNvPicPr>
          <p:nvPr/>
        </p:nvPicPr>
        <p:blipFill>
          <a:blip r:embed="rId2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6" t="5598" r="5511" b="57376"/>
          <a:stretch>
            <a:fillRect/>
          </a:stretch>
        </p:blipFill>
        <p:spPr bwMode="auto">
          <a:xfrm>
            <a:off x="17980" y="1143000"/>
            <a:ext cx="9096611" cy="376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G_0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8991600" cy="6098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38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6981" y="596031"/>
            <a:ext cx="4547419" cy="5423770"/>
          </a:xfrm>
          <a:solidFill>
            <a:schemeClr val="bg1"/>
          </a:solidFill>
        </p:spPr>
        <p:txBody>
          <a:bodyPr/>
          <a:lstStyle/>
          <a:p>
            <a:pPr marL="452438" indent="-452438" eaLnBrk="1" hangingPunct="1">
              <a:spcBef>
                <a:spcPts val="120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q"/>
            </a:pPr>
            <a:endParaRPr lang="ru-RU" altLang="ru-RU" sz="2000" b="1" i="1" dirty="0" smtClean="0"/>
          </a:p>
          <a:p>
            <a:pPr marL="452438" indent="-452438" eaLnBrk="1" hangingPunct="1">
              <a:spcBef>
                <a:spcPts val="120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altLang="ru-RU" sz="2400" b="1" i="1" dirty="0" smtClean="0">
                <a:solidFill>
                  <a:srgbClr val="0000FF"/>
                </a:solidFill>
              </a:rPr>
              <a:t>Свёрла </a:t>
            </a:r>
            <a:r>
              <a:rPr lang="ru-RU" altLang="ru-RU" sz="2400" b="1" i="1" dirty="0" smtClean="0">
                <a:solidFill>
                  <a:srgbClr val="0000FF"/>
                </a:solidFill>
              </a:rPr>
              <a:t>с отверстиями для подвода охлаждающей жидкости предназначены для сверления глубоких отверстий. </a:t>
            </a:r>
          </a:p>
          <a:p>
            <a:pPr marL="452438" indent="-452438" eaLnBrk="1" hangingPunct="1">
              <a:spcBef>
                <a:spcPts val="120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altLang="ru-RU" sz="2400" b="1" i="1" dirty="0" smtClean="0">
                <a:solidFill>
                  <a:srgbClr val="0000FF"/>
                </a:solidFill>
              </a:rPr>
              <a:t>СОЖ обеспечивает охлаждение режущих кромок и облегчает удаление стружки.</a:t>
            </a:r>
          </a:p>
        </p:txBody>
      </p:sp>
      <p:pic>
        <p:nvPicPr>
          <p:cNvPr id="32771" name="Picture 4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98488"/>
            <a:ext cx="4343400" cy="542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838200"/>
            <a:ext cx="8763000" cy="5257800"/>
          </a:xfrm>
          <a:solidFill>
            <a:srgbClr val="FFFFCC"/>
          </a:solidFill>
        </p:spPr>
        <p:txBody>
          <a:bodyPr/>
          <a:lstStyle/>
          <a:p>
            <a:pPr marL="92075" indent="0" eaLnBrk="1" hangingPunct="1">
              <a:spcBef>
                <a:spcPts val="1200"/>
              </a:spcBef>
              <a:spcAft>
                <a:spcPts val="1200"/>
              </a:spcAft>
              <a:buClr>
                <a:srgbClr val="FF0000"/>
              </a:buClr>
              <a:buNone/>
            </a:pPr>
            <a:r>
              <a:rPr lang="ru-RU" altLang="ru-RU" sz="2800" b="1" i="1" u="sng" dirty="0" smtClean="0">
                <a:solidFill>
                  <a:srgbClr val="006600"/>
                </a:solidFill>
              </a:rPr>
              <a:t>Свёрла изготовляются из</a:t>
            </a:r>
            <a:r>
              <a:rPr lang="ru-RU" altLang="ru-RU" sz="2800" b="1" i="1" dirty="0" smtClean="0">
                <a:solidFill>
                  <a:srgbClr val="006600"/>
                </a:solidFill>
              </a:rPr>
              <a:t>: </a:t>
            </a:r>
          </a:p>
          <a:p>
            <a:pPr marL="452438" indent="-360363" eaLnBrk="1" hangingPunct="1">
              <a:spcBef>
                <a:spcPts val="120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2800" b="1" dirty="0">
                <a:solidFill>
                  <a:srgbClr val="0000FF"/>
                </a:solidFill>
              </a:rPr>
              <a:t>инструментальной углеродистой стали </a:t>
            </a:r>
            <a:r>
              <a:rPr lang="ru-RU" sz="2800" b="1" i="1" dirty="0">
                <a:solidFill>
                  <a:srgbClr val="FF0000"/>
                </a:solidFill>
              </a:rPr>
              <a:t>У10А</a:t>
            </a:r>
            <a:r>
              <a:rPr lang="ru-RU" sz="2800" b="1" i="1" dirty="0">
                <a:solidFill>
                  <a:srgbClr val="0000FF"/>
                </a:solidFill>
              </a:rPr>
              <a:t>,</a:t>
            </a:r>
            <a:r>
              <a:rPr lang="ru-RU" sz="2800" i="1" dirty="0"/>
              <a:t> </a:t>
            </a:r>
            <a:r>
              <a:rPr lang="ru-RU" sz="2800" b="1" i="1" dirty="0" smtClean="0">
                <a:solidFill>
                  <a:srgbClr val="FF0000"/>
                </a:solidFill>
              </a:rPr>
              <a:t>У12А</a:t>
            </a:r>
            <a:r>
              <a:rPr lang="ru-RU" sz="2800" b="1" i="1" dirty="0" smtClean="0">
                <a:solidFill>
                  <a:srgbClr val="0000FF"/>
                </a:solidFill>
              </a:rPr>
              <a:t>;</a:t>
            </a:r>
          </a:p>
          <a:p>
            <a:pPr marL="452438" indent="-360363" eaLnBrk="1" hangingPunct="1">
              <a:spcBef>
                <a:spcPts val="120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2800" b="1" dirty="0">
                <a:solidFill>
                  <a:srgbClr val="0000FF"/>
                </a:solidFill>
              </a:rPr>
              <a:t>инструментальной </a:t>
            </a:r>
            <a:r>
              <a:rPr lang="ru-RU" sz="2800" b="1" dirty="0" smtClean="0">
                <a:solidFill>
                  <a:srgbClr val="0000FF"/>
                </a:solidFill>
              </a:rPr>
              <a:t>легированной стали </a:t>
            </a:r>
            <a:r>
              <a:rPr lang="ru-RU" sz="2800" b="1" i="1" dirty="0" smtClean="0">
                <a:solidFill>
                  <a:srgbClr val="FF0000"/>
                </a:solidFill>
              </a:rPr>
              <a:t>9ХС</a:t>
            </a:r>
            <a:r>
              <a:rPr lang="ru-RU" sz="2800" b="1" i="1" dirty="0" smtClean="0">
                <a:solidFill>
                  <a:srgbClr val="0000FF"/>
                </a:solidFill>
              </a:rPr>
              <a:t>;</a:t>
            </a:r>
            <a:endParaRPr lang="ru-RU" altLang="ru-RU" sz="2800" b="1" i="1" dirty="0" smtClean="0">
              <a:solidFill>
                <a:srgbClr val="0000FF"/>
              </a:solidFill>
            </a:endParaRPr>
          </a:p>
          <a:p>
            <a:pPr marL="452438" indent="-360363" eaLnBrk="1" hangingPunct="1">
              <a:spcBef>
                <a:spcPts val="120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altLang="ru-RU" sz="2800" b="1" dirty="0" smtClean="0">
                <a:solidFill>
                  <a:srgbClr val="0000FF"/>
                </a:solidFill>
              </a:rPr>
              <a:t>быстрорежущей стали </a:t>
            </a:r>
            <a:r>
              <a:rPr lang="ru-RU" altLang="ru-RU" sz="2800" b="1" i="1" dirty="0" smtClean="0">
                <a:solidFill>
                  <a:srgbClr val="FF0000"/>
                </a:solidFill>
              </a:rPr>
              <a:t>Р9</a:t>
            </a:r>
            <a:r>
              <a:rPr lang="ru-RU" altLang="ru-RU" sz="2800" b="1" i="1" dirty="0" smtClean="0">
                <a:solidFill>
                  <a:srgbClr val="0000FF"/>
                </a:solidFill>
              </a:rPr>
              <a:t>,</a:t>
            </a:r>
            <a:r>
              <a:rPr lang="ru-RU" altLang="ru-RU" sz="2800" b="1" i="1" dirty="0" smtClean="0"/>
              <a:t> </a:t>
            </a:r>
            <a:r>
              <a:rPr lang="ru-RU" altLang="ru-RU" sz="2800" b="1" i="1" dirty="0" smtClean="0">
                <a:solidFill>
                  <a:srgbClr val="FF0000"/>
                </a:solidFill>
              </a:rPr>
              <a:t>Р18</a:t>
            </a:r>
            <a:r>
              <a:rPr lang="ru-RU" altLang="ru-RU" sz="2800" b="1" i="1" dirty="0" smtClean="0">
                <a:solidFill>
                  <a:srgbClr val="0000FF"/>
                </a:solidFill>
              </a:rPr>
              <a:t>,</a:t>
            </a:r>
            <a:r>
              <a:rPr lang="ru-RU" altLang="ru-RU" sz="2800" b="1" i="1" dirty="0" smtClean="0"/>
              <a:t> </a:t>
            </a:r>
            <a:r>
              <a:rPr lang="ru-RU" altLang="ru-RU" sz="2800" b="1" i="1" dirty="0" smtClean="0">
                <a:solidFill>
                  <a:srgbClr val="FF0000"/>
                </a:solidFill>
              </a:rPr>
              <a:t>Р6М5</a:t>
            </a:r>
            <a:r>
              <a:rPr lang="ru-RU" altLang="ru-RU" sz="2800" b="1" i="1" dirty="0" smtClean="0">
                <a:solidFill>
                  <a:srgbClr val="0000FF"/>
                </a:solidFill>
              </a:rPr>
              <a:t>;</a:t>
            </a:r>
            <a:r>
              <a:rPr lang="ru-RU" altLang="ru-RU" sz="2800" b="1" i="1" dirty="0" smtClean="0"/>
              <a:t> </a:t>
            </a:r>
          </a:p>
          <a:p>
            <a:pPr marL="452438" indent="-360363" eaLnBrk="1" hangingPunct="1">
              <a:spcBef>
                <a:spcPts val="120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altLang="ru-RU" sz="2800" b="1" dirty="0" smtClean="0">
                <a:solidFill>
                  <a:srgbClr val="0000FF"/>
                </a:solidFill>
              </a:rPr>
              <a:t>металлокерамических твёрдых сплавов                  (с </a:t>
            </a:r>
            <a:r>
              <a:rPr lang="ru-RU" altLang="ru-RU" sz="2800" b="1" dirty="0">
                <a:solidFill>
                  <a:srgbClr val="0000FF"/>
                </a:solidFill>
              </a:rPr>
              <a:t>твёрдосплавными </a:t>
            </a:r>
            <a:r>
              <a:rPr lang="ru-RU" altLang="ru-RU" sz="2800" b="1" dirty="0" smtClean="0">
                <a:solidFill>
                  <a:srgbClr val="0000FF"/>
                </a:solidFill>
              </a:rPr>
              <a:t>пластинами) </a:t>
            </a:r>
            <a:r>
              <a:rPr lang="ru-RU" altLang="ru-RU" sz="2800" b="1" i="1" dirty="0" smtClean="0">
                <a:solidFill>
                  <a:srgbClr val="FF0000"/>
                </a:solidFill>
              </a:rPr>
              <a:t>ВК6</a:t>
            </a:r>
            <a:r>
              <a:rPr lang="ru-RU" altLang="ru-RU" sz="2800" b="1" i="1" dirty="0" smtClean="0">
                <a:solidFill>
                  <a:srgbClr val="0000FF"/>
                </a:solidFill>
              </a:rPr>
              <a:t>,</a:t>
            </a:r>
            <a:r>
              <a:rPr lang="ru-RU" altLang="ru-RU" sz="2800" b="1" i="1" dirty="0" smtClean="0"/>
              <a:t> </a:t>
            </a:r>
            <a:r>
              <a:rPr lang="ru-RU" altLang="ru-RU" sz="2800" b="1" i="1" dirty="0" smtClean="0">
                <a:solidFill>
                  <a:srgbClr val="FF0000"/>
                </a:solidFill>
              </a:rPr>
              <a:t>ВК8</a:t>
            </a:r>
            <a:r>
              <a:rPr lang="ru-RU" altLang="ru-RU" sz="2800" b="1" i="1" dirty="0" smtClean="0">
                <a:solidFill>
                  <a:srgbClr val="0000FF"/>
                </a:solidFill>
              </a:rPr>
              <a:t>,</a:t>
            </a:r>
            <a:r>
              <a:rPr lang="ru-RU" altLang="ru-RU" sz="2800" b="1" i="1" dirty="0" smtClean="0"/>
              <a:t> </a:t>
            </a:r>
            <a:r>
              <a:rPr lang="ru-RU" altLang="ru-RU" sz="2800" b="1" i="1" dirty="0" smtClean="0">
                <a:solidFill>
                  <a:srgbClr val="FF0000"/>
                </a:solidFill>
              </a:rPr>
              <a:t>Т15К6</a:t>
            </a:r>
          </a:p>
          <a:p>
            <a:pPr eaLnBrk="1" hangingPunct="1">
              <a:buFontTx/>
              <a:buNone/>
            </a:pPr>
            <a:endParaRPr lang="ru-RU" altLang="ru-RU" sz="40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250665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514600"/>
            <a:ext cx="8610600" cy="4114800"/>
          </a:xfrm>
          <a:solidFill>
            <a:srgbClr val="FFFFCC"/>
          </a:solidFill>
        </p:spPr>
        <p:txBody>
          <a:bodyPr/>
          <a:lstStyle/>
          <a:p>
            <a:pPr marL="534988" indent="-534988" eaLnBrk="1" hangingPunct="1"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sz="3000" b="1" i="1" dirty="0" smtClean="0">
                <a:solidFill>
                  <a:srgbClr val="0000FF"/>
                </a:solidFill>
              </a:rPr>
              <a:t>Угол заточки  сверла </a:t>
            </a:r>
            <a:r>
              <a:rPr lang="ru-RU" altLang="ru-RU" sz="3000" b="1" i="1" dirty="0" smtClean="0">
                <a:solidFill>
                  <a:srgbClr val="006600"/>
                </a:solidFill>
              </a:rPr>
              <a:t>зависит от обрабатываемого материала: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ru-RU" altLang="ru-RU" sz="2800" i="1" dirty="0" smtClean="0"/>
              <a:t>для стали: </a:t>
            </a:r>
            <a:r>
              <a:rPr lang="ru-RU" altLang="ru-RU" sz="2800" b="1" i="1" dirty="0" smtClean="0">
                <a:solidFill>
                  <a:srgbClr val="FF0000"/>
                </a:solidFill>
              </a:rPr>
              <a:t>116 – 118 </a:t>
            </a:r>
            <a:r>
              <a:rPr lang="en-US" altLang="ru-RU" sz="2800" b="1" i="1" baseline="30000" dirty="0" smtClean="0">
                <a:solidFill>
                  <a:srgbClr val="FF0000"/>
                </a:solidFill>
                <a:cs typeface="Arial" panose="020B0604020202020204" pitchFamily="34" charset="0"/>
              </a:rPr>
              <a:t>o</a:t>
            </a:r>
            <a:r>
              <a:rPr lang="ru-RU" altLang="ru-RU" sz="2800" b="1" i="1" dirty="0" smtClean="0">
                <a:cs typeface="Arial" panose="020B0604020202020204" pitchFamily="34" charset="0"/>
              </a:rPr>
              <a:t>;</a:t>
            </a:r>
            <a:endParaRPr lang="ru-RU" altLang="ru-RU" sz="2800" b="1" i="1" baseline="30000" dirty="0" smtClean="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ru-RU" altLang="ru-RU" sz="2800" i="1" dirty="0" smtClean="0"/>
              <a:t>для латуни, бронзы: </a:t>
            </a:r>
            <a:r>
              <a:rPr lang="ru-RU" altLang="ru-RU" sz="2800" b="1" i="1" dirty="0" smtClean="0">
                <a:solidFill>
                  <a:srgbClr val="FF0000"/>
                </a:solidFill>
              </a:rPr>
              <a:t>130 – 140 </a:t>
            </a:r>
            <a:r>
              <a:rPr lang="en-US" altLang="ru-RU" sz="2800" b="1" i="1" baseline="30000" dirty="0" smtClean="0">
                <a:solidFill>
                  <a:srgbClr val="FF0000"/>
                </a:solidFill>
                <a:cs typeface="Arial" panose="020B0604020202020204" pitchFamily="34" charset="0"/>
              </a:rPr>
              <a:t>o</a:t>
            </a:r>
            <a:r>
              <a:rPr lang="ru-RU" altLang="ru-RU" sz="2800" b="1" i="1" dirty="0" smtClean="0">
                <a:cs typeface="Arial" panose="020B0604020202020204" pitchFamily="34" charset="0"/>
              </a:rPr>
              <a:t>;</a:t>
            </a:r>
            <a:endParaRPr lang="ru-RU" altLang="ru-RU" sz="2800" b="1" i="1" baseline="30000" dirty="0" smtClean="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ru-RU" altLang="ru-RU" sz="2800" i="1" dirty="0" smtClean="0"/>
              <a:t>для алюминия:</a:t>
            </a:r>
            <a:r>
              <a:rPr lang="ru-RU" altLang="ru-RU" sz="2800" b="1" i="1" dirty="0" smtClean="0"/>
              <a:t> </a:t>
            </a:r>
            <a:r>
              <a:rPr lang="ru-RU" altLang="ru-RU" sz="2800" b="1" i="1" dirty="0" smtClean="0">
                <a:solidFill>
                  <a:srgbClr val="FF0000"/>
                </a:solidFill>
              </a:rPr>
              <a:t>130 </a:t>
            </a:r>
            <a:r>
              <a:rPr lang="en-US" altLang="ru-RU" sz="2800" b="1" i="1" baseline="30000" dirty="0" smtClean="0">
                <a:solidFill>
                  <a:srgbClr val="FF0000"/>
                </a:solidFill>
                <a:cs typeface="Arial" panose="020B0604020202020204" pitchFamily="34" charset="0"/>
              </a:rPr>
              <a:t>o</a:t>
            </a:r>
            <a:r>
              <a:rPr lang="ru-RU" altLang="ru-RU" sz="2800" b="1" i="1" dirty="0" smtClean="0">
                <a:cs typeface="Arial" panose="020B0604020202020204" pitchFamily="34" charset="0"/>
              </a:rPr>
              <a:t>;</a:t>
            </a:r>
            <a:endParaRPr lang="ru-RU" altLang="ru-RU" sz="2800" b="1" i="1" baseline="30000" dirty="0" smtClean="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ru-RU" altLang="ru-RU" sz="2800" i="1" dirty="0" smtClean="0"/>
              <a:t>для пластмассы:</a:t>
            </a:r>
            <a:r>
              <a:rPr lang="ru-RU" altLang="ru-RU" sz="2800" b="1" i="1" dirty="0" smtClean="0"/>
              <a:t> </a:t>
            </a:r>
            <a:r>
              <a:rPr lang="ru-RU" altLang="ru-RU" sz="2800" b="1" i="1" dirty="0" smtClean="0">
                <a:solidFill>
                  <a:srgbClr val="FF0000"/>
                </a:solidFill>
              </a:rPr>
              <a:t>50 – 60 </a:t>
            </a:r>
            <a:r>
              <a:rPr lang="en-US" altLang="ru-RU" sz="2800" b="1" i="1" baseline="30000" dirty="0" smtClean="0">
                <a:solidFill>
                  <a:srgbClr val="FF0000"/>
                </a:solidFill>
                <a:cs typeface="Arial" panose="020B0604020202020204" pitchFamily="34" charset="0"/>
              </a:rPr>
              <a:t>o</a:t>
            </a:r>
            <a:endParaRPr lang="ru-RU" altLang="ru-RU" sz="2800" b="1" i="1" baseline="30000" dirty="0" smtClean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800" b="1" i="1" baseline="30000" dirty="0" smtClean="0">
                <a:cs typeface="Arial" panose="020B0604020202020204" pitchFamily="34" charset="0"/>
              </a:rPr>
              <a:t> </a:t>
            </a:r>
          </a:p>
          <a:p>
            <a:pPr marL="534988" indent="-534988" eaLnBrk="1" hangingPunct="1"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sz="2800" b="1" i="1" dirty="0" smtClean="0">
                <a:solidFill>
                  <a:srgbClr val="006600"/>
                </a:solidFill>
              </a:rPr>
              <a:t>Качество заточки проверяют шаблонами с вырезами.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800" b="1" i="1" dirty="0" smtClean="0"/>
              <a:t>       </a:t>
            </a:r>
          </a:p>
        </p:txBody>
      </p:sp>
      <p:pic>
        <p:nvPicPr>
          <p:cNvPr id="30723" name="Picture 4" descr="I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"/>
            <a:ext cx="4070482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28663" y="3200400"/>
            <a:ext cx="8077200" cy="3124200"/>
          </a:xfrm>
        </p:spPr>
        <p:txBody>
          <a:bodyPr/>
          <a:lstStyle/>
          <a:p>
            <a:pPr eaLnBrk="1" hangingPunct="1"/>
            <a:r>
              <a:rPr lang="ru-RU" altLang="ru-RU" sz="4000" dirty="0" smtClean="0"/>
              <a:t> </a:t>
            </a:r>
            <a:r>
              <a:rPr lang="ru-RU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СВЕРЛЕНИЕ, ЗЕНКЕРОВАНИЕ И РАЗВЕРТЫВАНИЕ ОТВЕРСТИЙ</a:t>
            </a:r>
          </a:p>
        </p:txBody>
      </p:sp>
      <p:sp>
        <p:nvSpPr>
          <p:cNvPr id="6147" name="Подзаголовок 2"/>
          <p:cNvSpPr txBox="1">
            <a:spLocks/>
          </p:cNvSpPr>
          <p:nvPr/>
        </p:nvSpPr>
        <p:spPr bwMode="auto">
          <a:xfrm>
            <a:off x="381000" y="485775"/>
            <a:ext cx="8424863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None/>
            </a:pPr>
            <a:r>
              <a:rPr lang="ru-RU" altLang="ru-RU" sz="4800" b="1" dirty="0">
                <a:solidFill>
                  <a:srgbClr val="0000FF"/>
                </a:solidFill>
              </a:rPr>
              <a:t>Размерная слесарная </a:t>
            </a:r>
            <a:r>
              <a:rPr lang="ru-RU" altLang="ru-RU" sz="4800" b="1" dirty="0" smtClean="0">
                <a:solidFill>
                  <a:srgbClr val="0000FF"/>
                </a:solidFill>
              </a:rPr>
              <a:t>обработка</a:t>
            </a:r>
            <a:endParaRPr lang="ru-RU" altLang="ru-RU" sz="4800" b="1" dirty="0">
              <a:solidFill>
                <a:srgbClr val="0000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7460" y="2582278"/>
            <a:ext cx="8731942" cy="615553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 eaLnBrk="1" hangingPunct="1"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None/>
            </a:pPr>
            <a:r>
              <a:rPr lang="ru-RU" altLang="ru-RU" sz="3400" b="1" dirty="0">
                <a:solidFill>
                  <a:srgbClr val="006600"/>
                </a:solidFill>
              </a:rPr>
              <a:t>СЛЕСАРНАЯ ОБРАБОТКА ОТВЕРСТИЙ: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/>
          <a:lstStyle/>
          <a:p>
            <a:r>
              <a:rPr lang="ru-RU" sz="3200" b="1" dirty="0">
                <a:solidFill>
                  <a:srgbClr val="C00000"/>
                </a:solidFill>
              </a:rPr>
              <a:t>Рекомендуемые значения угла </a:t>
            </a:r>
            <a:r>
              <a:rPr lang="ru-RU" sz="3200" b="1" dirty="0" smtClean="0">
                <a:solidFill>
                  <a:srgbClr val="C00000"/>
                </a:solidFill>
              </a:rPr>
              <a:t/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при </a:t>
            </a:r>
            <a:r>
              <a:rPr lang="ru-RU" sz="3200" b="1" dirty="0">
                <a:solidFill>
                  <a:srgbClr val="C00000"/>
                </a:solidFill>
              </a:rPr>
              <a:t>вершине резца</a:t>
            </a:r>
            <a:r>
              <a:rPr lang="ru-RU" sz="3200" dirty="0">
                <a:solidFill>
                  <a:srgbClr val="C00000"/>
                </a:solidFill>
              </a:rPr>
              <a:t> </a:t>
            </a:r>
          </a:p>
        </p:txBody>
      </p:sp>
      <p:graphicFrame>
        <p:nvGraphicFramePr>
          <p:cNvPr id="10304" name="Group 6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3788883"/>
              </p:ext>
            </p:extLst>
          </p:nvPr>
        </p:nvGraphicFramePr>
        <p:xfrm>
          <a:off x="304800" y="1600200"/>
          <a:ext cx="8534400" cy="4343398"/>
        </p:xfrm>
        <a:graphic>
          <a:graphicData uri="http://schemas.openxmlformats.org/drawingml/2006/table">
            <a:tbl>
              <a:tblPr/>
              <a:tblGrid>
                <a:gridCol w="4267200"/>
                <a:gridCol w="4267200"/>
              </a:tblGrid>
              <a:tr h="4904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Обрабатываемый материал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Угол при вершине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2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Сталь углеродистая конструкционная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116...120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92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Нержавеющая сталь, высокопрочная сталь, жаропрочные сплавы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125...130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0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Титановые сплавы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38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Чугун средней твердости, твердая бронза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90... 100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0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Чугун твердый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120...125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4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Латунь, алюминиевые сплавы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130... 140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0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Медь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125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48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Пластмассы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80... 1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10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0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Бетон, мрамор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80...90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720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304800"/>
            <a:ext cx="8229600" cy="609600"/>
          </a:xfrm>
        </p:spPr>
        <p:txBody>
          <a:bodyPr/>
          <a:lstStyle/>
          <a:p>
            <a:pPr eaLnBrk="1" hangingPunct="1"/>
            <a:r>
              <a:rPr lang="ru-RU" altLang="ru-RU" sz="2400" b="1" smtClean="0">
                <a:solidFill>
                  <a:srgbClr val="0000FF"/>
                </a:solidFill>
              </a:rPr>
              <a:t>Выбор углов заточки</a:t>
            </a:r>
            <a:r>
              <a:rPr lang="ru-RU" altLang="ru-RU" sz="2400" b="1" smtClean="0">
                <a:solidFill>
                  <a:srgbClr val="A50021"/>
                </a:solidFill>
              </a:rPr>
              <a:t> при вершине сверла </a:t>
            </a:r>
            <a:r>
              <a:rPr lang="ru-RU" altLang="ru-RU" sz="2400" b="1" smtClean="0">
                <a:solidFill>
                  <a:srgbClr val="0000FF"/>
                </a:solidFill>
              </a:rPr>
              <a:t>зависит от твердости</a:t>
            </a:r>
            <a:r>
              <a:rPr lang="ru-RU" altLang="ru-RU" sz="2400" b="1" smtClean="0">
                <a:solidFill>
                  <a:srgbClr val="A50021"/>
                </a:solidFill>
              </a:rPr>
              <a:t> обрабатываемого </a:t>
            </a:r>
            <a:r>
              <a:rPr lang="ru-RU" altLang="ru-RU" sz="2400" b="1" smtClean="0">
                <a:solidFill>
                  <a:srgbClr val="0000FF"/>
                </a:solidFill>
              </a:rPr>
              <a:t>материала</a:t>
            </a:r>
            <a:r>
              <a:rPr lang="ru-RU" altLang="ru-RU" sz="2400" b="1" smtClean="0">
                <a:solidFill>
                  <a:srgbClr val="A50021"/>
                </a:solidFill>
              </a:rPr>
              <a:t>:</a:t>
            </a:r>
          </a:p>
        </p:txBody>
      </p:sp>
      <p:graphicFrame>
        <p:nvGraphicFramePr>
          <p:cNvPr id="91139" name="Group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454094677"/>
              </p:ext>
            </p:extLst>
          </p:nvPr>
        </p:nvGraphicFramePr>
        <p:xfrm>
          <a:off x="304800" y="1295400"/>
          <a:ext cx="8551863" cy="2819400"/>
        </p:xfrm>
        <a:graphic>
          <a:graphicData uri="http://schemas.openxmlformats.org/drawingml/2006/table">
            <a:tbl>
              <a:tblPr/>
              <a:tblGrid>
                <a:gridCol w="4797425">
                  <a:extLst>
                    <a:ext uri="{9D8B030D-6E8A-4147-A177-3AD203B41FA5}"/>
                  </a:extLst>
                </a:gridCol>
                <a:gridCol w="3754438">
                  <a:extLst>
                    <a:ext uri="{9D8B030D-6E8A-4147-A177-3AD203B41FA5}"/>
                  </a:extLst>
                </a:gridCol>
              </a:tblGrid>
              <a:tr h="7905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Обрабатываемый материал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Угол заточки, </a:t>
                      </a: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/>
                </a:extLst>
              </a:tr>
              <a:tr h="5159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Сталь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/>
                </a:extLst>
              </a:tr>
              <a:tr h="5159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Латунь, бронза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110 - 120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/>
                </a:extLst>
              </a:tr>
              <a:tr h="5159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Алюминий, медь, пластик, дерево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90 - 100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/>
                </a:extLst>
              </a:tr>
              <a:tr h="4810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panose="020B0604020202020204" pitchFamily="34" charset="0"/>
                        </a:rPr>
                        <a:t>Универсальный угол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panose="020B0604020202020204" pitchFamily="34" charset="0"/>
                        </a:rPr>
                        <a:t>120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89389" y="4806062"/>
            <a:ext cx="883920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2300" dirty="0"/>
              <a:t>Промышленность выпускает сверла </a:t>
            </a:r>
            <a:r>
              <a:rPr lang="ru-RU" altLang="ru-RU" sz="2300" b="1" dirty="0">
                <a:solidFill>
                  <a:srgbClr val="FF0000"/>
                </a:solidFill>
              </a:rPr>
              <a:t>диаметром 0,25 - 80 мм</a:t>
            </a:r>
          </a:p>
        </p:txBody>
      </p:sp>
    </p:spTree>
    <p:extLst>
      <p:ext uri="{BB962C8B-B14F-4D97-AF65-F5344CB8AC3E}">
        <p14:creationId xmlns:p14="http://schemas.microsoft.com/office/powerpoint/2010/main" val="35390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46819"/>
            <a:ext cx="8229600" cy="375854"/>
          </a:xfrm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rgbClr val="A50021"/>
                </a:solidFill>
              </a:rPr>
              <a:t>Проверка качества заточки </a:t>
            </a:r>
            <a:r>
              <a:rPr lang="ru-RU" altLang="ru-RU" sz="2400" b="1" dirty="0" smtClean="0">
                <a:solidFill>
                  <a:srgbClr val="A50021"/>
                </a:solidFill>
              </a:rPr>
              <a:t>свёрл</a:t>
            </a:r>
            <a:endParaRPr lang="ru-RU" altLang="ru-RU" sz="2400" b="1" dirty="0" smtClean="0">
              <a:solidFill>
                <a:srgbClr val="A50021"/>
              </a:solidFill>
            </a:endParaRPr>
          </a:p>
        </p:txBody>
      </p:sp>
      <p:pic>
        <p:nvPicPr>
          <p:cNvPr id="41987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lum bright="-6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4710496"/>
            <a:ext cx="1925638" cy="2133600"/>
          </a:xfrm>
          <a:noFill/>
        </p:spPr>
      </p:pic>
      <p:pic>
        <p:nvPicPr>
          <p:cNvPr id="41988" name="Picture 5"/>
          <p:cNvPicPr>
            <a:picLocks noChangeAspect="1" noChangeArrowheads="1"/>
          </p:cNvPicPr>
          <p:nvPr/>
        </p:nvPicPr>
        <p:blipFill>
          <a:blip r:embed="rId3">
            <a:lum bright="-12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22673"/>
            <a:ext cx="8991600" cy="3495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Rectangle 6"/>
          <p:cNvSpPr>
            <a:spLocks noChangeArrowheads="1"/>
          </p:cNvSpPr>
          <p:nvPr/>
        </p:nvSpPr>
        <p:spPr bwMode="auto">
          <a:xfrm>
            <a:off x="304800" y="685800"/>
            <a:ext cx="360363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500" b="1" i="1">
                <a:solidFill>
                  <a:srgbClr val="A50021"/>
                </a:solidFill>
              </a:rPr>
              <a:t>а</a:t>
            </a:r>
          </a:p>
        </p:txBody>
      </p:sp>
      <p:sp>
        <p:nvSpPr>
          <p:cNvPr id="41990" name="Rectangle 7"/>
          <p:cNvSpPr>
            <a:spLocks noChangeArrowheads="1"/>
          </p:cNvSpPr>
          <p:nvPr/>
        </p:nvSpPr>
        <p:spPr bwMode="auto">
          <a:xfrm>
            <a:off x="3352800" y="762000"/>
            <a:ext cx="3810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500" b="1" i="1">
                <a:solidFill>
                  <a:srgbClr val="A50021"/>
                </a:solidFill>
              </a:rPr>
              <a:t>б</a:t>
            </a:r>
          </a:p>
        </p:txBody>
      </p:sp>
      <p:sp>
        <p:nvSpPr>
          <p:cNvPr id="41991" name="Rectangle 8"/>
          <p:cNvSpPr>
            <a:spLocks noChangeArrowheads="1"/>
          </p:cNvSpPr>
          <p:nvPr/>
        </p:nvSpPr>
        <p:spPr bwMode="auto">
          <a:xfrm>
            <a:off x="6588125" y="41497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1825A4"/>
              </a:solidFill>
            </a:endParaRPr>
          </a:p>
        </p:txBody>
      </p:sp>
      <p:sp>
        <p:nvSpPr>
          <p:cNvPr id="41992" name="Rectangle 9"/>
          <p:cNvSpPr>
            <a:spLocks noChangeArrowheads="1"/>
          </p:cNvSpPr>
          <p:nvPr/>
        </p:nvSpPr>
        <p:spPr bwMode="auto">
          <a:xfrm>
            <a:off x="6477000" y="685800"/>
            <a:ext cx="3762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500" b="1" i="1">
                <a:solidFill>
                  <a:srgbClr val="A50021"/>
                </a:solidFill>
              </a:rPr>
              <a:t>в</a:t>
            </a:r>
          </a:p>
        </p:txBody>
      </p:sp>
      <p:sp>
        <p:nvSpPr>
          <p:cNvPr id="41993" name="Rectangle 11"/>
          <p:cNvSpPr>
            <a:spLocks noChangeArrowheads="1"/>
          </p:cNvSpPr>
          <p:nvPr/>
        </p:nvSpPr>
        <p:spPr bwMode="auto">
          <a:xfrm>
            <a:off x="4419600" y="5257800"/>
            <a:ext cx="2667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2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200" b="1"/>
          </a:p>
        </p:txBody>
      </p:sp>
      <p:sp>
        <p:nvSpPr>
          <p:cNvPr id="41994" name="Rectangle 12"/>
          <p:cNvSpPr>
            <a:spLocks noChangeArrowheads="1"/>
          </p:cNvSpPr>
          <p:nvPr/>
        </p:nvSpPr>
        <p:spPr bwMode="auto">
          <a:xfrm>
            <a:off x="4419600" y="5334000"/>
            <a:ext cx="4251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FF0000"/>
                </a:solidFill>
              </a:rPr>
              <a:t>д) </a:t>
            </a:r>
            <a:r>
              <a:rPr lang="ru-RU" altLang="ru-RU" sz="1800" b="1" dirty="0"/>
              <a:t>проверка угла заточки прибором</a:t>
            </a: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213916" y="3948113"/>
            <a:ext cx="25606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FF0000"/>
                </a:solidFill>
              </a:rPr>
              <a:t>а)</a:t>
            </a:r>
            <a:r>
              <a:rPr lang="ru-RU" altLang="ru-RU" sz="1800" b="1" dirty="0"/>
              <a:t> шаблон с 3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/>
              <a:t>вырезами проверки:</a:t>
            </a:r>
          </a:p>
        </p:txBody>
      </p:sp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3059113" y="3875088"/>
            <a:ext cx="2152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FF0000"/>
                </a:solidFill>
              </a:rPr>
              <a:t>б)</a:t>
            </a:r>
            <a:r>
              <a:rPr lang="ru-RU" altLang="ru-RU" sz="1800" b="1" dirty="0"/>
              <a:t> проверка угла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/>
              <a:t>при вершине;</a:t>
            </a:r>
          </a:p>
        </p:txBody>
      </p:sp>
      <p:sp>
        <p:nvSpPr>
          <p:cNvPr id="41997" name="Rectangle 13"/>
          <p:cNvSpPr>
            <a:spLocks noChangeArrowheads="1"/>
          </p:cNvSpPr>
          <p:nvPr/>
        </p:nvSpPr>
        <p:spPr bwMode="auto">
          <a:xfrm>
            <a:off x="5215860" y="3841148"/>
            <a:ext cx="2271713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FF0000"/>
                </a:solidFill>
              </a:rPr>
              <a:t>в)</a:t>
            </a:r>
            <a:r>
              <a:rPr lang="ru-RU" altLang="ru-RU" sz="1800" b="1" dirty="0"/>
              <a:t> проверка угла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/>
              <a:t>наклона винтовой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/>
              <a:t> канавки</a:t>
            </a: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6588125" y="2727325"/>
            <a:ext cx="2479675" cy="1190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FF0000"/>
                </a:solidFill>
              </a:rPr>
              <a:t>г)</a:t>
            </a:r>
            <a:r>
              <a:rPr lang="ru-RU" altLang="ru-RU" sz="1800" b="1" dirty="0"/>
              <a:t> проверка угла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/>
              <a:t> наклона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/>
              <a:t>поперечной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/>
              <a:t> кромки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20227" y="228600"/>
            <a:ext cx="8458200" cy="639762"/>
          </a:xfrm>
        </p:spPr>
        <p:txBody>
          <a:bodyPr/>
          <a:lstStyle/>
          <a:p>
            <a:r>
              <a:rPr lang="ru-RU" sz="4000" b="1" dirty="0">
                <a:solidFill>
                  <a:srgbClr val="C00000"/>
                </a:solidFill>
              </a:rPr>
              <a:t>Износ и стойкость инструмента</a:t>
            </a:r>
          </a:p>
        </p:txBody>
      </p:sp>
      <p:pic>
        <p:nvPicPr>
          <p:cNvPr id="1536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066800"/>
            <a:ext cx="4572000" cy="52406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4932362" y="1960037"/>
            <a:ext cx="4059237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Износ сверл происходит в результате трения задних поверхностей о поверхность резания, стружки о переднюю поверхность, направляющих ленточек об обработанную поверхность и смятия поперечной кромки </a:t>
            </a:r>
          </a:p>
        </p:txBody>
      </p:sp>
    </p:spTree>
    <p:extLst>
      <p:ext uri="{BB962C8B-B14F-4D97-AF65-F5344CB8AC3E}">
        <p14:creationId xmlns:p14="http://schemas.microsoft.com/office/powerpoint/2010/main" val="123949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765175"/>
            <a:ext cx="7272337" cy="39528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684213" y="5074354"/>
            <a:ext cx="770413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Сверла изнашиваются одновременно по задней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передней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Г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поверхностям при обработке сталей; по уголкам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В —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при сверлении хрупких материалов; по ленточке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Б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— при сверлении вязких материалов; по лезвию перемычки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Д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— при неправильной заточке и при его чрезмерной длине.</a:t>
            </a:r>
          </a:p>
        </p:txBody>
      </p:sp>
    </p:spTree>
    <p:extLst>
      <p:ext uri="{BB962C8B-B14F-4D97-AF65-F5344CB8AC3E}">
        <p14:creationId xmlns:p14="http://schemas.microsoft.com/office/powerpoint/2010/main" val="138496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>
                <a:solidFill>
                  <a:srgbClr val="C00000"/>
                </a:solidFill>
              </a:rPr>
              <a:t>Особенности процесса резания при сверлении</a:t>
            </a:r>
            <a:r>
              <a:rPr lang="ru-RU" sz="40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Переменная деформация срезаемого слоя вдоль режущих кромок из-за переменных углов и переменных; </a:t>
            </a:r>
          </a:p>
          <a:p>
            <a:pPr>
              <a:lnSpc>
                <a:spcPct val="800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Очень большая деформация материала у поперечной режущей кромки </a:t>
            </a:r>
          </a:p>
          <a:p>
            <a:pPr>
              <a:lnSpc>
                <a:spcPct val="800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Затруднения в удалении стружки и подводе СОЖ, возрастающие с увеличением глубины сверления. </a:t>
            </a:r>
          </a:p>
          <a:p>
            <a:pPr>
              <a:lnSpc>
                <a:spcPct val="800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Трудности конструктивно обеспечить достаточную жесткость сверл (особенно малого диаметра) и большое трение инструмента о стенки отверстия.</a:t>
            </a:r>
          </a:p>
        </p:txBody>
      </p:sp>
    </p:spTree>
    <p:extLst>
      <p:ext uri="{BB962C8B-B14F-4D97-AF65-F5344CB8AC3E}">
        <p14:creationId xmlns:p14="http://schemas.microsoft.com/office/powerpoint/2010/main" val="267240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752600"/>
            <a:ext cx="7543800" cy="3200400"/>
          </a:xfr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/>
          <a:lstStyle/>
          <a:p>
            <a:pPr eaLnBrk="1" hangingPunct="1"/>
            <a:r>
              <a:rPr lang="ru-RU" alt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Центровочные и перовые сверла</a:t>
            </a:r>
            <a:endParaRPr lang="ru-RU" altLang="ru-RU" sz="5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201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34819" name="Picture 4" descr="IMG_000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2738" y="228600"/>
            <a:ext cx="5427662" cy="66024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28600"/>
            <a:ext cx="8763000" cy="1171254"/>
          </a:xfrm>
          <a:solidFill>
            <a:srgbClr val="FFFFCC"/>
          </a:solidFill>
        </p:spPr>
        <p:txBody>
          <a:bodyPr/>
          <a:lstStyle/>
          <a:p>
            <a:pPr eaLnBrk="1" hangingPunct="1"/>
            <a:r>
              <a:rPr lang="ru-RU" altLang="ru-RU" sz="3600" b="1" i="1" u="sng" dirty="0" smtClean="0">
                <a:solidFill>
                  <a:srgbClr val="FF0000"/>
                </a:solidFill>
              </a:rPr>
              <a:t>Центровочные</a:t>
            </a:r>
            <a:r>
              <a:rPr lang="ru-RU" altLang="ru-RU" b="1" i="1" dirty="0" smtClean="0">
                <a:solidFill>
                  <a:srgbClr val="FF0000"/>
                </a:solidFill>
              </a:rPr>
              <a:t> </a:t>
            </a:r>
            <a:r>
              <a:rPr lang="ru-RU" altLang="ru-RU" b="1" i="1" dirty="0" smtClean="0"/>
              <a:t>сверла служат для получения центровых отверстий.</a:t>
            </a:r>
          </a:p>
          <a:p>
            <a:pPr eaLnBrk="1" hangingPunct="1"/>
            <a:endParaRPr lang="ru-RU" altLang="ru-RU" b="1" i="1" dirty="0" smtClean="0"/>
          </a:p>
        </p:txBody>
      </p:sp>
      <p:pic>
        <p:nvPicPr>
          <p:cNvPr id="35843" name="Picture 9" descr="Копия IMG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00200"/>
            <a:ext cx="7478637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b="1"/>
              <a:t>Центровочное сверло</a:t>
            </a:r>
          </a:p>
        </p:txBody>
      </p:sp>
      <p:pic>
        <p:nvPicPr>
          <p:cNvPr id="1843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133600"/>
            <a:ext cx="8534400" cy="16398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611188" y="4357688"/>
            <a:ext cx="79216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Для обработки центровых отверстий применяют комбинированные центровочные сверла диаметром от  1  до  10 мм</a:t>
            </a:r>
          </a:p>
        </p:txBody>
      </p:sp>
    </p:spTree>
    <p:extLst>
      <p:ext uri="{BB962C8B-B14F-4D97-AF65-F5344CB8AC3E}">
        <p14:creationId xmlns:p14="http://schemas.microsoft.com/office/powerpoint/2010/main" val="367943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ctrTitle"/>
          </p:nvPr>
        </p:nvSpPr>
        <p:spPr>
          <a:xfrm>
            <a:off x="342900" y="228600"/>
            <a:ext cx="8534400" cy="3200400"/>
          </a:xfrm>
          <a:solidFill>
            <a:srgbClr val="FFFFCC"/>
          </a:solidFill>
        </p:spPr>
        <p:txBody>
          <a:bodyPr/>
          <a:lstStyle/>
          <a:p>
            <a:pPr marL="92075" algn="l"/>
            <a:r>
              <a:rPr lang="ru-RU" altLang="ru-RU" sz="3000" b="1" i="1" u="sng" dirty="0" smtClean="0">
                <a:solidFill>
                  <a:srgbClr val="FF0000"/>
                </a:solidFill>
              </a:rPr>
              <a:t>Обработка отверстий</a:t>
            </a:r>
            <a:r>
              <a:rPr lang="ru-RU" altLang="ru-RU" sz="3000" b="1" i="1" dirty="0" smtClean="0">
                <a:solidFill>
                  <a:srgbClr val="FF0000"/>
                </a:solidFill>
              </a:rPr>
              <a:t> </a:t>
            </a:r>
            <a:r>
              <a:rPr lang="ru-RU" altLang="ru-RU" sz="2800" b="1" dirty="0" smtClean="0">
                <a:solidFill>
                  <a:srgbClr val="0000FF"/>
                </a:solidFill>
              </a:rPr>
              <a:t>– это целый ряд технологических операций, </a:t>
            </a:r>
            <a:r>
              <a:rPr lang="ru-RU" altLang="ru-RU" sz="2800" b="1" u="sng" dirty="0" smtClean="0">
                <a:solidFill>
                  <a:srgbClr val="FF00FF"/>
                </a:solidFill>
              </a:rPr>
              <a:t>целью</a:t>
            </a:r>
            <a:r>
              <a:rPr lang="ru-RU" altLang="ru-RU" sz="2800" b="1" dirty="0" smtClean="0">
                <a:solidFill>
                  <a:srgbClr val="0000FF"/>
                </a:solidFill>
              </a:rPr>
              <a:t> которых является доведение геометрических параметров, а также степени шероховатости внутренней поверхности предварительно выполненных отверстий до требуемых значений.</a:t>
            </a:r>
            <a:endParaRPr lang="ru-RU" altLang="ru-RU" sz="2800" u="sng" dirty="0" smtClean="0"/>
          </a:p>
        </p:txBody>
      </p:sp>
      <p:sp>
        <p:nvSpPr>
          <p:cNvPr id="717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2900" y="3581400"/>
            <a:ext cx="8534400" cy="2743200"/>
          </a:xfrm>
        </p:spPr>
        <p:txBody>
          <a:bodyPr/>
          <a:lstStyle/>
          <a:p>
            <a:pPr algn="l"/>
            <a:r>
              <a:rPr lang="ru-RU" altLang="ru-RU" sz="2800" dirty="0" smtClean="0"/>
              <a:t>Отверстия, которые обрабатываются при помощи таких технологических операций, могут быть предварительно получены в сплошном материале не только при помощи </a:t>
            </a:r>
            <a:r>
              <a:rPr lang="ru-RU" altLang="ru-RU" sz="2800" u="sng" dirty="0" smtClean="0">
                <a:solidFill>
                  <a:srgbClr val="FF0000"/>
                </a:solidFill>
              </a:rPr>
              <a:t>сверления</a:t>
            </a:r>
            <a:r>
              <a:rPr lang="ru-RU" altLang="ru-RU" sz="2800" dirty="0" smtClean="0"/>
              <a:t>, но также </a:t>
            </a:r>
            <a:r>
              <a:rPr lang="ru-RU" altLang="ru-RU" sz="2800" u="sng" dirty="0" smtClean="0">
                <a:solidFill>
                  <a:srgbClr val="FF0000"/>
                </a:solidFill>
              </a:rPr>
              <a:t>методом литья</a:t>
            </a:r>
            <a:r>
              <a:rPr lang="ru-RU" altLang="ru-RU" sz="2800" dirty="0" smtClean="0">
                <a:solidFill>
                  <a:srgbClr val="FF0000"/>
                </a:solidFill>
              </a:rPr>
              <a:t>, </a:t>
            </a:r>
            <a:r>
              <a:rPr lang="ru-RU" altLang="ru-RU" sz="2800" u="sng" dirty="0" smtClean="0">
                <a:solidFill>
                  <a:srgbClr val="FF0000"/>
                </a:solidFill>
              </a:rPr>
              <a:t>продавливания</a:t>
            </a:r>
            <a:r>
              <a:rPr lang="ru-RU" altLang="ru-RU" sz="2800" dirty="0" smtClean="0">
                <a:solidFill>
                  <a:srgbClr val="FF0000"/>
                </a:solidFill>
              </a:rPr>
              <a:t> и </a:t>
            </a:r>
            <a:r>
              <a:rPr lang="ru-RU" altLang="ru-RU" sz="2800" u="sng" dirty="0" smtClean="0">
                <a:solidFill>
                  <a:srgbClr val="FF0000"/>
                </a:solidFill>
              </a:rPr>
              <a:t>другими способами.</a:t>
            </a:r>
            <a:endParaRPr lang="ru-RU" altLang="ru-RU" sz="28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04801"/>
            <a:ext cx="8229600" cy="1752600"/>
          </a:xfrm>
          <a:solidFill>
            <a:srgbClr val="FFFFCC"/>
          </a:solidFill>
        </p:spPr>
        <p:txBody>
          <a:bodyPr/>
          <a:lstStyle/>
          <a:p>
            <a:pPr eaLnBrk="1" hangingPunct="1"/>
            <a:r>
              <a:rPr lang="ru-RU" altLang="ru-RU" sz="3600" b="1" u="sng" dirty="0" smtClean="0">
                <a:solidFill>
                  <a:srgbClr val="FF0000"/>
                </a:solidFill>
              </a:rPr>
              <a:t>Перовые</a:t>
            </a:r>
            <a:r>
              <a:rPr lang="ru-RU" altLang="ru-RU" dirty="0" smtClean="0"/>
              <a:t> сверла применяются для сверления неответственных отверстий ручными дрелями и трещотками </a:t>
            </a:r>
          </a:p>
        </p:txBody>
      </p:sp>
      <p:pic>
        <p:nvPicPr>
          <p:cNvPr id="36867" name="Picture 4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43200"/>
            <a:ext cx="259080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5" descr="IMG_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187" y="2819400"/>
            <a:ext cx="61690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752600"/>
            <a:ext cx="7543800" cy="3200400"/>
          </a:xfr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/>
          <a:lstStyle/>
          <a:p>
            <a:pPr eaLnBrk="1" hangingPunct="1"/>
            <a:r>
              <a:rPr lang="ru-RU" alt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Кольцевые сверла</a:t>
            </a:r>
            <a:endParaRPr lang="ru-RU" altLang="ru-RU" sz="5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336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b="1"/>
              <a:t>Кольцевое сверло</a:t>
            </a:r>
            <a:r>
              <a:rPr lang="ru-RU"/>
              <a:t> </a:t>
            </a:r>
          </a:p>
        </p:txBody>
      </p:sp>
      <p:pic>
        <p:nvPicPr>
          <p:cNvPr id="1946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2100263"/>
            <a:ext cx="8064500" cy="3530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611188" y="5734050"/>
            <a:ext cx="792162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обработки сквозных отверстий большого диаметра,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алмазные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кольцевые сверла — для обработки отверстий в твердых неметаллических материалах (сквозные и глухие) </a:t>
            </a:r>
          </a:p>
        </p:txBody>
      </p:sp>
    </p:spTree>
    <p:extLst>
      <p:ext uri="{BB962C8B-B14F-4D97-AF65-F5344CB8AC3E}">
        <p14:creationId xmlns:p14="http://schemas.microsoft.com/office/powerpoint/2010/main" val="112381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Шнековое сверло</a:t>
            </a:r>
          </a:p>
        </p:txBody>
      </p:sp>
      <p:pic>
        <p:nvPicPr>
          <p:cNvPr id="2048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916113"/>
            <a:ext cx="8208963" cy="32083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250825" y="5294313"/>
            <a:ext cx="8424863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Сверла шнековые (от. нем.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Schnecke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улитка) применяют при обработке отверстий (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= 3...30 мм) длиной более 10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D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без периодического вывода инструмента из заготовки. Они имеют большие углы наклона винтовых канавок (60°), что облегчает отвод стружки из зоны резания </a:t>
            </a:r>
          </a:p>
        </p:txBody>
      </p:sp>
    </p:spTree>
    <p:extLst>
      <p:ext uri="{BB962C8B-B14F-4D97-AF65-F5344CB8AC3E}">
        <p14:creationId xmlns:p14="http://schemas.microsoft.com/office/powerpoint/2010/main" val="19942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Эжекторное сверло</a:t>
            </a:r>
          </a:p>
        </p:txBody>
      </p:sp>
      <p:pic>
        <p:nvPicPr>
          <p:cNvPr id="21508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lum contrast="2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1484313"/>
            <a:ext cx="6192837" cy="31638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611188" y="4645025"/>
            <a:ext cx="7991475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dirty="0" err="1">
                <a:latin typeface="Times New Roman" pitchFamily="18" charset="0"/>
                <a:cs typeface="Times New Roman" pitchFamily="18" charset="0"/>
              </a:rPr>
              <a:t>Эжекторные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сверла предназначены для глубокого сверления отверстий диаметром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= 20...65 мм. Головка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навинчена на наружную трубку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3,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являющуюся несущим корпусом. Режущая часть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оснащена твердосплавными пластинами, расположенными в шахматном порядке. Поэтому стружка  срезается  в  виде  отдельных  лент,   а  затем  дробится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стружколомающими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уступами и легко удаляется. </a:t>
            </a:r>
          </a:p>
        </p:txBody>
      </p:sp>
    </p:spTree>
    <p:extLst>
      <p:ext uri="{BB962C8B-B14F-4D97-AF65-F5344CB8AC3E}">
        <p14:creationId xmlns:p14="http://schemas.microsoft.com/office/powerpoint/2010/main" val="357062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2" name="Group 4"/>
          <p:cNvGrpSpPr>
            <a:grpSpLocks/>
          </p:cNvGrpSpPr>
          <p:nvPr/>
        </p:nvGrpSpPr>
        <p:grpSpPr bwMode="auto">
          <a:xfrm>
            <a:off x="684213" y="620713"/>
            <a:ext cx="7920037" cy="3213100"/>
            <a:chOff x="9466" y="1162"/>
            <a:chExt cx="5774" cy="2275"/>
          </a:xfrm>
        </p:grpSpPr>
        <p:pic>
          <p:nvPicPr>
            <p:cNvPr id="22533" name="Picture 5"/>
            <p:cNvPicPr>
              <a:picLocks noChangeAspect="1" noChangeArrowheads="1"/>
            </p:cNvPicPr>
            <p:nvPr/>
          </p:nvPicPr>
          <p:blipFill>
            <a:blip r:embed="rId2" cstate="print">
              <a:lum contrast="2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6" y="1162"/>
              <a:ext cx="5774" cy="19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534" name="Text Box 6"/>
            <p:cNvSpPr txBox="1">
              <a:spLocks noChangeArrowheads="1"/>
            </p:cNvSpPr>
            <p:nvPr/>
          </p:nvSpPr>
          <p:spPr bwMode="auto">
            <a:xfrm>
              <a:off x="11424" y="3250"/>
              <a:ext cx="2102" cy="187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algn="just"/>
              <a:endParaRPr lang="ru-RU">
                <a:latin typeface="Arial" charset="0"/>
              </a:endParaRPr>
            </a:p>
          </p:txBody>
        </p:sp>
      </p:grp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611188" y="3925432"/>
            <a:ext cx="8281987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indent="195263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Ружейные сверла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диаметром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= 8...30 мм состоят из рабочей части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трубчатого корпуса (стебля)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2.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indent="195263"/>
            <a:r>
              <a:rPr lang="ru-RU" dirty="0">
                <a:latin typeface="Times New Roman" pitchFamily="18" charset="0"/>
                <a:cs typeface="Times New Roman" pitchFamily="18" charset="0"/>
              </a:rPr>
              <a:t>Для создания благоприятных условий резания главная режущая кромка смещена на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0,2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D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от оси сверла.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indent="195263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Сверло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имеет внутренний канал круглого или серпообразного поперечного сечения для подвода СОЖ под давлением 2...4 МПа. СОЖ вместе со стружкой вымывается по наружной прямой канавке.</a:t>
            </a:r>
          </a:p>
        </p:txBody>
      </p:sp>
    </p:spTree>
    <p:extLst>
      <p:ext uri="{BB962C8B-B14F-4D97-AF65-F5344CB8AC3E}">
        <p14:creationId xmlns:p14="http://schemas.microsoft.com/office/powerpoint/2010/main" val="132866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5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5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5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5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5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/>
          <p:cNvPicPr>
            <a:picLocks noChangeAspect="1" noChangeArrowheads="1"/>
          </p:cNvPicPr>
          <p:nvPr/>
        </p:nvPicPr>
        <p:blipFill>
          <a:blip r:embed="rId2">
            <a:lum bright="-24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" t="17027" r="7095" b="7619"/>
          <a:stretch>
            <a:fillRect/>
          </a:stretch>
        </p:blipFill>
        <p:spPr bwMode="auto">
          <a:xfrm>
            <a:off x="0" y="838200"/>
            <a:ext cx="9067800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2133600" y="228600"/>
            <a:ext cx="4972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A50021"/>
                </a:solidFill>
              </a:rPr>
              <a:t>Сверление сложных отверстий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2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" t="8505" r="4562" b="553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5234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42655"/>
              </p:ext>
            </p:extLst>
          </p:nvPr>
        </p:nvGraphicFramePr>
        <p:xfrm>
          <a:off x="304800" y="1143000"/>
          <a:ext cx="8610600" cy="5591176"/>
        </p:xfrm>
        <a:graphic>
          <a:graphicData uri="http://schemas.openxmlformats.org/drawingml/2006/table">
            <a:tbl>
              <a:tblPr/>
              <a:tblGrid>
                <a:gridCol w="2320925">
                  <a:extLst>
                    <a:ext uri="{9D8B030D-6E8A-4147-A177-3AD203B41FA5}"/>
                  </a:extLst>
                </a:gridCol>
                <a:gridCol w="6289675">
                  <a:extLst>
                    <a:ext uri="{9D8B030D-6E8A-4147-A177-3AD203B41FA5}"/>
                  </a:extLst>
                </a:gridCol>
              </a:tblGrid>
              <a:tr h="4572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Материал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99FF"/>
                          </a:solidFill>
                          <a:effectLst/>
                          <a:latin typeface="Arial" panose="020B0604020202020204" pitchFamily="34" charset="0"/>
                        </a:rPr>
                        <a:t>Рекомендуемая жидкость для охлаждения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03025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Сталь </a:t>
                      </a:r>
                    </a:p>
                  </a:txBody>
                  <a:tcPr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99FF"/>
                          </a:solidFill>
                          <a:effectLst/>
                          <a:latin typeface="Arial" panose="020B0604020202020204" pitchFamily="34" charset="0"/>
                        </a:rPr>
                        <a:t>Мыльная эмульсия,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99FF"/>
                          </a:solidFill>
                          <a:effectLst/>
                          <a:latin typeface="Arial" panose="020B0604020202020204" pitchFamily="34" charset="0"/>
                        </a:rPr>
                        <a:t>смесь масел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03025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Чугун</a:t>
                      </a:r>
                    </a:p>
                  </a:txBody>
                  <a:tcPr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99FF"/>
                          </a:solidFill>
                          <a:effectLst/>
                          <a:latin typeface="Arial" panose="020B0604020202020204" pitchFamily="34" charset="0"/>
                        </a:rPr>
                        <a:t>Мыльная эмульсия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99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03025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Медь</a:t>
                      </a:r>
                    </a:p>
                  </a:txBody>
                  <a:tcPr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99FF"/>
                          </a:solidFill>
                          <a:effectLst/>
                          <a:latin typeface="Arial" panose="020B0604020202020204" pitchFamily="34" charset="0"/>
                        </a:rPr>
                        <a:t>Мыльная эмульсия,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99FF"/>
                          </a:solidFill>
                          <a:effectLst/>
                          <a:latin typeface="Arial" panose="020B0604020202020204" pitchFamily="34" charset="0"/>
                        </a:rPr>
                        <a:t>сурепное масло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0271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Алюминий</a:t>
                      </a:r>
                    </a:p>
                  </a:txBody>
                  <a:tcPr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99FF"/>
                          </a:solidFill>
                          <a:effectLst/>
                          <a:latin typeface="Arial" panose="020B0604020202020204" pitchFamily="34" charset="0"/>
                        </a:rPr>
                        <a:t>Мыльная эмульсия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0160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Резина  </a:t>
                      </a:r>
                    </a:p>
                  </a:txBody>
                  <a:tcPr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99FF"/>
                          </a:solidFill>
                          <a:effectLst/>
                          <a:latin typeface="Arial" panose="020B0604020202020204" pitchFamily="34" charset="0"/>
                        </a:rPr>
                        <a:t>Обработка в сухую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40985" name="WordArt 25"/>
          <p:cNvSpPr>
            <a:spLocks noChangeArrowheads="1" noChangeShapeType="1" noTextEdit="1"/>
          </p:cNvSpPr>
          <p:nvPr/>
        </p:nvSpPr>
        <p:spPr bwMode="auto">
          <a:xfrm>
            <a:off x="228600" y="228600"/>
            <a:ext cx="8839200" cy="8382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ru-RU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 panose="020B0806030902050204" pitchFamily="34" charset="0"/>
              </a:rPr>
              <a:t>Охлаждающая    жидкость </a:t>
            </a:r>
          </a:p>
          <a:p>
            <a:pPr algn="ctr"/>
            <a:r>
              <a:rPr lang="ru-RU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 panose="020B0806030902050204" pitchFamily="34" charset="0"/>
              </a:rPr>
              <a:t>при   сверлении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усеченными противолежащими углами 4"/>
          <p:cNvSpPr/>
          <p:nvPr/>
        </p:nvSpPr>
        <p:spPr>
          <a:xfrm>
            <a:off x="827584" y="1524000"/>
            <a:ext cx="7478216" cy="3505200"/>
          </a:xfrm>
          <a:prstGeom prst="snip2DiagRect">
            <a:avLst/>
          </a:prstGeom>
          <a:solidFill>
            <a:srgbClr val="00FFFF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54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sz="5400" b="1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spc="3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Рассверливание отверстий</a:t>
            </a:r>
            <a:endParaRPr lang="ru-RU" sz="5400" b="1" spc="300" dirty="0">
              <a:ln>
                <a:solidFill>
                  <a:srgbClr val="0000FF"/>
                </a:solidFill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49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457200"/>
            <a:ext cx="8610600" cy="6019800"/>
          </a:xfrm>
          <a:solidFill>
            <a:srgbClr val="FFFFCC"/>
          </a:solidFill>
        </p:spPr>
        <p:txBody>
          <a:bodyPr/>
          <a:lstStyle/>
          <a:p>
            <a:pPr>
              <a:buClr>
                <a:srgbClr val="0070C0"/>
              </a:buClr>
              <a:buFont typeface="Wingdings" panose="05000000000000000000" pitchFamily="2" charset="2"/>
              <a:buChar char="q"/>
              <a:defRPr/>
            </a:pPr>
            <a:r>
              <a:rPr lang="ru-RU" sz="2600" b="1" u="sng" dirty="0"/>
              <a:t>Конкретный способ и инструмент</a:t>
            </a:r>
            <a:r>
              <a:rPr lang="ru-RU" sz="2600" b="1" dirty="0"/>
              <a:t> </a:t>
            </a:r>
            <a:r>
              <a:rPr lang="ru-RU" sz="2600" dirty="0"/>
              <a:t>для обработки отверстий выбираются в соответствии с характеристиками необходимого результата. </a:t>
            </a:r>
            <a:endParaRPr lang="en-US" sz="2600" dirty="0"/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q"/>
              <a:defRPr/>
            </a:pPr>
            <a:r>
              <a:rPr lang="ru-RU" sz="2600" dirty="0"/>
              <a:t>Различают </a:t>
            </a:r>
            <a:r>
              <a:rPr lang="ru-RU" sz="2600" b="1" i="1" u="sng" dirty="0" smtClean="0">
                <a:solidFill>
                  <a:srgbClr val="FF0000"/>
                </a:solidFill>
              </a:rPr>
              <a:t>три способа обработки отверстий</a:t>
            </a:r>
            <a:r>
              <a:rPr lang="ru-RU" sz="2600" dirty="0" smtClean="0"/>
              <a:t>:</a:t>
            </a:r>
            <a:endParaRPr lang="ru-RU" sz="2600" dirty="0"/>
          </a:p>
          <a:p>
            <a:pPr marL="893763" indent="-527050"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ru-RU" sz="2600" b="1" dirty="0" smtClean="0">
                <a:solidFill>
                  <a:srgbClr val="0000FF"/>
                </a:solidFill>
              </a:rPr>
              <a:t>сверление; </a:t>
            </a:r>
            <a:endParaRPr lang="ru-RU" sz="2600" b="1" dirty="0">
              <a:solidFill>
                <a:srgbClr val="0000FF"/>
              </a:solidFill>
            </a:endParaRPr>
          </a:p>
          <a:p>
            <a:pPr marL="893763" indent="-527050"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ru-RU" sz="2600" b="1" dirty="0" smtClean="0">
                <a:solidFill>
                  <a:srgbClr val="0000FF"/>
                </a:solidFill>
              </a:rPr>
              <a:t>зенкерование; </a:t>
            </a:r>
            <a:endParaRPr lang="ru-RU" sz="2600" b="1" dirty="0">
              <a:solidFill>
                <a:srgbClr val="0000FF"/>
              </a:solidFill>
            </a:endParaRPr>
          </a:p>
          <a:p>
            <a:pPr marL="893763" indent="-527050"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ru-RU" sz="2600" b="1" dirty="0" smtClean="0">
                <a:solidFill>
                  <a:srgbClr val="0000FF"/>
                </a:solidFill>
              </a:rPr>
              <a:t>развертывание. </a:t>
            </a:r>
            <a:endParaRPr lang="en-US" sz="2600" b="1" dirty="0">
              <a:solidFill>
                <a:srgbClr val="0000FF"/>
              </a:solidFill>
            </a:endParaRP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q"/>
              <a:defRPr/>
            </a:pPr>
            <a:r>
              <a:rPr lang="ru-RU" sz="2600" dirty="0"/>
              <a:t>В свою очередь эти методы подразделяются на </a:t>
            </a:r>
            <a:r>
              <a:rPr lang="ru-RU" sz="2600" b="1" i="1" u="sng" dirty="0">
                <a:solidFill>
                  <a:srgbClr val="FF0000"/>
                </a:solidFill>
              </a:rPr>
              <a:t>дополнительные технологические операции</a:t>
            </a:r>
            <a:r>
              <a:rPr lang="ru-RU" sz="2600" dirty="0"/>
              <a:t>, </a:t>
            </a:r>
            <a:r>
              <a:rPr lang="ru-RU" sz="2600" dirty="0" smtClean="0"/>
              <a:t>               к </a:t>
            </a:r>
            <a:r>
              <a:rPr lang="ru-RU" sz="2600" dirty="0"/>
              <a:t>которым </a:t>
            </a:r>
            <a:r>
              <a:rPr lang="ru-RU" sz="2600" dirty="0" smtClean="0"/>
              <a:t>относятся:</a:t>
            </a:r>
          </a:p>
          <a:p>
            <a:pPr marL="893763" indent="-533400"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ru-RU" sz="2600" b="1" dirty="0" smtClean="0">
                <a:solidFill>
                  <a:srgbClr val="006600"/>
                </a:solidFill>
              </a:rPr>
              <a:t>рассверливание; </a:t>
            </a:r>
          </a:p>
          <a:p>
            <a:pPr marL="893763" indent="-533400"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ru-RU" sz="2600" b="1" dirty="0" err="1" smtClean="0">
                <a:solidFill>
                  <a:srgbClr val="006600"/>
                </a:solidFill>
              </a:rPr>
              <a:t>зенкование</a:t>
            </a:r>
            <a:r>
              <a:rPr lang="ru-RU" sz="2600" b="1" dirty="0" smtClean="0">
                <a:solidFill>
                  <a:srgbClr val="006600"/>
                </a:solidFill>
              </a:rPr>
              <a:t>;</a:t>
            </a:r>
          </a:p>
          <a:p>
            <a:pPr marL="893763" indent="-533400"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ru-RU" sz="2600" b="1" dirty="0" err="1" smtClean="0">
                <a:solidFill>
                  <a:srgbClr val="006600"/>
                </a:solidFill>
              </a:rPr>
              <a:t>цекование</a:t>
            </a:r>
            <a:r>
              <a:rPr lang="ru-RU" sz="2600" b="1" dirty="0" smtClean="0">
                <a:solidFill>
                  <a:srgbClr val="006600"/>
                </a:solidFill>
              </a:rPr>
              <a:t>. </a:t>
            </a:r>
          </a:p>
          <a:p>
            <a:pPr marL="0" indent="0">
              <a:buFontTx/>
              <a:buNone/>
              <a:defRPr/>
            </a:pPr>
            <a:endParaRPr lang="ru-RU" sz="280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647700"/>
          </a:xfrm>
        </p:spPr>
        <p:txBody>
          <a:bodyPr/>
          <a:lstStyle/>
          <a:p>
            <a:r>
              <a:rPr lang="ru-RU" altLang="ru-RU" sz="3600" b="1" smtClean="0">
                <a:solidFill>
                  <a:srgbClr val="FF0000"/>
                </a:solidFill>
              </a:rPr>
              <a:t>Рассверливание отверстий</a:t>
            </a:r>
          </a:p>
        </p:txBody>
      </p:sp>
      <p:pic>
        <p:nvPicPr>
          <p:cNvPr id="43012" name="Picture 2" descr="Физика рассверливания отверсти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2" y="2743200"/>
            <a:ext cx="9144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8292" y="647700"/>
            <a:ext cx="8686800" cy="1815882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92075" eaLnBrk="1" hangingPunct="1">
              <a:buClr>
                <a:srgbClr val="FF0000"/>
              </a:buClr>
              <a:defRPr/>
            </a:pPr>
            <a:r>
              <a:rPr lang="ru-RU" altLang="ru-RU" sz="2800" b="1" i="1" u="sng" dirty="0">
                <a:solidFill>
                  <a:srgbClr val="FF0000"/>
                </a:solidFill>
              </a:rPr>
              <a:t>РАССВЕРЛИВАНИЕ</a:t>
            </a:r>
            <a:r>
              <a:rPr lang="ru-RU" altLang="ru-RU" sz="2800" b="1" i="1" dirty="0">
                <a:solidFill>
                  <a:srgbClr val="663300"/>
                </a:solidFill>
              </a:rPr>
              <a:t> </a:t>
            </a:r>
            <a:r>
              <a:rPr lang="ru-RU" altLang="ru-RU" sz="2800" b="1" i="1" dirty="0">
                <a:solidFill>
                  <a:srgbClr val="0000FF"/>
                </a:solidFill>
              </a:rPr>
              <a:t>– это увеличение размера (диаметра) отверстия в сплошном материале, полученного литьем, ковкой, штамповкой или </a:t>
            </a:r>
            <a:r>
              <a:rPr lang="ru-RU" altLang="ru-RU" sz="2800" b="1" i="1" dirty="0" smtClean="0">
                <a:solidFill>
                  <a:srgbClr val="0000FF"/>
                </a:solidFill>
              </a:rPr>
              <a:t>сверлением.</a:t>
            </a:r>
            <a:endParaRPr lang="ru-RU" altLang="ru-RU" sz="28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97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647700"/>
          </a:xfrm>
        </p:spPr>
        <p:txBody>
          <a:bodyPr/>
          <a:lstStyle/>
          <a:p>
            <a:r>
              <a:rPr lang="ru-RU" altLang="ru-RU" sz="3600" b="1" smtClean="0">
                <a:solidFill>
                  <a:srgbClr val="FF0000"/>
                </a:solidFill>
              </a:rPr>
              <a:t>Рассверливание отверстий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1522" y="1447800"/>
            <a:ext cx="8686800" cy="4493538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92075" eaLnBrk="1" hangingPunct="1">
              <a:defRPr/>
            </a:pPr>
            <a:r>
              <a:rPr lang="ru-RU" sz="2200" dirty="0"/>
              <a:t>Такой способ обработки отверстий </a:t>
            </a:r>
            <a:r>
              <a:rPr lang="ru-RU" sz="2200" b="1" dirty="0"/>
              <a:t>нежелательно применять </a:t>
            </a:r>
            <a:r>
              <a:rPr lang="ru-RU" sz="2200" dirty="0"/>
              <a:t>для тех из них, которые были созданы методом литья или посредством пластической деформации материала. Связано это с тем, что участки их внутренней поверхности характеризуются различной твердостью, что является причиной неравномерного распределения нагрузок на ось сверла и, соответственно, приводит к его смещению. </a:t>
            </a:r>
          </a:p>
          <a:p>
            <a:pPr marL="92075" eaLnBrk="1" hangingPunct="1">
              <a:defRPr/>
            </a:pPr>
            <a:r>
              <a:rPr lang="ru-RU" sz="2200" dirty="0"/>
              <a:t>Формирование слоя окалины на внутренней поверхности отверстия, созданного с помощью литья, а также концентрация внутренних напряжений в структуре детали, изготовленной методом ковки или штамповки, может стать причиной того, что при рассверливании таких заготовок сверло не только сместится с требуемой траектории, но и сломается.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66562" y="668248"/>
            <a:ext cx="82818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3600" b="1" dirty="0">
                <a:solidFill>
                  <a:srgbClr val="0000FF"/>
                </a:solidFill>
                <a:latin typeface="ubuntu"/>
              </a:rPr>
              <a:t>Физика рассверливания отверстий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усеченными противолежащими углами 4"/>
          <p:cNvSpPr/>
          <p:nvPr/>
        </p:nvSpPr>
        <p:spPr>
          <a:xfrm>
            <a:off x="827584" y="1524000"/>
            <a:ext cx="7478216" cy="3505200"/>
          </a:xfrm>
          <a:prstGeom prst="snip2DiagRect">
            <a:avLst/>
          </a:prstGeom>
          <a:solidFill>
            <a:srgbClr val="00FFFF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54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ru-RU" sz="5400" b="1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spc="3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Зенкерование отверстий</a:t>
            </a:r>
            <a:endParaRPr lang="ru-RU" sz="5400" b="1" spc="300" dirty="0">
              <a:ln>
                <a:solidFill>
                  <a:srgbClr val="0000FF"/>
                </a:solidFill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11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49" y="6019800"/>
            <a:ext cx="7937705" cy="457200"/>
          </a:xfrm>
        </p:spPr>
        <p:txBody>
          <a:bodyPr/>
          <a:lstStyle/>
          <a:p>
            <a:r>
              <a:rPr lang="ru-RU" sz="1800" b="1" dirty="0"/>
              <a:t>Зенкеры, </a:t>
            </a:r>
            <a:r>
              <a:rPr lang="ru-RU" sz="1800" b="1" dirty="0" err="1"/>
              <a:t>цековки</a:t>
            </a:r>
            <a:r>
              <a:rPr lang="ru-RU" sz="1800" b="1" dirty="0"/>
              <a:t>, зенковки и развертки</a:t>
            </a:r>
            <a:r>
              <a:rPr lang="ru-RU" sz="4000" dirty="0"/>
              <a:t> </a:t>
            </a:r>
          </a:p>
        </p:txBody>
      </p:sp>
      <p:pic>
        <p:nvPicPr>
          <p:cNvPr id="23556" name="Рисунок 19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88913"/>
            <a:ext cx="5108575" cy="5689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5508625" y="1463675"/>
            <a:ext cx="3455988" cy="3937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i="1" dirty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— зенкер;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>
                <a:latin typeface="Times New Roman" pitchFamily="18" charset="0"/>
                <a:cs typeface="Times New Roman" pitchFamily="18" charset="0"/>
              </a:rPr>
              <a:t>б, 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— зенковка;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>
                <a:latin typeface="Times New Roman" pitchFamily="18" charset="0"/>
                <a:cs typeface="Times New Roman" pitchFamily="18" charset="0"/>
              </a:rPr>
              <a:t>г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— односторонняя обратная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цековка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>
                <a:latin typeface="Times New Roman" pitchFamily="18" charset="0"/>
                <a:cs typeface="Times New Roman" pitchFamily="18" charset="0"/>
              </a:rPr>
              <a:t>д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— двусторонняя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цековка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>
                <a:latin typeface="Times New Roman" pitchFamily="18" charset="0"/>
                <a:cs typeface="Times New Roman" pitchFamily="18" charset="0"/>
              </a:rPr>
              <a:t>е —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развертка;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— режущая часть;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— калибрующая часть;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— рабочая часть;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— цапфа;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d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— истинный диаметр развертки;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— ширина ленточки; α, γ,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ω  — углы резания</a:t>
            </a:r>
          </a:p>
        </p:txBody>
      </p:sp>
    </p:spTree>
    <p:extLst>
      <p:ext uri="{BB962C8B-B14F-4D97-AF65-F5344CB8AC3E}">
        <p14:creationId xmlns:p14="http://schemas.microsoft.com/office/powerpoint/2010/main" val="176380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5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5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5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5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5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5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5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5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5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5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5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5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5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5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5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55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55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55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355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55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55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04800"/>
            <a:ext cx="8915400" cy="6553200"/>
          </a:xfrm>
          <a:solidFill>
            <a:srgbClr val="FFFFCC"/>
          </a:solidFill>
        </p:spPr>
        <p:txBody>
          <a:bodyPr/>
          <a:lstStyle/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sz="2500" b="1" i="1" u="sng" dirty="0" smtClean="0">
                <a:solidFill>
                  <a:srgbClr val="FF0000"/>
                </a:solidFill>
              </a:rPr>
              <a:t>ЗЕНКЕРОВАНИЕ</a:t>
            </a:r>
            <a:r>
              <a:rPr lang="ru-RU" altLang="ru-RU" sz="2500" b="1" i="1" dirty="0" smtClean="0">
                <a:solidFill>
                  <a:srgbClr val="FF0000"/>
                </a:solidFill>
              </a:rPr>
              <a:t> </a:t>
            </a:r>
            <a:r>
              <a:rPr lang="ru-RU" altLang="ru-RU" sz="2500" b="1" i="1" dirty="0" smtClean="0">
                <a:solidFill>
                  <a:srgbClr val="0000FF"/>
                </a:solidFill>
              </a:rPr>
              <a:t>(от нем. </a:t>
            </a:r>
            <a:r>
              <a:rPr lang="ru-RU" altLang="ru-RU" sz="2500" b="1" i="1" dirty="0" err="1" smtClean="0">
                <a:solidFill>
                  <a:srgbClr val="FF00FF"/>
                </a:solidFill>
              </a:rPr>
              <a:t>Senken</a:t>
            </a:r>
            <a:r>
              <a:rPr lang="ru-RU" altLang="ru-RU" sz="2500" i="1" dirty="0" smtClean="0">
                <a:solidFill>
                  <a:srgbClr val="0070C0"/>
                </a:solidFill>
              </a:rPr>
              <a:t> </a:t>
            </a:r>
            <a:r>
              <a:rPr lang="ru-RU" altLang="ru-RU" sz="2500" b="1" i="1" dirty="0" smtClean="0">
                <a:solidFill>
                  <a:srgbClr val="0000FF"/>
                </a:solidFill>
              </a:rPr>
              <a:t>– проходить, углублять (шахту) </a:t>
            </a:r>
            <a:r>
              <a:rPr lang="ru-RU" altLang="ru-RU" sz="2500" b="1" i="1" dirty="0" smtClean="0">
                <a:solidFill>
                  <a:srgbClr val="006600"/>
                </a:solidFill>
              </a:rPr>
              <a:t>– это вид механической обработки отверстий резанием, полученных литьем, штамповкой, ковкой или сверлением – для </a:t>
            </a:r>
            <a:r>
              <a:rPr lang="ru-RU" altLang="ru-RU" sz="2500" b="1" i="1" u="sng" dirty="0" smtClean="0">
                <a:solidFill>
                  <a:srgbClr val="006600"/>
                </a:solidFill>
              </a:rPr>
              <a:t>придания им строгой цилиндрической формы</a:t>
            </a:r>
            <a:r>
              <a:rPr lang="ru-RU" altLang="ru-RU" sz="2500" b="1" i="1" dirty="0" smtClean="0">
                <a:solidFill>
                  <a:srgbClr val="006600"/>
                </a:solidFill>
              </a:rPr>
              <a:t>, </a:t>
            </a:r>
            <a:r>
              <a:rPr lang="ru-RU" altLang="ru-RU" sz="2500" b="1" i="1" u="sng" dirty="0" smtClean="0">
                <a:solidFill>
                  <a:srgbClr val="006600"/>
                </a:solidFill>
              </a:rPr>
              <a:t>повышения точности и качества поверхности</a:t>
            </a:r>
            <a:r>
              <a:rPr lang="ru-RU" altLang="ru-RU" sz="2500" b="1" i="1" dirty="0" smtClean="0">
                <a:solidFill>
                  <a:srgbClr val="006600"/>
                </a:solidFill>
              </a:rPr>
              <a:t>.</a:t>
            </a:r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sz="2500" b="1" i="1" dirty="0" smtClean="0"/>
              <a:t>Выполняется специальными  инструментами – </a:t>
            </a:r>
            <a:r>
              <a:rPr lang="ru-RU" altLang="ru-RU" sz="2500" b="1" i="1" u="sng" dirty="0" smtClean="0">
                <a:solidFill>
                  <a:srgbClr val="0000FF"/>
                </a:solidFill>
              </a:rPr>
              <a:t>зенкерами</a:t>
            </a:r>
            <a:r>
              <a:rPr lang="ru-RU" altLang="ru-RU" sz="2500" b="1" i="1" dirty="0" smtClean="0">
                <a:solidFill>
                  <a:srgbClr val="0000FF"/>
                </a:solidFill>
              </a:rPr>
              <a:t>.</a:t>
            </a:r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sz="2500" b="1" i="1" dirty="0" smtClean="0"/>
              <a:t>Зенкер </a:t>
            </a:r>
            <a:r>
              <a:rPr lang="ru-RU" altLang="ru-RU" sz="2500" b="1" i="1" u="sng" dirty="0" smtClean="0"/>
              <a:t>отличается</a:t>
            </a:r>
            <a:r>
              <a:rPr lang="ru-RU" altLang="ru-RU" sz="2500" b="1" i="1" dirty="0" smtClean="0"/>
              <a:t> от сверла более жёсткой рабочей частью, отсутствием поперечной режущей кромки и увеличенным числом зубьев     (</a:t>
            </a:r>
            <a:r>
              <a:rPr lang="ru-RU" altLang="ru-RU" sz="2500" b="1" i="1" dirty="0" smtClean="0">
                <a:solidFill>
                  <a:srgbClr val="FF0000"/>
                </a:solidFill>
              </a:rPr>
              <a:t>3 – 12</a:t>
            </a:r>
            <a:r>
              <a:rPr lang="ru-RU" altLang="ru-RU" sz="2500" b="1" i="1" dirty="0" smtClean="0"/>
              <a:t>).</a:t>
            </a:r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sz="2500" b="1" i="1" dirty="0" smtClean="0"/>
              <a:t>Зенкерование может быть процессом окончательной (получистовой) обработки или подготовительным к развертыванию или нарезанию резьбы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2743200" y="0"/>
            <a:ext cx="3976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FFFF00"/>
                </a:solidFill>
              </a:rPr>
              <a:t>Зенкерование отверстий</a:t>
            </a:r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0" y="304800"/>
            <a:ext cx="900112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A50021"/>
                </a:solidFill>
              </a:rPr>
              <a:t>Зенкерование</a:t>
            </a:r>
            <a:r>
              <a:rPr lang="ru-RU" altLang="ru-RU" sz="1800" dirty="0"/>
              <a:t> - обработка цилиндрических и конических отверстий в деталях с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целью увеличения их диаметра, повышения качества поверхности и точности.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Зенкерование является </a:t>
            </a:r>
            <a:r>
              <a:rPr lang="ru-RU" altLang="ru-RU" sz="1800" b="1" dirty="0"/>
              <a:t>получистовой обработкой.</a:t>
            </a:r>
            <a:endParaRPr lang="ru-RU" altLang="ru-RU" sz="1800" dirty="0"/>
          </a:p>
        </p:txBody>
      </p:sp>
      <p:pic>
        <p:nvPicPr>
          <p:cNvPr id="45060" name="Picture 4" descr="0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438400"/>
            <a:ext cx="3352800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0" y="1143000"/>
            <a:ext cx="9001125" cy="103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/>
              <a:t>Инструмент:  </a:t>
            </a:r>
            <a:r>
              <a:rPr lang="ru-RU" altLang="ru-RU" sz="2400" b="1">
                <a:solidFill>
                  <a:srgbClr val="A50021"/>
                </a:solidFill>
              </a:rPr>
              <a:t>зенкер</a:t>
            </a:r>
            <a:r>
              <a:rPr lang="ru-RU" altLang="ru-RU" sz="2200" b="1">
                <a:solidFill>
                  <a:srgbClr val="008000"/>
                </a:solidFill>
              </a:rPr>
              <a:t> </a:t>
            </a:r>
            <a:r>
              <a:rPr lang="ru-RU" altLang="ru-RU" b="1"/>
              <a:t>многолезвийный (3—12 лезвий) инструмент, </a:t>
            </a:r>
          </a:p>
          <a:p>
            <a:pPr eaLnBrk="1" hangingPunct="1"/>
            <a:r>
              <a:rPr lang="ru-RU" altLang="ru-RU" b="1"/>
              <a:t>                                             имеющий ось вращения, при вращении которого </a:t>
            </a:r>
          </a:p>
          <a:p>
            <a:pPr eaLnBrk="1" hangingPunct="1"/>
            <a:r>
              <a:rPr lang="ru-RU" altLang="ru-RU" b="1"/>
              <a:t>                                             его лезвиями производится обработка отверстия. </a:t>
            </a:r>
            <a:r>
              <a:rPr lang="ru-RU" altLang="ru-RU" sz="2000"/>
              <a:t>.</a:t>
            </a:r>
            <a:r>
              <a:rPr lang="ru-RU" altLang="ru-RU"/>
              <a:t> </a:t>
            </a: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5791200" y="2133600"/>
            <a:ext cx="2393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Машинная операция</a:t>
            </a:r>
          </a:p>
        </p:txBody>
      </p:sp>
      <p:pic>
        <p:nvPicPr>
          <p:cNvPr id="4506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2000"/>
          <a:stretch>
            <a:fillRect/>
          </a:stretch>
        </p:blipFill>
        <p:spPr bwMode="auto">
          <a:xfrm>
            <a:off x="152400" y="1524000"/>
            <a:ext cx="106680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00200"/>
            <a:ext cx="1371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5" name="Text Box 9"/>
          <p:cNvSpPr txBox="1">
            <a:spLocks noChangeArrowheads="1"/>
          </p:cNvSpPr>
          <p:nvPr/>
        </p:nvSpPr>
        <p:spPr bwMode="auto">
          <a:xfrm>
            <a:off x="2743200" y="2590800"/>
            <a:ext cx="18462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Зенкер плоский</a:t>
            </a:r>
          </a:p>
        </p:txBody>
      </p:sp>
      <p:pic>
        <p:nvPicPr>
          <p:cNvPr id="4506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971800"/>
            <a:ext cx="3276600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7" name="Rectangle 11"/>
          <p:cNvSpPr>
            <a:spLocks noChangeArrowheads="1"/>
          </p:cNvSpPr>
          <p:nvPr/>
        </p:nvSpPr>
        <p:spPr bwMode="auto">
          <a:xfrm>
            <a:off x="152400" y="6096000"/>
            <a:ext cx="46370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Сужение фаски седла впускного клапана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зенкером, установленным на шпинделе.</a:t>
            </a:r>
          </a:p>
        </p:txBody>
      </p:sp>
      <p:pic>
        <p:nvPicPr>
          <p:cNvPr id="45068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835525"/>
            <a:ext cx="2343150" cy="202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" y="609600"/>
            <a:ext cx="8747125" cy="6553200"/>
          </a:xfrm>
        </p:spPr>
        <p:txBody>
          <a:bodyPr/>
          <a:lstStyle/>
          <a:p>
            <a:pPr marL="342900" indent="-342900" algn="l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sz="2300" smtClean="0"/>
              <a:t>приведение формы и геометрических параметров имеющегося отверстия в соответствие с требуемыми значениями;</a:t>
            </a:r>
          </a:p>
          <a:p>
            <a:pPr marL="342900" indent="-342900" algn="l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sz="2300" smtClean="0"/>
              <a:t>повышение точности параметров предварительно просверленного отверстия вплоть до</a:t>
            </a:r>
            <a:r>
              <a:rPr lang="ru-RU" altLang="ru-RU" sz="2300" b="1" smtClean="0"/>
              <a:t> </a:t>
            </a:r>
            <a:r>
              <a:rPr lang="ru-RU" altLang="ru-RU" sz="2300" b="1" smtClean="0">
                <a:solidFill>
                  <a:srgbClr val="FF0000"/>
                </a:solidFill>
              </a:rPr>
              <a:t>восьмого квалитета</a:t>
            </a:r>
            <a:r>
              <a:rPr lang="ru-RU" altLang="ru-RU" sz="2300" smtClean="0"/>
              <a:t>;</a:t>
            </a:r>
          </a:p>
          <a:p>
            <a:pPr marL="342900" indent="-342900" algn="l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sz="2300" smtClean="0"/>
              <a:t>обработка цилиндрических отверстий для уменьшения степени шероховатости их внутренней поверхности, которая при использовании такой технологической операции может доходить до значения </a:t>
            </a:r>
            <a:r>
              <a:rPr lang="ru-RU" altLang="ru-RU" sz="2300" b="1" smtClean="0">
                <a:solidFill>
                  <a:srgbClr val="FF0000"/>
                </a:solidFill>
              </a:rPr>
              <a:t>Ra 1,25</a:t>
            </a:r>
            <a:r>
              <a:rPr lang="ru-RU" altLang="ru-RU" sz="2300" smtClean="0"/>
              <a:t>;</a:t>
            </a:r>
          </a:p>
          <a:p>
            <a:pPr marL="342900" indent="-342900" algn="l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sz="2300" smtClean="0"/>
              <a:t>очистка и сглаживание поверхности отверстий перед нарезанием резьбы или развертыванием;</a:t>
            </a:r>
          </a:p>
          <a:p>
            <a:pPr marL="342900" indent="-342900" algn="l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sz="2300" smtClean="0"/>
              <a:t>калибрование отверстий для болтов, шпилек и другого крепежа;</a:t>
            </a:r>
          </a:p>
          <a:p>
            <a:pPr marL="342900" indent="-342900" algn="l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sz="2300" smtClean="0"/>
              <a:t>снятие фасок для скругления острых углов и удаления заусенцев, также для размещения головок болтов, винтов и заклепок </a:t>
            </a:r>
            <a:r>
              <a:rPr lang="ru-RU" altLang="ru-RU" sz="2300" b="1" smtClean="0">
                <a:solidFill>
                  <a:srgbClr val="FF0000"/>
                </a:solidFill>
              </a:rPr>
              <a:t>(зенкование</a:t>
            </a:r>
            <a:r>
              <a:rPr lang="ru-RU" altLang="ru-RU" sz="2300" smtClean="0"/>
              <a:t>)</a:t>
            </a: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 bwMode="auto">
          <a:xfrm>
            <a:off x="288925" y="152400"/>
            <a:ext cx="8610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ru-RU" sz="2400" b="1" kern="0" dirty="0" smtClean="0">
                <a:solidFill>
                  <a:srgbClr val="FFFF00"/>
                </a:solidFill>
              </a:rPr>
              <a:t>НАЗНАЧЕНИЕ ЗЕНКЕРОВАНИЕ:</a:t>
            </a:r>
            <a:endParaRPr lang="ru-RU" sz="2400" b="1" kern="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"/>
          <p:cNvSpPr txBox="1">
            <a:spLocks noChangeArrowheads="1"/>
          </p:cNvSpPr>
          <p:nvPr/>
        </p:nvSpPr>
        <p:spPr bwMode="auto">
          <a:xfrm>
            <a:off x="228600" y="152400"/>
            <a:ext cx="8839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8" tIns="40819" rIns="81638" bIns="40819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defRPr/>
            </a:pPr>
            <a:r>
              <a:rPr lang="ru-RU" altLang="ru-RU" sz="2000" b="1" dirty="0" smtClean="0">
                <a:solidFill>
                  <a:srgbClr val="FF0000"/>
                </a:solidFill>
              </a:rPr>
              <a:t>Основные виды зенкеров:</a:t>
            </a:r>
          </a:p>
          <a:p>
            <a:pPr marL="342900" indent="-342900" eaLnBrk="1"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dirty="0" smtClean="0">
                <a:solidFill>
                  <a:srgbClr val="000000"/>
                </a:solidFill>
              </a:rPr>
              <a:t>Зенкеры машинные цельные с метрическим конусом либо конусом Морзе;</a:t>
            </a:r>
          </a:p>
          <a:p>
            <a:pPr marL="342900" indent="-342900" eaLnBrk="1"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dirty="0" smtClean="0">
                <a:solidFill>
                  <a:srgbClr val="000000"/>
                </a:solidFill>
              </a:rPr>
              <a:t>Зенкеры насадные.</a:t>
            </a:r>
            <a:endParaRPr lang="ru-RU" altLang="ru-RU" dirty="0">
              <a:solidFill>
                <a:srgbClr val="000000"/>
              </a:solidFill>
            </a:endParaRPr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838200"/>
            <a:ext cx="5943600" cy="287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10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81400"/>
            <a:ext cx="3657600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400" y="3294580"/>
            <a:ext cx="8839200" cy="3429000"/>
          </a:xfrm>
        </p:spPr>
        <p:txBody>
          <a:bodyPr/>
          <a:lstStyle/>
          <a:p>
            <a:pPr>
              <a:buClr>
                <a:srgbClr val="FF0000"/>
              </a:buClr>
              <a:buFont typeface="Courier New" panose="02070309020205020404" pitchFamily="49" charset="0"/>
              <a:buChar char="o"/>
              <a:defRPr/>
            </a:pPr>
            <a:r>
              <a:rPr lang="ru-RU" altLang="ru-RU" sz="1900" b="1" dirty="0">
                <a:solidFill>
                  <a:srgbClr val="000000"/>
                </a:solidFill>
                <a:latin typeface="ubuntu"/>
              </a:rPr>
              <a:t>При зенкеровании </a:t>
            </a:r>
            <a:r>
              <a:rPr lang="ru-RU" altLang="ru-RU" sz="1900" dirty="0">
                <a:solidFill>
                  <a:srgbClr val="000000"/>
                </a:solidFill>
                <a:latin typeface="ubuntu"/>
              </a:rPr>
              <a:t>прикладывается меньшая сила реза, чем при сверлении, и отверстие получается более точное по форме и </a:t>
            </a:r>
            <a:r>
              <a:rPr lang="ru-RU" altLang="ru-RU" sz="1900" dirty="0" smtClean="0">
                <a:solidFill>
                  <a:srgbClr val="000000"/>
                </a:solidFill>
                <a:latin typeface="ubuntu"/>
              </a:rPr>
              <a:t>размерам</a:t>
            </a:r>
            <a:endParaRPr lang="en-US" altLang="ru-RU" sz="1900" dirty="0" smtClean="0">
              <a:solidFill>
                <a:srgbClr val="000000"/>
              </a:solidFill>
              <a:latin typeface="ubuntu"/>
            </a:endParaRPr>
          </a:p>
          <a:p>
            <a:pPr>
              <a:buClr>
                <a:srgbClr val="FF0000"/>
              </a:buClr>
              <a:buFont typeface="Courier New" panose="02070309020205020404" pitchFamily="49" charset="0"/>
              <a:buChar char="o"/>
              <a:defRPr/>
            </a:pPr>
            <a:r>
              <a:rPr lang="ru-RU" sz="1900" dirty="0" smtClean="0"/>
              <a:t>Зенкерование </a:t>
            </a:r>
            <a:r>
              <a:rPr lang="ru-RU" sz="1900" b="1" dirty="0" smtClean="0"/>
              <a:t>отверстий небольшого диаметра</a:t>
            </a:r>
            <a:r>
              <a:rPr lang="ru-RU" sz="1900" dirty="0" smtClean="0"/>
              <a:t> выполняется на</a:t>
            </a:r>
            <a:r>
              <a:rPr lang="en-US" sz="1900" dirty="0" smtClean="0"/>
              <a:t> </a:t>
            </a:r>
            <a:r>
              <a:rPr lang="ru-RU" sz="1900" dirty="0" smtClean="0"/>
              <a:t>настольных сверлильных станках. </a:t>
            </a:r>
          </a:p>
          <a:p>
            <a:pPr>
              <a:buClr>
                <a:srgbClr val="FF0000"/>
              </a:buClr>
              <a:buFont typeface="Courier New" panose="02070309020205020404" pitchFamily="49" charset="0"/>
              <a:buChar char="o"/>
              <a:defRPr/>
            </a:pPr>
            <a:r>
              <a:rPr lang="ru-RU" sz="1900" dirty="0" smtClean="0"/>
              <a:t>Зенкерование </a:t>
            </a:r>
            <a:r>
              <a:rPr lang="ru-RU" sz="1900" b="1" dirty="0" smtClean="0"/>
              <a:t>отверстий большого диаметра</a:t>
            </a:r>
            <a:r>
              <a:rPr lang="ru-RU" sz="1900" dirty="0" smtClean="0"/>
              <a:t>, а также </a:t>
            </a:r>
            <a:r>
              <a:rPr lang="ru-RU" sz="1900" b="1" dirty="0" smtClean="0"/>
              <a:t>обработка глубоких отверстий</a:t>
            </a:r>
            <a:r>
              <a:rPr lang="ru-RU" sz="1900" dirty="0" smtClean="0"/>
              <a:t> выполняются на стационарном оборудовании, устанавливаемом на специальном фундаменте.</a:t>
            </a:r>
          </a:p>
          <a:p>
            <a:pPr>
              <a:buClr>
                <a:srgbClr val="FF0000"/>
              </a:buClr>
              <a:buFont typeface="Courier New" panose="02070309020205020404" pitchFamily="49" charset="0"/>
              <a:buChar char="o"/>
              <a:defRPr/>
            </a:pPr>
            <a:r>
              <a:rPr lang="ru-RU" sz="1900" b="1" dirty="0" smtClean="0"/>
              <a:t>Ручное сверлильное оборудование </a:t>
            </a:r>
            <a:r>
              <a:rPr lang="ru-RU" sz="1900" dirty="0" smtClean="0"/>
              <a:t>для зенкерования </a:t>
            </a:r>
            <a:r>
              <a:rPr lang="ru-RU" sz="1900" b="1" dirty="0" smtClean="0"/>
              <a:t>не используется</a:t>
            </a:r>
            <a:r>
              <a:rPr lang="ru-RU" sz="1900" dirty="0" smtClean="0"/>
              <a:t>, так как его технические характеристики не позволяют обеспечить требуемую точность и шероховатость поверхности обрабатываемого отверстия. </a:t>
            </a:r>
          </a:p>
          <a:p>
            <a:pPr marL="0" indent="0">
              <a:buFontTx/>
              <a:buNone/>
              <a:defRPr/>
            </a:pPr>
            <a:endParaRPr lang="ru-RU" sz="2400" dirty="0"/>
          </a:p>
        </p:txBody>
      </p:sp>
      <p:pic>
        <p:nvPicPr>
          <p:cNvPr id="49155" name="Picture 2" descr="При зенкеровании прикладывается меньшая сила реза, чем при сверлении, и отверстие получается более точное по форме и размера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06" y="152400"/>
            <a:ext cx="866298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i="1" dirty="0" smtClean="0">
                <a:solidFill>
                  <a:srgbClr val="0000FF"/>
                </a:solidFill>
              </a:rPr>
              <a:t>Цилиндрический зенкер</a:t>
            </a:r>
          </a:p>
        </p:txBody>
      </p:sp>
      <p:pic>
        <p:nvPicPr>
          <p:cNvPr id="50180" name="Picture 5" descr="Копия IMG_0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7693025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6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038600"/>
            <a:ext cx="7696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fs00.infourok.ru/images/doc/251/255679/8/img10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pic>
        <p:nvPicPr>
          <p:cNvPr id="3" name="Picture 4" descr="посл-т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169557"/>
            <a:ext cx="5325191" cy="37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2" descr="D:\зенкер зенковка развертка\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52400"/>
            <a:ext cx="6248400" cy="65532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ъект 2"/>
          <p:cNvSpPr>
            <a:spLocks noGrp="1"/>
          </p:cNvSpPr>
          <p:nvPr>
            <p:ph idx="1"/>
          </p:nvPr>
        </p:nvSpPr>
        <p:spPr>
          <a:xfrm>
            <a:off x="495300" y="5486400"/>
            <a:ext cx="8229600" cy="11430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ru-RU" altLang="ru-RU" sz="2400" b="1" dirty="0" smtClean="0">
                <a:solidFill>
                  <a:srgbClr val="0000FF"/>
                </a:solidFill>
              </a:rPr>
              <a:t>Обработка высверленного отверстия цилиндрическим зенкером</a:t>
            </a:r>
          </a:p>
          <a:p>
            <a:pPr marL="0" indent="0" algn="ctr">
              <a:buFontTx/>
              <a:buNone/>
            </a:pPr>
            <a:endParaRPr lang="ru-RU" altLang="ru-RU" dirty="0" smtClean="0"/>
          </a:p>
        </p:txBody>
      </p:sp>
      <p:sp>
        <p:nvSpPr>
          <p:cNvPr id="52227" name="Rectangle 1"/>
          <p:cNvSpPr>
            <a:spLocks noChangeArrowheads="1"/>
          </p:cNvSpPr>
          <p:nvPr/>
        </p:nvSpPr>
        <p:spPr bwMode="auto">
          <a:xfrm>
            <a:off x="396875" y="22240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/>
              <a:t>  </a:t>
            </a:r>
            <a:r>
              <a:rPr lang="ru-RU" altLang="ru-RU" sz="23200"/>
              <a:t> </a:t>
            </a:r>
            <a:r>
              <a:rPr lang="ru-RU" altLang="ru-RU" sz="1800"/>
              <a:t>                                                                                                  </a:t>
            </a:r>
            <a:endParaRPr lang="ru-RU" altLang="ru-RU" sz="900">
              <a:solidFill>
                <a:srgbClr val="444444"/>
              </a:solidFill>
              <a:latin typeface="ubuntu"/>
            </a:endParaRPr>
          </a:p>
          <a:p>
            <a:pPr algn="ctr" fontAlgn="ctr">
              <a:spcBef>
                <a:spcPct val="0"/>
              </a:spcBef>
              <a:buFontTx/>
              <a:buNone/>
            </a:pPr>
            <a:r>
              <a:rPr lang="ru-RU" altLang="ru-RU" sz="1000">
                <a:solidFill>
                  <a:srgbClr val="000000"/>
                </a:solidFill>
                <a:latin typeface="ubuntu"/>
              </a:rPr>
              <a:t>Обработка высверленного отверстия цилиндрическим зенкером</a:t>
            </a:r>
            <a:endParaRPr lang="ru-RU" altLang="ru-RU" sz="1800"/>
          </a:p>
        </p:txBody>
      </p:sp>
      <p:pic>
        <p:nvPicPr>
          <p:cNvPr id="52228" name="Picture 2" descr="Обработка высверленного отверстия цилиндрическим зенкеро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339725"/>
            <a:ext cx="8424863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/>
          <p:cNvSpPr>
            <a:spLocks noGrp="1"/>
          </p:cNvSpPr>
          <p:nvPr>
            <p:ph type="ctrTitle"/>
          </p:nvPr>
        </p:nvSpPr>
        <p:spPr>
          <a:xfrm>
            <a:off x="838200" y="152400"/>
            <a:ext cx="7772400" cy="914400"/>
          </a:xfrm>
        </p:spPr>
        <p:txBody>
          <a:bodyPr/>
          <a:lstStyle/>
          <a:p>
            <a:r>
              <a:rPr lang="ru-RU" altLang="ru-RU" sz="2400" b="1" smtClean="0">
                <a:solidFill>
                  <a:srgbClr val="FF0000"/>
                </a:solidFill>
              </a:rPr>
              <a:t>Специалисты дают следующие рекомендации для тех, кто планирует выполнить зенкерование:</a:t>
            </a:r>
          </a:p>
        </p:txBody>
      </p:sp>
      <p:sp>
        <p:nvSpPr>
          <p:cNvPr id="5325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800" y="1066800"/>
            <a:ext cx="8610600" cy="5410200"/>
          </a:xfrm>
        </p:spPr>
        <p:txBody>
          <a:bodyPr/>
          <a:lstStyle/>
          <a:p>
            <a:pPr marL="342900" indent="-342900" algn="l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sz="2200" smtClean="0"/>
              <a:t>Зенкерование следует проводить в процессе той же установки детали на станке, при которой осуществлялось сверление отверстия, при этом из параметров обработки меняется только тип используемого инструмента.</a:t>
            </a:r>
          </a:p>
          <a:p>
            <a:pPr marL="342900" indent="-342900" algn="l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sz="2200" smtClean="0"/>
              <a:t>В тех случаях, когда зенкерованию подвергается необработанное отверстие в деталях корпусного типа, необходимо контролировать надежность их фиксации на рабочем столе станка.</a:t>
            </a:r>
          </a:p>
          <a:p>
            <a:pPr marL="342900" indent="-342900" algn="l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sz="2200" smtClean="0"/>
              <a:t>Выбирая величину припуска на зенкерование, надо ориентироваться на специальные таблицы.</a:t>
            </a:r>
          </a:p>
          <a:p>
            <a:pPr marL="342900" indent="-342900" algn="l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sz="2200" smtClean="0"/>
              <a:t>Режимы, на которых выполняется зенкерование, должны быть такими же, как и при осуществлении сверления.</a:t>
            </a:r>
          </a:p>
          <a:p>
            <a:pPr marL="342900" indent="-342900" algn="l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sz="2200" smtClean="0"/>
              <a:t>При зенкеровании должны соблюдаться те же правила охраны труда и техники безопасности, как и при сверлении на слесарно-сверлильном оборудовании.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усеченными противолежащими углами 4"/>
          <p:cNvSpPr/>
          <p:nvPr/>
        </p:nvSpPr>
        <p:spPr>
          <a:xfrm>
            <a:off x="827584" y="1524000"/>
            <a:ext cx="7478216" cy="3505200"/>
          </a:xfrm>
          <a:prstGeom prst="snip2DiagRect">
            <a:avLst/>
          </a:prstGeom>
          <a:solidFill>
            <a:srgbClr val="00FFFF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54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5.</a:t>
            </a:r>
            <a:r>
              <a:rPr lang="ru-RU" sz="5400" b="1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spc="300" dirty="0" err="1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Зенкование</a:t>
            </a:r>
            <a:r>
              <a:rPr lang="ru-RU" sz="5400" b="1" spc="3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 и </a:t>
            </a:r>
            <a:r>
              <a:rPr lang="ru-RU" sz="5400" b="1" spc="300" dirty="0" err="1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цекование</a:t>
            </a:r>
            <a:r>
              <a:rPr lang="ru-RU" sz="5400" b="1" spc="3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 отверстий</a:t>
            </a:r>
            <a:endParaRPr lang="ru-RU" sz="5400" b="1" spc="300" dirty="0">
              <a:ln>
                <a:solidFill>
                  <a:srgbClr val="0000FF"/>
                </a:solidFill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12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ъект 2"/>
          <p:cNvSpPr>
            <a:spLocks noGrp="1"/>
          </p:cNvSpPr>
          <p:nvPr>
            <p:ph idx="1"/>
          </p:nvPr>
        </p:nvSpPr>
        <p:spPr>
          <a:xfrm>
            <a:off x="533400" y="609600"/>
            <a:ext cx="8382000" cy="5257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ru-RU" altLang="ru-RU" sz="3600" b="1" dirty="0" smtClean="0">
                <a:solidFill>
                  <a:srgbClr val="FF0000"/>
                </a:solidFill>
              </a:rPr>
              <a:t>Разновидностями зенкерования </a:t>
            </a:r>
            <a:r>
              <a:rPr lang="ru-RU" altLang="ru-RU" sz="3600" dirty="0" smtClean="0"/>
              <a:t>являются такие технологические операции, как </a:t>
            </a:r>
            <a:r>
              <a:rPr lang="ru-RU" altLang="ru-RU" sz="3600" b="1" u="sng" dirty="0" err="1" smtClean="0">
                <a:solidFill>
                  <a:srgbClr val="FF0000"/>
                </a:solidFill>
              </a:rPr>
              <a:t>цекование</a:t>
            </a:r>
            <a:r>
              <a:rPr lang="ru-RU" altLang="ru-RU" sz="3600" dirty="0" smtClean="0"/>
              <a:t> и </a:t>
            </a:r>
            <a:r>
              <a:rPr lang="ru-RU" altLang="ru-RU" sz="3600" b="1" u="sng" dirty="0" err="1" smtClean="0">
                <a:solidFill>
                  <a:srgbClr val="FF0000"/>
                </a:solidFill>
              </a:rPr>
              <a:t>зенкование</a:t>
            </a:r>
            <a:r>
              <a:rPr lang="ru-RU" altLang="ru-RU" sz="3600" dirty="0" smtClean="0"/>
              <a:t>, при выполнении которых используются различные инструменты для обработки отверстий</a:t>
            </a:r>
          </a:p>
          <a:p>
            <a:pPr marL="0" indent="0">
              <a:buFontTx/>
              <a:buNone/>
            </a:pPr>
            <a:endParaRPr lang="ru-RU" altLang="ru-RU" sz="2400" dirty="0" smtClean="0">
              <a:solidFill>
                <a:srgbClr val="000000"/>
              </a:solidFill>
            </a:endParaRPr>
          </a:p>
          <a:p>
            <a:pPr marL="0" indent="0">
              <a:buFontTx/>
              <a:buNone/>
            </a:pPr>
            <a:r>
              <a:rPr lang="ru-RU" altLang="ru-RU" sz="2400" dirty="0" smtClean="0">
                <a:solidFill>
                  <a:srgbClr val="000000"/>
                </a:solidFill>
              </a:rPr>
              <a:t>Как большинство слесарных терминов заимствовано из немецкого языка от </a:t>
            </a:r>
            <a:r>
              <a:rPr lang="ru-RU" altLang="ru-RU" sz="2400" b="1" dirty="0" err="1" smtClean="0">
                <a:solidFill>
                  <a:srgbClr val="FF0000"/>
                </a:solidFill>
              </a:rPr>
              <a:t>Senkung</a:t>
            </a:r>
            <a:r>
              <a:rPr lang="ru-RU" altLang="ru-RU" sz="2400" b="1" dirty="0" smtClean="0">
                <a:solidFill>
                  <a:srgbClr val="FF0000"/>
                </a:solidFill>
              </a:rPr>
              <a:t> </a:t>
            </a:r>
            <a:r>
              <a:rPr lang="ru-RU" altLang="ru-RU" sz="2400" dirty="0" smtClean="0">
                <a:solidFill>
                  <a:srgbClr val="000000"/>
                </a:solidFill>
              </a:rPr>
              <a:t>– спуск; склон, погружение, опускание.</a:t>
            </a:r>
          </a:p>
          <a:p>
            <a:pPr marL="0" indent="0">
              <a:buFontTx/>
              <a:buNone/>
            </a:pPr>
            <a:endParaRPr lang="ru-RU" altLang="ru-RU" sz="3600" dirty="0" smtClean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усеченными противолежащими углами 4"/>
          <p:cNvSpPr/>
          <p:nvPr/>
        </p:nvSpPr>
        <p:spPr>
          <a:xfrm>
            <a:off x="827584" y="1524000"/>
            <a:ext cx="7478216" cy="3505200"/>
          </a:xfrm>
          <a:prstGeom prst="snip2DiagRect">
            <a:avLst/>
          </a:prstGeom>
          <a:solidFill>
            <a:srgbClr val="00FFFF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54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5.1</a:t>
            </a:r>
            <a:r>
              <a:rPr lang="ru-RU" sz="5400" b="1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spc="300" dirty="0" err="1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Зенкование</a:t>
            </a:r>
            <a:r>
              <a:rPr lang="ru-RU" sz="5400" b="1" spc="3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 отверстий</a:t>
            </a:r>
            <a:endParaRPr lang="ru-RU" sz="5400" b="1" spc="300" dirty="0">
              <a:ln>
                <a:solidFill>
                  <a:srgbClr val="0000FF"/>
                </a:solidFill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34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33400"/>
            <a:ext cx="8382000" cy="5715000"/>
          </a:xfrm>
          <a:solidFill>
            <a:srgbClr val="FFFFCC"/>
          </a:solidFill>
        </p:spPr>
        <p:txBody>
          <a:bodyPr/>
          <a:lstStyle/>
          <a:p>
            <a:pPr marL="452438" indent="-452438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sz="3400" b="1" i="1" u="sng" dirty="0" smtClean="0">
                <a:solidFill>
                  <a:srgbClr val="C00000"/>
                </a:solidFill>
              </a:rPr>
              <a:t>ЗЕНКОВАНИЕМ</a:t>
            </a:r>
            <a:r>
              <a:rPr lang="ru-RU" altLang="ru-RU" sz="3400" b="1" i="1" dirty="0" smtClean="0"/>
              <a:t> называется обработка верхней части отверстия в целях получения фасок или цилиндрических углублений (гнезд) под потайные головки </a:t>
            </a:r>
            <a:r>
              <a:rPr lang="ru-RU" altLang="ru-RU" sz="3400" b="1" i="1" dirty="0" smtClean="0">
                <a:solidFill>
                  <a:srgbClr val="000000"/>
                </a:solidFill>
              </a:rPr>
              <a:t>крепёжных элементов (болтов, </a:t>
            </a:r>
            <a:r>
              <a:rPr lang="ru-RU" altLang="ru-RU" sz="3400" b="1" i="1" dirty="0" smtClean="0"/>
              <a:t>винтов или заклепок)</a:t>
            </a:r>
          </a:p>
          <a:p>
            <a:pPr marL="452438" indent="-452438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sz="3400" b="1" i="1" dirty="0" smtClean="0"/>
              <a:t>Выполняется </a:t>
            </a:r>
            <a:r>
              <a:rPr lang="ru-RU" altLang="ru-RU" sz="3400" b="1" i="1" dirty="0" err="1" smtClean="0"/>
              <a:t>зенкование</a:t>
            </a:r>
            <a:r>
              <a:rPr lang="ru-RU" altLang="ru-RU" sz="3400" b="1" i="1" dirty="0" smtClean="0"/>
              <a:t> с помощью инструментов – </a:t>
            </a:r>
            <a:r>
              <a:rPr lang="ru-RU" altLang="ru-RU" sz="3400" b="1" i="1" u="sng" dirty="0" smtClean="0">
                <a:solidFill>
                  <a:srgbClr val="0000FF"/>
                </a:solidFill>
              </a:rPr>
              <a:t>зенковок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3200400"/>
            <a:ext cx="3616325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6171" y="97993"/>
            <a:ext cx="8839200" cy="3048000"/>
          </a:xfrm>
          <a:solidFill>
            <a:srgbClr val="FFFFCC"/>
          </a:solidFill>
        </p:spPr>
        <p:txBody>
          <a:bodyPr/>
          <a:lstStyle/>
          <a:p>
            <a:pPr>
              <a:buFontTx/>
              <a:buNone/>
              <a:defRPr/>
            </a:pPr>
            <a:r>
              <a:rPr lang="ru-RU" sz="27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Зенкование</a:t>
            </a:r>
            <a:r>
              <a:rPr lang="ru-RU" sz="2700" dirty="0" smtClean="0"/>
              <a:t> – это процесс обработки специальным инструментом цилиндрических и конических углублений и фасок отверстий под болты, винты и заклепок.</a:t>
            </a:r>
          </a:p>
          <a:p>
            <a:pPr>
              <a:buFontTx/>
              <a:buNone/>
              <a:defRPr/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Зенковки </a:t>
            </a:r>
            <a:r>
              <a:rPr lang="ru-RU" sz="2700" dirty="0" smtClean="0"/>
              <a:t>имеют зубья на торце и подразделяют по конструкции на </a:t>
            </a:r>
            <a:r>
              <a:rPr lang="ru-RU" sz="2700" dirty="0" smtClean="0">
                <a:solidFill>
                  <a:srgbClr val="0070C0"/>
                </a:solidFill>
              </a:rPr>
              <a:t>цилиндрические </a:t>
            </a:r>
            <a:r>
              <a:rPr lang="ru-RU" sz="2700" dirty="0" smtClean="0"/>
              <a:t>и</a:t>
            </a:r>
            <a:r>
              <a:rPr lang="ru-RU" sz="2700" dirty="0" smtClean="0">
                <a:solidFill>
                  <a:srgbClr val="0070C0"/>
                </a:solidFill>
              </a:rPr>
              <a:t> конические </a:t>
            </a:r>
            <a:r>
              <a:rPr lang="ru-RU" sz="2700" dirty="0" smtClean="0"/>
              <a:t>и состоит: из рабочей части и хвостовика.</a:t>
            </a:r>
            <a:endParaRPr lang="ru-RU" sz="2700" dirty="0"/>
          </a:p>
        </p:txBody>
      </p:sp>
      <p:pic>
        <p:nvPicPr>
          <p:cNvPr id="52226" name="Picture 2" descr="http://www.microtech-ua.com/files/cat_47_big_zenkovki_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7869" y="3950181"/>
            <a:ext cx="3886200" cy="2769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2228" name="Picture 4" descr="http://www.ua.all.biz/img/ua/catalog/528824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492" y="3048001"/>
            <a:ext cx="2795146" cy="21346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"/>
          <p:cNvSpPr txBox="1">
            <a:spLocks noChangeArrowheads="1"/>
          </p:cNvSpPr>
          <p:nvPr/>
        </p:nvSpPr>
        <p:spPr bwMode="auto">
          <a:xfrm>
            <a:off x="457200" y="442913"/>
            <a:ext cx="8293100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8" tIns="40819" rIns="81638" bIns="40819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defRPr/>
            </a:pPr>
            <a:endParaRPr lang="ru-RU" altLang="ru-RU" sz="1996" smtClean="0">
              <a:solidFill>
                <a:srgbClr val="000000"/>
              </a:solidFill>
            </a:endParaRPr>
          </a:p>
          <a:p>
            <a:pPr eaLnBrk="1">
              <a:defRPr/>
            </a:pPr>
            <a:endParaRPr lang="ru-RU" altLang="ru-RU" sz="1996" smtClean="0">
              <a:solidFill>
                <a:srgbClr val="000000"/>
              </a:solidFill>
            </a:endParaRPr>
          </a:p>
        </p:txBody>
      </p:sp>
      <p:sp>
        <p:nvSpPr>
          <p:cNvPr id="11267" name="Text Box 2"/>
          <p:cNvSpPr txBox="1">
            <a:spLocks noChangeArrowheads="1"/>
          </p:cNvSpPr>
          <p:nvPr/>
        </p:nvSpPr>
        <p:spPr bwMode="auto">
          <a:xfrm>
            <a:off x="131763" y="112143"/>
            <a:ext cx="8880475" cy="3016250"/>
          </a:xfrm>
          <a:prstGeom prst="rect">
            <a:avLst/>
          </a:prstGeom>
          <a:solidFill>
            <a:srgbClr val="FFFFCC"/>
          </a:solidFill>
          <a:ln>
            <a:noFill/>
          </a:ln>
          <a:extLst/>
        </p:spPr>
        <p:txBody>
          <a:bodyPr lIns="81638" tIns="42452" rIns="81638" bIns="42452"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defRPr/>
            </a:pPr>
            <a:r>
              <a:rPr lang="ru-RU" altLang="ru-RU" sz="1905" b="1" dirty="0" err="1" smtClean="0">
                <a:solidFill>
                  <a:srgbClr val="FF0000"/>
                </a:solidFill>
              </a:rPr>
              <a:t>Зенко́вка</a:t>
            </a:r>
            <a:r>
              <a:rPr lang="ru-RU" altLang="ru-RU" sz="1905" dirty="0" smtClean="0">
                <a:solidFill>
                  <a:srgbClr val="000000"/>
                </a:solidFill>
              </a:rPr>
              <a:t> — многолезвийный режущий инструмент для обработки отверстий в деталях с целью получения </a:t>
            </a:r>
            <a:r>
              <a:rPr lang="ru-RU" altLang="ru-RU" sz="1905" b="1" dirty="0" smtClean="0">
                <a:solidFill>
                  <a:srgbClr val="0070C0"/>
                </a:solidFill>
              </a:rPr>
              <a:t>конических </a:t>
            </a:r>
            <a:r>
              <a:rPr lang="ru-RU" altLang="ru-RU" sz="1905" dirty="0" smtClean="0">
                <a:solidFill>
                  <a:schemeClr val="tx1"/>
                </a:solidFill>
              </a:rPr>
              <a:t>или</a:t>
            </a:r>
            <a:r>
              <a:rPr lang="ru-RU" altLang="ru-RU" sz="1905" b="1" dirty="0" smtClean="0">
                <a:solidFill>
                  <a:srgbClr val="0070C0"/>
                </a:solidFill>
              </a:rPr>
              <a:t> цилиндрических углублений</a:t>
            </a:r>
            <a:r>
              <a:rPr lang="ru-RU" altLang="ru-RU" sz="1905" dirty="0" smtClean="0">
                <a:solidFill>
                  <a:srgbClr val="000000"/>
                </a:solidFill>
              </a:rPr>
              <a:t>, опорных плоскостей вокруг отверстий (</a:t>
            </a:r>
            <a:r>
              <a:rPr lang="ru-RU" altLang="ru-RU" sz="1905" b="1" dirty="0" smtClean="0">
                <a:solidFill>
                  <a:srgbClr val="FF0000"/>
                </a:solidFill>
              </a:rPr>
              <a:t>цековка</a:t>
            </a:r>
            <a:r>
              <a:rPr lang="ru-RU" altLang="ru-RU" sz="1905" dirty="0" smtClean="0">
                <a:solidFill>
                  <a:srgbClr val="000000"/>
                </a:solidFill>
              </a:rPr>
              <a:t>) или снятия фасок центровых отверстий. </a:t>
            </a:r>
          </a:p>
          <a:p>
            <a:pPr eaLnBrk="1">
              <a:defRPr/>
            </a:pPr>
            <a:r>
              <a:rPr lang="ru-RU" altLang="ru-RU" sz="1905" dirty="0" smtClean="0">
                <a:solidFill>
                  <a:srgbClr val="000000"/>
                </a:solidFill>
              </a:rPr>
              <a:t>Применяется для обработки просверлённых отверстий под головки болтов, винтов и заклёпок.</a:t>
            </a:r>
          </a:p>
          <a:p>
            <a:pPr eaLnBrk="1">
              <a:defRPr/>
            </a:pPr>
            <a:r>
              <a:rPr lang="ru-RU" altLang="ru-RU" sz="1905" u="sng" dirty="0" smtClean="0">
                <a:solidFill>
                  <a:srgbClr val="000000"/>
                </a:solidFill>
              </a:rPr>
              <a:t>По конструкции</a:t>
            </a:r>
            <a:r>
              <a:rPr lang="ru-RU" altLang="ru-RU" sz="1905" dirty="0" smtClean="0">
                <a:solidFill>
                  <a:srgbClr val="000000"/>
                </a:solidFill>
              </a:rPr>
              <a:t> </a:t>
            </a:r>
            <a:r>
              <a:rPr lang="ru-RU" altLang="ru-RU" sz="1905" b="1" dirty="0" smtClean="0">
                <a:solidFill>
                  <a:srgbClr val="FF0000"/>
                </a:solidFill>
              </a:rPr>
              <a:t>зенковки</a:t>
            </a:r>
            <a:r>
              <a:rPr lang="ru-RU" altLang="ru-RU" sz="1905" dirty="0" smtClean="0">
                <a:solidFill>
                  <a:srgbClr val="000000"/>
                </a:solidFill>
              </a:rPr>
              <a:t> бывают: </a:t>
            </a:r>
          </a:p>
          <a:p>
            <a:pPr eaLnBrk="1">
              <a:defRPr/>
            </a:pPr>
            <a:r>
              <a:rPr lang="ru-RU" altLang="ru-RU" sz="1905" dirty="0" smtClean="0">
                <a:solidFill>
                  <a:srgbClr val="000000"/>
                </a:solidFill>
              </a:rPr>
              <a:t>а) цилиндрическими, </a:t>
            </a:r>
          </a:p>
          <a:p>
            <a:pPr eaLnBrk="1">
              <a:defRPr/>
            </a:pPr>
            <a:r>
              <a:rPr lang="ru-RU" altLang="ru-RU" sz="1905" dirty="0" smtClean="0">
                <a:solidFill>
                  <a:srgbClr val="000000"/>
                </a:solidFill>
              </a:rPr>
              <a:t>б) коническими и </a:t>
            </a:r>
          </a:p>
          <a:p>
            <a:pPr eaLnBrk="1">
              <a:defRPr/>
            </a:pPr>
            <a:r>
              <a:rPr lang="ru-RU" altLang="ru-RU" sz="1905" dirty="0" smtClean="0">
                <a:solidFill>
                  <a:srgbClr val="000000"/>
                </a:solidFill>
              </a:rPr>
              <a:t>в) плоскими (</a:t>
            </a:r>
            <a:r>
              <a:rPr lang="ru-RU" altLang="ru-RU" sz="1905" b="1" dirty="0" smtClean="0">
                <a:solidFill>
                  <a:srgbClr val="FF0000"/>
                </a:solidFill>
              </a:rPr>
              <a:t>цековка</a:t>
            </a:r>
            <a:r>
              <a:rPr lang="ru-RU" altLang="ru-RU" sz="1905" dirty="0" smtClean="0">
                <a:solidFill>
                  <a:srgbClr val="000000"/>
                </a:solidFill>
              </a:rPr>
              <a:t>).</a:t>
            </a:r>
          </a:p>
        </p:txBody>
      </p:sp>
      <p:pic>
        <p:nvPicPr>
          <p:cNvPr id="573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3167063"/>
            <a:ext cx="2241550" cy="36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734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363" y="3146425"/>
            <a:ext cx="1620837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735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138488"/>
            <a:ext cx="1547813" cy="369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 descr="зенковка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86106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2856706" y="-4291"/>
            <a:ext cx="2782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00FF"/>
                </a:solidFill>
              </a:rPr>
              <a:t>Другие операции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0" y="436245"/>
            <a:ext cx="9190038" cy="29546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/>
              <a:t>1.</a:t>
            </a:r>
            <a:r>
              <a:rPr lang="ru-RU" altLang="ru-RU" sz="2400" dirty="0">
                <a:solidFill>
                  <a:srgbClr val="FF0000"/>
                </a:solidFill>
              </a:rPr>
              <a:t>Сверление</a:t>
            </a:r>
            <a:r>
              <a:rPr lang="ru-RU" altLang="ru-RU" sz="1800" dirty="0"/>
              <a:t> – создание отверстий в сплошном </a:t>
            </a:r>
            <a:r>
              <a:rPr lang="ru-RU" altLang="ru-RU" sz="1800" dirty="0" err="1"/>
              <a:t>Ме</a:t>
            </a:r>
            <a:r>
              <a:rPr lang="ru-RU" altLang="ru-RU" sz="1800" dirty="0"/>
              <a:t> </a:t>
            </a:r>
            <a:r>
              <a:rPr lang="ru-RU" altLang="ru-RU" sz="1800" b="1" dirty="0"/>
              <a:t>(</a:t>
            </a:r>
            <a:r>
              <a:rPr lang="ru-RU" altLang="ru-RU" sz="1800" b="1" dirty="0">
                <a:solidFill>
                  <a:srgbClr val="FF0000"/>
                </a:solidFill>
              </a:rPr>
              <a:t>точность 10-11 квалитет</a:t>
            </a:r>
            <a:r>
              <a:rPr lang="ru-RU" altLang="ru-RU" sz="1800" b="1" dirty="0"/>
              <a:t>).</a:t>
            </a:r>
            <a:endParaRPr lang="ru-RU" altLang="ru-RU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/>
              <a:t>   </a:t>
            </a:r>
            <a:r>
              <a:rPr lang="ru-RU" altLang="ru-RU" sz="2400" b="1" i="1" dirty="0">
                <a:solidFill>
                  <a:srgbClr val="0070C0"/>
                </a:solidFill>
              </a:rPr>
              <a:t>Рассверливание</a:t>
            </a:r>
            <a:r>
              <a:rPr lang="ru-RU" altLang="ru-RU" sz="2400" dirty="0"/>
              <a:t> </a:t>
            </a:r>
            <a:r>
              <a:rPr lang="ru-RU" altLang="ru-RU" sz="1800" dirty="0"/>
              <a:t>– увеличение отверстия в </a:t>
            </a:r>
            <a:r>
              <a:rPr lang="ru-RU" altLang="ru-RU" sz="1800" dirty="0" err="1"/>
              <a:t>Ме</a:t>
            </a:r>
            <a:r>
              <a:rPr lang="ru-RU" altLang="ru-RU" sz="18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                                                                                  после отливки, штамповки, ковки.</a:t>
            </a:r>
            <a:endParaRPr lang="ru-RU" altLang="ru-RU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/>
              <a:t>2.</a:t>
            </a:r>
            <a:r>
              <a:rPr lang="ru-RU" altLang="ru-RU" sz="2400" dirty="0"/>
              <a:t> </a:t>
            </a:r>
            <a:r>
              <a:rPr lang="ru-RU" altLang="ru-RU" sz="2400" dirty="0">
                <a:solidFill>
                  <a:srgbClr val="6600CC"/>
                </a:solidFill>
              </a:rPr>
              <a:t>Растачивание</a:t>
            </a:r>
            <a:r>
              <a:rPr lang="ru-RU" altLang="ru-RU" sz="2400" dirty="0"/>
              <a:t> – </a:t>
            </a:r>
            <a:r>
              <a:rPr lang="ru-RU" altLang="ru-RU" sz="1800" dirty="0"/>
              <a:t>увеличение отверстия </a:t>
            </a:r>
            <a:r>
              <a:rPr lang="ru-RU" altLang="ru-RU" sz="1800" u="sng" dirty="0">
                <a:solidFill>
                  <a:srgbClr val="6600CC"/>
                </a:solidFill>
              </a:rPr>
              <a:t>резцом</a:t>
            </a:r>
            <a:r>
              <a:rPr lang="ru-RU" altLang="ru-RU" sz="1800" dirty="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/>
              <a:t>3</a:t>
            </a:r>
            <a:r>
              <a:rPr lang="ru-RU" altLang="ru-RU" sz="2400" dirty="0"/>
              <a:t>. </a:t>
            </a:r>
            <a:r>
              <a:rPr lang="ru-RU" altLang="ru-RU" sz="2400" dirty="0">
                <a:solidFill>
                  <a:srgbClr val="008000"/>
                </a:solidFill>
              </a:rPr>
              <a:t>Развёртывание</a:t>
            </a:r>
            <a:r>
              <a:rPr lang="ru-RU" altLang="ru-RU" sz="1800" dirty="0"/>
              <a:t>  - чистовая обработка отверстий </a:t>
            </a:r>
            <a:r>
              <a:rPr lang="ru-RU" altLang="ru-RU" sz="1800" b="1" dirty="0">
                <a:solidFill>
                  <a:srgbClr val="008000"/>
                </a:solidFill>
                <a:hlinkClick r:id="rId2" action="ppaction://hlinksldjump"/>
              </a:rPr>
              <a:t>(точность 7 - 8 квалитет)</a:t>
            </a:r>
            <a:endParaRPr lang="ru-RU" altLang="ru-RU" sz="1800" b="1" dirty="0">
              <a:solidFill>
                <a:srgbClr val="008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/>
              <a:t>4.</a:t>
            </a:r>
            <a:r>
              <a:rPr lang="ru-RU" altLang="ru-RU" sz="2400" dirty="0"/>
              <a:t> </a:t>
            </a:r>
            <a:r>
              <a:rPr lang="ru-RU" altLang="ru-RU" sz="2400" dirty="0">
                <a:solidFill>
                  <a:srgbClr val="A50021"/>
                </a:solidFill>
              </a:rPr>
              <a:t>Зенкерование</a:t>
            </a:r>
            <a:r>
              <a:rPr lang="ru-RU" altLang="ru-RU" sz="2400" dirty="0"/>
              <a:t> </a:t>
            </a:r>
            <a:r>
              <a:rPr lang="ru-RU" altLang="ru-RU" sz="1800" dirty="0"/>
              <a:t>– увеличение диаметра и точности отверстия (качества)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/>
              <a:t>5.</a:t>
            </a:r>
            <a:r>
              <a:rPr lang="ru-RU" altLang="ru-RU" sz="2400" dirty="0"/>
              <a:t> </a:t>
            </a:r>
            <a:r>
              <a:rPr lang="ru-RU" altLang="ru-RU" sz="2400" dirty="0" err="1">
                <a:solidFill>
                  <a:srgbClr val="0000FF"/>
                </a:solidFill>
              </a:rPr>
              <a:t>Зенкование</a:t>
            </a:r>
            <a:r>
              <a:rPr lang="ru-RU" altLang="ru-RU" sz="2400" dirty="0"/>
              <a:t> </a:t>
            </a:r>
            <a:r>
              <a:rPr lang="ru-RU" altLang="ru-RU" sz="1800" dirty="0"/>
              <a:t>– обработка углублений под головки болтов, заклёпок</a:t>
            </a:r>
            <a:r>
              <a:rPr lang="ru-RU" altLang="ru-RU" sz="1800" b="1" dirty="0">
                <a:solidFill>
                  <a:srgbClr val="0000FF"/>
                </a:solidFill>
              </a:rPr>
              <a:t>.(</a:t>
            </a:r>
            <a:r>
              <a:rPr lang="ru-RU" altLang="ru-RU" sz="1800" b="1" dirty="0" err="1">
                <a:solidFill>
                  <a:srgbClr val="0000FF"/>
                </a:solidFill>
              </a:rPr>
              <a:t>цековки</a:t>
            </a:r>
            <a:r>
              <a:rPr lang="en-US" altLang="ru-RU" sz="1800" b="1" dirty="0">
                <a:solidFill>
                  <a:srgbClr val="0000FF"/>
                </a:solidFill>
              </a:rPr>
              <a:t>)</a:t>
            </a:r>
            <a:endParaRPr lang="ru-RU" altLang="ru-RU" sz="1800" b="1" dirty="0">
              <a:solidFill>
                <a:srgbClr val="0000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/>
              <a:t>6.</a:t>
            </a:r>
            <a:r>
              <a:rPr lang="ru-RU" altLang="ru-RU" sz="2400" dirty="0"/>
              <a:t> </a:t>
            </a:r>
            <a:r>
              <a:rPr lang="ru-RU" altLang="ru-RU" sz="2400" dirty="0">
                <a:solidFill>
                  <a:srgbClr val="FF0066"/>
                </a:solidFill>
              </a:rPr>
              <a:t>Нарезание резьбы</a:t>
            </a:r>
            <a:r>
              <a:rPr lang="ru-RU" altLang="ru-RU" sz="1800" dirty="0"/>
              <a:t> – нарезание винтовых углублений на краях отверстия.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00"/>
          <a:stretch>
            <a:fillRect/>
          </a:stretch>
        </p:blipFill>
        <p:spPr bwMode="auto">
          <a:xfrm>
            <a:off x="0" y="3657600"/>
            <a:ext cx="9144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28600" y="6400800"/>
            <a:ext cx="43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/>
              <a:t>1.</a:t>
            </a: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1524000" y="6400800"/>
            <a:ext cx="43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/>
              <a:t>2.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1447800" y="3429000"/>
            <a:ext cx="8334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6600CC"/>
                </a:solidFill>
              </a:rPr>
              <a:t>резец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0" y="3429000"/>
            <a:ext cx="1003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</a:rPr>
              <a:t>сверло</a:t>
            </a: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2743200" y="6400800"/>
            <a:ext cx="43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/>
              <a:t>3.</a:t>
            </a: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2362200" y="35052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8000"/>
                </a:solidFill>
              </a:rPr>
              <a:t>развёртка</a:t>
            </a: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3810000" y="6400800"/>
            <a:ext cx="43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/>
              <a:t>4.</a:t>
            </a: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3581400" y="3352800"/>
            <a:ext cx="944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A50021"/>
                </a:solidFill>
              </a:rPr>
              <a:t>зенкер</a:t>
            </a:r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4876800" y="6400800"/>
            <a:ext cx="43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/>
              <a:t>5.</a:t>
            </a: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6248400" y="6400800"/>
            <a:ext cx="43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/>
              <a:t>5.</a:t>
            </a:r>
          </a:p>
        </p:txBody>
      </p:sp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7467600" y="6400800"/>
            <a:ext cx="43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/>
              <a:t>5.</a:t>
            </a:r>
          </a:p>
        </p:txBody>
      </p:sp>
      <p:sp>
        <p:nvSpPr>
          <p:cNvPr id="10256" name="Text Box 16"/>
          <p:cNvSpPr txBox="1">
            <a:spLocks noChangeArrowheads="1"/>
          </p:cNvSpPr>
          <p:nvPr/>
        </p:nvSpPr>
        <p:spPr bwMode="auto">
          <a:xfrm>
            <a:off x="5867400" y="3276600"/>
            <a:ext cx="12144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FF"/>
                </a:solidFill>
              </a:rPr>
              <a:t>зенковки</a:t>
            </a:r>
          </a:p>
        </p:txBody>
      </p:sp>
      <p:sp>
        <p:nvSpPr>
          <p:cNvPr id="10257" name="Text Box 17"/>
          <p:cNvSpPr txBox="1">
            <a:spLocks noChangeArrowheads="1"/>
          </p:cNvSpPr>
          <p:nvPr/>
        </p:nvSpPr>
        <p:spPr bwMode="auto">
          <a:xfrm>
            <a:off x="8382000" y="6400800"/>
            <a:ext cx="43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/>
              <a:t>6.</a:t>
            </a:r>
          </a:p>
        </p:txBody>
      </p:sp>
      <p:sp>
        <p:nvSpPr>
          <p:cNvPr id="10258" name="Text Box 18"/>
          <p:cNvSpPr txBox="1">
            <a:spLocks noChangeArrowheads="1"/>
          </p:cNvSpPr>
          <p:nvPr/>
        </p:nvSpPr>
        <p:spPr bwMode="auto">
          <a:xfrm>
            <a:off x="8161338" y="3352800"/>
            <a:ext cx="9826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66"/>
                </a:solidFill>
              </a:rPr>
              <a:t>метчик</a:t>
            </a:r>
          </a:p>
        </p:txBody>
      </p:sp>
      <p:sp>
        <p:nvSpPr>
          <p:cNvPr id="10259" name="Line 19"/>
          <p:cNvSpPr>
            <a:spLocks noChangeShapeType="1"/>
          </p:cNvSpPr>
          <p:nvPr/>
        </p:nvSpPr>
        <p:spPr bwMode="auto">
          <a:xfrm flipH="1">
            <a:off x="5334000" y="3581400"/>
            <a:ext cx="685800" cy="3048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60" name="Line 20"/>
          <p:cNvSpPr>
            <a:spLocks noChangeShapeType="1"/>
          </p:cNvSpPr>
          <p:nvPr/>
        </p:nvSpPr>
        <p:spPr bwMode="auto">
          <a:xfrm>
            <a:off x="6553200" y="3581400"/>
            <a:ext cx="0" cy="5334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61" name="Line 21"/>
          <p:cNvSpPr>
            <a:spLocks noChangeShapeType="1"/>
          </p:cNvSpPr>
          <p:nvPr/>
        </p:nvSpPr>
        <p:spPr bwMode="auto">
          <a:xfrm>
            <a:off x="6858000" y="3657600"/>
            <a:ext cx="533400" cy="5334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b="1" i="1" smtClean="0">
                <a:solidFill>
                  <a:srgbClr val="FF0000"/>
                </a:solidFill>
              </a:rPr>
              <a:t>Конические зенковки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endParaRPr lang="ru-RU" altLang="ru-RU" smtClean="0"/>
          </a:p>
        </p:txBody>
      </p:sp>
      <p:pic>
        <p:nvPicPr>
          <p:cNvPr id="6042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813" y="2028825"/>
            <a:ext cx="5818187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4" descr="IMG_0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101725"/>
            <a:ext cx="4329113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Заголовок 1"/>
          <p:cNvSpPr>
            <a:spLocks noGrp="1"/>
          </p:cNvSpPr>
          <p:nvPr>
            <p:ph type="ctrTitle"/>
          </p:nvPr>
        </p:nvSpPr>
        <p:spPr>
          <a:xfrm>
            <a:off x="152400" y="152400"/>
            <a:ext cx="8763000" cy="1219200"/>
          </a:xfrm>
        </p:spPr>
        <p:txBody>
          <a:bodyPr/>
          <a:lstStyle/>
          <a:p>
            <a:r>
              <a:rPr lang="ru-RU" altLang="ru-RU" sz="3200" b="1" smtClean="0">
                <a:solidFill>
                  <a:srgbClr val="FF0000"/>
                </a:solidFill>
              </a:rPr>
              <a:t>При выполнении зенкования придерживаются следующих правил:</a:t>
            </a:r>
          </a:p>
        </p:txBody>
      </p:sp>
      <p:sp>
        <p:nvSpPr>
          <p:cNvPr id="6144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800" y="1447800"/>
            <a:ext cx="8610600" cy="5105400"/>
          </a:xfrm>
        </p:spPr>
        <p:txBody>
          <a:bodyPr/>
          <a:lstStyle/>
          <a:p>
            <a:pPr marL="342900" indent="-342900" algn="l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sz="2200" smtClean="0"/>
              <a:t>Выполняют такую операцию только после того, как отверстие в детали будет полностью просверлено.</a:t>
            </a:r>
          </a:p>
          <a:p>
            <a:pPr marL="342900" indent="-342900" algn="l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sz="2200" smtClean="0"/>
              <a:t>Сверление и зенкование выполняются за одну установку детали на станке.</a:t>
            </a:r>
          </a:p>
          <a:p>
            <a:pPr marL="342900" indent="-342900" algn="l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sz="2200" smtClean="0"/>
              <a:t>Для зенкования устанавливают небольшие обороты шпинделя (не больше 100 оборотов в минуту) и применяют ручную подачу инструмента.</a:t>
            </a:r>
          </a:p>
          <a:p>
            <a:pPr marL="342900" indent="-342900" algn="l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sz="2200" smtClean="0"/>
              <a:t>В тех случаях, когда зенкование осуществляется цилиндрическим инструментом, диаметр цапфы которого больше диаметра обрабатываемого отверстия, работу выполняют в следующей последовательности: сначала сверлится отверстие, диаметр которого равен диаметру цапфы, выполняется зенкование, затем основное отверстие рассверливается на заданный размер.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усеченными противолежащими углами 4"/>
          <p:cNvSpPr/>
          <p:nvPr/>
        </p:nvSpPr>
        <p:spPr>
          <a:xfrm>
            <a:off x="827584" y="1524000"/>
            <a:ext cx="7478216" cy="3505200"/>
          </a:xfrm>
          <a:prstGeom prst="snip2DiagRect">
            <a:avLst/>
          </a:prstGeom>
          <a:solidFill>
            <a:srgbClr val="00FFFF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54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5.2</a:t>
            </a:r>
            <a:r>
              <a:rPr lang="ru-RU" sz="5400" b="1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spc="300" dirty="0" err="1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Цекование</a:t>
            </a:r>
            <a:r>
              <a:rPr lang="ru-RU" sz="5400" b="1" spc="3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 отверстий</a:t>
            </a:r>
            <a:endParaRPr lang="ru-RU" sz="5400" b="1" spc="300" dirty="0">
              <a:ln>
                <a:solidFill>
                  <a:srgbClr val="0000FF"/>
                </a:solidFill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39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387" y="3931471"/>
            <a:ext cx="4886325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Заголовок 1"/>
          <p:cNvSpPr>
            <a:spLocks noGrp="1"/>
          </p:cNvSpPr>
          <p:nvPr>
            <p:ph type="ctrTitle"/>
          </p:nvPr>
        </p:nvSpPr>
        <p:spPr>
          <a:xfrm>
            <a:off x="152400" y="152400"/>
            <a:ext cx="8839200" cy="3657600"/>
          </a:xfrm>
          <a:solidFill>
            <a:srgbClr val="FFFFCC"/>
          </a:solidFill>
        </p:spPr>
        <p:txBody>
          <a:bodyPr/>
          <a:lstStyle/>
          <a:p>
            <a:pPr algn="l"/>
            <a:r>
              <a:rPr lang="ru-RU" altLang="ru-RU" sz="2100" b="1" u="sng" dirty="0" err="1" smtClean="0">
                <a:solidFill>
                  <a:srgbClr val="FF0000"/>
                </a:solidFill>
              </a:rPr>
              <a:t>Цекование</a:t>
            </a:r>
            <a:r>
              <a:rPr lang="ru-RU" altLang="ru-RU" sz="2100" b="1" i="1" dirty="0" smtClean="0">
                <a:solidFill>
                  <a:srgbClr val="FF0000"/>
                </a:solidFill>
              </a:rPr>
              <a:t> </a:t>
            </a:r>
            <a:r>
              <a:rPr lang="ru-RU" altLang="ru-RU" sz="2100" dirty="0" smtClean="0"/>
              <a:t>(</a:t>
            </a:r>
            <a:r>
              <a:rPr lang="ru-RU" altLang="ru-RU" sz="2100" b="1" i="1" dirty="0" smtClean="0">
                <a:solidFill>
                  <a:srgbClr val="0070C0"/>
                </a:solidFill>
              </a:rPr>
              <a:t>разновидность зенкерования</a:t>
            </a:r>
            <a:r>
              <a:rPr lang="ru-RU" altLang="ru-RU" sz="2100" dirty="0" smtClean="0"/>
              <a:t>) – это вид обработки, применяемый для зачистки торцовых поверхностей детали (например, снятие бобышек), которые будут соприкасаться с гайками, головками болтов, шайбами и стопорными кольцами и выполняемый на станках и при помощи </a:t>
            </a:r>
            <a:r>
              <a:rPr lang="ru-RU" altLang="ru-RU" sz="2100" b="1" u="sng" dirty="0" err="1" smtClean="0">
                <a:solidFill>
                  <a:srgbClr val="0070C0"/>
                </a:solidFill>
              </a:rPr>
              <a:t>цековки</a:t>
            </a:r>
            <a:r>
              <a:rPr lang="ru-RU" altLang="ru-RU" sz="2100" dirty="0" smtClean="0"/>
              <a:t>, для установки которой на оборудование применяются оправки.</a:t>
            </a:r>
            <a:r>
              <a:rPr lang="ru-RU" altLang="ru-RU" sz="1200" dirty="0" smtClean="0"/>
              <a:t/>
            </a:r>
            <a:br>
              <a:rPr lang="ru-RU" altLang="ru-RU" sz="1200" dirty="0" smtClean="0"/>
            </a:br>
            <a:r>
              <a:rPr lang="ru-RU" altLang="ru-RU" sz="1200" dirty="0" smtClean="0"/>
              <a:t/>
            </a:r>
            <a:br>
              <a:rPr lang="ru-RU" altLang="ru-RU" sz="1200" dirty="0" smtClean="0"/>
            </a:br>
            <a:r>
              <a:rPr lang="ru-RU" altLang="ru-RU" sz="2100" b="1" u="sng" dirty="0" err="1" smtClean="0">
                <a:solidFill>
                  <a:srgbClr val="FF0000"/>
                </a:solidFill>
              </a:rPr>
              <a:t>Цеко́вка</a:t>
            </a:r>
            <a:r>
              <a:rPr lang="ru-RU" altLang="ru-RU" sz="2100" dirty="0" smtClean="0"/>
              <a:t> (</a:t>
            </a:r>
            <a:r>
              <a:rPr lang="ru-RU" altLang="ru-RU" sz="2100" b="1" i="1" dirty="0" smtClean="0">
                <a:solidFill>
                  <a:srgbClr val="0070C0"/>
                </a:solidFill>
              </a:rPr>
              <a:t>разновидность зенкера</a:t>
            </a:r>
            <a:r>
              <a:rPr lang="ru-RU" altLang="ru-RU" sz="2100" dirty="0" smtClean="0"/>
              <a:t>) </a:t>
            </a:r>
            <a:r>
              <a:rPr lang="en-US" altLang="ru-RU" sz="2100" dirty="0" smtClean="0"/>
              <a:t>–</a:t>
            </a:r>
            <a:r>
              <a:rPr lang="ru-RU" altLang="ru-RU" sz="2100" dirty="0" smtClean="0"/>
              <a:t> режущий инструмент (в виде насадных головок) для обработки отверстий в деталях с целью получения цилиндрических углублений, опорных плоскостей вокруг отверстий или снятия фасок центровых отверстий.</a:t>
            </a:r>
          </a:p>
        </p:txBody>
      </p:sp>
      <p:pic>
        <p:nvPicPr>
          <p:cNvPr id="62468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2875"/>
            <a:ext cx="482600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Объект 2"/>
          <p:cNvSpPr>
            <a:spLocks noGrp="1"/>
          </p:cNvSpPr>
          <p:nvPr>
            <p:ph idx="1"/>
          </p:nvPr>
        </p:nvSpPr>
        <p:spPr>
          <a:xfrm>
            <a:off x="109590" y="193496"/>
            <a:ext cx="8915400" cy="2895600"/>
          </a:xfrm>
          <a:solidFill>
            <a:srgbClr val="FFFFCC"/>
          </a:solidFill>
        </p:spPr>
        <p:txBody>
          <a:bodyPr/>
          <a:lstStyle/>
          <a:p>
            <a:pPr marL="0" indent="0">
              <a:buFontTx/>
              <a:buNone/>
            </a:pPr>
            <a:r>
              <a:rPr lang="ru-RU" altLang="ru-RU" sz="2500" b="1" dirty="0" err="1" smtClean="0">
                <a:solidFill>
                  <a:srgbClr val="0000FF"/>
                </a:solidFill>
              </a:rPr>
              <a:t>Цековки</a:t>
            </a:r>
            <a:r>
              <a:rPr lang="ru-RU" altLang="ru-RU" sz="2500" b="1" dirty="0" smtClean="0">
                <a:solidFill>
                  <a:srgbClr val="0000FF"/>
                </a:solidFill>
              </a:rPr>
              <a:t> с цапфой </a:t>
            </a:r>
            <a:r>
              <a:rPr lang="ru-RU" altLang="ru-RU" sz="2500" dirty="0" smtClean="0"/>
              <a:t>позволяют обеспечить лучшую </a:t>
            </a:r>
            <a:r>
              <a:rPr lang="ru-RU" altLang="ru-RU" sz="2500" dirty="0" err="1" smtClean="0"/>
              <a:t>соосность</a:t>
            </a:r>
            <a:r>
              <a:rPr lang="ru-RU" altLang="ru-RU" sz="2500" dirty="0" smtClean="0"/>
              <a:t> обрабатываемого отверстия и углубления под крепежные элементы. </a:t>
            </a:r>
          </a:p>
          <a:p>
            <a:pPr marL="0" indent="0">
              <a:buFontTx/>
              <a:buNone/>
            </a:pPr>
            <a:r>
              <a:rPr lang="ru-RU" altLang="ru-RU" sz="2500" b="1" dirty="0" smtClean="0">
                <a:solidFill>
                  <a:srgbClr val="0000FF"/>
                </a:solidFill>
              </a:rPr>
              <a:t>Цапфа</a:t>
            </a:r>
            <a:r>
              <a:rPr lang="ru-RU" altLang="ru-RU" sz="2500" dirty="0" smtClean="0"/>
              <a:t> в таких инструментах играет роль направляющей. </a:t>
            </a:r>
          </a:p>
          <a:p>
            <a:pPr marL="0" indent="0">
              <a:buFontTx/>
              <a:buNone/>
            </a:pPr>
            <a:r>
              <a:rPr lang="ru-RU" altLang="ru-RU" sz="2500" dirty="0" smtClean="0"/>
              <a:t>Основное предназначение инструментов с цапфой – </a:t>
            </a:r>
            <a:r>
              <a:rPr lang="ru-RU" altLang="ru-RU" sz="2500" dirty="0" err="1" smtClean="0"/>
              <a:t>цековка</a:t>
            </a:r>
            <a:r>
              <a:rPr lang="ru-RU" altLang="ru-RU" sz="2500" dirty="0" smtClean="0"/>
              <a:t> торцевых поверхностей бобышек под гайки, шайбы, кольца.</a:t>
            </a:r>
          </a:p>
        </p:txBody>
      </p:sp>
      <p:pic>
        <p:nvPicPr>
          <p:cNvPr id="63491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270608"/>
            <a:ext cx="5299075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Заголовок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91600" cy="563563"/>
          </a:xfrm>
        </p:spPr>
        <p:txBody>
          <a:bodyPr/>
          <a:lstStyle/>
          <a:p>
            <a:r>
              <a:rPr lang="ru-RU" altLang="ru-RU" sz="2800" b="1" smtClean="0">
                <a:solidFill>
                  <a:srgbClr val="FF0000"/>
                </a:solidFill>
              </a:rPr>
              <a:t>Чем различаются зенкование и цекование</a:t>
            </a:r>
          </a:p>
        </p:txBody>
      </p:sp>
      <p:pic>
        <p:nvPicPr>
          <p:cNvPr id="64515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557213"/>
            <a:ext cx="3733800" cy="2995612"/>
          </a:xfrm>
        </p:spPr>
      </p:pic>
      <p:pic>
        <p:nvPicPr>
          <p:cNvPr id="64516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676650"/>
            <a:ext cx="7112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" y="3886200"/>
            <a:ext cx="8839200" cy="1752600"/>
          </a:xfrm>
        </p:spPr>
        <p:txBody>
          <a:bodyPr/>
          <a:lstStyle/>
          <a:p>
            <a:r>
              <a:rPr lang="ru-RU" altLang="ru-RU" sz="2000" b="1" smtClean="0">
                <a:solidFill>
                  <a:srgbClr val="FF0000"/>
                </a:solidFill>
              </a:rPr>
              <a:t>Зенковки: </a:t>
            </a:r>
          </a:p>
          <a:p>
            <a:pPr algn="l"/>
            <a:r>
              <a:rPr lang="ru-RU" altLang="ru-RU" sz="2000" smtClean="0">
                <a:solidFill>
                  <a:srgbClr val="FF0000"/>
                </a:solidFill>
              </a:rPr>
              <a:t>а</a:t>
            </a:r>
            <a:r>
              <a:rPr lang="ru-RU" altLang="ru-RU" sz="2000" smtClean="0"/>
              <a:t> – с постоянной направляющей и цилиндрическим хвостовиком, </a:t>
            </a:r>
          </a:p>
          <a:p>
            <a:pPr algn="l"/>
            <a:r>
              <a:rPr lang="ru-RU" altLang="ru-RU" sz="2000" b="1" smtClean="0">
                <a:solidFill>
                  <a:srgbClr val="FF0000"/>
                </a:solidFill>
              </a:rPr>
              <a:t>б</a:t>
            </a:r>
            <a:r>
              <a:rPr lang="ru-RU" altLang="ru-RU" sz="2000" smtClean="0"/>
              <a:t> – со сменной направляющей и коническим хвостовиком, </a:t>
            </a:r>
          </a:p>
          <a:p>
            <a:pPr algn="l"/>
            <a:r>
              <a:rPr lang="ru-RU" altLang="ru-RU" sz="2000" b="1" smtClean="0">
                <a:solidFill>
                  <a:srgbClr val="FF0000"/>
                </a:solidFill>
              </a:rPr>
              <a:t>в</a:t>
            </a:r>
            <a:r>
              <a:rPr lang="ru-RU" altLang="ru-RU" sz="2000" smtClean="0"/>
              <a:t> – углы зенковки, </a:t>
            </a:r>
          </a:p>
          <a:p>
            <a:pPr algn="l"/>
            <a:r>
              <a:rPr lang="ru-RU" altLang="ru-RU" sz="2000" b="1" smtClean="0">
                <a:solidFill>
                  <a:srgbClr val="FF0000"/>
                </a:solidFill>
              </a:rPr>
              <a:t>г</a:t>
            </a:r>
            <a:r>
              <a:rPr lang="ru-RU" altLang="ru-RU" sz="2000" smtClean="0"/>
              <a:t> – конические зенковки, </a:t>
            </a:r>
          </a:p>
          <a:p>
            <a:pPr algn="l"/>
            <a:r>
              <a:rPr lang="ru-RU" altLang="ru-RU" sz="2000" b="1" smtClean="0">
                <a:solidFill>
                  <a:srgbClr val="FF0000"/>
                </a:solidFill>
              </a:rPr>
              <a:t>д</a:t>
            </a:r>
            <a:r>
              <a:rPr lang="ru-RU" altLang="ru-RU" sz="2000" smtClean="0"/>
              <a:t> – цековка, </a:t>
            </a:r>
          </a:p>
          <a:p>
            <a:pPr algn="l"/>
            <a:r>
              <a:rPr lang="ru-RU" altLang="ru-RU" sz="2000" b="1" smtClean="0">
                <a:solidFill>
                  <a:srgbClr val="FF0000"/>
                </a:solidFill>
              </a:rPr>
              <a:t>е</a:t>
            </a:r>
            <a:r>
              <a:rPr lang="ru-RU" altLang="ru-RU" sz="2000" smtClean="0"/>
              <a:t> – державка с зенковкой и вращающимся ограничителем</a:t>
            </a:r>
          </a:p>
        </p:txBody>
      </p:sp>
      <p:pic>
        <p:nvPicPr>
          <p:cNvPr id="65539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28600"/>
            <a:ext cx="863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усеченными противолежащими углами 4"/>
          <p:cNvSpPr/>
          <p:nvPr/>
        </p:nvSpPr>
        <p:spPr>
          <a:xfrm>
            <a:off x="827584" y="1524000"/>
            <a:ext cx="7478216" cy="3505200"/>
          </a:xfrm>
          <a:prstGeom prst="snip2DiagRect">
            <a:avLst/>
          </a:prstGeom>
          <a:solidFill>
            <a:srgbClr val="00FFFF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54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6.</a:t>
            </a:r>
            <a:r>
              <a:rPr lang="ru-RU" sz="5400" b="1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spc="3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Развертывание отверстий</a:t>
            </a:r>
            <a:endParaRPr lang="ru-RU" sz="5400" b="1" spc="300" dirty="0">
              <a:ln>
                <a:solidFill>
                  <a:srgbClr val="0000FF"/>
                </a:solidFill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8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0"/>
            <a:ext cx="9144000" cy="6477000"/>
          </a:xfrm>
          <a:solidFill>
            <a:schemeClr val="bg1"/>
          </a:solidFill>
        </p:spPr>
        <p:txBody>
          <a:bodyPr/>
          <a:lstStyle/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sz="2200" b="1" i="1" u="sng" dirty="0" smtClean="0">
                <a:solidFill>
                  <a:srgbClr val="FF0000"/>
                </a:solidFill>
              </a:rPr>
              <a:t>РАЗВЕРТЫВАНИЕ</a:t>
            </a:r>
            <a:r>
              <a:rPr lang="ru-RU" altLang="ru-RU" sz="2200" b="1" i="1" dirty="0" smtClean="0"/>
              <a:t> – это вид механической (чистовой) обработки отверстий резанием после предварительного сверления и зенкерования с целью обеспечения более высокой точности и малой шероховатости. </a:t>
            </a:r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sz="2200" b="1" i="1" u="sng" dirty="0" smtClean="0">
                <a:solidFill>
                  <a:srgbClr val="FF0000"/>
                </a:solidFill>
              </a:rPr>
              <a:t>Развертка</a:t>
            </a:r>
            <a:r>
              <a:rPr lang="ru-RU" altLang="ru-RU" sz="2200" b="1" i="1" dirty="0" smtClean="0">
                <a:solidFill>
                  <a:srgbClr val="FF0000"/>
                </a:solidFill>
              </a:rPr>
              <a:t> </a:t>
            </a:r>
            <a:r>
              <a:rPr lang="ru-RU" altLang="ru-RU" sz="2200" b="1" i="1" dirty="0" smtClean="0"/>
              <a:t>представляет собой многолезвийный инструмент (</a:t>
            </a:r>
            <a:r>
              <a:rPr lang="ru-RU" altLang="ru-RU" sz="2200" b="1" i="1" dirty="0" smtClean="0">
                <a:solidFill>
                  <a:srgbClr val="FF0000"/>
                </a:solidFill>
              </a:rPr>
              <a:t>4 – 20 лезвий</a:t>
            </a:r>
            <a:r>
              <a:rPr lang="ru-RU" altLang="ru-RU" sz="2200" b="1" i="1" dirty="0" smtClean="0"/>
              <a:t>).</a:t>
            </a:r>
          </a:p>
          <a:p>
            <a:pPr marL="0" indent="0" eaLnBrk="1" hangingPunct="1">
              <a:buClr>
                <a:srgbClr val="FF0000"/>
              </a:buClr>
              <a:buNone/>
            </a:pPr>
            <a:endParaRPr lang="ru-RU" altLang="ru-RU" sz="2800" b="1" i="1" dirty="0" smtClean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ru-RU" altLang="ru-RU" sz="2800" b="1" i="1" dirty="0" smtClean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ru-RU" altLang="ru-RU" sz="2800" b="1" i="1" dirty="0" smtClean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sz="2100" b="1" i="1" dirty="0" smtClean="0"/>
              <a:t>Развертки делятся на </a:t>
            </a:r>
            <a:r>
              <a:rPr lang="ru-RU" altLang="ru-RU" sz="2100" b="1" i="1" dirty="0" smtClean="0">
                <a:solidFill>
                  <a:srgbClr val="FF0000"/>
                </a:solidFill>
              </a:rPr>
              <a:t>черновые</a:t>
            </a:r>
            <a:r>
              <a:rPr lang="ru-RU" altLang="ru-RU" sz="2100" b="1" i="1" dirty="0" smtClean="0"/>
              <a:t> и </a:t>
            </a:r>
            <a:r>
              <a:rPr lang="ru-RU" altLang="ru-RU" sz="2100" b="1" i="1" dirty="0" smtClean="0">
                <a:solidFill>
                  <a:srgbClr val="FF0000"/>
                </a:solidFill>
              </a:rPr>
              <a:t>чистовые</a:t>
            </a:r>
            <a:r>
              <a:rPr lang="ru-RU" altLang="ru-RU" sz="2100" b="1" i="1" dirty="0" smtClean="0"/>
              <a:t>, также они могут быть </a:t>
            </a:r>
            <a:r>
              <a:rPr lang="ru-RU" altLang="ru-RU" sz="2100" b="1" i="1" dirty="0" smtClean="0">
                <a:solidFill>
                  <a:srgbClr val="FF0000"/>
                </a:solidFill>
              </a:rPr>
              <a:t>ручными</a:t>
            </a:r>
            <a:r>
              <a:rPr lang="ru-RU" altLang="ru-RU" sz="2100" b="1" i="1" dirty="0" smtClean="0"/>
              <a:t> или </a:t>
            </a:r>
            <a:r>
              <a:rPr lang="ru-RU" altLang="ru-RU" sz="2100" b="1" i="1" dirty="0" smtClean="0">
                <a:solidFill>
                  <a:srgbClr val="FF0000"/>
                </a:solidFill>
              </a:rPr>
              <a:t>машинными</a:t>
            </a:r>
            <a:r>
              <a:rPr lang="ru-RU" altLang="ru-RU" sz="2100" b="1" i="1" dirty="0" smtClean="0"/>
              <a:t>.</a:t>
            </a:r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sz="2100" b="1" i="1" dirty="0" smtClean="0"/>
              <a:t>Процедуре развертывания подвергаются отверстия, которые предварительно были получены в детали при помощи сверления. Обработанный с использованием такой технологической операции элемент может иметь точность, степень которой доходит до </a:t>
            </a:r>
            <a:r>
              <a:rPr lang="ru-RU" altLang="ru-RU" sz="2100" b="1" i="1" dirty="0" smtClean="0">
                <a:solidFill>
                  <a:srgbClr val="FF0000"/>
                </a:solidFill>
              </a:rPr>
              <a:t>шестого квалитета</a:t>
            </a:r>
            <a:r>
              <a:rPr lang="ru-RU" altLang="ru-RU" sz="2100" b="1" i="1" dirty="0" smtClean="0"/>
              <a:t>, а также невысокую шероховатость – до </a:t>
            </a:r>
            <a:r>
              <a:rPr lang="ru-RU" altLang="ru-RU" sz="2100" b="1" i="1" dirty="0" err="1" smtClean="0">
                <a:solidFill>
                  <a:srgbClr val="FF0000"/>
                </a:solidFill>
              </a:rPr>
              <a:t>Ra</a:t>
            </a:r>
            <a:r>
              <a:rPr lang="ru-RU" altLang="ru-RU" sz="2100" b="1" i="1" dirty="0" smtClean="0">
                <a:solidFill>
                  <a:srgbClr val="FF0000"/>
                </a:solidFill>
              </a:rPr>
              <a:t> 0,63</a:t>
            </a:r>
            <a:r>
              <a:rPr lang="ru-RU" altLang="ru-RU" sz="2100" b="1" i="1" dirty="0" smtClean="0"/>
              <a:t>. </a:t>
            </a:r>
          </a:p>
        </p:txBody>
      </p:sp>
      <p:pic>
        <p:nvPicPr>
          <p:cNvPr id="66563" name="Picture 4" descr="Копия (2) IMG_0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0"/>
            <a:ext cx="54864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457200" y="442913"/>
            <a:ext cx="8293100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8" tIns="40819" rIns="81638" bIns="40819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defRPr/>
            </a:pPr>
            <a:endParaRPr lang="ru-RU" altLang="ru-RU" sz="1996" smtClean="0">
              <a:solidFill>
                <a:srgbClr val="000000"/>
              </a:solidFill>
            </a:endParaRPr>
          </a:p>
          <a:p>
            <a:pPr eaLnBrk="1">
              <a:defRPr/>
            </a:pPr>
            <a:endParaRPr lang="ru-RU" altLang="ru-RU" sz="1996" smtClean="0">
              <a:solidFill>
                <a:srgbClr val="000000"/>
              </a:solidFill>
            </a:endParaRPr>
          </a:p>
        </p:txBody>
      </p:sp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131763" y="196850"/>
            <a:ext cx="8834437" cy="6508750"/>
          </a:xfrm>
          <a:prstGeom prst="rect">
            <a:avLst/>
          </a:prstGeom>
          <a:solidFill>
            <a:srgbClr val="FFFFCC"/>
          </a:solidFill>
          <a:ln>
            <a:noFill/>
          </a:ln>
          <a:extLst/>
        </p:spPr>
        <p:txBody>
          <a:bodyPr lIns="81638" tIns="40819" rIns="81638" bIns="40819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defRPr/>
            </a:pPr>
            <a:r>
              <a:rPr lang="ru-RU" altLang="ru-RU" sz="2100" b="1" dirty="0" smtClean="0">
                <a:solidFill>
                  <a:srgbClr val="FF0000"/>
                </a:solidFill>
              </a:rPr>
              <a:t>Развёртывание</a:t>
            </a:r>
            <a:r>
              <a:rPr lang="ru-RU" altLang="ru-RU" sz="2100" dirty="0" smtClean="0">
                <a:solidFill>
                  <a:srgbClr val="FF0000"/>
                </a:solidFill>
              </a:rPr>
              <a:t> </a:t>
            </a:r>
            <a:r>
              <a:rPr lang="ru-RU" altLang="ru-RU" sz="2100" dirty="0" smtClean="0">
                <a:solidFill>
                  <a:srgbClr val="000000"/>
                </a:solidFill>
              </a:rPr>
              <a:t>– вид чистовой механической обработки отверстий резанием.</a:t>
            </a:r>
          </a:p>
          <a:p>
            <a:pPr eaLnBrk="1">
              <a:defRPr/>
            </a:pPr>
            <a:r>
              <a:rPr lang="ru-RU" altLang="ru-RU" sz="2100" dirty="0" smtClean="0">
                <a:solidFill>
                  <a:srgbClr val="000000"/>
                </a:solidFill>
              </a:rPr>
              <a:t>Производят после предварительного сверления и зенкерования для получения отверстия с меньшей шероховатостью. </a:t>
            </a:r>
          </a:p>
          <a:p>
            <a:pPr eaLnBrk="1">
              <a:defRPr/>
            </a:pPr>
            <a:r>
              <a:rPr lang="ru-RU" altLang="ru-RU" sz="2100" dirty="0" smtClean="0">
                <a:solidFill>
                  <a:srgbClr val="000000"/>
                </a:solidFill>
              </a:rPr>
              <a:t>Вращающийся инструмент – </a:t>
            </a:r>
            <a:r>
              <a:rPr lang="ru-RU" altLang="ru-RU" sz="2100" b="1" dirty="0" smtClean="0">
                <a:solidFill>
                  <a:srgbClr val="FF0000"/>
                </a:solidFill>
              </a:rPr>
              <a:t>развёртка </a:t>
            </a:r>
            <a:r>
              <a:rPr lang="ru-RU" altLang="ru-RU" sz="2100" dirty="0" smtClean="0">
                <a:solidFill>
                  <a:srgbClr val="000000"/>
                </a:solidFill>
              </a:rPr>
              <a:t>– снимает лезвиями мельчайшие стружки с внутренней поверхности отверстия. </a:t>
            </a:r>
          </a:p>
          <a:p>
            <a:pPr eaLnBrk="1">
              <a:defRPr/>
            </a:pPr>
            <a:r>
              <a:rPr lang="ru-RU" altLang="ru-RU" sz="2100" dirty="0" smtClean="0">
                <a:solidFill>
                  <a:srgbClr val="000000"/>
                </a:solidFill>
              </a:rPr>
              <a:t>Условия резания и нагрузка на инструмент при выполнении развёртывания, и шероховатость поверхности схожи с так называемым протягиванием.</a:t>
            </a:r>
          </a:p>
          <a:p>
            <a:pPr eaLnBrk="1">
              <a:defRPr/>
            </a:pPr>
            <a:r>
              <a:rPr lang="ru-RU" altLang="ru-RU" sz="2100" b="1" dirty="0" smtClean="0">
                <a:solidFill>
                  <a:srgbClr val="0000FF"/>
                </a:solidFill>
              </a:rPr>
              <a:t>Не следует путать развертывание с зенкерованием. </a:t>
            </a:r>
            <a:r>
              <a:rPr lang="ru-RU" altLang="ru-RU" sz="2100" dirty="0" smtClean="0">
                <a:solidFill>
                  <a:srgbClr val="000000"/>
                </a:solidFill>
              </a:rPr>
              <a:t>Последнее является получистовой операцией, выполняемой обычно над отверстиями в литых деталях с целью удаления литьевой шероховатости и получения отверстий невысокой точности. Зенкерование также рекомендуется выполнять перед развёртыванием (чистовой операцией).</a:t>
            </a:r>
          </a:p>
          <a:p>
            <a:pPr eaLnBrk="1">
              <a:defRPr/>
            </a:pPr>
            <a:r>
              <a:rPr lang="ru-RU" altLang="ru-RU" sz="2100" b="1" dirty="0" smtClean="0">
                <a:solidFill>
                  <a:srgbClr val="FF0000"/>
                </a:solidFill>
              </a:rPr>
              <a:t>Развёртывание</a:t>
            </a:r>
            <a:r>
              <a:rPr lang="ru-RU" altLang="ru-RU" sz="2100" dirty="0" smtClean="0">
                <a:solidFill>
                  <a:srgbClr val="000000"/>
                </a:solidFill>
              </a:rPr>
              <a:t> является необходимой чистовой операцией для:</a:t>
            </a:r>
          </a:p>
          <a:p>
            <a:pPr marL="342900" indent="-342900" eaLnBrk="1">
              <a:buFont typeface="Wingdings" panose="05000000000000000000" pitchFamily="2" charset="2"/>
              <a:buChar char="Ø"/>
              <a:defRPr/>
            </a:pPr>
            <a:r>
              <a:rPr lang="ru-RU" altLang="ru-RU" sz="2100" dirty="0" smtClean="0">
                <a:solidFill>
                  <a:srgbClr val="000000"/>
                </a:solidFill>
              </a:rPr>
              <a:t>Получения точных калиброванных отверстий: посадочные для подшипников, отверстия для плунжеров, валов и </a:t>
            </a:r>
            <a:r>
              <a:rPr lang="ru-RU" altLang="ru-RU" sz="2100" dirty="0" err="1" smtClean="0">
                <a:solidFill>
                  <a:srgbClr val="000000"/>
                </a:solidFill>
              </a:rPr>
              <a:t>др</a:t>
            </a:r>
            <a:endParaRPr lang="ru-RU" altLang="ru-RU" sz="2100" dirty="0" smtClean="0">
              <a:solidFill>
                <a:srgbClr val="000000"/>
              </a:solidFill>
            </a:endParaRPr>
          </a:p>
          <a:p>
            <a:pPr marL="342900" indent="-342900" eaLnBrk="1">
              <a:buFont typeface="Wingdings" panose="05000000000000000000" pitchFamily="2" charset="2"/>
              <a:buChar char="Ø"/>
              <a:defRPr/>
            </a:pPr>
            <a:r>
              <a:rPr lang="ru-RU" altLang="ru-RU" sz="2100" dirty="0" smtClean="0">
                <a:solidFill>
                  <a:srgbClr val="000000"/>
                </a:solidFill>
              </a:rPr>
              <a:t>Получения малой шероховатости поверхности отверстий: для уменьшения трения, для плотного контакта или посадки.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04925" y="533400"/>
            <a:ext cx="6705600" cy="3352800"/>
          </a:xfrm>
        </p:spPr>
      </p:pic>
      <p:sp>
        <p:nvSpPr>
          <p:cNvPr id="11267" name="Прямоугольник 4"/>
          <p:cNvSpPr>
            <a:spLocks noChangeArrowheads="1"/>
          </p:cNvSpPr>
          <p:nvPr/>
        </p:nvSpPr>
        <p:spPr bwMode="auto">
          <a:xfrm>
            <a:off x="1295400" y="4038600"/>
            <a:ext cx="6858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А — </a:t>
            </a:r>
            <a:r>
              <a:rPr lang="ru-RU" altLang="ru-RU" sz="1800">
                <a:hlinkClick r:id="rId3" tooltip="Сверление"/>
              </a:rPr>
              <a:t>сверление</a:t>
            </a:r>
            <a:r>
              <a:rPr lang="ru-RU" altLang="ru-RU" sz="1800"/>
              <a:t> </a:t>
            </a:r>
            <a:r>
              <a:rPr lang="ru-RU" altLang="ru-RU" sz="1800">
                <a:hlinkClick r:id="rId4" tooltip="Сверло"/>
              </a:rPr>
              <a:t>сверлом</a:t>
            </a:r>
            <a:r>
              <a:rPr lang="ru-RU" altLang="ru-RU" sz="1800"/>
              <a:t/>
            </a:r>
            <a:br>
              <a:rPr lang="ru-RU" altLang="ru-RU" sz="1800"/>
            </a:br>
            <a:r>
              <a:rPr lang="ru-RU" altLang="ru-RU" sz="1800"/>
              <a:t>В — Борштанга. </a:t>
            </a:r>
            <a:r>
              <a:rPr lang="ru-RU" altLang="ru-RU" sz="1800">
                <a:hlinkClick r:id="rId5" tooltip="Растачивание"/>
              </a:rPr>
              <a:t>Растачивание</a:t>
            </a:r>
            <a:r>
              <a:rPr lang="ru-RU" altLang="ru-RU" sz="1800"/>
              <a:t> на </a:t>
            </a:r>
            <a:r>
              <a:rPr lang="ru-RU" altLang="ru-RU" sz="1800">
                <a:hlinkClick r:id="rId6" tooltip="Токарный станок"/>
              </a:rPr>
              <a:t>токарном станке</a:t>
            </a:r>
            <a:r>
              <a:rPr lang="ru-RU" altLang="ru-RU" sz="1800"/>
              <a:t/>
            </a:r>
            <a:br>
              <a:rPr lang="ru-RU" altLang="ru-RU" sz="1800"/>
            </a:br>
            <a:r>
              <a:rPr lang="ru-RU" altLang="ru-RU" sz="1800"/>
              <a:t>С — </a:t>
            </a:r>
            <a:r>
              <a:rPr lang="ru-RU" altLang="ru-RU" sz="1800">
                <a:hlinkClick r:id="rId7" tooltip="Зенкерование"/>
              </a:rPr>
              <a:t>зенкерование</a:t>
            </a:r>
            <a:r>
              <a:rPr lang="ru-RU" altLang="ru-RU" sz="1800"/>
              <a:t> </a:t>
            </a:r>
            <a:r>
              <a:rPr lang="ru-RU" altLang="ru-RU" sz="1800">
                <a:hlinkClick r:id="rId8" tooltip="Зенкер"/>
              </a:rPr>
              <a:t>зенкером</a:t>
            </a:r>
            <a:r>
              <a:rPr lang="ru-RU" altLang="ru-RU" sz="1800"/>
              <a:t/>
            </a:r>
            <a:br>
              <a:rPr lang="ru-RU" altLang="ru-RU" sz="1800"/>
            </a:br>
            <a:r>
              <a:rPr lang="ru-RU" altLang="ru-RU" sz="1800"/>
              <a:t>D — </a:t>
            </a:r>
            <a:r>
              <a:rPr lang="ru-RU" altLang="ru-RU" sz="1800">
                <a:hlinkClick r:id="rId9" tooltip="Развёртывание отверстий"/>
              </a:rPr>
              <a:t>развёртывание</a:t>
            </a:r>
            <a:r>
              <a:rPr lang="ru-RU" altLang="ru-RU" sz="1800"/>
              <a:t> </a:t>
            </a:r>
            <a:r>
              <a:rPr lang="ru-RU" altLang="ru-RU" sz="1800">
                <a:hlinkClick r:id="rId10" tooltip="Развёртка (инструмент)"/>
              </a:rPr>
              <a:t>развёрткой</a:t>
            </a:r>
            <a:r>
              <a:rPr lang="ru-RU" altLang="ru-RU" sz="1800"/>
              <a:t/>
            </a:r>
            <a:br>
              <a:rPr lang="ru-RU" altLang="ru-RU" sz="1800"/>
            </a:br>
            <a:r>
              <a:rPr lang="ru-RU" altLang="ru-RU" sz="1800"/>
              <a:t>E,F — </a:t>
            </a:r>
            <a:r>
              <a:rPr lang="ru-RU" altLang="ru-RU" sz="1800">
                <a:hlinkClick r:id="rId11" tooltip="Цекование"/>
              </a:rPr>
              <a:t>цекование</a:t>
            </a:r>
            <a:r>
              <a:rPr lang="ru-RU" altLang="ru-RU" sz="1800"/>
              <a:t> цековкой</a:t>
            </a:r>
            <a:br>
              <a:rPr lang="ru-RU" altLang="ru-RU" sz="1800"/>
            </a:br>
            <a:r>
              <a:rPr lang="ru-RU" altLang="ru-RU" sz="1800"/>
              <a:t>G — </a:t>
            </a:r>
            <a:r>
              <a:rPr lang="ru-RU" altLang="ru-RU" sz="1800">
                <a:hlinkClick r:id="rId12" tooltip="Зенкование"/>
              </a:rPr>
              <a:t>зенкование</a:t>
            </a:r>
            <a:r>
              <a:rPr lang="ru-RU" altLang="ru-RU" sz="1800"/>
              <a:t> </a:t>
            </a:r>
            <a:r>
              <a:rPr lang="ru-RU" altLang="ru-RU" sz="1800">
                <a:hlinkClick r:id="rId13" tooltip="Зенковка"/>
              </a:rPr>
              <a:t>зенковкой</a:t>
            </a:r>
            <a:r>
              <a:rPr lang="ru-RU" altLang="ru-RU" sz="1800"/>
              <a:t/>
            </a:r>
            <a:br>
              <a:rPr lang="ru-RU" altLang="ru-RU" sz="1800"/>
            </a:br>
            <a:r>
              <a:rPr lang="ru-RU" altLang="ru-RU" sz="1800"/>
              <a:t>H — нарезка </a:t>
            </a:r>
            <a:r>
              <a:rPr lang="ru-RU" altLang="ru-RU" sz="1800">
                <a:hlinkClick r:id="rId14" tooltip="Резьба"/>
              </a:rPr>
              <a:t>резьбы</a:t>
            </a:r>
            <a:r>
              <a:rPr lang="ru-RU" altLang="ru-RU" sz="1800"/>
              <a:t> </a:t>
            </a:r>
            <a:r>
              <a:rPr lang="ru-RU" altLang="ru-RU" sz="1800">
                <a:hlinkClick r:id="rId15" tooltip="Метчик"/>
              </a:rPr>
              <a:t>метчиком</a:t>
            </a:r>
            <a:endParaRPr lang="ru-RU" altLang="ru-RU" sz="180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/>
          <p:cNvSpPr txBox="1">
            <a:spLocks noChangeArrowheads="1"/>
          </p:cNvSpPr>
          <p:nvPr/>
        </p:nvSpPr>
        <p:spPr bwMode="auto">
          <a:xfrm>
            <a:off x="457200" y="442913"/>
            <a:ext cx="8293100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8" tIns="40819" rIns="81638" bIns="40819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defRPr/>
            </a:pPr>
            <a:endParaRPr lang="ru-RU" altLang="ru-RU" sz="1996" smtClean="0">
              <a:solidFill>
                <a:srgbClr val="000000"/>
              </a:solidFill>
            </a:endParaRPr>
          </a:p>
          <a:p>
            <a:pPr eaLnBrk="1">
              <a:defRPr/>
            </a:pPr>
            <a:endParaRPr lang="ru-RU" altLang="ru-RU" sz="1996" smtClean="0">
              <a:solidFill>
                <a:srgbClr val="000000"/>
              </a:solidFill>
            </a:endParaRPr>
          </a:p>
        </p:txBody>
      </p:sp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165100" y="153988"/>
            <a:ext cx="8847138" cy="6399212"/>
          </a:xfrm>
          <a:prstGeom prst="rect">
            <a:avLst/>
          </a:prstGeom>
          <a:solidFill>
            <a:srgbClr val="FFFFCC"/>
          </a:solidFill>
          <a:ln>
            <a:noFill/>
          </a:ln>
          <a:extLst/>
        </p:spPr>
        <p:txBody>
          <a:bodyPr lIns="81638" tIns="40819" rIns="81638" bIns="40819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defRPr/>
            </a:pPr>
            <a:r>
              <a:rPr lang="ru-RU" altLang="ru-RU" sz="2200" b="1" dirty="0" smtClean="0">
                <a:solidFill>
                  <a:srgbClr val="FF0000"/>
                </a:solidFill>
              </a:rPr>
              <a:t>Основным инструментом </a:t>
            </a:r>
            <a:r>
              <a:rPr lang="ru-RU" altLang="ru-RU" sz="2200" dirty="0" smtClean="0">
                <a:solidFill>
                  <a:srgbClr val="000000"/>
                </a:solidFill>
              </a:rPr>
              <a:t>для выполнения развёртывания являются так называемые </a:t>
            </a:r>
            <a:r>
              <a:rPr lang="ru-RU" altLang="ru-RU" sz="2200" b="1" dirty="0" smtClean="0">
                <a:solidFill>
                  <a:srgbClr val="FF0000"/>
                </a:solidFill>
              </a:rPr>
              <a:t>развёртки</a:t>
            </a:r>
            <a:r>
              <a:rPr lang="ru-RU" altLang="ru-RU" sz="2200" dirty="0" smtClean="0">
                <a:solidFill>
                  <a:srgbClr val="000000"/>
                </a:solidFill>
              </a:rPr>
              <a:t>, представляющие собой многолезвийные (</a:t>
            </a:r>
            <a:r>
              <a:rPr lang="ru-RU" altLang="ru-RU" sz="2200" b="1" dirty="0" smtClean="0">
                <a:solidFill>
                  <a:srgbClr val="FF0000"/>
                </a:solidFill>
              </a:rPr>
              <a:t>4-20 лезвий</a:t>
            </a:r>
            <a:r>
              <a:rPr lang="ru-RU" altLang="ru-RU" sz="2200" dirty="0" smtClean="0">
                <a:solidFill>
                  <a:srgbClr val="000000"/>
                </a:solidFill>
              </a:rPr>
              <a:t>) </a:t>
            </a:r>
            <a:r>
              <a:rPr lang="ru-RU" altLang="ru-RU" sz="2200" dirty="0" smtClean="0">
                <a:solidFill>
                  <a:srgbClr val="0070C0"/>
                </a:solidFill>
              </a:rPr>
              <a:t>цилиндрические</a:t>
            </a:r>
            <a:r>
              <a:rPr lang="ru-RU" altLang="ru-RU" sz="2200" dirty="0" smtClean="0">
                <a:solidFill>
                  <a:srgbClr val="000000"/>
                </a:solidFill>
              </a:rPr>
              <a:t> либо </a:t>
            </a:r>
            <a:r>
              <a:rPr lang="ru-RU" altLang="ru-RU" sz="2200" dirty="0" smtClean="0">
                <a:solidFill>
                  <a:srgbClr val="0070C0"/>
                </a:solidFill>
              </a:rPr>
              <a:t>конические</a:t>
            </a:r>
            <a:r>
              <a:rPr lang="ru-RU" altLang="ru-RU" sz="2200" dirty="0" smtClean="0">
                <a:solidFill>
                  <a:srgbClr val="000000"/>
                </a:solidFill>
              </a:rPr>
              <a:t> инструменты, имеющие ось вращения и при вращении которых происходит резание материала. </a:t>
            </a:r>
          </a:p>
          <a:p>
            <a:pPr eaLnBrk="1">
              <a:defRPr/>
            </a:pPr>
            <a:r>
              <a:rPr lang="ru-RU" altLang="ru-RU" sz="2200" dirty="0" smtClean="0">
                <a:solidFill>
                  <a:srgbClr val="000000"/>
                </a:solidFill>
              </a:rPr>
              <a:t>При развёртывании применяют следующие </a:t>
            </a:r>
            <a:r>
              <a:rPr lang="ru-RU" altLang="ru-RU" sz="2200" b="1" u="sng" dirty="0" smtClean="0">
                <a:solidFill>
                  <a:srgbClr val="FF0000"/>
                </a:solidFill>
              </a:rPr>
              <a:t>виды развёрток</a:t>
            </a:r>
            <a:r>
              <a:rPr lang="ru-RU" altLang="ru-RU" sz="2200" dirty="0" smtClean="0">
                <a:solidFill>
                  <a:srgbClr val="000000"/>
                </a:solidFill>
              </a:rPr>
              <a:t>:</a:t>
            </a:r>
          </a:p>
          <a:p>
            <a:pPr marL="342900" indent="-342900" eaLnBrk="1"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2200" dirty="0" smtClean="0">
                <a:solidFill>
                  <a:srgbClr val="000000"/>
                </a:solidFill>
              </a:rPr>
              <a:t>Цилиндрические цельные ручные: ручная развёртка отверстий от 1 до 32 мм в диаметре (глубиной до 150 мм).</a:t>
            </a:r>
          </a:p>
          <a:p>
            <a:pPr marL="342900" indent="-342900" eaLnBrk="1"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2200" dirty="0" smtClean="0">
                <a:solidFill>
                  <a:srgbClr val="000000"/>
                </a:solidFill>
              </a:rPr>
              <a:t>Конические цельные ручные: ручное развёртывание конических отверстий .</a:t>
            </a:r>
          </a:p>
          <a:p>
            <a:pPr marL="342900" indent="-342900" eaLnBrk="1"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2200" dirty="0" smtClean="0">
                <a:solidFill>
                  <a:srgbClr val="000000"/>
                </a:solidFill>
              </a:rPr>
              <a:t>Цилиндрические цельные машинные: развёртка отверстий до 150 мм.</a:t>
            </a:r>
          </a:p>
          <a:p>
            <a:pPr marL="342900" indent="-342900" eaLnBrk="1"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2200" dirty="0" smtClean="0">
                <a:solidFill>
                  <a:srgbClr val="000000"/>
                </a:solidFill>
              </a:rPr>
              <a:t>Конические цельные машинные: развёртка любых инструментальных конусных поверхностей.</a:t>
            </a:r>
          </a:p>
          <a:p>
            <a:pPr marL="342900" indent="-342900" eaLnBrk="1"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2200" dirty="0" smtClean="0">
                <a:solidFill>
                  <a:srgbClr val="000000"/>
                </a:solidFill>
              </a:rPr>
              <a:t>Цилиндрические раздвижные ручные: регулирование диаметра развёртки (подгонка отверстий до 32 мм в диаметре).</a:t>
            </a:r>
          </a:p>
          <a:p>
            <a:pPr marL="342900" indent="-342900" eaLnBrk="1"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2200" dirty="0" smtClean="0">
                <a:solidFill>
                  <a:srgbClr val="000000"/>
                </a:solidFill>
              </a:rPr>
              <a:t>Цилиндрические раздвижные машинные: регулирование диаметра развёртки.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Заголовок 1"/>
          <p:cNvSpPr>
            <a:spLocks noGrp="1"/>
          </p:cNvSpPr>
          <p:nvPr>
            <p:ph type="title"/>
          </p:nvPr>
        </p:nvSpPr>
        <p:spPr>
          <a:xfrm>
            <a:off x="487363" y="609600"/>
            <a:ext cx="8229600" cy="639763"/>
          </a:xfrm>
        </p:spPr>
        <p:txBody>
          <a:bodyPr/>
          <a:lstStyle/>
          <a:p>
            <a:r>
              <a:rPr lang="ru-RU" altLang="ru-RU" sz="3600" b="1" smtClean="0">
                <a:solidFill>
                  <a:srgbClr val="FF0000"/>
                </a:solidFill>
              </a:rPr>
              <a:t>НАЗНАЧЕНИЕ РАЗВЕРТЫВАНИЯ:</a:t>
            </a:r>
          </a:p>
        </p:txBody>
      </p:sp>
      <p:sp>
        <p:nvSpPr>
          <p:cNvPr id="71683" name="Объект 2"/>
          <p:cNvSpPr>
            <a:spLocks noGrp="1"/>
          </p:cNvSpPr>
          <p:nvPr>
            <p:ph idx="1"/>
          </p:nvPr>
        </p:nvSpPr>
        <p:spPr>
          <a:xfrm>
            <a:off x="304800" y="1600200"/>
            <a:ext cx="8412163" cy="4419600"/>
          </a:xfrm>
          <a:solidFill>
            <a:srgbClr val="FFFFCC"/>
          </a:solidFill>
        </p:spPr>
        <p:txBody>
          <a:bodyPr/>
          <a:lstStyle/>
          <a:p>
            <a:pPr marL="534988" indent="-534988">
              <a:spcBef>
                <a:spcPts val="120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b="1" u="sng" dirty="0" smtClean="0">
                <a:solidFill>
                  <a:srgbClr val="0000FF"/>
                </a:solidFill>
              </a:rPr>
              <a:t>получение точных калиброванных отверстий</a:t>
            </a:r>
            <a:r>
              <a:rPr lang="ru-RU" altLang="ru-RU" b="1" dirty="0" smtClean="0">
                <a:solidFill>
                  <a:srgbClr val="0000FF"/>
                </a:solidFill>
              </a:rPr>
              <a:t>: посадочных для подшипников, отверстия для плунжеров, валов и др.;</a:t>
            </a:r>
          </a:p>
          <a:p>
            <a:pPr marL="534988" indent="-534988">
              <a:spcBef>
                <a:spcPts val="120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b="1" u="sng" dirty="0" smtClean="0">
                <a:solidFill>
                  <a:srgbClr val="006600"/>
                </a:solidFill>
              </a:rPr>
              <a:t>получение малой шероховатости поверхности отверстий</a:t>
            </a:r>
            <a:r>
              <a:rPr lang="ru-RU" altLang="ru-RU" b="1" dirty="0" smtClean="0">
                <a:solidFill>
                  <a:srgbClr val="006600"/>
                </a:solidFill>
              </a:rPr>
              <a:t>: для уменьшения трения, для плотного контакта и посадки.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8" name="Picture 4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7463"/>
            <a:ext cx="6324600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483100"/>
            <a:ext cx="5029200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0" name="Прямоугольник 2"/>
          <p:cNvSpPr>
            <a:spLocks noChangeArrowheads="1"/>
          </p:cNvSpPr>
          <p:nvPr/>
        </p:nvSpPr>
        <p:spPr bwMode="auto">
          <a:xfrm>
            <a:off x="1752600" y="6410325"/>
            <a:ext cx="609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00FF"/>
                </a:solidFill>
              </a:rPr>
              <a:t>Цилиндрические ручные развертки 24Н8 0150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4" descr="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3" y="1371600"/>
            <a:ext cx="8991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Заголовок 1"/>
          <p:cNvSpPr>
            <a:spLocks noGrp="1"/>
          </p:cNvSpPr>
          <p:nvPr>
            <p:ph type="title"/>
          </p:nvPr>
        </p:nvSpPr>
        <p:spPr>
          <a:xfrm>
            <a:off x="328523" y="274638"/>
            <a:ext cx="8358277" cy="6507162"/>
          </a:xfr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74755" name="Picture 2" descr="D:\зенкер зенковка развертка\разв-е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8523" y="457200"/>
            <a:ext cx="8378825" cy="59515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"/>
          <p:cNvSpPr txBox="1">
            <a:spLocks noChangeArrowheads="1"/>
          </p:cNvSpPr>
          <p:nvPr/>
        </p:nvSpPr>
        <p:spPr bwMode="auto">
          <a:xfrm>
            <a:off x="457200" y="442913"/>
            <a:ext cx="8293100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8" tIns="40819" rIns="81638" bIns="40819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defRPr/>
            </a:pPr>
            <a:endParaRPr lang="ru-RU" altLang="ru-RU" sz="1996" smtClean="0">
              <a:solidFill>
                <a:srgbClr val="000000"/>
              </a:solidFill>
            </a:endParaRPr>
          </a:p>
          <a:p>
            <a:pPr eaLnBrk="1">
              <a:defRPr/>
            </a:pPr>
            <a:endParaRPr lang="ru-RU" altLang="ru-RU" sz="1996" smtClean="0">
              <a:solidFill>
                <a:srgbClr val="000000"/>
              </a:solidFill>
            </a:endParaRPr>
          </a:p>
        </p:txBody>
      </p:sp>
      <p:pic>
        <p:nvPicPr>
          <p:cNvPr id="757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212725"/>
            <a:ext cx="2619375" cy="325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578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838" y="260350"/>
            <a:ext cx="3462337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578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" y="3722688"/>
            <a:ext cx="4448175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5782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88" y="3725863"/>
            <a:ext cx="1482725" cy="292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Заголовок 1"/>
          <p:cNvSpPr>
            <a:spLocks noGrp="1"/>
          </p:cNvSpPr>
          <p:nvPr>
            <p:ph type="ctrTitle"/>
          </p:nvPr>
        </p:nvSpPr>
        <p:spPr>
          <a:xfrm>
            <a:off x="838200" y="152400"/>
            <a:ext cx="7772400" cy="1470025"/>
          </a:xfrm>
        </p:spPr>
        <p:txBody>
          <a:bodyPr/>
          <a:lstStyle/>
          <a:p>
            <a:r>
              <a:rPr lang="ru-RU" altLang="ru-RU" sz="2800" b="1" smtClean="0">
                <a:solidFill>
                  <a:srgbClr val="FF0000"/>
                </a:solidFill>
              </a:rPr>
              <a:t>Рекомендации, которых следует придерживаться при выполнении развертывания отверстий: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800" y="1524000"/>
            <a:ext cx="8610600" cy="4876800"/>
          </a:xfrm>
        </p:spPr>
        <p:txBody>
          <a:bodyPr/>
          <a:lstStyle/>
          <a:p>
            <a:pPr marL="342900" indent="-342900" algn="l"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ru-RU" sz="2400" dirty="0" smtClean="0"/>
              <a:t>Припуски </a:t>
            </a:r>
            <a:r>
              <a:rPr lang="ru-RU" sz="2400" dirty="0"/>
              <a:t>в диаметре обрабатываемого отверстия выбираются по специальным таблицам.</a:t>
            </a:r>
          </a:p>
          <a:p>
            <a:pPr marL="342900" indent="-342900" algn="l"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ru-RU" sz="2400" dirty="0"/>
              <a:t>При использовании ручного инструмента, который вращают только по часовой стрелке, сначала выполняют черновое, а потом чистовое развертывание.</a:t>
            </a:r>
          </a:p>
          <a:p>
            <a:pPr marL="342900" indent="-342900" algn="l"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ru-RU" sz="2400" dirty="0"/>
              <a:t>Обработку стальных деталей выполняют с обязательным использованием </a:t>
            </a:r>
            <a:r>
              <a:rPr lang="ru-RU" sz="2400" dirty="0" smtClean="0"/>
              <a:t>смазочно-охлаждающей жидкости (СОЖ), </a:t>
            </a:r>
            <a:r>
              <a:rPr lang="ru-RU" sz="2400" dirty="0"/>
              <a:t>чугунных – всухую.</a:t>
            </a:r>
          </a:p>
          <a:p>
            <a:pPr marL="342900" indent="-342900" algn="l"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ru-RU" sz="2400" dirty="0"/>
              <a:t>Машинное развертывание проводят сразу после сверления на станке – с одной установки детали.</a:t>
            </a:r>
          </a:p>
          <a:p>
            <a:pPr marL="342900" indent="-342900" algn="l"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ru-RU" sz="2400" dirty="0"/>
              <a:t>Для контроля качества результата используют специальные калибры.</a:t>
            </a:r>
          </a:p>
          <a:p>
            <a:pPr>
              <a:defRPr/>
            </a:pPr>
            <a:endParaRPr lang="ru-RU" sz="2400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1" name="Picture 4" descr="IMG_00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-104775"/>
            <a:ext cx="4640263" cy="696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79876" name="Picture 4" descr="посл-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2" y="243816"/>
            <a:ext cx="9067800" cy="642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988"/>
            <a:ext cx="8207375" cy="1268412"/>
          </a:xfrm>
        </p:spPr>
        <p:txBody>
          <a:bodyPr/>
          <a:lstStyle/>
          <a:p>
            <a:pPr eaLnBrk="1" hangingPunct="1"/>
            <a:r>
              <a:rPr lang="ru-RU" altLang="ru-RU" sz="31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Дефекты при обработке отверстий, причины их появления и способы предупреждения</a:t>
            </a:r>
          </a:p>
        </p:txBody>
      </p:sp>
      <p:graphicFrame>
        <p:nvGraphicFramePr>
          <p:cNvPr id="10339" name="Group 99"/>
          <p:cNvGraphicFramePr>
            <a:graphicFrameLocks noGrp="1"/>
          </p:cNvGraphicFramePr>
          <p:nvPr>
            <p:ph idx="1"/>
          </p:nvPr>
        </p:nvGraphicFramePr>
        <p:xfrm>
          <a:off x="179388" y="1408113"/>
          <a:ext cx="8820150" cy="5456236"/>
        </p:xfrm>
        <a:graphic>
          <a:graphicData uri="http://schemas.openxmlformats.org/drawingml/2006/table">
            <a:tbl>
              <a:tblPr/>
              <a:tblGrid>
                <a:gridCol w="2079625">
                  <a:extLst>
                    <a:ext uri="{9D8B030D-6E8A-4147-A177-3AD203B41FA5}"/>
                  </a:extLst>
                </a:gridCol>
                <a:gridCol w="3695700">
                  <a:extLst>
                    <a:ext uri="{9D8B030D-6E8A-4147-A177-3AD203B41FA5}"/>
                  </a:extLst>
                </a:gridCol>
                <a:gridCol w="3044825">
                  <a:extLst>
                    <a:ext uri="{9D8B030D-6E8A-4147-A177-3AD203B41FA5}"/>
                  </a:extLst>
                </a:gridCol>
              </a:tblGrid>
              <a:tr h="8230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Дефект</a:t>
                      </a:r>
                    </a:p>
                  </a:txBody>
                  <a:tcPr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Причина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Способ предупреждения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/>
                </a:extLst>
              </a:tr>
              <a:tr h="13107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Перекос отверстия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Попадание стружки  под заготовки. Неправильные подкладки.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Очищать стол и заготовку от грязи и стружки. Исправить или заменить подкладки.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/>
                </a:extLst>
              </a:tr>
              <a:tr h="13107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Смещение отверстия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Увод сверла в сторону. Неверная разметка при сверлении по разметке.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Проверить правильность заточки сверла. Правильно размечать заготовку.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/>
                </a:extLst>
              </a:tr>
              <a:tr h="10058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Завышенный диаметр отверстия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Разная длина режущих кромок. Смещение поперечной режущей кромки.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Правильно переточить сверло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/>
                </a:extLst>
              </a:tr>
              <a:tr h="10058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Увеличение глубины отверстия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Неправильная установка упора на глубину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Точно установить упор на заданную глубину резания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1611</TotalTime>
  <Words>4304</Words>
  <Application>Microsoft Office PowerPoint</Application>
  <PresentationFormat>Экран (4:3)</PresentationFormat>
  <Paragraphs>565</Paragraphs>
  <Slides>138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138</vt:i4>
      </vt:variant>
    </vt:vector>
  </HeadingPairs>
  <TitlesOfParts>
    <vt:vector size="155" baseType="lpstr">
      <vt:lpstr>Arial Unicode MS</vt:lpstr>
      <vt:lpstr>Microsoft YaHei</vt:lpstr>
      <vt:lpstr>Arial</vt:lpstr>
      <vt:lpstr>Arial Black</vt:lpstr>
      <vt:lpstr>Arial Narrow</vt:lpstr>
      <vt:lpstr>Calibri</vt:lpstr>
      <vt:lpstr>Courier New</vt:lpstr>
      <vt:lpstr>Impact</vt:lpstr>
      <vt:lpstr>Monotype Corsiva</vt:lpstr>
      <vt:lpstr>Segoe UI</vt:lpstr>
      <vt:lpstr>Tahoma</vt:lpstr>
      <vt:lpstr>Times New Roman</vt:lpstr>
      <vt:lpstr>ubuntu</vt:lpstr>
      <vt:lpstr>Verdana</vt:lpstr>
      <vt:lpstr>Wingdings</vt:lpstr>
      <vt:lpstr>Wingdings 2</vt:lpstr>
      <vt:lpstr>Оформление по умолчанию</vt:lpstr>
      <vt:lpstr>МДК 03.01  Слесарное дело и  технические измерения   Раздел 1 Слесарное дело</vt:lpstr>
      <vt:lpstr>Презентация PowerPoint</vt:lpstr>
      <vt:lpstr>Презентация PowerPoint</vt:lpstr>
      <vt:lpstr> СВЕРЛЕНИЕ, ЗЕНКЕРОВАНИЕ И РАЗВЕРТЫВАНИЕ ОТВЕРСТИЙ</vt:lpstr>
      <vt:lpstr>Обработка отверстий – это целый ряд технологических операций, целью которых является доведение геометрических параметров, а также степени шероховатости внутренней поверхности предварительно выполненных отверстий до требуемых значений.</vt:lpstr>
      <vt:lpstr>Презентация PowerPoint</vt:lpstr>
      <vt:lpstr>Презентация PowerPoint</vt:lpstr>
      <vt:lpstr>Презентация PowerPoint</vt:lpstr>
      <vt:lpstr>Презентация PowerPoint</vt:lpstr>
      <vt:lpstr>Определения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Сверление применяется для:</vt:lpstr>
      <vt:lpstr>Презентация PowerPoint</vt:lpstr>
      <vt:lpstr>Презентация PowerPoint</vt:lpstr>
      <vt:lpstr>Схемы обработки поверхностей на станках сверлильной группы </vt:lpstr>
      <vt:lpstr>Презентация PowerPoint</vt:lpstr>
      <vt:lpstr>Свёрла</vt:lpstr>
      <vt:lpstr>Презентация PowerPoint</vt:lpstr>
      <vt:lpstr>Разновидности сверл: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Спиральные (винтовые) сверла</vt:lpstr>
      <vt:lpstr>Устройство спирального сверла</vt:lpstr>
      <vt:lpstr>СПИРАЛЬНОЕ (ВИНТОВОЕ) СВЕРЛО </vt:lpstr>
      <vt:lpstr>Презентация PowerPoint</vt:lpstr>
      <vt:lpstr>ЭЛЕМЕНТЫ СПИРАЛЬНОГО СВЕРЛА: </vt:lpstr>
      <vt:lpstr>Геометрия спирального сверла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Рекомендуемые значения угла  при вершине резца </vt:lpstr>
      <vt:lpstr>Выбор углов заточки при вершине сверла зависит от твердости обрабатываемого материала:</vt:lpstr>
      <vt:lpstr>Проверка качества заточки свёрл</vt:lpstr>
      <vt:lpstr>Износ и стойкость инструмента</vt:lpstr>
      <vt:lpstr>Презентация PowerPoint</vt:lpstr>
      <vt:lpstr>Особенности процесса резания при сверлении </vt:lpstr>
      <vt:lpstr>Центровочные и перовые сверла</vt:lpstr>
      <vt:lpstr>Презентация PowerPoint</vt:lpstr>
      <vt:lpstr>Презентация PowerPoint</vt:lpstr>
      <vt:lpstr>Центровочное сверло</vt:lpstr>
      <vt:lpstr>Презентация PowerPoint</vt:lpstr>
      <vt:lpstr>Кольцевые сверла</vt:lpstr>
      <vt:lpstr>Кольцевое сверло </vt:lpstr>
      <vt:lpstr>Шнековое сверло</vt:lpstr>
      <vt:lpstr>Эжекторное сверло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Рассверливание отверстий</vt:lpstr>
      <vt:lpstr>Рассверливание отверстий</vt:lpstr>
      <vt:lpstr>Презентация PowerPoint</vt:lpstr>
      <vt:lpstr>Зенкеры, цековки, зенковки и развертки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Цилиндрический зенкер</vt:lpstr>
      <vt:lpstr>Презентация PowerPoint</vt:lpstr>
      <vt:lpstr>Презентация PowerPoint</vt:lpstr>
      <vt:lpstr>Специалисты дают следующие рекомендации для тех, кто планирует выполнить зенкерование: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Конические зенковки</vt:lpstr>
      <vt:lpstr>При выполнении зенкования придерживаются следующих правил:</vt:lpstr>
      <vt:lpstr>Презентация PowerPoint</vt:lpstr>
      <vt:lpstr>Цекование (разновидность зенкерования) – это вид обработки, применяемый для зачистки торцовых поверхностей детали (например, снятие бобышек), которые будут соприкасаться с гайками, головками болтов, шайбами и стопорными кольцами и выполняемый на станках и при помощи цековки, для установки которой на оборудование применяются оправки.  Цеко́вка (разновидность зенкера) – режущий инструмент (в виде насадных головок) для обработки отверстий в деталях с целью получения цилиндрических углублений, опорных плоскостей вокруг отверстий или снятия фасок центровых отверстий.</vt:lpstr>
      <vt:lpstr>Презентация PowerPoint</vt:lpstr>
      <vt:lpstr>Чем различаются зенкование и цекование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НАЗНАЧЕНИЕ РАЗВЕРТЫВАНИЯ:</vt:lpstr>
      <vt:lpstr>Презентация PowerPoint</vt:lpstr>
      <vt:lpstr>Презентация PowerPoint</vt:lpstr>
      <vt:lpstr>Презентация PowerPoint</vt:lpstr>
      <vt:lpstr>Презентация PowerPoint</vt:lpstr>
      <vt:lpstr>Рекомендации, которых следует придерживаться при выполнении развертывания отверстий:</vt:lpstr>
      <vt:lpstr>Презентация PowerPoint</vt:lpstr>
      <vt:lpstr>Презентация PowerPoint</vt:lpstr>
      <vt:lpstr>Дефекты при обработке отверстий, причины их появления и способы предупреждения</vt:lpstr>
      <vt:lpstr>Презентация PowerPoint</vt:lpstr>
      <vt:lpstr>Презентация PowerPoint</vt:lpstr>
      <vt:lpstr>Механизированное и ручное оборудование для сверления: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Механизированное и ручное оборудование для сверления: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Приемы сверления:</vt:lpstr>
      <vt:lpstr>Приемы сверления: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Режимы резания </vt:lpstr>
      <vt:lpstr>Презентация PowerPoint</vt:lpstr>
      <vt:lpstr>Презентация PowerPoint</vt:lpstr>
      <vt:lpstr>Презентация PowerPoint</vt:lpstr>
      <vt:lpstr>Следует убирать волосы под головной убор 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КОНТРОЛЬНЫЕ  ВОПРОСЫ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user</cp:lastModifiedBy>
  <cp:revision>189</cp:revision>
  <cp:lastPrinted>1601-01-01T00:00:00Z</cp:lastPrinted>
  <dcterms:created xsi:type="dcterms:W3CDTF">1601-01-01T00:00:00Z</dcterms:created>
  <dcterms:modified xsi:type="dcterms:W3CDTF">2021-12-26T19:47:58Z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