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93" r:id="rId3"/>
    <p:sldId id="294" r:id="rId4"/>
    <p:sldId id="295" r:id="rId5"/>
    <p:sldId id="296" r:id="rId6"/>
    <p:sldId id="297" r:id="rId7"/>
    <p:sldId id="298" r:id="rId8"/>
    <p:sldId id="299" r:id="rId9"/>
    <p:sldId id="300" r:id="rId10"/>
    <p:sldId id="301" r:id="rId11"/>
    <p:sldId id="257" r:id="rId12"/>
    <p:sldId id="258" r:id="rId13"/>
    <p:sldId id="259" r:id="rId14"/>
    <p:sldId id="260" r:id="rId15"/>
    <p:sldId id="261" r:id="rId16"/>
    <p:sldId id="272" r:id="rId17"/>
    <p:sldId id="262" r:id="rId18"/>
    <p:sldId id="263" r:id="rId19"/>
    <p:sldId id="302" r:id="rId20"/>
    <p:sldId id="268" r:id="rId21"/>
    <p:sldId id="303" r:id="rId22"/>
    <p:sldId id="304" r:id="rId23"/>
    <p:sldId id="305" r:id="rId24"/>
    <p:sldId id="266" r:id="rId25"/>
    <p:sldId id="306" r:id="rId26"/>
    <p:sldId id="264" r:id="rId27"/>
    <p:sldId id="267" r:id="rId28"/>
    <p:sldId id="269" r:id="rId29"/>
    <p:sldId id="307" r:id="rId30"/>
    <p:sldId id="308" r:id="rId31"/>
    <p:sldId id="309" r:id="rId32"/>
    <p:sldId id="310" r:id="rId33"/>
    <p:sldId id="311" r:id="rId34"/>
    <p:sldId id="312" r:id="rId35"/>
    <p:sldId id="271" r:id="rId36"/>
    <p:sldId id="313" r:id="rId37"/>
    <p:sldId id="273" r:id="rId38"/>
    <p:sldId id="314" r:id="rId39"/>
    <p:sldId id="315" r:id="rId40"/>
    <p:sldId id="270" r:id="rId41"/>
    <p:sldId id="316" r:id="rId42"/>
    <p:sldId id="274" r:id="rId43"/>
    <p:sldId id="317" r:id="rId44"/>
    <p:sldId id="275" r:id="rId45"/>
    <p:sldId id="276" r:id="rId46"/>
    <p:sldId id="277" r:id="rId47"/>
    <p:sldId id="278" r:id="rId48"/>
    <p:sldId id="280" r:id="rId49"/>
    <p:sldId id="279" r:id="rId50"/>
    <p:sldId id="281" r:id="rId51"/>
    <p:sldId id="282" r:id="rId52"/>
    <p:sldId id="283" r:id="rId53"/>
    <p:sldId id="284" r:id="rId54"/>
    <p:sldId id="285" r:id="rId55"/>
    <p:sldId id="318" r:id="rId56"/>
    <p:sldId id="286" r:id="rId57"/>
    <p:sldId id="287" r:id="rId58"/>
    <p:sldId id="319" r:id="rId59"/>
    <p:sldId id="320" r:id="rId60"/>
    <p:sldId id="292" r:id="rId61"/>
    <p:sldId id="289" r:id="rId62"/>
    <p:sldId id="290" r:id="rId63"/>
    <p:sldId id="291" r:id="rId6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4" autoAdjust="0"/>
    <p:restoredTop sz="94660"/>
  </p:normalViewPr>
  <p:slideViewPr>
    <p:cSldViewPr>
      <p:cViewPr varScale="1">
        <p:scale>
          <a:sx n="81" d="100"/>
          <a:sy n="81" d="100"/>
        </p:scale>
        <p:origin x="-22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6F91317-732C-4F43-9F6C-DF66F873699C}" type="datetimeFigureOut">
              <a:rPr lang="ru-RU"/>
              <a:pPr>
                <a:defRPr/>
              </a:pPr>
              <a:t>14.04.2020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1BE81AC-D514-409F-9A21-7C0C798D22E5}" type="slidenum">
              <a:rPr lang="ru-RU"/>
              <a:pPr>
                <a:defRPr/>
              </a:pPr>
              <a:t>‹#›</a:t>
            </a:fld>
            <a:endParaRPr lang="ru-RU"/>
          </a:p>
        </p:txBody>
      </p:sp>
    </p:spTree>
    <p:extLst>
      <p:ext uri="{BB962C8B-B14F-4D97-AF65-F5344CB8AC3E}">
        <p14:creationId xmlns:p14="http://schemas.microsoft.com/office/powerpoint/2010/main" val="37213596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686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C69B1D-5511-415E-B6FE-9F1FE0F4CF4D}" type="slidenum">
              <a:rPr lang="ru-RU" altLang="ru-RU"/>
              <a:pPr eaLnBrk="1" hangingPunct="1"/>
              <a:t>2</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78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E773E9-A821-48BE-8350-1670D987DA62}" type="slidenum">
              <a:rPr lang="ru-RU" altLang="ru-RU"/>
              <a:pPr eaLnBrk="1" hangingPunct="1"/>
              <a:t>19</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88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575E517-1A90-4DA0-A3EE-D8BACBAF4C5B}" type="slidenum">
              <a:rPr lang="ru-RU" altLang="ru-RU"/>
              <a:pPr eaLnBrk="1" hangingPunct="1"/>
              <a:t>21</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98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3EBCD9-2F66-47E3-A691-5D7EAA5E9406}" type="slidenum">
              <a:rPr lang="ru-RU" altLang="ru-RU"/>
              <a:pPr eaLnBrk="1" hangingPunct="1"/>
              <a:t>22</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09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F7B9B1-39BF-4715-ACC4-27CC368935B0}" type="slidenum">
              <a:rPr lang="ru-RU" altLang="ru-RU"/>
              <a:pPr eaLnBrk="1" hangingPunct="1"/>
              <a:t>23</a:t>
            </a:fld>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19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C551AB-3CC7-41BA-B63B-AC6A18420860}" type="slidenum">
              <a:rPr lang="ru-RU" altLang="ru-RU"/>
              <a:pPr eaLnBrk="1" hangingPunct="1"/>
              <a:t>25</a:t>
            </a:fld>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47C45D-932E-44C4-9398-E1B84F9763FA}" type="slidenum">
              <a:rPr lang="ru-RU" altLang="ru-RU"/>
              <a:pPr eaLnBrk="1" hangingPunct="1"/>
              <a:t>29</a:t>
            </a:fld>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39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EAA8126-6302-4D42-93FA-6C756A89B2CE}" type="slidenum">
              <a:rPr lang="ru-RU" altLang="ru-RU"/>
              <a:pPr eaLnBrk="1" hangingPunct="1"/>
              <a:t>30</a:t>
            </a:fld>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49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29A081-A2B5-433E-9517-B13B7E69FF81}" type="slidenum">
              <a:rPr lang="ru-RU" altLang="ru-RU"/>
              <a:pPr eaLnBrk="1" hangingPunct="1"/>
              <a:t>31</a:t>
            </a:fld>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A789A0-CA1C-4686-9005-C1DCAA36F780}" type="slidenum">
              <a:rPr lang="ru-RU" altLang="ru-RU"/>
              <a:pPr eaLnBrk="1" hangingPunct="1"/>
              <a:t>32</a:t>
            </a:fld>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70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6354A0E-9A4C-4FA3-AE15-E4DCEC3B7F54}" type="slidenum">
              <a:rPr lang="ru-RU" altLang="ru-RU"/>
              <a:pPr eaLnBrk="1" hangingPunct="1"/>
              <a:t>33</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696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FC6B90-E301-473C-9457-4603E5826639}" type="slidenum">
              <a:rPr lang="ru-RU" altLang="ru-RU"/>
              <a:pPr eaLnBrk="1" hangingPunct="1"/>
              <a:t>3</a:t>
            </a:fld>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80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6960CB-A158-4079-96DF-89C7F43F8829}" type="slidenum">
              <a:rPr lang="ru-RU" altLang="ru-RU"/>
              <a:pPr eaLnBrk="1" hangingPunct="1"/>
              <a:t>34</a:t>
            </a:fld>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90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8BC23A-E49C-443C-AB44-B2954C07F739}" type="slidenum">
              <a:rPr lang="ru-RU" altLang="ru-RU"/>
              <a:pPr eaLnBrk="1" hangingPunct="1"/>
              <a:t>36</a:t>
            </a:fld>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901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308DF4-1F41-45AC-96BB-35D1640DE0DB}" type="slidenum">
              <a:rPr lang="ru-RU" altLang="ru-RU"/>
              <a:pPr eaLnBrk="1" hangingPunct="1"/>
              <a:t>38</a:t>
            </a:fld>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911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08074F-0B27-4F71-A5AB-10B6BC4D1569}" type="slidenum">
              <a:rPr lang="ru-RU" altLang="ru-RU"/>
              <a:pPr eaLnBrk="1" hangingPunct="1"/>
              <a:t>39</a:t>
            </a:fld>
            <a:endParaRPr lang="ru-RU" alt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921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24D02AD-9405-483B-846F-7CCD23A0DD28}" type="slidenum">
              <a:rPr lang="ru-RU" altLang="ru-RU"/>
              <a:pPr eaLnBrk="1" hangingPunct="1"/>
              <a:t>41</a:t>
            </a:fld>
            <a:endParaRPr lang="ru-RU" alt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931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E66848-4BCE-45C4-A7CE-00D52142C220}" type="slidenum">
              <a:rPr lang="ru-RU" altLang="ru-RU"/>
              <a:pPr eaLnBrk="1" hangingPunct="1"/>
              <a:t>43</a:t>
            </a:fld>
            <a:endParaRPr lang="ru-RU"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942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425105-310B-45DC-B881-BEC75740113A}" type="slidenum">
              <a:rPr lang="ru-RU" altLang="ru-RU"/>
              <a:pPr eaLnBrk="1" hangingPunct="1"/>
              <a:t>55</a:t>
            </a:fld>
            <a:endParaRPr lang="ru-RU"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952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221AC09-795E-4438-9414-2B875DD8BC29}" type="slidenum">
              <a:rPr lang="ru-RU" altLang="ru-RU"/>
              <a:pPr eaLnBrk="1" hangingPunct="1"/>
              <a:t>58</a:t>
            </a:fld>
            <a:endParaRPr lang="ru-RU" alt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962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42EE3B-AF45-48A1-A19F-64246222C263}" type="slidenum">
              <a:rPr lang="ru-RU" altLang="ru-RU"/>
              <a:pPr eaLnBrk="1" hangingPunct="1"/>
              <a:t>59</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06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2A49EC0-A920-454F-B59F-BFC07B86E73A}" type="slidenum">
              <a:rPr lang="ru-RU" altLang="ru-RU"/>
              <a:pPr eaLnBrk="1" hangingPunct="1"/>
              <a:t>4</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16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535B7D-C263-4AE2-8D0C-24BECCC97750}" type="slidenum">
              <a:rPr lang="ru-RU" altLang="ru-RU"/>
              <a:pPr eaLnBrk="1" hangingPunct="1"/>
              <a:t>5</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27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261ED2-72E6-4861-ADF2-CFAF3FBAE48A}" type="slidenum">
              <a:rPr lang="ru-RU" altLang="ru-RU"/>
              <a:pPr eaLnBrk="1" hangingPunct="1"/>
              <a:t>6</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37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B7021B-34D0-4139-8334-CB3C8776BB71}" type="slidenum">
              <a:rPr lang="ru-RU" altLang="ru-RU"/>
              <a:pPr eaLnBrk="1" hangingPunct="1"/>
              <a:t>7</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47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3C3F0C3-31C4-40F9-AACC-335578C3C1E3}" type="slidenum">
              <a:rPr lang="ru-RU" altLang="ru-RU"/>
              <a:pPr eaLnBrk="1" hangingPunct="1"/>
              <a:t>8</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57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22CABC-9925-4407-BF31-E2FBBA71724E}" type="slidenum">
              <a:rPr lang="ru-RU" altLang="ru-RU"/>
              <a:pPr eaLnBrk="1" hangingPunct="1"/>
              <a:t>9</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768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3966AC-74AC-4993-918B-AFF0214FF0EE}" type="slidenum">
              <a:rPr lang="ru-RU" altLang="ru-RU"/>
              <a:pPr eaLnBrk="1" hangingPunct="1"/>
              <a:t>10</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F9EB4371-647E-4101-8A6E-4A6A92A754E7}" type="datetimeFigureOut">
              <a:rPr lang="ru-RU"/>
              <a:pPr>
                <a:defRPr/>
              </a:pPr>
              <a:t>14.04.2020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4F2C931-DC09-4AF6-9ADA-EA28665C0DD0}" type="slidenum">
              <a:rPr lang="ru-RU"/>
              <a:pPr>
                <a:defRPr/>
              </a:pPr>
              <a:t>‹#›</a:t>
            </a:fld>
            <a:endParaRPr lang="ru-RU"/>
          </a:p>
        </p:txBody>
      </p:sp>
    </p:spTree>
    <p:extLst>
      <p:ext uri="{BB962C8B-B14F-4D97-AF65-F5344CB8AC3E}">
        <p14:creationId xmlns:p14="http://schemas.microsoft.com/office/powerpoint/2010/main" val="170125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8FBC2DC-F56E-4DBD-8CBB-95323F2C0FA8}" type="datetimeFigureOut">
              <a:rPr lang="ru-RU"/>
              <a:pPr>
                <a:defRPr/>
              </a:pPr>
              <a:t>14.04.2020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7AD42DA-447B-40BB-98F0-59DBBAD39E00}" type="slidenum">
              <a:rPr lang="ru-RU"/>
              <a:pPr>
                <a:defRPr/>
              </a:pPr>
              <a:t>‹#›</a:t>
            </a:fld>
            <a:endParaRPr lang="ru-RU"/>
          </a:p>
        </p:txBody>
      </p:sp>
    </p:spTree>
    <p:extLst>
      <p:ext uri="{BB962C8B-B14F-4D97-AF65-F5344CB8AC3E}">
        <p14:creationId xmlns:p14="http://schemas.microsoft.com/office/powerpoint/2010/main" val="403872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380C955-8748-4624-B452-666E5E3A4689}" type="datetimeFigureOut">
              <a:rPr lang="ru-RU"/>
              <a:pPr>
                <a:defRPr/>
              </a:pPr>
              <a:t>14.04.2020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8C7B08C-C1F6-4246-919C-934020314A29}" type="slidenum">
              <a:rPr lang="ru-RU"/>
              <a:pPr>
                <a:defRPr/>
              </a:pPr>
              <a:t>‹#›</a:t>
            </a:fld>
            <a:endParaRPr lang="ru-RU"/>
          </a:p>
        </p:txBody>
      </p:sp>
    </p:spTree>
    <p:extLst>
      <p:ext uri="{BB962C8B-B14F-4D97-AF65-F5344CB8AC3E}">
        <p14:creationId xmlns:p14="http://schemas.microsoft.com/office/powerpoint/2010/main" val="353135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1515979"/>
            <a:ext cx="8229600" cy="4610184"/>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85760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2EBE75E-7775-4921-AB49-B7CEDF273B88}" type="datetimeFigureOut">
              <a:rPr lang="ru-RU"/>
              <a:pPr>
                <a:defRPr/>
              </a:pPr>
              <a:t>14.04.2020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514CA02-DE95-48DA-B3F0-1C516E042083}" type="slidenum">
              <a:rPr lang="ru-RU"/>
              <a:pPr>
                <a:defRPr/>
              </a:pPr>
              <a:t>‹#›</a:t>
            </a:fld>
            <a:endParaRPr lang="ru-RU"/>
          </a:p>
        </p:txBody>
      </p:sp>
    </p:spTree>
    <p:extLst>
      <p:ext uri="{BB962C8B-B14F-4D97-AF65-F5344CB8AC3E}">
        <p14:creationId xmlns:p14="http://schemas.microsoft.com/office/powerpoint/2010/main" val="353119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74904543-5F0C-47A3-AEEA-BACAC39A13D2}" type="datetimeFigureOut">
              <a:rPr lang="ru-RU"/>
              <a:pPr>
                <a:defRPr/>
              </a:pPr>
              <a:t>14.04.2020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99DF36C-9CC9-4EE2-BEBA-B1EECB3E35BB}" type="slidenum">
              <a:rPr lang="ru-RU"/>
              <a:pPr>
                <a:defRPr/>
              </a:pPr>
              <a:t>‹#›</a:t>
            </a:fld>
            <a:endParaRPr lang="ru-RU"/>
          </a:p>
        </p:txBody>
      </p:sp>
    </p:spTree>
    <p:extLst>
      <p:ext uri="{BB962C8B-B14F-4D97-AF65-F5344CB8AC3E}">
        <p14:creationId xmlns:p14="http://schemas.microsoft.com/office/powerpoint/2010/main" val="74065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3FF3A10-E9F8-4A14-8D83-C223A3919219}" type="datetimeFigureOut">
              <a:rPr lang="ru-RU"/>
              <a:pPr>
                <a:defRPr/>
              </a:pPr>
              <a:t>14.04.2020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2825561-A5E1-4DF8-A31A-717E1EAD9CFF}" type="slidenum">
              <a:rPr lang="ru-RU"/>
              <a:pPr>
                <a:defRPr/>
              </a:pPr>
              <a:t>‹#›</a:t>
            </a:fld>
            <a:endParaRPr lang="ru-RU"/>
          </a:p>
        </p:txBody>
      </p:sp>
    </p:spTree>
    <p:extLst>
      <p:ext uri="{BB962C8B-B14F-4D97-AF65-F5344CB8AC3E}">
        <p14:creationId xmlns:p14="http://schemas.microsoft.com/office/powerpoint/2010/main" val="158382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C0831514-2556-420A-91DA-007F312989EE}" type="datetimeFigureOut">
              <a:rPr lang="ru-RU"/>
              <a:pPr>
                <a:defRPr/>
              </a:pPr>
              <a:t>14.04.2020</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05627D57-51BE-4959-B688-E03A60A8710C}" type="slidenum">
              <a:rPr lang="ru-RU"/>
              <a:pPr>
                <a:defRPr/>
              </a:pPr>
              <a:t>‹#›</a:t>
            </a:fld>
            <a:endParaRPr lang="ru-RU"/>
          </a:p>
        </p:txBody>
      </p:sp>
    </p:spTree>
    <p:extLst>
      <p:ext uri="{BB962C8B-B14F-4D97-AF65-F5344CB8AC3E}">
        <p14:creationId xmlns:p14="http://schemas.microsoft.com/office/powerpoint/2010/main" val="239745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ED19475A-08E9-455B-A19C-A885962A387A}" type="datetimeFigureOut">
              <a:rPr lang="ru-RU"/>
              <a:pPr>
                <a:defRPr/>
              </a:pPr>
              <a:t>14.04.2020</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DB6BAA10-37F6-4F46-A363-6EC1E59DFBCD}" type="slidenum">
              <a:rPr lang="ru-RU"/>
              <a:pPr>
                <a:defRPr/>
              </a:pPr>
              <a:t>‹#›</a:t>
            </a:fld>
            <a:endParaRPr lang="ru-RU"/>
          </a:p>
        </p:txBody>
      </p:sp>
    </p:spTree>
    <p:extLst>
      <p:ext uri="{BB962C8B-B14F-4D97-AF65-F5344CB8AC3E}">
        <p14:creationId xmlns:p14="http://schemas.microsoft.com/office/powerpoint/2010/main" val="136046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2F8F206E-664F-4226-AAC0-186FC0B8E0EB}" type="datetimeFigureOut">
              <a:rPr lang="ru-RU"/>
              <a:pPr>
                <a:defRPr/>
              </a:pPr>
              <a:t>14.04.2020</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61FD3891-E2CB-4930-A4CD-96B0E6088C43}" type="slidenum">
              <a:rPr lang="ru-RU"/>
              <a:pPr>
                <a:defRPr/>
              </a:pPr>
              <a:t>‹#›</a:t>
            </a:fld>
            <a:endParaRPr lang="ru-RU"/>
          </a:p>
        </p:txBody>
      </p:sp>
    </p:spTree>
    <p:extLst>
      <p:ext uri="{BB962C8B-B14F-4D97-AF65-F5344CB8AC3E}">
        <p14:creationId xmlns:p14="http://schemas.microsoft.com/office/powerpoint/2010/main" val="13765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81236EE-F179-47A8-8ACB-57AA6878FA64}" type="datetimeFigureOut">
              <a:rPr lang="ru-RU"/>
              <a:pPr>
                <a:defRPr/>
              </a:pPr>
              <a:t>14.04.2020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5D56A5D-B0A9-4621-85F3-D6C1F656113E}" type="slidenum">
              <a:rPr lang="ru-RU"/>
              <a:pPr>
                <a:defRPr/>
              </a:pPr>
              <a:t>‹#›</a:t>
            </a:fld>
            <a:endParaRPr lang="ru-RU"/>
          </a:p>
        </p:txBody>
      </p:sp>
    </p:spTree>
    <p:extLst>
      <p:ext uri="{BB962C8B-B14F-4D97-AF65-F5344CB8AC3E}">
        <p14:creationId xmlns:p14="http://schemas.microsoft.com/office/powerpoint/2010/main" val="287181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3E90741-610D-48D9-A69D-0C4814D14206}" type="datetimeFigureOut">
              <a:rPr lang="ru-RU"/>
              <a:pPr>
                <a:defRPr/>
              </a:pPr>
              <a:t>14.04.2020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F4982DD-1ACC-4147-9337-A3B96C41745E}" type="slidenum">
              <a:rPr lang="ru-RU"/>
              <a:pPr>
                <a:defRPr/>
              </a:pPr>
              <a:t>‹#›</a:t>
            </a:fld>
            <a:endParaRPr lang="ru-RU"/>
          </a:p>
        </p:txBody>
      </p:sp>
    </p:spTree>
    <p:extLst>
      <p:ext uri="{BB962C8B-B14F-4D97-AF65-F5344CB8AC3E}">
        <p14:creationId xmlns:p14="http://schemas.microsoft.com/office/powerpoint/2010/main" val="273149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8F13616-DA7B-4F3D-BEFC-F604ABD40E7E}" type="datetimeFigureOut">
              <a:rPr lang="ru-RU"/>
              <a:pPr>
                <a:defRPr/>
              </a:pPr>
              <a:t>14.04.2020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636EB1F-A4F8-43B9-ABB5-377B01863AF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pitchFamily="34" charset="0"/>
        </a:defRPr>
      </a:lvl2pPr>
      <a:lvl3pPr algn="ctr" rtl="0" eaLnBrk="0" fontAlgn="base" hangingPunct="0">
        <a:spcBef>
          <a:spcPct val="0"/>
        </a:spcBef>
        <a:spcAft>
          <a:spcPct val="0"/>
        </a:spcAft>
        <a:defRPr sz="4100" b="1">
          <a:solidFill>
            <a:schemeClr val="tx1"/>
          </a:solidFill>
          <a:latin typeface="Arial" pitchFamily="34" charset="0"/>
        </a:defRPr>
      </a:lvl3pPr>
      <a:lvl4pPr algn="ctr" rtl="0" eaLnBrk="0" fontAlgn="base" hangingPunct="0">
        <a:spcBef>
          <a:spcPct val="0"/>
        </a:spcBef>
        <a:spcAft>
          <a:spcPct val="0"/>
        </a:spcAft>
        <a:defRPr sz="4100" b="1">
          <a:solidFill>
            <a:schemeClr val="tx1"/>
          </a:solidFill>
          <a:latin typeface="Arial" pitchFamily="34" charset="0"/>
        </a:defRPr>
      </a:lvl4pPr>
      <a:lvl5pPr algn="ctr" rtl="0" eaLnBrk="0" fontAlgn="base" hangingPunct="0">
        <a:spcBef>
          <a:spcPct val="0"/>
        </a:spcBef>
        <a:spcAft>
          <a:spcPct val="0"/>
        </a:spcAft>
        <a:defRPr sz="4100" b="1">
          <a:solidFill>
            <a:schemeClr val="tx1"/>
          </a:solidFill>
          <a:latin typeface="Arial" pitchFamily="34" charset="0"/>
        </a:defRPr>
      </a:lvl5pPr>
      <a:lvl6pPr marL="457200" algn="ctr" rtl="0" fontAlgn="base">
        <a:spcBef>
          <a:spcPct val="0"/>
        </a:spcBef>
        <a:spcAft>
          <a:spcPct val="0"/>
        </a:spcAft>
        <a:defRPr sz="4100" b="1">
          <a:solidFill>
            <a:schemeClr val="tx1"/>
          </a:solidFill>
          <a:latin typeface="Arial" pitchFamily="34" charset="0"/>
        </a:defRPr>
      </a:lvl6pPr>
      <a:lvl7pPr marL="914400" algn="ctr" rtl="0" fontAlgn="base">
        <a:spcBef>
          <a:spcPct val="0"/>
        </a:spcBef>
        <a:spcAft>
          <a:spcPct val="0"/>
        </a:spcAft>
        <a:defRPr sz="4100" b="1">
          <a:solidFill>
            <a:schemeClr val="tx1"/>
          </a:solidFill>
          <a:latin typeface="Arial" pitchFamily="34" charset="0"/>
        </a:defRPr>
      </a:lvl7pPr>
      <a:lvl8pPr marL="1371600" algn="ctr" rtl="0" fontAlgn="base">
        <a:spcBef>
          <a:spcPct val="0"/>
        </a:spcBef>
        <a:spcAft>
          <a:spcPct val="0"/>
        </a:spcAft>
        <a:defRPr sz="4100" b="1">
          <a:solidFill>
            <a:schemeClr val="tx1"/>
          </a:solidFill>
          <a:latin typeface="Arial" pitchFamily="34" charset="0"/>
        </a:defRPr>
      </a:lvl8pPr>
      <a:lvl9pPr marL="1828800" algn="ctr" rtl="0" fontAlgn="base">
        <a:spcBef>
          <a:spcPct val="0"/>
        </a:spcBef>
        <a:spcAft>
          <a:spcPct val="0"/>
        </a:spcAft>
        <a:defRPr sz="4100" b="1">
          <a:solidFill>
            <a:schemeClr val="tx1"/>
          </a:solidFill>
          <a:latin typeface="Arial"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wiki/%D0%A4%D0%B0%D0%B9%D0%BB:Schtangen.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dst74.ru/images/kalibr-001.jp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Содержимое 6" descr="штангенциркули измерительный инструмент.JPG"/>
          <p:cNvPicPr>
            <a:picLocks noChangeAspect="1"/>
          </p:cNvPicPr>
          <p:nvPr/>
        </p:nvPicPr>
        <p:blipFill>
          <a:blip r:embed="rId3"/>
          <a:srcRect/>
          <a:stretch>
            <a:fillRect/>
          </a:stretch>
        </p:blipFill>
        <p:spPr>
          <a:xfrm>
            <a:off x="928662" y="3242046"/>
            <a:ext cx="7429552" cy="3643338"/>
          </a:xfrm>
          <a:prstGeom prst="roundRect">
            <a:avLst/>
          </a:prstGeom>
          <a:effectLst>
            <a:softEdge rad="317500"/>
          </a:effectLst>
        </p:spPr>
      </p:pic>
      <p:sp>
        <p:nvSpPr>
          <p:cNvPr id="2" name="Заголовок 1"/>
          <p:cNvSpPr>
            <a:spLocks noGrp="1"/>
          </p:cNvSpPr>
          <p:nvPr>
            <p:ph type="ctrTitle"/>
          </p:nvPr>
        </p:nvSpPr>
        <p:spPr>
          <a:xfrm>
            <a:off x="464315" y="1268760"/>
            <a:ext cx="8358246" cy="19201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sz="4400" cap="none" dirty="0" smtClean="0">
                <a:ln w="11430"/>
                <a:solidFill>
                  <a:srgbClr val="002060"/>
                </a:solidFill>
                <a:effectLst>
                  <a:glow rad="228600">
                    <a:schemeClr val="accent6">
                      <a:satMod val="175000"/>
                      <a:alpha val="40000"/>
                    </a:schemeClr>
                  </a:glow>
                  <a:outerShdw blurRad="80000" dist="40000" dir="5040000" algn="tl">
                    <a:srgbClr val="000000">
                      <a:alpha val="30000"/>
                    </a:srgbClr>
                  </a:outerShdw>
                </a:effectLst>
              </a:rPr>
              <a:t>Средства для измерения линейных и угловых размеров</a:t>
            </a:r>
            <a:endParaRPr lang="ru-RU" sz="4400" cap="none" dirty="0">
              <a:ln w="11430"/>
              <a:solidFill>
                <a:srgbClr val="002060"/>
              </a:solidFill>
              <a:effectLst>
                <a:glow rad="228600">
                  <a:schemeClr val="accent6">
                    <a:satMod val="175000"/>
                    <a:alpha val="40000"/>
                  </a:schemeClr>
                </a:glow>
                <a:outerShdw blurRad="80000" dist="40000" dir="5040000" algn="tl">
                  <a:srgbClr val="000000">
                    <a:alpha val="30000"/>
                  </a:srgbClr>
                </a:outerShdw>
              </a:effectLst>
            </a:endParaRPr>
          </a:p>
        </p:txBody>
      </p:sp>
      <p:sp>
        <p:nvSpPr>
          <p:cNvPr id="5" name="Subtitle 6"/>
          <p:cNvSpPr>
            <a:spLocks noGrp="1"/>
          </p:cNvSpPr>
          <p:nvPr>
            <p:ph type="subTitle" idx="1"/>
          </p:nvPr>
        </p:nvSpPr>
        <p:spPr>
          <a:xfrm>
            <a:off x="6350" y="46294"/>
            <a:ext cx="9137650" cy="1152128"/>
          </a:xfrm>
          <a:solidFill>
            <a:srgbClr val="FFFF00"/>
          </a:solidFill>
        </p:spPr>
        <p:txBody>
          <a:bodyPr/>
          <a:lstStyle/>
          <a:p>
            <a:pPr eaLnBrk="1" hangingPunct="1">
              <a:defRPr/>
            </a:pPr>
            <a:r>
              <a:rPr lang="ru-RU" sz="3600" b="1" dirty="0" smtClean="0">
                <a:solidFill>
                  <a:srgbClr val="0000FF"/>
                </a:solidFill>
              </a:rPr>
              <a:t>Тема 2.4. </a:t>
            </a:r>
            <a:r>
              <a:rPr lang="ru-RU" sz="3600" b="1" dirty="0" smtClean="0">
                <a:solidFill>
                  <a:srgbClr val="FF0000"/>
                </a:solidFill>
              </a:rPr>
              <a:t>Средства </a:t>
            </a:r>
            <a:r>
              <a:rPr lang="ru-RU" sz="3600" b="1" dirty="0" smtClean="0">
                <a:solidFill>
                  <a:srgbClr val="FF0000"/>
                </a:solidFill>
              </a:rPr>
              <a:t>измерений и контроля линейных размеров</a:t>
            </a:r>
            <a:endParaRPr lang="en-US" sz="36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317500" y="3281363"/>
            <a:ext cx="857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44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ru-RU" altLang="ru-RU" sz="2400" b="1">
              <a:solidFill>
                <a:srgbClr val="009900"/>
              </a:solidFill>
              <a:latin typeface="Garamond" pitchFamily="18" charset="0"/>
              <a:cs typeface="Times New Roman" pitchFamily="18" charset="0"/>
            </a:endParaRPr>
          </a:p>
        </p:txBody>
      </p:sp>
      <p:sp>
        <p:nvSpPr>
          <p:cNvPr id="12291" name="AutoShape 7"/>
          <p:cNvSpPr>
            <a:spLocks noChangeArrowheads="1"/>
          </p:cNvSpPr>
          <p:nvPr/>
        </p:nvSpPr>
        <p:spPr bwMode="auto">
          <a:xfrm>
            <a:off x="3840163" y="2924175"/>
            <a:ext cx="901700" cy="485775"/>
          </a:xfrm>
          <a:prstGeom prst="rightArrow">
            <a:avLst>
              <a:gd name="adj1" fmla="val 50000"/>
              <a:gd name="adj2" fmla="val 5027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12292" name="Rectangle 16"/>
          <p:cNvSpPr>
            <a:spLocks noChangeArrowheads="1"/>
          </p:cNvSpPr>
          <p:nvPr/>
        </p:nvSpPr>
        <p:spPr bwMode="auto">
          <a:xfrm>
            <a:off x="2981325" y="6761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12293" name="Прямоугольник 6"/>
          <p:cNvSpPr>
            <a:spLocks noChangeArrowheads="1"/>
          </p:cNvSpPr>
          <p:nvPr/>
        </p:nvSpPr>
        <p:spPr bwMode="auto">
          <a:xfrm>
            <a:off x="285750" y="1019175"/>
            <a:ext cx="87074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b="1">
                <a:solidFill>
                  <a:srgbClr val="FF0000"/>
                </a:solidFill>
                <a:latin typeface="Verdana" pitchFamily="34" charset="0"/>
              </a:rPr>
              <a:t>Поверочные плиты </a:t>
            </a:r>
            <a:r>
              <a:rPr lang="ru-RU" altLang="ru-RU">
                <a:solidFill>
                  <a:srgbClr val="000000"/>
                </a:solidFill>
                <a:latin typeface="Verdana" pitchFamily="34" charset="0"/>
              </a:rPr>
              <a:t>применяют главным образом для проверки широких поверхностей на краску, а также используют в качестве вспомогательных приспособлений при различных контрольных работах в цеховых условиях. Плиты делают из серого мелкозернистого чугуна. По точности рабочей поверхности плиты бывают четырех классов — 0, 1, 2 и 3; </a:t>
            </a:r>
          </a:p>
          <a:p>
            <a:pPr algn="just" eaLnBrk="1" hangingPunct="1"/>
            <a:r>
              <a:rPr lang="ru-RU" altLang="ru-RU">
                <a:solidFill>
                  <a:srgbClr val="000000"/>
                </a:solidFill>
                <a:latin typeface="Verdana" pitchFamily="34" charset="0"/>
              </a:rPr>
              <a:t>первые три класса - поверочные плиты, </a:t>
            </a:r>
          </a:p>
          <a:p>
            <a:pPr algn="just" eaLnBrk="1" hangingPunct="1"/>
            <a:r>
              <a:rPr lang="ru-RU" altLang="ru-RU">
                <a:solidFill>
                  <a:srgbClr val="000000"/>
                </a:solidFill>
                <a:latin typeface="Verdana" pitchFamily="34" charset="0"/>
              </a:rPr>
              <a:t>четвертый — разметочные. </a:t>
            </a:r>
          </a:p>
          <a:p>
            <a:pPr algn="just" eaLnBrk="1" hangingPunct="1"/>
            <a:r>
              <a:rPr lang="ru-RU" altLang="ru-RU">
                <a:solidFill>
                  <a:srgbClr val="000000"/>
                </a:solidFill>
                <a:latin typeface="Verdana" pitchFamily="34" charset="0"/>
              </a:rPr>
              <a:t>Проверка на краску с помощью поверочных плит выполняется, как описано выше.</a:t>
            </a:r>
          </a:p>
          <a:p>
            <a:pPr algn="just" eaLnBrk="1" hangingPunct="1"/>
            <a:r>
              <a:rPr lang="ru-RU" altLang="ru-RU">
                <a:solidFill>
                  <a:srgbClr val="000000"/>
                </a:solidFill>
                <a:latin typeface="Verdana" pitchFamily="34" charset="0"/>
              </a:rPr>
              <a:t>Плиты оберегают от ударов, царапин, загрязнения, после работы тщательно вытирают, смазывают минеральным маслом, скипидаром или вазелином и накрывают деревянным щитом (крышкой).</a:t>
            </a:r>
          </a:p>
          <a:p>
            <a:pPr algn="just" eaLnBrk="1" hangingPunct="1"/>
            <a:r>
              <a:rPr lang="ru-RU" altLang="ru-RU">
                <a:solidFill>
                  <a:srgbClr val="000000"/>
                </a:solidFill>
                <a:latin typeface="Verdana" pitchFamily="34" charset="0"/>
              </a:rPr>
              <a:t>Линейки ШД, ШМ и УТ недопустимо хранить прислоненными друг к другу, к стене под некоторым углом, так как они прогибаются и становятся не годными к использованию.</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ru-RU" sz="4800" dirty="0" smtClean="0">
                <a:ln w="50800"/>
                <a:solidFill>
                  <a:schemeClr val="accent6">
                    <a:lumMod val="20000"/>
                    <a:lumOff val="80000"/>
                  </a:schemeClr>
                </a:solidFill>
                <a:effectLst/>
                <a:latin typeface="Arial Black" pitchFamily="34" charset="0"/>
              </a:rPr>
              <a:t>2. Меры длины</a:t>
            </a:r>
            <a:endParaRPr lang="ru-RU" sz="4800" dirty="0">
              <a:ln w="50800"/>
              <a:solidFill>
                <a:schemeClr val="accent6">
                  <a:lumMod val="20000"/>
                  <a:lumOff val="80000"/>
                </a:schemeClr>
              </a:solidFill>
              <a:effectLst/>
              <a:latin typeface="Arial Black" pitchFamily="34" charset="0"/>
            </a:endParaRPr>
          </a:p>
        </p:txBody>
      </p:sp>
      <p:sp>
        <p:nvSpPr>
          <p:cNvPr id="3" name="Содержимое 2"/>
          <p:cNvSpPr>
            <a:spLocks noGrp="1"/>
          </p:cNvSpPr>
          <p:nvPr>
            <p:ph idx="1"/>
          </p:nvPr>
        </p:nvSpPr>
        <p:spPr>
          <a:xfrm>
            <a:off x="457200" y="1714488"/>
            <a:ext cx="8229600" cy="4594872"/>
          </a:xfrm>
          <a:ex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548640" indent="-411480" eaLnBrk="1" fontAlgn="auto" hangingPunct="1">
              <a:spcAft>
                <a:spcPts val="0"/>
              </a:spcAft>
              <a:buClr>
                <a:schemeClr val="tx1">
                  <a:shade val="95000"/>
                </a:schemeClr>
              </a:buClr>
              <a:buFont typeface="Wingdings 2"/>
              <a:buChar char=""/>
              <a:defRPr/>
            </a:pPr>
            <a:r>
              <a:rPr lang="ru-RU" sz="3600" b="1" dirty="0" smtClean="0">
                <a:ln w="11430"/>
                <a:solidFill>
                  <a:schemeClr val="accent6">
                    <a:lumMod val="50000"/>
                  </a:schemeClr>
                </a:solidFill>
                <a:effectLst>
                  <a:outerShdw blurRad="80000" dist="40000" dir="5040000" algn="tl">
                    <a:srgbClr val="000000">
                      <a:alpha val="30000"/>
                    </a:srgbClr>
                  </a:outerShdw>
                </a:effectLst>
              </a:rPr>
              <a:t>Меры длины –</a:t>
            </a:r>
          </a:p>
          <a:p>
            <a:pPr marL="548640" indent="-411480" eaLnBrk="1" fontAlgn="auto" hangingPunct="1">
              <a:spcAft>
                <a:spcPts val="0"/>
              </a:spcAft>
              <a:buClr>
                <a:schemeClr val="tx1">
                  <a:shade val="95000"/>
                </a:schemeClr>
              </a:buClr>
              <a:buFont typeface="Wingdings 2"/>
              <a:buChar char=""/>
              <a:defRPr/>
            </a:pPr>
            <a:r>
              <a:rPr lang="ru-RU" b="1" dirty="0" smtClean="0">
                <a:ln w="1905"/>
                <a:effectLst>
                  <a:innerShdw blurRad="69850" dist="43180" dir="5400000">
                    <a:srgbClr val="000000">
                      <a:alpha val="65000"/>
                    </a:srgbClr>
                  </a:innerShdw>
                </a:effectLst>
              </a:rPr>
              <a:t>Это средство измерения, имеющее постоянную длину, выполненную с высокой точностью и обеспечивающие единство измерений всех линейных размеров.</a:t>
            </a:r>
          </a:p>
          <a:p>
            <a:pPr marL="548640" indent="-411480" eaLnBrk="1" fontAlgn="auto" hangingPunct="1">
              <a:spcAft>
                <a:spcPts val="0"/>
              </a:spcAft>
              <a:buClr>
                <a:schemeClr val="tx1">
                  <a:shade val="95000"/>
                </a:schemeClr>
              </a:buClr>
              <a:buFont typeface="Wingdings 2"/>
              <a:buChar char=""/>
              <a:defRPr/>
            </a:pPr>
            <a:r>
              <a:rPr lang="ru-RU" b="1" dirty="0" smtClean="0">
                <a:ln w="1905"/>
                <a:effectLst>
                  <a:innerShdw blurRad="69850" dist="43180" dir="5400000">
                    <a:srgbClr val="000000">
                      <a:alpha val="65000"/>
                    </a:srgbClr>
                  </a:innerShdw>
                </a:effectLst>
              </a:rPr>
              <a:t>Меры длины являются исходными размерами для сравнения с ними измеряемых размеров деталей машин.</a:t>
            </a:r>
            <a:endParaRPr lang="ru-RU" b="1" dirty="0">
              <a:ln w="1905"/>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sz="4000" dirty="0" smtClean="0">
                <a:ln w="11430"/>
                <a:solidFill>
                  <a:schemeClr val="accent6">
                    <a:lumMod val="75000"/>
                  </a:schemeClr>
                </a:solidFill>
                <a:effectLst>
                  <a:outerShdw blurRad="80000" dist="40000" dir="5040000" algn="tl">
                    <a:srgbClr val="000000">
                      <a:alpha val="30000"/>
                    </a:srgbClr>
                  </a:outerShdw>
                </a:effectLst>
              </a:rPr>
              <a:t>Плоскопараллельные концевые меры длины (КМД)</a:t>
            </a:r>
            <a:r>
              <a:rPr lang="ru-RU"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C:\Users\я\Pictures\допуски\измерительные инструменты\kmd%20mdk[1].jpg"/>
          <p:cNvPicPr>
            <a:picLocks noChangeAspect="1" noChangeArrowheads="1"/>
          </p:cNvPicPr>
          <p:nvPr/>
        </p:nvPicPr>
        <p:blipFill>
          <a:blip r:embed="rId2"/>
          <a:srcRect/>
          <a:stretch>
            <a:fillRect/>
          </a:stretch>
        </p:blipFill>
        <p:spPr bwMode="auto">
          <a:xfrm>
            <a:off x="2032000" y="2643182"/>
            <a:ext cx="6040462" cy="4214818"/>
          </a:xfrm>
          <a:prstGeom prst="flowChartAlternateProcess">
            <a:avLst/>
          </a:prstGeom>
          <a:noFill/>
          <a:effectLst>
            <a:softEdge rad="635000"/>
          </a:effectLst>
        </p:spPr>
      </p:pic>
      <p:sp>
        <p:nvSpPr>
          <p:cNvPr id="3" name="Содержимое 2"/>
          <p:cNvSpPr>
            <a:spLocks noGrp="1"/>
          </p:cNvSpPr>
          <p:nvPr>
            <p:ph idx="1"/>
          </p:nvPr>
        </p:nvSpPr>
        <p:spPr>
          <a:xfrm>
            <a:off x="642938" y="2000250"/>
            <a:ext cx="8143875" cy="4379913"/>
          </a:xfrm>
        </p:spPr>
        <p:txBody>
          <a:bodyPr>
            <a:normAutofit/>
          </a:bodyPr>
          <a:lstStyle/>
          <a:p>
            <a:pPr marL="548640" indent="-411480" eaLnBrk="1" fontAlgn="auto" hangingPunct="1">
              <a:spcAft>
                <a:spcPts val="0"/>
              </a:spcAft>
              <a:buClr>
                <a:schemeClr val="tx1">
                  <a:shade val="95000"/>
                </a:schemeClr>
              </a:buClr>
              <a:buFont typeface="Wingdings 2"/>
              <a:buNone/>
              <a:defRPr/>
            </a:pPr>
            <a:r>
              <a:rPr lang="ru-RU" b="1" dirty="0" smtClean="0">
                <a:ln w="11430"/>
                <a:effectLst>
                  <a:outerShdw blurRad="80000" dist="40000" dir="5040000" algn="tl">
                    <a:srgbClr val="000000">
                      <a:alpha val="30000"/>
                    </a:srgbClr>
                  </a:outerShdw>
                </a:effectLst>
              </a:rPr>
              <a:t>   ‒ </a:t>
            </a:r>
            <a:r>
              <a:rPr lang="ru-RU" dirty="0" smtClean="0">
                <a:ln w="11430"/>
                <a:effectLst>
                  <a:outerShdw blurRad="80000" dist="40000" dir="5040000" algn="tl">
                    <a:srgbClr val="000000">
                      <a:alpha val="30000"/>
                    </a:srgbClr>
                  </a:outerShdw>
                </a:effectLst>
              </a:rPr>
              <a:t>это однозначные меры, размер которых образован противоположными измерительными поверхностями.</a:t>
            </a:r>
            <a:endParaRPr lang="ru-RU" b="1" dirty="0" smtClean="0">
              <a:ln w="11430"/>
              <a:solidFill>
                <a:schemeClr val="accent6">
                  <a:lumMod val="50000"/>
                </a:schemeClr>
              </a:solidFill>
              <a:effectLst>
                <a:outerShdw blurRad="80000" dist="40000" dir="5040000" algn="tl">
                  <a:srgbClr val="000000">
                    <a:alpha val="30000"/>
                  </a:srgbClr>
                </a:outerShdw>
              </a:effectLst>
            </a:endParaRPr>
          </a:p>
          <a:p>
            <a:pPr marL="548640" indent="-411480" eaLnBrk="1" fontAlgn="auto" hangingPunct="1">
              <a:spcAft>
                <a:spcPts val="0"/>
              </a:spcAft>
              <a:buClr>
                <a:schemeClr val="tx1">
                  <a:shade val="95000"/>
                </a:schemeClr>
              </a:buClr>
              <a:buFont typeface="Wingdings 2"/>
              <a:buChar char=""/>
              <a:defRPr/>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457200" y="214313"/>
            <a:ext cx="8686800" cy="6094412"/>
          </a:xfrm>
        </p:spPr>
        <p:txBody>
          <a:bodyPr/>
          <a:lstStyle/>
          <a:p>
            <a:pPr eaLnBrk="1" hangingPunct="1"/>
            <a:r>
              <a:rPr lang="ru-RU" altLang="ru-RU" smtClean="0"/>
              <a:t>Меры имеют малую шероховатость поверхностей, что обеспечивает прочное сцепление их друг с другом и позволяет собирать из отдельных мер блока КМД.</a:t>
            </a:r>
          </a:p>
        </p:txBody>
      </p:sp>
      <p:pic>
        <p:nvPicPr>
          <p:cNvPr id="15363" name="Picture 4" descr="C:\Users\я\Pictures\допуски\измерительные инструменты\026045029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75"/>
            <a:ext cx="46482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C:\Users\я\Pictures\допуски\измерительные инструменты\img_stroika_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2214563"/>
            <a:ext cx="40005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я\Pictures\допуски\измерительные инструменты\1268824380[1].jpg"/>
          <p:cNvPicPr>
            <a:picLocks noChangeAspect="1" noChangeArrowheads="1"/>
          </p:cNvPicPr>
          <p:nvPr/>
        </p:nvPicPr>
        <p:blipFill>
          <a:blip r:embed="rId2"/>
          <a:srcRect b="3979"/>
          <a:stretch>
            <a:fillRect/>
          </a:stretch>
        </p:blipFill>
        <p:spPr bwMode="auto">
          <a:xfrm>
            <a:off x="2214546" y="2643182"/>
            <a:ext cx="4643470"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Содержимое 2"/>
          <p:cNvSpPr>
            <a:spLocks noGrp="1"/>
          </p:cNvSpPr>
          <p:nvPr>
            <p:ph idx="1"/>
          </p:nvPr>
        </p:nvSpPr>
        <p:spPr>
          <a:xfrm>
            <a:off x="500034" y="214290"/>
            <a:ext cx="8229600" cy="6095070"/>
          </a:xfrm>
          <a:noFill/>
          <a:effectLst>
            <a:glow rad="228600">
              <a:schemeClr val="accent5">
                <a:satMod val="175000"/>
                <a:alpha val="40000"/>
              </a:schemeClr>
            </a:glow>
          </a:effectLst>
          <a:extLst/>
        </p:spPr>
        <p:txBody>
          <a:bodyPr>
            <a:normAutofit/>
          </a:bodyPr>
          <a:lstStyle/>
          <a:p>
            <a:pPr marL="548640" indent="-411480" eaLnBrk="1" fontAlgn="auto" hangingPunct="1">
              <a:spcAft>
                <a:spcPts val="0"/>
              </a:spcAft>
              <a:buClr>
                <a:schemeClr val="tx1">
                  <a:shade val="95000"/>
                </a:schemeClr>
              </a:buClr>
              <a:buFont typeface="Wingdings 2"/>
              <a:buChar char=""/>
              <a:defRPr/>
            </a:pPr>
            <a:r>
              <a:rPr lang="ru-RU" dirty="0" smtClean="0"/>
              <a:t>Материалом для изготовления КМД служат хромистые закалённые стали. </a:t>
            </a:r>
          </a:p>
          <a:p>
            <a:pPr marL="548640" indent="-411480" eaLnBrk="1" fontAlgn="auto" hangingPunct="1">
              <a:spcAft>
                <a:spcPts val="0"/>
              </a:spcAft>
              <a:buClr>
                <a:schemeClr val="tx1">
                  <a:shade val="95000"/>
                </a:schemeClr>
              </a:buClr>
              <a:buFont typeface="Wingdings 2"/>
              <a:buChar char=""/>
              <a:defRPr/>
            </a:pPr>
            <a:r>
              <a:rPr lang="ru-RU" dirty="0" smtClean="0"/>
              <a:t>КМД выпускаются размерами от 0,1 до 1000 мм.</a:t>
            </a:r>
          </a:p>
          <a:p>
            <a:pPr marL="548640" indent="-411480" eaLnBrk="1" fontAlgn="auto" hangingPunct="1">
              <a:spcAft>
                <a:spcPts val="0"/>
              </a:spcAft>
              <a:buClr>
                <a:schemeClr val="tx1">
                  <a:shade val="95000"/>
                </a:schemeClr>
              </a:buClr>
              <a:buFont typeface="Wingdings 2"/>
              <a:buChar char=""/>
              <a:defRPr/>
            </a:pPr>
            <a:r>
              <a:rPr lang="ru-RU" dirty="0" smtClean="0"/>
              <a:t>КМД длиной от 0,1 до 100 мм изготавливают цельными, а свыше 100 мм с 2-мя отверстиями для стяжки.</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858280" cy="1000132"/>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sz="3600" dirty="0" smtClean="0">
                <a:ln w="11430"/>
                <a:solidFill>
                  <a:schemeClr val="accent6">
                    <a:lumMod val="75000"/>
                  </a:schemeClr>
                </a:solidFill>
                <a:effectLst>
                  <a:outerShdw blurRad="80000" dist="40000" dir="5040000" algn="tl">
                    <a:srgbClr val="000000">
                      <a:alpha val="30000"/>
                    </a:srgbClr>
                  </a:outerShdw>
                </a:effectLst>
                <a:latin typeface="Arial Black" pitchFamily="34" charset="0"/>
              </a:rPr>
              <a:t>Основные параметры плоскопараллельных концевых мер длины</a:t>
            </a:r>
            <a:endParaRPr lang="ru-RU" sz="3600" dirty="0">
              <a:ln w="11430"/>
              <a:solidFill>
                <a:schemeClr val="accent6">
                  <a:lumMod val="75000"/>
                </a:schemeClr>
              </a:solidFill>
              <a:effectLst>
                <a:outerShdw blurRad="80000" dist="40000" dir="5040000" algn="tl">
                  <a:srgbClr val="000000">
                    <a:alpha val="30000"/>
                  </a:srgbClr>
                </a:outerShdw>
              </a:effectLst>
              <a:latin typeface="Arial Black" pitchFamily="34" charset="0"/>
            </a:endParaRPr>
          </a:p>
        </p:txBody>
      </p:sp>
      <p:sp>
        <p:nvSpPr>
          <p:cNvPr id="17411" name="Содержимое 2"/>
          <p:cNvSpPr>
            <a:spLocks noGrp="1"/>
          </p:cNvSpPr>
          <p:nvPr>
            <p:ph idx="1"/>
          </p:nvPr>
        </p:nvSpPr>
        <p:spPr>
          <a:xfrm>
            <a:off x="-214313" y="2000250"/>
            <a:ext cx="9215438" cy="4522788"/>
          </a:xfrm>
        </p:spPr>
        <p:txBody>
          <a:bodyPr/>
          <a:lstStyle/>
          <a:p>
            <a:pPr eaLnBrk="1" hangingPunct="1">
              <a:buFont typeface="Wingdings 2" pitchFamily="18" charset="2"/>
              <a:buNone/>
            </a:pPr>
            <a:r>
              <a:rPr lang="ru-RU" altLang="ru-RU" i="1" smtClean="0"/>
              <a:t>     </a:t>
            </a:r>
            <a:r>
              <a:rPr lang="ru-RU" altLang="ru-RU" i="1" u="sng" smtClean="0"/>
              <a:t> Длина (размер) КМД </a:t>
            </a:r>
            <a:r>
              <a:rPr lang="ru-RU" altLang="ru-RU" smtClean="0"/>
              <a:t>– номинальная и действительная</a:t>
            </a:r>
          </a:p>
          <a:p>
            <a:pPr eaLnBrk="1" hangingPunct="1">
              <a:buFont typeface="Wingdings 2" pitchFamily="18" charset="2"/>
              <a:buNone/>
            </a:pPr>
            <a:r>
              <a:rPr lang="ru-RU" altLang="ru-RU" i="1" smtClean="0"/>
              <a:t>     </a:t>
            </a:r>
            <a:r>
              <a:rPr lang="ru-RU" altLang="ru-RU" i="1" u="sng" smtClean="0"/>
              <a:t>Плоскопараллельность измерительных поверхностей </a:t>
            </a:r>
            <a:r>
              <a:rPr lang="ru-RU" altLang="ru-RU" i="1" smtClean="0"/>
              <a:t>‒</a:t>
            </a:r>
            <a:r>
              <a:rPr lang="ru-RU" altLang="ru-RU" i="1" u="sng" smtClean="0"/>
              <a:t>     </a:t>
            </a:r>
          </a:p>
          <a:p>
            <a:pPr eaLnBrk="1" hangingPunct="1">
              <a:buFont typeface="Wingdings 2" pitchFamily="18" charset="2"/>
              <a:buNone/>
            </a:pPr>
            <a:r>
              <a:rPr lang="ru-RU" altLang="ru-RU" smtClean="0"/>
              <a:t>     равенство расстояний между измерительными поверхностями данной меры в разных местах.</a:t>
            </a:r>
          </a:p>
          <a:p>
            <a:pPr eaLnBrk="1" hangingPunct="1">
              <a:buFont typeface="Wingdings 2" pitchFamily="18" charset="2"/>
              <a:buNone/>
            </a:pPr>
            <a:r>
              <a:rPr lang="ru-RU" altLang="ru-RU" i="1" smtClean="0"/>
              <a:t>     </a:t>
            </a:r>
            <a:r>
              <a:rPr lang="ru-RU" altLang="ru-RU" i="1" u="sng" smtClean="0"/>
              <a:t>Притираемость измерительных поверхностей КМД</a:t>
            </a:r>
            <a:r>
              <a:rPr lang="ru-RU" altLang="ru-RU" i="1" smtClean="0"/>
              <a:t> ‒</a:t>
            </a:r>
          </a:p>
          <a:p>
            <a:pPr eaLnBrk="1" hangingPunct="1">
              <a:buFont typeface="Wingdings 2" pitchFamily="18" charset="2"/>
              <a:buNone/>
            </a:pPr>
            <a:r>
              <a:rPr lang="ru-RU" altLang="ru-RU" smtClean="0"/>
              <a:t>     это способность КМД сцепляться друг с другом при смещении в прижатом состоянии (составляют блоки до 100 мм без дополнительной стяжки).</a:t>
            </a:r>
          </a:p>
          <a:p>
            <a:pPr eaLnBrk="1" hangingPunct="1">
              <a:buFont typeface="Wingdings 2" pitchFamily="18" charset="2"/>
              <a:buNone/>
            </a:pPr>
            <a:endParaRPr lang="ru-RU" altLang="ru-RU" smtClean="0"/>
          </a:p>
          <a:p>
            <a:pPr eaLnBrk="1" hangingPunct="1">
              <a:buFont typeface="Wingdings 2" pitchFamily="18" charset="2"/>
              <a:buNone/>
            </a:pPr>
            <a:endParaRPr lang="ru-RU" altLang="ru-RU" smtClean="0"/>
          </a:p>
          <a:p>
            <a:pPr eaLnBrk="1" hangingPunct="1">
              <a:buFont typeface="Wingdings 2" pitchFamily="18" charset="2"/>
              <a:buNone/>
            </a:pPr>
            <a:endParaRPr lang="ru-RU" altLang="ru-RU"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я\Pictures\допуски\измерительные инструменты\image03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0" y="142875"/>
            <a:ext cx="6143625" cy="652303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643998" cy="1143000"/>
          </a:xfrm>
        </p:spPr>
        <p:style>
          <a:lnRef idx="1">
            <a:schemeClr val="accent6"/>
          </a:lnRef>
          <a:fillRef idx="3">
            <a:schemeClr val="accent6"/>
          </a:fillRef>
          <a:effectRef idx="2">
            <a:schemeClr val="accent6"/>
          </a:effectRef>
          <a:fontRef idx="minor">
            <a:schemeClr val="lt1"/>
          </a:fontRef>
        </p:style>
        <p:txBody>
          <a:bodyPr>
            <a:normAutofit fontScale="90000"/>
          </a:bodyPr>
          <a:lstStyle/>
          <a:p>
            <a:pPr eaLnBrk="1" fontAlgn="auto" hangingPunct="1">
              <a:spcAft>
                <a:spcPts val="0"/>
              </a:spcAft>
              <a:defRPr/>
            </a:pPr>
            <a:r>
              <a:rPr lang="ru-RU" sz="5300" dirty="0" smtClean="0"/>
              <a:t>3</a:t>
            </a:r>
            <a:r>
              <a:rPr lang="ru-RU" sz="4800" dirty="0" smtClean="0"/>
              <a:t>. </a:t>
            </a:r>
            <a:r>
              <a:rPr lang="ru-RU" sz="5300" dirty="0" smtClean="0">
                <a:latin typeface="Arial Black" pitchFamily="34" charset="0"/>
              </a:rPr>
              <a:t>Штангенинструменты</a:t>
            </a:r>
            <a:endParaRPr lang="ru-RU" sz="5300" dirty="0">
              <a:latin typeface="Arial Black" pitchFamily="34" charset="0"/>
            </a:endParaRPr>
          </a:p>
        </p:txBody>
      </p:sp>
      <p:sp>
        <p:nvSpPr>
          <p:cNvPr id="3" name="Содержимое 2"/>
          <p:cNvSpPr>
            <a:spLocks noGrp="1"/>
          </p:cNvSpPr>
          <p:nvPr>
            <p:ph idx="1"/>
          </p:nvPr>
        </p:nvSpPr>
        <p:spPr>
          <a:xfrm>
            <a:off x="500063" y="1785938"/>
            <a:ext cx="8229600" cy="4708525"/>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ru-RU" dirty="0" smtClean="0"/>
              <a:t>Штангенинструментами называют средства измерения линейных размеров, основанных на штанге  со шкалой и нониусе – вспомогательной шкале для уточнения отсчёта показаний.</a:t>
            </a:r>
          </a:p>
          <a:p>
            <a:pPr marL="548640" indent="-411480" eaLnBrk="1" fontAlgn="auto" hangingPunct="1">
              <a:spcAft>
                <a:spcPts val="0"/>
              </a:spcAft>
              <a:buClr>
                <a:schemeClr val="tx1">
                  <a:shade val="95000"/>
                </a:schemeClr>
              </a:buClr>
              <a:buFont typeface="Wingdings 2"/>
              <a:buChar char=""/>
              <a:defRPr/>
            </a:pPr>
            <a:r>
              <a:rPr lang="ru-RU" dirty="0" smtClean="0"/>
              <a:t>К </a:t>
            </a:r>
            <a:r>
              <a:rPr lang="ru-RU" u="sng" dirty="0" smtClean="0"/>
              <a:t>штангенинструментам относятся</a:t>
            </a:r>
            <a:r>
              <a:rPr lang="ru-RU" dirty="0" smtClean="0"/>
              <a:t>:</a:t>
            </a:r>
          </a:p>
          <a:p>
            <a:pPr marL="548640" indent="-411480" eaLnBrk="1" fontAlgn="auto" hangingPunct="1">
              <a:spcAft>
                <a:spcPts val="0"/>
              </a:spcAft>
              <a:buClr>
                <a:schemeClr val="tx1">
                  <a:shade val="95000"/>
                </a:schemeClr>
              </a:buClr>
              <a:buFont typeface="Wingdings 2"/>
              <a:buNone/>
              <a:defRPr/>
            </a:pPr>
            <a:endParaRPr lang="ru-RU" sz="1000" dirty="0" smtClean="0"/>
          </a:p>
          <a:p>
            <a:pPr marL="1074738" indent="-446088" eaLnBrk="1" fontAlgn="auto" hangingPunct="1">
              <a:spcAft>
                <a:spcPts val="0"/>
              </a:spcAft>
              <a:buClr>
                <a:schemeClr val="tx1">
                  <a:shade val="95000"/>
                </a:schemeClr>
              </a:buClr>
              <a:buFont typeface="Wingdings 2"/>
              <a:buNone/>
              <a:defRPr/>
            </a:pPr>
            <a:r>
              <a:rPr lang="ru-RU" dirty="0" smtClean="0"/>
              <a:t>1. штангенциркули</a:t>
            </a:r>
          </a:p>
          <a:p>
            <a:pPr marL="1074738" indent="-446088" eaLnBrk="1" fontAlgn="auto" hangingPunct="1">
              <a:spcAft>
                <a:spcPts val="0"/>
              </a:spcAft>
              <a:buClr>
                <a:schemeClr val="tx1">
                  <a:shade val="95000"/>
                </a:schemeClr>
              </a:buClr>
              <a:buFont typeface="Wingdings 2"/>
              <a:buNone/>
              <a:defRPr/>
            </a:pPr>
            <a:r>
              <a:rPr lang="ru-RU" dirty="0" smtClean="0"/>
              <a:t>2. штангенглубиномеры</a:t>
            </a:r>
          </a:p>
          <a:p>
            <a:pPr marL="1074738" indent="-446088" eaLnBrk="1" fontAlgn="auto" hangingPunct="1">
              <a:spcAft>
                <a:spcPts val="0"/>
              </a:spcAft>
              <a:buClr>
                <a:schemeClr val="tx1">
                  <a:shade val="95000"/>
                </a:schemeClr>
              </a:buClr>
              <a:buFont typeface="Wingdings 2"/>
              <a:buNone/>
              <a:defRPr/>
            </a:pPr>
            <a:r>
              <a:rPr lang="ru-RU" dirty="0" smtClean="0"/>
              <a:t>3. </a:t>
            </a:r>
            <a:r>
              <a:rPr lang="ru-RU" dirty="0" err="1" smtClean="0"/>
              <a:t>Штангенрейсмасы</a:t>
            </a:r>
            <a:endParaRPr lang="ru-RU" dirty="0" smtClean="0"/>
          </a:p>
          <a:p>
            <a:pPr marL="1074738" indent="-446088" eaLnBrk="1" fontAlgn="auto" hangingPunct="1">
              <a:spcAft>
                <a:spcPts val="0"/>
              </a:spcAft>
              <a:buClr>
                <a:schemeClr val="tx1">
                  <a:shade val="95000"/>
                </a:schemeClr>
              </a:buClr>
              <a:buFont typeface="Wingdings 2"/>
              <a:buNone/>
              <a:defRPr/>
            </a:pPr>
            <a:r>
              <a:rPr lang="ru-RU" dirty="0" smtClean="0"/>
              <a:t>4. </a:t>
            </a:r>
            <a:r>
              <a:rPr lang="ru-RU" dirty="0" err="1" smtClean="0"/>
              <a:t>Штангензубомеры</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229600" cy="92871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Штангенциркули</a:t>
            </a:r>
            <a:endParaRPr lang="ru-RU" dirty="0">
              <a:ln w="11430"/>
              <a:solidFill>
                <a:schemeClr val="accent6">
                  <a:lumMod val="75000"/>
                </a:schemeClr>
              </a:solidFill>
              <a:effectLst>
                <a:outerShdw blurRad="80000" dist="40000" dir="5040000" algn="tl">
                  <a:srgbClr val="000000">
                    <a:alpha val="30000"/>
                  </a:srgbClr>
                </a:outerShdw>
              </a:effectLst>
            </a:endParaRPr>
          </a:p>
        </p:txBody>
      </p:sp>
      <p:pic>
        <p:nvPicPr>
          <p:cNvPr id="20483" name="Picture 3" descr="C:\Users\я\Pictures\допуски\измерительные инструменты\trammel_1[1] - копия.jpg"/>
          <p:cNvPicPr>
            <a:picLocks noGrp="1" noChangeAspect="1" noChangeArrowheads="1"/>
          </p:cNvPicPr>
          <p:nvPr>
            <p:ph idx="1"/>
          </p:nvPr>
        </p:nvPicPr>
        <p:blipFill>
          <a:blip r:embed="rId2">
            <a:lum bright="-16000" contrast="30000"/>
            <a:extLst>
              <a:ext uri="{28A0092B-C50C-407E-A947-70E740481C1C}">
                <a14:useLocalDpi xmlns:a14="http://schemas.microsoft.com/office/drawing/2010/main" val="0"/>
              </a:ext>
            </a:extLst>
          </a:blip>
          <a:srcRect/>
          <a:stretch>
            <a:fillRect/>
          </a:stretch>
        </p:blipFill>
        <p:spPr>
          <a:xfrm>
            <a:off x="142875" y="1143000"/>
            <a:ext cx="8715375" cy="535781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Прямоугольник 6"/>
          <p:cNvSpPr>
            <a:spLocks noChangeArrowheads="1"/>
          </p:cNvSpPr>
          <p:nvPr/>
        </p:nvSpPr>
        <p:spPr bwMode="auto">
          <a:xfrm>
            <a:off x="338138" y="333375"/>
            <a:ext cx="86185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b="1">
                <a:solidFill>
                  <a:srgbClr val="FF0000"/>
                </a:solidFill>
                <a:latin typeface="Verdana" pitchFamily="34" charset="0"/>
              </a:rPr>
              <a:t>Штангенциркуль ШЦ-</a:t>
            </a:r>
            <a:r>
              <a:rPr lang="en-US" altLang="ru-RU" b="1">
                <a:solidFill>
                  <a:srgbClr val="FF0000"/>
                </a:solidFill>
                <a:latin typeface="Verdana" pitchFamily="34" charset="0"/>
              </a:rPr>
              <a:t>I</a:t>
            </a:r>
            <a:r>
              <a:rPr lang="ru-RU" altLang="ru-RU" b="1">
                <a:solidFill>
                  <a:srgbClr val="FF0000"/>
                </a:solidFill>
                <a:latin typeface="Verdana" pitchFamily="34" charset="0"/>
              </a:rPr>
              <a:t> </a:t>
            </a:r>
            <a:r>
              <a:rPr lang="ru-RU" altLang="ru-RU">
                <a:solidFill>
                  <a:srgbClr val="000000"/>
                </a:solidFill>
                <a:latin typeface="Verdana" pitchFamily="34" charset="0"/>
              </a:rPr>
              <a:t>применяют для измерения наружных, внутренних размеров и глубин с величиной отсчета по нониусу 0,1 мм. Штангенциркуль имеет штангу 7, на которой нанесена шкала с основными миллиметровыми делениями. На одном конце этой штанги имеются измерительные губки </a:t>
            </a:r>
            <a:r>
              <a:rPr lang="ru-RU" altLang="ru-RU" i="1">
                <a:solidFill>
                  <a:srgbClr val="000000"/>
                </a:solidFill>
                <a:latin typeface="Verdana" pitchFamily="34" charset="0"/>
              </a:rPr>
              <a:t>2 </a:t>
            </a:r>
            <a:r>
              <a:rPr lang="ru-RU" altLang="ru-RU">
                <a:solidFill>
                  <a:srgbClr val="000000"/>
                </a:solidFill>
                <a:latin typeface="Verdana" pitchFamily="34" charset="0"/>
              </a:rPr>
              <a:t>и </a:t>
            </a:r>
            <a:r>
              <a:rPr lang="ru-RU" altLang="ru-RU" i="1">
                <a:solidFill>
                  <a:srgbClr val="000000"/>
                </a:solidFill>
                <a:latin typeface="Verdana" pitchFamily="34" charset="0"/>
              </a:rPr>
              <a:t>7, </a:t>
            </a:r>
            <a:r>
              <a:rPr lang="ru-RU" altLang="ru-RU">
                <a:solidFill>
                  <a:srgbClr val="000000"/>
                </a:solidFill>
                <a:latin typeface="Verdana" pitchFamily="34" charset="0"/>
              </a:rPr>
              <a:t>а на другом — линейка б для измерения глубин. По штанге перемещается подвижная рамка </a:t>
            </a:r>
            <a:r>
              <a:rPr lang="ru-RU" altLang="ru-RU" i="1">
                <a:solidFill>
                  <a:srgbClr val="000000"/>
                </a:solidFill>
                <a:latin typeface="Verdana" pitchFamily="34" charset="0"/>
              </a:rPr>
              <a:t>3 </a:t>
            </a:r>
            <a:r>
              <a:rPr lang="ru-RU" altLang="ru-RU">
                <a:solidFill>
                  <a:srgbClr val="000000"/>
                </a:solidFill>
                <a:latin typeface="Verdana" pitchFamily="34" charset="0"/>
              </a:rPr>
              <a:t>с губками</a:t>
            </a:r>
            <a:r>
              <a:rPr lang="ru-RU" altLang="ru-RU" i="1">
                <a:solidFill>
                  <a:srgbClr val="000000"/>
                </a:solidFill>
                <a:latin typeface="Verdana" pitchFamily="34" charset="0"/>
              </a:rPr>
              <a:t>.</a:t>
            </a:r>
            <a:endParaRPr lang="ru-RU" altLang="ru-RU">
              <a:solidFill>
                <a:srgbClr val="000000"/>
              </a:solidFill>
              <a:latin typeface="Verdana" pitchFamily="34" charset="0"/>
            </a:endParaRPr>
          </a:p>
        </p:txBody>
      </p:sp>
      <p:sp>
        <p:nvSpPr>
          <p:cNvPr id="21507" name="Прямоугольник 7"/>
          <p:cNvSpPr>
            <a:spLocks noChangeArrowheads="1"/>
          </p:cNvSpPr>
          <p:nvPr/>
        </p:nvSpPr>
        <p:spPr bwMode="auto">
          <a:xfrm>
            <a:off x="2484438" y="6165850"/>
            <a:ext cx="344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a:solidFill>
                  <a:srgbClr val="000000"/>
                </a:solidFill>
                <a:latin typeface="Verdana" pitchFamily="34" charset="0"/>
              </a:rPr>
              <a:t>Рис. Штангенциркуль ШЦ-</a:t>
            </a:r>
            <a:r>
              <a:rPr lang="en-US" altLang="ru-RU">
                <a:solidFill>
                  <a:srgbClr val="000000"/>
                </a:solidFill>
                <a:latin typeface="Verdana" pitchFamily="34" charset="0"/>
              </a:rPr>
              <a:t>I</a:t>
            </a:r>
            <a:endParaRPr lang="ru-RU" altLang="ru-RU">
              <a:solidFill>
                <a:srgbClr val="000000"/>
              </a:solidFill>
              <a:latin typeface="Verdana" pitchFamily="34" charset="0"/>
            </a:endParaRPr>
          </a:p>
        </p:txBody>
      </p:sp>
      <p:pic>
        <p:nvPicPr>
          <p:cNvPr id="21508" name="Picture 2" descr="http://www.santech1.ru/pics/8020/8020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636838"/>
            <a:ext cx="507206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7"/>
          <p:cNvSpPr>
            <a:spLocks noChangeArrowheads="1"/>
          </p:cNvSpPr>
          <p:nvPr/>
        </p:nvSpPr>
        <p:spPr bwMode="auto">
          <a:xfrm>
            <a:off x="3840163" y="2924175"/>
            <a:ext cx="901700" cy="485775"/>
          </a:xfrm>
          <a:prstGeom prst="rightArrow">
            <a:avLst>
              <a:gd name="adj1" fmla="val 50000"/>
              <a:gd name="adj2" fmla="val 5027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4099" name="Rectangle 16"/>
          <p:cNvSpPr>
            <a:spLocks noChangeArrowheads="1"/>
          </p:cNvSpPr>
          <p:nvPr/>
        </p:nvSpPr>
        <p:spPr bwMode="auto">
          <a:xfrm>
            <a:off x="2981325" y="6761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4100" name="Прямоугольник 6"/>
          <p:cNvSpPr>
            <a:spLocks noChangeArrowheads="1"/>
          </p:cNvSpPr>
          <p:nvPr/>
        </p:nvSpPr>
        <p:spPr bwMode="auto">
          <a:xfrm>
            <a:off x="0" y="95250"/>
            <a:ext cx="91440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400" b="1">
                <a:solidFill>
                  <a:srgbClr val="0000FF"/>
                </a:solidFill>
                <a:latin typeface="Verdana" pitchFamily="34" charset="0"/>
              </a:rPr>
              <a:t>1. СРЕДСТВА ИЗМЕРЕНИЯ  И  КОНТРОЛЯ.</a:t>
            </a:r>
            <a:endParaRPr lang="ru-RU" altLang="ru-RU" sz="2400">
              <a:solidFill>
                <a:srgbClr val="0000FF"/>
              </a:solidFill>
              <a:latin typeface="Verdana" pitchFamily="34" charset="0"/>
            </a:endParaRPr>
          </a:p>
          <a:p>
            <a:pPr algn="ctr" eaLnBrk="1" hangingPunct="1"/>
            <a:r>
              <a:rPr lang="ru-RU" altLang="ru-RU" sz="2400" b="1">
                <a:solidFill>
                  <a:srgbClr val="0000FF"/>
                </a:solidFill>
                <a:latin typeface="Verdana" pitchFamily="34" charset="0"/>
              </a:rPr>
              <a:t>ИНСТРУМЕНТЫ  ДЛЯ  КОНТРОЛЯ </a:t>
            </a:r>
            <a:endParaRPr lang="ru-RU" altLang="ru-RU" sz="2400">
              <a:solidFill>
                <a:srgbClr val="0000FF"/>
              </a:solidFill>
              <a:latin typeface="Verdana" pitchFamily="34" charset="0"/>
            </a:endParaRPr>
          </a:p>
          <a:p>
            <a:pPr algn="ctr" eaLnBrk="1" hangingPunct="1"/>
            <a:r>
              <a:rPr lang="ru-RU" altLang="ru-RU" sz="2400" b="1">
                <a:solidFill>
                  <a:srgbClr val="0000FF"/>
                </a:solidFill>
                <a:latin typeface="Verdana" pitchFamily="34" charset="0"/>
              </a:rPr>
              <a:t>ПЛОСКОСТНОСТИ  И  ПРЯМОЛИНЕЙНОСТИ</a:t>
            </a:r>
            <a:endParaRPr lang="ru-RU" altLang="ru-RU" sz="2400">
              <a:solidFill>
                <a:srgbClr val="0000FF"/>
              </a:solidFill>
              <a:latin typeface="Verdana" pitchFamily="34" charset="0"/>
            </a:endParaRPr>
          </a:p>
        </p:txBody>
      </p:sp>
      <p:sp>
        <p:nvSpPr>
          <p:cNvPr id="4101" name="Прямоугольник 7"/>
          <p:cNvSpPr>
            <a:spLocks noChangeArrowheads="1"/>
          </p:cNvSpPr>
          <p:nvPr/>
        </p:nvSpPr>
        <p:spPr bwMode="auto">
          <a:xfrm>
            <a:off x="201613" y="2109788"/>
            <a:ext cx="8707437"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102870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sz="2200" dirty="0">
                <a:solidFill>
                  <a:srgbClr val="000000"/>
                </a:solidFill>
                <a:latin typeface="Verdana" pitchFamily="34" charset="0"/>
              </a:rPr>
              <a:t>Средства измерения и контроля. Под измерением понимается сравнение одноименной величины (длины с длиной, угла с углом, площади с площадью и т. д.) с величиной, принимаемой за единицу.</a:t>
            </a:r>
          </a:p>
          <a:p>
            <a:pPr algn="just" eaLnBrk="1" hangingPunct="1"/>
            <a:r>
              <a:rPr lang="ru-RU" altLang="ru-RU" sz="2200" dirty="0">
                <a:solidFill>
                  <a:srgbClr val="000000"/>
                </a:solidFill>
                <a:latin typeface="Verdana" pitchFamily="34" charset="0"/>
              </a:rPr>
              <a:t>Все средства измерения и контроля, применяемые в слесарном деле, можно разделить на:</a:t>
            </a:r>
          </a:p>
          <a:p>
            <a:pPr marL="1074738" lvl="1" indent="-331788" algn="just" eaLnBrk="1" hangingPunct="1">
              <a:buClr>
                <a:srgbClr val="0070C0"/>
              </a:buClr>
              <a:buFont typeface="Wingdings" pitchFamily="2" charset="2"/>
              <a:buChar char="Ø"/>
            </a:pPr>
            <a:r>
              <a:rPr lang="ru-RU" altLang="ru-RU" sz="2200" b="1" dirty="0">
                <a:solidFill>
                  <a:srgbClr val="FF0000"/>
                </a:solidFill>
                <a:latin typeface="Verdana" pitchFamily="34" charset="0"/>
              </a:rPr>
              <a:t>контрольно-измерительные инструменты </a:t>
            </a:r>
            <a:r>
              <a:rPr lang="ru-RU" altLang="ru-RU" sz="2200" dirty="0">
                <a:solidFill>
                  <a:srgbClr val="000000"/>
                </a:solidFill>
                <a:latin typeface="Verdana" pitchFamily="34" charset="0"/>
              </a:rPr>
              <a:t>и </a:t>
            </a:r>
          </a:p>
          <a:p>
            <a:pPr marL="1074738" lvl="1" indent="-331788" algn="just" eaLnBrk="1" hangingPunct="1">
              <a:buClr>
                <a:srgbClr val="0070C0"/>
              </a:buClr>
              <a:buFont typeface="Wingdings" pitchFamily="2" charset="2"/>
              <a:buChar char="Ø"/>
            </a:pPr>
            <a:r>
              <a:rPr lang="ru-RU" altLang="ru-RU" sz="2200" b="1" dirty="0">
                <a:solidFill>
                  <a:srgbClr val="FF0000"/>
                </a:solidFill>
                <a:latin typeface="Verdana" pitchFamily="34" charset="0"/>
              </a:rPr>
              <a:t>измерительные приборы</a:t>
            </a:r>
            <a:r>
              <a:rPr lang="ru-RU" altLang="ru-RU" sz="2200" dirty="0">
                <a:solidFill>
                  <a:srgbClr val="000000"/>
                </a:solidFill>
                <a:latin typeface="Verdana" pitchFamily="34" charset="0"/>
              </a:rPr>
              <a: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УСТРОЙСТВО  ШЦ-1</a:t>
            </a:r>
            <a:endParaRPr lang="ru-RU" dirty="0">
              <a:ln w="11430"/>
              <a:solidFill>
                <a:schemeClr val="accent6">
                  <a:lumMod val="75000"/>
                </a:schemeClr>
              </a:solidFill>
              <a:effectLst>
                <a:outerShdw blurRad="80000" dist="40000" dir="5040000" algn="tl">
                  <a:srgbClr val="000000">
                    <a:alpha val="30000"/>
                  </a:srgbClr>
                </a:outerShdw>
              </a:effectLst>
            </a:endParaRPr>
          </a:p>
        </p:txBody>
      </p:sp>
      <p:pic>
        <p:nvPicPr>
          <p:cNvPr id="22531" name="Содержимое 8" descr="Schtangen.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714500" y="1285875"/>
            <a:ext cx="5921375" cy="3187700"/>
          </a:xfrm>
        </p:spPr>
      </p:pic>
      <p:sp>
        <p:nvSpPr>
          <p:cNvPr id="22532" name="Прямоугольник 4"/>
          <p:cNvSpPr>
            <a:spLocks noChangeArrowheads="1"/>
          </p:cNvSpPr>
          <p:nvPr/>
        </p:nvSpPr>
        <p:spPr bwMode="auto">
          <a:xfrm>
            <a:off x="928688" y="4786313"/>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a:latin typeface="Times New Roman" pitchFamily="18" charset="0"/>
              </a:rPr>
              <a:t>1. ШТАНГА</a:t>
            </a:r>
          </a:p>
          <a:p>
            <a:pPr eaLnBrk="1" hangingPunct="1"/>
            <a:r>
              <a:rPr lang="ru-RU" altLang="ru-RU">
                <a:latin typeface="Times New Roman" pitchFamily="18" charset="0"/>
              </a:rPr>
              <a:t>2. ПОДВИЖНАЯ  РАМКА</a:t>
            </a:r>
          </a:p>
          <a:p>
            <a:pPr eaLnBrk="1" hangingPunct="1"/>
            <a:r>
              <a:rPr lang="ru-RU" altLang="ru-RU">
                <a:latin typeface="Times New Roman" pitchFamily="18" charset="0"/>
              </a:rPr>
              <a:t>3. ШКАЛА  ШТАНГИ</a:t>
            </a:r>
          </a:p>
          <a:p>
            <a:pPr eaLnBrk="1" hangingPunct="1"/>
            <a:r>
              <a:rPr lang="ru-RU" altLang="ru-RU">
                <a:latin typeface="Times New Roman" pitchFamily="18" charset="0"/>
              </a:rPr>
              <a:t>4. ГУБКИ  ДЛЯ  ВНУТРЕННИХ  ИЗМЕРЕНИЙ</a:t>
            </a:r>
          </a:p>
        </p:txBody>
      </p:sp>
      <p:sp>
        <p:nvSpPr>
          <p:cNvPr id="22533" name="TextBox 5"/>
          <p:cNvSpPr txBox="1">
            <a:spLocks noChangeArrowheads="1"/>
          </p:cNvSpPr>
          <p:nvPr/>
        </p:nvSpPr>
        <p:spPr bwMode="auto">
          <a:xfrm>
            <a:off x="4572000" y="4714875"/>
            <a:ext cx="43576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a:latin typeface="Times New Roman" pitchFamily="18" charset="0"/>
              </a:rPr>
              <a:t>5. ГУБКИ  ДЛЯ  НАРУЖНЫХ  ИЗМЕРЕНИЙ</a:t>
            </a:r>
          </a:p>
          <a:p>
            <a:pPr eaLnBrk="1" hangingPunct="1"/>
            <a:r>
              <a:rPr lang="ru-RU" altLang="ru-RU">
                <a:latin typeface="Times New Roman" pitchFamily="18" charset="0"/>
              </a:rPr>
              <a:t>6. ЛИНЕЙКА  ГЛУБИНОМЕРА</a:t>
            </a:r>
          </a:p>
          <a:p>
            <a:pPr eaLnBrk="1" hangingPunct="1"/>
            <a:r>
              <a:rPr lang="ru-RU" altLang="ru-RU">
                <a:latin typeface="Times New Roman" pitchFamily="18" charset="0"/>
              </a:rPr>
              <a:t>7. НОНИУС</a:t>
            </a:r>
          </a:p>
          <a:p>
            <a:pPr eaLnBrk="1" hangingPunct="1"/>
            <a:r>
              <a:rPr lang="ru-RU" altLang="ru-RU">
                <a:latin typeface="Times New Roman" pitchFamily="18" charset="0"/>
              </a:rPr>
              <a:t>8. ВИНТ  ДЛЯ  ЗАЖИМА  РАМКИ</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Прямоугольник 2"/>
          <p:cNvSpPr>
            <a:spLocks noChangeArrowheads="1"/>
          </p:cNvSpPr>
          <p:nvPr/>
        </p:nvSpPr>
        <p:spPr bwMode="auto">
          <a:xfrm>
            <a:off x="315913" y="476250"/>
            <a:ext cx="86423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При измерении деталь берут в левую руку, которая должка находиться за губками и захватывать деталь недалеко от губок (рис. 366, </a:t>
            </a:r>
            <a:r>
              <a:rPr lang="ru-RU" altLang="ru-RU" i="1">
                <a:solidFill>
                  <a:srgbClr val="000000"/>
                </a:solidFill>
                <a:latin typeface="Verdana" pitchFamily="34" charset="0"/>
              </a:rPr>
              <a:t>а) </a:t>
            </a:r>
            <a:r>
              <a:rPr lang="ru-RU" altLang="ru-RU">
                <a:solidFill>
                  <a:srgbClr val="000000"/>
                </a:solidFill>
                <a:latin typeface="Verdana" pitchFamily="34" charset="0"/>
              </a:rPr>
              <a:t>Правая рука должна поддерживать штангу, при этом большим пальцем этой руки перемещают рамку до соприкосновения губок с проверяемой поверхностью, не допуская перекоса губок при нормальном измерительном усилии.</a:t>
            </a:r>
          </a:p>
        </p:txBody>
      </p:sp>
      <p:pic>
        <p:nvPicPr>
          <p:cNvPr id="23555" name="Picture 2" descr="Рис 366"/>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b="24832"/>
          <a:stretch>
            <a:fillRect/>
          </a:stretch>
        </p:blipFill>
        <p:spPr bwMode="auto">
          <a:xfrm>
            <a:off x="323850" y="2492375"/>
            <a:ext cx="842327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Прямоугольник 4"/>
          <p:cNvSpPr>
            <a:spLocks noChangeArrowheads="1"/>
          </p:cNvSpPr>
          <p:nvPr/>
        </p:nvSpPr>
        <p:spPr bwMode="auto">
          <a:xfrm>
            <a:off x="250825" y="5878513"/>
            <a:ext cx="8707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a:solidFill>
                  <a:srgbClr val="000000"/>
                </a:solidFill>
                <a:latin typeface="Verdana" pitchFamily="34" charset="0"/>
              </a:rPr>
              <a:t>Рис. Прием измерения штангенциркулем ШЦ-</a:t>
            </a:r>
            <a:r>
              <a:rPr lang="en-US" altLang="ru-RU">
                <a:solidFill>
                  <a:srgbClr val="000000"/>
                </a:solidFill>
                <a:latin typeface="Verdana" pitchFamily="34" charset="0"/>
              </a:rPr>
              <a:t>I</a:t>
            </a:r>
            <a:r>
              <a:rPr lang="ru-RU" altLang="ru-RU">
                <a:solidFill>
                  <a:srgbClr val="000000"/>
                </a:solidFill>
                <a:latin typeface="Verdana" pitchFamily="34" charset="0"/>
              </a:rPr>
              <a:t>: </a:t>
            </a:r>
          </a:p>
          <a:p>
            <a:pPr algn="ctr" eaLnBrk="1" hangingPunct="1"/>
            <a:r>
              <a:rPr lang="ru-RU" altLang="ru-RU" i="1">
                <a:solidFill>
                  <a:srgbClr val="000000"/>
                </a:solidFill>
                <a:latin typeface="Verdana" pitchFamily="34" charset="0"/>
              </a:rPr>
              <a:t>а - </a:t>
            </a:r>
            <a:r>
              <a:rPr lang="ru-RU" altLang="ru-RU">
                <a:solidFill>
                  <a:srgbClr val="000000"/>
                </a:solidFill>
                <a:latin typeface="Verdana" pitchFamily="34" charset="0"/>
              </a:rPr>
              <a:t>установка инструмента на деталь, </a:t>
            </a:r>
            <a:r>
              <a:rPr lang="ru-RU" altLang="ru-RU" i="1">
                <a:solidFill>
                  <a:srgbClr val="000000"/>
                </a:solidFill>
                <a:latin typeface="Verdana" pitchFamily="34" charset="0"/>
              </a:rPr>
              <a:t>б </a:t>
            </a:r>
            <a:r>
              <a:rPr lang="ru-RU" altLang="ru-RU">
                <a:solidFill>
                  <a:srgbClr val="000000"/>
                </a:solidFill>
                <a:latin typeface="Verdana" pitchFamily="34" charset="0"/>
              </a:rPr>
              <a:t>-  закрепление рамки</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2" descr="Рис 366"/>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b="24832"/>
          <a:stretch>
            <a:fillRect/>
          </a:stretch>
        </p:blipFill>
        <p:spPr bwMode="auto">
          <a:xfrm>
            <a:off x="107950" y="1412875"/>
            <a:ext cx="888841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Прямоугольник 3"/>
          <p:cNvSpPr>
            <a:spLocks noChangeArrowheads="1"/>
          </p:cNvSpPr>
          <p:nvPr/>
        </p:nvSpPr>
        <p:spPr bwMode="auto">
          <a:xfrm>
            <a:off x="250825" y="5313363"/>
            <a:ext cx="8642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Рамку зажимают большим и указательным пальцами правой руки, поддерживая штангу остальными пальцами этой руки; левая рука при этом должна поддерживать нижнюю губку штанги (рис. </a:t>
            </a:r>
            <a:r>
              <a:rPr lang="ru-RU" altLang="ru-RU" i="1">
                <a:solidFill>
                  <a:srgbClr val="000000"/>
                </a:solidFill>
                <a:latin typeface="Verdana" pitchFamily="34" charset="0"/>
              </a:rPr>
              <a:t>б). </a:t>
            </a:r>
            <a:endParaRPr lang="ru-RU" altLang="ru-RU">
              <a:solidFill>
                <a:srgbClr val="000000"/>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Рис 367"/>
          <p:cNvPicPr>
            <a:picLocks noChangeAspect="1" noChangeArrowheads="1"/>
          </p:cNvPicPr>
          <p:nvPr/>
        </p:nvPicPr>
        <p:blipFill>
          <a:blip r:embed="rId3">
            <a:extLst>
              <a:ext uri="{28A0092B-C50C-407E-A947-70E740481C1C}">
                <a14:useLocalDpi xmlns:a14="http://schemas.microsoft.com/office/drawing/2010/main" val="0"/>
              </a:ext>
            </a:extLst>
          </a:blip>
          <a:srcRect r="55586" b="45184"/>
          <a:stretch>
            <a:fillRect/>
          </a:stretch>
        </p:blipFill>
        <p:spPr bwMode="auto">
          <a:xfrm>
            <a:off x="1116013" y="3357563"/>
            <a:ext cx="25320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Прямоугольник 3"/>
          <p:cNvSpPr>
            <a:spLocks noChangeArrowheads="1"/>
          </p:cNvSpPr>
          <p:nvPr/>
        </p:nvSpPr>
        <p:spPr bwMode="auto">
          <a:xfrm>
            <a:off x="179388" y="765175"/>
            <a:ext cx="8826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При чтении показаний штангенциркуль держат прямо перед глазами (рис. а). Целое число миллиметров отсчитывают по шкале штанги слева направо нулевым штрихом нониуса. Дробная величина (количество десятых долей миллиметра) определяется умножением величины отсчета (0,1 мм) на порядковый номер штриха нониуса, не считая нулевого, совпадающего со штрихом штанги. Примеры отсчета показаны на рис. </a:t>
            </a:r>
            <a:r>
              <a:rPr lang="ru-RU" altLang="ru-RU" i="1">
                <a:solidFill>
                  <a:srgbClr val="000000"/>
                </a:solidFill>
                <a:latin typeface="Verdana" pitchFamily="34" charset="0"/>
              </a:rPr>
              <a:t>б.</a:t>
            </a:r>
            <a:endParaRPr lang="ru-RU" altLang="ru-RU">
              <a:solidFill>
                <a:srgbClr val="000000"/>
              </a:solidFill>
              <a:latin typeface="Verdana" pitchFamily="34" charset="0"/>
            </a:endParaRPr>
          </a:p>
        </p:txBody>
      </p:sp>
      <p:sp>
        <p:nvSpPr>
          <p:cNvPr id="25604" name="Прямоугольник 4"/>
          <p:cNvSpPr>
            <a:spLocks noChangeArrowheads="1"/>
          </p:cNvSpPr>
          <p:nvPr/>
        </p:nvSpPr>
        <p:spPr bwMode="auto">
          <a:xfrm>
            <a:off x="0" y="5556250"/>
            <a:ext cx="8826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ru-RU">
                <a:solidFill>
                  <a:srgbClr val="000000"/>
                </a:solidFill>
                <a:latin typeface="Verdana" pitchFamily="34" charset="0"/>
              </a:rPr>
              <a:t> </a:t>
            </a:r>
            <a:endParaRPr lang="ru-RU" altLang="ru-RU">
              <a:solidFill>
                <a:srgbClr val="000000"/>
              </a:solidFill>
              <a:latin typeface="Verdana" pitchFamily="34" charset="0"/>
            </a:endParaRPr>
          </a:p>
          <a:p>
            <a:pPr algn="ctr" eaLnBrk="1" hangingPunct="1"/>
            <a:r>
              <a:rPr lang="ru-RU" altLang="ru-RU">
                <a:solidFill>
                  <a:srgbClr val="000000"/>
                </a:solidFill>
                <a:latin typeface="Verdana" pitchFamily="34" charset="0"/>
              </a:rPr>
              <a:t>Рис. Чтение показаний штангенциркуля:  </a:t>
            </a:r>
          </a:p>
          <a:p>
            <a:pPr algn="ctr" eaLnBrk="1" hangingPunct="1"/>
            <a:r>
              <a:rPr lang="ru-RU" altLang="ru-RU" sz="1200" i="1">
                <a:solidFill>
                  <a:srgbClr val="000000"/>
                </a:solidFill>
                <a:latin typeface="Verdana" pitchFamily="34" charset="0"/>
              </a:rPr>
              <a:t>а </a:t>
            </a:r>
            <a:r>
              <a:rPr lang="ru-RU" altLang="ru-RU" sz="1200">
                <a:solidFill>
                  <a:srgbClr val="000000"/>
                </a:solidFill>
                <a:latin typeface="Verdana" pitchFamily="34" charset="0"/>
              </a:rPr>
              <a:t>- положение глаз, </a:t>
            </a:r>
            <a:r>
              <a:rPr lang="ru-RU" altLang="ru-RU" sz="1200" i="1">
                <a:solidFill>
                  <a:srgbClr val="000000"/>
                </a:solidFill>
                <a:latin typeface="Verdana" pitchFamily="34" charset="0"/>
              </a:rPr>
              <a:t>б </a:t>
            </a:r>
            <a:r>
              <a:rPr lang="ru-RU" altLang="ru-RU" sz="1200">
                <a:solidFill>
                  <a:srgbClr val="000000"/>
                </a:solidFill>
                <a:latin typeface="Verdana" pitchFamily="34" charset="0"/>
              </a:rPr>
              <a:t>- примеры отсчета размеров, мм: 39 + (0,1 х 6) =39,6;    61+(0,1х4) = 61,4</a:t>
            </a:r>
          </a:p>
        </p:txBody>
      </p:sp>
      <p:pic>
        <p:nvPicPr>
          <p:cNvPr id="25605" name="Picture 2" descr="Рис 367"/>
          <p:cNvPicPr>
            <a:picLocks noChangeAspect="1" noChangeArrowheads="1"/>
          </p:cNvPicPr>
          <p:nvPr/>
        </p:nvPicPr>
        <p:blipFill>
          <a:blip r:embed="rId3">
            <a:extLst>
              <a:ext uri="{28A0092B-C50C-407E-A947-70E740481C1C}">
                <a14:useLocalDpi xmlns:a14="http://schemas.microsoft.com/office/drawing/2010/main" val="0"/>
              </a:ext>
            </a:extLst>
          </a:blip>
          <a:srcRect t="59953" r="55586"/>
          <a:stretch>
            <a:fillRect/>
          </a:stretch>
        </p:blipFill>
        <p:spPr bwMode="auto">
          <a:xfrm>
            <a:off x="4365625" y="3275013"/>
            <a:ext cx="359251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Порядок отсчёта показаний</a:t>
            </a:r>
            <a:endParaRPr lang="ru-RU" dirty="0">
              <a:ln w="11430"/>
              <a:solidFill>
                <a:schemeClr val="accent6">
                  <a:lumMod val="75000"/>
                </a:schemeClr>
              </a:soli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p:txBody>
          <a:bodyPr>
            <a:normAutofit fontScale="92500" lnSpcReduction="10000"/>
          </a:bodyPr>
          <a:lstStyle/>
          <a:p>
            <a:pPr marL="628650" indent="-536575" algn="just" eaLnBrk="1" fontAlgn="auto" hangingPunct="1">
              <a:spcAft>
                <a:spcPts val="0"/>
              </a:spcAft>
              <a:buClr>
                <a:schemeClr val="tx1">
                  <a:shade val="95000"/>
                </a:schemeClr>
              </a:buClr>
              <a:buSzPct val="90000"/>
              <a:buFont typeface="+mj-lt"/>
              <a:buAutoNum type="arabicPeriod"/>
              <a:defRPr/>
            </a:pPr>
            <a:r>
              <a:rPr lang="ru-RU" dirty="0" smtClean="0"/>
              <a:t>Читают число целых миллиметров, для этого находят на шкале штанги штрих, ближайший слева к нулевому штриху нониуса, и запоминают его числовое значение.</a:t>
            </a:r>
          </a:p>
          <a:p>
            <a:pPr marL="628650" indent="-536575" algn="just" eaLnBrk="1" fontAlgn="auto" hangingPunct="1">
              <a:spcAft>
                <a:spcPts val="0"/>
              </a:spcAft>
              <a:buClr>
                <a:schemeClr val="tx1">
                  <a:shade val="95000"/>
                </a:schemeClr>
              </a:buClr>
              <a:buSzPct val="90000"/>
              <a:buFont typeface="+mj-lt"/>
              <a:buAutoNum type="arabicPeriod"/>
              <a:defRPr/>
            </a:pPr>
            <a:r>
              <a:rPr lang="ru-RU" dirty="0" smtClean="0"/>
              <a:t>Читают доли миллиметра, для этого на шкале нониуса находят штрих, ближайший к нулевому делению и совпадающий со штрихом шкалы штанги, и умножают его порядковый номер на цену деления (0,1мм) нониуса.</a:t>
            </a:r>
          </a:p>
          <a:p>
            <a:pPr marL="628650" indent="-536575" algn="just" eaLnBrk="1" fontAlgn="auto" hangingPunct="1">
              <a:spcAft>
                <a:spcPts val="0"/>
              </a:spcAft>
              <a:buClr>
                <a:schemeClr val="tx1">
                  <a:shade val="95000"/>
                </a:schemeClr>
              </a:buClr>
              <a:buSzPct val="90000"/>
              <a:buFont typeface="+mj-lt"/>
              <a:buAutoNum type="arabicPeriod"/>
              <a:defRPr/>
            </a:pPr>
            <a:r>
              <a:rPr lang="ru-RU" dirty="0" smtClean="0"/>
              <a:t>Подсчитывают полную величину показания штангенциркуля, для этого складывают число целых миллиметров  и долей миллиметра.</a:t>
            </a:r>
          </a:p>
          <a:p>
            <a:pPr marL="548640" indent="-411480" eaLnBrk="1" fontAlgn="auto" hangingPunct="1">
              <a:spcAft>
                <a:spcPts val="0"/>
              </a:spcAft>
              <a:buClr>
                <a:schemeClr val="tx1">
                  <a:shade val="95000"/>
                </a:schemeClr>
              </a:buClr>
              <a:buFont typeface="Wingdings 2"/>
              <a:buChar char=""/>
              <a:defRPr/>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Рис 367"/>
          <p:cNvPicPr>
            <a:picLocks noChangeAspect="1" noChangeArrowheads="1"/>
          </p:cNvPicPr>
          <p:nvPr/>
        </p:nvPicPr>
        <p:blipFill>
          <a:blip r:embed="rId3">
            <a:lum bright="-10000" contrast="40000"/>
            <a:extLst>
              <a:ext uri="{28A0092B-C50C-407E-A947-70E740481C1C}">
                <a14:useLocalDpi xmlns:a14="http://schemas.microsoft.com/office/drawing/2010/main" val="0"/>
              </a:ext>
            </a:extLst>
          </a:blip>
          <a:srcRect l="46420" b="32172"/>
          <a:stretch>
            <a:fillRect/>
          </a:stretch>
        </p:blipFill>
        <p:spPr bwMode="auto">
          <a:xfrm>
            <a:off x="11113" y="1052513"/>
            <a:ext cx="480377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Прямоугольник 3"/>
          <p:cNvSpPr>
            <a:spLocks noChangeArrowheads="1"/>
          </p:cNvSpPr>
          <p:nvPr/>
        </p:nvSpPr>
        <p:spPr bwMode="auto">
          <a:xfrm>
            <a:off x="141288" y="5761038"/>
            <a:ext cx="882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1600">
                <a:solidFill>
                  <a:srgbClr val="000000"/>
                </a:solidFill>
                <a:latin typeface="Verdana" pitchFamily="34" charset="0"/>
              </a:rPr>
              <a:t>Рис.    Чтение показаний штангенциркуля:  </a:t>
            </a:r>
          </a:p>
          <a:p>
            <a:pPr algn="ctr" eaLnBrk="1" hangingPunct="1"/>
            <a:r>
              <a:rPr lang="ru-RU" altLang="ru-RU" sz="1200">
                <a:solidFill>
                  <a:srgbClr val="000000"/>
                </a:solidFill>
                <a:latin typeface="Verdana" pitchFamily="34" charset="0"/>
              </a:rPr>
              <a:t>примеры отсчета размеров, мм: 39 + (0,1 х 7) =39,7;    61+(0,1х4) = 61,4</a:t>
            </a:r>
          </a:p>
        </p:txBody>
      </p:sp>
      <p:cxnSp>
        <p:nvCxnSpPr>
          <p:cNvPr id="7" name="Прямая соединительная линия 6"/>
          <p:cNvCxnSpPr/>
          <p:nvPr/>
        </p:nvCxnSpPr>
        <p:spPr>
          <a:xfrm>
            <a:off x="3025775" y="2717800"/>
            <a:ext cx="0" cy="874713"/>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p:cNvCxnSpPr/>
          <p:nvPr/>
        </p:nvCxnSpPr>
        <p:spPr>
          <a:xfrm>
            <a:off x="2497138" y="4557713"/>
            <a:ext cx="0" cy="874712"/>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pic>
        <p:nvPicPr>
          <p:cNvPr id="27654" name="Picture 4" descr="http://www.xn--80aggyh2a5bzb.xn--p1ai/images/shtangel_image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1989138"/>
            <a:ext cx="359568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8674" name="Picture 2" descr="C:\Users\я\Pictures\допуски\измерительные инструменты\trammel_1[1] - копия (2).jpg"/>
          <p:cNvPicPr>
            <a:picLocks noChangeAspect="1" noChangeArrowheads="1"/>
          </p:cNvPicPr>
          <p:nvPr/>
        </p:nvPicPr>
        <p:blipFill>
          <a:blip r:embed="rId2">
            <a:lum bright="-4000" contrast="-4000"/>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я\Pictures\допуски\измерительные инструменты\trammel_1[1] - копия (3).jpg"/>
          <p:cNvPicPr>
            <a:picLocks noChangeAspect="1" noChangeArrowheads="1"/>
          </p:cNvPicPr>
          <p:nvPr/>
        </p:nvPicPr>
        <p:blipFill>
          <a:blip r:embed="rId2">
            <a:lum contrast="-4000"/>
            <a:extLst>
              <a:ext uri="{28A0092B-C50C-407E-A947-70E740481C1C}">
                <a14:useLocalDpi xmlns:a14="http://schemas.microsoft.com/office/drawing/2010/main" val="0"/>
              </a:ext>
            </a:extLst>
          </a:blip>
          <a:srcRect l="2480" t="1076" r="6612"/>
          <a:stretch>
            <a:fillRect/>
          </a:stretch>
        </p:blipFill>
        <p:spPr bwMode="auto">
          <a:xfrm>
            <a:off x="571500" y="142875"/>
            <a:ext cx="8072438"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я\Pictures\допуски\измерительные инструменты\trammel_1[1] - копия (3) - копия.jpg"/>
          <p:cNvPicPr>
            <a:picLocks noChangeAspect="1" noChangeArrowheads="1"/>
          </p:cNvPicPr>
          <p:nvPr/>
        </p:nvPicPr>
        <p:blipFill>
          <a:blip r:embed="rId2">
            <a:lum bright="12000" contrast="20000"/>
            <a:extLst>
              <a:ext uri="{28A0092B-C50C-407E-A947-70E740481C1C}">
                <a14:useLocalDpi xmlns:a14="http://schemas.microsoft.com/office/drawing/2010/main" val="0"/>
              </a:ext>
            </a:extLst>
          </a:blip>
          <a:srcRect/>
          <a:stretch>
            <a:fillRect/>
          </a:stretch>
        </p:blipFill>
        <p:spPr bwMode="auto">
          <a:xfrm>
            <a:off x="428625" y="1000125"/>
            <a:ext cx="8072438"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Прямоугольник 2"/>
          <p:cNvSpPr>
            <a:spLocks noChangeArrowheads="1"/>
          </p:cNvSpPr>
          <p:nvPr/>
        </p:nvSpPr>
        <p:spPr bwMode="auto">
          <a:xfrm>
            <a:off x="327025" y="549275"/>
            <a:ext cx="4770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b="1">
                <a:solidFill>
                  <a:srgbClr val="FF0000"/>
                </a:solidFill>
                <a:latin typeface="Verdana" pitchFamily="34" charset="0"/>
              </a:rPr>
              <a:t>Штангенциркуль    ШЦ-</a:t>
            </a:r>
            <a:r>
              <a:rPr lang="en-US" altLang="ru-RU" b="1">
                <a:solidFill>
                  <a:srgbClr val="FF0000"/>
                </a:solidFill>
                <a:latin typeface="Verdana" pitchFamily="34" charset="0"/>
              </a:rPr>
              <a:t>II</a:t>
            </a:r>
            <a:r>
              <a:rPr lang="ru-RU" altLang="ru-RU" b="1">
                <a:solidFill>
                  <a:srgbClr val="FF0000"/>
                </a:solidFill>
                <a:latin typeface="Verdana" pitchFamily="34" charset="0"/>
              </a:rPr>
              <a:t> </a:t>
            </a:r>
            <a:r>
              <a:rPr lang="ru-RU" altLang="ru-RU">
                <a:solidFill>
                  <a:srgbClr val="000000"/>
                </a:solidFill>
                <a:latin typeface="Verdana" pitchFamily="34" charset="0"/>
              </a:rPr>
              <a:t>с величиной отсчета по нониусу 0,05 мм предназначен для наружных и внутренних измерений к разметки. Это инструмент высокой точности. Верхние губки штангенциркуля  заострены  и  используется для  разметочных работ.</a:t>
            </a:r>
          </a:p>
        </p:txBody>
      </p:sp>
      <p:pic>
        <p:nvPicPr>
          <p:cNvPr id="31747" name="Picture 2" descr="Рис 368"/>
          <p:cNvPicPr>
            <a:picLocks noChangeAspect="1" noChangeArrowheads="1"/>
          </p:cNvPicPr>
          <p:nvPr/>
        </p:nvPicPr>
        <p:blipFill>
          <a:blip r:embed="rId3">
            <a:lum contrast="36000"/>
            <a:extLst>
              <a:ext uri="{28A0092B-C50C-407E-A947-70E740481C1C}">
                <a14:useLocalDpi xmlns:a14="http://schemas.microsoft.com/office/drawing/2010/main" val="0"/>
              </a:ext>
            </a:extLst>
          </a:blip>
          <a:srcRect l="47371"/>
          <a:stretch>
            <a:fillRect/>
          </a:stretch>
        </p:blipFill>
        <p:spPr bwMode="auto">
          <a:xfrm>
            <a:off x="5083175" y="1824038"/>
            <a:ext cx="3738563"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Прямоугольник 4"/>
          <p:cNvSpPr>
            <a:spLocks noChangeArrowheads="1"/>
          </p:cNvSpPr>
          <p:nvPr/>
        </p:nvSpPr>
        <p:spPr bwMode="auto">
          <a:xfrm>
            <a:off x="0" y="5589588"/>
            <a:ext cx="9144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a:solidFill>
                  <a:srgbClr val="000000"/>
                </a:solidFill>
                <a:latin typeface="Verdana" pitchFamily="34" charset="0"/>
              </a:rPr>
              <a:t>Рис. Штангенциркуль ШЦ-</a:t>
            </a:r>
            <a:r>
              <a:rPr lang="en-US" altLang="ru-RU">
                <a:solidFill>
                  <a:srgbClr val="000000"/>
                </a:solidFill>
                <a:latin typeface="Verdana" pitchFamily="34" charset="0"/>
              </a:rPr>
              <a:t>II</a:t>
            </a:r>
            <a:r>
              <a:rPr lang="ru-RU" altLang="ru-RU">
                <a:solidFill>
                  <a:srgbClr val="000000"/>
                </a:solidFill>
                <a:latin typeface="Verdana" pitchFamily="34" charset="0"/>
              </a:rPr>
              <a:t>:</a:t>
            </a:r>
          </a:p>
          <a:p>
            <a:pPr algn="ctr" eaLnBrk="1" hangingPunct="1"/>
            <a:r>
              <a:rPr lang="ru-RU" altLang="ru-RU">
                <a:solidFill>
                  <a:srgbClr val="000000"/>
                </a:solidFill>
                <a:latin typeface="Verdana" pitchFamily="34" charset="0"/>
              </a:rPr>
              <a:t>а - устройство, б - пример отсчета (0,05х7=0,35 мм);  </a:t>
            </a:r>
          </a:p>
          <a:p>
            <a:pPr algn="ctr" eaLnBrk="1" hangingPunct="1"/>
            <a:r>
              <a:rPr lang="ru-RU" altLang="ru-RU">
                <a:solidFill>
                  <a:srgbClr val="000000"/>
                </a:solidFill>
                <a:latin typeface="Verdana" pitchFamily="34" charset="0"/>
              </a:rPr>
              <a:t>1- губки, 2 - зажимы, 3 - рамка, 4  - штанга, 5 - шкала нониуса</a:t>
            </a:r>
          </a:p>
        </p:txBody>
      </p:sp>
      <p:cxnSp>
        <p:nvCxnSpPr>
          <p:cNvPr id="8" name="Прямая соединительная линия 7"/>
          <p:cNvCxnSpPr/>
          <p:nvPr/>
        </p:nvCxnSpPr>
        <p:spPr>
          <a:xfrm>
            <a:off x="6619875" y="4559300"/>
            <a:ext cx="0" cy="760413"/>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6"/>
          <p:cNvSpPr>
            <a:spLocks noChangeArrowheads="1"/>
          </p:cNvSpPr>
          <p:nvPr/>
        </p:nvSpPr>
        <p:spPr bwMode="auto">
          <a:xfrm>
            <a:off x="2981325" y="6761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5123" name="Прямоугольник 6"/>
          <p:cNvSpPr>
            <a:spLocks noChangeArrowheads="1"/>
          </p:cNvSpPr>
          <p:nvPr/>
        </p:nvSpPr>
        <p:spPr bwMode="auto">
          <a:xfrm>
            <a:off x="212725" y="1609725"/>
            <a:ext cx="8640763"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808038" indent="-350838"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200" b="1">
                <a:solidFill>
                  <a:srgbClr val="FF0000"/>
                </a:solidFill>
                <a:latin typeface="Verdana" pitchFamily="34" charset="0"/>
              </a:rPr>
              <a:t>К контрольно-измерительным  инструментам </a:t>
            </a:r>
            <a:r>
              <a:rPr lang="ru-RU" altLang="ru-RU" sz="2200">
                <a:solidFill>
                  <a:srgbClr val="000000"/>
                </a:solidFill>
                <a:latin typeface="Verdana" pitchFamily="34" charset="0"/>
              </a:rPr>
              <a:t>относят:</a:t>
            </a:r>
          </a:p>
          <a:p>
            <a:pPr lvl="1" eaLnBrk="1" hangingPunct="1">
              <a:buClr>
                <a:srgbClr val="C00000"/>
              </a:buClr>
              <a:buFont typeface="Wingdings" pitchFamily="2" charset="2"/>
              <a:buChar char="Ø"/>
            </a:pPr>
            <a:r>
              <a:rPr lang="ru-RU" altLang="ru-RU" sz="2200">
                <a:solidFill>
                  <a:srgbClr val="000000"/>
                </a:solidFill>
                <a:latin typeface="Verdana" pitchFamily="34" charset="0"/>
              </a:rPr>
              <a:t>инструменты для контроля плоскостности и прямолинейности;</a:t>
            </a:r>
          </a:p>
          <a:p>
            <a:pPr lvl="1" eaLnBrk="1" hangingPunct="1">
              <a:buClr>
                <a:srgbClr val="C00000"/>
              </a:buClr>
              <a:buFont typeface="Wingdings" pitchFamily="2" charset="2"/>
              <a:buChar char="Ø"/>
            </a:pPr>
            <a:r>
              <a:rPr lang="ru-RU" altLang="ru-RU" sz="2200">
                <a:solidFill>
                  <a:srgbClr val="000000"/>
                </a:solidFill>
                <a:latin typeface="Verdana" pitchFamily="34" charset="0"/>
              </a:rPr>
              <a:t>плоскопараллельные концевые меры длины (плитки);</a:t>
            </a:r>
          </a:p>
          <a:p>
            <a:pPr lvl="1" eaLnBrk="1" hangingPunct="1">
              <a:buClr>
                <a:srgbClr val="C00000"/>
              </a:buClr>
              <a:buFont typeface="Wingdings" pitchFamily="2" charset="2"/>
              <a:buChar char="Ø"/>
            </a:pPr>
            <a:r>
              <a:rPr lang="ru-RU" altLang="ru-RU" sz="2200">
                <a:solidFill>
                  <a:srgbClr val="000000"/>
                </a:solidFill>
                <a:latin typeface="Verdana" pitchFamily="34" charset="0"/>
              </a:rPr>
              <a:t>штриховые инструменты, воспроизводящие любое кратное или дробное значение единицы измерения в пределах шкалы (штангенинструменты, угломеры с нониусом);</a:t>
            </a:r>
          </a:p>
          <a:p>
            <a:pPr lvl="1" eaLnBrk="1" hangingPunct="1">
              <a:buClr>
                <a:srgbClr val="C00000"/>
              </a:buClr>
              <a:buFont typeface="Wingdings" pitchFamily="2" charset="2"/>
              <a:buChar char="Ø"/>
            </a:pPr>
            <a:r>
              <a:rPr lang="ru-RU" altLang="ru-RU" sz="2200">
                <a:solidFill>
                  <a:srgbClr val="000000"/>
                </a:solidFill>
                <a:latin typeface="Verdana" pitchFamily="34" charset="0"/>
              </a:rPr>
              <a:t>микрометрические инструменты, основанные на действии винтовой пары (микрометры,  микрометрические нутромеры и глубиномеры).</a:t>
            </a:r>
          </a:p>
        </p:txBody>
      </p:sp>
      <p:sp>
        <p:nvSpPr>
          <p:cNvPr id="5124" name="Прямоугольник 1"/>
          <p:cNvSpPr>
            <a:spLocks noChangeArrowheads="1"/>
          </p:cNvSpPr>
          <p:nvPr/>
        </p:nvSpPr>
        <p:spPr bwMode="auto">
          <a:xfrm>
            <a:off x="0" y="33338"/>
            <a:ext cx="91440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3600" b="1">
                <a:solidFill>
                  <a:srgbClr val="0000FF"/>
                </a:solidFill>
                <a:latin typeface="Verdana" pitchFamily="34" charset="0"/>
              </a:rPr>
              <a:t>Контрольно-измерительные  инструменты </a:t>
            </a:r>
            <a:endParaRPr lang="ru-RU" altLang="ru-RU" sz="3600">
              <a:solidFill>
                <a:srgbClr val="0000FF"/>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Прямоугольник 2"/>
          <p:cNvSpPr>
            <a:spLocks noChangeArrowheads="1"/>
          </p:cNvSpPr>
          <p:nvPr/>
        </p:nvSpPr>
        <p:spPr bwMode="auto">
          <a:xfrm>
            <a:off x="115888" y="4373563"/>
            <a:ext cx="8893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Для точной установки подвижной рамки относительно штанги штангенциркуль снабжен микрометрической подачей (винт и гайка).</a:t>
            </a:r>
          </a:p>
          <a:p>
            <a:pPr algn="just" eaLnBrk="1" hangingPunct="1"/>
            <a:r>
              <a:rPr lang="ru-RU" altLang="ru-RU">
                <a:solidFill>
                  <a:srgbClr val="000000"/>
                </a:solidFill>
                <a:latin typeface="Verdana" pitchFamily="34" charset="0"/>
              </a:rPr>
              <a:t>Деления на штанге </a:t>
            </a:r>
            <a:r>
              <a:rPr lang="ru-RU" altLang="ru-RU" i="1">
                <a:solidFill>
                  <a:srgbClr val="000000"/>
                </a:solidFill>
                <a:latin typeface="Verdana" pitchFamily="34" charset="0"/>
              </a:rPr>
              <a:t>4 </a:t>
            </a:r>
            <a:r>
              <a:rPr lang="ru-RU" altLang="ru-RU">
                <a:solidFill>
                  <a:srgbClr val="000000"/>
                </a:solidFill>
                <a:latin typeface="Verdana" pitchFamily="34" charset="0"/>
              </a:rPr>
              <a:t>нанесены через один миллиметр. Шкала нониуса </a:t>
            </a:r>
            <a:r>
              <a:rPr lang="ru-RU" altLang="ru-RU" i="1">
                <a:solidFill>
                  <a:srgbClr val="000000"/>
                </a:solidFill>
                <a:latin typeface="Verdana" pitchFamily="34" charset="0"/>
              </a:rPr>
              <a:t>6 </a:t>
            </a:r>
            <a:r>
              <a:rPr lang="ru-RU" altLang="ru-RU">
                <a:solidFill>
                  <a:srgbClr val="000000"/>
                </a:solidFill>
                <a:latin typeface="Verdana" pitchFamily="34" charset="0"/>
              </a:rPr>
              <a:t>длиной 39 мм разделена на 20 равных частей. Следовательно, каждое деление нониуса равно 1,95 мм (39:20=1,95), т.е. короче расстояния между каждыми двумя делениями, нанесенными на шкале штанги, на 0,05 мм (2 - 1,95 = 0,05).</a:t>
            </a:r>
          </a:p>
        </p:txBody>
      </p:sp>
      <p:pic>
        <p:nvPicPr>
          <p:cNvPr id="32771" name="Picture 2" descr="Рис 369"/>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b="14499"/>
          <a:stretch>
            <a:fillRect/>
          </a:stretch>
        </p:blipFill>
        <p:spPr bwMode="auto">
          <a:xfrm>
            <a:off x="1911350" y="765175"/>
            <a:ext cx="530225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Прямоугольник 2"/>
          <p:cNvSpPr>
            <a:spLocks noChangeArrowheads="1"/>
          </p:cNvSpPr>
          <p:nvPr/>
        </p:nvSpPr>
        <p:spPr bwMode="auto">
          <a:xfrm>
            <a:off x="238125" y="908050"/>
            <a:ext cx="86407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Перед измерением необходимо убедиться в совпадении нулевых штрихов нониуса и штанги.</a:t>
            </a:r>
          </a:p>
          <a:p>
            <a:pPr algn="just" eaLnBrk="1" hangingPunct="1"/>
            <a:r>
              <a:rPr lang="ru-RU" altLang="ru-RU">
                <a:solidFill>
                  <a:srgbClr val="000000"/>
                </a:solidFill>
                <a:latin typeface="Verdana" pitchFamily="34" charset="0"/>
              </a:rPr>
              <a:t>Для грубых измерений рамку </a:t>
            </a:r>
            <a:r>
              <a:rPr lang="ru-RU" altLang="ru-RU" i="1">
                <a:solidFill>
                  <a:srgbClr val="000000"/>
                </a:solidFill>
                <a:latin typeface="Verdana" pitchFamily="34" charset="0"/>
              </a:rPr>
              <a:t>3 </a:t>
            </a:r>
            <a:r>
              <a:rPr lang="ru-RU" altLang="ru-RU">
                <a:solidFill>
                  <a:srgbClr val="000000"/>
                </a:solidFill>
                <a:latin typeface="Verdana" pitchFamily="34" charset="0"/>
              </a:rPr>
              <a:t>перемещают по штанге до плотного прилегания губок </a:t>
            </a:r>
            <a:r>
              <a:rPr lang="ru-RU" altLang="ru-RU" i="1">
                <a:solidFill>
                  <a:srgbClr val="000000"/>
                </a:solidFill>
                <a:latin typeface="Verdana" pitchFamily="34" charset="0"/>
              </a:rPr>
              <a:t>1 </a:t>
            </a:r>
            <a:r>
              <a:rPr lang="ru-RU" altLang="ru-RU">
                <a:solidFill>
                  <a:srgbClr val="000000"/>
                </a:solidFill>
                <a:latin typeface="Verdana" pitchFamily="34" charset="0"/>
              </a:rPr>
              <a:t>к поверхности измеряемой детали и после закрепления зажимом </a:t>
            </a:r>
            <a:r>
              <a:rPr lang="ru-RU" altLang="ru-RU" i="1">
                <a:solidFill>
                  <a:srgbClr val="000000"/>
                </a:solidFill>
                <a:latin typeface="Verdana" pitchFamily="34" charset="0"/>
              </a:rPr>
              <a:t>2 </a:t>
            </a:r>
            <a:r>
              <a:rPr lang="ru-RU" altLang="ru-RU">
                <a:solidFill>
                  <a:srgbClr val="000000"/>
                </a:solidFill>
                <a:latin typeface="Verdana" pitchFamily="34" charset="0"/>
              </a:rPr>
              <a:t>производят отсчет. Для точной установки штангенциркуля и точных измерений пользуются микрометрической подачей.</a:t>
            </a:r>
          </a:p>
        </p:txBody>
      </p:sp>
      <p:pic>
        <p:nvPicPr>
          <p:cNvPr id="33795" name="Picture 2" descr="http://xreferat.com/image/76/1307103072_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3667125"/>
            <a:ext cx="67945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Рис 369"/>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b="14499"/>
          <a:stretch>
            <a:fillRect/>
          </a:stretch>
        </p:blipFill>
        <p:spPr bwMode="auto">
          <a:xfrm>
            <a:off x="1692275" y="765175"/>
            <a:ext cx="58705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Прямоугольник 3"/>
          <p:cNvSpPr>
            <a:spLocks noChangeArrowheads="1"/>
          </p:cNvSpPr>
          <p:nvPr/>
        </p:nvSpPr>
        <p:spPr bwMode="auto">
          <a:xfrm>
            <a:off x="257175" y="4006850"/>
            <a:ext cx="85899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a:solidFill>
                  <a:srgbClr val="000000"/>
                </a:solidFill>
                <a:latin typeface="Verdana" pitchFamily="34" charset="0"/>
              </a:rPr>
              <a:t>Рис. Штангенциркуль ШЦ-</a:t>
            </a:r>
            <a:r>
              <a:rPr lang="en-US" altLang="ru-RU">
                <a:solidFill>
                  <a:srgbClr val="000000"/>
                </a:solidFill>
                <a:latin typeface="Verdana" pitchFamily="34" charset="0"/>
              </a:rPr>
              <a:t>III</a:t>
            </a:r>
            <a:r>
              <a:rPr lang="ru-RU" altLang="ru-RU">
                <a:solidFill>
                  <a:srgbClr val="000000"/>
                </a:solidFill>
                <a:latin typeface="Verdana" pitchFamily="34" charset="0"/>
              </a:rPr>
              <a:t>:</a:t>
            </a:r>
          </a:p>
          <a:p>
            <a:pPr algn="ctr" eaLnBrk="1" hangingPunct="1"/>
            <a:r>
              <a:rPr lang="ru-RU" altLang="ru-RU" sz="1400" i="1">
                <a:solidFill>
                  <a:srgbClr val="000000"/>
                </a:solidFill>
                <a:latin typeface="Verdana" pitchFamily="34" charset="0"/>
              </a:rPr>
              <a:t>а </a:t>
            </a:r>
            <a:r>
              <a:rPr lang="ru-RU" altLang="ru-RU" sz="1400">
                <a:solidFill>
                  <a:srgbClr val="000000"/>
                </a:solidFill>
                <a:latin typeface="Verdana" pitchFamily="34" charset="0"/>
              </a:rPr>
              <a:t>- устройство, </a:t>
            </a:r>
            <a:r>
              <a:rPr lang="ru-RU" altLang="ru-RU" sz="1400" i="1">
                <a:solidFill>
                  <a:srgbClr val="000000"/>
                </a:solidFill>
                <a:latin typeface="Verdana" pitchFamily="34" charset="0"/>
              </a:rPr>
              <a:t>б - </a:t>
            </a:r>
            <a:r>
              <a:rPr lang="ru-RU" altLang="ru-RU" sz="1400">
                <a:solidFill>
                  <a:srgbClr val="000000"/>
                </a:solidFill>
                <a:latin typeface="Verdana" pitchFamily="34" charset="0"/>
              </a:rPr>
              <a:t>примеры отсчета</a:t>
            </a:r>
          </a:p>
        </p:txBody>
      </p:sp>
      <p:sp>
        <p:nvSpPr>
          <p:cNvPr id="34820" name="Прямоугольник 4"/>
          <p:cNvSpPr>
            <a:spLocks noChangeArrowheads="1"/>
          </p:cNvSpPr>
          <p:nvPr/>
        </p:nvSpPr>
        <p:spPr bwMode="auto">
          <a:xfrm>
            <a:off x="257175" y="4783138"/>
            <a:ext cx="8758238"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На рис. показан пример определения доли миллиметра нониуса штангенциркуля с отсчетом по нониусу 0,05 мм.</a:t>
            </a:r>
          </a:p>
          <a:p>
            <a:pPr algn="just" eaLnBrk="1" hangingPunct="1"/>
            <a:r>
              <a:rPr lang="ru-RU" altLang="ru-RU" sz="1400">
                <a:solidFill>
                  <a:srgbClr val="000000"/>
                </a:solidFill>
                <a:latin typeface="Verdana" pitchFamily="34" charset="0"/>
              </a:rPr>
              <a:t>Дробная величина 0,35 мм получена в результате умножения величины отсчета (0,05 мм)</a:t>
            </a:r>
            <a:r>
              <a:rPr lang="ru-RU" altLang="ru-RU" sz="1400" i="1">
                <a:solidFill>
                  <a:srgbClr val="000000"/>
                </a:solidFill>
                <a:latin typeface="Verdana" pitchFamily="34" charset="0"/>
              </a:rPr>
              <a:t> </a:t>
            </a:r>
            <a:r>
              <a:rPr lang="ru-RU" altLang="ru-RU" sz="1400">
                <a:solidFill>
                  <a:srgbClr val="000000"/>
                </a:solidFill>
                <a:latin typeface="Verdana" pitchFamily="34" charset="0"/>
              </a:rPr>
              <a:t>на порядковый номер штриха нониуса, т.е. 7-го (крестиком указан 7-й штрих нониуса), совпадающего со штрихом штанги, не считая нулевого деления: 0,05 мм </a:t>
            </a:r>
            <a:r>
              <a:rPr lang="en-US" altLang="ru-RU" sz="1400">
                <a:solidFill>
                  <a:srgbClr val="000000"/>
                </a:solidFill>
                <a:latin typeface="Verdana" pitchFamily="34" charset="0"/>
              </a:rPr>
              <a:t>X</a:t>
            </a:r>
            <a:r>
              <a:rPr lang="ru-RU" altLang="ru-RU" sz="1400">
                <a:solidFill>
                  <a:srgbClr val="000000"/>
                </a:solidFill>
                <a:latin typeface="Verdana" pitchFamily="34" charset="0"/>
              </a:rPr>
              <a:t> 7 = 0,35 мм. Для ускорения отсчета используют цифры нониуса 25; 50 и т. д., обозначающие сотые доли миллиметра.</a:t>
            </a:r>
            <a:endParaRPr lang="ru-RU" altLang="ru-RU">
              <a:solidFill>
                <a:srgbClr val="000000"/>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Прямоугольник 2"/>
          <p:cNvSpPr>
            <a:spLocks noChangeArrowheads="1"/>
          </p:cNvSpPr>
          <p:nvPr/>
        </p:nvSpPr>
        <p:spPr bwMode="auto">
          <a:xfrm>
            <a:off x="357188" y="1449388"/>
            <a:ext cx="85740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b="1">
                <a:solidFill>
                  <a:srgbClr val="FF0000"/>
                </a:solidFill>
                <a:latin typeface="Verdana" pitchFamily="34" charset="0"/>
              </a:rPr>
              <a:t>Штангенциркуль ШЦ-</a:t>
            </a:r>
            <a:r>
              <a:rPr lang="en-US" altLang="ru-RU" b="1">
                <a:solidFill>
                  <a:srgbClr val="FF0000"/>
                </a:solidFill>
                <a:latin typeface="Verdana" pitchFamily="34" charset="0"/>
              </a:rPr>
              <a:t>III</a:t>
            </a:r>
            <a:r>
              <a:rPr lang="ru-RU" altLang="ru-RU" b="1">
                <a:solidFill>
                  <a:srgbClr val="FF0000"/>
                </a:solidFill>
                <a:latin typeface="Verdana" pitchFamily="34" charset="0"/>
              </a:rPr>
              <a:t>  </a:t>
            </a:r>
            <a:r>
              <a:rPr lang="ru-RU" altLang="ru-RU">
                <a:solidFill>
                  <a:srgbClr val="000000"/>
                </a:solidFill>
                <a:latin typeface="Verdana" pitchFamily="34" charset="0"/>
              </a:rPr>
              <a:t>с величиной отсчета по нониусу 0,05 мм предназначен для наружных и внутренних измерений; применяют его реже.</a:t>
            </a:r>
          </a:p>
          <a:p>
            <a:pPr algn="just" eaLnBrk="1" hangingPunct="1"/>
            <a:r>
              <a:rPr lang="ru-RU" altLang="ru-RU">
                <a:solidFill>
                  <a:srgbClr val="000000"/>
                </a:solidFill>
                <a:latin typeface="Verdana" pitchFamily="34" charset="0"/>
              </a:rPr>
              <a:t>Штангенциркуль ШЦ-</a:t>
            </a:r>
            <a:r>
              <a:rPr lang="en-US" altLang="ru-RU">
                <a:solidFill>
                  <a:srgbClr val="000000"/>
                </a:solidFill>
                <a:latin typeface="Verdana" pitchFamily="34" charset="0"/>
              </a:rPr>
              <a:t>III</a:t>
            </a:r>
            <a:r>
              <a:rPr lang="ru-RU" altLang="ru-RU">
                <a:solidFill>
                  <a:srgbClr val="000000"/>
                </a:solidFill>
                <a:latin typeface="Verdana" pitchFamily="34" charset="0"/>
              </a:rPr>
              <a:t> состоит из подвижной рамки 1, зажима 2 этой рамки, рамки 3 микрометрической подачи, зажима 4 рамки микрометрической подачи, штанги 5 с миллиметровыми делениями, гайки и винта 6 микрометрической подачи, нониуса 7, подвижной измерительной губки 8 и неподвижной измерительной губки 9. Измерения и отсчет выполняют так же, как и по штангенциркулю ШЦ-</a:t>
            </a:r>
            <a:r>
              <a:rPr lang="en-US" altLang="ru-RU">
                <a:solidFill>
                  <a:srgbClr val="000000"/>
                </a:solidFill>
                <a:latin typeface="Verdana" pitchFamily="34" charset="0"/>
              </a:rPr>
              <a:t>II.</a:t>
            </a:r>
            <a:endParaRPr lang="ru-RU" altLang="ru-RU">
              <a:solidFill>
                <a:srgbClr val="000000"/>
              </a:solidFill>
              <a:latin typeface="Verdana" pitchFamily="34" charset="0"/>
            </a:endParaRPr>
          </a:p>
        </p:txBody>
      </p:sp>
      <p:pic>
        <p:nvPicPr>
          <p:cNvPr id="35843" name="Picture 2" descr="Рис 369"/>
          <p:cNvPicPr>
            <a:picLocks noChangeAspect="1" noChangeArrowheads="1"/>
          </p:cNvPicPr>
          <p:nvPr/>
        </p:nvPicPr>
        <p:blipFill>
          <a:blip r:embed="rId3" cstate="print">
            <a:lum bright="-10000" contrast="30000"/>
            <a:extLst>
              <a:ext uri="{28A0092B-C50C-407E-A947-70E740481C1C}">
                <a14:useLocalDpi xmlns:a14="http://schemas.microsoft.com/office/drawing/2010/main" val="0"/>
              </a:ext>
            </a:extLst>
          </a:blip>
          <a:srcRect b="14499"/>
          <a:stretch>
            <a:fillRect/>
          </a:stretch>
        </p:blipFill>
        <p:spPr bwMode="auto">
          <a:xfrm>
            <a:off x="2871788" y="3957638"/>
            <a:ext cx="44989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Прямоугольник 2"/>
          <p:cNvSpPr>
            <a:spLocks noChangeArrowheads="1"/>
          </p:cNvSpPr>
          <p:nvPr/>
        </p:nvSpPr>
        <p:spPr bwMode="auto">
          <a:xfrm>
            <a:off x="246063" y="981075"/>
            <a:ext cx="85740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При измерении штангенциркулями внутренних размеров к показаниям инструмента добавляется толщина губок, указанная на них.</a:t>
            </a:r>
          </a:p>
        </p:txBody>
      </p:sp>
      <p:pic>
        <p:nvPicPr>
          <p:cNvPr id="36867" name="Picture 2" descr="Рис 369"/>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b="14499"/>
          <a:stretch>
            <a:fillRect/>
          </a:stretch>
        </p:blipFill>
        <p:spPr bwMode="auto">
          <a:xfrm>
            <a:off x="246063" y="2446338"/>
            <a:ext cx="668655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err="1" smtClean="0">
                <a:ln w="11430"/>
                <a:solidFill>
                  <a:srgbClr val="7030A0"/>
                </a:solidFill>
                <a:effectLst>
                  <a:outerShdw blurRad="80000" dist="40000" dir="5040000" algn="tl">
                    <a:srgbClr val="000000">
                      <a:alpha val="30000"/>
                    </a:srgbClr>
                  </a:outerShdw>
                </a:effectLst>
              </a:rPr>
              <a:t>Штангенглубиномеры</a:t>
            </a:r>
            <a:endParaRPr lang="ru-RU" dirty="0">
              <a:ln w="11430"/>
              <a:solidFill>
                <a:srgbClr val="7030A0"/>
              </a:solidFill>
              <a:effectLst>
                <a:outerShdw blurRad="80000" dist="40000" dir="5040000" algn="tl">
                  <a:srgbClr val="000000">
                    <a:alpha val="30000"/>
                  </a:srgbClr>
                </a:outerShdw>
              </a:effectLst>
            </a:endParaRPr>
          </a:p>
        </p:txBody>
      </p:sp>
      <p:sp>
        <p:nvSpPr>
          <p:cNvPr id="37891" name="Содержимое 2"/>
          <p:cNvSpPr>
            <a:spLocks noGrp="1"/>
          </p:cNvSpPr>
          <p:nvPr>
            <p:ph idx="1"/>
          </p:nvPr>
        </p:nvSpPr>
        <p:spPr>
          <a:xfrm>
            <a:off x="214313" y="1285875"/>
            <a:ext cx="8715375" cy="4708525"/>
          </a:xfrm>
        </p:spPr>
        <p:txBody>
          <a:bodyPr/>
          <a:lstStyle/>
          <a:p>
            <a:pPr eaLnBrk="1" hangingPunct="1"/>
            <a:r>
              <a:rPr lang="ru-RU" altLang="ru-RU" sz="2400" smtClean="0"/>
              <a:t>Штангенглубиномеры применяются для прямого измерения глубины выемок и высоты уступов.</a:t>
            </a:r>
          </a:p>
          <a:p>
            <a:pPr eaLnBrk="1" hangingPunct="1"/>
            <a:endParaRPr lang="ru-RU" altLang="ru-RU" sz="2400" smtClean="0"/>
          </a:p>
          <a:p>
            <a:pPr eaLnBrk="1" hangingPunct="1"/>
            <a:endParaRPr lang="ru-RU" altLang="ru-RU" smtClean="0"/>
          </a:p>
        </p:txBody>
      </p:sp>
      <p:sp>
        <p:nvSpPr>
          <p:cNvPr id="37892" name="Прямоугольник 3"/>
          <p:cNvSpPr>
            <a:spLocks noChangeArrowheads="1"/>
          </p:cNvSpPr>
          <p:nvPr/>
        </p:nvSpPr>
        <p:spPr bwMode="auto">
          <a:xfrm>
            <a:off x="785813" y="2071688"/>
            <a:ext cx="80010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a:latin typeface="Times New Roman" pitchFamily="18" charset="0"/>
              </a:rPr>
              <a:t>Конструктивно штангенглубиномер представляет собой рамку из закаленной стали, которая имеет измерительную поверхность, внутри которой перемещается штанга со шкалой из твердого сплава. На рамке также находится нониус, позволяющий измерять сотые доли миллиметра, штанга имеет углубленную шкалу для исключения износа во время передвижения в рамке. Благодаря  матовому хромовому покрытию шкал исключаются блики, для измерения штанга опускается до упора в паз, после чего можно снимать данные со шкалы. </a:t>
            </a:r>
            <a:r>
              <a:rPr lang="ru-RU" altLang="ru-RU">
                <a:latin typeface="Times New Roman" pitchFamily="18" charset="0"/>
              </a:rPr>
              <a:t/>
            </a:r>
            <a:br>
              <a:rPr lang="ru-RU" altLang="ru-RU">
                <a:latin typeface="Times New Roman" pitchFamily="18" charset="0"/>
              </a:rPr>
            </a:br>
            <a:endParaRPr lang="ru-RU" altLang="ru-RU">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Прямоугольник 2"/>
          <p:cNvSpPr>
            <a:spLocks noChangeArrowheads="1"/>
          </p:cNvSpPr>
          <p:nvPr/>
        </p:nvSpPr>
        <p:spPr bwMode="auto">
          <a:xfrm>
            <a:off x="303213" y="765175"/>
            <a:ext cx="85740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b="1">
                <a:solidFill>
                  <a:srgbClr val="FF0000"/>
                </a:solidFill>
                <a:latin typeface="Verdana" pitchFamily="34" charset="0"/>
              </a:rPr>
              <a:t>Штангенглубиномер</a:t>
            </a:r>
            <a:r>
              <a:rPr lang="ru-RU" altLang="ru-RU">
                <a:solidFill>
                  <a:srgbClr val="000000"/>
                </a:solidFill>
                <a:latin typeface="Verdana" pitchFamily="34" charset="0"/>
              </a:rPr>
              <a:t> служит для измерения глубины глухих отверстий, канавок, пазов, высоты уступов. Штангенглубиномеры изготовляют с пределами измерений 0...250 мм (отсчет по нониусу 0,05 мм) и 0...500 мм (отсчет по нониусу 0,1 мм).</a:t>
            </a:r>
          </a:p>
        </p:txBody>
      </p:sp>
      <p:pic>
        <p:nvPicPr>
          <p:cNvPr id="38915" name="Picture 2" descr="Рис 370"/>
          <p:cNvPicPr>
            <a:picLocks noChangeAspect="1" noChangeArrowheads="1"/>
          </p:cNvPicPr>
          <p:nvPr/>
        </p:nvPicPr>
        <p:blipFill>
          <a:blip r:embed="rId3">
            <a:extLst>
              <a:ext uri="{28A0092B-C50C-407E-A947-70E740481C1C}">
                <a14:useLocalDpi xmlns:a14="http://schemas.microsoft.com/office/drawing/2010/main" val="0"/>
              </a:ext>
            </a:extLst>
          </a:blip>
          <a:srcRect l="36450" r="2313" b="48717"/>
          <a:stretch>
            <a:fillRect/>
          </a:stretch>
        </p:blipFill>
        <p:spPr bwMode="auto">
          <a:xfrm>
            <a:off x="114300" y="2852738"/>
            <a:ext cx="43354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Прямоугольник 4"/>
          <p:cNvSpPr>
            <a:spLocks noChangeArrowheads="1"/>
          </p:cNvSpPr>
          <p:nvPr/>
        </p:nvSpPr>
        <p:spPr bwMode="auto">
          <a:xfrm>
            <a:off x="0" y="5684838"/>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a:solidFill>
                  <a:srgbClr val="000000"/>
                </a:solidFill>
                <a:latin typeface="Verdana" pitchFamily="34" charset="0"/>
              </a:rPr>
              <a:t>Рис. Штангенглубиномер: </a:t>
            </a:r>
            <a:endParaRPr lang="en-US" altLang="ru-RU">
              <a:solidFill>
                <a:srgbClr val="000000"/>
              </a:solidFill>
              <a:latin typeface="Verdana" pitchFamily="34" charset="0"/>
            </a:endParaRPr>
          </a:p>
          <a:p>
            <a:pPr algn="ctr" eaLnBrk="1" hangingPunct="1"/>
            <a:r>
              <a:rPr lang="ru-RU" altLang="ru-RU" sz="1400" i="1">
                <a:solidFill>
                  <a:srgbClr val="000000"/>
                </a:solidFill>
                <a:latin typeface="Verdana" pitchFamily="34" charset="0"/>
              </a:rPr>
              <a:t>а </a:t>
            </a:r>
            <a:r>
              <a:rPr lang="ru-RU" altLang="ru-RU" sz="1400">
                <a:solidFill>
                  <a:srgbClr val="000000"/>
                </a:solidFill>
                <a:latin typeface="Verdana" pitchFamily="34" charset="0"/>
              </a:rPr>
              <a:t>- устройство, </a:t>
            </a:r>
            <a:r>
              <a:rPr lang="ru-RU" altLang="ru-RU" sz="1400" i="1">
                <a:solidFill>
                  <a:srgbClr val="000000"/>
                </a:solidFill>
                <a:latin typeface="Verdana" pitchFamily="34" charset="0"/>
              </a:rPr>
              <a:t>б, в -</a:t>
            </a:r>
            <a:r>
              <a:rPr lang="ru-RU" altLang="ru-RU" sz="1400">
                <a:solidFill>
                  <a:srgbClr val="000000"/>
                </a:solidFill>
                <a:latin typeface="Verdana" pitchFamily="34" charset="0"/>
              </a:rPr>
              <a:t>проверка нулевого положения соответственно лекальной линейкой и на плите, </a:t>
            </a:r>
            <a:r>
              <a:rPr lang="ru-RU" altLang="ru-RU" sz="1400" i="1">
                <a:solidFill>
                  <a:srgbClr val="000000"/>
                </a:solidFill>
                <a:latin typeface="Verdana" pitchFamily="34" charset="0"/>
              </a:rPr>
              <a:t>г</a:t>
            </a:r>
            <a:r>
              <a:rPr lang="ru-RU" altLang="ru-RU" sz="1400">
                <a:solidFill>
                  <a:srgbClr val="000000"/>
                </a:solidFill>
                <a:latin typeface="Verdana" pitchFamily="34" charset="0"/>
              </a:rPr>
              <a:t> - прием измерения</a:t>
            </a:r>
          </a:p>
        </p:txBody>
      </p:sp>
      <p:pic>
        <p:nvPicPr>
          <p:cNvPr id="38917" name="Picture 2" descr="Рис 370"/>
          <p:cNvPicPr>
            <a:picLocks noChangeAspect="1" noChangeArrowheads="1"/>
          </p:cNvPicPr>
          <p:nvPr/>
        </p:nvPicPr>
        <p:blipFill>
          <a:blip r:embed="rId3">
            <a:extLst>
              <a:ext uri="{28A0092B-C50C-407E-A947-70E740481C1C}">
                <a14:useLocalDpi xmlns:a14="http://schemas.microsoft.com/office/drawing/2010/main" val="0"/>
              </a:ext>
            </a:extLst>
          </a:blip>
          <a:srcRect l="36450" t="51283" r="2313" b="2623"/>
          <a:stretch>
            <a:fillRect/>
          </a:stretch>
        </p:blipFill>
        <p:spPr bwMode="auto">
          <a:xfrm>
            <a:off x="4438650" y="2924175"/>
            <a:ext cx="47053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я\Pictures\допуски\измерительные инструменты\2011_11_21\IMG.jpg"/>
          <p:cNvPicPr>
            <a:picLocks noChangeAspect="1" noChangeArrowheads="1"/>
          </p:cNvPicPr>
          <p:nvPr/>
        </p:nvPicPr>
        <p:blipFill>
          <a:blip r:embed="rId2"/>
          <a:srcRect/>
          <a:stretch>
            <a:fillRect/>
          </a:stretch>
        </p:blipFill>
        <p:spPr bwMode="auto">
          <a:xfrm>
            <a:off x="3929058" y="357166"/>
            <a:ext cx="4214842" cy="6000792"/>
          </a:xfrm>
          <a:prstGeom prst="rect">
            <a:avLst/>
          </a:prstGeom>
          <a:noFill/>
          <a:scene3d>
            <a:camera prst="orthographicFront">
              <a:rot lat="0" lon="600000" rev="0"/>
            </a:camera>
            <a:lightRig rig="threePt" dir="t"/>
          </a:scene3d>
        </p:spPr>
      </p:pic>
      <p:sp>
        <p:nvSpPr>
          <p:cNvPr id="39939" name="Содержимое 2"/>
          <p:cNvSpPr>
            <a:spLocks noGrp="1"/>
          </p:cNvSpPr>
          <p:nvPr>
            <p:ph idx="1"/>
          </p:nvPr>
        </p:nvSpPr>
        <p:spPr>
          <a:xfrm>
            <a:off x="1285875" y="1600200"/>
            <a:ext cx="7400925" cy="4708525"/>
          </a:xfrm>
        </p:spPr>
        <p:txBody>
          <a:bodyPr/>
          <a:lstStyle/>
          <a:p>
            <a:pPr eaLnBrk="1" hangingPunct="1">
              <a:buFont typeface="Wingdings 2" pitchFamily="18" charset="2"/>
              <a:buNone/>
            </a:pPr>
            <a:r>
              <a:rPr lang="ru-RU" altLang="ru-RU" smtClean="0"/>
              <a:t>1 – штанга</a:t>
            </a:r>
          </a:p>
          <a:p>
            <a:pPr eaLnBrk="1" hangingPunct="1">
              <a:buFont typeface="Wingdings 2" pitchFamily="18" charset="2"/>
              <a:buNone/>
            </a:pPr>
            <a:r>
              <a:rPr lang="ru-RU" altLang="ru-RU" smtClean="0"/>
              <a:t>2 – микроподача</a:t>
            </a:r>
          </a:p>
          <a:p>
            <a:pPr eaLnBrk="1" hangingPunct="1">
              <a:buFont typeface="Wingdings 2" pitchFamily="18" charset="2"/>
              <a:buNone/>
            </a:pPr>
            <a:r>
              <a:rPr lang="ru-RU" altLang="ru-RU" smtClean="0"/>
              <a:t>3 – зажим</a:t>
            </a:r>
          </a:p>
          <a:p>
            <a:pPr eaLnBrk="1" hangingPunct="1">
              <a:buFont typeface="Wingdings 2" pitchFamily="18" charset="2"/>
              <a:buNone/>
            </a:pPr>
            <a:r>
              <a:rPr lang="ru-RU" altLang="ru-RU" smtClean="0"/>
              <a:t>4 – рамка</a:t>
            </a:r>
          </a:p>
          <a:p>
            <a:pPr eaLnBrk="1" hangingPunct="1">
              <a:buFont typeface="Wingdings 2" pitchFamily="18" charset="2"/>
              <a:buNone/>
            </a:pPr>
            <a:r>
              <a:rPr lang="ru-RU" altLang="ru-RU" smtClean="0"/>
              <a:t>5 – нониус</a:t>
            </a:r>
          </a:p>
          <a:p>
            <a:pPr eaLnBrk="1" hangingPunct="1">
              <a:buFont typeface="Wingdings 2" pitchFamily="18" charset="2"/>
              <a:buNone/>
            </a:pPr>
            <a:r>
              <a:rPr lang="ru-RU" altLang="ru-RU" smtClean="0"/>
              <a:t>6 – опора</a:t>
            </a:r>
          </a:p>
          <a:p>
            <a:pPr eaLnBrk="1" hangingPunct="1">
              <a:buFont typeface="Wingdings 2" pitchFamily="18" charset="2"/>
              <a:buNone/>
            </a:pPr>
            <a:endParaRPr lang="ru-RU" altLang="ru-RU" smtClean="0"/>
          </a:p>
          <a:p>
            <a:pPr eaLnBrk="1" hangingPunct="1">
              <a:buFont typeface="Wingdings 2" pitchFamily="18" charset="2"/>
              <a:buNone/>
            </a:pPr>
            <a:endParaRPr lang="ru-RU" altLang="ru-RU" smtClean="0"/>
          </a:p>
          <a:p>
            <a:pPr eaLnBrk="1" hangingPunct="1"/>
            <a:endParaRPr lang="ru-RU" altLang="ru-RU"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Прямоугольник 2"/>
          <p:cNvSpPr>
            <a:spLocks noChangeArrowheads="1"/>
          </p:cNvSpPr>
          <p:nvPr/>
        </p:nvSpPr>
        <p:spPr bwMode="auto">
          <a:xfrm>
            <a:off x="274638" y="836613"/>
            <a:ext cx="85566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При измерении основание 9 устанавливают на измеряемую поверхность, от которой начинается измерение, и прижимают основание левой рукой к измеряемой поверхности, а правой рукой штангу </a:t>
            </a:r>
            <a:r>
              <a:rPr lang="ru-RU" altLang="ru-RU" i="1">
                <a:solidFill>
                  <a:srgbClr val="000000"/>
                </a:solidFill>
                <a:latin typeface="Verdana" pitchFamily="34" charset="0"/>
              </a:rPr>
              <a:t>5 </a:t>
            </a:r>
            <a:r>
              <a:rPr lang="ru-RU" altLang="ru-RU">
                <a:solidFill>
                  <a:srgbClr val="000000"/>
                </a:solidFill>
                <a:latin typeface="Verdana" pitchFamily="34" charset="0"/>
              </a:rPr>
              <a:t>передвигают до упора в другую поверхность, до которой измеряют расстояние. В этом положении рамку </a:t>
            </a:r>
            <a:r>
              <a:rPr lang="ru-RU" altLang="ru-RU" i="1">
                <a:solidFill>
                  <a:srgbClr val="000000"/>
                </a:solidFill>
                <a:latin typeface="Verdana" pitchFamily="34" charset="0"/>
              </a:rPr>
              <a:t>4 </a:t>
            </a:r>
            <a:r>
              <a:rPr lang="ru-RU" altLang="ru-RU">
                <a:solidFill>
                  <a:srgbClr val="000000"/>
                </a:solidFill>
                <a:latin typeface="Verdana" pitchFamily="34" charset="0"/>
              </a:rPr>
              <a:t>микрометрической подачи стопорят зажимом </a:t>
            </a:r>
            <a:r>
              <a:rPr lang="ru-RU" altLang="ru-RU" i="1">
                <a:solidFill>
                  <a:srgbClr val="000000"/>
                </a:solidFill>
                <a:latin typeface="Verdana" pitchFamily="34" charset="0"/>
              </a:rPr>
              <a:t>3. </a:t>
            </a:r>
            <a:r>
              <a:rPr lang="ru-RU" altLang="ru-RU">
                <a:solidFill>
                  <a:srgbClr val="000000"/>
                </a:solidFill>
                <a:latin typeface="Verdana" pitchFamily="34" charset="0"/>
              </a:rPr>
              <a:t>Затем вращают гайку 7 и рамку </a:t>
            </a:r>
            <a:r>
              <a:rPr lang="ru-RU" altLang="ru-RU" i="1">
                <a:solidFill>
                  <a:srgbClr val="000000"/>
                </a:solidFill>
                <a:latin typeface="Verdana" pitchFamily="34" charset="0"/>
              </a:rPr>
              <a:t>8 </a:t>
            </a:r>
            <a:r>
              <a:rPr lang="ru-RU" altLang="ru-RU">
                <a:solidFill>
                  <a:srgbClr val="000000"/>
                </a:solidFill>
                <a:latin typeface="Verdana" pitchFamily="34" charset="0"/>
              </a:rPr>
              <a:t>стопорят зажимом 2.</a:t>
            </a:r>
          </a:p>
        </p:txBody>
      </p:sp>
      <p:pic>
        <p:nvPicPr>
          <p:cNvPr id="40963" name="Picture 2" descr="Рис 370"/>
          <p:cNvPicPr>
            <a:picLocks noChangeAspect="1" noChangeArrowheads="1"/>
          </p:cNvPicPr>
          <p:nvPr/>
        </p:nvPicPr>
        <p:blipFill>
          <a:blip r:embed="rId3">
            <a:extLst>
              <a:ext uri="{28A0092B-C50C-407E-A947-70E740481C1C}">
                <a14:useLocalDpi xmlns:a14="http://schemas.microsoft.com/office/drawing/2010/main" val="0"/>
              </a:ext>
            </a:extLst>
          </a:blip>
          <a:srcRect l="36450" t="50539" r="2313" b="2623"/>
          <a:stretch>
            <a:fillRect/>
          </a:stretch>
        </p:blipFill>
        <p:spPr bwMode="auto">
          <a:xfrm>
            <a:off x="4271963" y="3587750"/>
            <a:ext cx="48720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Прямоугольник 2"/>
          <p:cNvSpPr>
            <a:spLocks noChangeArrowheads="1"/>
          </p:cNvSpPr>
          <p:nvPr/>
        </p:nvSpPr>
        <p:spPr bwMode="auto">
          <a:xfrm>
            <a:off x="331788" y="981075"/>
            <a:ext cx="86725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Результат измерения отсчитывается так же, как и по штангенциркулю - по основной шкале (целые миллиметры) и по нониусу </a:t>
            </a:r>
            <a:r>
              <a:rPr lang="ru-RU" altLang="ru-RU" i="1">
                <a:solidFill>
                  <a:srgbClr val="000000"/>
                </a:solidFill>
                <a:latin typeface="Verdana" pitchFamily="34" charset="0"/>
              </a:rPr>
              <a:t>1 </a:t>
            </a:r>
            <a:r>
              <a:rPr lang="ru-RU" altLang="ru-RU">
                <a:solidFill>
                  <a:srgbClr val="000000"/>
                </a:solidFill>
                <a:latin typeface="Verdana" pitchFamily="34" charset="0"/>
              </a:rPr>
              <a:t>(дробные доли миллиметра).</a:t>
            </a:r>
          </a:p>
          <a:p>
            <a:pPr algn="just" eaLnBrk="1" hangingPunct="1"/>
            <a:r>
              <a:rPr lang="ru-RU" altLang="ru-RU">
                <a:solidFill>
                  <a:srgbClr val="000000"/>
                </a:solidFill>
                <a:latin typeface="Verdana" pitchFamily="34" charset="0"/>
              </a:rPr>
              <a:t>В некоторых случаях для измерения труднодоступных мест применяют глубиномер со штангами с изогнутым концом.</a:t>
            </a:r>
          </a:p>
        </p:txBody>
      </p:sp>
      <p:pic>
        <p:nvPicPr>
          <p:cNvPr id="41987" name="Picture 2" descr="Рис 370"/>
          <p:cNvPicPr>
            <a:picLocks noChangeAspect="1" noChangeArrowheads="1"/>
          </p:cNvPicPr>
          <p:nvPr/>
        </p:nvPicPr>
        <p:blipFill>
          <a:blip r:embed="rId3">
            <a:extLst>
              <a:ext uri="{28A0092B-C50C-407E-A947-70E740481C1C}">
                <a14:useLocalDpi xmlns:a14="http://schemas.microsoft.com/office/drawing/2010/main" val="0"/>
              </a:ext>
            </a:extLst>
          </a:blip>
          <a:srcRect l="36450" t="50539" r="2313" b="2623"/>
          <a:stretch>
            <a:fillRect/>
          </a:stretch>
        </p:blipFill>
        <p:spPr bwMode="auto">
          <a:xfrm>
            <a:off x="2582863" y="3381375"/>
            <a:ext cx="48720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6"/>
          <p:cNvSpPr>
            <a:spLocks noChangeArrowheads="1"/>
          </p:cNvSpPr>
          <p:nvPr/>
        </p:nvSpPr>
        <p:spPr bwMode="auto">
          <a:xfrm>
            <a:off x="2981325" y="6761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8195" name="Прямоугольник 6"/>
          <p:cNvSpPr>
            <a:spLocks noChangeArrowheads="1"/>
          </p:cNvSpPr>
          <p:nvPr/>
        </p:nvSpPr>
        <p:spPr bwMode="auto">
          <a:xfrm>
            <a:off x="238125" y="1409700"/>
            <a:ext cx="86407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indent="4572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indent="0" eaLnBrk="1" hangingPunct="1">
              <a:defRPr/>
            </a:pPr>
            <a:r>
              <a:rPr lang="ru-RU" altLang="ru-RU" sz="2200" b="1" dirty="0" smtClean="0">
                <a:solidFill>
                  <a:srgbClr val="FF0000"/>
                </a:solidFill>
                <a:latin typeface="Verdana" pitchFamily="34" charset="0"/>
              </a:rPr>
              <a:t>К  измерительным  приборам  </a:t>
            </a:r>
            <a:r>
              <a:rPr lang="ru-RU" altLang="ru-RU" sz="2200" dirty="0" smtClean="0">
                <a:solidFill>
                  <a:srgbClr val="000000"/>
                </a:solidFill>
                <a:latin typeface="Verdana" pitchFamily="34" charset="0"/>
              </a:rPr>
              <a:t>относят:</a:t>
            </a:r>
          </a:p>
          <a:p>
            <a:pPr marL="808038" lvl="1" indent="-350838" eaLnBrk="1" hangingPunct="1">
              <a:buClr>
                <a:srgbClr val="C00000"/>
              </a:buClr>
              <a:buFont typeface="Wingdings" panose="05000000000000000000" pitchFamily="2" charset="2"/>
              <a:buChar char="Ø"/>
              <a:defRPr/>
            </a:pPr>
            <a:r>
              <a:rPr lang="ru-RU" altLang="ru-RU" sz="2200" dirty="0" smtClean="0">
                <a:solidFill>
                  <a:srgbClr val="000000"/>
                </a:solidFill>
                <a:latin typeface="Verdana" pitchFamily="34" charset="0"/>
              </a:rPr>
              <a:t>рычажно-механические (индикаторы, индикаторные нутромеры, рычажные скобы, миниметры);</a:t>
            </a:r>
          </a:p>
          <a:p>
            <a:pPr marL="808038" lvl="1" indent="-350838" eaLnBrk="1" hangingPunct="1">
              <a:buClr>
                <a:srgbClr val="C00000"/>
              </a:buClr>
              <a:buFont typeface="Wingdings" panose="05000000000000000000" pitchFamily="2" charset="2"/>
              <a:buChar char="Ø"/>
              <a:defRPr/>
            </a:pPr>
            <a:r>
              <a:rPr lang="ru-RU" altLang="ru-RU" sz="2200" dirty="0" smtClean="0">
                <a:solidFill>
                  <a:srgbClr val="000000"/>
                </a:solidFill>
                <a:latin typeface="Verdana" pitchFamily="34" charset="0"/>
              </a:rPr>
              <a:t>оптико-механические (оптиметры, инструментальные микроскопы, проекторы, интерферометры);</a:t>
            </a:r>
          </a:p>
          <a:p>
            <a:pPr marL="808038" lvl="1" indent="-350838" eaLnBrk="1" hangingPunct="1">
              <a:buClr>
                <a:srgbClr val="C00000"/>
              </a:buClr>
              <a:buFont typeface="Wingdings" panose="05000000000000000000" pitchFamily="2" charset="2"/>
              <a:buChar char="Ø"/>
              <a:defRPr/>
            </a:pPr>
            <a:r>
              <a:rPr lang="ru-RU" altLang="ru-RU" sz="2200" dirty="0" smtClean="0">
                <a:solidFill>
                  <a:srgbClr val="000000"/>
                </a:solidFill>
                <a:latin typeface="Verdana" pitchFamily="34" charset="0"/>
              </a:rPr>
              <a:t>электрические (профилометры и др.).</a:t>
            </a:r>
          </a:p>
          <a:p>
            <a:pPr algn="just" eaLnBrk="1" hangingPunct="1">
              <a:defRPr/>
            </a:pPr>
            <a:endParaRPr lang="ru-RU" altLang="ru-RU" dirty="0" smtClean="0">
              <a:solidFill>
                <a:srgbClr val="000000"/>
              </a:solidFill>
              <a:latin typeface="Verdana" pitchFamily="34" charset="0"/>
            </a:endParaRPr>
          </a:p>
          <a:p>
            <a:pPr algn="just" eaLnBrk="1" hangingPunct="1">
              <a:defRPr/>
            </a:pPr>
            <a:r>
              <a:rPr lang="ru-RU" altLang="ru-RU" dirty="0" smtClean="0">
                <a:solidFill>
                  <a:srgbClr val="000000"/>
                </a:solidFill>
                <a:latin typeface="Verdana" pitchFamily="34" charset="0"/>
              </a:rPr>
              <a:t>Указанные выше измерительные приборы являются точным и дорогостоящим инструментом, поэтому при пользовании и хранении необходимо соблюдать правила, изложенные в соответствующих инструкциях.</a:t>
            </a:r>
          </a:p>
          <a:p>
            <a:pPr algn="just" eaLnBrk="1" hangingPunct="1">
              <a:defRPr/>
            </a:pPr>
            <a:r>
              <a:rPr lang="ru-RU" altLang="ru-RU" dirty="0" smtClean="0">
                <a:solidFill>
                  <a:srgbClr val="000000"/>
                </a:solidFill>
                <a:latin typeface="Verdana" pitchFamily="34" charset="0"/>
              </a:rPr>
              <a:t>Инструменты для контроля плоскостности и прямолинейности. Далее кратко описаны устройство и использование наиболее часто применяемых при слесарных работах инструментов.</a:t>
            </a:r>
          </a:p>
        </p:txBody>
      </p:sp>
      <p:sp>
        <p:nvSpPr>
          <p:cNvPr id="6148" name="Прямоугольник 3"/>
          <p:cNvSpPr>
            <a:spLocks noChangeArrowheads="1"/>
          </p:cNvSpPr>
          <p:nvPr/>
        </p:nvSpPr>
        <p:spPr bwMode="auto">
          <a:xfrm>
            <a:off x="0" y="33338"/>
            <a:ext cx="91440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ru-RU" altLang="ru-RU" b="1">
              <a:solidFill>
                <a:srgbClr val="0000FF"/>
              </a:solidFill>
              <a:latin typeface="Verdana" pitchFamily="34" charset="0"/>
            </a:endParaRPr>
          </a:p>
          <a:p>
            <a:pPr algn="ctr" eaLnBrk="1" hangingPunct="1"/>
            <a:r>
              <a:rPr lang="ru-RU" altLang="ru-RU" sz="3600" b="1">
                <a:solidFill>
                  <a:srgbClr val="0000FF"/>
                </a:solidFill>
                <a:latin typeface="Verdana" pitchFamily="34" charset="0"/>
              </a:rPr>
              <a:t>Измерительные  приборы</a:t>
            </a:r>
          </a:p>
          <a:p>
            <a:pPr algn="ctr" eaLnBrk="1" hangingPunct="1"/>
            <a:endParaRPr lang="ru-RU" altLang="ru-RU">
              <a:solidFill>
                <a:srgbClr val="0000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err="1" smtClean="0">
                <a:ln w="11430"/>
                <a:solidFill>
                  <a:srgbClr val="7030A0"/>
                </a:solidFill>
                <a:effectLst>
                  <a:outerShdw blurRad="80000" dist="40000" dir="5040000" algn="tl">
                    <a:srgbClr val="000000">
                      <a:alpha val="30000"/>
                    </a:srgbClr>
                  </a:outerShdw>
                </a:effectLst>
              </a:rPr>
              <a:t>Штангенрейсмасы</a:t>
            </a:r>
            <a:r>
              <a:rPr lang="ru-RU" dirty="0" smtClean="0">
                <a:ln w="11430"/>
                <a:solidFill>
                  <a:srgbClr val="7030A0"/>
                </a:solidFill>
                <a:effectLst>
                  <a:outerShdw blurRad="80000" dist="40000" dir="5040000" algn="tl">
                    <a:srgbClr val="000000">
                      <a:alpha val="30000"/>
                    </a:srgbClr>
                  </a:outerShdw>
                </a:effectLst>
              </a:rPr>
              <a:t> </a:t>
            </a:r>
            <a:endParaRPr lang="ru-RU" dirty="0">
              <a:ln w="11430"/>
              <a:solidFill>
                <a:srgbClr val="7030A0"/>
              </a:solidFill>
              <a:effectLst>
                <a:outerShdw blurRad="80000" dist="40000" dir="5040000" algn="tl">
                  <a:srgbClr val="000000">
                    <a:alpha val="30000"/>
                  </a:srgbClr>
                </a:outerShdw>
              </a:effectLst>
            </a:endParaRPr>
          </a:p>
        </p:txBody>
      </p:sp>
      <p:sp>
        <p:nvSpPr>
          <p:cNvPr id="43011" name="Содержимое 2"/>
          <p:cNvSpPr>
            <a:spLocks noGrp="1"/>
          </p:cNvSpPr>
          <p:nvPr>
            <p:ph idx="1"/>
          </p:nvPr>
        </p:nvSpPr>
        <p:spPr>
          <a:xfrm>
            <a:off x="1071563" y="1714500"/>
            <a:ext cx="6643687" cy="4594225"/>
          </a:xfrm>
        </p:spPr>
        <p:txBody>
          <a:bodyPr/>
          <a:lstStyle/>
          <a:p>
            <a:pPr eaLnBrk="1" hangingPunct="1"/>
            <a:r>
              <a:rPr lang="ru-RU" altLang="ru-RU" smtClean="0"/>
              <a:t>Применяются для пространственной разметки и прямых измерений расстояний от базовых поверхностей деталей до выемок, выступов и осей отверстий.</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descr="Рис 371"/>
          <p:cNvPicPr>
            <a:picLocks noChangeAspect="1" noChangeArrowheads="1"/>
          </p:cNvPicPr>
          <p:nvPr/>
        </p:nvPicPr>
        <p:blipFill>
          <a:blip r:embed="rId3">
            <a:extLst>
              <a:ext uri="{28A0092B-C50C-407E-A947-70E740481C1C}">
                <a14:useLocalDpi xmlns:a14="http://schemas.microsoft.com/office/drawing/2010/main" val="0"/>
              </a:ext>
            </a:extLst>
          </a:blip>
          <a:srcRect b="17274"/>
          <a:stretch>
            <a:fillRect/>
          </a:stretch>
        </p:blipFill>
        <p:spPr bwMode="auto">
          <a:xfrm>
            <a:off x="1292225" y="1736725"/>
            <a:ext cx="65643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Прямоугольник 3"/>
          <p:cNvSpPr>
            <a:spLocks noChangeArrowheads="1"/>
          </p:cNvSpPr>
          <p:nvPr/>
        </p:nvSpPr>
        <p:spPr bwMode="auto">
          <a:xfrm>
            <a:off x="0" y="53403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a:solidFill>
                  <a:srgbClr val="000000"/>
                </a:solidFill>
                <a:latin typeface="Verdana" pitchFamily="34" charset="0"/>
              </a:rPr>
              <a:t>Рис. Штангенрейсмас. </a:t>
            </a:r>
          </a:p>
          <a:p>
            <a:pPr algn="ctr" eaLnBrk="1" hangingPunct="1"/>
            <a:r>
              <a:rPr lang="ru-RU" altLang="ru-RU" sz="1400" i="1">
                <a:solidFill>
                  <a:srgbClr val="000000"/>
                </a:solidFill>
                <a:latin typeface="Verdana" pitchFamily="34" charset="0"/>
              </a:rPr>
              <a:t>а - </a:t>
            </a:r>
            <a:r>
              <a:rPr lang="ru-RU" altLang="ru-RU" sz="1400">
                <a:solidFill>
                  <a:srgbClr val="000000"/>
                </a:solidFill>
                <a:latin typeface="Verdana" pitchFamily="34" charset="0"/>
              </a:rPr>
              <a:t>устройство и прием измерения, </a:t>
            </a:r>
            <a:r>
              <a:rPr lang="ru-RU" altLang="ru-RU" sz="1400" i="1">
                <a:solidFill>
                  <a:srgbClr val="000000"/>
                </a:solidFill>
                <a:latin typeface="Verdana" pitchFamily="34" charset="0"/>
              </a:rPr>
              <a:t>б - </a:t>
            </a:r>
            <a:r>
              <a:rPr lang="ru-RU" altLang="ru-RU" sz="1400">
                <a:solidFill>
                  <a:srgbClr val="000000"/>
                </a:solidFill>
                <a:latin typeface="Verdana" pitchFamily="34" charset="0"/>
              </a:rPr>
              <a:t>прием разметки</a:t>
            </a:r>
          </a:p>
        </p:txBody>
      </p:sp>
      <p:sp>
        <p:nvSpPr>
          <p:cNvPr id="44036" name="Прямоугольник 4"/>
          <p:cNvSpPr>
            <a:spLocks noChangeArrowheads="1"/>
          </p:cNvSpPr>
          <p:nvPr/>
        </p:nvSpPr>
        <p:spPr bwMode="auto">
          <a:xfrm>
            <a:off x="185738" y="881063"/>
            <a:ext cx="8777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b="1">
                <a:solidFill>
                  <a:srgbClr val="FF0000"/>
                </a:solidFill>
                <a:latin typeface="Verdana" pitchFamily="34" charset="0"/>
              </a:rPr>
              <a:t>Штангенрейсмасы</a:t>
            </a:r>
            <a:r>
              <a:rPr lang="ru-RU" altLang="ru-RU">
                <a:solidFill>
                  <a:srgbClr val="000000"/>
                </a:solidFill>
                <a:latin typeface="Verdana" pitchFamily="34" charset="0"/>
              </a:rPr>
              <a:t> предназначаются для измерения высот от плоских поверхностей и точной разметки.</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Содержимое 2"/>
          <p:cNvSpPr>
            <a:spLocks noGrp="1"/>
          </p:cNvSpPr>
          <p:nvPr>
            <p:ph idx="1"/>
          </p:nvPr>
        </p:nvSpPr>
        <p:spPr/>
        <p:txBody>
          <a:bodyPr/>
          <a:lstStyle/>
          <a:p>
            <a:pPr eaLnBrk="1" hangingPunct="1">
              <a:buFont typeface="Wingdings 2" pitchFamily="18" charset="2"/>
              <a:buNone/>
            </a:pPr>
            <a:r>
              <a:rPr lang="ru-RU" altLang="ru-RU" smtClean="0"/>
              <a:t>1 – штанга</a:t>
            </a:r>
          </a:p>
          <a:p>
            <a:pPr eaLnBrk="1" hangingPunct="1">
              <a:buFont typeface="Wingdings 2" pitchFamily="18" charset="2"/>
              <a:buNone/>
            </a:pPr>
            <a:r>
              <a:rPr lang="ru-RU" altLang="ru-RU" smtClean="0"/>
              <a:t>2 – микроподача</a:t>
            </a:r>
          </a:p>
          <a:p>
            <a:pPr eaLnBrk="1" hangingPunct="1">
              <a:buFont typeface="Wingdings 2" pitchFamily="18" charset="2"/>
              <a:buNone/>
            </a:pPr>
            <a:r>
              <a:rPr lang="ru-RU" altLang="ru-RU" smtClean="0"/>
              <a:t>3 – зажимы</a:t>
            </a:r>
          </a:p>
          <a:p>
            <a:pPr eaLnBrk="1" hangingPunct="1">
              <a:buFont typeface="Wingdings 2" pitchFamily="18" charset="2"/>
              <a:buNone/>
            </a:pPr>
            <a:r>
              <a:rPr lang="ru-RU" altLang="ru-RU" smtClean="0"/>
              <a:t>4 – рамка</a:t>
            </a:r>
          </a:p>
          <a:p>
            <a:pPr eaLnBrk="1" hangingPunct="1">
              <a:buFont typeface="Wingdings 2" pitchFamily="18" charset="2"/>
              <a:buNone/>
            </a:pPr>
            <a:r>
              <a:rPr lang="ru-RU" altLang="ru-RU" smtClean="0"/>
              <a:t>5 – нониус</a:t>
            </a:r>
          </a:p>
          <a:p>
            <a:pPr eaLnBrk="1" hangingPunct="1">
              <a:buFont typeface="Wingdings 2" pitchFamily="18" charset="2"/>
              <a:buNone/>
            </a:pPr>
            <a:r>
              <a:rPr lang="ru-RU" altLang="ru-RU" smtClean="0"/>
              <a:t>6 – основание</a:t>
            </a:r>
          </a:p>
          <a:p>
            <a:pPr eaLnBrk="1" hangingPunct="1">
              <a:buFont typeface="Wingdings 2" pitchFamily="18" charset="2"/>
              <a:buNone/>
            </a:pPr>
            <a:r>
              <a:rPr lang="ru-RU" altLang="ru-RU" smtClean="0"/>
              <a:t>7 – державка</a:t>
            </a:r>
          </a:p>
          <a:p>
            <a:pPr eaLnBrk="1" hangingPunct="1">
              <a:buFont typeface="Wingdings 2" pitchFamily="18" charset="2"/>
              <a:buNone/>
            </a:pPr>
            <a:r>
              <a:rPr lang="ru-RU" altLang="ru-RU" smtClean="0"/>
              <a:t>8 – измерительная ножка</a:t>
            </a:r>
          </a:p>
          <a:p>
            <a:pPr eaLnBrk="1" hangingPunct="1">
              <a:buFont typeface="Wingdings 2" pitchFamily="18" charset="2"/>
              <a:buNone/>
            </a:pPr>
            <a:r>
              <a:rPr lang="ru-RU" altLang="ru-RU" smtClean="0"/>
              <a:t>9 – разметочная ножка</a:t>
            </a:r>
          </a:p>
        </p:txBody>
      </p:sp>
      <p:pic>
        <p:nvPicPr>
          <p:cNvPr id="45059" name="Picture 2" descr="C:\Users\я\Pictures\допуски\измерительные инструменты\2011_11_21\IMG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428625"/>
            <a:ext cx="4214813"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2" descr="Рис 372"/>
          <p:cNvPicPr>
            <a:picLocks noChangeAspect="1" noChangeArrowheads="1"/>
          </p:cNvPicPr>
          <p:nvPr/>
        </p:nvPicPr>
        <p:blipFill>
          <a:blip r:embed="rId3">
            <a:extLst>
              <a:ext uri="{28A0092B-C50C-407E-A947-70E740481C1C}">
                <a14:useLocalDpi xmlns:a14="http://schemas.microsoft.com/office/drawing/2010/main" val="0"/>
              </a:ext>
            </a:extLst>
          </a:blip>
          <a:srcRect b="16042"/>
          <a:stretch>
            <a:fillRect/>
          </a:stretch>
        </p:blipFill>
        <p:spPr bwMode="auto">
          <a:xfrm>
            <a:off x="1187450" y="1052513"/>
            <a:ext cx="6613525"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Прямоугольник 3"/>
          <p:cNvSpPr>
            <a:spLocks noChangeArrowheads="1"/>
          </p:cNvSpPr>
          <p:nvPr/>
        </p:nvSpPr>
        <p:spPr bwMode="auto">
          <a:xfrm>
            <a:off x="0" y="58070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a:solidFill>
                  <a:srgbClr val="000000"/>
                </a:solidFill>
                <a:latin typeface="Verdana" pitchFamily="34" charset="0"/>
              </a:rPr>
              <a:t>Рис. Проверка нулевого положения штангенрейсмаса:</a:t>
            </a:r>
          </a:p>
          <a:p>
            <a:pPr algn="ctr" eaLnBrk="1" hangingPunct="1"/>
            <a:r>
              <a:rPr lang="ru-RU" altLang="ru-RU" sz="1400" i="1">
                <a:solidFill>
                  <a:srgbClr val="000000"/>
                </a:solidFill>
                <a:latin typeface="Verdana" pitchFamily="34" charset="0"/>
              </a:rPr>
              <a:t>а </a:t>
            </a:r>
            <a:r>
              <a:rPr lang="ru-RU" altLang="ru-RU" sz="1400">
                <a:solidFill>
                  <a:srgbClr val="000000"/>
                </a:solidFill>
                <a:latin typeface="Verdana" pitchFamily="34" charset="0"/>
              </a:rPr>
              <a:t>- на плите, </a:t>
            </a:r>
            <a:r>
              <a:rPr lang="ru-RU" altLang="ru-RU" sz="1400" i="1">
                <a:solidFill>
                  <a:srgbClr val="000000"/>
                </a:solidFill>
                <a:latin typeface="Verdana" pitchFamily="34" charset="0"/>
              </a:rPr>
              <a:t>б - </a:t>
            </a:r>
            <a:r>
              <a:rPr lang="ru-RU" altLang="ru-RU" sz="1400">
                <a:solidFill>
                  <a:srgbClr val="000000"/>
                </a:solidFill>
                <a:latin typeface="Verdana" pitchFamily="34" charset="0"/>
              </a:rPr>
              <a:t>с помощью концевых мер длины</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pPr eaLnBrk="1" fontAlgn="auto" hangingPunct="1">
              <a:lnSpc>
                <a:spcPts val="4000"/>
              </a:lnSpc>
              <a:spcAft>
                <a:spcPts val="0"/>
              </a:spcAft>
              <a:defRPr/>
            </a:pPr>
            <a:r>
              <a:rPr lang="ru-RU" spc="150" dirty="0" smtClean="0">
                <a:ln w="11430"/>
                <a:solidFill>
                  <a:srgbClr val="F8F8F8"/>
                </a:solidFill>
                <a:effectLst>
                  <a:outerShdw blurRad="25400" algn="tl" rotWithShape="0">
                    <a:srgbClr val="000000">
                      <a:alpha val="43000"/>
                    </a:srgbClr>
                  </a:outerShdw>
                </a:effectLst>
                <a:latin typeface="Arial Black" pitchFamily="34" charset="0"/>
              </a:rPr>
              <a:t>4.Микрометрические инструменты</a:t>
            </a:r>
            <a:endParaRPr lang="ru-RU" spc="150" dirty="0">
              <a:ln w="11430"/>
              <a:solidFill>
                <a:srgbClr val="F8F8F8"/>
              </a:solidFill>
              <a:effectLst>
                <a:outerShdw blurRad="25400" algn="tl" rotWithShape="0">
                  <a:srgbClr val="000000">
                    <a:alpha val="43000"/>
                  </a:srgbClr>
                </a:outerShdw>
              </a:effectLst>
              <a:latin typeface="Arial Black" pitchFamily="34" charset="0"/>
            </a:endParaRPr>
          </a:p>
        </p:txBody>
      </p:sp>
      <p:sp>
        <p:nvSpPr>
          <p:cNvPr id="3" name="Содержимое 2"/>
          <p:cNvSpPr>
            <a:spLocks noGrp="1"/>
          </p:cNvSpPr>
          <p:nvPr>
            <p:ph idx="1"/>
          </p:nvPr>
        </p:nvSpPr>
        <p:spPr>
          <a:xfrm>
            <a:off x="428625" y="1714500"/>
            <a:ext cx="8229600" cy="4708525"/>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ru-RU" dirty="0" smtClean="0"/>
              <a:t>Микрометрическими инструментами называют средства измерения линейных размеров, основанные на использовании винтовой пары, называемой микропарой.</a:t>
            </a:r>
          </a:p>
          <a:p>
            <a:pPr marL="548640" indent="-411480" eaLnBrk="1" fontAlgn="auto" hangingPunct="1">
              <a:spcAft>
                <a:spcPts val="0"/>
              </a:spcAft>
              <a:buClr>
                <a:schemeClr val="tx1">
                  <a:shade val="95000"/>
                </a:schemeClr>
              </a:buClr>
              <a:buFont typeface="Wingdings 2"/>
              <a:buChar char=""/>
              <a:defRPr/>
            </a:pPr>
            <a:r>
              <a:rPr lang="ru-RU" dirty="0" smtClean="0"/>
              <a:t>К числу микрометрических инструментов относятся:</a:t>
            </a:r>
          </a:p>
          <a:p>
            <a:pPr marL="1165225" indent="-354013" eaLnBrk="1" fontAlgn="auto" hangingPunct="1">
              <a:spcAft>
                <a:spcPts val="0"/>
              </a:spcAft>
              <a:buClr>
                <a:schemeClr val="tx1">
                  <a:shade val="95000"/>
                </a:schemeClr>
              </a:buClr>
              <a:buSzPct val="75000"/>
              <a:buFont typeface="+mj-lt"/>
              <a:buAutoNum type="arabicPeriod"/>
              <a:defRPr/>
            </a:pPr>
            <a:r>
              <a:rPr lang="ru-RU" dirty="0" smtClean="0"/>
              <a:t>микрометры гладкие,</a:t>
            </a:r>
          </a:p>
          <a:p>
            <a:pPr marL="1165225" indent="-354013" eaLnBrk="1" fontAlgn="auto" hangingPunct="1">
              <a:spcAft>
                <a:spcPts val="0"/>
              </a:spcAft>
              <a:buClr>
                <a:schemeClr val="tx1">
                  <a:shade val="95000"/>
                </a:schemeClr>
              </a:buClr>
              <a:buSzPct val="75000"/>
              <a:buFont typeface="+mj-lt"/>
              <a:buAutoNum type="arabicPeriod"/>
              <a:defRPr/>
            </a:pPr>
            <a:r>
              <a:rPr lang="ru-RU" dirty="0" smtClean="0"/>
              <a:t>микрометрические глубиномеры,</a:t>
            </a:r>
          </a:p>
          <a:p>
            <a:pPr marL="1165225" indent="-354013" eaLnBrk="1" fontAlgn="auto" hangingPunct="1">
              <a:spcAft>
                <a:spcPts val="0"/>
              </a:spcAft>
              <a:buClr>
                <a:schemeClr val="tx1">
                  <a:shade val="95000"/>
                </a:schemeClr>
              </a:buClr>
              <a:buSzPct val="75000"/>
              <a:buFont typeface="+mj-lt"/>
              <a:buAutoNum type="arabicPeriod"/>
              <a:defRPr/>
            </a:pPr>
            <a:r>
              <a:rPr lang="ru-RU" dirty="0" smtClean="0"/>
              <a:t>микрометрические нутромеры.</a:t>
            </a: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rgbClr val="7030A0"/>
                </a:solidFill>
                <a:effectLst>
                  <a:outerShdw blurRad="80000" dist="40000" dir="5040000" algn="tl">
                    <a:srgbClr val="000000">
                      <a:alpha val="30000"/>
                    </a:srgbClr>
                  </a:outerShdw>
                </a:effectLst>
              </a:rPr>
              <a:t>Микрометры гладкие</a:t>
            </a:r>
            <a:endParaRPr lang="ru-RU" dirty="0">
              <a:ln w="11430"/>
              <a:solidFill>
                <a:srgbClr val="7030A0"/>
              </a:solidFill>
              <a:effectLst>
                <a:outerShdw blurRad="80000" dist="40000" dir="5040000" algn="tl">
                  <a:srgbClr val="000000">
                    <a:alpha val="30000"/>
                  </a:srgbClr>
                </a:outerShdw>
              </a:effectLst>
            </a:endParaRPr>
          </a:p>
        </p:txBody>
      </p:sp>
      <p:sp>
        <p:nvSpPr>
          <p:cNvPr id="48131" name="Содержимое 2"/>
          <p:cNvSpPr>
            <a:spLocks noGrp="1"/>
          </p:cNvSpPr>
          <p:nvPr>
            <p:ph idx="1"/>
          </p:nvPr>
        </p:nvSpPr>
        <p:spPr>
          <a:xfrm>
            <a:off x="457200" y="1600200"/>
            <a:ext cx="8043863" cy="4708525"/>
          </a:xfrm>
        </p:spPr>
        <p:txBody>
          <a:bodyPr/>
          <a:lstStyle/>
          <a:p>
            <a:pPr algn="just" eaLnBrk="1" hangingPunct="1"/>
            <a:r>
              <a:rPr lang="ru-RU" altLang="ru-RU" sz="3200" smtClean="0"/>
              <a:t>МИКРОМЕТР – </a:t>
            </a:r>
            <a:r>
              <a:rPr lang="ru-RU" altLang="ru-RU" smtClean="0"/>
              <a:t>универсальный инструмент, предназначенный для измерений линейных размеров абсолютным контактным методом в области малых размеров с высокой точностью, преобразовательным механизмом которого является микропара (винт – гайка). </a:t>
            </a:r>
          </a:p>
          <a:p>
            <a:pPr eaLnBrk="1" hangingPunct="1"/>
            <a:endParaRPr lang="ru-RU" altLang="ru-RU" smtClean="0"/>
          </a:p>
          <a:p>
            <a:pPr eaLnBrk="1" hangingPunct="1"/>
            <a:r>
              <a:rPr lang="ru-RU" altLang="ru-RU" smtClean="0"/>
              <a:t>МК – 1:  гладкий микрометр с круговой шкалой и диапазоном измерений  0 ÷ 25 мм.</a:t>
            </a:r>
          </a:p>
          <a:p>
            <a:pPr eaLnBrk="1" hangingPunct="1"/>
            <a:endParaRPr lang="ru-RU" altLang="ru-RU"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rgbClr val="002060"/>
                </a:solidFill>
              </a:rPr>
              <a:t>УСТРОЙСТВО  МК - 1</a:t>
            </a:r>
            <a:endParaRPr lang="ru-RU" dirty="0"/>
          </a:p>
        </p:txBody>
      </p:sp>
      <p:pic>
        <p:nvPicPr>
          <p:cNvPr id="49155" name="Picture 2" descr="C:\Users\я\Pictures\допуски\измерительные инструменты\2011_11_21\IMG_0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3030"/>
          <a:stretch>
            <a:fillRect/>
          </a:stretch>
        </p:blipFill>
        <p:spPr>
          <a:xfrm>
            <a:off x="1214438" y="1285875"/>
            <a:ext cx="6715125" cy="2786063"/>
          </a:xfrm>
        </p:spPr>
      </p:pic>
      <p:sp>
        <p:nvSpPr>
          <p:cNvPr id="49156" name="TextBox 3"/>
          <p:cNvSpPr txBox="1">
            <a:spLocks noChangeArrowheads="1"/>
          </p:cNvSpPr>
          <p:nvPr/>
        </p:nvSpPr>
        <p:spPr bwMode="auto">
          <a:xfrm>
            <a:off x="1500188" y="4572000"/>
            <a:ext cx="29289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a:latin typeface="Times New Roman" pitchFamily="18" charset="0"/>
              </a:rPr>
              <a:t>1 – скоба</a:t>
            </a:r>
          </a:p>
          <a:p>
            <a:pPr eaLnBrk="1" hangingPunct="1"/>
            <a:r>
              <a:rPr lang="ru-RU" altLang="ru-RU" sz="2400">
                <a:latin typeface="Times New Roman" pitchFamily="18" charset="0"/>
              </a:rPr>
              <a:t>2 – пятка</a:t>
            </a:r>
          </a:p>
          <a:p>
            <a:pPr eaLnBrk="1" hangingPunct="1"/>
            <a:r>
              <a:rPr lang="ru-RU" altLang="ru-RU" sz="2400">
                <a:latin typeface="Times New Roman" pitchFamily="18" charset="0"/>
              </a:rPr>
              <a:t>3 (7) – барабан</a:t>
            </a:r>
          </a:p>
          <a:p>
            <a:pPr eaLnBrk="1" hangingPunct="1"/>
            <a:r>
              <a:rPr lang="ru-RU" altLang="ru-RU" sz="2400">
                <a:latin typeface="Times New Roman" pitchFamily="18" charset="0"/>
              </a:rPr>
              <a:t> 4 – микровинт</a:t>
            </a:r>
          </a:p>
        </p:txBody>
      </p:sp>
      <p:sp>
        <p:nvSpPr>
          <p:cNvPr id="5" name="Прямоугольник 4"/>
          <p:cNvSpPr/>
          <p:nvPr/>
        </p:nvSpPr>
        <p:spPr>
          <a:xfrm>
            <a:off x="4000500" y="4572000"/>
            <a:ext cx="5143500" cy="1570038"/>
          </a:xfrm>
          <a:prstGeom prst="rect">
            <a:avLst/>
          </a:prstGeom>
        </p:spPr>
        <p:txBody>
          <a:bodyPr>
            <a:spAutoFit/>
          </a:bodyPr>
          <a:lstStyle/>
          <a:p>
            <a:pPr fontAlgn="auto">
              <a:spcBef>
                <a:spcPts val="0"/>
              </a:spcBef>
              <a:spcAft>
                <a:spcPts val="0"/>
              </a:spcAft>
              <a:defRPr/>
            </a:pPr>
            <a:r>
              <a:rPr lang="ru-RU" sz="2400" dirty="0">
                <a:latin typeface="+mn-lt"/>
                <a:cs typeface="+mn-cs"/>
              </a:rPr>
              <a:t>5 – стопор винта</a:t>
            </a:r>
          </a:p>
          <a:p>
            <a:pPr fontAlgn="auto">
              <a:spcBef>
                <a:spcPts val="0"/>
              </a:spcBef>
              <a:spcAft>
                <a:spcPts val="0"/>
              </a:spcAft>
              <a:defRPr/>
            </a:pPr>
            <a:r>
              <a:rPr lang="ru-RU" sz="2400" dirty="0">
                <a:latin typeface="+mn-lt"/>
                <a:cs typeface="+mn-cs"/>
              </a:rPr>
              <a:t>6 – стебель </a:t>
            </a:r>
          </a:p>
          <a:p>
            <a:pPr marL="446088" indent="-446088" fontAlgn="auto">
              <a:spcBef>
                <a:spcPts val="0"/>
              </a:spcBef>
              <a:spcAft>
                <a:spcPts val="0"/>
              </a:spcAft>
              <a:defRPr/>
            </a:pPr>
            <a:r>
              <a:rPr lang="ru-RU" sz="2400" dirty="0">
                <a:latin typeface="+mn-lt"/>
                <a:cs typeface="+mn-cs"/>
              </a:rPr>
              <a:t>8 – трещотка микрометрической головки</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sz="3200" dirty="0" smtClean="0">
                <a:ln w="11430"/>
                <a:solidFill>
                  <a:schemeClr val="accent6">
                    <a:lumMod val="75000"/>
                  </a:schemeClr>
                </a:solidFill>
                <a:effectLst>
                  <a:outerShdw blurRad="80000" dist="40000" dir="5040000" algn="tl">
                    <a:srgbClr val="000000">
                      <a:alpha val="30000"/>
                    </a:srgbClr>
                  </a:outerShdw>
                </a:effectLst>
              </a:rPr>
              <a:t>ПОРЯДОК ИЗМЕРЕНИЯ  ПОКАЗАНИЙ</a:t>
            </a:r>
            <a:endParaRPr lang="ru-RU" sz="3200" dirty="0">
              <a:ln w="11430"/>
              <a:solidFill>
                <a:schemeClr val="accent6">
                  <a:lumMod val="75000"/>
                </a:schemeClr>
              </a:soli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500063" y="1428750"/>
            <a:ext cx="7929562" cy="4879975"/>
          </a:xfrm>
        </p:spPr>
        <p:txBody>
          <a:bodyPr>
            <a:normAutofit fontScale="92500" lnSpcReduction="20000"/>
          </a:bodyPr>
          <a:lstStyle/>
          <a:p>
            <a:pPr marL="457200" indent="-457200" algn="just" eaLnBrk="1" fontAlgn="auto" hangingPunct="1">
              <a:spcAft>
                <a:spcPts val="0"/>
              </a:spcAft>
              <a:buClr>
                <a:schemeClr val="tx1">
                  <a:shade val="95000"/>
                </a:schemeClr>
              </a:buClr>
              <a:buSzPct val="76000"/>
              <a:buFont typeface="Wingdings 2" pitchFamily="18" charset="2"/>
              <a:buAutoNum type="arabicPeriod"/>
              <a:defRPr/>
            </a:pPr>
            <a:r>
              <a:rPr lang="ru-RU" dirty="0" smtClean="0"/>
              <a:t>Проверить точность установки микрометра на «нуль».</a:t>
            </a:r>
          </a:p>
          <a:p>
            <a:pPr marL="457200" indent="-457200" algn="just" eaLnBrk="1" fontAlgn="auto" hangingPunct="1">
              <a:spcAft>
                <a:spcPts val="0"/>
              </a:spcAft>
              <a:buClr>
                <a:schemeClr val="tx1">
                  <a:shade val="95000"/>
                </a:schemeClr>
              </a:buClr>
              <a:buSzPct val="76000"/>
              <a:buFont typeface="Wingdings 2" pitchFamily="18" charset="2"/>
              <a:buAutoNum type="arabicPeriod"/>
              <a:defRPr/>
            </a:pPr>
            <a:r>
              <a:rPr lang="ru-RU" dirty="0" smtClean="0"/>
              <a:t>Взять микрометр за скобу в левую руку.</a:t>
            </a:r>
          </a:p>
          <a:p>
            <a:pPr marL="457200" indent="-457200" algn="just" eaLnBrk="1" fontAlgn="auto" hangingPunct="1">
              <a:spcAft>
                <a:spcPts val="0"/>
              </a:spcAft>
              <a:buClr>
                <a:schemeClr val="tx1">
                  <a:shade val="95000"/>
                </a:schemeClr>
              </a:buClr>
              <a:buSzPct val="76000"/>
              <a:buFont typeface="Wingdings 2" pitchFamily="18" charset="2"/>
              <a:buAutoNum type="arabicPeriod"/>
              <a:defRPr/>
            </a:pPr>
            <a:r>
              <a:rPr lang="ru-RU" dirty="0" smtClean="0"/>
              <a:t>Вращать правой рукой барабан против часовой стрелки (развести измерительные плоскости микрометра на размер, больший измеряемой детали).</a:t>
            </a:r>
          </a:p>
          <a:p>
            <a:pPr marL="457200" indent="-457200" algn="just" eaLnBrk="1" fontAlgn="auto" hangingPunct="1">
              <a:spcAft>
                <a:spcPts val="0"/>
              </a:spcAft>
              <a:buClr>
                <a:schemeClr val="tx1">
                  <a:shade val="95000"/>
                </a:schemeClr>
              </a:buClr>
              <a:buSzPct val="76000"/>
              <a:buFont typeface="Wingdings 2" pitchFamily="18" charset="2"/>
              <a:buAutoNum type="arabicPeriod"/>
              <a:defRPr/>
            </a:pPr>
            <a:r>
              <a:rPr lang="ru-RU" dirty="0" smtClean="0"/>
              <a:t>Поместить деталь между пяткой и торцом микрометрического винта МК, и плавно вращая трещотку  по часовой стрелке, выдвинуть микрометрический винт до тех пор, пока торец и пятка скобы плотно соприкоснутся  с деталью.</a:t>
            </a:r>
          </a:p>
          <a:p>
            <a:pPr marL="457200" indent="-457200" algn="just" eaLnBrk="1" fontAlgn="auto" hangingPunct="1">
              <a:spcAft>
                <a:spcPts val="0"/>
              </a:spcAft>
              <a:buClr>
                <a:schemeClr val="tx1">
                  <a:shade val="95000"/>
                </a:schemeClr>
              </a:buClr>
              <a:buSzPct val="76000"/>
              <a:buFont typeface="Wingdings 2" pitchFamily="18" charset="2"/>
              <a:buAutoNum type="arabicPeriod"/>
              <a:defRPr/>
            </a:pPr>
            <a:r>
              <a:rPr lang="ru-RU" dirty="0" smtClean="0"/>
              <a:t>Зафиксировать положение микрометрического винта стопором.  </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я\Pictures\допуски\измерительные инструменты\Mikrometr[1] - ко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214438"/>
            <a:ext cx="7500938"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sz="3200" dirty="0" smtClean="0">
                <a:ln w="11430"/>
                <a:solidFill>
                  <a:schemeClr val="accent6">
                    <a:lumMod val="75000"/>
                  </a:schemeClr>
                </a:solidFill>
                <a:effectLst>
                  <a:outerShdw blurRad="80000" dist="40000" dir="5040000" algn="tl">
                    <a:srgbClr val="000000">
                      <a:alpha val="30000"/>
                    </a:srgbClr>
                  </a:outerShdw>
                </a:effectLst>
              </a:rPr>
              <a:t>ОТСЧЁТ  ПОКАЗАНИЙ</a:t>
            </a:r>
            <a:endParaRPr lang="ru-RU" sz="3200" dirty="0">
              <a:ln w="11430"/>
              <a:solidFill>
                <a:schemeClr val="accent6">
                  <a:lumMod val="75000"/>
                </a:schemeClr>
              </a:soli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457200" y="1428750"/>
            <a:ext cx="7972425" cy="5143500"/>
          </a:xfrm>
        </p:spPr>
        <p:txBody>
          <a:bodyPr>
            <a:normAutofit fontScale="77500" lnSpcReduction="20000"/>
          </a:bodyPr>
          <a:lstStyle/>
          <a:p>
            <a:pPr marL="548640" indent="-411480" eaLnBrk="1" fontAlgn="auto" hangingPunct="1">
              <a:lnSpc>
                <a:spcPct val="120000"/>
              </a:lnSpc>
              <a:spcAft>
                <a:spcPts val="0"/>
              </a:spcAft>
              <a:buClr>
                <a:schemeClr val="tx1">
                  <a:shade val="95000"/>
                </a:schemeClr>
              </a:buClr>
              <a:buFont typeface="Wingdings 2"/>
              <a:buChar char=""/>
              <a:defRPr/>
            </a:pPr>
            <a:r>
              <a:rPr lang="ru-RU" dirty="0" smtClean="0"/>
              <a:t>Основная шкала микрометра нанесена на стебле, состоящая из продольной риски, вдоль которой выше и ниже нанесены миллиметровые штрихи, причём верхние штрихи делят нижние деления пополам ‒ на полумиллиметры. </a:t>
            </a:r>
          </a:p>
          <a:p>
            <a:pPr marL="548640" indent="-411480" eaLnBrk="1" fontAlgn="auto" hangingPunct="1">
              <a:lnSpc>
                <a:spcPct val="120000"/>
              </a:lnSpc>
              <a:spcAft>
                <a:spcPts val="0"/>
              </a:spcAft>
              <a:buClr>
                <a:schemeClr val="tx1">
                  <a:shade val="95000"/>
                </a:schemeClr>
              </a:buClr>
              <a:buFont typeface="Wingdings 2"/>
              <a:buChar char=""/>
              <a:defRPr/>
            </a:pPr>
            <a:r>
              <a:rPr lang="ru-RU" dirty="0" smtClean="0"/>
              <a:t>Шкала барабана (нониус) – отсчёт сотых делений основной шкалы, цена деления 0,01мм.</a:t>
            </a:r>
          </a:p>
          <a:p>
            <a:pPr marL="548640" indent="-411480" eaLnBrk="1" fontAlgn="auto" hangingPunct="1">
              <a:lnSpc>
                <a:spcPct val="120000"/>
              </a:lnSpc>
              <a:spcAft>
                <a:spcPts val="0"/>
              </a:spcAft>
              <a:buClr>
                <a:schemeClr val="tx1">
                  <a:shade val="95000"/>
                </a:schemeClr>
              </a:buClr>
              <a:buFont typeface="Wingdings 2"/>
              <a:buChar char=""/>
              <a:defRPr/>
            </a:pPr>
            <a:r>
              <a:rPr lang="ru-RU" dirty="0" smtClean="0"/>
              <a:t>Целое число миллиметров отсчитывают по нижней шкале стебля.</a:t>
            </a:r>
          </a:p>
          <a:p>
            <a:pPr marL="548640" indent="-411480" eaLnBrk="1" fontAlgn="auto" hangingPunct="1">
              <a:lnSpc>
                <a:spcPct val="120000"/>
              </a:lnSpc>
              <a:spcAft>
                <a:spcPts val="0"/>
              </a:spcAft>
              <a:buClr>
                <a:schemeClr val="tx1">
                  <a:shade val="95000"/>
                </a:schemeClr>
              </a:buClr>
              <a:buFont typeface="Wingdings 2"/>
              <a:buChar char=""/>
              <a:defRPr/>
            </a:pPr>
            <a:r>
              <a:rPr lang="ru-RU" dirty="0" smtClean="0"/>
              <a:t>Половины миллиметров – по верхней шкале стебля.</a:t>
            </a:r>
          </a:p>
          <a:p>
            <a:pPr marL="548640" indent="-411480" eaLnBrk="1" fontAlgn="auto" hangingPunct="1">
              <a:lnSpc>
                <a:spcPct val="120000"/>
              </a:lnSpc>
              <a:spcAft>
                <a:spcPts val="0"/>
              </a:spcAft>
              <a:buClr>
                <a:schemeClr val="tx1">
                  <a:shade val="95000"/>
                </a:schemeClr>
              </a:buClr>
              <a:buFont typeface="Wingdings 2"/>
              <a:buChar char=""/>
              <a:defRPr/>
            </a:pPr>
            <a:r>
              <a:rPr lang="ru-RU" dirty="0" smtClean="0"/>
              <a:t>Число сотых долей миллиметра отсчитывают по шкале барабана.</a:t>
            </a:r>
          </a:p>
          <a:p>
            <a:pPr marL="548640" indent="-411480" eaLnBrk="1" fontAlgn="auto" hangingPunct="1">
              <a:lnSpc>
                <a:spcPct val="120000"/>
              </a:lnSpc>
              <a:spcAft>
                <a:spcPts val="0"/>
              </a:spcAft>
              <a:buClr>
                <a:schemeClr val="tx1">
                  <a:shade val="95000"/>
                </a:schemeClr>
              </a:buClr>
              <a:buFont typeface="Wingdings 2"/>
              <a:buChar char=""/>
              <a:defRPr/>
            </a:pPr>
            <a:r>
              <a:rPr lang="ru-RU" dirty="0" smtClean="0"/>
              <a:t>Затем складывают полученные числа.</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341438"/>
          </a:xfrm>
          <a:prstGeom prst="rect">
            <a:avLst/>
          </a:prstGeom>
          <a:solidFill>
            <a:srgbClr val="394A58">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sz="2700">
              <a:solidFill>
                <a:srgbClr val="990000"/>
              </a:solidFill>
              <a:latin typeface="Verdana" pitchFamily="34" charset="0"/>
            </a:endParaRPr>
          </a:p>
        </p:txBody>
      </p:sp>
      <p:sp>
        <p:nvSpPr>
          <p:cNvPr id="7171" name="Title 133"/>
          <p:cNvSpPr txBox="1">
            <a:spLocks/>
          </p:cNvSpPr>
          <p:nvPr/>
        </p:nvSpPr>
        <p:spPr bwMode="auto">
          <a:xfrm>
            <a:off x="0" y="158750"/>
            <a:ext cx="9144000" cy="11826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3200" b="1">
                <a:solidFill>
                  <a:srgbClr val="0000FF"/>
                </a:solidFill>
                <a:latin typeface="Verdana (заголовок)"/>
              </a:rPr>
              <a:t>Средства контроля прямолинейности и плоскостности</a:t>
            </a:r>
          </a:p>
        </p:txBody>
      </p:sp>
      <p:graphicFrame>
        <p:nvGraphicFramePr>
          <p:cNvPr id="21" name="Таблица 20"/>
          <p:cNvGraphicFramePr>
            <a:graphicFrameLocks noGrp="1"/>
          </p:cNvGraphicFramePr>
          <p:nvPr/>
        </p:nvGraphicFramePr>
        <p:xfrm>
          <a:off x="128588" y="4048125"/>
          <a:ext cx="4143376" cy="2428875"/>
        </p:xfrm>
        <a:graphic>
          <a:graphicData uri="http://schemas.openxmlformats.org/drawingml/2006/table">
            <a:tbl>
              <a:tblPr firstRow="1" bandRow="1">
                <a:tableStyleId>{2D5ABB26-0587-4C30-8999-92F81FD0307C}</a:tableStyleId>
              </a:tblPr>
              <a:tblGrid>
                <a:gridCol w="2071688"/>
                <a:gridCol w="2071688"/>
              </a:tblGrid>
              <a:tr h="2428875">
                <a:tc>
                  <a:txBody>
                    <a:bodyPr/>
                    <a:lstStyle/>
                    <a:p>
                      <a:endParaRPr lang="ru-RU" sz="1800"/>
                    </a:p>
                  </a:txBody>
                  <a:tcPr marL="91439" marR="91439"/>
                </a:tc>
                <a:tc>
                  <a:txBody>
                    <a:bodyPr/>
                    <a:lstStyle/>
                    <a:p>
                      <a:endParaRPr lang="ru-RU" sz="1800" dirty="0"/>
                    </a:p>
                  </a:txBody>
                  <a:tcPr marL="91439" marR="91439"/>
                </a:tc>
              </a:tr>
            </a:tbl>
          </a:graphicData>
        </a:graphic>
      </p:graphicFrame>
      <p:graphicFrame>
        <p:nvGraphicFramePr>
          <p:cNvPr id="3" name="Объект 2"/>
          <p:cNvGraphicFramePr>
            <a:graphicFrameLocks noGrp="1"/>
          </p:cNvGraphicFramePr>
          <p:nvPr>
            <p:ph idx="4294967295"/>
          </p:nvPr>
        </p:nvGraphicFramePr>
        <p:xfrm>
          <a:off x="4791075" y="1476375"/>
          <a:ext cx="4352925" cy="4679950"/>
        </p:xfrm>
        <a:graphic>
          <a:graphicData uri="http://schemas.openxmlformats.org/drawingml/2006/table">
            <a:tbl>
              <a:tblPr>
                <a:tableStyleId>{5C22544A-7EE6-4342-B048-85BDC9FD1C3A}</a:tableStyleId>
              </a:tblPr>
              <a:tblGrid>
                <a:gridCol w="4352925"/>
              </a:tblGrid>
              <a:tr h="4679950">
                <a:tc>
                  <a:txBody>
                    <a:bodyPr/>
                    <a:lstStyle/>
                    <a:p>
                      <a:pPr indent="0" algn="l">
                        <a:lnSpc>
                          <a:spcPct val="150000"/>
                        </a:lnSpc>
                      </a:pPr>
                      <a:r>
                        <a:rPr lang="ru-RU" sz="1400" dirty="0">
                          <a:effectLst/>
                        </a:rPr>
                        <a:t>а. б, в –линейки лекальные граненые;</a:t>
                      </a:r>
                      <a:br>
                        <a:rPr lang="ru-RU" sz="1400" dirty="0">
                          <a:effectLst/>
                        </a:rPr>
                      </a:br>
                      <a:r>
                        <a:rPr lang="ru-RU" sz="1400" dirty="0">
                          <a:effectLst/>
                        </a:rPr>
                        <a:t>г –линейка прямоугольная; </a:t>
                      </a:r>
                      <a:br>
                        <a:rPr lang="ru-RU" sz="1400" dirty="0">
                          <a:effectLst/>
                        </a:rPr>
                      </a:br>
                      <a:r>
                        <a:rPr lang="ru-RU" sz="1400" dirty="0">
                          <a:effectLst/>
                        </a:rPr>
                        <a:t>д – линейка двутавровая;</a:t>
                      </a:r>
                      <a:br>
                        <a:rPr lang="ru-RU" sz="1400" dirty="0">
                          <a:effectLst/>
                        </a:rPr>
                      </a:br>
                      <a:r>
                        <a:rPr lang="ru-RU" sz="1400" dirty="0">
                          <a:effectLst/>
                        </a:rPr>
                        <a:t>е – линейка-мостик; </a:t>
                      </a:r>
                      <a:br>
                        <a:rPr lang="ru-RU" sz="1400" dirty="0">
                          <a:effectLst/>
                        </a:rPr>
                      </a:br>
                      <a:r>
                        <a:rPr lang="ru-RU" sz="1400" dirty="0">
                          <a:effectLst/>
                        </a:rPr>
                        <a:t>ж – линейка угловая трехгранная;</a:t>
                      </a:r>
                      <a:br>
                        <a:rPr lang="ru-RU" sz="1400" dirty="0">
                          <a:effectLst/>
                        </a:rPr>
                      </a:br>
                      <a:r>
                        <a:rPr lang="ru-RU" sz="1400" dirty="0">
                          <a:effectLst/>
                        </a:rPr>
                        <a:t>з – проверка линейкой-мостиком на краску;</a:t>
                      </a:r>
                      <a:br>
                        <a:rPr lang="ru-RU" sz="1400" dirty="0">
                          <a:effectLst/>
                        </a:rPr>
                      </a:br>
                      <a:r>
                        <a:rPr lang="ru-RU" sz="1400" dirty="0">
                          <a:effectLst/>
                        </a:rPr>
                        <a:t>и – проверка угловой линейкой на краску; </a:t>
                      </a:r>
                      <a:br>
                        <a:rPr lang="ru-RU" sz="1400" dirty="0">
                          <a:effectLst/>
                        </a:rPr>
                      </a:br>
                      <a:r>
                        <a:rPr lang="ru-RU" sz="1400" dirty="0">
                          <a:effectLst/>
                        </a:rPr>
                        <a:t>к – поверочная плита; </a:t>
                      </a:r>
                      <a:br>
                        <a:rPr lang="ru-RU" sz="1400" dirty="0">
                          <a:effectLst/>
                        </a:rPr>
                      </a:br>
                      <a:r>
                        <a:rPr lang="ru-RU" sz="1400" dirty="0">
                          <a:effectLst/>
                        </a:rPr>
                        <a:t>л – контроль плоскости плиты плитой; </a:t>
                      </a:r>
                      <a:br>
                        <a:rPr lang="ru-RU" sz="1400" dirty="0">
                          <a:effectLst/>
                        </a:rPr>
                      </a:br>
                      <a:r>
                        <a:rPr lang="ru-RU" sz="1400" dirty="0">
                          <a:effectLst/>
                        </a:rPr>
                        <a:t>м – </a:t>
                      </a:r>
                      <a:r>
                        <a:rPr lang="ru-RU" sz="1400" dirty="0" err="1">
                          <a:effectLst/>
                        </a:rPr>
                        <a:t>шабровочные</a:t>
                      </a:r>
                      <a:r>
                        <a:rPr lang="ru-RU" sz="1400" dirty="0">
                          <a:effectLst/>
                        </a:rPr>
                        <a:t> угольники;</a:t>
                      </a:r>
                      <a:br>
                        <a:rPr lang="ru-RU" sz="1400" dirty="0">
                          <a:effectLst/>
                        </a:rPr>
                      </a:br>
                      <a:r>
                        <a:rPr lang="ru-RU" sz="1400" dirty="0">
                          <a:effectLst/>
                        </a:rPr>
                        <a:t>к – контроль плоскостности поверочной плиты </a:t>
                      </a:r>
                      <a:endParaRPr lang="ru-RU" sz="1400" dirty="0">
                        <a:solidFill>
                          <a:srgbClr val="990000"/>
                        </a:solidFill>
                        <a:effectLst/>
                        <a:latin typeface="Arial"/>
                        <a:ea typeface="Times New Roman"/>
                      </a:endParaRPr>
                    </a:p>
                  </a:txBody>
                  <a:tcPr marL="16327" marR="16327" marT="0" marB="0"/>
                </a:tc>
              </a:tr>
            </a:tbl>
          </a:graphicData>
        </a:graphic>
      </p:graphicFrame>
      <p:pic>
        <p:nvPicPr>
          <p:cNvPr id="7181" name="Picture 2" descr="image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41438"/>
            <a:ext cx="38100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я\Pictures\допуски\измерительные инструменты\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86225"/>
            <a:ext cx="44767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Рисунок 5" descr="лазерный микрометр.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071563"/>
            <a:ext cx="3500437"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500034" y="0"/>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Виды микрометров</a:t>
            </a:r>
            <a:endParaRPr lang="ru-RU" dirty="0">
              <a:ln w="11430"/>
              <a:solidFill>
                <a:schemeClr val="accent6">
                  <a:lumMod val="75000"/>
                </a:schemeClr>
              </a:solidFill>
              <a:effectLst>
                <a:outerShdw blurRad="80000" dist="40000" dir="5040000" algn="tl">
                  <a:srgbClr val="000000">
                    <a:alpha val="30000"/>
                  </a:srgbClr>
                </a:outerShdw>
              </a:effectLst>
            </a:endParaRPr>
          </a:p>
        </p:txBody>
      </p:sp>
      <p:pic>
        <p:nvPicPr>
          <p:cNvPr id="53253" name="Содержимое 3" descr="микрометры рычажные.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214438" y="1428750"/>
            <a:ext cx="2786062" cy="2143125"/>
          </a:xfrm>
        </p:spPr>
      </p:pic>
      <p:sp>
        <p:nvSpPr>
          <p:cNvPr id="5" name="Прямоугольник 4"/>
          <p:cNvSpPr/>
          <p:nvPr/>
        </p:nvSpPr>
        <p:spPr>
          <a:xfrm>
            <a:off x="642938" y="3714750"/>
            <a:ext cx="3592512" cy="461963"/>
          </a:xfrm>
          <a:prstGeom prst="rect">
            <a:avLst/>
          </a:prstGeom>
        </p:spPr>
        <p:txBody>
          <a:bodyPr wrap="none">
            <a:spAutoFit/>
          </a:bodyPr>
          <a:lstStyle/>
          <a:p>
            <a:pPr fontAlgn="auto">
              <a:spcBef>
                <a:spcPts val="0"/>
              </a:spcBef>
              <a:spcAft>
                <a:spcPts val="0"/>
              </a:spcAft>
              <a:defRPr/>
            </a:pPr>
            <a:r>
              <a:rPr lang="ru-RU" sz="2400" b="1" dirty="0">
                <a:solidFill>
                  <a:schemeClr val="accent6">
                    <a:lumMod val="50000"/>
                  </a:schemeClr>
                </a:solidFill>
                <a:latin typeface="+mn-lt"/>
                <a:cs typeface="+mn-cs"/>
              </a:rPr>
              <a:t>Рычажные микрометры</a:t>
            </a:r>
          </a:p>
        </p:txBody>
      </p:sp>
      <p:sp>
        <p:nvSpPr>
          <p:cNvPr id="6" name="Стрелка вправо 5"/>
          <p:cNvSpPr/>
          <p:nvPr/>
        </p:nvSpPr>
        <p:spPr>
          <a:xfrm>
            <a:off x="4643438" y="6000750"/>
            <a:ext cx="977900" cy="48418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6">
                  <a:lumMod val="75000"/>
                </a:schemeClr>
              </a:solidFill>
            </a:endParaRPr>
          </a:p>
        </p:txBody>
      </p:sp>
      <p:sp>
        <p:nvSpPr>
          <p:cNvPr id="8" name="TextBox 7"/>
          <p:cNvSpPr txBox="1"/>
          <p:nvPr/>
        </p:nvSpPr>
        <p:spPr>
          <a:xfrm>
            <a:off x="5357813" y="3714750"/>
            <a:ext cx="3214687" cy="461963"/>
          </a:xfrm>
          <a:prstGeom prst="rect">
            <a:avLst/>
          </a:prstGeom>
          <a:noFill/>
        </p:spPr>
        <p:txBody>
          <a:bodyPr>
            <a:spAutoFit/>
          </a:bodyPr>
          <a:lstStyle/>
          <a:p>
            <a:pPr fontAlgn="auto">
              <a:spcBef>
                <a:spcPts val="0"/>
              </a:spcBef>
              <a:spcAft>
                <a:spcPts val="0"/>
              </a:spcAft>
              <a:defRPr/>
            </a:pPr>
            <a:r>
              <a:rPr lang="ru-RU" sz="2400" b="1" dirty="0">
                <a:solidFill>
                  <a:schemeClr val="accent6">
                    <a:lumMod val="50000"/>
                  </a:schemeClr>
                </a:solidFill>
                <a:latin typeface="+mn-lt"/>
                <a:cs typeface="+mn-cs"/>
              </a:rPr>
              <a:t>Лазерный микрометр</a:t>
            </a:r>
          </a:p>
        </p:txBody>
      </p:sp>
      <p:sp>
        <p:nvSpPr>
          <p:cNvPr id="11" name="TextBox 10"/>
          <p:cNvSpPr txBox="1"/>
          <p:nvPr/>
        </p:nvSpPr>
        <p:spPr>
          <a:xfrm>
            <a:off x="5643563" y="5643563"/>
            <a:ext cx="2786062" cy="830262"/>
          </a:xfrm>
          <a:prstGeom prst="rect">
            <a:avLst/>
          </a:prstGeom>
          <a:noFill/>
        </p:spPr>
        <p:txBody>
          <a:bodyPr>
            <a:spAutoFit/>
          </a:bodyPr>
          <a:lstStyle/>
          <a:p>
            <a:pPr algn="ctr" fontAlgn="auto">
              <a:spcBef>
                <a:spcPts val="0"/>
              </a:spcBef>
              <a:spcAft>
                <a:spcPts val="0"/>
              </a:spcAft>
              <a:defRPr/>
            </a:pPr>
            <a:r>
              <a:rPr lang="ru-RU" sz="2400" b="1" dirty="0">
                <a:solidFill>
                  <a:schemeClr val="accent6">
                    <a:lumMod val="50000"/>
                  </a:schemeClr>
                </a:solidFill>
                <a:latin typeface="+mn-lt"/>
                <a:cs typeface="+mn-cs"/>
              </a:rPr>
              <a:t>Настольный микрометр</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93652" cy="1143000"/>
          </a:xfrm>
        </p:spPr>
        <p:style>
          <a:lnRef idx="0">
            <a:schemeClr val="accent5"/>
          </a:lnRef>
          <a:fillRef idx="3">
            <a:schemeClr val="accent5"/>
          </a:fillRef>
          <a:effectRef idx="3">
            <a:schemeClr val="accent5"/>
          </a:effectRef>
          <a:fontRef idx="minor">
            <a:schemeClr val="lt1"/>
          </a:fontRef>
        </p:style>
        <p:txBody>
          <a:bodyPr/>
          <a:lstStyle/>
          <a:p>
            <a:pPr eaLnBrk="1" fontAlgn="auto" hangingPunct="1">
              <a:spcAft>
                <a:spcPts val="0"/>
              </a:spcAft>
              <a:defRPr/>
            </a:pPr>
            <a:r>
              <a:rPr lang="ru-RU" dirty="0" smtClean="0">
                <a:latin typeface="Arial Black" pitchFamily="34" charset="0"/>
              </a:rPr>
              <a:t>5. Индикаторы часового типа</a:t>
            </a:r>
            <a:endParaRPr lang="ru-RU" dirty="0">
              <a:latin typeface="Arial Black" pitchFamily="34" charset="0"/>
            </a:endParaRPr>
          </a:p>
        </p:txBody>
      </p:sp>
      <p:sp>
        <p:nvSpPr>
          <p:cNvPr id="54275" name="Содержимое 2"/>
          <p:cNvSpPr>
            <a:spLocks noGrp="1"/>
          </p:cNvSpPr>
          <p:nvPr>
            <p:ph idx="1"/>
          </p:nvPr>
        </p:nvSpPr>
        <p:spPr>
          <a:xfrm>
            <a:off x="571500" y="1928813"/>
            <a:ext cx="8072438" cy="4708525"/>
          </a:xfrm>
        </p:spPr>
        <p:txBody>
          <a:bodyPr/>
          <a:lstStyle/>
          <a:p>
            <a:pPr eaLnBrk="1" hangingPunct="1"/>
            <a:r>
              <a:rPr lang="ru-RU" altLang="ru-RU" smtClean="0">
                <a:cs typeface="Times New Roman" pitchFamily="18" charset="0"/>
              </a:rPr>
              <a:t>Используется для измерения линейных размеров методом сравнения с мерой,  измерения отклонений формы, расположения поверхностей деталей.</a:t>
            </a:r>
          </a:p>
          <a:p>
            <a:pPr eaLnBrk="1" hangingPunct="1"/>
            <a:r>
              <a:rPr lang="ru-RU" altLang="ru-RU" smtClean="0"/>
              <a:t>Конструкция индикаторов часового типа представляет собой измерительную головку  с продольным перемещением наконечника.</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Устройство индикатора часового типа</a:t>
            </a:r>
            <a:endParaRPr lang="ru-RU" dirty="0">
              <a:ln w="11430"/>
              <a:solidFill>
                <a:schemeClr val="accent6">
                  <a:lumMod val="75000"/>
                </a:schemeClr>
              </a:soli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5072063" y="1643063"/>
            <a:ext cx="3786187" cy="4643437"/>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None/>
              <a:defRPr/>
            </a:pPr>
            <a:r>
              <a:rPr lang="ru-RU" dirty="0" smtClean="0"/>
              <a:t>1 ‒ измерительный стержень - рейка</a:t>
            </a:r>
          </a:p>
          <a:p>
            <a:pPr marL="548640" indent="-411480" eaLnBrk="1" fontAlgn="auto" hangingPunct="1">
              <a:spcAft>
                <a:spcPts val="0"/>
              </a:spcAft>
              <a:buClr>
                <a:schemeClr val="tx1">
                  <a:shade val="95000"/>
                </a:schemeClr>
              </a:buClr>
              <a:buFont typeface="Wingdings 2"/>
              <a:buNone/>
              <a:defRPr/>
            </a:pPr>
            <a:r>
              <a:rPr lang="ru-RU" dirty="0" smtClean="0"/>
              <a:t>2 ‒ ободок</a:t>
            </a:r>
          </a:p>
          <a:p>
            <a:pPr marL="548640" indent="-411480" eaLnBrk="1" fontAlgn="auto" hangingPunct="1">
              <a:spcAft>
                <a:spcPts val="0"/>
              </a:spcAft>
              <a:buClr>
                <a:schemeClr val="tx1">
                  <a:shade val="95000"/>
                </a:schemeClr>
              </a:buClr>
              <a:buFont typeface="Wingdings 2"/>
              <a:buNone/>
              <a:defRPr/>
            </a:pPr>
            <a:r>
              <a:rPr lang="ru-RU" dirty="0" smtClean="0"/>
              <a:t>3 ‒ штатив</a:t>
            </a:r>
          </a:p>
          <a:p>
            <a:pPr marL="548640" indent="-411480" eaLnBrk="1" fontAlgn="auto" hangingPunct="1">
              <a:spcAft>
                <a:spcPts val="0"/>
              </a:spcAft>
              <a:buClr>
                <a:schemeClr val="tx1">
                  <a:shade val="95000"/>
                </a:schemeClr>
              </a:buClr>
              <a:buFont typeface="Wingdings 2"/>
              <a:buNone/>
              <a:defRPr/>
            </a:pPr>
            <a:r>
              <a:rPr lang="ru-RU" dirty="0" smtClean="0"/>
              <a:t>4  ‒ наконечник</a:t>
            </a:r>
          </a:p>
          <a:p>
            <a:pPr marL="548640" indent="-411480" eaLnBrk="1" fontAlgn="auto" hangingPunct="1">
              <a:spcAft>
                <a:spcPts val="0"/>
              </a:spcAft>
              <a:buClr>
                <a:schemeClr val="tx1">
                  <a:shade val="95000"/>
                </a:schemeClr>
              </a:buClr>
              <a:buFont typeface="Wingdings 2"/>
              <a:buNone/>
              <a:defRPr/>
            </a:pPr>
            <a:r>
              <a:rPr lang="ru-RU" dirty="0" smtClean="0"/>
              <a:t>5 ‒ реечное зубчатое колесо</a:t>
            </a:r>
          </a:p>
          <a:p>
            <a:pPr marL="548640" indent="-411480" eaLnBrk="1" fontAlgn="auto" hangingPunct="1">
              <a:spcAft>
                <a:spcPts val="0"/>
              </a:spcAft>
              <a:buClr>
                <a:schemeClr val="tx1">
                  <a:shade val="95000"/>
                </a:schemeClr>
              </a:buClr>
              <a:buFont typeface="Wingdings 2"/>
              <a:buNone/>
              <a:defRPr/>
            </a:pPr>
            <a:r>
              <a:rPr lang="ru-RU" dirty="0" smtClean="0"/>
              <a:t>6 ‒ дополнительная стрелка</a:t>
            </a:r>
          </a:p>
          <a:p>
            <a:pPr marL="548640" indent="-411480" eaLnBrk="1" fontAlgn="auto" hangingPunct="1">
              <a:spcAft>
                <a:spcPts val="0"/>
              </a:spcAft>
              <a:buClr>
                <a:schemeClr val="tx1">
                  <a:shade val="95000"/>
                </a:schemeClr>
              </a:buClr>
              <a:buFont typeface="Wingdings 2"/>
              <a:buNone/>
              <a:defRPr/>
            </a:pPr>
            <a:r>
              <a:rPr lang="ru-RU" dirty="0" smtClean="0"/>
              <a:t>7, 11 ‒ передаточные зубчатые колеса</a:t>
            </a:r>
          </a:p>
          <a:p>
            <a:pPr marL="548640" indent="-411480" eaLnBrk="1" fontAlgn="auto" hangingPunct="1">
              <a:spcAft>
                <a:spcPts val="0"/>
              </a:spcAft>
              <a:buClr>
                <a:schemeClr val="tx1">
                  <a:shade val="95000"/>
                </a:schemeClr>
              </a:buClr>
              <a:buFont typeface="Wingdings 2"/>
              <a:buNone/>
              <a:defRPr/>
            </a:pPr>
            <a:r>
              <a:rPr lang="ru-RU" dirty="0" smtClean="0"/>
              <a:t>8 ‒ основная стрелка</a:t>
            </a:r>
          </a:p>
          <a:p>
            <a:pPr marL="548640" indent="-411480" eaLnBrk="1" fontAlgn="auto" hangingPunct="1">
              <a:spcAft>
                <a:spcPts val="0"/>
              </a:spcAft>
              <a:buClr>
                <a:schemeClr val="tx1">
                  <a:shade val="95000"/>
                </a:schemeClr>
              </a:buClr>
              <a:buFont typeface="Wingdings 2"/>
              <a:buNone/>
              <a:defRPr/>
            </a:pPr>
            <a:r>
              <a:rPr lang="ru-RU" dirty="0" smtClean="0"/>
              <a:t>9 ‒ трибка</a:t>
            </a:r>
          </a:p>
          <a:p>
            <a:pPr marL="548640" indent="-411480" eaLnBrk="1" fontAlgn="auto" hangingPunct="1">
              <a:spcAft>
                <a:spcPts val="0"/>
              </a:spcAft>
              <a:buClr>
                <a:schemeClr val="tx1">
                  <a:shade val="95000"/>
                </a:schemeClr>
              </a:buClr>
              <a:buFont typeface="Wingdings 2"/>
              <a:buNone/>
              <a:defRPr/>
            </a:pPr>
            <a:r>
              <a:rPr lang="ru-RU" dirty="0" smtClean="0"/>
              <a:t>10 ‒ тяга</a:t>
            </a:r>
          </a:p>
          <a:p>
            <a:pPr marL="548640" indent="-411480" eaLnBrk="1" fontAlgn="auto" hangingPunct="1">
              <a:spcAft>
                <a:spcPts val="0"/>
              </a:spcAft>
              <a:buClr>
                <a:schemeClr val="tx1">
                  <a:shade val="95000"/>
                </a:schemeClr>
              </a:buClr>
              <a:buFont typeface="Wingdings 2"/>
              <a:buNone/>
              <a:defRPr/>
            </a:pPr>
            <a:r>
              <a:rPr lang="ru-RU" dirty="0" smtClean="0"/>
              <a:t>12 ‒ возвратная пружина</a:t>
            </a:r>
          </a:p>
          <a:p>
            <a:pPr marL="548640" indent="-411480" eaLnBrk="1" fontAlgn="auto" hangingPunct="1">
              <a:spcAft>
                <a:spcPts val="0"/>
              </a:spcAft>
              <a:buClr>
                <a:schemeClr val="tx1">
                  <a:shade val="95000"/>
                </a:schemeClr>
              </a:buClr>
              <a:buFont typeface="Wingdings 2"/>
              <a:buNone/>
              <a:defRPr/>
            </a:pPr>
            <a:r>
              <a:rPr lang="ru-RU" dirty="0" smtClean="0"/>
              <a:t>13 – корпус.</a:t>
            </a:r>
            <a:endParaRPr lang="ru-RU" dirty="0"/>
          </a:p>
        </p:txBody>
      </p:sp>
      <p:pic>
        <p:nvPicPr>
          <p:cNvPr id="55300" name="Picture 2" descr="C:\Users\я\Pictures\допуски\измерительные инструменты\измерительные инструменты - копия.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1285875"/>
            <a:ext cx="4143375"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Содержимое 2"/>
          <p:cNvSpPr>
            <a:spLocks noGrp="1"/>
          </p:cNvSpPr>
          <p:nvPr>
            <p:ph idx="1"/>
          </p:nvPr>
        </p:nvSpPr>
        <p:spPr>
          <a:xfrm>
            <a:off x="457200" y="785813"/>
            <a:ext cx="7972425" cy="5522912"/>
          </a:xfrm>
        </p:spPr>
        <p:txBody>
          <a:bodyPr/>
          <a:lstStyle/>
          <a:p>
            <a:pPr eaLnBrk="1" hangingPunct="1"/>
            <a:r>
              <a:rPr lang="ru-RU" altLang="ru-RU" smtClean="0"/>
              <a:t>Основанием индикатора является корпус 13, внутри которого смонтирован механизм, преобразующий поступательное движение стержня-рейки 1 в круговое перемещение  стрелок 8 и 6. Для установки стрелки на «0» круглая шкала поворачивается ободком 2. Цена деления основной шкалы = 0,01 мм (при перемещении измерительного наконечника по поверхности на 0,01 мм стрелка переместится на одно деление шкалы).</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pPr eaLnBrk="1" fontAlgn="auto" hangingPunct="1">
              <a:lnSpc>
                <a:spcPts val="4020"/>
              </a:lnSpc>
              <a:spcAft>
                <a:spcPts val="0"/>
              </a:spcAft>
              <a:defRPr/>
            </a:pPr>
            <a:r>
              <a:rPr lang="ru-RU" sz="3600" dirty="0" smtClean="0">
                <a:latin typeface="Arial Black" pitchFamily="34" charset="0"/>
              </a:rPr>
              <a:t>6. Угловые призматические меры</a:t>
            </a:r>
            <a:endParaRPr lang="ru-RU" sz="3600" dirty="0">
              <a:latin typeface="Arial Black" pitchFamily="34" charset="0"/>
            </a:endParaRPr>
          </a:p>
        </p:txBody>
      </p:sp>
      <p:sp>
        <p:nvSpPr>
          <p:cNvPr id="57347" name="Содержимое 5"/>
          <p:cNvSpPr>
            <a:spLocks noGrp="1"/>
          </p:cNvSpPr>
          <p:nvPr>
            <p:ph idx="1"/>
          </p:nvPr>
        </p:nvSpPr>
        <p:spPr>
          <a:xfrm>
            <a:off x="500063" y="2149475"/>
            <a:ext cx="8229600" cy="4065588"/>
          </a:xfrm>
        </p:spPr>
        <p:txBody>
          <a:bodyPr/>
          <a:lstStyle/>
          <a:p>
            <a:pPr eaLnBrk="1" hangingPunct="1"/>
            <a:r>
              <a:rPr lang="ru-RU" altLang="ru-RU" sz="3200" smtClean="0"/>
              <a:t>Являются наиболее точным средством измерения углов в машиностроении.</a:t>
            </a:r>
          </a:p>
          <a:p>
            <a:pPr eaLnBrk="1" hangingPunct="1"/>
            <a:r>
              <a:rPr lang="ru-RU" altLang="ru-RU" sz="3200" smtClean="0"/>
              <a:t>Предназначены для передачи размера единицы плоского угла от эталонов образцовым и рабочим угловым мерам, для измерения углов изделий.</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1341438"/>
          </a:xfrm>
          <a:prstGeom prst="rect">
            <a:avLst/>
          </a:prstGeom>
          <a:solidFill>
            <a:srgbClr val="394A58">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sz="2700">
              <a:solidFill>
                <a:srgbClr val="990000"/>
              </a:solidFill>
              <a:latin typeface="Verdana" pitchFamily="34" charset="0"/>
            </a:endParaRPr>
          </a:p>
        </p:txBody>
      </p:sp>
      <p:sp>
        <p:nvSpPr>
          <p:cNvPr id="58371" name="Title 133"/>
          <p:cNvSpPr txBox="1">
            <a:spLocks/>
          </p:cNvSpPr>
          <p:nvPr/>
        </p:nvSpPr>
        <p:spPr bwMode="auto">
          <a:xfrm>
            <a:off x="0" y="317500"/>
            <a:ext cx="9144000" cy="746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800" b="1">
                <a:solidFill>
                  <a:srgbClr val="FF0000"/>
                </a:solidFill>
                <a:latin typeface="Verdana (заголовок)"/>
              </a:rPr>
              <a:t>6. Средства контроля и разметки углов</a:t>
            </a:r>
            <a:endParaRPr lang="ru-RU" altLang="ru-RU" sz="2700" b="1">
              <a:solidFill>
                <a:srgbClr val="FF0000"/>
              </a:solidFill>
              <a:latin typeface="Verdana (заголовок)"/>
            </a:endParaRPr>
          </a:p>
        </p:txBody>
      </p:sp>
      <p:graphicFrame>
        <p:nvGraphicFramePr>
          <p:cNvPr id="21" name="Таблица 20"/>
          <p:cNvGraphicFramePr>
            <a:graphicFrameLocks noGrp="1"/>
          </p:cNvGraphicFramePr>
          <p:nvPr/>
        </p:nvGraphicFramePr>
        <p:xfrm>
          <a:off x="128588" y="4048125"/>
          <a:ext cx="4143375" cy="2428875"/>
        </p:xfrm>
        <a:graphic>
          <a:graphicData uri="http://schemas.openxmlformats.org/drawingml/2006/table">
            <a:tbl>
              <a:tblPr firstRow="1" bandRow="1">
                <a:tableStyleId>{2D5ABB26-0587-4C30-8999-92F81FD0307C}</a:tableStyleId>
              </a:tblPr>
              <a:tblGrid>
                <a:gridCol w="2071688"/>
                <a:gridCol w="2071688"/>
              </a:tblGrid>
              <a:tr h="2428875">
                <a:tc>
                  <a:txBody>
                    <a:bodyPr/>
                    <a:lstStyle/>
                    <a:p>
                      <a:endParaRPr lang="ru-RU" sz="1800" dirty="0"/>
                    </a:p>
                  </a:txBody>
                  <a:tcPr marL="91439" marR="91439"/>
                </a:tc>
                <a:tc>
                  <a:txBody>
                    <a:bodyPr/>
                    <a:lstStyle/>
                    <a:p>
                      <a:endParaRPr lang="ru-RU" sz="1800" dirty="0"/>
                    </a:p>
                  </a:txBody>
                  <a:tcPr marL="91439" marR="91439"/>
                </a:tc>
              </a:tr>
            </a:tbl>
          </a:graphicData>
        </a:graphic>
      </p:graphicFrame>
      <p:graphicFrame>
        <p:nvGraphicFramePr>
          <p:cNvPr id="3" name="Объект 2"/>
          <p:cNvGraphicFramePr>
            <a:graphicFrameLocks noGrp="1"/>
          </p:cNvGraphicFramePr>
          <p:nvPr>
            <p:ph idx="4294967295"/>
          </p:nvPr>
        </p:nvGraphicFramePr>
        <p:xfrm>
          <a:off x="5105400" y="1476375"/>
          <a:ext cx="3457575" cy="4800600"/>
        </p:xfrm>
        <a:graphic>
          <a:graphicData uri="http://schemas.openxmlformats.org/drawingml/2006/table">
            <a:tbl>
              <a:tblPr/>
              <a:tblGrid>
                <a:gridCol w="3457575"/>
              </a:tblGrid>
              <a:tr h="4581525">
                <a:tc>
                  <a:txBody>
                    <a:bodyPr/>
                    <a:lstStyle>
                      <a:lvl1pPr indent="285750"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285750" algn="l" defTabSz="914400" rtl="0" eaLnBrk="1" fontAlgn="base" latinLnBrk="0" hangingPunct="1">
                        <a:lnSpc>
                          <a:spcPct val="150000"/>
                        </a:lnSpc>
                        <a:spcBef>
                          <a:spcPct val="0"/>
                        </a:spcBef>
                        <a:spcAft>
                          <a:spcPct val="0"/>
                        </a:spcAft>
                        <a:buClrTx/>
                        <a:buSzTx/>
                        <a:buFontTx/>
                        <a:buNone/>
                        <a:tabLst/>
                      </a:pP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а</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 угольник лекальный плоский; </a:t>
                      </a:r>
                      <a:b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b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б</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 угольник лекальный с полкой; </a:t>
                      </a:r>
                      <a:b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b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в – </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угольник лекальный цельный; </a:t>
                      </a: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
                      </a:r>
                      <a:b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b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г</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 цилиндр-угольник;</a:t>
                      </a: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 </a:t>
                      </a:r>
                      <a:b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b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д, е, ж</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 плоские угловые меры;</a:t>
                      </a: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 </a:t>
                      </a:r>
                      <a:b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b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з, и, к –</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использование плоских угловых мер в комплекте с державками; </a:t>
                      </a:r>
                      <a:b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b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л </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синусная линейка стандартной конструкции; </a:t>
                      </a:r>
                      <a:b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b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м</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 установка синусной линейки; </a:t>
                      </a:r>
                    </a:p>
                    <a:p>
                      <a:pPr marL="0" marR="0" lvl="0" indent="285750" algn="l" defTabSz="914400" rtl="0" eaLnBrk="1" fontAlgn="base" latinLnBrk="0" hangingPunct="1">
                        <a:lnSpc>
                          <a:spcPct val="15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1 – деталь; 2 – угловая мера; 3 – зажимы;</a:t>
                      </a: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 4 –</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державка; </a:t>
                      </a:r>
                      <a:b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b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5,</a:t>
                      </a: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 6</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 планки;  7 – плита;</a:t>
                      </a: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 8 –</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ролик;</a:t>
                      </a: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 9</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 поверочная плита;</a:t>
                      </a: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 </a:t>
                      </a:r>
                      <a:b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br>
                      <a:r>
                        <a:rPr kumimoji="0" lang="ru-RU" altLang="ru-RU" sz="1400" b="0" i="1" u="none" strike="noStrike" cap="none" normalizeH="0" baseline="0" smtClean="0">
                          <a:ln>
                            <a:noFill/>
                          </a:ln>
                          <a:solidFill>
                            <a:schemeClr val="tx1"/>
                          </a:solidFill>
                          <a:effectLst/>
                          <a:latin typeface="Arial" pitchFamily="34" charset="0"/>
                          <a:cs typeface="Times New Roman" pitchFamily="18" charset="0"/>
                        </a:rPr>
                        <a:t>10 –</a:t>
                      </a:r>
                      <a:r>
                        <a:rPr kumimoji="0" lang="ru-RU" altLang="ru-RU" sz="1400" b="0" i="0" u="none" strike="noStrike" cap="none" normalizeH="0" baseline="0" smtClean="0">
                          <a:ln>
                            <a:noFill/>
                          </a:ln>
                          <a:solidFill>
                            <a:schemeClr val="tx1"/>
                          </a:solidFill>
                          <a:effectLst/>
                          <a:latin typeface="Arial" pitchFamily="34" charset="0"/>
                          <a:cs typeface="Times New Roman" pitchFamily="18" charset="0"/>
                        </a:rPr>
                        <a:t> блок концевых мер</a:t>
                      </a:r>
                    </a:p>
                  </a:txBody>
                  <a:tcPr marL="28575" marR="2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58381" name="Picture 2" descr="image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3914775"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Конструкции угловых призматических мер</a:t>
            </a:r>
            <a:endParaRPr lang="ru-RU" dirty="0">
              <a:ln w="11430"/>
              <a:solidFill>
                <a:schemeClr val="accent6">
                  <a:lumMod val="75000"/>
                </a:schemeClr>
              </a:solidFill>
              <a:effectLst>
                <a:outerShdw blurRad="80000" dist="40000" dir="5040000" algn="tl">
                  <a:srgbClr val="000000">
                    <a:alpha val="30000"/>
                  </a:srgbClr>
                </a:outerShdw>
              </a:effectLst>
            </a:endParaRPr>
          </a:p>
        </p:txBody>
      </p:sp>
      <p:pic>
        <p:nvPicPr>
          <p:cNvPr id="59395" name="Picture 2" descr="C:\Users\я\Pictures\допуски\измерительные инструменты\угловые призматические меры.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1357313"/>
            <a:ext cx="4572000" cy="5143500"/>
          </a:xfrm>
        </p:spPr>
      </p:pic>
      <p:sp>
        <p:nvSpPr>
          <p:cNvPr id="59396" name="TextBox 4"/>
          <p:cNvSpPr txBox="1">
            <a:spLocks noChangeArrowheads="1"/>
          </p:cNvSpPr>
          <p:nvPr/>
        </p:nvSpPr>
        <p:spPr bwMode="auto">
          <a:xfrm>
            <a:off x="5500688" y="2143125"/>
            <a:ext cx="342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800">
                <a:latin typeface="Times New Roman" pitchFamily="18" charset="0"/>
              </a:rPr>
              <a:t>Угловые плитки обладают свойством притираемости.  Блоки составляются как  концевые меры длины. Державки используются для сборки блоков.</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Методы измерения угловыми призматическими мерами</a:t>
            </a:r>
            <a:endParaRPr lang="ru-RU" dirty="0">
              <a:ln w="11430"/>
              <a:solidFill>
                <a:schemeClr val="accent6">
                  <a:lumMod val="75000"/>
                </a:schemeClr>
              </a:solidFill>
              <a:effectLst>
                <a:outerShdw blurRad="80000" dist="40000" dir="5040000" algn="tl">
                  <a:srgbClr val="000000">
                    <a:alpha val="30000"/>
                  </a:srgbClr>
                </a:outerShdw>
              </a:effectLst>
            </a:endParaRPr>
          </a:p>
        </p:txBody>
      </p:sp>
      <p:pic>
        <p:nvPicPr>
          <p:cNvPr id="60419" name="Picture 2" descr="C:\Users\я\Pictures\допуски\измерительные инструменты\угловые призматические меры.png"/>
          <p:cNvPicPr>
            <a:picLocks noChangeAspect="1" noChangeArrowheads="1"/>
          </p:cNvPicPr>
          <p:nvPr/>
        </p:nvPicPr>
        <p:blipFill>
          <a:blip r:embed="rId2">
            <a:extLst>
              <a:ext uri="{28A0092B-C50C-407E-A947-70E740481C1C}">
                <a14:useLocalDpi xmlns:a14="http://schemas.microsoft.com/office/drawing/2010/main" val="0"/>
              </a:ext>
            </a:extLst>
          </a:blip>
          <a:srcRect t="5495"/>
          <a:stretch>
            <a:fillRect/>
          </a:stretch>
        </p:blipFill>
        <p:spPr bwMode="auto">
          <a:xfrm>
            <a:off x="4857750" y="2000250"/>
            <a:ext cx="3881438"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descr="C:\Users\я\Pictures\допуски\измерительные инструменты\Dopusky_TehIzm124_0109[1].png"/>
          <p:cNvPicPr>
            <a:picLocks noChangeAspect="1" noChangeArrowheads="1"/>
          </p:cNvPicPr>
          <p:nvPr/>
        </p:nvPicPr>
        <p:blipFill>
          <a:blip r:embed="rId3">
            <a:extLst>
              <a:ext uri="{28A0092B-C50C-407E-A947-70E740481C1C}">
                <a14:useLocalDpi xmlns:a14="http://schemas.microsoft.com/office/drawing/2010/main" val="0"/>
              </a:ext>
            </a:extLst>
          </a:blip>
          <a:srcRect t="14815" b="7407"/>
          <a:stretch>
            <a:fillRect/>
          </a:stretch>
        </p:blipFill>
        <p:spPr bwMode="auto">
          <a:xfrm>
            <a:off x="285750" y="1643063"/>
            <a:ext cx="457200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1341438"/>
          </a:xfrm>
          <a:prstGeom prst="rect">
            <a:avLst/>
          </a:prstGeom>
          <a:solidFill>
            <a:srgbClr val="394A58">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sz="2700">
              <a:solidFill>
                <a:srgbClr val="990000"/>
              </a:solidFill>
              <a:latin typeface="Verdana" pitchFamily="34" charset="0"/>
            </a:endParaRPr>
          </a:p>
        </p:txBody>
      </p:sp>
      <p:sp>
        <p:nvSpPr>
          <p:cNvPr id="61443" name="Title 133"/>
          <p:cNvSpPr txBox="1">
            <a:spLocks/>
          </p:cNvSpPr>
          <p:nvPr/>
        </p:nvSpPr>
        <p:spPr bwMode="auto">
          <a:xfrm>
            <a:off x="0" y="317500"/>
            <a:ext cx="9144000" cy="5127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800" b="1">
                <a:solidFill>
                  <a:srgbClr val="FF0000"/>
                </a:solidFill>
                <a:latin typeface="Verdana (заголовок)"/>
              </a:rPr>
              <a:t>Угломеры</a:t>
            </a:r>
            <a:endParaRPr lang="ru-RU" altLang="ru-RU" sz="2700" b="1">
              <a:solidFill>
                <a:srgbClr val="FF0000"/>
              </a:solidFill>
              <a:latin typeface="Verdana (заголовок)"/>
            </a:endParaRPr>
          </a:p>
        </p:txBody>
      </p:sp>
      <p:graphicFrame>
        <p:nvGraphicFramePr>
          <p:cNvPr id="21" name="Таблица 20"/>
          <p:cNvGraphicFramePr>
            <a:graphicFrameLocks noGrp="1"/>
          </p:cNvGraphicFramePr>
          <p:nvPr/>
        </p:nvGraphicFramePr>
        <p:xfrm>
          <a:off x="128588" y="4048125"/>
          <a:ext cx="4143375" cy="2428875"/>
        </p:xfrm>
        <a:graphic>
          <a:graphicData uri="http://schemas.openxmlformats.org/drawingml/2006/table">
            <a:tbl>
              <a:tblPr firstRow="1" bandRow="1">
                <a:tableStyleId>{2D5ABB26-0587-4C30-8999-92F81FD0307C}</a:tableStyleId>
              </a:tblPr>
              <a:tblGrid>
                <a:gridCol w="2071688"/>
                <a:gridCol w="2071688"/>
              </a:tblGrid>
              <a:tr h="2428875">
                <a:tc>
                  <a:txBody>
                    <a:bodyPr/>
                    <a:lstStyle/>
                    <a:p>
                      <a:endParaRPr lang="ru-RU" sz="1800" dirty="0"/>
                    </a:p>
                  </a:txBody>
                  <a:tcPr marL="91439" marR="91439"/>
                </a:tc>
                <a:tc>
                  <a:txBody>
                    <a:bodyPr/>
                    <a:lstStyle/>
                    <a:p>
                      <a:endParaRPr lang="ru-RU" sz="1800" dirty="0"/>
                    </a:p>
                  </a:txBody>
                  <a:tcPr marL="91439" marR="91439"/>
                </a:tc>
              </a:tr>
            </a:tbl>
          </a:graphicData>
        </a:graphic>
      </p:graphicFrame>
      <p:pic>
        <p:nvPicPr>
          <p:cNvPr id="61447" name="Picture 2" descr="image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771650"/>
            <a:ext cx="47529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Прямоугольник 10"/>
          <p:cNvSpPr>
            <a:spLocks noChangeArrowheads="1"/>
          </p:cNvSpPr>
          <p:nvPr/>
        </p:nvSpPr>
        <p:spPr bwMode="auto">
          <a:xfrm>
            <a:off x="5203825" y="2446338"/>
            <a:ext cx="359886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ru-RU" altLang="ru-RU">
                <a:cs typeface="Times New Roman" pitchFamily="18" charset="0"/>
              </a:rPr>
              <a:t>а – инструментальный     УМ; </a:t>
            </a:r>
            <a:br>
              <a:rPr lang="ru-RU" altLang="ru-RU">
                <a:cs typeface="Times New Roman" pitchFamily="18" charset="0"/>
              </a:rPr>
            </a:br>
            <a:endParaRPr lang="ru-RU" altLang="ru-RU">
              <a:cs typeface="Times New Roman" pitchFamily="18" charset="0"/>
            </a:endParaRPr>
          </a:p>
          <a:p>
            <a:pPr eaLnBrk="1" hangingPunct="1">
              <a:lnSpc>
                <a:spcPct val="150000"/>
              </a:lnSpc>
            </a:pPr>
            <a:r>
              <a:rPr lang="ru-RU" altLang="ru-RU">
                <a:cs typeface="Times New Roman" pitchFamily="18" charset="0"/>
              </a:rPr>
              <a:t>б – универсальный УН;</a:t>
            </a:r>
            <a:r>
              <a:rPr lang="ru-RU" altLang="ru-RU" i="1">
                <a:cs typeface="Times New Roman" pitchFamily="18" charset="0"/>
              </a:rPr>
              <a:t> </a:t>
            </a:r>
            <a:br>
              <a:rPr lang="ru-RU" altLang="ru-RU" i="1">
                <a:cs typeface="Times New Roman" pitchFamily="18" charset="0"/>
              </a:rPr>
            </a:br>
            <a:endParaRPr lang="ru-RU" altLang="ru-RU" i="1">
              <a:cs typeface="Times New Roman" pitchFamily="18" charset="0"/>
            </a:endParaRPr>
          </a:p>
          <a:p>
            <a:pPr eaLnBrk="1" hangingPunct="1">
              <a:lnSpc>
                <a:spcPct val="150000"/>
              </a:lnSpc>
            </a:pPr>
            <a:r>
              <a:rPr lang="ru-RU" altLang="ru-RU" i="1">
                <a:cs typeface="Times New Roman" pitchFamily="18" charset="0"/>
              </a:rPr>
              <a:t>в</a:t>
            </a:r>
            <a:r>
              <a:rPr lang="ru-RU" altLang="ru-RU">
                <a:cs typeface="Times New Roman" pitchFamily="18" charset="0"/>
              </a:rPr>
              <a:t> – оптический УО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33"/>
          <p:cNvSpPr txBox="1">
            <a:spLocks/>
          </p:cNvSpPr>
          <p:nvPr/>
        </p:nvSpPr>
        <p:spPr bwMode="auto">
          <a:xfrm>
            <a:off x="0" y="188913"/>
            <a:ext cx="9123363"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4000" b="1">
                <a:solidFill>
                  <a:srgbClr val="FF0000"/>
                </a:solidFill>
                <a:latin typeface="Verdana (заголовок)"/>
              </a:rPr>
              <a:t>7. Калибры</a:t>
            </a:r>
          </a:p>
        </p:txBody>
      </p:sp>
      <p:graphicFrame>
        <p:nvGraphicFramePr>
          <p:cNvPr id="21" name="Таблица 20"/>
          <p:cNvGraphicFramePr>
            <a:graphicFrameLocks noGrp="1"/>
          </p:cNvGraphicFramePr>
          <p:nvPr/>
        </p:nvGraphicFramePr>
        <p:xfrm>
          <a:off x="128588" y="4048125"/>
          <a:ext cx="4143375" cy="2428875"/>
        </p:xfrm>
        <a:graphic>
          <a:graphicData uri="http://schemas.openxmlformats.org/drawingml/2006/table">
            <a:tbl>
              <a:tblPr firstRow="1" bandRow="1">
                <a:tableStyleId>{2D5ABB26-0587-4C30-8999-92F81FD0307C}</a:tableStyleId>
              </a:tblPr>
              <a:tblGrid>
                <a:gridCol w="2071688"/>
                <a:gridCol w="2071688"/>
              </a:tblGrid>
              <a:tr h="2428875">
                <a:tc>
                  <a:txBody>
                    <a:bodyPr/>
                    <a:lstStyle/>
                    <a:p>
                      <a:endParaRPr lang="ru-RU" sz="1800"/>
                    </a:p>
                  </a:txBody>
                  <a:tcPr marL="91439" marR="91439"/>
                </a:tc>
                <a:tc>
                  <a:txBody>
                    <a:bodyPr/>
                    <a:lstStyle/>
                    <a:p>
                      <a:endParaRPr lang="ru-RU" sz="1800" dirty="0"/>
                    </a:p>
                  </a:txBody>
                  <a:tcPr marL="91439" marR="91439"/>
                </a:tc>
              </a:tr>
            </a:tbl>
          </a:graphicData>
        </a:graphic>
      </p:graphicFrame>
      <p:pic>
        <p:nvPicPr>
          <p:cNvPr id="62470" name="Picture 2" descr="image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505075"/>
            <a:ext cx="44481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Box 10"/>
          <p:cNvSpPr txBox="1">
            <a:spLocks noChangeArrowheads="1"/>
          </p:cNvSpPr>
          <p:nvPr/>
        </p:nvSpPr>
        <p:spPr bwMode="auto">
          <a:xfrm>
            <a:off x="4716463" y="1268413"/>
            <a:ext cx="4081462"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b="1">
                <a:solidFill>
                  <a:srgbClr val="FF0000"/>
                </a:solidFill>
              </a:rPr>
              <a:t>Калибрами</a:t>
            </a:r>
            <a:r>
              <a:rPr lang="ru-RU" altLang="ru-RU">
                <a:solidFill>
                  <a:srgbClr val="000000"/>
                </a:solidFill>
              </a:rPr>
              <a:t> называются бесшкальные измерительные инструменты. Калибрами можно замерить один размер. Калибры разделяются на нормальные и предельные.</a:t>
            </a:r>
          </a:p>
          <a:p>
            <a:pPr algn="just" eaLnBrk="1" hangingPunct="1"/>
            <a:endParaRPr lang="ru-RU" altLang="ru-RU">
              <a:solidFill>
                <a:srgbClr val="000000"/>
              </a:solidFill>
            </a:endParaRPr>
          </a:p>
          <a:p>
            <a:pPr algn="just" eaLnBrk="1" hangingPunct="1"/>
            <a:r>
              <a:rPr lang="ru-RU" altLang="ru-RU">
                <a:solidFill>
                  <a:srgbClr val="000000"/>
                </a:solidFill>
              </a:rPr>
              <a:t>Нормальные калибры имеют номинальный размер, указанный на чертеже. Точность измерения зависит от квалификации контролера.</a:t>
            </a:r>
          </a:p>
          <a:p>
            <a:pPr algn="just" eaLnBrk="1" hangingPunct="1"/>
            <a:r>
              <a:rPr lang="ru-RU" altLang="ru-RU">
                <a:solidFill>
                  <a:srgbClr val="000000"/>
                </a:solidFill>
              </a:rPr>
              <a:t>Предельные калибры служат для проверки предельных размеров. Один из размеров калибра соответствует наименьшему допустимому размеру детали, второй  наибольшему. </a:t>
            </a:r>
            <a:endParaRPr lang="ru-RU" altLang="ru-RU" sz="2000">
              <a:cs typeface="Times New Roman" pitchFamily="18" charset="0"/>
            </a:endParaRPr>
          </a:p>
          <a:p>
            <a:pPr algn="just" eaLnBrk="1" hangingPunct="1"/>
            <a:endParaRPr lang="ru-RU" alt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6"/>
          <p:cNvSpPr>
            <a:spLocks noChangeArrowheads="1"/>
          </p:cNvSpPr>
          <p:nvPr/>
        </p:nvSpPr>
        <p:spPr bwMode="auto">
          <a:xfrm>
            <a:off x="2981325" y="6761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8195" name="Прямоугольник 6"/>
          <p:cNvSpPr>
            <a:spLocks noChangeArrowheads="1"/>
          </p:cNvSpPr>
          <p:nvPr/>
        </p:nvSpPr>
        <p:spPr bwMode="auto">
          <a:xfrm>
            <a:off x="198438" y="1125538"/>
            <a:ext cx="8707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b="1">
                <a:solidFill>
                  <a:srgbClr val="FF0000"/>
                </a:solidFill>
                <a:latin typeface="Verdana" pitchFamily="34" charset="0"/>
              </a:rPr>
              <a:t>Лекальные линейки </a:t>
            </a:r>
            <a:r>
              <a:rPr lang="ru-RU" altLang="ru-RU">
                <a:solidFill>
                  <a:srgbClr val="000000"/>
                </a:solidFill>
                <a:latin typeface="Verdana" pitchFamily="34" charset="0"/>
              </a:rPr>
              <a:t>изготовляют трех типов: с двусторонним скосом (ЛД) длиной 80, 125, 200, 320 и (500) мм; трехгранные (ЛТ) длиной 200 и 320 мм; четырехгранные (ЛЧ) длиной 200, 320 и (500) мм. </a:t>
            </a:r>
          </a:p>
        </p:txBody>
      </p:sp>
      <p:pic>
        <p:nvPicPr>
          <p:cNvPr id="8196" name="Picture 2" descr="http://www.tdkalibron.ru/img/zoom/101055_01_m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3170238"/>
            <a:ext cx="4489450"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Прямоугольник 7"/>
          <p:cNvSpPr>
            <a:spLocks noChangeArrowheads="1"/>
          </p:cNvSpPr>
          <p:nvPr/>
        </p:nvSpPr>
        <p:spPr bwMode="auto">
          <a:xfrm>
            <a:off x="227013" y="2557463"/>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1600">
                <a:solidFill>
                  <a:srgbClr val="000000"/>
                </a:solidFill>
                <a:latin typeface="Verdana" pitchFamily="34" charset="0"/>
              </a:rPr>
              <a:t>Проверка прямолинейности лекальными линейками производится по способу световой щели (на просвет) или по способу следа. При проверке прямолинейности по способу световой щели лекальную линейку накладывают острой кромкой на проверяемую поверхность, а источник света помещают сзади линейки и детали. При достаточном навыке такой способ контроля позволяет уловить просвет от 0,003 до 0,005 мм (3...5 мкм).</a:t>
            </a:r>
          </a:p>
        </p:txBody>
      </p:sp>
      <p:sp>
        <p:nvSpPr>
          <p:cNvPr id="8198" name="Прямоугольник 1"/>
          <p:cNvSpPr>
            <a:spLocks noChangeArrowheads="1"/>
          </p:cNvSpPr>
          <p:nvPr/>
        </p:nvSpPr>
        <p:spPr bwMode="auto">
          <a:xfrm>
            <a:off x="0" y="331788"/>
            <a:ext cx="9144000"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3200" b="1">
                <a:solidFill>
                  <a:srgbClr val="FF0000"/>
                </a:solidFill>
                <a:latin typeface="Verdana" pitchFamily="34" charset="0"/>
              </a:rPr>
              <a:t>1. Лекальные линейки </a:t>
            </a:r>
            <a:endParaRPr lang="ru-RU" altLang="ru-RU" sz="320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eaLnBrk="1" fontAlgn="auto" hangingPunct="1">
              <a:lnSpc>
                <a:spcPts val="4040"/>
              </a:lnSpc>
              <a:spcAft>
                <a:spcPts val="0"/>
              </a:spcAft>
              <a:defRPr/>
            </a:pPr>
            <a:r>
              <a:rPr lang="ru-RU" dirty="0" smtClean="0">
                <a:latin typeface="Arial Black" pitchFamily="34" charset="0"/>
              </a:rPr>
              <a:t>7. Калибры для измерения гладких валов и отверстий</a:t>
            </a:r>
            <a:endParaRPr lang="ru-RU" dirty="0">
              <a:latin typeface="Arial Black" pitchFamily="34" charset="0"/>
            </a:endParaRPr>
          </a:p>
        </p:txBody>
      </p:sp>
      <p:sp>
        <p:nvSpPr>
          <p:cNvPr id="63491" name="Содержимое 2"/>
          <p:cNvSpPr>
            <a:spLocks noGrp="1"/>
          </p:cNvSpPr>
          <p:nvPr>
            <p:ph idx="1"/>
          </p:nvPr>
        </p:nvSpPr>
        <p:spPr>
          <a:xfrm>
            <a:off x="428625" y="1571625"/>
            <a:ext cx="8301038" cy="1571625"/>
          </a:xfrm>
        </p:spPr>
        <p:txBody>
          <a:bodyPr/>
          <a:lstStyle/>
          <a:p>
            <a:pPr eaLnBrk="1" hangingPunct="1"/>
            <a:r>
              <a:rPr lang="ru-RU" altLang="ru-RU" smtClean="0"/>
              <a:t>Для контроля размеров валов применяют предельные калибры-скобы, а для размеров отверстий – предельные калибры-пробки</a:t>
            </a:r>
          </a:p>
        </p:txBody>
      </p:sp>
      <p:pic>
        <p:nvPicPr>
          <p:cNvPr id="63492" name="Picture 2" descr="Картинка 55 из 14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071813"/>
            <a:ext cx="535781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Калибры-скобы</a:t>
            </a:r>
            <a:endParaRPr lang="ru-RU" dirty="0">
              <a:ln w="11430"/>
              <a:solidFill>
                <a:schemeClr val="accent6">
                  <a:lumMod val="75000"/>
                </a:schemeClr>
              </a:solidFill>
              <a:effectLst>
                <a:outerShdw blurRad="80000" dist="40000" dir="5040000" algn="tl">
                  <a:srgbClr val="000000">
                    <a:alpha val="30000"/>
                  </a:srgbClr>
                </a:outerShdw>
              </a:effectLst>
            </a:endParaRPr>
          </a:p>
        </p:txBody>
      </p:sp>
      <p:pic>
        <p:nvPicPr>
          <p:cNvPr id="64515" name="Picture 2" descr="C:\Users\я\Pictures\допуски\измерительные инструменты\калибры-скоб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2000250"/>
            <a:ext cx="33972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3" descr="C:\Users\я\Pictures\допуски\измерительные инструменты\калибры-скобы регулируемы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928813"/>
            <a:ext cx="39290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Калибры-пробки</a:t>
            </a:r>
            <a:endParaRPr lang="ru-RU" dirty="0">
              <a:ln w="11430"/>
              <a:solidFill>
                <a:schemeClr val="accent6">
                  <a:lumMod val="75000"/>
                </a:schemeClr>
              </a:solidFill>
              <a:effectLst>
                <a:outerShdw blurRad="80000" dist="40000" dir="5040000" algn="tl">
                  <a:srgbClr val="000000">
                    <a:alpha val="30000"/>
                  </a:srgbClr>
                </a:outerShdw>
              </a:effectLst>
            </a:endParaRPr>
          </a:p>
        </p:txBody>
      </p:sp>
      <p:pic>
        <p:nvPicPr>
          <p:cNvPr id="65539" name="Picture 2" descr="C:\Users\я\Pictures\допуски\измерительные инструменты\калибры-пробки.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71625"/>
            <a:ext cx="6096000" cy="4668838"/>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ru-RU" dirty="0" smtClean="0">
                <a:ln w="11430"/>
                <a:solidFill>
                  <a:schemeClr val="accent6">
                    <a:lumMod val="75000"/>
                  </a:schemeClr>
                </a:solidFill>
                <a:effectLst>
                  <a:outerShdw blurRad="80000" dist="40000" dir="5040000" algn="tl">
                    <a:srgbClr val="000000">
                      <a:alpha val="30000"/>
                    </a:srgbClr>
                  </a:outerShdw>
                </a:effectLst>
              </a:rPr>
              <a:t>Щупы для проверки зазоров</a:t>
            </a:r>
            <a:endParaRPr lang="ru-RU" dirty="0">
              <a:ln w="11430"/>
              <a:solidFill>
                <a:schemeClr val="accent6">
                  <a:lumMod val="75000"/>
                </a:schemeClr>
              </a:solidFill>
              <a:effectLst>
                <a:outerShdw blurRad="80000" dist="40000" dir="5040000" algn="tl">
                  <a:srgbClr val="000000">
                    <a:alpha val="30000"/>
                  </a:srgbClr>
                </a:outerShdw>
              </a:effectLst>
            </a:endParaRPr>
          </a:p>
        </p:txBody>
      </p:sp>
      <p:pic>
        <p:nvPicPr>
          <p:cNvPr id="66563" name="Picture 2" descr="C:\Users\я\Pictures\допуски\измерительные инструменты\щуп для проверки зазоров.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571625"/>
            <a:ext cx="6858000" cy="38338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317500" y="3281363"/>
            <a:ext cx="857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44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ru-RU" altLang="ru-RU" sz="2400" b="1">
              <a:solidFill>
                <a:srgbClr val="009900"/>
              </a:solidFill>
              <a:latin typeface="Garamond" pitchFamily="18" charset="0"/>
              <a:cs typeface="Times New Roman" pitchFamily="18" charset="0"/>
            </a:endParaRPr>
          </a:p>
        </p:txBody>
      </p:sp>
      <p:sp>
        <p:nvSpPr>
          <p:cNvPr id="9219" name="AutoShape 7"/>
          <p:cNvSpPr>
            <a:spLocks noChangeArrowheads="1"/>
          </p:cNvSpPr>
          <p:nvPr/>
        </p:nvSpPr>
        <p:spPr bwMode="auto">
          <a:xfrm>
            <a:off x="3840163" y="2924175"/>
            <a:ext cx="901700" cy="485775"/>
          </a:xfrm>
          <a:prstGeom prst="rightArrow">
            <a:avLst>
              <a:gd name="adj1" fmla="val 50000"/>
              <a:gd name="adj2" fmla="val 5027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9220" name="Rectangle 16"/>
          <p:cNvSpPr>
            <a:spLocks noChangeArrowheads="1"/>
          </p:cNvSpPr>
          <p:nvPr/>
        </p:nvSpPr>
        <p:spPr bwMode="auto">
          <a:xfrm>
            <a:off x="2981325" y="6761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9221" name="Прямоугольник 6"/>
          <p:cNvSpPr>
            <a:spLocks noChangeArrowheads="1"/>
          </p:cNvSpPr>
          <p:nvPr/>
        </p:nvSpPr>
        <p:spPr bwMode="auto">
          <a:xfrm>
            <a:off x="179388" y="547688"/>
            <a:ext cx="8642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102870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При проверке способом следа рабочим ребром линейки проводят по чистой проверяемой поверхности. Если поверхность прямолинейна, на ней останется сплошной след; в противном случае след будет прерывистым (пятнами).</a:t>
            </a:r>
          </a:p>
          <a:p>
            <a:pPr algn="just" eaLnBrk="1" hangingPunct="1"/>
            <a:r>
              <a:rPr lang="ru-RU" altLang="ru-RU">
                <a:solidFill>
                  <a:srgbClr val="000000"/>
                </a:solidFill>
                <a:latin typeface="Verdana" pitchFamily="34" charset="0"/>
              </a:rPr>
              <a:t>Поверочные линейки с широкой рабочей поверхностью изготовляют четырех типов (сечений): </a:t>
            </a:r>
          </a:p>
          <a:p>
            <a:pPr lvl="1" algn="just" eaLnBrk="1" hangingPunct="1">
              <a:buFont typeface="Wingdings" pitchFamily="2" charset="2"/>
              <a:buChar char="§"/>
            </a:pPr>
            <a:r>
              <a:rPr lang="ru-RU" altLang="ru-RU">
                <a:solidFill>
                  <a:srgbClr val="000000"/>
                </a:solidFill>
                <a:latin typeface="Verdana" pitchFamily="34" charset="0"/>
              </a:rPr>
              <a:t>прямоугольные ШП; </a:t>
            </a:r>
          </a:p>
          <a:p>
            <a:pPr lvl="1" algn="just" eaLnBrk="1" hangingPunct="1">
              <a:buFont typeface="Wingdings" pitchFamily="2" charset="2"/>
              <a:buChar char="§"/>
            </a:pPr>
            <a:r>
              <a:rPr lang="ru-RU" altLang="ru-RU">
                <a:solidFill>
                  <a:srgbClr val="000000"/>
                </a:solidFill>
                <a:latin typeface="Verdana" pitchFamily="34" charset="0"/>
              </a:rPr>
              <a:t>двутавровые ШД; </a:t>
            </a:r>
          </a:p>
          <a:p>
            <a:pPr lvl="1" algn="just" eaLnBrk="1" hangingPunct="1">
              <a:buFont typeface="Wingdings" pitchFamily="2" charset="2"/>
              <a:buChar char="§"/>
            </a:pPr>
            <a:r>
              <a:rPr lang="ru-RU" altLang="ru-RU">
                <a:solidFill>
                  <a:srgbClr val="000000"/>
                </a:solidFill>
                <a:latin typeface="Verdana" pitchFamily="34" charset="0"/>
              </a:rPr>
              <a:t>мостики ШМ; </a:t>
            </a:r>
          </a:p>
          <a:p>
            <a:pPr lvl="1" algn="just" eaLnBrk="1" hangingPunct="1">
              <a:buFont typeface="Wingdings" pitchFamily="2" charset="2"/>
              <a:buChar char="§"/>
            </a:pPr>
            <a:r>
              <a:rPr lang="ru-RU" altLang="ru-RU">
                <a:solidFill>
                  <a:srgbClr val="000000"/>
                </a:solidFill>
                <a:latin typeface="Verdana" pitchFamily="34" charset="0"/>
              </a:rPr>
              <a:t>угловые трехгранные УТ. </a:t>
            </a:r>
          </a:p>
        </p:txBody>
      </p:sp>
      <p:pic>
        <p:nvPicPr>
          <p:cNvPr id="9222" name="Picture 2" descr="http://www.metalloinstrument.ru/uploads/lineik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2914650"/>
            <a:ext cx="50228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17500" y="3281363"/>
            <a:ext cx="857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44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ru-RU" altLang="ru-RU" sz="2400" b="1">
              <a:solidFill>
                <a:srgbClr val="009900"/>
              </a:solidFill>
              <a:latin typeface="Garamond" pitchFamily="18" charset="0"/>
              <a:cs typeface="Times New Roman" pitchFamily="18" charset="0"/>
            </a:endParaRPr>
          </a:p>
        </p:txBody>
      </p:sp>
      <p:sp>
        <p:nvSpPr>
          <p:cNvPr id="10243" name="AutoShape 7"/>
          <p:cNvSpPr>
            <a:spLocks noChangeArrowheads="1"/>
          </p:cNvSpPr>
          <p:nvPr/>
        </p:nvSpPr>
        <p:spPr bwMode="auto">
          <a:xfrm>
            <a:off x="3840163" y="2924175"/>
            <a:ext cx="901700" cy="485775"/>
          </a:xfrm>
          <a:prstGeom prst="rightArrow">
            <a:avLst>
              <a:gd name="adj1" fmla="val 50000"/>
              <a:gd name="adj2" fmla="val 5027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10244" name="Rectangle 16"/>
          <p:cNvSpPr>
            <a:spLocks noChangeArrowheads="1"/>
          </p:cNvSpPr>
          <p:nvPr/>
        </p:nvSpPr>
        <p:spPr bwMode="auto">
          <a:xfrm>
            <a:off x="2981325" y="6761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10245" name="Прямоугольник 6"/>
          <p:cNvSpPr>
            <a:spLocks noChangeArrowheads="1"/>
          </p:cNvSpPr>
          <p:nvPr/>
        </p:nvSpPr>
        <p:spPr bwMode="auto">
          <a:xfrm>
            <a:off x="322263" y="654050"/>
            <a:ext cx="86423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В зависимости от допустимых отклонений от прямолинейности поверочные линейки типов ШП, ШД и ШМ делят на три класса — 0, 1 и 2, а линейки типа УТ делят на 2 класса – 1 и 2. </a:t>
            </a:r>
          </a:p>
          <a:p>
            <a:pPr algn="just" eaLnBrk="1" hangingPunct="1"/>
            <a:r>
              <a:rPr lang="ru-RU" altLang="ru-RU">
                <a:solidFill>
                  <a:srgbClr val="000000"/>
                </a:solidFill>
                <a:latin typeface="Verdana" pitchFamily="34" charset="0"/>
              </a:rPr>
              <a:t>Линейки 0-го и 1-го классов применяют для контрольных работ высокой точности, а линейки 2-го класса — для монтажных работ средней точности.</a:t>
            </a:r>
          </a:p>
        </p:txBody>
      </p:sp>
      <p:pic>
        <p:nvPicPr>
          <p:cNvPr id="10246" name="Picture 2" descr="http://images.ua.prom.st/7458876_w200_h200_linejka_sh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565400"/>
            <a:ext cx="62865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317500" y="3281363"/>
            <a:ext cx="857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44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ru-RU" altLang="ru-RU" sz="2400" b="1">
              <a:solidFill>
                <a:srgbClr val="009900"/>
              </a:solidFill>
              <a:latin typeface="Garamond" pitchFamily="18" charset="0"/>
              <a:cs typeface="Times New Roman" pitchFamily="18" charset="0"/>
            </a:endParaRPr>
          </a:p>
        </p:txBody>
      </p:sp>
      <p:sp>
        <p:nvSpPr>
          <p:cNvPr id="11267" name="AutoShape 7"/>
          <p:cNvSpPr>
            <a:spLocks noChangeArrowheads="1"/>
          </p:cNvSpPr>
          <p:nvPr/>
        </p:nvSpPr>
        <p:spPr bwMode="auto">
          <a:xfrm>
            <a:off x="3840163" y="2924175"/>
            <a:ext cx="901700" cy="485775"/>
          </a:xfrm>
          <a:prstGeom prst="rightArrow">
            <a:avLst>
              <a:gd name="adj1" fmla="val 50000"/>
              <a:gd name="adj2" fmla="val 5027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11268" name="Rectangle 16"/>
          <p:cNvSpPr>
            <a:spLocks noChangeArrowheads="1"/>
          </p:cNvSpPr>
          <p:nvPr/>
        </p:nvSpPr>
        <p:spPr bwMode="auto">
          <a:xfrm>
            <a:off x="2981325" y="67611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p>
        </p:txBody>
      </p:sp>
      <p:sp>
        <p:nvSpPr>
          <p:cNvPr id="11269" name="Прямоугольник 6"/>
          <p:cNvSpPr>
            <a:spLocks noChangeArrowheads="1"/>
          </p:cNvSpPr>
          <p:nvPr/>
        </p:nvSpPr>
        <p:spPr bwMode="auto">
          <a:xfrm>
            <a:off x="200025" y="450850"/>
            <a:ext cx="87725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Проверка прямолинейности и плоскостности этими линейками производится по линейным отклонениям и по краске (способ пятен). При измерении линейных отклонений от прямолинейности линейку укладывают на</a:t>
            </a:r>
            <a:r>
              <a:rPr lang="ru-RU" altLang="ru-RU" i="1">
                <a:solidFill>
                  <a:srgbClr val="000000"/>
                </a:solidFill>
                <a:latin typeface="Verdana" pitchFamily="34" charset="0"/>
              </a:rPr>
              <a:t> </a:t>
            </a:r>
            <a:r>
              <a:rPr lang="ru-RU" altLang="ru-RU">
                <a:solidFill>
                  <a:srgbClr val="000000"/>
                </a:solidFill>
                <a:latin typeface="Verdana" pitchFamily="34" charset="0"/>
              </a:rPr>
              <a:t>проверяемую поверхность или на две концевые меры одинакового размера. Просветы между линейкой и контролируемой поверхностью измеряют щупом.</a:t>
            </a:r>
          </a:p>
          <a:p>
            <a:pPr algn="just" eaLnBrk="1" hangingPunct="1"/>
            <a:r>
              <a:rPr lang="ru-RU" altLang="ru-RU">
                <a:solidFill>
                  <a:srgbClr val="000000"/>
                </a:solidFill>
                <a:latin typeface="Verdana" pitchFamily="34" charset="0"/>
              </a:rPr>
              <a:t>Точные результаты дает применение полосок папиросной бумаги, которые с определенными интервалами укладывают под линейку. Вытягивая полоску из-под линейки, по силе прижатия каждой из них судят об отклонении от прямолинейности.</a:t>
            </a:r>
          </a:p>
        </p:txBody>
      </p:sp>
      <p:sp>
        <p:nvSpPr>
          <p:cNvPr id="11270" name="Прямоугольник 6"/>
          <p:cNvSpPr>
            <a:spLocks noChangeArrowheads="1"/>
          </p:cNvSpPr>
          <p:nvPr/>
        </p:nvSpPr>
        <p:spPr bwMode="auto">
          <a:xfrm>
            <a:off x="265113" y="3573463"/>
            <a:ext cx="8642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a:solidFill>
                  <a:srgbClr val="000000"/>
                </a:solidFill>
                <a:latin typeface="Verdana" pitchFamily="34" charset="0"/>
              </a:rPr>
              <a:t>При проверке на краску рабочую поверхность линейки покрывают тонким слоем красителя (сажа, сурик), затем линейку накладывают на проверяемую поверхность и плавно без сильного нажима перемещают по ней. После этого линейку осторожно снимают и по расположению, количеству и размеру пятен на поверхности судят о прямолинейности последней. При хорошей плоскостности пятна краски располагаются равномерно по всей поверхности. Чем больше количество пятен на проверяемой поверхности квадрата 25х25 мм, тем выше плоскостность. Трехгранные поверочные линейки изготовляют с углами 45, 55 и 60°.</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813</TotalTime>
  <Words>2783</Words>
  <Application>Microsoft Office PowerPoint</Application>
  <PresentationFormat>Экран (4:3)</PresentationFormat>
  <Paragraphs>247</Paragraphs>
  <Slides>63</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Апекс</vt:lpstr>
      <vt:lpstr>Средства для измерения линейных и угловых размеров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Меры длины</vt:lpstr>
      <vt:lpstr>Плоскопараллельные концевые меры длины (КМД) </vt:lpstr>
      <vt:lpstr>Презентация PowerPoint</vt:lpstr>
      <vt:lpstr>Презентация PowerPoint</vt:lpstr>
      <vt:lpstr>Основные параметры плоскопараллельных концевых мер длины</vt:lpstr>
      <vt:lpstr>Презентация PowerPoint</vt:lpstr>
      <vt:lpstr>3. Штангенинструменты</vt:lpstr>
      <vt:lpstr>Штангенциркули</vt:lpstr>
      <vt:lpstr>Презентация PowerPoint</vt:lpstr>
      <vt:lpstr>УСТРОЙСТВО  ШЦ-1</vt:lpstr>
      <vt:lpstr>Презентация PowerPoint</vt:lpstr>
      <vt:lpstr>Презентация PowerPoint</vt:lpstr>
      <vt:lpstr>Презентация PowerPoint</vt:lpstr>
      <vt:lpstr>Порядок отсчёта показаний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Штангенглубиномеры</vt:lpstr>
      <vt:lpstr>Презентация PowerPoint</vt:lpstr>
      <vt:lpstr>Презентация PowerPoint</vt:lpstr>
      <vt:lpstr>Презентация PowerPoint</vt:lpstr>
      <vt:lpstr>Презентация PowerPoint</vt:lpstr>
      <vt:lpstr>Штангенрейсмасы </vt:lpstr>
      <vt:lpstr>Презентация PowerPoint</vt:lpstr>
      <vt:lpstr>Презентация PowerPoint</vt:lpstr>
      <vt:lpstr>Презентация PowerPoint</vt:lpstr>
      <vt:lpstr>4.Микрометрические инструменты</vt:lpstr>
      <vt:lpstr>Микрометры гладкие</vt:lpstr>
      <vt:lpstr>УСТРОЙСТВО  МК - 1</vt:lpstr>
      <vt:lpstr>ПОРЯДОК ИЗМЕРЕНИЯ  ПОКАЗАНИЙ</vt:lpstr>
      <vt:lpstr>Презентация PowerPoint</vt:lpstr>
      <vt:lpstr>ОТСЧЁТ  ПОКАЗАНИЙ</vt:lpstr>
      <vt:lpstr>Виды микрометров</vt:lpstr>
      <vt:lpstr>5. Индикаторы часового типа</vt:lpstr>
      <vt:lpstr>Устройство индикатора часового типа</vt:lpstr>
      <vt:lpstr>Презентация PowerPoint</vt:lpstr>
      <vt:lpstr>6. Угловые призматические меры</vt:lpstr>
      <vt:lpstr>Презентация PowerPoint</vt:lpstr>
      <vt:lpstr>Конструкции угловых призматических мер</vt:lpstr>
      <vt:lpstr>Методы измерения угловыми призматическими мерами</vt:lpstr>
      <vt:lpstr>Презентация PowerPoint</vt:lpstr>
      <vt:lpstr>Презентация PowerPoint</vt:lpstr>
      <vt:lpstr>7. Калибры для измерения гладких валов и отверстий</vt:lpstr>
      <vt:lpstr>Калибры-скобы</vt:lpstr>
      <vt:lpstr>Калибры-пробки</vt:lpstr>
      <vt:lpstr>Щупы для проверки зазоров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Средства для измерения линейных размеров</dc:title>
  <dc:creator>я</dc:creator>
  <cp:lastModifiedBy>User</cp:lastModifiedBy>
  <cp:revision>41</cp:revision>
  <dcterms:created xsi:type="dcterms:W3CDTF">2011-11-13T12:44:09Z</dcterms:created>
  <dcterms:modified xsi:type="dcterms:W3CDTF">2020-04-14T17:18:12Z</dcterms:modified>
</cp:coreProperties>
</file>