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9"/>
  </p:notesMasterIdLst>
  <p:handoutMasterIdLst>
    <p:handoutMasterId r:id="rId200"/>
  </p:handoutMasterIdLst>
  <p:sldIdLst>
    <p:sldId id="293" r:id="rId2"/>
    <p:sldId id="294" r:id="rId3"/>
    <p:sldId id="509" r:id="rId4"/>
    <p:sldId id="510" r:id="rId5"/>
    <p:sldId id="464" r:id="rId6"/>
    <p:sldId id="412" r:id="rId7"/>
    <p:sldId id="302" r:id="rId8"/>
    <p:sldId id="303" r:id="rId9"/>
    <p:sldId id="451" r:id="rId10"/>
    <p:sldId id="459" r:id="rId11"/>
    <p:sldId id="447" r:id="rId12"/>
    <p:sldId id="450" r:id="rId13"/>
    <p:sldId id="448" r:id="rId14"/>
    <p:sldId id="288" r:id="rId15"/>
    <p:sldId id="354" r:id="rId16"/>
    <p:sldId id="452" r:id="rId17"/>
    <p:sldId id="355" r:id="rId18"/>
    <p:sldId id="276" r:id="rId19"/>
    <p:sldId id="289" r:id="rId20"/>
    <p:sldId id="446" r:id="rId21"/>
    <p:sldId id="267" r:id="rId22"/>
    <p:sldId id="334" r:id="rId23"/>
    <p:sldId id="383" r:id="rId24"/>
    <p:sldId id="378" r:id="rId25"/>
    <p:sldId id="388" r:id="rId26"/>
    <p:sldId id="379" r:id="rId27"/>
    <p:sldId id="381" r:id="rId28"/>
    <p:sldId id="380" r:id="rId29"/>
    <p:sldId id="384" r:id="rId30"/>
    <p:sldId id="330" r:id="rId31"/>
    <p:sldId id="332" r:id="rId32"/>
    <p:sldId id="387" r:id="rId33"/>
    <p:sldId id="382" r:id="rId34"/>
    <p:sldId id="385" r:id="rId35"/>
    <p:sldId id="386" r:id="rId36"/>
    <p:sldId id="455" r:id="rId37"/>
    <p:sldId id="389" r:id="rId38"/>
    <p:sldId id="456" r:id="rId39"/>
    <p:sldId id="457" r:id="rId40"/>
    <p:sldId id="390" r:id="rId41"/>
    <p:sldId id="391" r:id="rId42"/>
    <p:sldId id="393" r:id="rId43"/>
    <p:sldId id="394" r:id="rId44"/>
    <p:sldId id="395" r:id="rId45"/>
    <p:sldId id="396" r:id="rId46"/>
    <p:sldId id="397" r:id="rId47"/>
    <p:sldId id="398" r:id="rId48"/>
    <p:sldId id="399" r:id="rId49"/>
    <p:sldId id="400" r:id="rId50"/>
    <p:sldId id="401" r:id="rId51"/>
    <p:sldId id="458" r:id="rId52"/>
    <p:sldId id="320" r:id="rId53"/>
    <p:sldId id="418" r:id="rId54"/>
    <p:sldId id="421" r:id="rId55"/>
    <p:sldId id="423" r:id="rId56"/>
    <p:sldId id="422" r:id="rId57"/>
    <p:sldId id="427" r:id="rId58"/>
    <p:sldId id="426" r:id="rId59"/>
    <p:sldId id="419" r:id="rId60"/>
    <p:sldId id="420" r:id="rId61"/>
    <p:sldId id="321" r:id="rId62"/>
    <p:sldId id="377" r:id="rId63"/>
    <p:sldId id="425" r:id="rId64"/>
    <p:sldId id="290" r:id="rId65"/>
    <p:sldId id="358" r:id="rId66"/>
    <p:sldId id="411" r:id="rId67"/>
    <p:sldId id="479" r:id="rId68"/>
    <p:sldId id="359" r:id="rId69"/>
    <p:sldId id="478" r:id="rId70"/>
    <p:sldId id="470" r:id="rId71"/>
    <p:sldId id="472" r:id="rId72"/>
    <p:sldId id="485" r:id="rId73"/>
    <p:sldId id="494" r:id="rId74"/>
    <p:sldId id="474" r:id="rId75"/>
    <p:sldId id="496" r:id="rId76"/>
    <p:sldId id="473" r:id="rId77"/>
    <p:sldId id="495" r:id="rId78"/>
    <p:sldId id="497" r:id="rId79"/>
    <p:sldId id="489" r:id="rId80"/>
    <p:sldId id="498" r:id="rId81"/>
    <p:sldId id="499" r:id="rId82"/>
    <p:sldId id="488" r:id="rId83"/>
    <p:sldId id="500" r:id="rId84"/>
    <p:sldId id="501" r:id="rId85"/>
    <p:sldId id="486" r:id="rId86"/>
    <p:sldId id="502" r:id="rId87"/>
    <p:sldId id="503" r:id="rId88"/>
    <p:sldId id="487" r:id="rId89"/>
    <p:sldId id="504" r:id="rId90"/>
    <p:sldId id="482" r:id="rId91"/>
    <p:sldId id="477" r:id="rId92"/>
    <p:sldId id="492" r:id="rId93"/>
    <p:sldId id="493" r:id="rId94"/>
    <p:sldId id="481" r:id="rId95"/>
    <p:sldId id="360" r:id="rId96"/>
    <p:sldId id="357" r:id="rId97"/>
    <p:sldId id="505" r:id="rId98"/>
    <p:sldId id="506" r:id="rId99"/>
    <p:sldId id="333" r:id="rId100"/>
    <p:sldId id="442" r:id="rId101"/>
    <p:sldId id="305" r:id="rId102"/>
    <p:sldId id="366" r:id="rId103"/>
    <p:sldId id="363" r:id="rId104"/>
    <p:sldId id="324" r:id="rId105"/>
    <p:sldId id="278" r:id="rId106"/>
    <p:sldId id="453" r:id="rId107"/>
    <p:sldId id="454" r:id="rId108"/>
    <p:sldId id="277" r:id="rId109"/>
    <p:sldId id="325" r:id="rId110"/>
    <p:sldId id="362" r:id="rId111"/>
    <p:sldId id="306" r:id="rId112"/>
    <p:sldId id="326" r:id="rId113"/>
    <p:sldId id="361" r:id="rId114"/>
    <p:sldId id="307" r:id="rId115"/>
    <p:sldId id="376" r:id="rId116"/>
    <p:sldId id="444" r:id="rId117"/>
    <p:sldId id="268" r:id="rId118"/>
    <p:sldId id="315" r:id="rId119"/>
    <p:sldId id="271" r:id="rId120"/>
    <p:sldId id="281" r:id="rId121"/>
    <p:sldId id="282" r:id="rId122"/>
    <p:sldId id="308" r:id="rId123"/>
    <p:sldId id="270" r:id="rId124"/>
    <p:sldId id="283" r:id="rId125"/>
    <p:sldId id="460" r:id="rId126"/>
    <p:sldId id="316" r:id="rId127"/>
    <p:sldId id="508" r:id="rId128"/>
    <p:sldId id="507" r:id="rId129"/>
    <p:sldId id="318" r:id="rId130"/>
    <p:sldId id="269" r:id="rId131"/>
    <p:sldId id="353" r:id="rId132"/>
    <p:sldId id="515" r:id="rId133"/>
    <p:sldId id="337" r:id="rId134"/>
    <p:sldId id="445" r:id="rId135"/>
    <p:sldId id="516" r:id="rId136"/>
    <p:sldId id="336" r:id="rId137"/>
    <p:sldId id="272" r:id="rId138"/>
    <p:sldId id="309" r:id="rId139"/>
    <p:sldId id="273" r:id="rId140"/>
    <p:sldId id="284" r:id="rId141"/>
    <p:sldId id="285" r:id="rId142"/>
    <p:sldId id="310" r:id="rId143"/>
    <p:sldId id="311" r:id="rId144"/>
    <p:sldId id="287" r:id="rId145"/>
    <p:sldId id="286" r:id="rId146"/>
    <p:sldId id="312" r:id="rId147"/>
    <p:sldId id="274" r:id="rId148"/>
    <p:sldId id="338" r:id="rId149"/>
    <p:sldId id="339" r:id="rId150"/>
    <p:sldId id="340" r:id="rId151"/>
    <p:sldId id="341" r:id="rId152"/>
    <p:sldId id="342" r:id="rId153"/>
    <p:sldId id="343" r:id="rId154"/>
    <p:sldId id="344" r:id="rId155"/>
    <p:sldId id="345" r:id="rId156"/>
    <p:sldId id="346" r:id="rId157"/>
    <p:sldId id="347" r:id="rId158"/>
    <p:sldId id="463" r:id="rId159"/>
    <p:sldId id="413" r:id="rId160"/>
    <p:sldId id="260" r:id="rId161"/>
    <p:sldId id="264" r:id="rId162"/>
    <p:sldId id="392" r:id="rId163"/>
    <p:sldId id="402" r:id="rId164"/>
    <p:sldId id="403" r:id="rId165"/>
    <p:sldId id="404" r:id="rId166"/>
    <p:sldId id="405" r:id="rId167"/>
    <p:sldId id="406" r:id="rId168"/>
    <p:sldId id="407" r:id="rId169"/>
    <p:sldId id="408" r:id="rId170"/>
    <p:sldId id="409" r:id="rId171"/>
    <p:sldId id="414" r:id="rId172"/>
    <p:sldId id="275" r:id="rId173"/>
    <p:sldId id="349" r:id="rId174"/>
    <p:sldId id="350" r:id="rId175"/>
    <p:sldId id="322" r:id="rId176"/>
    <p:sldId id="428" r:id="rId177"/>
    <p:sldId id="429" r:id="rId178"/>
    <p:sldId id="430" r:id="rId179"/>
    <p:sldId id="431" r:id="rId180"/>
    <p:sldId id="432" r:id="rId181"/>
    <p:sldId id="433" r:id="rId182"/>
    <p:sldId id="434" r:id="rId183"/>
    <p:sldId id="435" r:id="rId184"/>
    <p:sldId id="436" r:id="rId185"/>
    <p:sldId id="437" r:id="rId186"/>
    <p:sldId id="438" r:id="rId187"/>
    <p:sldId id="439" r:id="rId188"/>
    <p:sldId id="440" r:id="rId189"/>
    <p:sldId id="462" r:id="rId190"/>
    <p:sldId id="328" r:id="rId191"/>
    <p:sldId id="351" r:id="rId192"/>
    <p:sldId id="512" r:id="rId193"/>
    <p:sldId id="513" r:id="rId194"/>
    <p:sldId id="514" r:id="rId195"/>
    <p:sldId id="323" r:id="rId196"/>
    <p:sldId id="352" r:id="rId197"/>
    <p:sldId id="511" r:id="rId19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FFFFCC"/>
    <a:srgbClr val="CCFFCC"/>
    <a:srgbClr val="0000FF"/>
    <a:srgbClr val="FF00FF"/>
    <a:srgbClr val="CCECFF"/>
    <a:srgbClr val="008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 autoAdjust="0"/>
  </p:normalViewPr>
  <p:slideViewPr>
    <p:cSldViewPr>
      <p:cViewPr varScale="1">
        <p:scale>
          <a:sx n="84" d="100"/>
          <a:sy n="84" d="100"/>
        </p:scale>
        <p:origin x="108" y="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2011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notesMaster" Target="notesMasters/notesMaster1.xml"/><Relationship Id="rId20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viewProps" Target="viewProp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wmf"/><Relationship Id="rId1" Type="http://schemas.openxmlformats.org/officeDocument/2006/relationships/image" Target="../media/image1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2A035C7-60EA-4ACA-A533-910D9A04B54C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049345-9C88-4E8B-8120-6346D27198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27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055984-321E-4BED-8882-824F6EA5520D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D599AC-E679-46CD-801B-AB4D1DE3B9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7063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05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2164C1-D923-479D-A024-B3B57FAFB037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1524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2164C1-D923-479D-A024-B3B57FAFB037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3337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60E5CF1-580E-465B-AE56-7039D3924DBA}" type="slidenum">
              <a:rPr lang="ru-RU" altLang="ru-RU">
                <a:latin typeface="Arial" panose="020B0604020202020204" pitchFamily="34" charset="0"/>
              </a:rPr>
              <a:pPr eaLnBrk="1" hangingPunct="1"/>
              <a:t>163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</a:rPr>
              <a:t>	На слайде приведены различные винты, выполненные по ГОСТам. Значения всех параметров приведенных стандартных винтов сведены в таблицы и представлены в справочниках по машиностроительному черчению .</a:t>
            </a:r>
          </a:p>
        </p:txBody>
      </p:sp>
    </p:spTree>
    <p:extLst>
      <p:ext uri="{BB962C8B-B14F-4D97-AF65-F5344CB8AC3E}">
        <p14:creationId xmlns:p14="http://schemas.microsoft.com/office/powerpoint/2010/main" val="1140113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60E5CF1-580E-465B-AE56-7039D3924DBA}" type="slidenum">
              <a:rPr lang="ru-RU" altLang="ru-RU">
                <a:latin typeface="Arial" panose="020B0604020202020204" pitchFamily="34" charset="0"/>
              </a:rPr>
              <a:pPr eaLnBrk="1" hangingPunct="1"/>
              <a:t>164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</a:rPr>
              <a:t>	На слайде приведены различные винты, выполненные по ГОСТам. Значения всех параметров приведенных стандартных винтов сведены в таблицы и представлены в справочниках по машиностроительному черчению .</a:t>
            </a:r>
          </a:p>
        </p:txBody>
      </p:sp>
    </p:spTree>
    <p:extLst>
      <p:ext uri="{BB962C8B-B14F-4D97-AF65-F5344CB8AC3E}">
        <p14:creationId xmlns:p14="http://schemas.microsoft.com/office/powerpoint/2010/main" val="2059417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175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40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195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833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3B190-C1CA-49AD-820D-CB455D0397AC}" type="slidenum">
              <a:rPr lang="ru-RU" smtClean="0"/>
              <a:pPr/>
              <a:t>197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514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9D004-0297-444A-9403-32D94099DA2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99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525748-42EC-460D-8A90-1CB5859F9D3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48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00D8D-1F31-4272-8499-2831CC34B61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852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525748-42EC-460D-8A90-1CB5859F9D3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48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525748-42EC-460D-8A90-1CB5859F9D3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16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D599AC-E679-46CD-801B-AB4D1DE3B901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896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60E5CF1-580E-465B-AE56-7039D3924DBA}" type="slidenum">
              <a:rPr lang="ru-RU" altLang="ru-RU">
                <a:latin typeface="Arial" panose="020B0604020202020204" pitchFamily="34" charset="0"/>
              </a:rPr>
              <a:pPr eaLnBrk="1" hangingPunct="1"/>
              <a:t>49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>
                <a:latin typeface="Arial" panose="020B0604020202020204" pitchFamily="34" charset="0"/>
              </a:rPr>
              <a:t>	На слайде приведены различные винты, выполненные по ГОСТам. Значения всех параметров приведенных стандартных винтов сведены в таблицы и представлены в справочниках по машиностроительному черчению .</a:t>
            </a:r>
          </a:p>
        </p:txBody>
      </p:sp>
    </p:spTree>
    <p:extLst>
      <p:ext uri="{BB962C8B-B14F-4D97-AF65-F5344CB8AC3E}">
        <p14:creationId xmlns:p14="http://schemas.microsoft.com/office/powerpoint/2010/main" val="260683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CF7F9-D4A9-4BDA-9D82-3DE5A3D220C5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92C50-4DFD-48AD-B965-4A2E2E914C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3075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E12F3-D2EC-4835-B401-BF78D8E331BA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69D75-5EB0-4861-B18D-CDAF3A52A8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856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3FD05-58B1-4657-892D-BAEEB41C0AD4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0FC0-780A-4550-9711-CB3B0289B5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5241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D4499-FC91-4DC0-B8AC-D3C59DC960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077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3115772-5F3E-4D7D-B427-6D83F5929C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531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066800" y="16764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AC3A8-060A-4704-8640-B5C30150CD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560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CF5D1-3FC6-4AD8-AA32-C16084C235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2126107"/>
      </p:ext>
    </p:extLst>
  </p:cSld>
  <p:clrMapOvr>
    <a:masterClrMapping/>
  </p:clrMapOvr>
  <p:transition spd="med"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рисунок взят с сайтаinformatika.ru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836D5-801B-4319-B1A7-62FD1DF5D2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420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1C27063-2E31-4736-9469-1106C2C3609E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37383-FAF3-479B-963E-812787156C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97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F8E87-C0BC-42D1-9C73-217DB5A06AD3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BE0F8-561F-42A1-8EB3-56270982B0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8699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2A952-F470-4EFD-A0CB-0A45955C3F29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2B96C-82DF-4486-8638-6D89669B1B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223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A707F-596E-4020-A52C-47165E873738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1552C-1FBC-412B-AFCC-7C278FAF75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331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6387918-24CD-41DE-A518-03A6D4797812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38C26-224C-4678-999E-8A33C6D77E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76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24B1-2545-4876-BE79-DCCDE3A70DFB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E62BF-E59E-41DF-B208-0B485F813F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06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Прямая соединительная линия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Прямая соединительная линия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8A96D13-8AA1-48A2-B6F8-E710F4D9C680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B9302-442C-44F7-B41E-EFD444C3D4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1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21390EC-ACB8-4818-BD2A-F7EBF6F5A493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DE29C-78F4-4D05-8F48-32D69B7A3D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37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52CC5AD-F0D8-47BD-AF69-F700C90DCB09}" type="datetimeFigureOut">
              <a:rPr lang="ru-RU"/>
              <a:pPr>
                <a:defRPr/>
              </a:pPr>
              <a:t>16.01.2022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32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Century Schoolbook" panose="02040604050505020304" pitchFamily="18" charset="0"/>
              </a:defRPr>
            </a:lvl1pPr>
          </a:lstStyle>
          <a:p>
            <a:pPr>
              <a:defRPr/>
            </a:pPr>
            <a:fld id="{F8C8AB9B-2B44-4E3A-8113-12147FDAC2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0" r:id="rId4"/>
    <p:sldLayoutId id="2147483811" r:id="rId5"/>
    <p:sldLayoutId id="2147483818" r:id="rId6"/>
    <p:sldLayoutId id="2147483812" r:id="rId7"/>
    <p:sldLayoutId id="2147483819" r:id="rId8"/>
    <p:sldLayoutId id="2147483820" r:id="rId9"/>
    <p:sldLayoutId id="2147483813" r:id="rId10"/>
    <p:sldLayoutId id="2147483814" r:id="rId11"/>
    <p:sldLayoutId id="2147483821" r:id="rId12"/>
    <p:sldLayoutId id="2147483822" r:id="rId13"/>
    <p:sldLayoutId id="2147483823" r:id="rId14"/>
    <p:sldLayoutId id="2147483824" r:id="rId15"/>
    <p:sldLayoutId id="2147483825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54.w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4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84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hyperlink" Target="http://zazsila.ru/_pu/0/09244016.gif" TargetMode="Externa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9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hyperlink" Target="http://kon82.narod.ru/arxiv/texno7/images/78.jpg" TargetMode="Externa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0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5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11" Type="http://schemas.openxmlformats.org/officeDocument/2006/relationships/image" Target="../media/image243.png"/><Relationship Id="rId5" Type="http://schemas.openxmlformats.org/officeDocument/2006/relationships/image" Target="../media/image237.png"/><Relationship Id="rId10" Type="http://schemas.openxmlformats.org/officeDocument/2006/relationships/image" Target="../media/image242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2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6.jpe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63.png"/><Relationship Id="rId7" Type="http://schemas.openxmlformats.org/officeDocument/2006/relationships/image" Target="../media/image267.jpe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Relationship Id="rId9" Type="http://schemas.openxmlformats.org/officeDocument/2006/relationships/image" Target="../media/image174.jpe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5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gif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7" Type="http://schemas.openxmlformats.org/officeDocument/2006/relationships/image" Target="../media/image281.gif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jpe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gif"/><Relationship Id="rId3" Type="http://schemas.openxmlformats.org/officeDocument/2006/relationships/image" Target="../media/image283.png"/><Relationship Id="rId7" Type="http://schemas.openxmlformats.org/officeDocument/2006/relationships/image" Target="../media/image286.jpe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jpe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gif"/><Relationship Id="rId1" Type="http://schemas.openxmlformats.org/officeDocument/2006/relationships/slideLayout" Target="../slideLayouts/slideLayout15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9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oprospect.ru/audi/a6/4-2-16-golovka-bloka-cilindrov.html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0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9.xml"/><Relationship Id="rId3" Type="http://schemas.openxmlformats.org/officeDocument/2006/relationships/slide" Target="slide19.xml"/><Relationship Id="rId7" Type="http://schemas.openxmlformats.org/officeDocument/2006/relationships/slide" Target="slide144.xml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5.xml"/><Relationship Id="rId5" Type="http://schemas.openxmlformats.org/officeDocument/2006/relationships/slide" Target="slide96.xml"/><Relationship Id="rId4" Type="http://schemas.openxmlformats.org/officeDocument/2006/relationships/slide" Target="slide64.xml"/><Relationship Id="rId9" Type="http://schemas.openxmlformats.org/officeDocument/2006/relationships/slide" Target="slide1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7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4.png"/><Relationship Id="rId7" Type="http://schemas.openxmlformats.org/officeDocument/2006/relationships/image" Target="../media/image1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9.jpeg"/><Relationship Id="rId9" Type="http://schemas.openxmlformats.org/officeDocument/2006/relationships/image" Target="../media/image14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725" y="280988"/>
            <a:ext cx="8712200" cy="4300537"/>
          </a:xfrm>
          <a:solidFill>
            <a:srgbClr val="FFFFCC"/>
          </a:solid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altLang="ru-RU" sz="3100" cap="none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3100" cap="none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4400" cap="none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МДК 03.01 </a:t>
            </a:r>
            <a:r>
              <a:rPr lang="ru-RU" altLang="ru-RU" sz="4400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4400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4400" cap="none" dirty="0" smtClean="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СЛЕСАРНОЕ ДЕЛО И </a:t>
            </a:r>
            <a:br>
              <a:rPr lang="ru-RU" altLang="ru-RU" sz="4400" cap="none" dirty="0" smtClean="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ru-RU" altLang="ru-RU" sz="4400" cap="none" dirty="0" smtClean="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ТЕХНИЧЕСКИЕ ИЗМЕРЕНИЯ</a:t>
            </a:r>
            <a:br>
              <a:rPr lang="ru-RU" altLang="ru-RU" sz="4400" cap="none" dirty="0" smtClean="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ru-RU" altLang="ru-RU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36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36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5400" cap="none" dirty="0" smtClean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РАЗДЕЛ 1</a:t>
            </a:r>
            <a:r>
              <a:rPr lang="ru-RU" altLang="ru-RU" sz="5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5400" cap="none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СЛЕСАРНОЕ ДЕЛО</a:t>
            </a:r>
            <a:r>
              <a:rPr lang="ru-RU" altLang="ru-RU" sz="5000" cap="none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5000" cap="none" dirty="0" smtClean="0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ru-RU" sz="3100" cap="none" dirty="0" smtClean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725" y="5602288"/>
            <a:ext cx="8712200" cy="936625"/>
          </a:xfrm>
          <a:solidFill>
            <a:srgbClr val="FFFF00"/>
          </a:solidFill>
        </p:spPr>
        <p:txBody>
          <a:bodyPr>
            <a:normAutofit fontScale="85000" lnSpcReduction="10000"/>
          </a:bodyPr>
          <a:lstStyle/>
          <a:p>
            <a:pPr algn="ctr">
              <a:defRPr/>
            </a:pPr>
            <a:r>
              <a:rPr lang="ru-RU" sz="4000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ТЕМА:</a:t>
            </a:r>
            <a:r>
              <a:rPr lang="ru-RU" sz="4800" dirty="0">
                <a:solidFill>
                  <a:srgbClr val="FF0000"/>
                </a:solidFill>
              </a:rPr>
              <a:t> </a:t>
            </a:r>
            <a:r>
              <a:rPr lang="ru-RU" sz="6000" dirty="0" smtClean="0">
                <a:solidFill>
                  <a:srgbClr val="FF0000"/>
                </a:solidFill>
              </a:rPr>
              <a:t>Нарезание резьбы</a:t>
            </a:r>
            <a:endParaRPr lang="ru-RU" sz="6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3200" y="4725988"/>
            <a:ext cx="8721725" cy="708025"/>
          </a:xfrm>
          <a:prstGeom prst="rect">
            <a:avLst/>
          </a:prstGeom>
          <a:solidFill>
            <a:srgbClr val="006600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Размерная слесарная обработка: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251520" y="6062824"/>
            <a:ext cx="8706743" cy="64633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r>
              <a:rPr lang="en-US" altLang="ru-RU" b="1" dirty="0">
                <a:solidFill>
                  <a:srgbClr val="FF0000"/>
                </a:solidFill>
              </a:rPr>
              <a:t>Резьбовое соединение </a:t>
            </a:r>
            <a:r>
              <a:rPr lang="en-US" altLang="ru-RU" b="1" dirty="0">
                <a:solidFill>
                  <a:srgbClr val="0000FF"/>
                </a:solidFill>
              </a:rPr>
              <a:t>— разъёмное соединение </a:t>
            </a:r>
            <a:r>
              <a:rPr lang="ru-RU" altLang="ru-RU" b="1" dirty="0">
                <a:solidFill>
                  <a:srgbClr val="0000FF"/>
                </a:solidFill>
              </a:rPr>
              <a:t>деталей машин </a:t>
            </a:r>
            <a:r>
              <a:rPr lang="en-US" altLang="ru-RU" b="1" dirty="0">
                <a:solidFill>
                  <a:srgbClr val="0000FF"/>
                </a:solidFill>
              </a:rPr>
              <a:t>при помощи винтовой или спиральной </a:t>
            </a:r>
            <a:r>
              <a:rPr lang="en-US" altLang="ru-RU" b="1" dirty="0" smtClean="0">
                <a:solidFill>
                  <a:srgbClr val="0000FF"/>
                </a:solidFill>
              </a:rPr>
              <a:t>поверхности</a:t>
            </a:r>
            <a:r>
              <a:rPr lang="ru-RU" altLang="ru-RU" b="1" dirty="0" smtClean="0">
                <a:solidFill>
                  <a:srgbClr val="0000FF"/>
                </a:solidFill>
              </a:rPr>
              <a:t>.</a:t>
            </a:r>
            <a:endParaRPr lang="en-US" altLang="ru-RU" sz="1200" dirty="0">
              <a:solidFill>
                <a:srgbClr val="C00000"/>
              </a:solidFill>
            </a:endParaRPr>
          </a:p>
        </p:txBody>
      </p:sp>
      <p:pic>
        <p:nvPicPr>
          <p:cNvPr id="87059" name="Picture 19" descr="rally_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44675"/>
            <a:ext cx="5394325" cy="404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1" name="Picture 21" descr="Приваренный наконечник с наружной конической резьб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2379662" cy="23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63" name="Line 23"/>
          <p:cNvSpPr>
            <a:spLocks noChangeShapeType="1"/>
          </p:cNvSpPr>
          <p:nvPr/>
        </p:nvSpPr>
        <p:spPr bwMode="auto">
          <a:xfrm flipH="1">
            <a:off x="2457638" y="1125538"/>
            <a:ext cx="914024" cy="863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66" name="Line 26"/>
          <p:cNvSpPr>
            <a:spLocks noChangeShapeType="1"/>
          </p:cNvSpPr>
          <p:nvPr/>
        </p:nvSpPr>
        <p:spPr bwMode="auto">
          <a:xfrm>
            <a:off x="4643438" y="1052513"/>
            <a:ext cx="288925" cy="23764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67" name="Line 27"/>
          <p:cNvSpPr>
            <a:spLocks noChangeShapeType="1"/>
          </p:cNvSpPr>
          <p:nvPr/>
        </p:nvSpPr>
        <p:spPr bwMode="auto">
          <a:xfrm>
            <a:off x="5867400" y="1052513"/>
            <a:ext cx="1009650" cy="331311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68" name="Line 28"/>
          <p:cNvSpPr>
            <a:spLocks noChangeShapeType="1"/>
          </p:cNvSpPr>
          <p:nvPr/>
        </p:nvSpPr>
        <p:spPr bwMode="auto">
          <a:xfrm>
            <a:off x="7450138" y="1015209"/>
            <a:ext cx="577850" cy="219789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69" name="Line 29"/>
          <p:cNvSpPr>
            <a:spLocks noChangeShapeType="1"/>
          </p:cNvSpPr>
          <p:nvPr/>
        </p:nvSpPr>
        <p:spPr bwMode="auto">
          <a:xfrm>
            <a:off x="6300788" y="981075"/>
            <a:ext cx="719137" cy="15843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70" name="Line 30"/>
          <p:cNvSpPr>
            <a:spLocks noChangeShapeType="1"/>
          </p:cNvSpPr>
          <p:nvPr/>
        </p:nvSpPr>
        <p:spPr bwMode="auto">
          <a:xfrm>
            <a:off x="5580063" y="1052513"/>
            <a:ext cx="504825" cy="18002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71" name="Line 31"/>
          <p:cNvSpPr>
            <a:spLocks noChangeShapeType="1"/>
          </p:cNvSpPr>
          <p:nvPr/>
        </p:nvSpPr>
        <p:spPr bwMode="auto">
          <a:xfrm flipH="1">
            <a:off x="3779838" y="1052513"/>
            <a:ext cx="287337" cy="27368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72" name="Line 32"/>
          <p:cNvSpPr>
            <a:spLocks noChangeShapeType="1"/>
          </p:cNvSpPr>
          <p:nvPr/>
        </p:nvSpPr>
        <p:spPr bwMode="auto">
          <a:xfrm>
            <a:off x="6516688" y="981075"/>
            <a:ext cx="503237" cy="10080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73" name="Line 33"/>
          <p:cNvSpPr>
            <a:spLocks noChangeShapeType="1"/>
          </p:cNvSpPr>
          <p:nvPr/>
        </p:nvSpPr>
        <p:spPr bwMode="auto">
          <a:xfrm>
            <a:off x="7092951" y="979488"/>
            <a:ext cx="1008062" cy="295433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74" name="Line 34"/>
          <p:cNvSpPr>
            <a:spLocks noChangeShapeType="1"/>
          </p:cNvSpPr>
          <p:nvPr/>
        </p:nvSpPr>
        <p:spPr bwMode="auto">
          <a:xfrm>
            <a:off x="6804026" y="1052513"/>
            <a:ext cx="1296987" cy="32400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75" name="Line 35"/>
          <p:cNvSpPr>
            <a:spLocks noChangeShapeType="1"/>
          </p:cNvSpPr>
          <p:nvPr/>
        </p:nvSpPr>
        <p:spPr bwMode="auto">
          <a:xfrm>
            <a:off x="7666038" y="981075"/>
            <a:ext cx="722312" cy="19431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76" name="Line 36"/>
          <p:cNvSpPr>
            <a:spLocks noChangeShapeType="1"/>
          </p:cNvSpPr>
          <p:nvPr/>
        </p:nvSpPr>
        <p:spPr bwMode="auto">
          <a:xfrm>
            <a:off x="7885112" y="981075"/>
            <a:ext cx="790576" cy="18002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55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994152" y="98823"/>
            <a:ext cx="7704137" cy="935038"/>
          </a:xfrm>
          <a:noFill/>
          <a:ln/>
        </p:spPr>
        <p:txBody>
          <a:bodyPr anchor="ctr"/>
          <a:lstStyle/>
          <a:p>
            <a:pPr algn="ctr"/>
            <a:r>
              <a:rPr lang="ru-RU" altLang="ru-RU" sz="4000" b="1" dirty="0">
                <a:solidFill>
                  <a:srgbClr val="C00000"/>
                </a:solidFill>
              </a:rPr>
              <a:t>Резьбовые соединения</a:t>
            </a:r>
            <a:endParaRPr lang="ru-RU" altLang="ru-RU" sz="4000" dirty="0">
              <a:solidFill>
                <a:srgbClr val="C00000"/>
              </a:solidFill>
            </a:endParaRPr>
          </a:p>
        </p:txBody>
      </p:sp>
      <p:sp>
        <p:nvSpPr>
          <p:cNvPr id="87077" name="Line 37"/>
          <p:cNvSpPr>
            <a:spLocks noChangeShapeType="1"/>
          </p:cNvSpPr>
          <p:nvPr/>
        </p:nvSpPr>
        <p:spPr bwMode="auto">
          <a:xfrm>
            <a:off x="4932363" y="1052513"/>
            <a:ext cx="649287" cy="26638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7078" name="Line 38"/>
          <p:cNvSpPr>
            <a:spLocks noChangeShapeType="1"/>
          </p:cNvSpPr>
          <p:nvPr/>
        </p:nvSpPr>
        <p:spPr bwMode="auto">
          <a:xfrm>
            <a:off x="6084888" y="1052513"/>
            <a:ext cx="935038" cy="2305051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Мои документы\Интернат\инструмент\резьб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44" y="1219400"/>
            <a:ext cx="6534842" cy="553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3382" y="132832"/>
            <a:ext cx="8965504" cy="959781"/>
          </a:xfrm>
          <a:prstGeom prst="rect">
            <a:avLst/>
          </a:prstGeom>
          <a:solidFill>
            <a:srgbClr val="CCFFCC"/>
          </a:solidFill>
        </p:spPr>
        <p:txBody>
          <a:bodyPr/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ru-RU" alt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Резьба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выступы на поверхности винтов, гаек, болтов и шпилек, расположенные по винтовой </a:t>
            </a: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линии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07343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2" name="Рисунок 12" descr="шаг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633" y="881548"/>
            <a:ext cx="6840760" cy="458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TextBox 13"/>
          <p:cNvSpPr txBox="1">
            <a:spLocks noChangeArrowheads="1"/>
          </p:cNvSpPr>
          <p:nvPr/>
        </p:nvSpPr>
        <p:spPr bwMode="auto">
          <a:xfrm>
            <a:off x="157510" y="5519738"/>
            <a:ext cx="8521006" cy="120032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Georgia" pitchFamily="18" charset="0"/>
              </a:rPr>
              <a:t>Если элементы резьбы даются в 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</a:rPr>
              <a:t>миллиметрах</a:t>
            </a:r>
            <a:r>
              <a:rPr lang="ru-RU" b="1" dirty="0">
                <a:solidFill>
                  <a:srgbClr val="0000FF"/>
                </a:solidFill>
                <a:latin typeface="Georgia" pitchFamily="18" charset="0"/>
              </a:rPr>
              <a:t>, то есть единицах метрической системы, то такая резьба называется 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</a:rPr>
              <a:t>метрической. </a:t>
            </a:r>
            <a:endParaRPr lang="ru-RU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Georgia" pitchFamily="18" charset="0"/>
              </a:rPr>
              <a:t>В </a:t>
            </a:r>
            <a:r>
              <a:rPr lang="ru-RU" b="1" dirty="0">
                <a:solidFill>
                  <a:srgbClr val="0000FF"/>
                </a:solidFill>
                <a:latin typeface="Georgia" pitchFamily="18" charset="0"/>
              </a:rPr>
              <a:t>нашей стране </a:t>
            </a:r>
            <a:r>
              <a:rPr lang="ru-RU" b="1" i="1" dirty="0">
                <a:solidFill>
                  <a:srgbClr val="FF0000"/>
                </a:solidFill>
                <a:latin typeface="Georgia" pitchFamily="18" charset="0"/>
              </a:rPr>
              <a:t>метрическая резьба</a:t>
            </a:r>
            <a:r>
              <a:rPr lang="ru-RU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Georgia" pitchFamily="18" charset="0"/>
              </a:rPr>
              <a:t>имеет наибольшее распространение.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684213" y="99297"/>
            <a:ext cx="7467600" cy="725487"/>
          </a:xfrm>
        </p:spPr>
        <p:txBody>
          <a:bodyPr/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Элементы резьбы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2513264" y="1003576"/>
            <a:ext cx="360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Georgia" pitchFamily="18" charset="0"/>
              </a:rPr>
              <a:t>Р</a:t>
            </a:r>
            <a:endParaRPr lang="ru-RU" sz="2400" b="1" i="1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6200000">
            <a:off x="5258417" y="3074754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</a:t>
            </a:r>
            <a:r>
              <a:rPr lang="ru-RU" sz="2400" b="1" i="1" baseline="-25000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  <a:endParaRPr lang="ru-RU" sz="2400" b="1" i="1" dirty="0">
              <a:solidFill>
                <a:srgbClr val="0000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5992891" y="3507513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</a:t>
            </a:r>
            <a:endParaRPr lang="ru-RU" sz="2400" b="1" i="1" dirty="0">
              <a:solidFill>
                <a:srgbClr val="0000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4716016" y="4653136"/>
            <a:ext cx="360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FF"/>
                </a:solidFill>
                <a:latin typeface="Georgia" pitchFamily="18" charset="0"/>
              </a:rPr>
              <a:t>l</a:t>
            </a:r>
            <a:endParaRPr lang="ru-RU" sz="2400" b="1" i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18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26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Геометрические параметры резьбы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7524" y="512676"/>
            <a:ext cx="8758535" cy="6512823"/>
          </a:xfrm>
        </p:spPr>
        <p:txBody>
          <a:bodyPr lIns="0" tIns="0" rIns="0" bIns="0">
            <a:noAutofit/>
          </a:bodyPr>
          <a:lstStyle/>
          <a:p>
            <a:pPr marL="4572000" indent="0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Основными геометрическими параметрами цилиндрической резьбы </a:t>
            </a:r>
            <a:r>
              <a:rPr lang="ru-RU" sz="1700" dirty="0" smtClean="0">
                <a:solidFill>
                  <a:schemeClr val="tx1"/>
                </a:solidFill>
              </a:rPr>
              <a:t>являются: </a:t>
            </a:r>
            <a:endParaRPr lang="en-US" sz="1700" dirty="0" smtClean="0">
              <a:solidFill>
                <a:schemeClr val="tx1"/>
              </a:solidFill>
            </a:endParaRPr>
          </a:p>
          <a:p>
            <a:pPr marL="4572000" indent="0">
              <a:spcBef>
                <a:spcPts val="0"/>
              </a:spcBef>
              <a:buNone/>
            </a:pPr>
            <a:r>
              <a:rPr lang="ru-RU" sz="1700" b="1" dirty="0" err="1" smtClean="0">
                <a:solidFill>
                  <a:srgbClr val="FF0000"/>
                </a:solidFill>
              </a:rPr>
              <a:t>d</a:t>
            </a:r>
            <a:r>
              <a:rPr lang="ru-RU" sz="1700" dirty="0" smtClean="0">
                <a:solidFill>
                  <a:schemeClr val="tx1"/>
                </a:solidFill>
              </a:rPr>
              <a:t> — номинальный диаметр резьбы (наружный диаметр для винта); </a:t>
            </a:r>
            <a:endParaRPr lang="en-US" sz="1700" dirty="0" smtClean="0">
              <a:solidFill>
                <a:schemeClr val="tx1"/>
              </a:solidFill>
            </a:endParaRPr>
          </a:p>
          <a:p>
            <a:pPr marL="4572000" indent="0">
              <a:spcBef>
                <a:spcPts val="0"/>
              </a:spcBef>
              <a:buNone/>
            </a:pPr>
            <a:r>
              <a:rPr lang="ru-RU" sz="1700" b="1" dirty="0" err="1" smtClean="0">
                <a:solidFill>
                  <a:srgbClr val="FF0000"/>
                </a:solidFill>
              </a:rPr>
              <a:t>d</a:t>
            </a:r>
            <a:r>
              <a:rPr lang="en-US" sz="1700" b="1" baseline="-25000" dirty="0" smtClean="0">
                <a:solidFill>
                  <a:srgbClr val="FF0000"/>
                </a:solidFill>
              </a:rPr>
              <a:t>1</a:t>
            </a:r>
            <a:r>
              <a:rPr lang="ru-RU" sz="1700" dirty="0" smtClean="0">
                <a:solidFill>
                  <a:schemeClr val="tx1"/>
                </a:solidFill>
              </a:rPr>
              <a:t> — внутренний диаметр резьбы винта (по дну впадины);</a:t>
            </a:r>
            <a:endParaRPr lang="en-US" sz="1700" dirty="0" smtClean="0">
              <a:solidFill>
                <a:schemeClr val="tx1"/>
              </a:solidFill>
            </a:endParaRPr>
          </a:p>
          <a:p>
            <a:pPr marL="4572000" indent="0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d</a:t>
            </a:r>
            <a:r>
              <a:rPr lang="ru-RU" sz="1700" b="1" baseline="-25000" dirty="0" smtClean="0">
                <a:solidFill>
                  <a:srgbClr val="FF0000"/>
                </a:solidFill>
              </a:rPr>
              <a:t>2</a:t>
            </a:r>
            <a:r>
              <a:rPr lang="ru-RU" sz="1700" baseline="-25000" dirty="0" smtClean="0">
                <a:solidFill>
                  <a:schemeClr val="tx1"/>
                </a:solidFill>
              </a:rPr>
              <a:t> </a:t>
            </a:r>
            <a:r>
              <a:rPr lang="ru-RU" sz="1700" dirty="0" smtClean="0">
                <a:solidFill>
                  <a:schemeClr val="tx1"/>
                </a:solidFill>
              </a:rPr>
              <a:t>— средний диаметр резьбы, т. е. диаметр воображаемого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  <a:r>
              <a:rPr lang="ru-RU" sz="1700" dirty="0" smtClean="0">
                <a:solidFill>
                  <a:schemeClr val="tx1"/>
                </a:solidFill>
              </a:rPr>
              <a:t>цилиндра, на котором толщина витка равна ширине впадины;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 err="1" smtClean="0">
                <a:solidFill>
                  <a:srgbClr val="FF0000"/>
                </a:solidFill>
              </a:rPr>
              <a:t>р</a:t>
            </a:r>
            <a:r>
              <a:rPr lang="ru-RU" sz="1700" dirty="0" smtClean="0">
                <a:solidFill>
                  <a:schemeClr val="tx1"/>
                </a:solidFill>
              </a:rPr>
              <a:t> — шаг резьбы, т. е. расстояние между одноименными сторонами соседних профилей, измеренное в направлении оси резьбы;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 err="1" smtClean="0">
                <a:solidFill>
                  <a:srgbClr val="FF0000"/>
                </a:solidFill>
              </a:rPr>
              <a:t>р</a:t>
            </a:r>
            <a:r>
              <a:rPr lang="ru-RU" sz="1700" b="1" baseline="-25000" dirty="0" err="1" smtClean="0">
                <a:solidFill>
                  <a:srgbClr val="FF0000"/>
                </a:solidFill>
              </a:rPr>
              <a:t>h</a:t>
            </a:r>
            <a:r>
              <a:rPr lang="ru-RU" sz="1700" b="1" dirty="0" smtClean="0">
                <a:solidFill>
                  <a:srgbClr val="FF0000"/>
                </a:solidFill>
              </a:rPr>
              <a:t> </a:t>
            </a:r>
            <a:r>
              <a:rPr lang="ru-RU" sz="1700" dirty="0" smtClean="0">
                <a:solidFill>
                  <a:schemeClr val="tx1"/>
                </a:solidFill>
              </a:rPr>
              <a:t>— ход резьбы, т. е. расстояние между одноименными сторонами одного и того же витка в осевом направлении:  для однозаходной резьбы </a:t>
            </a:r>
            <a:r>
              <a:rPr lang="ru-RU" sz="1700" b="1" dirty="0" err="1" smtClean="0">
                <a:solidFill>
                  <a:srgbClr val="FF0000"/>
                </a:solidFill>
              </a:rPr>
              <a:t>р</a:t>
            </a:r>
            <a:r>
              <a:rPr lang="ru-RU" sz="1700" b="1" baseline="-25000" dirty="0" err="1" smtClean="0">
                <a:solidFill>
                  <a:srgbClr val="FF0000"/>
                </a:solidFill>
              </a:rPr>
              <a:t>h</a:t>
            </a:r>
            <a:r>
              <a:rPr lang="ru-RU" sz="1700" b="1" dirty="0" smtClean="0">
                <a:solidFill>
                  <a:srgbClr val="FF0000"/>
                </a:solidFill>
              </a:rPr>
              <a:t> = р</a:t>
            </a:r>
            <a:r>
              <a:rPr lang="ru-RU" sz="1700" dirty="0" smtClean="0">
                <a:solidFill>
                  <a:schemeClr val="tx1"/>
                </a:solidFill>
              </a:rPr>
              <a:t>;</a:t>
            </a:r>
            <a:endParaRPr lang="en-US" sz="1700" dirty="0" smtClean="0">
              <a:solidFill>
                <a:schemeClr val="tx1"/>
              </a:solidFill>
            </a:endParaRPr>
          </a:p>
          <a:p>
            <a:pPr indent="1905000">
              <a:spcBef>
                <a:spcPts val="0"/>
              </a:spcBef>
              <a:buNone/>
            </a:pPr>
            <a:r>
              <a:rPr lang="ru-RU" sz="1700" dirty="0" smtClean="0">
                <a:solidFill>
                  <a:schemeClr val="tx1"/>
                </a:solidFill>
              </a:rPr>
              <a:t> для многозаходной </a:t>
            </a:r>
            <a:r>
              <a:rPr lang="ru-RU" sz="1700" b="1" dirty="0" err="1" smtClean="0">
                <a:solidFill>
                  <a:srgbClr val="FF0000"/>
                </a:solidFill>
              </a:rPr>
              <a:t>р</a:t>
            </a:r>
            <a:r>
              <a:rPr lang="ru-RU" sz="1700" b="1" baseline="-25000" dirty="0" err="1" smtClean="0">
                <a:solidFill>
                  <a:srgbClr val="FF0000"/>
                </a:solidFill>
              </a:rPr>
              <a:t>h</a:t>
            </a:r>
            <a:r>
              <a:rPr lang="ru-RU" sz="1700" b="1" dirty="0" smtClean="0">
                <a:solidFill>
                  <a:srgbClr val="FF0000"/>
                </a:solidFill>
              </a:rPr>
              <a:t> = </a:t>
            </a:r>
            <a:r>
              <a:rPr lang="en-US" sz="1700" b="1" dirty="0" smtClean="0">
                <a:solidFill>
                  <a:srgbClr val="FF0000"/>
                </a:solidFill>
              </a:rPr>
              <a:t>p</a:t>
            </a:r>
            <a:r>
              <a:rPr lang="ru-RU" sz="1700" b="1" dirty="0" err="1" smtClean="0">
                <a:solidFill>
                  <a:srgbClr val="FF0000"/>
                </a:solidFill>
              </a:rPr>
              <a:t>z</a:t>
            </a:r>
            <a:r>
              <a:rPr lang="ru-RU" sz="1700" b="1" baseline="-25000" dirty="0" err="1" smtClean="0">
                <a:solidFill>
                  <a:srgbClr val="FF0000"/>
                </a:solidFill>
              </a:rPr>
              <a:t>р</a:t>
            </a:r>
            <a:r>
              <a:rPr lang="ru-RU" sz="1700" dirty="0" smtClean="0">
                <a:solidFill>
                  <a:schemeClr val="tx1"/>
                </a:solidFill>
              </a:rPr>
              <a:t>, </a:t>
            </a:r>
            <a:endParaRPr lang="en-US" sz="17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1700" dirty="0" smtClean="0">
                <a:solidFill>
                  <a:schemeClr val="tx1"/>
                </a:solidFill>
              </a:rPr>
              <a:t>где </a:t>
            </a:r>
            <a:r>
              <a:rPr lang="ru-RU" sz="1700" b="1" dirty="0" err="1" smtClean="0">
                <a:solidFill>
                  <a:srgbClr val="FF0000"/>
                </a:solidFill>
              </a:rPr>
              <a:t>z</a:t>
            </a:r>
            <a:r>
              <a:rPr lang="ru-RU" sz="1700" b="1" dirty="0" smtClean="0">
                <a:solidFill>
                  <a:srgbClr val="FF0000"/>
                </a:solidFill>
              </a:rPr>
              <a:t> </a:t>
            </a:r>
            <a:r>
              <a:rPr lang="ru-RU" sz="1700" dirty="0" smtClean="0">
                <a:solidFill>
                  <a:schemeClr val="tx1"/>
                </a:solidFill>
              </a:rPr>
              <a:t>— число заходов. </a:t>
            </a:r>
            <a:endParaRPr lang="en-US" sz="17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 smtClean="0">
                <a:solidFill>
                  <a:schemeClr val="tx1"/>
                </a:solidFill>
              </a:rPr>
              <a:t>Ход равен пути перемещения винта вдоль своей оси при повороте на один </a:t>
            </a:r>
            <a:r>
              <a:rPr lang="ru-RU" sz="1700" b="1" dirty="0" smtClean="0">
                <a:solidFill>
                  <a:schemeClr val="tx1"/>
                </a:solidFill>
              </a:rPr>
              <a:t>оборот </a:t>
            </a:r>
            <a:r>
              <a:rPr lang="ru-RU" sz="1700" dirty="0" smtClean="0">
                <a:solidFill>
                  <a:schemeClr val="tx1"/>
                </a:solidFill>
              </a:rPr>
              <a:t>в неподвижной гайке; </a:t>
            </a:r>
            <a:endParaRPr lang="en-US" sz="17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 err="1" smtClean="0">
                <a:solidFill>
                  <a:srgbClr val="FF0000"/>
                </a:solidFill>
              </a:rPr>
              <a:t>α </a:t>
            </a:r>
            <a:r>
              <a:rPr lang="ru-RU" sz="1700" dirty="0" smtClean="0">
                <a:solidFill>
                  <a:schemeClr val="tx1"/>
                </a:solidFill>
              </a:rPr>
              <a:t>— угол профиля резьбы;</a:t>
            </a:r>
          </a:p>
          <a:p>
            <a:pPr>
              <a:spcBef>
                <a:spcPts val="0"/>
              </a:spcBef>
              <a:buNone/>
            </a:pPr>
            <a:r>
              <a:rPr lang="ru-RU" sz="1700" b="1" dirty="0" err="1" smtClean="0">
                <a:solidFill>
                  <a:srgbClr val="FF0000"/>
                </a:solidFill>
              </a:rPr>
              <a:t>ψ</a:t>
            </a:r>
            <a:r>
              <a:rPr lang="ru-RU" sz="1700" dirty="0" err="1" smtClean="0">
                <a:solidFill>
                  <a:schemeClr val="tx1"/>
                </a:solidFill>
              </a:rPr>
              <a:t> </a:t>
            </a:r>
            <a:r>
              <a:rPr lang="ru-RU" sz="1700" dirty="0" smtClean="0">
                <a:solidFill>
                  <a:schemeClr val="tx1"/>
                </a:solidFill>
              </a:rPr>
              <a:t>— угол подъема резьбы, т. е. угол, образованный разверткой винтовой линии по среднему диаметру резьбы и плоскостью, перпендикулярной оси винта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  <a:r>
              <a:rPr lang="ru-RU" sz="1700" b="1" dirty="0" err="1" smtClean="0">
                <a:solidFill>
                  <a:srgbClr val="FF0000"/>
                </a:solidFill>
              </a:rPr>
              <a:t>tgψ= p</a:t>
            </a:r>
            <a:r>
              <a:rPr lang="en-US" sz="1700" b="1" baseline="-25000" dirty="0" smtClean="0">
                <a:solidFill>
                  <a:srgbClr val="FF0000"/>
                </a:solidFill>
              </a:rPr>
              <a:t>h</a:t>
            </a:r>
            <a:r>
              <a:rPr lang="en-US" sz="1700" b="1" dirty="0" smtClean="0">
                <a:solidFill>
                  <a:srgbClr val="FF0000"/>
                </a:solidFill>
              </a:rPr>
              <a:t>/ </a:t>
            </a:r>
            <a:r>
              <a:rPr lang="ru-RU" sz="1700" b="1" dirty="0" smtClean="0">
                <a:solidFill>
                  <a:srgbClr val="FF0000"/>
                </a:solidFill>
              </a:rPr>
              <a:t>πd</a:t>
            </a:r>
            <a:r>
              <a:rPr lang="ru-RU" sz="1700" b="1" baseline="-25000" dirty="0" smtClean="0">
                <a:solidFill>
                  <a:srgbClr val="FF0000"/>
                </a:solidFill>
              </a:rPr>
              <a:t>2</a:t>
            </a:r>
            <a:r>
              <a:rPr lang="ru-RU" sz="1700" b="1" dirty="0" smtClean="0">
                <a:solidFill>
                  <a:srgbClr val="FF0000"/>
                </a:solidFill>
              </a:rPr>
              <a:t>. </a:t>
            </a:r>
          </a:p>
          <a:p>
            <a:pPr>
              <a:spcBef>
                <a:spcPts val="0"/>
              </a:spcBef>
              <a:buNone/>
            </a:pPr>
            <a:r>
              <a:rPr lang="ru-RU" sz="1700" dirty="0" smtClean="0">
                <a:solidFill>
                  <a:schemeClr val="tx1"/>
                </a:solidFill>
              </a:rPr>
              <a:t>Из формулы  следует, что угол </a:t>
            </a:r>
            <a:r>
              <a:rPr lang="ru-RU" sz="1700" dirty="0" err="1" smtClean="0">
                <a:solidFill>
                  <a:schemeClr val="tx1"/>
                </a:solidFill>
              </a:rPr>
              <a:t>ψ </a:t>
            </a:r>
            <a:r>
              <a:rPr lang="ru-RU" sz="1700" dirty="0" smtClean="0">
                <a:solidFill>
                  <a:schemeClr val="tx1"/>
                </a:solidFill>
              </a:rPr>
              <a:t>возрастает с увеличением числа заходов резьбы. </a:t>
            </a:r>
          </a:p>
          <a:p>
            <a:pPr>
              <a:spcBef>
                <a:spcPts val="0"/>
              </a:spcBef>
              <a:buNone/>
            </a:pPr>
            <a:r>
              <a:rPr lang="ru-RU" sz="1700" dirty="0" smtClean="0">
                <a:solidFill>
                  <a:schemeClr val="tx1"/>
                </a:solidFill>
              </a:rPr>
              <a:t>­</a:t>
            </a:r>
          </a:p>
          <a:p>
            <a:pPr>
              <a:spcBef>
                <a:spcPts val="0"/>
              </a:spcBef>
            </a:pPr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/>
          </a:p>
        </p:txBody>
      </p:sp>
      <p:pic>
        <p:nvPicPr>
          <p:cNvPr id="6" name="Рисунок 5" descr="метрическа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4684"/>
            <a:ext cx="4762691" cy="248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4281"/>
            <a:ext cx="8229600" cy="37941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Параметры резьбы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1704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3123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123528"/>
              </p:ext>
            </p:extLst>
          </p:nvPr>
        </p:nvGraphicFramePr>
        <p:xfrm>
          <a:off x="1511448" y="479184"/>
          <a:ext cx="6121102" cy="3662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58" name="AutoCAD Drawing" r:id="rId3" imgW="5762625" imgH="3448050" progId="AutoCAD.Drawing.16">
                  <p:embed/>
                </p:oleObj>
              </mc:Choice>
              <mc:Fallback>
                <p:oleObj name="AutoCAD Drawing" r:id="rId3" imgW="5762625" imgH="3448050" progId="AutoCAD.Drawing.16">
                  <p:embed/>
                  <p:pic>
                    <p:nvPicPr>
                      <p:cNvPr id="3123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1448" y="479184"/>
                        <a:ext cx="6121102" cy="36625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1738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3123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224891"/>
              </p:ext>
            </p:extLst>
          </p:nvPr>
        </p:nvGraphicFramePr>
        <p:xfrm>
          <a:off x="2224718" y="4112118"/>
          <a:ext cx="4694563" cy="2776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59" name="AutoCAD Drawing" r:id="rId5" imgW="5762625" imgH="3448050" progId="AutoCAD.Drawing.16">
                  <p:embed/>
                </p:oleObj>
              </mc:Choice>
              <mc:Fallback>
                <p:oleObj name="AutoCAD Drawing" r:id="rId5" imgW="5762625" imgH="3448050" progId="AutoCAD.Drawing.16">
                  <p:embed/>
                  <p:pic>
                    <p:nvPicPr>
                      <p:cNvPr id="3123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718" y="4112118"/>
                        <a:ext cx="4694563" cy="27767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183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3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116632"/>
            <a:ext cx="4186808" cy="522312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i="1" dirty="0">
                <a:solidFill>
                  <a:srgbClr val="C00000"/>
                </a:solidFill>
              </a:rPr>
              <a:t>Элементы </a:t>
            </a:r>
            <a:r>
              <a:rPr lang="ru-RU" altLang="ru-RU" sz="3200" b="1" i="1" dirty="0" smtClean="0">
                <a:solidFill>
                  <a:srgbClr val="C00000"/>
                </a:solidFill>
              </a:rPr>
              <a:t>резьбы</a:t>
            </a:r>
            <a:endParaRPr lang="ru-RU" alt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9144000" cy="2665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95299" y="4365104"/>
            <a:ext cx="8964612" cy="172819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dirty="0" smtClean="0">
                <a:solidFill>
                  <a:srgbClr val="FF3300"/>
                </a:solidFill>
                <a:effectLst/>
              </a:rPr>
              <a:t>p</a:t>
            </a:r>
            <a:r>
              <a:rPr lang="ru-RU" altLang="ru-RU" sz="2400" b="1" i="1" dirty="0" smtClean="0">
                <a:solidFill>
                  <a:srgbClr val="FF3300"/>
                </a:solidFill>
                <a:effectLst/>
              </a:rPr>
              <a:t> </a:t>
            </a:r>
            <a:r>
              <a:rPr lang="ru-RU" altLang="ru-RU" sz="2400" b="1" i="1" dirty="0">
                <a:solidFill>
                  <a:srgbClr val="FF3300"/>
                </a:solidFill>
                <a:effectLst/>
              </a:rPr>
              <a:t>– </a:t>
            </a:r>
            <a:r>
              <a:rPr lang="ru-RU" altLang="ru-RU" sz="2400" b="1" i="1" dirty="0">
                <a:solidFill>
                  <a:srgbClr val="0000FF"/>
                </a:solidFill>
                <a:effectLst/>
              </a:rPr>
              <a:t>шаг </a:t>
            </a:r>
            <a:r>
              <a:rPr lang="ru-RU" altLang="ru-RU" sz="2400" b="1" i="1" dirty="0" smtClean="0">
                <a:solidFill>
                  <a:srgbClr val="0000FF"/>
                </a:solidFill>
                <a:effectLst/>
              </a:rPr>
              <a:t>резьбы</a:t>
            </a:r>
            <a:r>
              <a:rPr lang="en-US" altLang="ru-RU" sz="2400" b="1" i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altLang="ru-RU" sz="2400" b="1" i="1" dirty="0" smtClean="0">
                <a:effectLst/>
              </a:rPr>
              <a:t>(</a:t>
            </a:r>
            <a:r>
              <a:rPr lang="ru-RU" altLang="ru-RU" sz="2400" b="1" i="1" dirty="0" smtClean="0">
                <a:effectLst/>
              </a:rPr>
              <a:t>расстояние </a:t>
            </a:r>
            <a:r>
              <a:rPr lang="ru-RU" altLang="ru-RU" sz="2400" b="1" i="1" dirty="0">
                <a:effectLst/>
              </a:rPr>
              <a:t>между двумя соответствующими точками соседних </a:t>
            </a:r>
            <a:r>
              <a:rPr lang="ru-RU" altLang="ru-RU" sz="2400" b="1" i="1" dirty="0" smtClean="0">
                <a:effectLst/>
              </a:rPr>
              <a:t>витков</a:t>
            </a:r>
            <a:r>
              <a:rPr lang="en-US" altLang="ru-RU" sz="2400" b="1" i="1" dirty="0" smtClean="0">
                <a:effectLst/>
              </a:rPr>
              <a:t>)</a:t>
            </a:r>
            <a:r>
              <a:rPr lang="ru-RU" altLang="ru-RU" sz="2400" b="1" i="1" dirty="0" smtClean="0">
                <a:effectLst/>
              </a:rPr>
              <a:t>;</a:t>
            </a:r>
            <a:endParaRPr lang="ru-RU" altLang="ru-RU" sz="2400" b="1" i="1" dirty="0">
              <a:effectLst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dirty="0">
                <a:solidFill>
                  <a:srgbClr val="FF3300"/>
                </a:solidFill>
                <a:effectLst/>
              </a:rPr>
              <a:t>d </a:t>
            </a:r>
            <a:r>
              <a:rPr lang="ru-RU" altLang="ru-RU" sz="2400" b="1" i="1" dirty="0">
                <a:solidFill>
                  <a:srgbClr val="FF3300"/>
                </a:solidFill>
                <a:effectLst/>
              </a:rPr>
              <a:t>–</a:t>
            </a:r>
            <a:r>
              <a:rPr lang="ru-RU" altLang="ru-RU" sz="2400" b="1" i="1" dirty="0">
                <a:solidFill>
                  <a:schemeClr val="bg1"/>
                </a:solidFill>
                <a:effectLst/>
              </a:rPr>
              <a:t> </a:t>
            </a:r>
            <a:r>
              <a:rPr lang="ru-RU" altLang="ru-RU" sz="2400" b="1" i="1" dirty="0">
                <a:solidFill>
                  <a:srgbClr val="0000FF"/>
                </a:solidFill>
                <a:effectLst/>
              </a:rPr>
              <a:t>наружный диаметр резьбы</a:t>
            </a:r>
            <a:r>
              <a:rPr lang="ru-RU" altLang="ru-RU" sz="2400" b="1" i="1" dirty="0">
                <a:effectLst/>
              </a:rPr>
              <a:t>;</a:t>
            </a:r>
            <a:endParaRPr lang="en-US" altLang="ru-RU" sz="2400" b="1" i="1" dirty="0">
              <a:effectLst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400" b="1" i="1" dirty="0">
                <a:solidFill>
                  <a:srgbClr val="FF3300"/>
                </a:solidFill>
                <a:effectLst/>
              </a:rPr>
              <a:t>d</a:t>
            </a:r>
            <a:r>
              <a:rPr lang="en-US" altLang="ru-RU" sz="2400" b="1" i="1" baseline="-25000" dirty="0">
                <a:solidFill>
                  <a:srgbClr val="FF3300"/>
                </a:solidFill>
                <a:effectLst/>
              </a:rPr>
              <a:t>1</a:t>
            </a:r>
            <a:r>
              <a:rPr lang="ru-RU" altLang="ru-RU" sz="2400" b="1" i="1" baseline="-25000" dirty="0">
                <a:solidFill>
                  <a:srgbClr val="FF3300"/>
                </a:solidFill>
                <a:effectLst/>
              </a:rPr>
              <a:t> </a:t>
            </a:r>
            <a:r>
              <a:rPr lang="ru-RU" altLang="ru-RU" sz="2400" b="1" i="1" dirty="0">
                <a:solidFill>
                  <a:srgbClr val="FF3300"/>
                </a:solidFill>
                <a:effectLst/>
              </a:rPr>
              <a:t>– </a:t>
            </a:r>
            <a:r>
              <a:rPr lang="ru-RU" altLang="ru-RU" sz="2400" b="1" i="1" dirty="0">
                <a:solidFill>
                  <a:srgbClr val="0000FF"/>
                </a:solidFill>
                <a:effectLst/>
              </a:rPr>
              <a:t>внутренний диаметр резьбы</a:t>
            </a:r>
            <a:r>
              <a:rPr lang="ru-RU" altLang="ru-RU" sz="2400" b="1" i="1" dirty="0">
                <a:effectLst/>
              </a:rPr>
              <a:t>.</a:t>
            </a:r>
            <a:endParaRPr lang="ru-RU" altLang="ru-RU" sz="2400" b="1" i="1" dirty="0">
              <a:solidFill>
                <a:srgbClr val="FF33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5673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88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88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2329"/>
          <a:stretch>
            <a:fillRect/>
          </a:stretch>
        </p:blipFill>
        <p:spPr bwMode="auto">
          <a:xfrm>
            <a:off x="222250" y="1125538"/>
            <a:ext cx="8389938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467600" cy="725487"/>
          </a:xfrm>
        </p:spPr>
        <p:txBody>
          <a:bodyPr/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Профили резьбы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0"/>
            <a:ext cx="8684860" cy="5620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Измерение и вычисление шага резьбы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4514" name="Picture 2" descr="Назначение и виды резьбовых соединений классификация резь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241" y="562074"/>
            <a:ext cx="441007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696597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Montserrat"/>
              </a:rPr>
              <a:t>Определить шаг профиля можно </a:t>
            </a:r>
            <a:r>
              <a:rPr lang="ru-RU" b="1" dirty="0">
                <a:solidFill>
                  <a:srgbClr val="111111"/>
                </a:solidFill>
                <a:latin typeface="Montserrat"/>
              </a:rPr>
              <a:t>тремя способами </a:t>
            </a:r>
            <a:endParaRPr lang="ru-RU" b="1" dirty="0" smtClean="0">
              <a:solidFill>
                <a:srgbClr val="111111"/>
              </a:solidFill>
              <a:latin typeface="Montserrat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dirty="0" smtClean="0">
                <a:solidFill>
                  <a:srgbClr val="111111"/>
                </a:solidFill>
                <a:latin typeface="Montserrat"/>
              </a:rPr>
              <a:t>использовать </a:t>
            </a:r>
            <a:r>
              <a:rPr lang="ru-RU" dirty="0">
                <a:solidFill>
                  <a:srgbClr val="111111"/>
                </a:solidFill>
                <a:latin typeface="Montserrat"/>
              </a:rPr>
              <a:t>специальный инструмент (метрический резьбомер), </a:t>
            </a:r>
            <a:endParaRPr lang="ru-RU" dirty="0" smtClean="0">
              <a:solidFill>
                <a:srgbClr val="111111"/>
              </a:solidFill>
              <a:latin typeface="Montserrat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dirty="0" smtClean="0">
                <a:solidFill>
                  <a:srgbClr val="111111"/>
                </a:solidFill>
                <a:latin typeface="Montserrat"/>
              </a:rPr>
              <a:t>сравнить </a:t>
            </a:r>
            <a:r>
              <a:rPr lang="ru-RU" dirty="0">
                <a:solidFill>
                  <a:srgbClr val="111111"/>
                </a:solidFill>
                <a:latin typeface="Montserrat"/>
              </a:rPr>
              <a:t>шаг с крепежа с профилем метчика </a:t>
            </a:r>
            <a:endParaRPr lang="ru-RU" dirty="0" smtClean="0">
              <a:solidFill>
                <a:srgbClr val="111111"/>
              </a:solidFill>
              <a:latin typeface="Montserrat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dirty="0" smtClean="0">
                <a:solidFill>
                  <a:srgbClr val="111111"/>
                </a:solidFill>
                <a:latin typeface="Montserrat"/>
              </a:rPr>
              <a:t>либо </a:t>
            </a:r>
            <a:r>
              <a:rPr lang="ru-RU" dirty="0">
                <a:solidFill>
                  <a:srgbClr val="111111"/>
                </a:solidFill>
                <a:latin typeface="Montserrat"/>
              </a:rPr>
              <a:t>измерить его штангенциркулем. </a:t>
            </a:r>
            <a:endParaRPr lang="ru-RU" dirty="0" smtClean="0">
              <a:solidFill>
                <a:srgbClr val="111111"/>
              </a:solidFill>
              <a:latin typeface="Montserrat"/>
            </a:endParaRPr>
          </a:p>
          <a:p>
            <a:endParaRPr lang="ru-RU" dirty="0">
              <a:solidFill>
                <a:srgbClr val="111111"/>
              </a:solidFill>
              <a:latin typeface="Montserrat"/>
            </a:endParaRPr>
          </a:p>
          <a:p>
            <a:r>
              <a:rPr lang="ru-RU" dirty="0" smtClean="0">
                <a:solidFill>
                  <a:srgbClr val="111111"/>
                </a:solidFill>
                <a:latin typeface="Montserrat"/>
              </a:rPr>
              <a:t>Определение </a:t>
            </a:r>
            <a:r>
              <a:rPr lang="ru-RU" dirty="0">
                <a:solidFill>
                  <a:srgbClr val="111111"/>
                </a:solidFill>
                <a:latin typeface="Montserrat"/>
              </a:rPr>
              <a:t>последним методом наиболее простое – необходимо лишь измерить расстояние между десятью витками профиля и разделить полученную длину на 10.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454405"/>
            <a:ext cx="278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Montserrat"/>
              </a:rPr>
              <a:t>Схема снятия замеров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612" y="580526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Montserrat"/>
              </a:rPr>
              <a:t>Номинальный диаметр вымеривается штангенциркулем по наружной грани профиля. Представленная ниже таблица содержит перечень соответствия наиболее распространенных диаметров и шагов профиля метрической резьбы.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0291" y="91641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Montserrat"/>
              </a:rPr>
              <a:t>Метрический профиль имеет унифицированное обозначение типа М8х1.5, в котором: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11111"/>
                </a:solidFill>
                <a:latin typeface="Montserrat"/>
              </a:rPr>
              <a:t>М – метрический стандарт;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11111"/>
                </a:solidFill>
                <a:latin typeface="Montserrat"/>
              </a:rPr>
              <a:t>8 – номинальный диаметр;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111111"/>
                </a:solidFill>
                <a:latin typeface="Montserrat"/>
              </a:rPr>
              <a:t>5 – шаг профиля.</a:t>
            </a:r>
            <a:endParaRPr lang="ru-RU" b="0" i="0" dirty="0">
              <a:solidFill>
                <a:srgbClr val="111111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81660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0"/>
            <a:ext cx="8684860" cy="56207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Измерение и вычисление шага резьбы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5538" name="Picture 2" descr="Назначение и виды резьбовых соединений классификация резь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33" y="553252"/>
            <a:ext cx="3384376" cy="619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664020"/>
            <a:ext cx="4242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tserrat"/>
              </a:rPr>
              <a:t>Таблица определения типа резьбы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1282" y="1033352"/>
            <a:ext cx="488633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11111"/>
                </a:solidFill>
                <a:latin typeface="Montserrat"/>
              </a:rPr>
              <a:t>При работе с дюймовой резьбой определить шаг ее профиля можно приложив к крепежу дюймовую линейку и визуально подсчитав количество витков, приходящихся на </a:t>
            </a:r>
            <a:r>
              <a:rPr lang="ru-RU" sz="2000" b="1" dirty="0" smtClean="0">
                <a:solidFill>
                  <a:srgbClr val="FF0000"/>
                </a:solidFill>
                <a:latin typeface="Montserrat"/>
              </a:rPr>
              <a:t>1 дюйм (25,4 мм)</a:t>
            </a:r>
            <a:r>
              <a:rPr lang="ru-RU" sz="2000" b="1" dirty="0" smtClean="0">
                <a:solidFill>
                  <a:srgbClr val="111111"/>
                </a:solidFill>
                <a:latin typeface="Montserrat"/>
              </a:rPr>
              <a:t>. </a:t>
            </a:r>
          </a:p>
          <a:p>
            <a:r>
              <a:rPr lang="ru-RU" sz="2000" b="1" dirty="0" smtClean="0">
                <a:solidFill>
                  <a:srgbClr val="111111"/>
                </a:solidFill>
                <a:latin typeface="Montserrat"/>
              </a:rPr>
              <a:t>Используя специальный резьбомер учитывайте, что </a:t>
            </a:r>
            <a:r>
              <a:rPr lang="ru-RU" sz="2000" b="1" dirty="0" smtClean="0">
                <a:solidFill>
                  <a:srgbClr val="0000FF"/>
                </a:solidFill>
                <a:latin typeface="Montserrat"/>
              </a:rPr>
              <a:t>английский и американский стандарт </a:t>
            </a:r>
            <a:r>
              <a:rPr lang="ru-RU" sz="2000" b="1" dirty="0" smtClean="0">
                <a:solidFill>
                  <a:srgbClr val="111111"/>
                </a:solidFill>
                <a:latin typeface="Montserrat"/>
              </a:rPr>
              <a:t>отличается по углу профиля (</a:t>
            </a:r>
            <a:r>
              <a:rPr lang="ru-RU" sz="2000" b="1" dirty="0" smtClean="0">
                <a:solidFill>
                  <a:srgbClr val="FF0000"/>
                </a:solidFill>
                <a:latin typeface="Montserrat"/>
              </a:rPr>
              <a:t>60 и 55</a:t>
            </a:r>
            <a:r>
              <a:rPr lang="ru-RU" sz="2000" b="1" dirty="0" smtClean="0">
                <a:solidFill>
                  <a:srgbClr val="FF0000"/>
                </a:solidFill>
                <a:latin typeface="Montserrat"/>
                <a:sym typeface="Symbol" panose="05050102010706020507" pitchFamily="18" charset="2"/>
              </a:rPr>
              <a:t></a:t>
            </a:r>
            <a:r>
              <a:rPr lang="ru-RU" sz="2000" b="1" dirty="0" smtClean="0">
                <a:solidFill>
                  <a:srgbClr val="111111"/>
                </a:solidFill>
                <a:latin typeface="Montserrat"/>
              </a:rPr>
              <a:t> соответственно), так что тут потребуется внимание при выборе инструмента.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11282" y="5266834"/>
            <a:ext cx="4965174" cy="147732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latin typeface="Montserrat"/>
              </a:rPr>
              <a:t>ВАЖНО</a:t>
            </a:r>
            <a:r>
              <a:rPr lang="ru-RU" b="1" i="1" dirty="0" smtClean="0">
                <a:solidFill>
                  <a:srgbClr val="FF0000"/>
                </a:solidFill>
                <a:latin typeface="Montserrat"/>
              </a:rPr>
              <a:t>:</a:t>
            </a:r>
            <a:r>
              <a:rPr lang="ru-RU" i="1" dirty="0" smtClean="0">
                <a:solidFill>
                  <a:srgbClr val="111111"/>
                </a:solidFill>
                <a:latin typeface="Montserrat"/>
              </a:rPr>
              <a:t> </a:t>
            </a:r>
            <a:r>
              <a:rPr lang="ru-RU" b="1" i="1" dirty="0">
                <a:solidFill>
                  <a:srgbClr val="0000FF"/>
                </a:solidFill>
                <a:latin typeface="Montserrat"/>
              </a:rPr>
              <a:t>не забывайте, что шагом у </a:t>
            </a:r>
            <a:r>
              <a:rPr lang="ru-RU" b="1" i="1" dirty="0">
                <a:solidFill>
                  <a:srgbClr val="FF0000"/>
                </a:solidFill>
                <a:latin typeface="Montserrat"/>
              </a:rPr>
              <a:t>метрической резьбы </a:t>
            </a:r>
            <a:r>
              <a:rPr lang="ru-RU" b="1" i="1" dirty="0">
                <a:solidFill>
                  <a:srgbClr val="0000FF"/>
                </a:solidFill>
                <a:latin typeface="Montserrat"/>
              </a:rPr>
              <a:t>является расстояние между смежными витками профиля, а у </a:t>
            </a:r>
            <a:r>
              <a:rPr lang="ru-RU" b="1" i="1" dirty="0">
                <a:solidFill>
                  <a:srgbClr val="FF0000"/>
                </a:solidFill>
                <a:latin typeface="Montserrat"/>
              </a:rPr>
              <a:t>дюймовой</a:t>
            </a:r>
            <a:r>
              <a:rPr lang="ru-RU" b="1" i="1" dirty="0">
                <a:solidFill>
                  <a:srgbClr val="0000FF"/>
                </a:solidFill>
                <a:latin typeface="Montserrat"/>
              </a:rPr>
              <a:t> – количество витков на 1 дюйм.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58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143875" cy="52387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Параметры метрической резьбы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10745"/>
          <a:stretch>
            <a:fillRect/>
          </a:stretch>
        </p:blipFill>
        <p:spPr>
          <a:xfrm>
            <a:off x="152400" y="804863"/>
            <a:ext cx="8486775" cy="5305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7467600" cy="1143000"/>
          </a:xfrm>
          <a:noFill/>
          <a:ln/>
        </p:spPr>
        <p:txBody>
          <a:bodyPr/>
          <a:lstStyle/>
          <a:p>
            <a:pPr algn="ctr"/>
            <a:r>
              <a:rPr lang="ru-RU" altLang="ru-RU" b="1" i="1" dirty="0">
                <a:solidFill>
                  <a:srgbClr val="C00000"/>
                </a:solidFill>
              </a:rPr>
              <a:t>Изображение резьбы </a:t>
            </a:r>
            <a:r>
              <a:rPr lang="en-US" altLang="ru-RU" b="1" i="1" dirty="0" smtClean="0">
                <a:solidFill>
                  <a:srgbClr val="C00000"/>
                </a:solidFill>
              </a:rPr>
              <a:t/>
            </a:r>
            <a:br>
              <a:rPr lang="en-US" altLang="ru-RU" b="1" i="1" dirty="0" smtClean="0">
                <a:solidFill>
                  <a:srgbClr val="C00000"/>
                </a:solidFill>
              </a:rPr>
            </a:br>
            <a:r>
              <a:rPr lang="ru-RU" altLang="ru-RU" b="1" i="1" dirty="0" smtClean="0">
                <a:solidFill>
                  <a:srgbClr val="C00000"/>
                </a:solidFill>
              </a:rPr>
              <a:t>на </a:t>
            </a:r>
            <a:r>
              <a:rPr lang="ru-RU" altLang="ru-RU" b="1" i="1" dirty="0">
                <a:solidFill>
                  <a:srgbClr val="C00000"/>
                </a:solidFill>
              </a:rPr>
              <a:t>стержне и в </a:t>
            </a:r>
            <a:r>
              <a:rPr lang="ru-RU" altLang="ru-RU" b="1" i="1" dirty="0" smtClean="0">
                <a:solidFill>
                  <a:srgbClr val="C00000"/>
                </a:solidFill>
              </a:rPr>
              <a:t>отверстии</a:t>
            </a:r>
            <a:endParaRPr lang="ru-RU" altLang="ru-RU" b="1" i="1" dirty="0">
              <a:solidFill>
                <a:srgbClr val="C00000"/>
              </a:solidFill>
            </a:endParaRPr>
          </a:p>
        </p:txBody>
      </p:sp>
      <p:pic>
        <p:nvPicPr>
          <p:cNvPr id="112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7477" y="1268760"/>
            <a:ext cx="6395846" cy="54668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79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Прямоугольник 11"/>
          <p:cNvSpPr>
            <a:spLocks noChangeArrowheads="1"/>
          </p:cNvSpPr>
          <p:nvPr/>
        </p:nvSpPr>
        <p:spPr bwMode="auto">
          <a:xfrm>
            <a:off x="0" y="52084"/>
            <a:ext cx="87484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solidFill>
                  <a:srgbClr val="C00000"/>
                </a:solidFill>
                <a:latin typeface="Calibri" pitchFamily="34" charset="0"/>
              </a:rPr>
              <a:t>ДОСТОИНСТВА РЕЗЬБОВЫХ СОЕДИНЕНИЙ</a:t>
            </a:r>
            <a:endParaRPr lang="ru-RU" sz="3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612" y="764704"/>
            <a:ext cx="8514692" cy="59093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452438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006600"/>
                </a:solidFill>
              </a:rPr>
              <a:t>сравнительная простота конструкции;</a:t>
            </a:r>
          </a:p>
          <a:p>
            <a:pPr marL="452438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rgbClr val="006600"/>
                </a:solidFill>
              </a:rPr>
              <a:t>высокая надёжность </a:t>
            </a:r>
            <a:r>
              <a:rPr lang="ru-RU" sz="2200" b="1" dirty="0">
                <a:solidFill>
                  <a:srgbClr val="006600"/>
                </a:solidFill>
              </a:rPr>
              <a:t>и </a:t>
            </a:r>
            <a:r>
              <a:rPr lang="ru-RU" sz="2200" b="1" dirty="0" smtClean="0">
                <a:solidFill>
                  <a:srgbClr val="006600"/>
                </a:solidFill>
              </a:rPr>
              <a:t> долговечность (продолжительный </a:t>
            </a:r>
            <a:r>
              <a:rPr lang="ru-RU" sz="2200" b="1" dirty="0">
                <a:solidFill>
                  <a:srgbClr val="006600"/>
                </a:solidFill>
              </a:rPr>
              <a:t>срок </a:t>
            </a:r>
            <a:r>
              <a:rPr lang="ru-RU" sz="2200" b="1" dirty="0" smtClean="0">
                <a:solidFill>
                  <a:srgbClr val="006600"/>
                </a:solidFill>
              </a:rPr>
              <a:t>службы);</a:t>
            </a:r>
            <a:endParaRPr lang="ru-RU" sz="2200" b="1" dirty="0">
              <a:solidFill>
                <a:srgbClr val="006600"/>
              </a:solidFill>
            </a:endParaRPr>
          </a:p>
          <a:p>
            <a:pPr marL="452438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006600"/>
                </a:solidFill>
              </a:rPr>
              <a:t>создание </a:t>
            </a:r>
            <a:r>
              <a:rPr lang="ru-RU" sz="2200" b="1" dirty="0" smtClean="0">
                <a:solidFill>
                  <a:srgbClr val="006600"/>
                </a:solidFill>
              </a:rPr>
              <a:t>разъёмных </a:t>
            </a:r>
            <a:r>
              <a:rPr lang="ru-RU" sz="2200" b="1" dirty="0">
                <a:solidFill>
                  <a:srgbClr val="006600"/>
                </a:solidFill>
              </a:rPr>
              <a:t>соединений, простота монтажа и демонтажа при помощи общедоступных инструментов;</a:t>
            </a:r>
          </a:p>
          <a:p>
            <a:pPr marL="452438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006600"/>
                </a:solidFill>
              </a:rPr>
              <a:t>контроль силы затягивания при сборке;</a:t>
            </a:r>
          </a:p>
          <a:p>
            <a:pPr marL="452438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006600"/>
                </a:solidFill>
              </a:rPr>
              <a:t>фиксация в заданном </a:t>
            </a:r>
            <a:r>
              <a:rPr lang="ru-RU" sz="2200" b="1" dirty="0" smtClean="0">
                <a:solidFill>
                  <a:srgbClr val="006600"/>
                </a:solidFill>
              </a:rPr>
              <a:t>положении, </a:t>
            </a:r>
            <a:r>
              <a:rPr lang="ru-RU" sz="2200" b="1" dirty="0">
                <a:solidFill>
                  <a:srgbClr val="006600"/>
                </a:solidFill>
              </a:rPr>
              <a:t>благодаря эффекту самоторможения</a:t>
            </a:r>
            <a:r>
              <a:rPr lang="ru-RU" sz="2200" b="1" dirty="0" smtClean="0">
                <a:solidFill>
                  <a:srgbClr val="006600"/>
                </a:solidFill>
              </a:rPr>
              <a:t>;</a:t>
            </a:r>
          </a:p>
          <a:p>
            <a:pPr marL="452438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006600"/>
                </a:solidFill>
              </a:rPr>
              <a:t>возможность создания больших осевых сил, благодаря клиновому действию </a:t>
            </a:r>
            <a:r>
              <a:rPr lang="ru-RU" sz="2200" b="1" dirty="0" smtClean="0">
                <a:solidFill>
                  <a:srgbClr val="006600"/>
                </a:solidFill>
              </a:rPr>
              <a:t>резьбы;</a:t>
            </a:r>
          </a:p>
          <a:p>
            <a:pPr marL="452438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rgbClr val="006600"/>
                </a:solidFill>
              </a:rPr>
              <a:t>малый </a:t>
            </a:r>
            <a:r>
              <a:rPr lang="ru-RU" sz="2200" b="1" dirty="0">
                <a:solidFill>
                  <a:srgbClr val="006600"/>
                </a:solidFill>
              </a:rPr>
              <a:t>вес и размеры крепежа, по сравнению с соединяемыми конструктивными элементами;</a:t>
            </a:r>
          </a:p>
          <a:p>
            <a:pPr marL="452438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200" b="1" dirty="0" smtClean="0">
                <a:solidFill>
                  <a:srgbClr val="006600"/>
                </a:solidFill>
              </a:rPr>
              <a:t>широкая </a:t>
            </a:r>
            <a:r>
              <a:rPr lang="ru-RU" sz="2200" b="1" dirty="0">
                <a:solidFill>
                  <a:srgbClr val="006600"/>
                </a:solidFill>
              </a:rPr>
              <a:t>доступность, большой выбор типоразмеров </a:t>
            </a:r>
            <a:r>
              <a:rPr lang="ru-RU" sz="2200" b="1" dirty="0" smtClean="0">
                <a:solidFill>
                  <a:srgbClr val="006600"/>
                </a:solidFill>
              </a:rPr>
              <a:t>крепежа, их низкая стоимость.</a:t>
            </a:r>
            <a:endParaRPr lang="ru-RU" sz="22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09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973" y="0"/>
            <a:ext cx="8229600" cy="738579"/>
          </a:xfrm>
        </p:spPr>
        <p:txBody>
          <a:bodyPr/>
          <a:lstStyle/>
          <a:p>
            <a:pPr algn="ctr" eaLnBrk="1" hangingPunct="1"/>
            <a:r>
              <a:rPr lang="ru-RU" altLang="ru-RU" sz="4000" b="1" dirty="0" smtClean="0">
                <a:solidFill>
                  <a:srgbClr val="C00000"/>
                </a:solidFill>
              </a:rPr>
              <a:t>Изображение резьбы</a:t>
            </a:r>
          </a:p>
        </p:txBody>
      </p:sp>
      <p:pic>
        <p:nvPicPr>
          <p:cNvPr id="37894" name="Picture 6" descr="рез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74" y="815617"/>
            <a:ext cx="4392613" cy="3367088"/>
          </a:xfrm>
          <a:noFill/>
        </p:spPr>
      </p:pic>
      <p:pic>
        <p:nvPicPr>
          <p:cNvPr id="37895" name="Picture 7" descr="ре_ответсти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6923" y="1581872"/>
            <a:ext cx="3739630" cy="2050765"/>
          </a:xfrm>
          <a:noFill/>
        </p:spPr>
      </p:pic>
      <p:pic>
        <p:nvPicPr>
          <p:cNvPr id="37896" name="Picture 8" descr="ре_стерж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321540"/>
            <a:ext cx="4721369" cy="200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49104" y="4473116"/>
            <a:ext cx="432752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2000" b="1" i="1" dirty="0">
                <a:solidFill>
                  <a:srgbClr val="FF0000"/>
                </a:solidFill>
              </a:rPr>
              <a:t>d</a:t>
            </a:r>
            <a:r>
              <a:rPr lang="en-US" altLang="ru-RU" sz="2000" b="1" i="1" dirty="0"/>
              <a:t> </a:t>
            </a:r>
            <a:r>
              <a:rPr lang="en-US" altLang="ru-RU" sz="2000" b="1" i="1" dirty="0">
                <a:solidFill>
                  <a:srgbClr val="0000FF"/>
                </a:solidFill>
              </a:rPr>
              <a:t>– </a:t>
            </a:r>
            <a:r>
              <a:rPr lang="ru-RU" altLang="ru-RU" sz="2000" b="1" i="1" dirty="0">
                <a:solidFill>
                  <a:srgbClr val="0000FF"/>
                </a:solidFill>
              </a:rPr>
              <a:t>наружный диаметр </a:t>
            </a:r>
            <a:r>
              <a:rPr lang="ru-RU" altLang="ru-RU" sz="2000" b="1" i="1" dirty="0" smtClean="0">
                <a:solidFill>
                  <a:srgbClr val="0000FF"/>
                </a:solidFill>
              </a:rPr>
              <a:t>резьбы;</a:t>
            </a:r>
            <a:endParaRPr lang="ru-RU" altLang="ru-RU" sz="2000" b="1" i="1" dirty="0">
              <a:solidFill>
                <a:srgbClr val="0000FF"/>
              </a:solidFill>
            </a:endParaRPr>
          </a:p>
          <a:p>
            <a:pPr marL="539750" indent="-539750" eaLnBrk="1" hangingPunct="1">
              <a:spcBef>
                <a:spcPct val="50000"/>
              </a:spcBef>
            </a:pPr>
            <a:r>
              <a:rPr lang="en-US" altLang="ru-RU" sz="2000" b="1" i="1" dirty="0">
                <a:solidFill>
                  <a:srgbClr val="FF0000"/>
                </a:solidFill>
              </a:rPr>
              <a:t>d</a:t>
            </a:r>
            <a:r>
              <a:rPr lang="en-US" altLang="ru-RU" sz="2000" b="1" i="1" baseline="-25000" dirty="0">
                <a:solidFill>
                  <a:srgbClr val="FF0000"/>
                </a:solidFill>
              </a:rPr>
              <a:t>1</a:t>
            </a:r>
            <a:r>
              <a:rPr lang="en-US" altLang="ru-RU" sz="2000" b="1" i="1" dirty="0"/>
              <a:t> </a:t>
            </a:r>
            <a:r>
              <a:rPr lang="en-US" altLang="ru-RU" sz="2000" b="1" i="1" dirty="0">
                <a:solidFill>
                  <a:srgbClr val="0000FF"/>
                </a:solidFill>
              </a:rPr>
              <a:t>– </a:t>
            </a:r>
            <a:r>
              <a:rPr lang="ru-RU" altLang="ru-RU" sz="2000" b="1" i="1" dirty="0">
                <a:solidFill>
                  <a:srgbClr val="0000FF"/>
                </a:solidFill>
              </a:rPr>
              <a:t>внутренний диаметр резьбы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4824028" y="3702055"/>
            <a:ext cx="4440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i="1" dirty="0">
                <a:solidFill>
                  <a:srgbClr val="0000D0"/>
                </a:solidFill>
              </a:rPr>
              <a:t>Изображение резьбы в отверстии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4687888" y="6371400"/>
            <a:ext cx="445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i="1" dirty="0">
                <a:solidFill>
                  <a:srgbClr val="0000D0"/>
                </a:solidFill>
              </a:rPr>
              <a:t>Изображение резьбы на стержне</a:t>
            </a:r>
          </a:p>
        </p:txBody>
      </p:sp>
    </p:spTree>
    <p:extLst>
      <p:ext uri="{BB962C8B-B14F-4D97-AF65-F5344CB8AC3E}">
        <p14:creationId xmlns:p14="http://schemas.microsoft.com/office/powerpoint/2010/main" val="233411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7" grpId="0"/>
      <p:bldP spid="37898" grpId="0"/>
      <p:bldP spid="3789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изображение резьбы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340768"/>
            <a:ext cx="8722096" cy="408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00973" y="0"/>
            <a:ext cx="8229600" cy="738579"/>
          </a:xfrm>
        </p:spPr>
        <p:txBody>
          <a:bodyPr/>
          <a:lstStyle/>
          <a:p>
            <a:pPr algn="ctr" eaLnBrk="1" hangingPunct="1"/>
            <a:r>
              <a:rPr lang="ru-RU" altLang="ru-RU" sz="4000" b="1" dirty="0" smtClean="0">
                <a:solidFill>
                  <a:srgbClr val="C00000"/>
                </a:solidFill>
              </a:rPr>
              <a:t>Изображение резьбы</a:t>
            </a:r>
          </a:p>
        </p:txBody>
      </p:sp>
    </p:spTree>
    <p:extLst>
      <p:ext uri="{BB962C8B-B14F-4D97-AF65-F5344CB8AC3E}">
        <p14:creationId xmlns:p14="http://schemas.microsoft.com/office/powerpoint/2010/main" val="1578656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971600" y="116632"/>
            <a:ext cx="7467600" cy="490066"/>
          </a:xfrm>
          <a:noFill/>
          <a:ln/>
        </p:spPr>
        <p:txBody>
          <a:bodyPr>
            <a:normAutofit fontScale="90000"/>
          </a:bodyPr>
          <a:lstStyle/>
          <a:p>
            <a:pPr algn="ctr"/>
            <a:r>
              <a:rPr lang="ru-RU" altLang="ru-RU" b="1" i="1" dirty="0">
                <a:solidFill>
                  <a:srgbClr val="C00000"/>
                </a:solidFill>
              </a:rPr>
              <a:t>Обозначение резьбы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176" y="1196752"/>
            <a:ext cx="9036496" cy="5040560"/>
          </a:xfrm>
          <a:solidFill>
            <a:srgbClr val="CCECFF"/>
          </a:solidFill>
          <a:ln/>
        </p:spPr>
        <p:txBody>
          <a:bodyPr/>
          <a:lstStyle/>
          <a:p>
            <a:pPr marL="452438" indent="-452438">
              <a:spcAft>
                <a:spcPts val="600"/>
              </a:spcAft>
            </a:pPr>
            <a:r>
              <a:rPr lang="ru-RU" altLang="ru-RU" sz="32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М30 </a:t>
            </a:r>
            <a:r>
              <a:rPr lang="ru-RU" sz="2800" b="1" dirty="0" smtClean="0"/>
              <a:t>– метрическая резьба </a:t>
            </a:r>
            <a:r>
              <a:rPr lang="ru-RU" sz="2800" b="1" dirty="0"/>
              <a:t>с наружным диаметром </a:t>
            </a:r>
            <a:r>
              <a:rPr lang="ru-RU" sz="2800" b="1" dirty="0">
                <a:solidFill>
                  <a:srgbClr val="FF00FF"/>
                </a:solidFill>
              </a:rPr>
              <a:t>30 мм </a:t>
            </a:r>
            <a:r>
              <a:rPr lang="ru-RU" sz="2800" b="1" dirty="0"/>
              <a:t>и </a:t>
            </a:r>
            <a:r>
              <a:rPr lang="ru-RU" sz="2800" b="1" dirty="0">
                <a:solidFill>
                  <a:srgbClr val="0000FF"/>
                </a:solidFill>
              </a:rPr>
              <a:t>крупным шагом </a:t>
            </a:r>
            <a:r>
              <a:rPr lang="ru-RU" sz="2800" b="1" dirty="0" smtClean="0">
                <a:solidFill>
                  <a:srgbClr val="0000FF"/>
                </a:solidFill>
              </a:rPr>
              <a:t>резьбы</a:t>
            </a:r>
            <a:r>
              <a:rPr lang="ru-RU" sz="2800" b="1" dirty="0" smtClean="0"/>
              <a:t>.</a:t>
            </a:r>
            <a:endParaRPr lang="ru-RU" altLang="ru-RU" sz="28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2438" indent="-452438">
              <a:spcAft>
                <a:spcPts val="600"/>
              </a:spcAft>
            </a:pPr>
            <a:r>
              <a:rPr lang="ru-RU" altLang="ru-RU" sz="32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М30</a:t>
            </a:r>
            <a:r>
              <a:rPr lang="en-US" altLang="ru-RU" sz="32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  <a:r>
              <a:rPr lang="ru-RU" altLang="ru-RU" sz="32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1,5 </a:t>
            </a:r>
            <a:r>
              <a:rPr lang="ru-RU" sz="2800" b="1" dirty="0"/>
              <a:t>–</a:t>
            </a:r>
            <a:r>
              <a:rPr lang="ru-RU" sz="2800" b="1" dirty="0" smtClean="0"/>
              <a:t> </a:t>
            </a:r>
            <a:r>
              <a:rPr lang="ru-RU" sz="2800" b="1" dirty="0"/>
              <a:t>метрическая резьба с наружным диаметром </a:t>
            </a:r>
            <a:r>
              <a:rPr lang="ru-RU" sz="2800" b="1" dirty="0">
                <a:solidFill>
                  <a:srgbClr val="FF00FF"/>
                </a:solidFill>
              </a:rPr>
              <a:t>30 мм</a:t>
            </a:r>
            <a:r>
              <a:rPr lang="ru-RU" sz="2800" b="1" dirty="0"/>
              <a:t>, </a:t>
            </a:r>
            <a:r>
              <a:rPr lang="ru-RU" sz="2800" b="1" dirty="0">
                <a:solidFill>
                  <a:srgbClr val="0000FF"/>
                </a:solidFill>
              </a:rPr>
              <a:t>мелким шагом </a:t>
            </a:r>
            <a:r>
              <a:rPr lang="ru-RU" sz="2800" b="1" dirty="0">
                <a:solidFill>
                  <a:srgbClr val="FF00FF"/>
                </a:solidFill>
              </a:rPr>
              <a:t>1,5 </a:t>
            </a:r>
            <a:r>
              <a:rPr lang="ru-RU" sz="2800" b="1" dirty="0" smtClean="0">
                <a:solidFill>
                  <a:srgbClr val="FF00FF"/>
                </a:solidFill>
              </a:rPr>
              <a:t>мм</a:t>
            </a:r>
            <a:r>
              <a:rPr lang="ru-RU" sz="2800" b="1" dirty="0" smtClean="0"/>
              <a:t>.</a:t>
            </a:r>
            <a:endParaRPr lang="ru-RU" altLang="ru-RU" sz="28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2438" indent="-452438">
              <a:spcAft>
                <a:spcPts val="600"/>
              </a:spcAft>
            </a:pPr>
            <a:r>
              <a:rPr lang="ru-RU" altLang="ru-RU" sz="32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МК30</a:t>
            </a:r>
            <a:r>
              <a:rPr lang="en-US" altLang="ru-RU" sz="32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x2LH</a:t>
            </a:r>
            <a:r>
              <a:rPr lang="en-US" altLang="ru-RU" sz="3200" b="1" dirty="0" smtClean="0"/>
              <a:t> </a:t>
            </a:r>
            <a:r>
              <a:rPr lang="ru-RU" sz="2800" b="1" dirty="0" smtClean="0"/>
              <a:t>– левая </a:t>
            </a:r>
            <a:r>
              <a:rPr lang="ru-RU" sz="2800" b="1" dirty="0"/>
              <a:t>метрическая коническая резьба с наружным диаметром </a:t>
            </a:r>
            <a:r>
              <a:rPr lang="ru-RU" sz="2800" b="1" dirty="0">
                <a:solidFill>
                  <a:srgbClr val="FF00FF"/>
                </a:solidFill>
              </a:rPr>
              <a:t>30 мм</a:t>
            </a:r>
            <a:r>
              <a:rPr lang="ru-RU" sz="2800" b="1" dirty="0"/>
              <a:t>, шагом резьбы </a:t>
            </a:r>
            <a:r>
              <a:rPr lang="ru-RU" sz="2800" b="1" dirty="0">
                <a:solidFill>
                  <a:srgbClr val="FF00FF"/>
                </a:solidFill>
              </a:rPr>
              <a:t>2 мм</a:t>
            </a:r>
            <a:r>
              <a:rPr lang="ru-RU" altLang="ru-RU" sz="2800" b="1" i="1" dirty="0" smtClean="0"/>
              <a:t>.</a:t>
            </a:r>
            <a:endParaRPr lang="ru-RU" altLang="ru-RU" sz="2800" b="1" i="1" dirty="0"/>
          </a:p>
          <a:p>
            <a:pPr marL="452438" indent="-452438">
              <a:spcAft>
                <a:spcPts val="600"/>
              </a:spcAft>
            </a:pPr>
            <a:r>
              <a:rPr lang="ru-RU" altLang="ru-RU" sz="2800" b="1" i="1" dirty="0">
                <a:solidFill>
                  <a:srgbClr val="006600"/>
                </a:solidFill>
              </a:rPr>
              <a:t>Выносные линии при обозначении резьбы нужно проводить от наружного, </a:t>
            </a:r>
            <a:r>
              <a:rPr lang="ru-RU" altLang="ru-RU" sz="2800" b="1" i="1" dirty="0" smtClean="0">
                <a:solidFill>
                  <a:srgbClr val="006600"/>
                </a:solidFill>
              </a:rPr>
              <a:t>т.е</a:t>
            </a:r>
            <a:r>
              <a:rPr lang="ru-RU" altLang="ru-RU" sz="2800" b="1" i="1" dirty="0">
                <a:solidFill>
                  <a:srgbClr val="006600"/>
                </a:solidFill>
              </a:rPr>
              <a:t>. большего, диаметра.</a:t>
            </a:r>
          </a:p>
        </p:txBody>
      </p:sp>
    </p:spTree>
    <p:extLst>
      <p:ext uri="{BB962C8B-B14F-4D97-AF65-F5344CB8AC3E}">
        <p14:creationId xmlns:p14="http://schemas.microsoft.com/office/powerpoint/2010/main" val="16129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99592" y="229529"/>
            <a:ext cx="6984776" cy="638575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00FF"/>
                </a:solidFill>
              </a:rPr>
              <a:t>Образование </a:t>
            </a:r>
            <a:r>
              <a:rPr lang="ru-RU" sz="2800" b="1" i="1" dirty="0" smtClean="0">
                <a:solidFill>
                  <a:srgbClr val="0000FF"/>
                </a:solidFill>
              </a:rPr>
              <a:t>(нарезание) резьбы</a:t>
            </a:r>
            <a:endParaRPr lang="ru-RU" sz="2800" b="1" i="1" dirty="0">
              <a:solidFill>
                <a:srgbClr val="0000FF"/>
              </a:solidFill>
            </a:endParaRPr>
          </a:p>
        </p:txBody>
      </p:sp>
      <p:pic>
        <p:nvPicPr>
          <p:cNvPr id="7170" name="Picture 2" descr="http://cherch-ikt.ucoz.ru/osnov/razd5/img/rezba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3474" y="875164"/>
            <a:ext cx="6478928" cy="2335427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808" y="4042312"/>
            <a:ext cx="6100554" cy="27146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 descr="http://images.kz.prom.st/9357685_w640_h640_00000047363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134" y="4212315"/>
            <a:ext cx="2537846" cy="254459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6134" y="3835923"/>
            <a:ext cx="2537846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Плашка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38088" y="4042312"/>
            <a:ext cx="21097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Метчик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8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520979" y="61972"/>
            <a:ext cx="8215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Инструменты и приспособления </a:t>
            </a:r>
            <a:endParaRPr lang="ru-RU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для </a:t>
            </a:r>
            <a:r>
              <a:rPr lang="ru-RU" sz="2400" b="1" dirty="0">
                <a:solidFill>
                  <a:srgbClr val="C00000"/>
                </a:solidFill>
                <a:latin typeface="Georgia" pitchFamily="18" charset="0"/>
              </a:rPr>
              <a:t>нарезания резьбы</a:t>
            </a:r>
            <a:endParaRPr lang="ru-RU" sz="2400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2530" name="Рисунок 2" descr="плашкодержатель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9321" y="988467"/>
            <a:ext cx="3602682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3" descr="вортоки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3318" y="3158331"/>
            <a:ext cx="3214688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4" descr="метчики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071813"/>
            <a:ext cx="33274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5" descr="плашки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1000125"/>
            <a:ext cx="314325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6" descr="3_9079DSCN2068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25" y="5143500"/>
            <a:ext cx="328295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785813" y="2428875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itchFamily="18" charset="0"/>
              </a:rPr>
              <a:t>Плашки</a:t>
            </a:r>
          </a:p>
        </p:txBody>
      </p:sp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571500" y="4643438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itchFamily="18" charset="0"/>
              </a:rPr>
              <a:t>Метчики</a:t>
            </a:r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5072063" y="2500313"/>
            <a:ext cx="3214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itchFamily="18" charset="0"/>
              </a:rPr>
              <a:t>Плашкодержатель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5580112" y="4657725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eorgia" pitchFamily="18" charset="0"/>
              </a:rPr>
              <a:t>Воротки</a:t>
            </a:r>
          </a:p>
        </p:txBody>
      </p:sp>
    </p:spTree>
    <p:extLst>
      <p:ext uri="{BB962C8B-B14F-4D97-AF65-F5344CB8AC3E}">
        <p14:creationId xmlns:p14="http://schemas.microsoft.com/office/powerpoint/2010/main" val="939437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00" y="2600325"/>
            <a:ext cx="6400800" cy="22860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6628" name="Рисунок 3" descr="http://teacher.3xy.com.cn/sxyAdminData/images/resource/jpg/200805/20080528150033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 w="76200">
            <a:solidFill>
              <a:srgbClr val="FF0000"/>
            </a:solidFill>
          </a:ln>
          <a:extLst/>
        </p:spPr>
      </p:pic>
      <p:pic>
        <p:nvPicPr>
          <p:cNvPr id="8" name="Рисунок 4" descr="метчики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505890">
            <a:off x="4513419" y="4896884"/>
            <a:ext cx="2763252" cy="124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75856" y="1643055"/>
            <a:ext cx="5238378" cy="3230940"/>
          </a:xfrm>
          <a:prstGeom prst="doubleWave">
            <a:avLst>
              <a:gd name="adj1" fmla="val 6250"/>
              <a:gd name="adj2" fmla="val -188"/>
            </a:avLst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Нарезание 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внутренней</a:t>
            </a: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резьбы 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вручную</a:t>
            </a:r>
            <a:endParaRPr lang="en-US" sz="4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693" y="94051"/>
            <a:ext cx="8107362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Инструмент для нарезания внутренней резьбы</a:t>
            </a: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368300" y="1771650"/>
            <a:ext cx="2909888" cy="1867676"/>
            <a:chOff x="5244" y="2475036"/>
            <a:chExt cx="3391695" cy="2323079"/>
          </a:xfrm>
        </p:grpSpPr>
        <p:pic>
          <p:nvPicPr>
            <p:cNvPr id="16393" name="Picture 2" descr="C:\Documents and Settings\User\Мои документы\Интернат\инструмент\метчик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" y="2475036"/>
              <a:ext cx="3391695" cy="2323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TextBox 2"/>
            <p:cNvSpPr txBox="1">
              <a:spLocks noChangeArrowheads="1"/>
            </p:cNvSpPr>
            <p:nvPr/>
          </p:nvSpPr>
          <p:spPr bwMode="auto">
            <a:xfrm>
              <a:off x="727870" y="4178667"/>
              <a:ext cx="1738548" cy="57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ru-RU" altLang="ru-RU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метчик</a:t>
              </a:r>
            </a:p>
          </p:txBody>
        </p:sp>
      </p:grp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3563938" y="1997075"/>
            <a:ext cx="5472559" cy="1170425"/>
            <a:chOff x="3563888" y="1997591"/>
            <a:chExt cx="5472608" cy="1169546"/>
          </a:xfrm>
        </p:grpSpPr>
        <p:pic>
          <p:nvPicPr>
            <p:cNvPr id="16391" name="Picture 3" descr="C:\Documents and Settings\User\Мои документы\Интернат\инструмент\ворото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997591"/>
              <a:ext cx="5472608" cy="1143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Box 4"/>
            <p:cNvSpPr txBox="1">
              <a:spLocks noChangeArrowheads="1"/>
            </p:cNvSpPr>
            <p:nvPr/>
          </p:nvSpPr>
          <p:spPr bwMode="auto">
            <a:xfrm>
              <a:off x="7164270" y="2705472"/>
              <a:ext cx="17636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ru-RU" altLang="ru-RU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вороток</a:t>
              </a:r>
            </a:p>
          </p:txBody>
        </p:sp>
      </p:grpSp>
      <p:pic>
        <p:nvPicPr>
          <p:cNvPr id="16389" name="Picture 4" descr="C:\Documents and Settings\User\Мои документы\Интернат\инструмент\наружная резьб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294063"/>
            <a:ext cx="44783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D:\интернат\операции\нарез. внутр. резьб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02100"/>
            <a:ext cx="26289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9530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C:\Documents and Settings\1\Рабочий стол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12875"/>
            <a:ext cx="8428038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434509" y="158443"/>
            <a:ext cx="8136706" cy="10772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>
            <a:lvl1pPr algn="ctr">
              <a:spcBef>
                <a:spcPct val="0"/>
              </a:spcBef>
              <a:buNone/>
              <a:defRPr sz="4000" b="1" cap="none" baseline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defRPr>
            </a:lvl1pPr>
          </a:lstStyle>
          <a:p>
            <a:pPr eaLnBrk="1" hangingPunct="1">
              <a:defRPr/>
            </a:pPr>
            <a:r>
              <a:rPr lang="ru-RU" sz="3200" dirty="0">
                <a:ln w="31550" cmpd="sng">
                  <a:noFill/>
                  <a:prstDash val="solid"/>
                </a:ln>
                <a:solidFill>
                  <a:srgbClr val="0000FF"/>
                </a:solidFill>
              </a:rPr>
              <a:t>Нарезание</a:t>
            </a:r>
            <a:r>
              <a:rPr lang="ru-RU" sz="3200" dirty="0">
                <a:ln w="31550" cmpd="sng">
                  <a:noFill/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ru-RU" sz="3200" dirty="0" smtClean="0">
                <a:ln w="31550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внутренней</a:t>
            </a:r>
            <a:r>
              <a:rPr lang="ru-RU" sz="3200" dirty="0" smtClean="0">
                <a:ln w="31550" cmpd="sng">
                  <a:noFill/>
                  <a:prstDash val="solid"/>
                </a:ln>
                <a:solidFill>
                  <a:srgbClr val="00B0F0"/>
                </a:solidFill>
              </a:rPr>
              <a:t> </a:t>
            </a:r>
            <a:r>
              <a:rPr lang="ru-RU" sz="3200" dirty="0" smtClean="0">
                <a:ln w="31550" cmpd="sng">
                  <a:noFill/>
                  <a:prstDash val="solid"/>
                </a:ln>
                <a:solidFill>
                  <a:srgbClr val="0000FF"/>
                </a:solidFill>
              </a:rPr>
              <a:t>резьбы </a:t>
            </a:r>
            <a:r>
              <a:rPr lang="ru-RU" sz="3200" dirty="0" smtClean="0">
                <a:ln w="31550" cmpd="sng">
                  <a:noFill/>
                  <a:prstDash val="solid"/>
                </a:ln>
                <a:solidFill>
                  <a:srgbClr val="00B0F0"/>
                </a:solidFill>
              </a:rPr>
              <a:t>                       </a:t>
            </a:r>
            <a:r>
              <a:rPr lang="ru-RU" sz="3200" dirty="0" smtClean="0">
                <a:ln w="31550" cmpd="sng">
                  <a:noFill/>
                  <a:prstDash val="solid"/>
                </a:ln>
                <a:solidFill>
                  <a:srgbClr val="0000FF"/>
                </a:solidFill>
              </a:rPr>
              <a:t>с </a:t>
            </a:r>
            <a:r>
              <a:rPr lang="ru-RU" sz="3200" dirty="0">
                <a:ln w="31550" cmpd="sng">
                  <a:noFill/>
                  <a:prstDash val="solid"/>
                </a:ln>
                <a:solidFill>
                  <a:srgbClr val="0000FF"/>
                </a:solidFill>
              </a:rPr>
              <a:t>помощью </a:t>
            </a:r>
            <a:r>
              <a:rPr lang="ru-RU" sz="3200" dirty="0" smtClean="0">
                <a:ln w="31550" cmpd="sng">
                  <a:noFill/>
                  <a:prstDash val="solid"/>
                </a:ln>
                <a:solidFill>
                  <a:srgbClr val="C00000"/>
                </a:solidFill>
              </a:rPr>
              <a:t>метчика</a:t>
            </a:r>
            <a:endParaRPr lang="ru-RU" sz="3200" dirty="0">
              <a:ln w="31550" cmpd="sng">
                <a:noFill/>
                <a:prstDash val="solid"/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6192" y="44624"/>
            <a:ext cx="7467600" cy="562074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i="1" dirty="0">
                <a:solidFill>
                  <a:srgbClr val="C00000"/>
                </a:solidFill>
              </a:rPr>
              <a:t>НАРЕЗАНИЕ ВНУТРЕННЕЙ РЕЗЬБЫ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07504" y="606698"/>
            <a:ext cx="8712968" cy="590931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alt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ru-RU" altLang="ru-RU" b="1" i="1" dirty="0">
                <a:solidFill>
                  <a:srgbClr val="FF0000"/>
                </a:solidFill>
              </a:rPr>
              <a:t>Внутреннюю резьбу (резьбу в отверстии) </a:t>
            </a:r>
            <a:r>
              <a:rPr lang="ru-RU" altLang="ru-RU" i="1" dirty="0"/>
              <a:t>нарезают </a:t>
            </a:r>
            <a:r>
              <a:rPr lang="ru-RU" altLang="ru-RU" b="1" i="1" dirty="0" smtClean="0">
                <a:solidFill>
                  <a:srgbClr val="FF0000"/>
                </a:solidFill>
              </a:rPr>
              <a:t>метчиком</a:t>
            </a:r>
            <a:r>
              <a:rPr lang="ru-RU" altLang="ru-RU" i="1" dirty="0" smtClean="0"/>
              <a:t>. </a:t>
            </a:r>
          </a:p>
          <a:p>
            <a:r>
              <a:rPr lang="ru-RU" altLang="ru-RU" i="1" dirty="0" smtClean="0"/>
              <a:t>Он </a:t>
            </a:r>
            <a:r>
              <a:rPr lang="ru-RU" altLang="ru-RU" i="1" dirty="0"/>
              <a:t>состоит из хвостовика и рабочей части. Хвостовиком метчик крепится в воротке или патроне станка. Рабочая часть метчика представляет собой винт с продольными или винтовыми канавками для нарезания резьбы. Как и </a:t>
            </a:r>
            <a:r>
              <a:rPr lang="ru-RU" altLang="ru-RU" i="1" dirty="0" smtClean="0"/>
              <a:t>в плашках</a:t>
            </a:r>
            <a:r>
              <a:rPr lang="ru-RU" altLang="ru-RU" i="1" dirty="0"/>
              <a:t>, в рабочей части метчика имеется заборная часть для облегчения входа инструмента в отверстие. Винтовые канавки, аналогично продольным отверстиям в плашке, образуют режущие кромки. По ним же сходит стружка.</a:t>
            </a:r>
          </a:p>
          <a:p>
            <a:r>
              <a:rPr lang="ru-RU" altLang="ru-RU" b="1" i="1" dirty="0">
                <a:solidFill>
                  <a:srgbClr val="FF0000"/>
                </a:solidFill>
              </a:rPr>
              <a:t>Ручные метчики для нарезания метрической резьбы выпускают в комплекте, включающем </a:t>
            </a:r>
            <a:r>
              <a:rPr lang="ru-RU" altLang="ru-RU" b="1" i="1" dirty="0">
                <a:solidFill>
                  <a:srgbClr val="0000FF"/>
                </a:solidFill>
              </a:rPr>
              <a:t>два метчика </a:t>
            </a:r>
            <a:r>
              <a:rPr lang="ru-RU" altLang="ru-RU" b="1" i="1" dirty="0">
                <a:solidFill>
                  <a:srgbClr val="FF0000"/>
                </a:solidFill>
              </a:rPr>
              <a:t>для резьбы диаметром </a:t>
            </a:r>
            <a:r>
              <a:rPr lang="ru-RU" altLang="ru-RU" b="1" i="1" dirty="0">
                <a:solidFill>
                  <a:srgbClr val="0000FF"/>
                </a:solidFill>
              </a:rPr>
              <a:t>до 3 мм </a:t>
            </a:r>
            <a:r>
              <a:rPr lang="ru-RU" altLang="ru-RU" b="1" i="1" dirty="0">
                <a:solidFill>
                  <a:srgbClr val="FF0000"/>
                </a:solidFill>
              </a:rPr>
              <a:t>и </a:t>
            </a:r>
            <a:r>
              <a:rPr lang="ru-RU" altLang="ru-RU" b="1" i="1" dirty="0">
                <a:solidFill>
                  <a:srgbClr val="0000FF"/>
                </a:solidFill>
              </a:rPr>
              <a:t>три</a:t>
            </a:r>
            <a:r>
              <a:rPr lang="ru-RU" altLang="ru-RU" b="1" i="1" dirty="0">
                <a:solidFill>
                  <a:srgbClr val="FF0000"/>
                </a:solidFill>
              </a:rPr>
              <a:t> (№ </a:t>
            </a:r>
            <a:r>
              <a:rPr lang="ru-RU" altLang="ru-RU" b="1" i="1" dirty="0" smtClean="0">
                <a:solidFill>
                  <a:srgbClr val="FF0000"/>
                </a:solidFill>
              </a:rPr>
              <a:t>1-черновой</a:t>
            </a:r>
            <a:r>
              <a:rPr lang="ru-RU" altLang="ru-RU" b="1" i="1" dirty="0">
                <a:solidFill>
                  <a:srgbClr val="FF0000"/>
                </a:solidFill>
              </a:rPr>
              <a:t>, № </a:t>
            </a:r>
            <a:r>
              <a:rPr lang="ru-RU" altLang="ru-RU" b="1" i="1" dirty="0" smtClean="0">
                <a:solidFill>
                  <a:srgbClr val="FF0000"/>
                </a:solidFill>
              </a:rPr>
              <a:t>2-средний </a:t>
            </a:r>
            <a:r>
              <a:rPr lang="ru-RU" altLang="ru-RU" b="1" i="1" dirty="0">
                <a:solidFill>
                  <a:srgbClr val="FF0000"/>
                </a:solidFill>
              </a:rPr>
              <a:t>и № </a:t>
            </a:r>
            <a:r>
              <a:rPr lang="ru-RU" altLang="ru-RU" b="1" i="1" dirty="0" smtClean="0">
                <a:solidFill>
                  <a:srgbClr val="FF0000"/>
                </a:solidFill>
              </a:rPr>
              <a:t>3-чистовой</a:t>
            </a:r>
            <a:r>
              <a:rPr lang="ru-RU" altLang="ru-RU" b="1" i="1" dirty="0">
                <a:solidFill>
                  <a:srgbClr val="FF0000"/>
                </a:solidFill>
              </a:rPr>
              <a:t>) для резьбы диаметром </a:t>
            </a:r>
            <a:r>
              <a:rPr lang="ru-RU" altLang="ru-RU" b="1" i="1" dirty="0">
                <a:solidFill>
                  <a:srgbClr val="0000FF"/>
                </a:solidFill>
              </a:rPr>
              <a:t>больше 3 мм</a:t>
            </a:r>
            <a:r>
              <a:rPr lang="ru-RU" altLang="ru-RU" b="1" i="1" dirty="0">
                <a:solidFill>
                  <a:srgbClr val="FF0000"/>
                </a:solidFill>
              </a:rPr>
              <a:t>. </a:t>
            </a:r>
            <a:endParaRPr lang="ru-RU" altLang="ru-RU" b="1" i="1" dirty="0" smtClean="0">
              <a:solidFill>
                <a:srgbClr val="FF0000"/>
              </a:solidFill>
            </a:endParaRPr>
          </a:p>
          <a:p>
            <a:r>
              <a:rPr lang="ru-RU" altLang="ru-RU" i="1" dirty="0" smtClean="0"/>
              <a:t>Метчики</a:t>
            </a:r>
            <a:r>
              <a:rPr lang="ru-RU" altLang="ru-RU" i="1" dirty="0"/>
              <a:t>, входящие в комплект, имеют разные диаметры резьбонарезной части и различную форму профилей. На хвостовой части всех метчиков комплекта выбиты круговые </a:t>
            </a:r>
            <a:r>
              <a:rPr lang="ru-RU" altLang="ru-RU" i="1" dirty="0" smtClean="0"/>
              <a:t>риски (</a:t>
            </a:r>
            <a:r>
              <a:rPr lang="ru-RU" altLang="ru-RU" i="1" dirty="0"/>
              <a:t>1,2,3) или проставлены номера метчиков, а также указаны размеры </a:t>
            </a:r>
            <a:r>
              <a:rPr lang="ru-RU" altLang="ru-RU" i="1" dirty="0" smtClean="0"/>
              <a:t>резьбы –диаметр </a:t>
            </a:r>
            <a:r>
              <a:rPr lang="ru-RU" altLang="ru-RU" i="1" dirty="0"/>
              <a:t>и шаг.</a:t>
            </a:r>
          </a:p>
          <a:p>
            <a:r>
              <a:rPr lang="ru-RU" altLang="ru-RU" i="1" dirty="0"/>
              <a:t>    Для вращения метчика при нарезании резьбы ручным способом применяют </a:t>
            </a:r>
            <a:r>
              <a:rPr lang="ru-RU" altLang="ru-RU" i="1" dirty="0" smtClean="0"/>
              <a:t>приспособление – вороток. </a:t>
            </a:r>
            <a:endParaRPr lang="ru-RU" altLang="ru-RU" i="1" dirty="0"/>
          </a:p>
          <a:p>
            <a:r>
              <a:rPr lang="ru-RU" altLang="ru-RU" i="1" dirty="0"/>
              <a:t>   Прежде чем приступить к нарезанию резьбы в отверстии</a:t>
            </a:r>
            <a:r>
              <a:rPr lang="ru-RU" altLang="ru-RU" i="1" dirty="0" smtClean="0"/>
              <a:t>, выполняют </a:t>
            </a:r>
            <a:r>
              <a:rPr lang="ru-RU" altLang="ru-RU" i="1" dirty="0"/>
              <a:t>разметку места отверстия с обязательным его </a:t>
            </a:r>
            <a:r>
              <a:rPr lang="ru-RU" altLang="ru-RU" i="1" dirty="0" err="1"/>
              <a:t>накерниванием</a:t>
            </a:r>
            <a:r>
              <a:rPr lang="ru-RU" altLang="ru-RU" i="1" dirty="0"/>
              <a:t>. </a:t>
            </a:r>
            <a:endParaRPr lang="ru-RU" altLang="ru-RU" i="1" dirty="0" smtClean="0"/>
          </a:p>
          <a:p>
            <a:r>
              <a:rPr lang="ru-RU" altLang="ru-RU" i="1" dirty="0" smtClean="0"/>
              <a:t>С </a:t>
            </a:r>
            <a:r>
              <a:rPr lang="ru-RU" altLang="ru-RU" i="1" dirty="0"/>
              <a:t>учетом размеров будущей резьбы по таблице подбирают диаметр сверла</a:t>
            </a:r>
            <a:r>
              <a:rPr lang="ru-RU" altLang="ru-RU" i="1" dirty="0" smtClean="0"/>
              <a:t>.   </a:t>
            </a:r>
            <a:endParaRPr lang="ru-RU" altLang="ru-RU" i="1" dirty="0"/>
          </a:p>
        </p:txBody>
      </p:sp>
    </p:spTree>
    <p:extLst>
      <p:ext uri="{BB962C8B-B14F-4D97-AF65-F5344CB8AC3E}">
        <p14:creationId xmlns:p14="http://schemas.microsoft.com/office/powerpoint/2010/main" val="28303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42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49" y="46150"/>
            <a:ext cx="7343775" cy="10795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Инструменты, </a:t>
            </a:r>
            <a:r>
              <a:rPr lang="ru-RU" sz="3200" b="1" dirty="0">
                <a:solidFill>
                  <a:srgbClr val="C00000"/>
                </a:solidFill>
              </a:rPr>
              <a:t>применяемые  для  нарезания  </a:t>
            </a:r>
            <a:r>
              <a:rPr lang="ru-RU" sz="3200" b="1" dirty="0" smtClean="0">
                <a:solidFill>
                  <a:srgbClr val="C00000"/>
                </a:solidFill>
              </a:rPr>
              <a:t>резьбы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i[39]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637116"/>
            <a:ext cx="4373736" cy="3202786"/>
          </a:xfrm>
        </p:spPr>
      </p:pic>
      <p:pic>
        <p:nvPicPr>
          <p:cNvPr id="25604" name="Рисунок 3" descr="i[24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97990">
            <a:off x="7679170" y="-42999"/>
            <a:ext cx="8794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7228" y="954590"/>
            <a:ext cx="8678863" cy="48059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0000CC"/>
                </a:solidFill>
              </a:rPr>
              <a:t>Инструменты, для нарезания внутренней резьбы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ru-RU" sz="2000" b="1" i="1" u="sng" dirty="0" smtClean="0">
                <a:solidFill>
                  <a:srgbClr val="7030A0"/>
                </a:solidFill>
              </a:rPr>
              <a:t>метчики</a:t>
            </a:r>
            <a:endParaRPr lang="ru-RU" sz="2000" b="1" i="1" u="sng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048" y="1420291"/>
            <a:ext cx="8251222" cy="92333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b="1" u="sng" dirty="0" err="1" smtClean="0">
                <a:solidFill>
                  <a:srgbClr val="FF0000"/>
                </a:solidFill>
              </a:rPr>
              <a:t>Метчи́к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0000FF"/>
                </a:solidFill>
              </a:rPr>
              <a:t>– инструмент для </a:t>
            </a:r>
            <a:r>
              <a:rPr lang="ru-RU" b="1" dirty="0">
                <a:solidFill>
                  <a:srgbClr val="0000FF"/>
                </a:solidFill>
              </a:rPr>
              <a:t>нарезания </a:t>
            </a:r>
            <a:r>
              <a:rPr lang="ru-RU" b="1" dirty="0" smtClean="0">
                <a:solidFill>
                  <a:srgbClr val="0000FF"/>
                </a:solidFill>
              </a:rPr>
              <a:t>внутренних резьб, </a:t>
            </a:r>
            <a:r>
              <a:rPr lang="ru-RU" b="1" dirty="0">
                <a:solidFill>
                  <a:srgbClr val="0000FF"/>
                </a:solidFill>
              </a:rPr>
              <a:t>представляет собой винт с прорезанными прямыми или винтовыми стружечными канавками, образующими режущие кромки.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51231" y="2395844"/>
            <a:ext cx="3821039" cy="375487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202122"/>
                </a:solidFill>
              </a:rPr>
              <a:t>Метчик </a:t>
            </a:r>
            <a:r>
              <a:rPr lang="ru-RU" sz="1700" b="1" dirty="0" smtClean="0">
                <a:solidFill>
                  <a:srgbClr val="FF00FF"/>
                </a:solidFill>
              </a:rPr>
              <a:t>хвостовой частью </a:t>
            </a:r>
            <a:r>
              <a:rPr lang="ru-RU" sz="1700" b="1" dirty="0" smtClean="0">
                <a:solidFill>
                  <a:srgbClr val="202122"/>
                </a:solidFill>
              </a:rPr>
              <a:t>крепится в </a:t>
            </a:r>
            <a:r>
              <a:rPr lang="ru-RU" sz="1700" b="1" dirty="0" smtClean="0">
                <a:solidFill>
                  <a:srgbClr val="FF00FF"/>
                </a:solidFill>
              </a:rPr>
              <a:t>вороток</a:t>
            </a:r>
            <a:r>
              <a:rPr lang="ru-RU" sz="1700" b="1" dirty="0" smtClean="0">
                <a:solidFill>
                  <a:srgbClr val="202122"/>
                </a:solidFill>
              </a:rPr>
              <a:t>, </a:t>
            </a:r>
            <a:r>
              <a:rPr lang="ru-RU" sz="1700" b="1" dirty="0">
                <a:solidFill>
                  <a:srgbClr val="202122"/>
                </a:solidFill>
              </a:rPr>
              <a:t>рабочей частью вводится в отверстие, в котором при проворачивании воротка возвратно-поступательными движениями нарезается резьба. </a:t>
            </a:r>
            <a:endParaRPr lang="ru-RU" sz="1700" b="1" dirty="0" smtClean="0">
              <a:solidFill>
                <a:srgbClr val="202122"/>
              </a:solidFill>
            </a:endParaRPr>
          </a:p>
          <a:p>
            <a:r>
              <a:rPr lang="ru-RU" sz="1700" b="1" dirty="0" smtClean="0">
                <a:solidFill>
                  <a:srgbClr val="202122"/>
                </a:solidFill>
              </a:rPr>
              <a:t>Рабочая </a:t>
            </a:r>
            <a:r>
              <a:rPr lang="ru-RU" sz="1700" b="1" dirty="0">
                <a:solidFill>
                  <a:srgbClr val="202122"/>
                </a:solidFill>
              </a:rPr>
              <a:t>часть метчика имеет режущую и калибрующую части. </a:t>
            </a:r>
            <a:endParaRPr lang="ru-RU" sz="1700" b="1" dirty="0" smtClean="0">
              <a:solidFill>
                <a:srgbClr val="202122"/>
              </a:solidFill>
            </a:endParaRPr>
          </a:p>
          <a:p>
            <a:r>
              <a:rPr lang="ru-RU" sz="1700" b="1" dirty="0" smtClean="0">
                <a:solidFill>
                  <a:srgbClr val="202122"/>
                </a:solidFill>
              </a:rPr>
              <a:t>Задняя </a:t>
            </a:r>
            <a:r>
              <a:rPr lang="ru-RU" sz="1700" b="1" dirty="0">
                <a:solidFill>
                  <a:srgbClr val="202122"/>
                </a:solidFill>
              </a:rPr>
              <a:t>поверхность рабочей части для исключения трения её об обрабатываемую деталь выполняется </a:t>
            </a:r>
            <a:r>
              <a:rPr lang="ru-RU" sz="1700" b="1" dirty="0" err="1">
                <a:solidFill>
                  <a:srgbClr val="202122"/>
                </a:solidFill>
              </a:rPr>
              <a:t>затылованной</a:t>
            </a:r>
            <a:r>
              <a:rPr lang="ru-RU" sz="1700" b="1" dirty="0">
                <a:solidFill>
                  <a:srgbClr val="202122"/>
                </a:solidFill>
              </a:rPr>
              <a:t> (некруглой). </a:t>
            </a:r>
            <a:endParaRPr lang="ru-RU" sz="17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4510" y="6165536"/>
            <a:ext cx="8277760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02122"/>
                </a:solidFill>
              </a:rPr>
              <a:t>Профиль резьбы метчика должен соответствовать профилю нарезаемой резьбы.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020" y="476672"/>
            <a:ext cx="8496436" cy="576064"/>
          </a:xfrm>
        </p:spPr>
        <p:txBody>
          <a:bodyPr>
            <a:noAutofit/>
          </a:bodyPr>
          <a:lstStyle/>
          <a:p>
            <a:pPr algn="ctr"/>
            <a:r>
              <a:rPr lang="ru-RU" sz="34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НЕДОСТАТКИ РЕЗЬБОВЫХ СОЕДИНЕНИЙ</a:t>
            </a:r>
            <a:endParaRPr lang="ru-RU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0020" y="1340768"/>
            <a:ext cx="8424936" cy="3888432"/>
          </a:xfrm>
          <a:solidFill>
            <a:srgbClr val="CCFFCC"/>
          </a:solidFill>
        </p:spPr>
        <p:txBody>
          <a:bodyPr>
            <a:noAutofit/>
          </a:bodyPr>
          <a:lstStyle/>
          <a:p>
            <a:pPr marL="452438" indent="-452438"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00D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концентрация напряжений во впадинах </a:t>
            </a:r>
            <a:r>
              <a:rPr lang="ru-RU" b="1" dirty="0" smtClean="0">
                <a:solidFill>
                  <a:srgbClr val="0000D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резьбы</a:t>
            </a: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понижающие её прочность;</a:t>
            </a:r>
          </a:p>
          <a:p>
            <a:pPr marL="452438" indent="-452438"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неравномерное 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нагрузки по винтовой линии резьбы (около 50% давления приходиться на первый виток</a:t>
            </a: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452438" indent="-452438"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ускоренный 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и ослабление стыка при частой разборке </a:t>
            </a: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крепежа;</a:t>
            </a:r>
          </a:p>
          <a:p>
            <a:pPr marL="452438" indent="-452438">
              <a:spcAft>
                <a:spcPts val="60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00D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низкая </a:t>
            </a:r>
            <a:r>
              <a:rPr lang="ru-RU" b="1" dirty="0">
                <a:solidFill>
                  <a:srgbClr val="0000D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вибрационная стойкость (</a:t>
            </a:r>
            <a:r>
              <a:rPr lang="ru-RU" b="1" dirty="0" err="1">
                <a:solidFill>
                  <a:srgbClr val="0000D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самоотвинчивание</a:t>
            </a:r>
            <a:r>
              <a:rPr lang="ru-RU" b="1" dirty="0">
                <a:solidFill>
                  <a:srgbClr val="0000D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 вибрации</a:t>
            </a:r>
            <a:r>
              <a:rPr lang="ru-RU" b="1" dirty="0" smtClean="0">
                <a:solidFill>
                  <a:srgbClr val="0000D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b="1" dirty="0">
              <a:solidFill>
                <a:srgbClr val="0000D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2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82550"/>
            <a:ext cx="7467600" cy="6397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Метчик ручной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250825" y="722313"/>
            <a:ext cx="84978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000" b="1" i="1"/>
              <a:t>Рабочая часть метчика </a:t>
            </a:r>
            <a:r>
              <a:rPr lang="ru-RU" altLang="ru-RU" sz="2000"/>
              <a:t>состоит из заборной и калибрующей частей.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000" b="1" i="1"/>
              <a:t>Заборная (или режущая) часть </a:t>
            </a:r>
            <a:r>
              <a:rPr lang="ru-RU" altLang="ru-RU" sz="2000"/>
              <a:t>обычно делается в виде конуса, она производит основную работу при нарезании резьбы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44700"/>
            <a:ext cx="3052763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2055813"/>
            <a:ext cx="4870450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713" y="188913"/>
            <a:ext cx="7467600" cy="5953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Комплект метчиков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/>
          <a:stretch>
            <a:fillRect/>
          </a:stretch>
        </p:blipFill>
        <p:spPr bwMode="auto">
          <a:xfrm>
            <a:off x="179388" y="1052513"/>
            <a:ext cx="8461375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683568" y="64421"/>
            <a:ext cx="7467600" cy="41805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Нарезание внутренней резьбы</a:t>
            </a:r>
          </a:p>
        </p:txBody>
      </p:sp>
      <p:sp>
        <p:nvSpPr>
          <p:cNvPr id="4198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099284"/>
              </p:ext>
            </p:extLst>
          </p:nvPr>
        </p:nvGraphicFramePr>
        <p:xfrm>
          <a:off x="0" y="593255"/>
          <a:ext cx="9144000" cy="6291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81" name="Презентация" r:id="rId3" imgW="4569445" imgH="3426611" progId="">
                  <p:embed/>
                </p:oleObj>
              </mc:Choice>
              <mc:Fallback>
                <p:oleObj name="Презентация" r:id="rId3" imgW="4569445" imgH="342661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93255"/>
                        <a:ext cx="9144000" cy="6291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9811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184150"/>
            <a:ext cx="8567738" cy="9366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Ручные метчики закрепляются в приспособление – </a:t>
            </a:r>
            <a:r>
              <a:rPr lang="ru-RU" sz="2800" b="1" i="1" u="sng" dirty="0" smtClean="0">
                <a:solidFill>
                  <a:srgbClr val="7030A0"/>
                </a:solidFill>
              </a:rPr>
              <a:t>вороток</a:t>
            </a:r>
            <a:r>
              <a:rPr lang="ru-RU" sz="2800" b="1" i="1" u="sng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800" b="1" i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 descr="i[3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125538"/>
            <a:ext cx="321627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i[2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1127125"/>
            <a:ext cx="38735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i[5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10025"/>
            <a:ext cx="3570287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207963"/>
            <a:ext cx="7467600" cy="608012"/>
          </a:xfr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Нарезание внутренней резьбы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88" y="4826000"/>
            <a:ext cx="7921625" cy="1755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dirty="0"/>
              <a:t>В целях облегчения работы вороток с метчиком не всё время по направлению часовой стрелки, а </a:t>
            </a:r>
            <a:r>
              <a:rPr lang="ru-RU" b="1" i="1" dirty="0">
                <a:solidFill>
                  <a:srgbClr val="FF0000"/>
                </a:solidFill>
              </a:rPr>
              <a:t>один – два оборота вправо </a:t>
            </a:r>
            <a:r>
              <a:rPr lang="ru-RU" dirty="0"/>
              <a:t>и </a:t>
            </a:r>
            <a:r>
              <a:rPr lang="ru-RU" b="1" i="1" dirty="0">
                <a:solidFill>
                  <a:srgbClr val="FF0000"/>
                </a:solidFill>
              </a:rPr>
              <a:t>пол-оборота влево </a:t>
            </a:r>
            <a:r>
              <a:rPr lang="ru-RU" dirty="0"/>
              <a:t>и т.д. </a:t>
            </a:r>
          </a:p>
          <a:p>
            <a:pPr algn="just" eaLnBrk="1" hangingPunct="1">
              <a:defRPr/>
            </a:pPr>
            <a:r>
              <a:rPr lang="ru-RU" dirty="0"/>
              <a:t>Благодаря такому возвратно вращательному движению метчика, стружка ломается, получается мелкой дробленой, а процесс резания значительно облегчается 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r="1971" b="2779"/>
          <a:stretch>
            <a:fillRect/>
          </a:stretch>
        </p:blipFill>
        <p:spPr bwMode="auto">
          <a:xfrm>
            <a:off x="4938713" y="1055688"/>
            <a:ext cx="3643312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" t="9457" r="6947" b="3529"/>
          <a:stretch>
            <a:fillRect/>
          </a:stretch>
        </p:blipFill>
        <p:spPr bwMode="auto">
          <a:xfrm>
            <a:off x="179388" y="1285875"/>
            <a:ext cx="4324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4286248" y="1214422"/>
            <a:ext cx="1928826" cy="500066"/>
          </a:xfrm>
          <a:prstGeom prst="wedgeRoundRectCallout">
            <a:avLst>
              <a:gd name="adj1" fmla="val 52911"/>
              <a:gd name="adj2" fmla="val 15765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/>
              <a:t>Установка метчика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3571868" y="2786058"/>
            <a:ext cx="1857388" cy="642942"/>
          </a:xfrm>
          <a:prstGeom prst="wedgeRoundRectCallout">
            <a:avLst>
              <a:gd name="adj1" fmla="val -99055"/>
              <a:gd name="adj2" fmla="val -6739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/>
              <a:t>Процесс нарезания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399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1771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23850" y="260350"/>
            <a:ext cx="85693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altLang="ru-RU" b="1" i="1" dirty="0">
                <a:solidFill>
                  <a:srgbClr val="C00000"/>
                </a:solidFill>
              </a:rPr>
              <a:t>При нарезании внутренней резьбы металл как бы выдавливается, уменьшая диаметр отверстия. </a:t>
            </a:r>
          </a:p>
          <a:p>
            <a:pPr>
              <a:spcBef>
                <a:spcPct val="50000"/>
              </a:spcBef>
            </a:pPr>
            <a:endParaRPr lang="ru-RU" altLang="ru-RU" dirty="0"/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2757488" y="2989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 altLang="ru-RU"/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27527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6124575" y="2989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25538"/>
            <a:ext cx="2160588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6033157" y="1913841"/>
            <a:ext cx="2860018" cy="181588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1400" b="1" i="1" dirty="0">
                <a:solidFill>
                  <a:srgbClr val="FF0000"/>
                </a:solidFill>
              </a:rPr>
              <a:t>Нарезание резьбы </a:t>
            </a:r>
            <a:r>
              <a:rPr lang="ru-RU" altLang="ru-RU" sz="1400" b="1" i="1" dirty="0" smtClean="0">
                <a:solidFill>
                  <a:srgbClr val="FF0000"/>
                </a:solidFill>
              </a:rPr>
              <a:t>метчиком: </a:t>
            </a:r>
          </a:p>
          <a:p>
            <a:r>
              <a:rPr lang="ru-RU" altLang="ru-RU" sz="1400" b="1" i="1" dirty="0" smtClean="0">
                <a:solidFill>
                  <a:srgbClr val="FF0000"/>
                </a:solidFill>
              </a:rPr>
              <a:t>а</a:t>
            </a:r>
            <a:r>
              <a:rPr lang="ru-RU" altLang="ru-RU" sz="1400" b="1" i="1" dirty="0" smtClean="0"/>
              <a:t> – установка метчика; </a:t>
            </a:r>
          </a:p>
          <a:p>
            <a:r>
              <a:rPr lang="ru-RU" altLang="ru-RU" sz="1400" b="1" i="1" dirty="0" smtClean="0">
                <a:solidFill>
                  <a:srgbClr val="FF0000"/>
                </a:solidFill>
              </a:rPr>
              <a:t>б</a:t>
            </a:r>
            <a:r>
              <a:rPr lang="ru-RU" altLang="ru-RU" sz="1400" b="1" i="1" dirty="0" smtClean="0"/>
              <a:t> – </a:t>
            </a:r>
            <a:r>
              <a:rPr lang="ru-RU" altLang="ru-RU" sz="1400" b="1" i="1" dirty="0"/>
              <a:t>проверка угольником установки метчика; </a:t>
            </a:r>
            <a:endParaRPr lang="ru-RU" altLang="ru-RU" sz="1400" b="1" i="1" dirty="0" smtClean="0"/>
          </a:p>
          <a:p>
            <a:r>
              <a:rPr lang="ru-RU" altLang="ru-RU" sz="1400" b="1" i="1" dirty="0" smtClean="0">
                <a:solidFill>
                  <a:srgbClr val="FF0000"/>
                </a:solidFill>
              </a:rPr>
              <a:t>в</a:t>
            </a:r>
            <a:r>
              <a:rPr lang="ru-RU" altLang="ru-RU" sz="1400" b="1" i="1" dirty="0" smtClean="0"/>
              <a:t> – </a:t>
            </a:r>
            <a:r>
              <a:rPr lang="ru-RU" altLang="ru-RU" sz="1400" b="1" i="1" dirty="0"/>
              <a:t>нарезание резьбы; </a:t>
            </a:r>
            <a:endParaRPr lang="ru-RU" altLang="ru-RU" sz="1400" b="1" i="1" dirty="0" smtClean="0"/>
          </a:p>
          <a:p>
            <a:r>
              <a:rPr lang="ru-RU" altLang="ru-RU" sz="1400" b="1" i="1" dirty="0" smtClean="0">
                <a:solidFill>
                  <a:srgbClr val="FF0000"/>
                </a:solidFill>
              </a:rPr>
              <a:t>г</a:t>
            </a:r>
            <a:r>
              <a:rPr lang="ru-RU" altLang="ru-RU" sz="1400" b="1" i="1" dirty="0" smtClean="0"/>
              <a:t> – проверка качества </a:t>
            </a:r>
            <a:r>
              <a:rPr lang="ru-RU" altLang="ru-RU" sz="1400" b="1" i="1" dirty="0"/>
              <a:t>резьбы.</a:t>
            </a: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179512" y="5086351"/>
            <a:ext cx="8497887" cy="11906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 altLang="ru-RU" i="1" dirty="0"/>
              <a:t>Поэтому диаметр сверла должен быть несколько больше внутреннего и меньше наружного диаметра резьбы. </a:t>
            </a:r>
            <a:endParaRPr lang="ru-RU" altLang="ru-RU" i="1" dirty="0" smtClean="0"/>
          </a:p>
          <a:p>
            <a:r>
              <a:rPr lang="ru-RU" altLang="ru-RU" i="1" dirty="0" smtClean="0"/>
              <a:t>Если </a:t>
            </a:r>
            <a:r>
              <a:rPr lang="ru-RU" altLang="ru-RU" i="1" dirty="0"/>
              <a:t>диаметр отверстия меньше требуемого, метчик сломается, а если </a:t>
            </a:r>
            <a:r>
              <a:rPr lang="ru-RU" altLang="ru-RU" i="1" dirty="0" smtClean="0"/>
              <a:t>больше</a:t>
            </a:r>
            <a:r>
              <a:rPr lang="ru-RU" altLang="ru-RU" b="1" i="1" dirty="0" smtClean="0"/>
              <a:t> – </a:t>
            </a:r>
            <a:r>
              <a:rPr lang="ru-RU" altLang="ru-RU" i="1" dirty="0" smtClean="0"/>
              <a:t>резьба </a:t>
            </a:r>
            <a:r>
              <a:rPr lang="ru-RU" altLang="ru-RU" i="1" dirty="0"/>
              <a:t>будет неполной, ослабленной.</a:t>
            </a:r>
          </a:p>
        </p:txBody>
      </p:sp>
    </p:spTree>
    <p:extLst>
      <p:ext uri="{BB962C8B-B14F-4D97-AF65-F5344CB8AC3E}">
        <p14:creationId xmlns:p14="http://schemas.microsoft.com/office/powerpoint/2010/main" val="30701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412776"/>
            <a:ext cx="6984776" cy="4104456"/>
          </a:xfrm>
          <a:solidFill>
            <a:srgbClr val="FFFFCC"/>
          </a:solidFill>
          <a:ln w="762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ПОРЯДОК </a:t>
            </a:r>
            <a:b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НАРЕЗАНИЯ ВНУТРЕННЕЙ</a:t>
            </a:r>
            <a:b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РЕЗЬБЫ</a:t>
            </a:r>
            <a:b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endParaRPr lang="ru-RU" altLang="ru-RU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7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0" y="317748"/>
            <a:ext cx="9139803" cy="654025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+mj-lt"/>
              <a:buAutoNum type="arabicParenR"/>
            </a:pPr>
            <a:r>
              <a:rPr lang="ru-RU" altLang="ru-RU" b="1" i="1" dirty="0" smtClean="0"/>
              <a:t>Подобрать сверло соответствующего диаметра</a:t>
            </a:r>
            <a:r>
              <a:rPr lang="ru-RU" altLang="ru-RU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marL="342900" indent="-342900">
              <a:buClr>
                <a:srgbClr val="FF0000"/>
              </a:buClr>
              <a:buFont typeface="+mj-lt"/>
              <a:buAutoNum type="arabicParenR"/>
            </a:pPr>
            <a:r>
              <a:rPr lang="ru-RU" altLang="ru-RU" b="1" i="1" dirty="0" smtClean="0"/>
              <a:t>Просверленное </a:t>
            </a:r>
            <a:r>
              <a:rPr lang="ru-RU" altLang="ru-RU" b="1" i="1" dirty="0"/>
              <a:t>отверстие </a:t>
            </a:r>
            <a:r>
              <a:rPr lang="ru-RU" altLang="ru-RU" b="1" i="1" dirty="0" smtClean="0"/>
              <a:t>обработать зенкером (зенкерование </a:t>
            </a:r>
            <a:r>
              <a:rPr lang="ru-RU" altLang="ru-RU" b="1" i="1" dirty="0"/>
              <a:t>позволяет улучшить качество, уменьшить конусность, овальность боковой поверхности </a:t>
            </a:r>
            <a:r>
              <a:rPr lang="ru-RU" altLang="ru-RU" b="1" i="1" dirty="0" smtClean="0"/>
              <a:t>отверстия).</a:t>
            </a:r>
          </a:p>
          <a:p>
            <a:pPr marL="342900" indent="-342900">
              <a:buClr>
                <a:srgbClr val="FF0000"/>
              </a:buClr>
              <a:buFont typeface="+mj-lt"/>
              <a:buAutoNum type="arabicParenR"/>
            </a:pPr>
            <a:r>
              <a:rPr lang="ru-RU" altLang="ru-RU" b="1" i="1" dirty="0"/>
              <a:t>Для качественного нарезания резьбы важно правильно закрепить деталь в тисках и установить в отверстии первый метчик. Деталь закрепляют так, чтобы поверхность с отверстием была параллельна плоскостям губок тисков, а </a:t>
            </a:r>
            <a:r>
              <a:rPr lang="ru-RU" altLang="ru-RU" b="1" i="1" dirty="0" smtClean="0"/>
              <a:t>метчик – перпендикулярен </a:t>
            </a:r>
            <a:r>
              <a:rPr lang="ru-RU" altLang="ru-RU" b="1" i="1" dirty="0"/>
              <a:t>плоскости детали и губкам. Перпендикулярность (угол 90°) проверяют </a:t>
            </a:r>
            <a:r>
              <a:rPr lang="ru-RU" altLang="ru-RU" b="1" i="1" dirty="0" smtClean="0"/>
              <a:t>угольником.</a:t>
            </a:r>
          </a:p>
          <a:p>
            <a:pPr marL="342900" indent="-342900">
              <a:buClr>
                <a:srgbClr val="FF0000"/>
              </a:buClr>
              <a:buFont typeface="+mj-lt"/>
              <a:buAutoNum type="arabicParenR"/>
            </a:pPr>
            <a:r>
              <a:rPr lang="ru-RU" altLang="ru-RU" b="1" i="1" u="sng" dirty="0">
                <a:solidFill>
                  <a:srgbClr val="0000FF"/>
                </a:solidFill>
              </a:rPr>
              <a:t>Нарезают резьбу следующим </a:t>
            </a:r>
            <a:r>
              <a:rPr lang="ru-RU" altLang="ru-RU" b="1" i="1" u="sng" dirty="0" smtClean="0">
                <a:solidFill>
                  <a:srgbClr val="0000FF"/>
                </a:solidFill>
              </a:rPr>
              <a:t>образом</a:t>
            </a:r>
            <a:r>
              <a:rPr lang="ru-RU" altLang="ru-RU" b="1" i="1" dirty="0" smtClean="0">
                <a:solidFill>
                  <a:srgbClr val="0000FF"/>
                </a:solidFill>
              </a:rPr>
              <a:t>:</a:t>
            </a:r>
          </a:p>
          <a:p>
            <a:pPr marL="625475" indent="-2714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1700" b="1" i="1" dirty="0" smtClean="0"/>
              <a:t>Сначала </a:t>
            </a:r>
            <a:r>
              <a:rPr lang="ru-RU" altLang="ru-RU" sz="1700" b="1" i="1" dirty="0"/>
              <a:t>устанавливают </a:t>
            </a:r>
            <a:r>
              <a:rPr lang="ru-RU" altLang="ru-RU" sz="1700" b="1" i="1" dirty="0">
                <a:solidFill>
                  <a:srgbClr val="FF0000"/>
                </a:solidFill>
              </a:rPr>
              <a:t>метчик № 1</a:t>
            </a:r>
            <a:r>
              <a:rPr lang="ru-RU" altLang="ru-RU" sz="1700" b="1" i="1" dirty="0">
                <a:solidFill>
                  <a:srgbClr val="006600"/>
                </a:solidFill>
              </a:rPr>
              <a:t>. </a:t>
            </a:r>
            <a:r>
              <a:rPr lang="ru-RU" altLang="ru-RU" sz="1700" b="1" i="1" dirty="0"/>
              <a:t>Предварительно его резьбовую часть смазывают маслом. Прижимая левой рукой вороток к метчику, правой плавно вращают его вправо до тех пор, пока метчик не врежется на 1-2 нитки. Одновременно следят за сохранением прямого угла, при необходимости направляя метчик. После того как метчик занял правильное устойчивое положение и началось нарезание резьбы, вороток берут обеими руками и вращают с легким нажимом, перехватывая через каждые пол-оборота. Для того чтобы стружка ломалась и уходила в канавки метчика, его вращают </a:t>
            </a:r>
            <a:r>
              <a:rPr lang="ru-RU" altLang="ru-RU" sz="1700" b="1" i="1" dirty="0" smtClean="0"/>
              <a:t>возвратно-поступательно: полтора </a:t>
            </a:r>
            <a:r>
              <a:rPr lang="ru-RU" altLang="ru-RU" sz="1700" b="1" i="1" dirty="0"/>
              <a:t>оборота вперед и пол-оборота назад</a:t>
            </a:r>
            <a:r>
              <a:rPr lang="ru-RU" altLang="ru-RU" sz="1700" b="1" i="1" dirty="0" smtClean="0"/>
              <a:t>.</a:t>
            </a:r>
          </a:p>
          <a:p>
            <a:pPr marL="625475" indent="-2714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1700" b="1" i="1" dirty="0"/>
              <a:t>Закончив проход метчиком № 1, его вывертывают, вставляют </a:t>
            </a:r>
            <a:r>
              <a:rPr lang="ru-RU" altLang="ru-RU" sz="1700" b="1" i="1" dirty="0">
                <a:solidFill>
                  <a:srgbClr val="FF0000"/>
                </a:solidFill>
              </a:rPr>
              <a:t>метчик № 2</a:t>
            </a:r>
            <a:r>
              <a:rPr lang="ru-RU" altLang="ru-RU" sz="1700" b="1" i="1" dirty="0"/>
              <a:t>, заправляют в резьбу, устанавливают вороток и нарезают. </a:t>
            </a:r>
            <a:endParaRPr lang="ru-RU" altLang="ru-RU" sz="1700" b="1" i="1" dirty="0" smtClean="0"/>
          </a:p>
          <a:p>
            <a:pPr marL="625475" indent="-271463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1700" b="1" i="1" dirty="0" smtClean="0"/>
              <a:t>Окончательно </a:t>
            </a:r>
            <a:r>
              <a:rPr lang="ru-RU" altLang="ru-RU" sz="1700" b="1" i="1" dirty="0"/>
              <a:t>доводят резьбу </a:t>
            </a:r>
            <a:r>
              <a:rPr lang="ru-RU" altLang="ru-RU" sz="1700" b="1" i="1" dirty="0">
                <a:solidFill>
                  <a:srgbClr val="FF0000"/>
                </a:solidFill>
              </a:rPr>
              <a:t>метчиком № 3 </a:t>
            </a:r>
            <a:r>
              <a:rPr lang="ru-RU" altLang="ru-RU" sz="1700" b="1" i="1" dirty="0"/>
              <a:t>и проверяют резьбу</a:t>
            </a:r>
            <a:r>
              <a:rPr lang="ru-RU" altLang="ru-RU" sz="1700" b="1" i="1" dirty="0" smtClean="0"/>
              <a:t>.</a:t>
            </a:r>
            <a:endParaRPr lang="ru-RU" altLang="ru-RU" sz="1700" b="1" i="1" dirty="0"/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35151"/>
            <a:ext cx="7467600" cy="32211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Порядок нарезания внутренней резьбы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07504" y="332656"/>
            <a:ext cx="8642350" cy="369331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361950" indent="-3619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b="1" i="1" dirty="0" smtClean="0"/>
              <a:t>Глухие </a:t>
            </a:r>
            <a:r>
              <a:rPr lang="ru-RU" altLang="ru-RU" b="1" i="1" dirty="0"/>
              <a:t>отверстия под резьбу просверливают на глубину несколько большую, чем длина резьбы.</a:t>
            </a:r>
          </a:p>
          <a:p>
            <a:pPr marL="361950" indent="-3619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b="1" i="1" dirty="0" smtClean="0"/>
              <a:t>При </a:t>
            </a:r>
            <a:r>
              <a:rPr lang="ru-RU" altLang="ru-RU" b="1" i="1" dirty="0"/>
              <a:t>нарезании резьбы в вязких и мягких металлах необходимо периодически </a:t>
            </a:r>
            <a:r>
              <a:rPr lang="ru-RU" altLang="ru-RU" b="1" i="1" dirty="0" smtClean="0"/>
              <a:t>вывёртывать </a:t>
            </a:r>
            <a:r>
              <a:rPr lang="ru-RU" altLang="ru-RU" b="1" i="1" dirty="0"/>
              <a:t>метчик и очищать канавки от стружки.</a:t>
            </a:r>
          </a:p>
          <a:p>
            <a:pPr marL="361950" indent="-3619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b="1" i="1" dirty="0"/>
              <a:t>Резьбу следует нарезать последовательно полным набором метчиков. </a:t>
            </a:r>
            <a:endParaRPr lang="ru-RU" altLang="ru-RU" b="1" i="1" dirty="0" smtClean="0"/>
          </a:p>
          <a:p>
            <a:pPr marL="361950" indent="-3619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b="1" i="1" dirty="0" smtClean="0"/>
              <a:t>Необходимо </a:t>
            </a:r>
            <a:r>
              <a:rPr lang="ru-RU" altLang="ru-RU" b="1" i="1" dirty="0"/>
              <a:t>тщательно следить за тем, чтобы не было перекоса метчика. </a:t>
            </a:r>
            <a:endParaRPr lang="ru-RU" altLang="ru-RU" b="1" i="1" dirty="0" smtClean="0"/>
          </a:p>
          <a:p>
            <a:pPr marL="361950" indent="-3619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b="1" i="1" dirty="0" smtClean="0"/>
              <a:t>Надо </a:t>
            </a:r>
            <a:r>
              <a:rPr lang="ru-RU" altLang="ru-RU" b="1" i="1" dirty="0"/>
              <a:t>проявлять особую осторожность при нарезании резьбы в глухих отверстиях. </a:t>
            </a:r>
            <a:endParaRPr lang="ru-RU" altLang="ru-RU" b="1" i="1" dirty="0" smtClean="0"/>
          </a:p>
          <a:p>
            <a:pPr marL="361950" indent="-3619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altLang="ru-RU" b="1" i="1" dirty="0" smtClean="0"/>
              <a:t>Обязательно </a:t>
            </a:r>
            <a:r>
              <a:rPr lang="ru-RU" altLang="ru-RU" b="1" i="1" dirty="0"/>
              <a:t>надо периодически смазывать нарезаемую резьбу маслом.</a:t>
            </a:r>
          </a:p>
        </p:txBody>
      </p:sp>
    </p:spTree>
    <p:extLst>
      <p:ext uri="{BB962C8B-B14F-4D97-AF65-F5344CB8AC3E}">
        <p14:creationId xmlns:p14="http://schemas.microsoft.com/office/powerpoint/2010/main" val="39048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Прямоугольник 11"/>
          <p:cNvSpPr>
            <a:spLocks noChangeArrowheads="1"/>
          </p:cNvSpPr>
          <p:nvPr/>
        </p:nvSpPr>
        <p:spPr bwMode="auto">
          <a:xfrm>
            <a:off x="107504" y="116632"/>
            <a:ext cx="87484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400" b="1" i="1" dirty="0" smtClean="0">
                <a:solidFill>
                  <a:srgbClr val="C00000"/>
                </a:solidFill>
                <a:latin typeface="Calibri" pitchFamily="34" charset="0"/>
              </a:rPr>
              <a:t>НАЗНАЧЕНИЕ РЕЗЬБОВЫХ СОЕДИНЕНИЙ</a:t>
            </a:r>
            <a:endParaRPr lang="ru-RU" sz="3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7524" y="1772816"/>
            <a:ext cx="8388424" cy="3724096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541338" indent="-541338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0000FF"/>
                </a:solidFill>
              </a:rPr>
              <a:t>плотного </a:t>
            </a:r>
            <a:r>
              <a:rPr lang="ru-RU" sz="2800" b="1" dirty="0">
                <a:solidFill>
                  <a:srgbClr val="0000FF"/>
                </a:solidFill>
              </a:rPr>
              <a:t>соединения стыкуемых деталей с достижением необходимого </a:t>
            </a:r>
            <a:r>
              <a:rPr lang="ru-RU" sz="2800" b="1" dirty="0" smtClean="0">
                <a:solidFill>
                  <a:srgbClr val="0000FF"/>
                </a:solidFill>
              </a:rPr>
              <a:t>значения; </a:t>
            </a:r>
          </a:p>
          <a:p>
            <a:pPr marL="541338" indent="-541338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0000FF"/>
                </a:solidFill>
              </a:rPr>
              <a:t>фиксации </a:t>
            </a:r>
            <a:r>
              <a:rPr lang="ru-RU" sz="2800" b="1" dirty="0">
                <a:solidFill>
                  <a:srgbClr val="0000FF"/>
                </a:solidFill>
              </a:rPr>
              <a:t>деталей в заданном положении, </a:t>
            </a:r>
            <a:r>
              <a:rPr lang="ru-RU" sz="2800" b="1" dirty="0" smtClean="0">
                <a:solidFill>
                  <a:srgbClr val="0000FF"/>
                </a:solidFill>
              </a:rPr>
              <a:t>предотвращение возможности </a:t>
            </a:r>
            <a:r>
              <a:rPr lang="ru-RU" sz="2800" b="1" dirty="0">
                <a:solidFill>
                  <a:srgbClr val="0000FF"/>
                </a:solidFill>
              </a:rPr>
              <a:t>их смещения при эксплуатации конструкции или </a:t>
            </a:r>
            <a:r>
              <a:rPr lang="ru-RU" sz="2800" b="1" dirty="0" smtClean="0">
                <a:solidFill>
                  <a:srgbClr val="0000FF"/>
                </a:solidFill>
              </a:rPr>
              <a:t>механизма; </a:t>
            </a:r>
          </a:p>
          <a:p>
            <a:pPr marL="541338" indent="-541338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0000FF"/>
                </a:solidFill>
              </a:rPr>
              <a:t>заданного </a:t>
            </a:r>
            <a:r>
              <a:rPr lang="ru-RU" sz="2800" b="1" dirty="0">
                <a:solidFill>
                  <a:srgbClr val="0000FF"/>
                </a:solidFill>
              </a:rPr>
              <a:t>расстояния между деталями.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124744"/>
            <a:ext cx="2655663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800" b="1" i="1" u="sng" dirty="0" smtClean="0">
                <a:solidFill>
                  <a:srgbClr val="FF0000"/>
                </a:solidFill>
              </a:rPr>
              <a:t>Обеспечение</a:t>
            </a:r>
            <a:r>
              <a:rPr lang="ru-RU" sz="2800" b="1" i="1" dirty="0" smtClean="0">
                <a:solidFill>
                  <a:srgbClr val="FF0000"/>
                </a:solidFill>
              </a:rPr>
              <a:t>:</a:t>
            </a:r>
            <a:endParaRPr lang="ru-RU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51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http://zazsila.ru/_pu/0/09244016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82675"/>
            <a:ext cx="32258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3492500" y="1082675"/>
            <a:ext cx="525621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000"/>
              <a:t>перед работой следует убедиться, что заготовка не имеет на участке нарезки резьбы окалины и следов коррозии, а ее диаметр точно соответствует табличным (справочным) значениям;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000"/>
              <a:t>перед тем как закрепить деталь в тисках, необходимо обязательно сделать заходную фаску на ее торце, что значительно облегчит начальную фазу нарезания резьбы;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000"/>
              <a:t>перед работой смазать метчик для увеличения его срока службы и уменьшения вероятности его поломки;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sz="2000"/>
              <a:t>после каждого оборота надо делать пол оборота в обратном направлении, для скалывания стружки</a:t>
            </a:r>
          </a:p>
        </p:txBody>
      </p:sp>
      <p:sp>
        <p:nvSpPr>
          <p:cNvPr id="30724" name="Прямоугольник 5"/>
          <p:cNvSpPr>
            <a:spLocks noChangeArrowheads="1"/>
          </p:cNvSpPr>
          <p:nvPr/>
        </p:nvSpPr>
        <p:spPr bwMode="auto">
          <a:xfrm>
            <a:off x="266700" y="158750"/>
            <a:ext cx="83375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C00000"/>
                </a:solidFill>
              </a:rPr>
              <a:t>Правила нарезания внутренней резьбы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kolesodisk.ru/wp-content/uploads/9/8/d/98ded1853e0cfd2667cbd703ae273ac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3" y="188640"/>
            <a:ext cx="8404498" cy="300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3284984"/>
            <a:ext cx="8428853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Для ремонта свечного отверстия </a:t>
            </a:r>
            <a:r>
              <a:rPr lang="ru-RU" sz="2000" b="1" dirty="0"/>
              <a:t>рекомендуется </a:t>
            </a:r>
            <a:r>
              <a:rPr lang="ru-RU" sz="2000" b="1" u="sng" dirty="0">
                <a:solidFill>
                  <a:srgbClr val="FF0000"/>
                </a:solidFill>
              </a:rPr>
              <a:t>метчик ступенчатый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r>
              <a:rPr lang="ru-RU" sz="2000" b="1" dirty="0" smtClean="0"/>
              <a:t>Он </a:t>
            </a:r>
            <a:r>
              <a:rPr lang="ru-RU" sz="2000" b="1" dirty="0"/>
              <a:t>центрируется в старом отверстии своей </a:t>
            </a:r>
            <a:r>
              <a:rPr lang="ru-RU" sz="2000" b="1" dirty="0" err="1"/>
              <a:t>заходной</a:t>
            </a:r>
            <a:r>
              <a:rPr lang="ru-RU" sz="2000" b="1" dirty="0"/>
              <a:t> частью, и сразу нарезает новую резьбу, минуя операцию рассверливания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Ступенчатый </a:t>
            </a:r>
            <a:r>
              <a:rPr lang="ru-RU" sz="2000" b="1" dirty="0"/>
              <a:t>метчик существенно уменьшает риск порчи свечного отверстия, но он заметно дороже обычного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Для </a:t>
            </a:r>
            <a:r>
              <a:rPr lang="ru-RU" sz="2000" b="1" dirty="0"/>
              <a:t>удлинения метчика при ремонте глубоко утопленного свечного отверстия можно использовать обычную торцовую </a:t>
            </a:r>
            <a:r>
              <a:rPr lang="ru-RU" sz="2000" b="1" dirty="0" err="1"/>
              <a:t>двенадцатигранную</a:t>
            </a:r>
            <a:r>
              <a:rPr lang="ru-RU" sz="2000" b="1" dirty="0"/>
              <a:t> головку на 10 с соответствующим инструментом</a:t>
            </a:r>
            <a:r>
              <a:rPr lang="ru-RU" sz="20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349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551840"/>
            <a:ext cx="8428853" cy="594008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При поломке метчик удаляют из отверстия несколькими способами.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Если из отверстия торчит обломок метчика, то выступающую часть захватывают плоскогубцами или ручными тисочками и вывёртывают обломок из отверстия.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Когда сломан метчик из быстрорежущей стали, деталь с обломком метчика нагревают в муфельной или нефтяной печи и дают остыть вместе с печью.</a:t>
            </a:r>
          </a:p>
          <a:p>
            <a:r>
              <a:rPr lang="ru-RU" sz="2000" b="1" dirty="0"/>
              <a:t>Если деталь очень большая и её нагрев связан со значительными трудностями, применяют следующие способы:</a:t>
            </a:r>
          </a:p>
          <a:p>
            <a:pPr marL="457200" lvl="0" indent="-457200" fontAlgn="t">
              <a:buFont typeface="+mj-lt"/>
              <a:buAutoNum type="arabicPeriod"/>
            </a:pPr>
            <a:r>
              <a:rPr lang="ru-RU" sz="2000" dirty="0"/>
              <a:t>с помощью специальной оправки, имеющей на торце три выступа (рожки);</a:t>
            </a:r>
          </a:p>
          <a:p>
            <a:pPr marL="457200" lvl="0" indent="-457200" fontAlgn="t">
              <a:buFont typeface="+mj-lt"/>
              <a:buAutoNum type="arabicPeriod"/>
            </a:pPr>
            <a:r>
              <a:rPr lang="ru-RU" sz="2000" dirty="0"/>
              <a:t>с помощью специального зенкера;</a:t>
            </a:r>
          </a:p>
          <a:p>
            <a:pPr marL="457200" lvl="0" indent="-457200" fontAlgn="t">
              <a:buFont typeface="+mj-lt"/>
              <a:buAutoNum type="arabicPeriod"/>
            </a:pPr>
            <a:r>
              <a:rPr lang="ru-RU" sz="2000" dirty="0"/>
              <a:t>путём приварки электродом планки на обломок метчика, сломанного в детали из силумина;</a:t>
            </a:r>
          </a:p>
          <a:p>
            <a:pPr marL="457200" lvl="0" indent="-457200" fontAlgn="t">
              <a:buFont typeface="+mj-lt"/>
              <a:buAutoNum type="arabicPeriod"/>
            </a:pPr>
            <a:r>
              <a:rPr lang="ru-RU" sz="2000" dirty="0"/>
              <a:t>с помощью ключа, надеваемого на квадратный конец специальной оправки, приваренной к поломанному метчику;</a:t>
            </a:r>
          </a:p>
          <a:p>
            <a:pPr marL="457200" lvl="0" indent="-457200" fontAlgn="t">
              <a:buFont typeface="+mj-lt"/>
              <a:buAutoNum type="arabicPeriod"/>
            </a:pPr>
            <a:r>
              <a:rPr lang="ru-RU" sz="2000" dirty="0"/>
              <a:t>путём травления метчика, сломанного в детали из алюминиевого сплава.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0961" y="28620"/>
            <a:ext cx="7533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Способы удаления сломанных метчиков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9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00" y="2600325"/>
            <a:ext cx="6400800" cy="22860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6628" name="Рисунок 3" descr="http://teacher.3xy.com.cn/sxyAdminData/images/resource/jpg/200805/20080528150033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 w="76200">
            <a:solidFill>
              <a:srgbClr val="FF0000"/>
            </a:solidFill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3275856" y="1643055"/>
            <a:ext cx="5238378" cy="3230940"/>
          </a:xfrm>
          <a:prstGeom prst="doubleWave">
            <a:avLst>
              <a:gd name="adj1" fmla="val 6250"/>
              <a:gd name="adj2" fmla="val -188"/>
            </a:avLst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Нарезание 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наружной </a:t>
            </a: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резьбы 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вручную</a:t>
            </a:r>
            <a:endParaRPr lang="en-US" sz="4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000" b="1" dirty="0">
              <a:solidFill>
                <a:srgbClr val="0000FF"/>
              </a:solidFill>
            </a:endParaRPr>
          </a:p>
        </p:txBody>
      </p:sp>
      <p:pic>
        <p:nvPicPr>
          <p:cNvPr id="6" name="Рисунок 5" descr="i[24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9362">
            <a:off x="5287464" y="4642557"/>
            <a:ext cx="1431488" cy="209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6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0"/>
            <a:ext cx="810895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Инструмент для нарезания наружной резьбы</a:t>
            </a:r>
          </a:p>
        </p:txBody>
      </p:sp>
      <p:grpSp>
        <p:nvGrpSpPr>
          <p:cNvPr id="13" name="Группа 12"/>
          <p:cNvGrpSpPr>
            <a:grpSpLocks/>
          </p:cNvGrpSpPr>
          <p:nvPr/>
        </p:nvGrpSpPr>
        <p:grpSpPr bwMode="auto">
          <a:xfrm>
            <a:off x="431800" y="1493838"/>
            <a:ext cx="2347913" cy="2614315"/>
            <a:chOff x="177308" y="1829120"/>
            <a:chExt cx="3272391" cy="3728438"/>
          </a:xfrm>
        </p:grpSpPr>
        <p:pic>
          <p:nvPicPr>
            <p:cNvPr id="15369" name="Picture 2" descr="C:\Documents and Settings\User\Мои документы\Интернат\инструмент\плашка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08" y="1829120"/>
              <a:ext cx="3272391" cy="3175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Box 8"/>
            <p:cNvSpPr txBox="1">
              <a:spLocks noChangeArrowheads="1"/>
            </p:cNvSpPr>
            <p:nvPr/>
          </p:nvSpPr>
          <p:spPr bwMode="auto">
            <a:xfrm>
              <a:off x="1030012" y="4899149"/>
              <a:ext cx="1949431" cy="658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ru-RU" altLang="ru-RU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плашка</a:t>
              </a:r>
            </a:p>
          </p:txBody>
        </p:sp>
      </p:grp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3148013" y="2063750"/>
            <a:ext cx="5477414" cy="1582738"/>
            <a:chOff x="3125261" y="2713725"/>
            <a:chExt cx="5477687" cy="1581953"/>
          </a:xfrm>
        </p:grpSpPr>
        <p:pic>
          <p:nvPicPr>
            <p:cNvPr id="15367" name="Picture 5" descr="http://im0-tub-ru.yandex.net/i?id=343626726-26-72&amp;n=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261" y="2713725"/>
              <a:ext cx="5393016" cy="158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Box 15"/>
            <p:cNvSpPr txBox="1">
              <a:spLocks noChangeArrowheads="1"/>
            </p:cNvSpPr>
            <p:nvPr/>
          </p:nvSpPr>
          <p:spPr bwMode="auto">
            <a:xfrm>
              <a:off x="5794636" y="3834013"/>
              <a:ext cx="28083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ru-RU" altLang="ru-RU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плашкодержатель</a:t>
              </a:r>
            </a:p>
          </p:txBody>
        </p:sp>
      </p:grpSp>
      <p:pic>
        <p:nvPicPr>
          <p:cNvPr id="15365" name="Picture 6" descr="C:\Documents and Settings\User\Мои документы\Интернат\инструмент\наружная резьба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3927475"/>
            <a:ext cx="382746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 descr="D:\интернат\операции\нарез. наружной резьб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157663"/>
            <a:ext cx="3468688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2905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0"/>
            <a:ext cx="810895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Инструмент для нарезания наружной резьбы</a:t>
            </a:r>
          </a:p>
        </p:txBody>
      </p:sp>
      <p:grpSp>
        <p:nvGrpSpPr>
          <p:cNvPr id="13" name="Группа 12"/>
          <p:cNvGrpSpPr>
            <a:grpSpLocks/>
          </p:cNvGrpSpPr>
          <p:nvPr/>
        </p:nvGrpSpPr>
        <p:grpSpPr bwMode="auto">
          <a:xfrm>
            <a:off x="221526" y="4221338"/>
            <a:ext cx="2347913" cy="2614315"/>
            <a:chOff x="177308" y="1829120"/>
            <a:chExt cx="3272391" cy="3728438"/>
          </a:xfrm>
        </p:grpSpPr>
        <p:pic>
          <p:nvPicPr>
            <p:cNvPr id="15369" name="Picture 2" descr="C:\Documents and Settings\User\Мои документы\Интернат\инструмент\плашка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08" y="1829120"/>
              <a:ext cx="3272391" cy="3175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Box 8"/>
            <p:cNvSpPr txBox="1">
              <a:spLocks noChangeArrowheads="1"/>
            </p:cNvSpPr>
            <p:nvPr/>
          </p:nvSpPr>
          <p:spPr bwMode="auto">
            <a:xfrm>
              <a:off x="1030012" y="4899149"/>
              <a:ext cx="1949431" cy="658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ru-RU" altLang="ru-RU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плашка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21526" y="1329692"/>
            <a:ext cx="8424936" cy="92333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FF0000"/>
                </a:solidFill>
                <a:latin typeface="fregatregular"/>
              </a:rPr>
              <a:t>Плашка</a:t>
            </a:r>
            <a:r>
              <a:rPr lang="ru-RU" b="1" dirty="0">
                <a:solidFill>
                  <a:srgbClr val="0000FF"/>
                </a:solidFill>
                <a:latin typeface="fregatregular"/>
              </a:rPr>
              <a:t> – это специальный металлорежущий инструмент, предназначенный для </a:t>
            </a:r>
            <a:r>
              <a:rPr lang="ru-RU" b="1" dirty="0" smtClean="0">
                <a:solidFill>
                  <a:srgbClr val="0000FF"/>
                </a:solidFill>
                <a:latin typeface="fregatregular"/>
              </a:rPr>
              <a:t>нарезания </a:t>
            </a:r>
            <a:r>
              <a:rPr lang="ru-RU" b="1" dirty="0">
                <a:solidFill>
                  <a:srgbClr val="0000FF"/>
                </a:solidFill>
                <a:latin typeface="fregatregular"/>
              </a:rPr>
              <a:t>наружных резьб различного типа или их калибровки. Плашка применяется для ручной и машинной </a:t>
            </a:r>
            <a:r>
              <a:rPr lang="ru-RU" b="1" dirty="0" smtClean="0">
                <a:solidFill>
                  <a:srgbClr val="0000FF"/>
                </a:solidFill>
                <a:latin typeface="fregatregular"/>
              </a:rPr>
              <a:t>нарезки.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526" y="2369170"/>
            <a:ext cx="8442944" cy="1754326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  <a:latin typeface="fregatregular"/>
              </a:rPr>
              <a:t>Плашка для нарезания резьбы представляет собой гайку с осевыми отверстиями формирующими режущие кромки, а также стружечными отверстиями для отвода образуемой стружки в процессе работы. </a:t>
            </a:r>
            <a:r>
              <a:rPr lang="ru-RU" b="1" dirty="0">
                <a:solidFill>
                  <a:srgbClr val="FF0000"/>
                </a:solidFill>
                <a:latin typeface="fregatregular"/>
              </a:rPr>
              <a:t>Рабочая часть </a:t>
            </a:r>
            <a:r>
              <a:rPr lang="ru-RU" b="1" dirty="0">
                <a:solidFill>
                  <a:srgbClr val="2C3335"/>
                </a:solidFill>
                <a:latin typeface="fregatregular"/>
              </a:rPr>
              <a:t>представляет собой, как правило, внутренний конус с </a:t>
            </a:r>
            <a:r>
              <a:rPr lang="ru-RU" b="1" dirty="0" smtClean="0">
                <a:solidFill>
                  <a:srgbClr val="2C3335"/>
                </a:solidFill>
                <a:latin typeface="fregatregular"/>
              </a:rPr>
              <a:t>               </a:t>
            </a:r>
            <a:r>
              <a:rPr lang="ru-RU" b="1" dirty="0" smtClean="0">
                <a:solidFill>
                  <a:srgbClr val="0000CC"/>
                </a:solidFill>
                <a:latin typeface="fregatregular"/>
              </a:rPr>
              <a:t>8-10 </a:t>
            </a:r>
            <a:r>
              <a:rPr lang="ru-RU" b="1" dirty="0">
                <a:solidFill>
                  <a:srgbClr val="0000CC"/>
                </a:solidFill>
                <a:latin typeface="fregatregular"/>
              </a:rPr>
              <a:t>витками</a:t>
            </a:r>
            <a:r>
              <a:rPr lang="ru-RU" b="1" dirty="0">
                <a:solidFill>
                  <a:srgbClr val="2C3335"/>
                </a:solidFill>
                <a:latin typeface="fregatregular"/>
              </a:rPr>
              <a:t>, из которых </a:t>
            </a:r>
            <a:r>
              <a:rPr lang="ru-RU" b="1" dirty="0">
                <a:solidFill>
                  <a:srgbClr val="0000CC"/>
                </a:solidFill>
                <a:latin typeface="fregatregular"/>
              </a:rPr>
              <a:t>2-3 витка </a:t>
            </a:r>
            <a:r>
              <a:rPr lang="ru-RU" b="1" dirty="0">
                <a:solidFill>
                  <a:srgbClr val="2C3335"/>
                </a:solidFill>
                <a:latin typeface="fregatregular"/>
              </a:rPr>
              <a:t>представляет собой </a:t>
            </a:r>
            <a:r>
              <a:rPr lang="ru-RU" b="1" dirty="0">
                <a:solidFill>
                  <a:srgbClr val="FF0000"/>
                </a:solidFill>
                <a:latin typeface="fregatregular"/>
              </a:rPr>
              <a:t>заборная часть</a:t>
            </a:r>
            <a:r>
              <a:rPr lang="ru-RU" b="1" dirty="0">
                <a:solidFill>
                  <a:srgbClr val="2C3335"/>
                </a:solidFill>
                <a:latin typeface="fregatregular"/>
              </a:rPr>
              <a:t>. 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4509120"/>
            <a:ext cx="5946670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CC"/>
                </a:solidFill>
              </a:rPr>
              <a:t>Плашки предназначены для нарезания </a:t>
            </a:r>
            <a:r>
              <a:rPr lang="ru-RU" b="1" dirty="0" smtClean="0">
                <a:solidFill>
                  <a:srgbClr val="0000CC"/>
                </a:solidFill>
              </a:rPr>
              <a:t>или калибрования</a:t>
            </a:r>
            <a:r>
              <a:rPr lang="ru-RU" b="1" dirty="0">
                <a:solidFill>
                  <a:srgbClr val="0000CC"/>
                </a:solidFill>
              </a:rPr>
              <a:t> наружных резьб за один проход. </a:t>
            </a:r>
            <a:endParaRPr lang="ru-RU" b="1" dirty="0" smtClean="0">
              <a:solidFill>
                <a:srgbClr val="0000CC"/>
              </a:solidFill>
            </a:endParaRPr>
          </a:p>
          <a:p>
            <a:r>
              <a:rPr lang="ru-RU" b="1" dirty="0" smtClean="0">
                <a:solidFill>
                  <a:srgbClr val="0000CC"/>
                </a:solidFill>
              </a:rPr>
              <a:t>Наиболее </a:t>
            </a:r>
            <a:r>
              <a:rPr lang="ru-RU" b="1" dirty="0">
                <a:solidFill>
                  <a:srgbClr val="0000CC"/>
                </a:solidFill>
              </a:rPr>
              <a:t>распространены плашки для нарезания </a:t>
            </a:r>
            <a:r>
              <a:rPr lang="ru-RU" b="1" dirty="0" smtClean="0">
                <a:solidFill>
                  <a:srgbClr val="0000CC"/>
                </a:solidFill>
              </a:rPr>
              <a:t>резьб диаметром</a:t>
            </a:r>
            <a:r>
              <a:rPr lang="ru-RU" b="1" dirty="0">
                <a:solidFill>
                  <a:srgbClr val="0000CC"/>
                </a:solidFill>
              </a:rPr>
              <a:t> </a:t>
            </a:r>
            <a:r>
              <a:rPr lang="ru-RU" b="1" dirty="0">
                <a:solidFill>
                  <a:srgbClr val="FF0000"/>
                </a:solidFill>
              </a:rPr>
              <a:t>до 52 мм</a:t>
            </a:r>
            <a:r>
              <a:rPr lang="ru-RU" b="1" dirty="0">
                <a:solidFill>
                  <a:srgbClr val="0000CC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58179365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102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39775"/>
            <a:ext cx="6913562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 i="1" dirty="0">
                <a:solidFill>
                  <a:srgbClr val="FF0000"/>
                </a:solidFill>
              </a:rPr>
              <a:t>ПЛАШКА</a:t>
            </a:r>
            <a:r>
              <a:rPr lang="ru-RU" altLang="ru-RU" sz="2800" b="1" i="1" dirty="0">
                <a:solidFill>
                  <a:srgbClr val="0000FF"/>
                </a:solidFill>
              </a:rPr>
              <a:t> </a:t>
            </a:r>
            <a:r>
              <a:rPr lang="ru-RU" altLang="ru-RU" sz="2800" b="1" i="1" dirty="0" smtClean="0">
                <a:solidFill>
                  <a:srgbClr val="0000FF"/>
                </a:solidFill>
              </a:rPr>
              <a:t>–</a:t>
            </a:r>
            <a:r>
              <a:rPr lang="en-US" altLang="ru-RU" sz="2800" b="1" i="1" dirty="0" smtClean="0">
                <a:solidFill>
                  <a:srgbClr val="0000FF"/>
                </a:solidFill>
              </a:rPr>
              <a:t> </a:t>
            </a:r>
            <a:r>
              <a:rPr lang="ru-RU" altLang="ru-RU" sz="2800" b="1" i="1" dirty="0" smtClean="0">
                <a:solidFill>
                  <a:srgbClr val="0000FF"/>
                </a:solidFill>
              </a:rPr>
              <a:t>резьбонарезной </a:t>
            </a:r>
            <a:r>
              <a:rPr lang="ru-RU" altLang="ru-RU" sz="2800" b="1" i="1" dirty="0">
                <a:solidFill>
                  <a:srgbClr val="0000FF"/>
                </a:solidFill>
              </a:rPr>
              <a:t>инструмент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 rot="1361088">
            <a:off x="2411413" y="1773238"/>
            <a:ext cx="1150937" cy="433387"/>
          </a:xfrm>
          <a:prstGeom prst="rightArrow">
            <a:avLst>
              <a:gd name="adj1" fmla="val 50000"/>
              <a:gd name="adj2" fmla="val 663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23850" y="2060575"/>
            <a:ext cx="28082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rgbClr val="FFFF00"/>
                </a:solidFill>
              </a:rPr>
              <a:t>Заборная часть</a:t>
            </a: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 rot="-1726212">
            <a:off x="4211638" y="2349500"/>
            <a:ext cx="1223962" cy="576263"/>
          </a:xfrm>
          <a:prstGeom prst="leftArrow">
            <a:avLst>
              <a:gd name="adj1" fmla="val 50000"/>
              <a:gd name="adj2" fmla="val 530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508625" y="1773238"/>
            <a:ext cx="3635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rgbClr val="FFFF00"/>
                </a:solidFill>
              </a:rPr>
              <a:t>Калибрующая часть</a:t>
            </a:r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 rot="-1835716">
            <a:off x="3059113" y="3789363"/>
            <a:ext cx="1081087" cy="576262"/>
          </a:xfrm>
          <a:prstGeom prst="rightArrow">
            <a:avLst>
              <a:gd name="adj1" fmla="val 50000"/>
              <a:gd name="adj2" fmla="val 469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0" y="4437063"/>
            <a:ext cx="35639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rgbClr val="FFFF00"/>
                </a:solidFill>
              </a:rPr>
              <a:t>Стружечная канавка</a:t>
            </a:r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3132138" y="5589588"/>
            <a:ext cx="1008062" cy="503237"/>
          </a:xfrm>
          <a:prstGeom prst="leftArrow">
            <a:avLst>
              <a:gd name="adj1" fmla="val 50000"/>
              <a:gd name="adj2" fmla="val 500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716463" y="5373688"/>
            <a:ext cx="44275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rgbClr val="FFFF00"/>
                </a:solidFill>
              </a:rPr>
              <a:t>Отверстие для закрепления</a:t>
            </a:r>
          </a:p>
        </p:txBody>
      </p:sp>
    </p:spTree>
    <p:extLst>
      <p:ext uri="{BB962C8B-B14F-4D97-AF65-F5344CB8AC3E}">
        <p14:creationId xmlns:p14="http://schemas.microsoft.com/office/powerpoint/2010/main" val="25920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23528" y="332656"/>
            <a:ext cx="8135937" cy="1077218"/>
          </a:xfrm>
          <a:prstGeom prst="rect">
            <a:avLst/>
          </a:prstGeom>
          <a:solidFill>
            <a:srgbClr val="FFFF00"/>
          </a:solidFill>
          <a:extLst/>
        </p:spPr>
        <p:txBody>
          <a:bodyPr anchor="ctr">
            <a:spAutoFit/>
          </a:bodyPr>
          <a:lstStyle>
            <a:lvl1pPr algn="ctr">
              <a:spcBef>
                <a:spcPct val="0"/>
              </a:spcBef>
              <a:buNone/>
              <a:defRPr sz="4000" b="1" cap="none" baseline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defRPr>
            </a:lvl1pPr>
          </a:lstStyle>
          <a:p>
            <a:pPr eaLnBrk="1" hangingPunct="1">
              <a:defRPr/>
            </a:pPr>
            <a:r>
              <a:rPr lang="ru-RU" sz="3200" dirty="0">
                <a:ln w="31550" cmpd="sng">
                  <a:noFill/>
                  <a:prstDash val="solid"/>
                </a:ln>
                <a:solidFill>
                  <a:srgbClr val="0000FF"/>
                </a:solidFill>
              </a:rPr>
              <a:t>Нарезание</a:t>
            </a:r>
            <a:r>
              <a:rPr lang="ru-RU" sz="3200" dirty="0">
                <a:ln w="31550" cmpd="sng">
                  <a:noFill/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ln w="31550" cmpd="sng">
                  <a:noFill/>
                  <a:prstDash val="solid"/>
                </a:ln>
                <a:solidFill>
                  <a:srgbClr val="C00000"/>
                </a:solidFill>
              </a:rPr>
              <a:t>наружной</a:t>
            </a:r>
            <a:r>
              <a:rPr lang="ru-RU" sz="3200" dirty="0" smtClean="0">
                <a:ln w="31550" cmpd="sng">
                  <a:noFill/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3200" dirty="0" smtClean="0">
                <a:ln w="31550" cmpd="sng">
                  <a:noFill/>
                  <a:prstDash val="solid"/>
                </a:ln>
                <a:solidFill>
                  <a:srgbClr val="0000FF"/>
                </a:solidFill>
              </a:rPr>
              <a:t>резьбы </a:t>
            </a:r>
            <a:r>
              <a:rPr lang="ru-RU" sz="3200" dirty="0">
                <a:ln w="31550" cmpd="sng">
                  <a:noFill/>
                  <a:prstDash val="solid"/>
                </a:ln>
                <a:solidFill>
                  <a:srgbClr val="0000FF"/>
                </a:solidFill>
              </a:rPr>
              <a:t>с помощью</a:t>
            </a:r>
            <a:r>
              <a:rPr lang="ru-RU" sz="3200" dirty="0">
                <a:ln w="31550" cmpd="sng">
                  <a:noFill/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3200" dirty="0">
                <a:ln w="31550" cmpd="sng">
                  <a:noFill/>
                  <a:prstDash val="solid"/>
                </a:ln>
                <a:solidFill>
                  <a:srgbClr val="C00000"/>
                </a:solidFill>
              </a:rPr>
              <a:t>плашки</a:t>
            </a:r>
          </a:p>
        </p:txBody>
      </p:sp>
      <p:pic>
        <p:nvPicPr>
          <p:cNvPr id="31747" name="Picture 4" descr="F:\Резьба\Изображение 1642885489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8135938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7" y="0"/>
            <a:ext cx="7467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800" b="1" i="1" dirty="0">
                <a:solidFill>
                  <a:srgbClr val="C00000"/>
                </a:solidFill>
              </a:rPr>
              <a:t>Нарезание наружной резьбы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634082"/>
            <a:ext cx="8928992" cy="6107286"/>
          </a:xfrm>
          <a:solidFill>
            <a:srgbClr val="FFFFCC"/>
          </a:solidFill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altLang="ru-RU" sz="1900" b="1" i="1" dirty="0" smtClean="0">
                <a:solidFill>
                  <a:srgbClr val="FF0000"/>
                </a:solidFill>
              </a:rPr>
              <a:t>Резьба</a:t>
            </a:r>
            <a:r>
              <a:rPr lang="ru-RU" altLang="ru-RU" sz="1900" b="1" i="1" dirty="0" smtClean="0"/>
              <a:t> </a:t>
            </a:r>
            <a:r>
              <a:rPr lang="ru-RU" altLang="ru-RU" sz="1900" b="1" i="1" dirty="0"/>
              <a:t>представляет собой винтовую канавку, образованную на деталях вращения. Широко применяется для соединения деталей между собой (крепежная) и для передачи движения (как, например, в ходовом винте токарного станка).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altLang="ru-RU" sz="1900" b="1" i="1" dirty="0" smtClean="0">
                <a:solidFill>
                  <a:srgbClr val="FF0000"/>
                </a:solidFill>
              </a:rPr>
              <a:t>Основные </a:t>
            </a:r>
            <a:r>
              <a:rPr lang="ru-RU" altLang="ru-RU" sz="1900" b="1" i="1" dirty="0">
                <a:solidFill>
                  <a:srgbClr val="FF0000"/>
                </a:solidFill>
              </a:rPr>
              <a:t>элементы резьбы: </a:t>
            </a:r>
            <a:r>
              <a:rPr lang="ru-RU" altLang="ru-RU" sz="1900" b="1" i="1" dirty="0"/>
              <a:t>угол подъема винтовой линии а, шаг резьбы р, угол профиля у, наружный и внутренний диаметры. В зависимости от назначения резьбового соединения применяются разные типы резьбы. 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altLang="ru-RU" sz="1900" b="1" i="1" dirty="0" smtClean="0">
                <a:solidFill>
                  <a:srgbClr val="FF0000"/>
                </a:solidFill>
              </a:rPr>
              <a:t>По </a:t>
            </a:r>
            <a:r>
              <a:rPr lang="ru-RU" altLang="ru-RU" sz="1900" b="1" i="1" dirty="0">
                <a:solidFill>
                  <a:srgbClr val="FF0000"/>
                </a:solidFill>
              </a:rPr>
              <a:t>направлению витков</a:t>
            </a:r>
            <a:r>
              <a:rPr lang="ru-RU" altLang="ru-RU" sz="1900" b="1" i="1" dirty="0"/>
              <a:t> резьба бывает правой и левой. Чаще всего нарезают правую резьбу. 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altLang="ru-RU" sz="1900" b="1" i="1" dirty="0" smtClean="0">
                <a:solidFill>
                  <a:srgbClr val="FF0000"/>
                </a:solidFill>
              </a:rPr>
              <a:t>Для </a:t>
            </a:r>
            <a:r>
              <a:rPr lang="ru-RU" altLang="ru-RU" sz="1900" b="1" i="1" dirty="0">
                <a:solidFill>
                  <a:srgbClr val="FF0000"/>
                </a:solidFill>
              </a:rPr>
              <a:t>нарезания наружной крепежной резьбы </a:t>
            </a:r>
            <a:r>
              <a:rPr lang="ru-RU" altLang="ru-RU" sz="1900" b="1" i="1" dirty="0"/>
              <a:t>используют специальный </a:t>
            </a:r>
            <a:r>
              <a:rPr lang="ru-RU" altLang="ru-RU" sz="1900" b="1" i="1" dirty="0" smtClean="0"/>
              <a:t>инструмент – плашки. </a:t>
            </a:r>
            <a:r>
              <a:rPr lang="ru-RU" altLang="ru-RU" sz="1900" b="1" i="1" dirty="0"/>
              <a:t>Они бывают круглые, резьбонакатные и раздвижные. Круглая плашка выполнена в виде гайки из закаленной стали. Резьбу плашки пересекают сквозные продольные отверстия. Образовавшиеся режущие кромки в форме клина и канавки обеспечивают резание заготовки и одновременный выход стружки. </a:t>
            </a:r>
            <a:r>
              <a:rPr lang="ru-RU" altLang="ru-RU" sz="1900" b="1" i="1" dirty="0" smtClean="0"/>
              <a:t>Для </a:t>
            </a:r>
            <a:r>
              <a:rPr lang="ru-RU" altLang="ru-RU" sz="1900" b="1" i="1" dirty="0"/>
              <a:t>того чтобы торец стержня (заготовки) лучше входил в плашку с торцевых сторон, ее резьба имеет меньшую высоту профиля. Это так называемая заборная часть. Круглые плашки в соответствии со стандартом предусмотрены для нарезания метрической резьбы диаметром от 1 до 76 мм. Их закладывают в гнезда плашкодержателя и фиксируют там шпильками со шлицем для отвертки.</a:t>
            </a:r>
          </a:p>
        </p:txBody>
      </p:sp>
    </p:spTree>
    <p:extLst>
      <p:ext uri="{BB962C8B-B14F-4D97-AF65-F5344CB8AC3E}">
        <p14:creationId xmlns:p14="http://schemas.microsoft.com/office/powerpoint/2010/main" val="2783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88" y="207963"/>
            <a:ext cx="7716837" cy="10064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00FF"/>
                </a:solidFill>
              </a:rPr>
              <a:t>Инструменты, для нарезания наружной резьбы – </a:t>
            </a:r>
            <a:r>
              <a:rPr lang="ru-RU" b="1" i="1" u="sng" dirty="0" smtClean="0">
                <a:solidFill>
                  <a:srgbClr val="FF0000"/>
                </a:solidFill>
              </a:rPr>
              <a:t>плашки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sz="quarter" idx="1"/>
          </p:nvPr>
        </p:nvSpPr>
        <p:spPr>
          <a:xfrm>
            <a:off x="433388" y="1412875"/>
            <a:ext cx="8181975" cy="5256213"/>
          </a:xfrm>
        </p:spPr>
        <p:txBody>
          <a:bodyPr/>
          <a:lstStyle/>
          <a:p>
            <a:pPr marL="457200" indent="-457200" eaLnBrk="1" hangingPunct="1">
              <a:buSzPct val="100000"/>
              <a:buFont typeface="+mj-lt"/>
              <a:buAutoNum type="arabicPeriod"/>
              <a:defRPr/>
            </a:pPr>
            <a:r>
              <a:rPr lang="ru-RU" altLang="ru-RU" b="1" i="1" u="sng" dirty="0">
                <a:solidFill>
                  <a:srgbClr val="FF0000"/>
                </a:solidFill>
              </a:rPr>
              <a:t>К</a:t>
            </a:r>
            <a:r>
              <a:rPr lang="ru-RU" altLang="ru-RU" b="1" i="1" u="sng" dirty="0" smtClean="0">
                <a:solidFill>
                  <a:srgbClr val="FF0000"/>
                </a:solidFill>
              </a:rPr>
              <a:t>руглые </a:t>
            </a:r>
            <a:r>
              <a:rPr lang="ru-RU" altLang="ru-RU" b="1" i="1" u="sng" dirty="0">
                <a:solidFill>
                  <a:srgbClr val="FF0000"/>
                </a:solidFill>
              </a:rPr>
              <a:t>цельные</a:t>
            </a:r>
            <a:r>
              <a:rPr lang="ru-RU" altLang="ru-RU" b="1" i="1" dirty="0">
                <a:solidFill>
                  <a:srgbClr val="FF0000"/>
                </a:solidFill>
              </a:rPr>
              <a:t> </a:t>
            </a:r>
            <a:r>
              <a:rPr lang="ru-RU" altLang="ru-RU" b="1" dirty="0"/>
              <a:t>плашки</a:t>
            </a:r>
          </a:p>
          <a:p>
            <a:pPr marL="457200" indent="-457200" eaLnBrk="1" hangingPunct="1">
              <a:buSzPct val="100000"/>
              <a:buFont typeface="+mj-lt"/>
              <a:buAutoNum type="arabicPeriod"/>
              <a:defRPr/>
            </a:pPr>
            <a:r>
              <a:rPr lang="ru-RU" altLang="ru-RU" b="1" i="1" u="sng" dirty="0" smtClean="0">
                <a:solidFill>
                  <a:srgbClr val="FF0000"/>
                </a:solidFill>
              </a:rPr>
              <a:t>Круглые </a:t>
            </a:r>
            <a:r>
              <a:rPr lang="ru-RU" altLang="ru-RU" b="1" i="1" u="sng" dirty="0">
                <a:solidFill>
                  <a:srgbClr val="FF0000"/>
                </a:solidFill>
              </a:rPr>
              <a:t>разрезные</a:t>
            </a:r>
            <a:r>
              <a:rPr lang="ru-RU" altLang="ru-RU" b="1" i="1" dirty="0">
                <a:solidFill>
                  <a:srgbClr val="FF0000"/>
                </a:solidFill>
              </a:rPr>
              <a:t> </a:t>
            </a:r>
            <a:r>
              <a:rPr lang="ru-RU" altLang="ru-RU" b="1" dirty="0"/>
              <a:t>плашки. </a:t>
            </a:r>
            <a:r>
              <a:rPr lang="ru-RU" altLang="ru-RU" b="1" dirty="0" smtClean="0"/>
              <a:t>                                       Прорезь </a:t>
            </a:r>
            <a:r>
              <a:rPr lang="ru-RU" altLang="ru-RU" b="1" dirty="0"/>
              <a:t>(</a:t>
            </a:r>
            <a:r>
              <a:rPr lang="ru-RU" altLang="ru-RU" b="1" dirty="0" smtClean="0">
                <a:solidFill>
                  <a:srgbClr val="FF0000"/>
                </a:solidFill>
              </a:rPr>
              <a:t>0,5…1,5 мм</a:t>
            </a:r>
            <a:r>
              <a:rPr lang="ru-RU" altLang="ru-RU" b="1" dirty="0" smtClean="0"/>
              <a:t>) </a:t>
            </a:r>
            <a:r>
              <a:rPr lang="ru-RU" altLang="ru-RU" b="1" dirty="0"/>
              <a:t>позволяет регулировать диаметр резьбы в пределах (</a:t>
            </a:r>
            <a:r>
              <a:rPr lang="ru-RU" altLang="ru-RU" b="1" dirty="0" smtClean="0">
                <a:solidFill>
                  <a:srgbClr val="FF0000"/>
                </a:solidFill>
              </a:rPr>
              <a:t>0,1…0,25 </a:t>
            </a:r>
            <a:r>
              <a:rPr lang="ru-RU" altLang="ru-RU" b="1" dirty="0">
                <a:solidFill>
                  <a:srgbClr val="FF0000"/>
                </a:solidFill>
              </a:rPr>
              <a:t>мм</a:t>
            </a:r>
            <a:r>
              <a:rPr lang="ru-RU" altLang="ru-RU" b="1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altLang="ru-RU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ru-RU" altLang="ru-RU" b="1" dirty="0" smtClean="0"/>
              <a:t> </a:t>
            </a:r>
            <a:endParaRPr lang="ru-RU" altLang="ru-RU" dirty="0" smtClean="0"/>
          </a:p>
        </p:txBody>
      </p:sp>
      <p:pic>
        <p:nvPicPr>
          <p:cNvPr id="4" name="Рисунок 3" descr="i[2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573463"/>
            <a:ext cx="235585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i[82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643438"/>
            <a:ext cx="19050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i[82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214813"/>
            <a:ext cx="19050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i[82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429000"/>
            <a:ext cx="19050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Рисунок 7" descr="i[24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19808">
            <a:off x="7998618" y="208757"/>
            <a:ext cx="5000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-2359025" y="2443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96815" y="332656"/>
            <a:ext cx="8856984" cy="27392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Многие </a:t>
            </a:r>
            <a:r>
              <a:rPr lang="ru-RU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детали </a:t>
            </a:r>
            <a:r>
              <a:rPr lang="ru-RU" sz="2600" b="1" dirty="0">
                <a:solidFill>
                  <a:srgbClr val="008000"/>
                </a:solidFill>
                <a:latin typeface="Times New Roman" pitchFamily="18" charset="0"/>
              </a:rPr>
              <a:t>машин, строительных конструкций и бытовых приборов </a:t>
            </a:r>
            <a:r>
              <a:rPr lang="ru-RU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соединяют между собой при помощи </a:t>
            </a:r>
          </a:p>
          <a:p>
            <a:pPr algn="ctr" eaLnBrk="1" hangingPunct="1">
              <a:defRPr/>
            </a:pPr>
            <a:r>
              <a:rPr lang="ru-RU" sz="26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резьбовых соединений</a:t>
            </a:r>
            <a:r>
              <a:rPr lang="ru-RU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dirty="0"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резьбовых соединениях применяют </a:t>
            </a:r>
            <a:r>
              <a:rPr lang="ru-RU" sz="26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резьбовые изделия</a:t>
            </a:r>
            <a:r>
              <a:rPr lang="ru-RU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>
              <a:defRPr/>
            </a:pPr>
            <a:r>
              <a:rPr lang="ru-RU" sz="2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болты</a:t>
            </a:r>
            <a:r>
              <a:rPr lang="ru-RU" sz="2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шпильки и винты</a:t>
            </a:r>
            <a:r>
              <a:rPr lang="ru-RU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600" b="1" i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endParaRPr lang="ru-RU" sz="1600" b="1" i="1" u="sng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815" y="3356992"/>
            <a:ext cx="8856984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sz="1200" b="1" dirty="0" smtClean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6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Сегодня </a:t>
            </a:r>
            <a:r>
              <a:rPr lang="ru-RU" sz="26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существует множество разновидностей болтов, гаек, винтов и т.п., но иногда бывают ситуации, при которых требуется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самостоятельно нарезать резьбу</a:t>
            </a:r>
            <a:r>
              <a:rPr lang="ru-RU" sz="26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например, </a:t>
            </a:r>
            <a:r>
              <a:rPr lang="ru-RU" sz="26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ремонте автомобилей. </a:t>
            </a:r>
          </a:p>
          <a:p>
            <a:pPr algn="just">
              <a:spcAft>
                <a:spcPts val="0"/>
              </a:spcAft>
            </a:pPr>
            <a:endParaRPr lang="ru-RU" sz="1600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этого существует несколько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инструментов и способов нарезки резьбы</a:t>
            </a:r>
            <a:r>
              <a:rPr lang="ru-RU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рассмотрим их ниже.</a:t>
            </a:r>
            <a:endParaRPr lang="ru-RU" sz="1200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3875" y="388938"/>
            <a:ext cx="2543175" cy="4206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</a:rPr>
              <a:t>плашки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06400"/>
            <a:ext cx="281305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3792538"/>
            <a:ext cx="3703637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7538" y="3441700"/>
            <a:ext cx="3703637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FF0000"/>
                </a:solidFill>
              </a:rPr>
              <a:t>Плашка цельная</a:t>
            </a:r>
          </a:p>
        </p:txBody>
      </p:sp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95288"/>
            <a:ext cx="2970213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92538"/>
            <a:ext cx="306863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59338" y="3432175"/>
            <a:ext cx="3068637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FF0000"/>
                </a:solidFill>
              </a:rPr>
              <a:t>Плашка разрезная </a:t>
            </a:r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3276600" y="842963"/>
            <a:ext cx="2357438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50000"/>
              </a:lnSpc>
            </a:pPr>
            <a:r>
              <a:rPr lang="ru-RU" altLang="ru-RU" b="1">
                <a:solidFill>
                  <a:srgbClr val="FF0000"/>
                </a:solidFill>
              </a:rPr>
              <a:t>1</a:t>
            </a:r>
            <a:r>
              <a:rPr lang="ru-RU" altLang="ru-RU"/>
              <a:t> – плашка;</a:t>
            </a:r>
          </a:p>
          <a:p>
            <a:pPr eaLnBrk="1" hangingPunct="1">
              <a:lnSpc>
                <a:spcPct val="250000"/>
              </a:lnSpc>
            </a:pPr>
            <a:r>
              <a:rPr lang="ru-RU" altLang="ru-RU" b="1">
                <a:solidFill>
                  <a:srgbClr val="FF0000"/>
                </a:solidFill>
              </a:rPr>
              <a:t>2</a:t>
            </a:r>
            <a:r>
              <a:rPr lang="ru-RU" altLang="ru-RU"/>
              <a:t> – резьба;</a:t>
            </a:r>
          </a:p>
          <a:p>
            <a:pPr eaLnBrk="1" hangingPunct="1">
              <a:lnSpc>
                <a:spcPct val="250000"/>
              </a:lnSpc>
            </a:pPr>
            <a:r>
              <a:rPr lang="ru-RU" altLang="ru-RU" b="1">
                <a:solidFill>
                  <a:srgbClr val="FF0000"/>
                </a:solidFill>
              </a:rPr>
              <a:t>3</a:t>
            </a:r>
            <a:r>
              <a:rPr lang="ru-RU" altLang="ru-RU"/>
              <a:t> – заборная часть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03188"/>
            <a:ext cx="8183563" cy="5715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</a:rPr>
              <a:t>Раздвижные призматические плашки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698500"/>
            <a:ext cx="23749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341438"/>
            <a:ext cx="37147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95750"/>
            <a:ext cx="66389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79512" y="3491001"/>
            <a:ext cx="1714512" cy="500066"/>
          </a:xfrm>
          <a:prstGeom prst="wedgeRoundRectCallout">
            <a:avLst>
              <a:gd name="adj1" fmla="val 48032"/>
              <a:gd name="adj2" fmla="val -19959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 err="1"/>
              <a:t>Полуплашка</a:t>
            </a:r>
            <a:endParaRPr lang="ru-RU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714348" y="6072206"/>
            <a:ext cx="2214578" cy="571504"/>
          </a:xfrm>
          <a:prstGeom prst="wedgeRoundRectCallout">
            <a:avLst>
              <a:gd name="adj1" fmla="val 82850"/>
              <a:gd name="adj2" fmla="val -14905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/>
              <a:t>Нарезание резьбы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588224" y="717325"/>
            <a:ext cx="2000264" cy="571504"/>
          </a:xfrm>
          <a:prstGeom prst="wedgeRoundRectCallout">
            <a:avLst>
              <a:gd name="adj1" fmla="val -44401"/>
              <a:gd name="adj2" fmla="val 17627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/>
              <a:t>Клупп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" r="4198"/>
          <a:stretch>
            <a:fillRect/>
          </a:stretch>
        </p:blipFill>
        <p:spPr bwMode="auto">
          <a:xfrm>
            <a:off x="323528" y="21492"/>
            <a:ext cx="6624638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020272" y="1205349"/>
            <a:ext cx="2016224" cy="95410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1400" b="1" i="1" dirty="0">
                <a:solidFill>
                  <a:srgbClr val="FF0000"/>
                </a:solidFill>
              </a:rPr>
              <a:t>Элементы резьбы.</a:t>
            </a:r>
          </a:p>
          <a:p>
            <a:r>
              <a:rPr lang="ru-RU" altLang="ru-RU" sz="1400" b="1" i="1" dirty="0"/>
              <a:t>Виды резьбы:</a:t>
            </a:r>
          </a:p>
          <a:p>
            <a:r>
              <a:rPr lang="ru-RU" altLang="ru-RU" sz="1400" b="1" i="1" dirty="0" smtClean="0">
                <a:solidFill>
                  <a:srgbClr val="FF0000"/>
                </a:solidFill>
              </a:rPr>
              <a:t>а</a:t>
            </a:r>
            <a:r>
              <a:rPr lang="ru-RU" altLang="ru-RU" sz="1400" b="1" i="1" dirty="0" smtClean="0"/>
              <a:t> – правая; </a:t>
            </a:r>
          </a:p>
          <a:p>
            <a:r>
              <a:rPr lang="ru-RU" altLang="ru-RU" sz="1400" b="1" i="1" dirty="0" smtClean="0">
                <a:solidFill>
                  <a:srgbClr val="FF0000"/>
                </a:solidFill>
              </a:rPr>
              <a:t>б</a:t>
            </a:r>
            <a:r>
              <a:rPr lang="ru-RU" altLang="ru-RU" sz="1400" b="1" i="1" dirty="0" smtClean="0"/>
              <a:t> – левая.</a:t>
            </a:r>
            <a:endParaRPr lang="ru-RU" altLang="ru-RU" sz="1400" b="1" i="1" dirty="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23528" y="3406042"/>
            <a:ext cx="8437665" cy="341632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altLang="ru-RU" i="1" dirty="0"/>
              <a:t>   В корпусе резьбонакатной плашки установлены накатные регулируемые ролики с резьбой. Металл заготовки не режется, а выдавливается. </a:t>
            </a:r>
            <a:endParaRPr lang="ru-RU" altLang="ru-RU" i="1" dirty="0" smtClean="0"/>
          </a:p>
          <a:p>
            <a:r>
              <a:rPr lang="ru-RU" altLang="ru-RU" i="1" dirty="0" smtClean="0"/>
              <a:t>За </a:t>
            </a:r>
            <a:r>
              <a:rPr lang="ru-RU" altLang="ru-RU" i="1" dirty="0"/>
              <a:t>счет этого поверхность резьбы получается более чистой, а сама </a:t>
            </a:r>
            <a:r>
              <a:rPr lang="ru-RU" altLang="ru-RU" i="1" dirty="0" smtClean="0"/>
              <a:t>резьба – более </a:t>
            </a:r>
            <a:r>
              <a:rPr lang="ru-RU" altLang="ru-RU" i="1" dirty="0"/>
              <a:t>качественной и точной.</a:t>
            </a:r>
          </a:p>
          <a:p>
            <a:r>
              <a:rPr lang="ru-RU" altLang="ru-RU" b="1" i="1" dirty="0">
                <a:solidFill>
                  <a:srgbClr val="FF0000"/>
                </a:solidFill>
              </a:rPr>
              <a:t>   Раздвижные призматические плашки </a:t>
            </a:r>
            <a:r>
              <a:rPr lang="ru-RU" altLang="ru-RU" i="1" dirty="0"/>
              <a:t>состоят из</a:t>
            </a:r>
          </a:p>
          <a:p>
            <a:r>
              <a:rPr lang="ru-RU" altLang="ru-RU" i="1" dirty="0"/>
              <a:t>двух раздвигающихся и отодвигающихся </a:t>
            </a:r>
            <a:r>
              <a:rPr lang="ru-RU" altLang="ru-RU" i="1" dirty="0" err="1"/>
              <a:t>полуплашек</a:t>
            </a:r>
            <a:r>
              <a:rPr lang="ru-RU" altLang="ru-RU" i="1" dirty="0"/>
              <a:t>.</a:t>
            </a:r>
          </a:p>
          <a:p>
            <a:r>
              <a:rPr lang="ru-RU" altLang="ru-RU" i="1" dirty="0"/>
              <a:t>   Для того чтобы нарезать резьбу плашкой на стержне, надо</a:t>
            </a:r>
          </a:p>
          <a:p>
            <a:r>
              <a:rPr lang="ru-RU" altLang="ru-RU" i="1" dirty="0"/>
              <a:t>сначала узнать </a:t>
            </a:r>
            <a:r>
              <a:rPr lang="ru-RU" altLang="ru-RU" b="1" i="1" dirty="0">
                <a:solidFill>
                  <a:srgbClr val="0000FF"/>
                </a:solidFill>
              </a:rPr>
              <a:t>наружный диаметр резьбы </a:t>
            </a:r>
            <a:r>
              <a:rPr lang="ru-RU" altLang="ru-RU" i="1" dirty="0"/>
              <a:t>и </a:t>
            </a:r>
            <a:r>
              <a:rPr lang="ru-RU" altLang="ru-RU" i="1" dirty="0" smtClean="0"/>
              <a:t>ее </a:t>
            </a:r>
            <a:r>
              <a:rPr lang="ru-RU" altLang="ru-RU" b="1" i="1" dirty="0">
                <a:solidFill>
                  <a:srgbClr val="0000FF"/>
                </a:solidFill>
              </a:rPr>
              <a:t>шаг</a:t>
            </a:r>
            <a:r>
              <a:rPr lang="ru-RU" altLang="ru-RU" i="1" dirty="0"/>
              <a:t> </a:t>
            </a:r>
            <a:r>
              <a:rPr lang="ru-RU" altLang="ru-RU" b="1" i="1" dirty="0" smtClean="0">
                <a:solidFill>
                  <a:srgbClr val="FF0000"/>
                </a:solidFill>
              </a:rPr>
              <a:t>Р</a:t>
            </a:r>
            <a:r>
              <a:rPr lang="ru-RU" altLang="ru-RU" i="1" dirty="0" smtClean="0"/>
              <a:t>. </a:t>
            </a:r>
          </a:p>
          <a:p>
            <a:r>
              <a:rPr lang="ru-RU" altLang="ru-RU" i="1" dirty="0" smtClean="0"/>
              <a:t>Эти данные </a:t>
            </a:r>
            <a:r>
              <a:rPr lang="ru-RU" altLang="ru-RU" i="1" dirty="0"/>
              <a:t>обозначены на плашке. </a:t>
            </a:r>
            <a:endParaRPr lang="ru-RU" altLang="ru-RU" i="1" dirty="0" smtClean="0"/>
          </a:p>
          <a:p>
            <a:r>
              <a:rPr lang="ru-RU" altLang="ru-RU" i="1" dirty="0" smtClean="0"/>
              <a:t>Затем </a:t>
            </a:r>
            <a:r>
              <a:rPr lang="ru-RU" altLang="ru-RU" i="1" dirty="0"/>
              <a:t>по таблице определить диаметр стержня для этой резьбы и выбрать заготовку.</a:t>
            </a:r>
          </a:p>
        </p:txBody>
      </p:sp>
    </p:spTree>
    <p:extLst>
      <p:ext uri="{BB962C8B-B14F-4D97-AF65-F5344CB8AC3E}">
        <p14:creationId xmlns:p14="http://schemas.microsoft.com/office/powerpoint/2010/main" val="5597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3802063" y="4716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2306"/>
          <a:stretch>
            <a:fillRect/>
          </a:stretch>
        </p:blipFill>
        <p:spPr bwMode="auto">
          <a:xfrm>
            <a:off x="0" y="0"/>
            <a:ext cx="5245100" cy="57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" y="5761037"/>
            <a:ext cx="5245100" cy="95410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1400" b="1" i="1" dirty="0">
                <a:solidFill>
                  <a:srgbClr val="FF0000"/>
                </a:solidFill>
              </a:rPr>
              <a:t>Виды плашек:</a:t>
            </a:r>
          </a:p>
          <a:p>
            <a:pPr algn="ctr"/>
            <a:r>
              <a:rPr lang="ru-RU" altLang="ru-RU" sz="1400" b="1" i="1" dirty="0" smtClean="0">
                <a:solidFill>
                  <a:srgbClr val="FF0000"/>
                </a:solidFill>
              </a:rPr>
              <a:t>а</a:t>
            </a:r>
            <a:r>
              <a:rPr lang="ru-RU" altLang="ru-RU" sz="1400" b="1" i="1" dirty="0" smtClean="0"/>
              <a:t> – круглая; </a:t>
            </a:r>
            <a:r>
              <a:rPr lang="ru-RU" altLang="ru-RU" sz="1400" b="1" i="1" dirty="0" smtClean="0">
                <a:solidFill>
                  <a:srgbClr val="FF0000"/>
                </a:solidFill>
              </a:rPr>
              <a:t>б </a:t>
            </a:r>
            <a:r>
              <a:rPr lang="ru-RU" altLang="ru-RU" sz="1400" b="1" i="1" dirty="0" smtClean="0"/>
              <a:t>– резьбонакатная; </a:t>
            </a:r>
            <a:r>
              <a:rPr lang="ru-RU" altLang="ru-RU" sz="1400" b="1" i="1" dirty="0" smtClean="0">
                <a:solidFill>
                  <a:srgbClr val="FF0000"/>
                </a:solidFill>
              </a:rPr>
              <a:t>в</a:t>
            </a:r>
            <a:r>
              <a:rPr lang="ru-RU" altLang="ru-RU" sz="1400" b="1" i="1" dirty="0" smtClean="0"/>
              <a:t> – раздвижная</a:t>
            </a:r>
            <a:r>
              <a:rPr lang="ru-RU" altLang="ru-RU" sz="1400" b="1" i="1" dirty="0"/>
              <a:t>.</a:t>
            </a:r>
          </a:p>
          <a:p>
            <a:pPr algn="ctr"/>
            <a:r>
              <a:rPr lang="ru-RU" altLang="ru-RU" sz="1400" b="1" i="1" dirty="0"/>
              <a:t>Таблица для определения диаметра стержня для резьбы.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5364089" y="188913"/>
            <a:ext cx="3779912" cy="61341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altLang="ru-RU" i="1" dirty="0"/>
              <a:t>   При этом надо обязательно учитывать, что, когда нарезают резьбу, металл, особенно медь, мягкая сталь, «тянется». В результате этого диаметр стержня немного увеличивается и усиливается давление на резьбовую поверхность плашки. Она нагревается, стружка налипает на режущие кромки, и резьба становится «рваной». Все это снижает ее качество. Поэтому диаметр стержня должен быть меньше наружного диаметра резьбы на 0,1...0,3 мм в зависимости от размера резьбы. Если диаметр</a:t>
            </a:r>
          </a:p>
          <a:p>
            <a:r>
              <a:rPr lang="ru-RU" altLang="ru-RU" i="1" dirty="0"/>
              <a:t>стержня будет меньше на 0,4...0,5 мм внешнего диаметра резьбы, то профиль резьбы получается неполным.</a:t>
            </a:r>
          </a:p>
        </p:txBody>
      </p:sp>
    </p:spTree>
    <p:extLst>
      <p:ext uri="{BB962C8B-B14F-4D97-AF65-F5344CB8AC3E}">
        <p14:creationId xmlns:p14="http://schemas.microsoft.com/office/powerpoint/2010/main" val="15196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34950"/>
            <a:ext cx="7467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Приспособление для закрепления плашки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1477963"/>
            <a:ext cx="7467600" cy="4873625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Круглые плашки закрепляются в приспособление – </a:t>
            </a:r>
            <a:r>
              <a:rPr lang="ru-RU" altLang="ru-RU" b="1" i="1" u="sng" smtClean="0">
                <a:solidFill>
                  <a:srgbClr val="FF0000"/>
                </a:solidFill>
              </a:rPr>
              <a:t>плашкодержателе</a:t>
            </a:r>
            <a:endParaRPr lang="ru-RU" altLang="ru-RU" b="1" u="sng" smtClean="0"/>
          </a:p>
        </p:txBody>
      </p:sp>
      <p:pic>
        <p:nvPicPr>
          <p:cNvPr id="35844" name="Рисунок 6" descr="i[24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72893">
            <a:off x="7998618" y="107157"/>
            <a:ext cx="55086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i[2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65400"/>
            <a:ext cx="5711825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149225"/>
            <a:ext cx="7467600" cy="654050"/>
          </a:xfr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</a:rPr>
              <a:t>Нарезание резьбы плашкой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0" b="15483"/>
          <a:stretch>
            <a:fillRect/>
          </a:stretch>
        </p:blipFill>
        <p:spPr bwMode="auto">
          <a:xfrm>
            <a:off x="398463" y="842963"/>
            <a:ext cx="7847012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288" y="4868863"/>
            <a:ext cx="7850187" cy="16430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2000" dirty="0"/>
              <a:t>При нарезании резьбы плашкой вручную стержень  закрепляют в тисках так, чтобы выступающий над уровнем губок конец его был на </a:t>
            </a:r>
            <a:r>
              <a:rPr lang="ru-RU" sz="2000" b="1" dirty="0">
                <a:solidFill>
                  <a:srgbClr val="FF0000"/>
                </a:solidFill>
              </a:rPr>
              <a:t>20-25 мм </a:t>
            </a:r>
            <a:r>
              <a:rPr lang="ru-RU" sz="2000" dirty="0"/>
              <a:t>больше длины нарезаемой части. </a:t>
            </a:r>
          </a:p>
          <a:p>
            <a:pPr algn="just" eaLnBrk="1" hangingPunct="1">
              <a:defRPr/>
            </a:pPr>
            <a:r>
              <a:rPr lang="ru-RU" sz="2000" dirty="0"/>
              <a:t>Для обеспечения врезания на верхнем конце стержня снимают фаску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700463" y="4106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5532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6877050" y="260350"/>
            <a:ext cx="226695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1400" i="1" dirty="0"/>
              <a:t>Нарезание резьбы плашкой: а — снятие фаски; б — установка заготовки по угольнику; в — установка</a:t>
            </a:r>
          </a:p>
          <a:p>
            <a:r>
              <a:rPr lang="ru-RU" altLang="ru-RU" sz="1400" i="1" dirty="0"/>
              <a:t>плашки; г — нарезание резьбы; д — проверка качества резьбы.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732588" y="2205038"/>
            <a:ext cx="241141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altLang="ru-RU" i="1" dirty="0"/>
              <a:t>Выбранную заготовку надо выправить, разметить, отрезать</a:t>
            </a:r>
          </a:p>
          <a:p>
            <a:r>
              <a:rPr lang="ru-RU" altLang="ru-RU" i="1" dirty="0"/>
              <a:t>по разметке и, закрепив ее в тисках, напильником снять фаску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179388" y="4868863"/>
            <a:ext cx="864076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i="1" dirty="0"/>
              <a:t>для того, чтобы заборная часть плашки легче захватывала металл. Следует проверить качество плашки внешним осмотром и навинчиванием ее на болт или шпильку с неповрежденной резьбой. Необходимо также тщательно проверить качество закрепления плашки в плашкодержателя, чтобы</a:t>
            </a:r>
          </a:p>
          <a:p>
            <a:r>
              <a:rPr lang="ru-RU" altLang="ru-RU" i="1" dirty="0"/>
              <a:t>исключить возможный ее перекос и проскальзывание в гнезде.</a:t>
            </a:r>
          </a:p>
          <a:p>
            <a:endParaRPr lang="ru-RU" altLang="ru-RU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769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http://kon82.narod.ru/arxiv/texno7/images/7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7"/>
          <a:stretch>
            <a:fillRect/>
          </a:stretch>
        </p:blipFill>
        <p:spPr bwMode="auto">
          <a:xfrm>
            <a:off x="107504" y="1326699"/>
            <a:ext cx="4248472" cy="468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250825" y="116632"/>
            <a:ext cx="8497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C00000"/>
                </a:solidFill>
              </a:rPr>
              <a:t>Правила нарезания наружной резьбы</a:t>
            </a:r>
          </a:p>
        </p:txBody>
      </p:sp>
      <p:sp>
        <p:nvSpPr>
          <p:cNvPr id="37892" name="Прямоугольник 5"/>
          <p:cNvSpPr>
            <a:spLocks noChangeArrowheads="1"/>
          </p:cNvSpPr>
          <p:nvPr/>
        </p:nvSpPr>
        <p:spPr bwMode="auto">
          <a:xfrm>
            <a:off x="4427984" y="836712"/>
            <a:ext cx="4320729" cy="590931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dirty="0"/>
              <a:t>перед работой следует убедиться, что заготовка не имеет на участке нарезки резьбы окалины и следов коррозии, а ее диаметр точно соответствует табличным (справочным) значениям;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dirty="0"/>
              <a:t>перед тем как закрепить деталь в тисках, обязательна сделайте </a:t>
            </a:r>
            <a:r>
              <a:rPr lang="ru-RU" altLang="ru-RU" b="1" dirty="0" err="1"/>
              <a:t>заходную</a:t>
            </a:r>
            <a:r>
              <a:rPr lang="ru-RU" altLang="ru-RU" b="1" dirty="0"/>
              <a:t> фаску на ее торце, это значительно облегчит начальную фазу нарезания резьбы;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dirty="0"/>
              <a:t>перед работой смазать плашку для увеличения ее срока службы и уменьшения вероятности её поломки;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dirty="0"/>
              <a:t>после каждого оборота надо делать пол оборота в обратном направлении для скалывания </a:t>
            </a:r>
            <a:r>
              <a:rPr lang="ru-RU" altLang="ru-RU" b="1" dirty="0" smtClean="0"/>
              <a:t>стружки.</a:t>
            </a:r>
            <a:endParaRPr lang="ru-RU" alt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10303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32291" b="28751"/>
          <a:stretch>
            <a:fillRect/>
          </a:stretch>
        </p:blipFill>
        <p:spPr bwMode="auto">
          <a:xfrm>
            <a:off x="0" y="2852738"/>
            <a:ext cx="914400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79512" y="0"/>
            <a:ext cx="856895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 i="1" dirty="0">
                <a:solidFill>
                  <a:srgbClr val="FF0000"/>
                </a:solidFill>
              </a:rPr>
              <a:t>ПЛАШКОДЕРЖАТЕЛЬ </a:t>
            </a:r>
            <a:r>
              <a:rPr lang="ru-RU" altLang="ru-RU" sz="2800" b="1" i="1" dirty="0">
                <a:solidFill>
                  <a:srgbClr val="0000FF"/>
                </a:solidFill>
              </a:rPr>
              <a:t>– приспособление для нарезания резьбы</a:t>
            </a:r>
          </a:p>
        </p:txBody>
      </p:sp>
      <p:pic>
        <p:nvPicPr>
          <p:cNvPr id="50180" name="Picture 4" descr="P10303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9" t="37341" r="40465" b="40454"/>
          <a:stretch>
            <a:fillRect/>
          </a:stretch>
        </p:blipFill>
        <p:spPr bwMode="auto">
          <a:xfrm>
            <a:off x="3708400" y="3284538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547664" y="2128838"/>
            <a:ext cx="232764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>
                <a:solidFill>
                  <a:srgbClr val="006600"/>
                </a:solidFill>
              </a:rPr>
              <a:t>Корпус</a:t>
            </a:r>
          </a:p>
        </p:txBody>
      </p:sp>
      <p:pic>
        <p:nvPicPr>
          <p:cNvPr id="50182" name="Picture 6" descr="P10303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t="37341" b="40454"/>
          <a:stretch>
            <a:fillRect/>
          </a:stretch>
        </p:blipFill>
        <p:spPr bwMode="auto">
          <a:xfrm>
            <a:off x="0" y="3284538"/>
            <a:ext cx="9144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AutoShape 7"/>
          <p:cNvSpPr>
            <a:spLocks noChangeArrowheads="1"/>
          </p:cNvSpPr>
          <p:nvPr/>
        </p:nvSpPr>
        <p:spPr bwMode="auto">
          <a:xfrm>
            <a:off x="5940425" y="4437063"/>
            <a:ext cx="360363" cy="1079500"/>
          </a:xfrm>
          <a:prstGeom prst="upArrow">
            <a:avLst>
              <a:gd name="adj1" fmla="val 50000"/>
              <a:gd name="adj2" fmla="val 748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0184" name="AutoShape 8"/>
          <p:cNvSpPr>
            <a:spLocks noChangeArrowheads="1"/>
          </p:cNvSpPr>
          <p:nvPr/>
        </p:nvSpPr>
        <p:spPr bwMode="auto">
          <a:xfrm>
            <a:off x="2627313" y="4292600"/>
            <a:ext cx="360362" cy="1008063"/>
          </a:xfrm>
          <a:prstGeom prst="upArrow">
            <a:avLst>
              <a:gd name="adj1" fmla="val 50000"/>
              <a:gd name="adj2" fmla="val 69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947150" y="5754887"/>
            <a:ext cx="3240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>
                <a:solidFill>
                  <a:srgbClr val="006600"/>
                </a:solidFill>
              </a:rPr>
              <a:t>Ручки </a:t>
            </a:r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 rot="3422837">
            <a:off x="4787106" y="2421732"/>
            <a:ext cx="358775" cy="719138"/>
          </a:xfrm>
          <a:prstGeom prst="downArrow">
            <a:avLst>
              <a:gd name="adj1" fmla="val 50000"/>
              <a:gd name="adj2" fmla="val 501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5365793" y="1573233"/>
            <a:ext cx="3744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b="1" i="1" dirty="0">
                <a:solidFill>
                  <a:srgbClr val="006600"/>
                </a:solidFill>
              </a:rPr>
              <a:t>Винт крепления плашки</a:t>
            </a:r>
          </a:p>
        </p:txBody>
      </p:sp>
      <p:sp>
        <p:nvSpPr>
          <p:cNvPr id="50188" name="AutoShape 12"/>
          <p:cNvSpPr>
            <a:spLocks noChangeArrowheads="1"/>
          </p:cNvSpPr>
          <p:nvPr/>
        </p:nvSpPr>
        <p:spPr bwMode="auto">
          <a:xfrm rot="2556844">
            <a:off x="3294063" y="2947988"/>
            <a:ext cx="790575" cy="431800"/>
          </a:xfrm>
          <a:prstGeom prst="rightArrow">
            <a:avLst>
              <a:gd name="adj1" fmla="val 50000"/>
              <a:gd name="adj2" fmla="val 457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4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3.98844E-6 C 0.06407 0.00023 0.30469 -0.00139 0.28889 -0.00208 C 0.2731 -0.00278 -0.04774 -0.00393 -0.09531 -0.00416 C -0.14288 -0.00439 -0.06406 -0.00023 5.55556E-6 -3.98844E-6 Z " pathEditMode="relative" ptsTypes="aaaa">
                                      <p:cBhvr>
                                        <p:cTn id="63" dur="3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2948E-6 C -0.06319 -0.00347 -0.28941 -0.02127 -0.27135 -0.02127 C -0.2533 -0.02127 0.0625 -0.00393 0.10799 -3.2948E-6 C 0.15347 0.00393 0.0632 0.00347 1.94444E-6 -3.2948E-6 Z " pathEditMode="relative" ptsTypes="aaaa">
                                      <p:cBhvr>
                                        <p:cTn id="65" dur="3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3.87283E-6 C 6.66667E-6 -3.87283E-6 -0.00294 0.06451 -0.00329 0.06544 C -0.00364 0.06636 6.66667E-6 -3.87283E-6 6.66667E-6 -3.87283E-6 Z " pathEditMode="relative" ptsTypes="aaa">
                                      <p:cBhvr>
                                        <p:cTn id="105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 tmFilter="0,0; .5, 1; 1, 1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 tmFilter="0,0; .5, 1; 1, 1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 tmFilter="0,0; .5, 1; 1, 1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 tmFilter="0,0; .5, 1; 1, 1"/>
                                        <p:tgtEl>
                                          <p:spTgt spid="50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9" presetClass="entr" presetSubtype="0" ac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9" presetClass="entr" presetSubtype="0" ac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9" presetClass="entr" presetSubtype="0" ac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/>
      <p:bldP spid="50181" grpId="1"/>
      <p:bldP spid="50181" grpId="2"/>
      <p:bldP spid="50183" grpId="0" animBg="1"/>
      <p:bldP spid="50183" grpId="1" animBg="1"/>
      <p:bldP spid="50183" grpId="2" animBg="1"/>
      <p:bldP spid="50183" grpId="3" animBg="1"/>
      <p:bldP spid="50184" grpId="0" animBg="1"/>
      <p:bldP spid="50184" grpId="1" animBg="1"/>
      <p:bldP spid="50184" grpId="2" animBg="1"/>
      <p:bldP spid="50184" grpId="3" animBg="1"/>
      <p:bldP spid="50185" grpId="0"/>
      <p:bldP spid="50185" grpId="1"/>
      <p:bldP spid="50185" grpId="2"/>
      <p:bldP spid="50186" grpId="0" animBg="1"/>
      <p:bldP spid="50186" grpId="1" animBg="1"/>
      <p:bldP spid="50186" grpId="2" animBg="1"/>
      <p:bldP spid="50186" grpId="3" animBg="1"/>
      <p:bldP spid="5018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4000" b="1" i="1" dirty="0">
                <a:solidFill>
                  <a:srgbClr val="FF0000"/>
                </a:solidFill>
              </a:rPr>
              <a:t>Закрепление плашки в плашкодержателе.</a:t>
            </a:r>
          </a:p>
        </p:txBody>
      </p:sp>
      <p:pic>
        <p:nvPicPr>
          <p:cNvPr id="29699" name="Picture 3" descr="P10305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9144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05593" y="1610519"/>
            <a:ext cx="6659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rgbClr val="0000FF"/>
                </a:solidFill>
              </a:rPr>
              <a:t>Плашку располагают так: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0" y="2349500"/>
            <a:ext cx="3635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b="1" i="1" dirty="0">
                <a:solidFill>
                  <a:srgbClr val="008000"/>
                </a:solidFill>
              </a:rPr>
              <a:t>Клеймо с верху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85887" y="5602287"/>
            <a:ext cx="806412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>
                <a:solidFill>
                  <a:srgbClr val="008000"/>
                </a:solidFill>
              </a:rPr>
              <a:t>Отверстия для крепления напротив стопорных винтов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3419475" y="2781300"/>
            <a:ext cx="576263" cy="287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3419475" y="2781300"/>
            <a:ext cx="64770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 flipV="1">
            <a:off x="3635374" y="4810932"/>
            <a:ext cx="582577" cy="7786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5292080" y="4912519"/>
            <a:ext cx="503894" cy="7249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97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56069E-6 C -3.88889E-6 1.56069E-6 0.04184 -0.08578 0.04132 -0.08671 C 0.0408 -0.08763 -3.88889E-6 1.56069E-6 -3.88889E-6 1.56069E-6 Z " pathEditMode="relative" ptsTypes="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7.80347E-6 C -5.83333E-6 7.80347E-6 -0.02327 -0.12277 -0.02379 -0.12254 C -0.02431 -0.12231 -5.83333E-6 7.80347E-6 -5.83333E-6 7.80347E-6 Z " pathEditMode="relative" ptsTypes="a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29" grpId="0"/>
      <p:bldP spid="52230" grpId="0"/>
      <p:bldP spid="52231" grpId="0" animBg="1"/>
      <p:bldP spid="52232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1"/>
            <a:ext cx="8229600" cy="54029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РЕЗЬБОВЫЕ СОЕДИНЕНИЯ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720" y="980728"/>
            <a:ext cx="8549152" cy="4248472"/>
          </a:xfrm>
          <a:solidFill>
            <a:srgbClr val="FFFFCC"/>
          </a:solidFill>
        </p:spPr>
        <p:txBody>
          <a:bodyPr/>
          <a:lstStyle/>
          <a:p>
            <a:pPr marL="0" indent="0" algn="just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Соединения деталей с помощью резьбы </a:t>
            </a:r>
            <a:r>
              <a:rPr lang="ru-RU" sz="2400" b="1" dirty="0" smtClean="0">
                <a:solidFill>
                  <a:srgbClr val="0000FF"/>
                </a:solidFill>
              </a:rPr>
              <a:t>являются одним из старейших и самым распространённым видом </a:t>
            </a:r>
            <a:r>
              <a:rPr lang="ru-RU" sz="2400" b="1" dirty="0" smtClean="0">
                <a:solidFill>
                  <a:srgbClr val="006600"/>
                </a:solidFill>
              </a:rPr>
              <a:t>разъёмных соединений </a:t>
            </a:r>
            <a:r>
              <a:rPr lang="ru-RU" sz="2400" b="1" dirty="0" smtClean="0">
                <a:solidFill>
                  <a:srgbClr val="0000FF"/>
                </a:solidFill>
              </a:rPr>
              <a:t>– в конструкциях машин они составляют </a:t>
            </a:r>
            <a:r>
              <a:rPr lang="ru-RU" sz="2400" b="1" dirty="0" smtClean="0">
                <a:solidFill>
                  <a:srgbClr val="FF0000"/>
                </a:solidFill>
              </a:rPr>
              <a:t>до 25 % </a:t>
            </a:r>
            <a:r>
              <a:rPr lang="ru-RU" sz="2400" b="1" dirty="0" smtClean="0">
                <a:solidFill>
                  <a:srgbClr val="0000FF"/>
                </a:solidFill>
              </a:rPr>
              <a:t>от общего числа соединений.</a:t>
            </a: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ru-RU" sz="2400" b="1" dirty="0" smtClean="0">
              <a:solidFill>
                <a:srgbClr val="0000FF"/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sz="2400" b="1" u="sng" dirty="0" smtClean="0">
                <a:solidFill>
                  <a:srgbClr val="0000FF"/>
                </a:solidFill>
              </a:rPr>
              <a:t>К ним относятся соединения с помощью</a:t>
            </a:r>
            <a:r>
              <a:rPr lang="ru-RU" sz="2400" b="1" dirty="0" smtClean="0">
                <a:solidFill>
                  <a:srgbClr val="0000FF"/>
                </a:solidFill>
              </a:rPr>
              <a:t>:</a:t>
            </a:r>
          </a:p>
          <a:p>
            <a:pPr lvl="1" indent="-342900" eaLnBrk="1" hangingPunct="1"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b="1" i="1" dirty="0" smtClean="0">
                <a:solidFill>
                  <a:srgbClr val="006600"/>
                </a:solidFill>
              </a:rPr>
              <a:t>болтов и гаек;</a:t>
            </a:r>
          </a:p>
          <a:p>
            <a:pPr lvl="1" indent="-342900" eaLnBrk="1" hangingPunct="1"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b="1" i="1" dirty="0" smtClean="0">
                <a:solidFill>
                  <a:srgbClr val="006600"/>
                </a:solidFill>
              </a:rPr>
              <a:t>шпилек</a:t>
            </a:r>
            <a:r>
              <a:rPr lang="ru-RU" sz="2400" b="1" i="1" dirty="0">
                <a:solidFill>
                  <a:srgbClr val="006600"/>
                </a:solidFill>
              </a:rPr>
              <a:t> и гаек</a:t>
            </a:r>
            <a:r>
              <a:rPr lang="ru-RU" sz="2400" b="1" i="1" dirty="0" smtClean="0">
                <a:solidFill>
                  <a:srgbClr val="006600"/>
                </a:solidFill>
              </a:rPr>
              <a:t>;</a:t>
            </a:r>
          </a:p>
          <a:p>
            <a:pPr lvl="1" indent="-342900" eaLnBrk="1" hangingPunct="1"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b="1" i="1" dirty="0" smtClean="0">
                <a:solidFill>
                  <a:srgbClr val="006600"/>
                </a:solidFill>
              </a:rPr>
              <a:t>винтов;</a:t>
            </a:r>
          </a:p>
          <a:p>
            <a:pPr lvl="1" indent="-342900" eaLnBrk="1" hangingPunct="1">
              <a:spcBef>
                <a:spcPts val="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b="1" i="1" dirty="0" smtClean="0">
                <a:solidFill>
                  <a:srgbClr val="006600"/>
                </a:solidFill>
              </a:rPr>
              <a:t>стяжек.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7648" y="5517231"/>
            <a:ext cx="8579296" cy="83317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kumimoji="1" lang="ru-RU" altLang="ru-RU" sz="2400" b="1" i="0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Основной критерий работоспособности</a:t>
            </a:r>
            <a:r>
              <a:rPr kumimoji="1" lang="ru-RU" altLang="ru-RU" sz="2400" b="1" i="0" dirty="0">
                <a:solidFill>
                  <a:srgbClr val="FF00FF"/>
                </a:solidFill>
              </a:rPr>
              <a:t> </a:t>
            </a:r>
            <a:r>
              <a:rPr kumimoji="1" lang="ru-RU" altLang="ru-RU" sz="2400" b="1" i="0" dirty="0">
                <a:solidFill>
                  <a:srgbClr val="0000D0"/>
                </a:solidFill>
              </a:rPr>
              <a:t>–</a:t>
            </a:r>
            <a:r>
              <a:rPr kumimoji="1" lang="ru-RU" altLang="ru-RU" sz="2400" b="0" i="0" dirty="0"/>
              <a:t> </a:t>
            </a:r>
          </a:p>
          <a:p>
            <a:pPr algn="ctr"/>
            <a:r>
              <a:rPr kumimoji="1" lang="ru-RU" altLang="ru-RU" sz="2400" b="1" i="0" dirty="0">
                <a:solidFill>
                  <a:srgbClr val="0000D0"/>
                </a:solidFill>
              </a:rPr>
              <a:t>прочность нарезанной части стержня на </a:t>
            </a:r>
            <a:r>
              <a:rPr kumimoji="1" lang="ru-RU" altLang="ru-RU" sz="2400" b="1" i="0" dirty="0" smtClean="0">
                <a:solidFill>
                  <a:srgbClr val="0000D0"/>
                </a:solidFill>
              </a:rPr>
              <a:t>растяжение.</a:t>
            </a:r>
            <a:endParaRPr kumimoji="1" lang="ru-RU" altLang="ru-RU" sz="2400" b="1" i="0" dirty="0">
              <a:solidFill>
                <a:srgbClr val="000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79512" y="1988840"/>
            <a:ext cx="8496944" cy="193899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6000" b="1" i="1" dirty="0">
                <a:solidFill>
                  <a:srgbClr val="FF0000"/>
                </a:solidFill>
              </a:rPr>
              <a:t>Этапы нарезания резьбы на </a:t>
            </a:r>
            <a:r>
              <a:rPr lang="ru-RU" altLang="ru-RU" sz="6000" b="1" i="1" dirty="0" smtClean="0">
                <a:solidFill>
                  <a:srgbClr val="FF0000"/>
                </a:solidFill>
              </a:rPr>
              <a:t>стержне</a:t>
            </a:r>
            <a:endParaRPr lang="ru-RU" alt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2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10303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9" y="1988840"/>
            <a:ext cx="8651004" cy="477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306661" y="3284984"/>
            <a:ext cx="441888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 i="1" dirty="0">
                <a:solidFill>
                  <a:srgbClr val="FFFF00"/>
                </a:solidFill>
              </a:rPr>
              <a:t>Установить заготовку в тисках под прямым </a:t>
            </a:r>
            <a:r>
              <a:rPr lang="ru-RU" altLang="ru-RU" sz="2800" b="1" i="1" dirty="0" smtClean="0">
                <a:solidFill>
                  <a:srgbClr val="FFFF00"/>
                </a:solidFill>
              </a:rPr>
              <a:t>углом, </a:t>
            </a:r>
            <a:r>
              <a:rPr lang="ru-RU" altLang="ru-RU" sz="2800" b="1" i="1" dirty="0">
                <a:solidFill>
                  <a:srgbClr val="FFFF00"/>
                </a:solidFill>
              </a:rPr>
              <a:t>используя угольник.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4539" y="0"/>
            <a:ext cx="88908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+mj-lt"/>
              <a:buAutoNum type="arabicParenR"/>
            </a:pPr>
            <a:r>
              <a:rPr lang="ru-RU" altLang="ru-RU" sz="2000" b="1" i="1" dirty="0">
                <a:solidFill>
                  <a:srgbClr val="0000FF"/>
                </a:solidFill>
              </a:rPr>
              <a:t>Перед нарезанием резьбы размечают на стержне </a:t>
            </a:r>
            <a:r>
              <a:rPr lang="ru-RU" altLang="ru-RU" sz="2000" b="1" i="1" dirty="0" smtClean="0">
                <a:solidFill>
                  <a:srgbClr val="0000FF"/>
                </a:solidFill>
              </a:rPr>
              <a:t>её </a:t>
            </a:r>
            <a:r>
              <a:rPr lang="ru-RU" altLang="ru-RU" sz="2000" b="1" i="1" dirty="0">
                <a:solidFill>
                  <a:srgbClr val="0000FF"/>
                </a:solidFill>
              </a:rPr>
              <a:t>длину, стержень закрепляют в тисках так, чтобы выступающий над верхней плоскостью губок конец был больше нарезаемой части </a:t>
            </a:r>
            <a:r>
              <a:rPr lang="ru-RU" altLang="ru-RU" sz="2000" b="1" i="1" dirty="0">
                <a:solidFill>
                  <a:srgbClr val="FF0000"/>
                </a:solidFill>
              </a:rPr>
              <a:t>на 20...25 мм</a:t>
            </a:r>
            <a:r>
              <a:rPr lang="ru-RU" altLang="ru-RU" sz="2000" b="1" i="1" dirty="0" smtClean="0">
                <a:solidFill>
                  <a:srgbClr val="0000FF"/>
                </a:solidFill>
              </a:rPr>
              <a:t>.</a:t>
            </a:r>
          </a:p>
          <a:p>
            <a:pPr marL="342900" indent="-342900">
              <a:buClr>
                <a:srgbClr val="FF0000"/>
              </a:buClr>
              <a:buFont typeface="+mj-lt"/>
              <a:buAutoNum type="arabicParenR"/>
            </a:pPr>
            <a:r>
              <a:rPr lang="ru-RU" altLang="ru-RU" sz="2000" b="1" i="1" dirty="0" smtClean="0">
                <a:solidFill>
                  <a:srgbClr val="0000FF"/>
                </a:solidFill>
              </a:rPr>
              <a:t>Стержень </a:t>
            </a:r>
            <a:r>
              <a:rPr lang="ru-RU" altLang="ru-RU" sz="2000" b="1" i="1" dirty="0">
                <a:solidFill>
                  <a:srgbClr val="0000FF"/>
                </a:solidFill>
              </a:rPr>
              <a:t>ставят по угольнику под </a:t>
            </a:r>
            <a:r>
              <a:rPr lang="ru-RU" altLang="ru-RU" sz="2000" b="1" i="1" dirty="0">
                <a:solidFill>
                  <a:srgbClr val="FF0000"/>
                </a:solidFill>
              </a:rPr>
              <a:t>углом 90° </a:t>
            </a:r>
            <a:r>
              <a:rPr lang="ru-RU" altLang="ru-RU" sz="2000" b="1" i="1" dirty="0">
                <a:solidFill>
                  <a:srgbClr val="0000FF"/>
                </a:solidFill>
              </a:rPr>
              <a:t>к верхним плоскостям губок. </a:t>
            </a:r>
            <a:endParaRPr lang="en-US" altLang="ru-RU" sz="20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58449"/>
            <a:ext cx="4689222" cy="1062971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3)</a:t>
            </a:r>
            <a:r>
              <a:rPr lang="ru-RU" sz="3200" b="1" i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 Снять фаску напильником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82296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mtClean="0"/>
              <a:t>              </a:t>
            </a:r>
          </a:p>
        </p:txBody>
      </p:sp>
      <p:pic>
        <p:nvPicPr>
          <p:cNvPr id="87044" name="Picture 4" descr="P10007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1" y="1494807"/>
            <a:ext cx="3308064" cy="479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P10007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36" y="1494807"/>
            <a:ext cx="5807235" cy="479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5304986" y="289586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rgbClr val="FF00FF"/>
                </a:solidFill>
              </a:rPr>
              <a:t>фаска</a:t>
            </a:r>
          </a:p>
        </p:txBody>
      </p:sp>
      <p:sp>
        <p:nvSpPr>
          <p:cNvPr id="87047" name="AutoShape 7"/>
          <p:cNvSpPr>
            <a:spLocks noChangeArrowheads="1"/>
          </p:cNvSpPr>
          <p:nvPr/>
        </p:nvSpPr>
        <p:spPr bwMode="auto">
          <a:xfrm rot="-1575520">
            <a:off x="6539241" y="936599"/>
            <a:ext cx="485775" cy="992188"/>
          </a:xfrm>
          <a:prstGeom prst="downArrow">
            <a:avLst>
              <a:gd name="adj1" fmla="val 50000"/>
              <a:gd name="adj2" fmla="val 51062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85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870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2" grpId="1"/>
      <p:bldP spid="87043" grpId="0" build="p"/>
      <p:bldP spid="87043" grpId="1" build="allAtOnce"/>
      <p:bldP spid="87046" grpId="0"/>
      <p:bldP spid="87047" grpId="0" animBg="1"/>
      <p:bldP spid="87047" grpId="1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4" descr="P10008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08" y="1177152"/>
            <a:ext cx="5978751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107504" y="0"/>
            <a:ext cx="856895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400" b="1" i="1" dirty="0" smtClean="0">
                <a:solidFill>
                  <a:srgbClr val="FF0000"/>
                </a:solidFill>
              </a:rPr>
              <a:t>4)</a:t>
            </a:r>
            <a:r>
              <a:rPr lang="ru-RU" altLang="ru-RU" sz="3400" b="1" i="1" dirty="0" smtClean="0">
                <a:solidFill>
                  <a:srgbClr val="0000FF"/>
                </a:solidFill>
              </a:rPr>
              <a:t> Смазать </a:t>
            </a:r>
            <a:r>
              <a:rPr lang="ru-RU" altLang="ru-RU" sz="3400" b="1" i="1" dirty="0">
                <a:solidFill>
                  <a:srgbClr val="0000FF"/>
                </a:solidFill>
              </a:rPr>
              <a:t>заготовку </a:t>
            </a:r>
            <a:r>
              <a:rPr lang="ru-RU" altLang="ru-RU" sz="3400" b="1" i="1" dirty="0" smtClean="0">
                <a:solidFill>
                  <a:srgbClr val="0000FF"/>
                </a:solidFill>
              </a:rPr>
              <a:t>(резьбовою часть стержня) машинным </a:t>
            </a:r>
            <a:r>
              <a:rPr lang="ru-RU" altLang="ru-RU" sz="3400" b="1" i="1" dirty="0">
                <a:solidFill>
                  <a:srgbClr val="0000FF"/>
                </a:solidFill>
              </a:rPr>
              <a:t>маслом</a:t>
            </a:r>
          </a:p>
        </p:txBody>
      </p:sp>
    </p:spTree>
    <p:extLst>
      <p:ext uri="{BB962C8B-B14F-4D97-AF65-F5344CB8AC3E}">
        <p14:creationId xmlns:p14="http://schemas.microsoft.com/office/powerpoint/2010/main" val="35793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5720"/>
            <a:ext cx="8106866" cy="13287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Держать правильно</a:t>
            </a:r>
            <a: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4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инструмент!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82296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mtClean="0"/>
              <a:t>             </a:t>
            </a:r>
          </a:p>
        </p:txBody>
      </p:sp>
      <p:pic>
        <p:nvPicPr>
          <p:cNvPr id="34820" name="Picture 4" descr="Копия Копия P10008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0172"/>
            <a:ext cx="8947527" cy="530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4284663" y="3584342"/>
            <a:ext cx="0" cy="25908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 flipV="1">
            <a:off x="4265612" y="3547830"/>
            <a:ext cx="3889375" cy="73025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9095" name="Freeform 7"/>
          <p:cNvSpPr>
            <a:spLocks/>
          </p:cNvSpPr>
          <p:nvPr/>
        </p:nvSpPr>
        <p:spPr bwMode="auto">
          <a:xfrm>
            <a:off x="4303715" y="3628637"/>
            <a:ext cx="719137" cy="647700"/>
          </a:xfrm>
          <a:custGeom>
            <a:avLst/>
            <a:gdLst>
              <a:gd name="T0" fmla="*/ 2147483647 w 847"/>
              <a:gd name="T1" fmla="*/ 0 h 794"/>
              <a:gd name="T2" fmla="*/ 2147483647 w 847"/>
              <a:gd name="T3" fmla="*/ 2147483647 h 794"/>
              <a:gd name="T4" fmla="*/ 2147483647 w 847"/>
              <a:gd name="T5" fmla="*/ 2147483647 h 794"/>
              <a:gd name="T6" fmla="*/ 2147483647 w 847"/>
              <a:gd name="T7" fmla="*/ 2147483647 h 794"/>
              <a:gd name="T8" fmla="*/ 2147483647 w 847"/>
              <a:gd name="T9" fmla="*/ 2147483647 h 7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7"/>
              <a:gd name="T16" fmla="*/ 0 h 794"/>
              <a:gd name="T17" fmla="*/ 847 w 847"/>
              <a:gd name="T18" fmla="*/ 794 h 7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7" h="794">
                <a:moveTo>
                  <a:pt x="847" y="0"/>
                </a:moveTo>
                <a:cubicBezTo>
                  <a:pt x="824" y="87"/>
                  <a:pt x="801" y="174"/>
                  <a:pt x="756" y="272"/>
                </a:cubicBezTo>
                <a:cubicBezTo>
                  <a:pt x="711" y="370"/>
                  <a:pt x="688" y="506"/>
                  <a:pt x="575" y="589"/>
                </a:cubicBezTo>
                <a:cubicBezTo>
                  <a:pt x="462" y="672"/>
                  <a:pt x="152" y="748"/>
                  <a:pt x="76" y="771"/>
                </a:cubicBezTo>
                <a:cubicBezTo>
                  <a:pt x="0" y="794"/>
                  <a:pt x="60" y="759"/>
                  <a:pt x="121" y="725"/>
                </a:cubicBezTo>
              </a:path>
            </a:pathLst>
          </a:cu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12658" y="4687887"/>
            <a:ext cx="25923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rgbClr val="0000FF"/>
                </a:solidFill>
              </a:rPr>
              <a:t>Ось заготовки</a:t>
            </a:r>
          </a:p>
        </p:txBody>
      </p:sp>
      <p:sp>
        <p:nvSpPr>
          <p:cNvPr id="89097" name="AutoShape 9"/>
          <p:cNvSpPr>
            <a:spLocks noChangeArrowheads="1"/>
          </p:cNvSpPr>
          <p:nvPr/>
        </p:nvSpPr>
        <p:spPr bwMode="auto">
          <a:xfrm>
            <a:off x="1403350" y="4797425"/>
            <a:ext cx="2881313" cy="485775"/>
          </a:xfrm>
          <a:prstGeom prst="rightArrow">
            <a:avLst>
              <a:gd name="adj1" fmla="val 50000"/>
              <a:gd name="adj2" fmla="val 1482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3092007" y="1855555"/>
            <a:ext cx="5800474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rgbClr val="0000FF"/>
                </a:solidFill>
              </a:rPr>
              <a:t>Ось плашкодержателя</a:t>
            </a:r>
          </a:p>
        </p:txBody>
      </p:sp>
      <p:sp>
        <p:nvSpPr>
          <p:cNvPr id="89099" name="AutoShape 11"/>
          <p:cNvSpPr>
            <a:spLocks noChangeArrowheads="1"/>
          </p:cNvSpPr>
          <p:nvPr/>
        </p:nvSpPr>
        <p:spPr bwMode="auto">
          <a:xfrm>
            <a:off x="6008244" y="2556031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4956178" y="5311786"/>
            <a:ext cx="3528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rgbClr val="0000FF"/>
                </a:solidFill>
              </a:rPr>
              <a:t>Прямой </a:t>
            </a:r>
            <a:r>
              <a:rPr lang="ru-RU" altLang="ru-RU" sz="3600" b="1" i="1" dirty="0" smtClean="0">
                <a:solidFill>
                  <a:srgbClr val="0000FF"/>
                </a:solidFill>
              </a:rPr>
              <a:t>угол</a:t>
            </a:r>
            <a:endParaRPr lang="ru-RU" altLang="ru-RU" sz="3600" b="1" i="1" dirty="0">
              <a:solidFill>
                <a:srgbClr val="0000FF"/>
              </a:solidFill>
            </a:endParaRPr>
          </a:p>
        </p:txBody>
      </p:sp>
      <p:sp>
        <p:nvSpPr>
          <p:cNvPr id="89101" name="AutoShape 13"/>
          <p:cNvSpPr>
            <a:spLocks noChangeArrowheads="1"/>
          </p:cNvSpPr>
          <p:nvPr/>
        </p:nvSpPr>
        <p:spPr bwMode="auto">
          <a:xfrm rot="-2636929">
            <a:off x="5219700" y="3885679"/>
            <a:ext cx="485775" cy="1768475"/>
          </a:xfrm>
          <a:prstGeom prst="upArrow">
            <a:avLst>
              <a:gd name="adj1" fmla="val 50000"/>
              <a:gd name="adj2" fmla="val 910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760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0" grpId="1"/>
      <p:bldP spid="89091" grpId="0" build="p"/>
      <p:bldP spid="89091" grpId="1" build="allAtOnce"/>
      <p:bldP spid="89093" grpId="0" animBg="1"/>
      <p:bldP spid="89094" grpId="0" animBg="1"/>
      <p:bldP spid="89095" grpId="0" animBg="1"/>
      <p:bldP spid="89096" grpId="0"/>
      <p:bldP spid="89097" grpId="0" animBg="1"/>
      <p:bldP spid="89098" grpId="0"/>
      <p:bldP spid="89099" grpId="0" animBg="1"/>
      <p:bldP spid="89100" grpId="0"/>
      <p:bldP spid="89101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10304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9" y="1179344"/>
            <a:ext cx="8600804" cy="523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AutoShape 3"/>
          <p:cNvSpPr>
            <a:spLocks noChangeArrowheads="1"/>
          </p:cNvSpPr>
          <p:nvPr/>
        </p:nvSpPr>
        <p:spPr bwMode="auto">
          <a:xfrm>
            <a:off x="3724233" y="1158141"/>
            <a:ext cx="790575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 rot="-1857790">
            <a:off x="7468925" y="2808613"/>
            <a:ext cx="720725" cy="576263"/>
          </a:xfrm>
          <a:prstGeom prst="leftArrow">
            <a:avLst>
              <a:gd name="adj1" fmla="val 50000"/>
              <a:gd name="adj2" fmla="val 3126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313231" y="0"/>
            <a:ext cx="799147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400" b="1" i="1" dirty="0" smtClean="0">
                <a:solidFill>
                  <a:srgbClr val="FF0000"/>
                </a:solidFill>
              </a:rPr>
              <a:t>5)</a:t>
            </a:r>
            <a:r>
              <a:rPr lang="ru-RU" altLang="ru-RU" sz="3400" b="1" i="1" dirty="0" smtClean="0">
                <a:solidFill>
                  <a:srgbClr val="0000FF"/>
                </a:solidFill>
              </a:rPr>
              <a:t> Нажимая </a:t>
            </a:r>
            <a:r>
              <a:rPr lang="ru-RU" altLang="ru-RU" sz="3400" b="1" i="1" dirty="0">
                <a:solidFill>
                  <a:srgbClr val="0000FF"/>
                </a:solidFill>
              </a:rPr>
              <a:t>ладонью правой руки на корпус плашкодержателя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305210" y="5115015"/>
            <a:ext cx="8419196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 b="1" i="1" dirty="0">
                <a:solidFill>
                  <a:srgbClr val="FFFF00"/>
                </a:solidFill>
              </a:rPr>
              <a:t>Левой рукой вращаем по часовой стрелке до полного врезания плашки</a:t>
            </a:r>
          </a:p>
        </p:txBody>
      </p:sp>
    </p:spTree>
    <p:extLst>
      <p:ext uri="{BB962C8B-B14F-4D97-AF65-F5344CB8AC3E}">
        <p14:creationId xmlns:p14="http://schemas.microsoft.com/office/powerpoint/2010/main" val="18986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89017E-7 C -0.04392 0.05803 -0.07917 0.11052 -0.17778 0.12254 C -0.27639 0.13456 -0.52986 0.12809 -0.59201 0.07167 C -0.65417 0.01526 -0.61892 -0.15122 -0.55087 -0.21573 C -0.48281 -0.28023 -0.29028 -0.3133 -0.1842 -0.31515 C -0.07812 -0.317 0.05538 -0.27792 0.08576 -0.22636 C 0.11615 -0.1748 0.04392 -0.05804 3.88889E-6 2.89017E-7 Z " pathEditMode="relative" ptsTypes="aaaaaaa">
                                      <p:cBhvr>
                                        <p:cTn id="24" dur="3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  <p:bldP spid="62468" grpId="0" animBg="1"/>
      <p:bldP spid="62468" grpId="1" animBg="1"/>
      <p:bldP spid="62469" grpId="0"/>
      <p:bldP spid="62470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10303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" y="1271111"/>
            <a:ext cx="9088494" cy="410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49208" y="-9937"/>
            <a:ext cx="874327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800" b="1" i="1" dirty="0" smtClean="0">
                <a:solidFill>
                  <a:srgbClr val="FF0000"/>
                </a:solidFill>
              </a:rPr>
              <a:t>6</a:t>
            </a:r>
            <a:r>
              <a:rPr lang="ru-RU" altLang="ru-RU" sz="2400" b="1" i="1" dirty="0" smtClean="0">
                <a:solidFill>
                  <a:srgbClr val="FF0000"/>
                </a:solidFill>
              </a:rPr>
              <a:t>) </a:t>
            </a:r>
            <a:r>
              <a:rPr lang="ru-RU" altLang="ru-RU" sz="2400" b="1" i="1" dirty="0" smtClean="0">
                <a:solidFill>
                  <a:srgbClr val="0000FF"/>
                </a:solidFill>
              </a:rPr>
              <a:t>Берём </a:t>
            </a:r>
            <a:r>
              <a:rPr lang="ru-RU" altLang="ru-RU" sz="2400" b="1" i="1" dirty="0">
                <a:solidFill>
                  <a:srgbClr val="0000FF"/>
                </a:solidFill>
              </a:rPr>
              <a:t>плашкодержатель двумя </a:t>
            </a:r>
            <a:r>
              <a:rPr lang="ru-RU" altLang="ru-RU" sz="2400" b="1" i="1" dirty="0" smtClean="0">
                <a:solidFill>
                  <a:srgbClr val="0000FF"/>
                </a:solidFill>
              </a:rPr>
              <a:t>руками и,</a:t>
            </a:r>
            <a:r>
              <a:rPr lang="ru-RU" altLang="ru-RU" sz="2400" i="1" dirty="0" smtClean="0">
                <a:solidFill>
                  <a:srgbClr val="0000FF"/>
                </a:solidFill>
              </a:rPr>
              <a:t> </a:t>
            </a:r>
            <a:r>
              <a:rPr lang="ru-RU" altLang="ru-RU" sz="2400" b="1" i="1" dirty="0">
                <a:solidFill>
                  <a:srgbClr val="0000FF"/>
                </a:solidFill>
              </a:rPr>
              <a:t>равномерно нажимая на обе </a:t>
            </a:r>
            <a:r>
              <a:rPr lang="ru-RU" altLang="ru-RU" sz="2400" b="1" i="1" dirty="0" smtClean="0">
                <a:solidFill>
                  <a:srgbClr val="0000FF"/>
                </a:solidFill>
              </a:rPr>
              <a:t>его рукоятки, выполняем возвратно-поступательное вращение:</a:t>
            </a:r>
            <a:endParaRPr lang="ru-RU" altLang="ru-RU" sz="2400" b="1" i="1" dirty="0">
              <a:solidFill>
                <a:srgbClr val="0000FF"/>
              </a:solidFill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81092" y="1215527"/>
            <a:ext cx="751524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 smtClean="0">
                <a:solidFill>
                  <a:srgbClr val="FF00FF"/>
                </a:solidFill>
              </a:rPr>
              <a:t>делая </a:t>
            </a:r>
            <a:r>
              <a:rPr lang="ru-RU" altLang="ru-RU" sz="3200" b="1" i="1" dirty="0">
                <a:solidFill>
                  <a:srgbClr val="FF00FF"/>
                </a:solidFill>
              </a:rPr>
              <a:t>один – полтора оборота по часовой стрелке (режем резьбу),</a:t>
            </a:r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 rot="-4018276">
            <a:off x="7281155" y="2631515"/>
            <a:ext cx="1288226" cy="929775"/>
          </a:xfrm>
          <a:prstGeom prst="leftArrow">
            <a:avLst>
              <a:gd name="adj1" fmla="val 50000"/>
              <a:gd name="adj2" fmla="val 31814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3494" name="AutoShape 6"/>
          <p:cNvSpPr>
            <a:spLocks noChangeArrowheads="1"/>
          </p:cNvSpPr>
          <p:nvPr/>
        </p:nvSpPr>
        <p:spPr bwMode="auto">
          <a:xfrm rot="3228946">
            <a:off x="735006" y="3211699"/>
            <a:ext cx="1166449" cy="863600"/>
          </a:xfrm>
          <a:prstGeom prst="leftArrow">
            <a:avLst>
              <a:gd name="adj1" fmla="val 50000"/>
              <a:gd name="adj2" fmla="val 29228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3495" name="AutoShape 7"/>
          <p:cNvSpPr>
            <a:spLocks noChangeArrowheads="1"/>
          </p:cNvSpPr>
          <p:nvPr/>
        </p:nvSpPr>
        <p:spPr bwMode="auto">
          <a:xfrm rot="8482346">
            <a:off x="513152" y="3758382"/>
            <a:ext cx="576263" cy="935038"/>
          </a:xfrm>
          <a:prstGeom prst="upArrow">
            <a:avLst>
              <a:gd name="adj1" fmla="val 50000"/>
              <a:gd name="adj2" fmla="val 4056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66FFFF"/>
              </a:solidFill>
            </a:endParaRPr>
          </a:p>
        </p:txBody>
      </p:sp>
      <p:sp>
        <p:nvSpPr>
          <p:cNvPr id="63496" name="AutoShape 8"/>
          <p:cNvSpPr>
            <a:spLocks noChangeArrowheads="1"/>
          </p:cNvSpPr>
          <p:nvPr/>
        </p:nvSpPr>
        <p:spPr bwMode="auto">
          <a:xfrm rot="-3871994">
            <a:off x="8166137" y="3073441"/>
            <a:ext cx="877888" cy="630238"/>
          </a:xfrm>
          <a:prstGeom prst="rightArrow">
            <a:avLst>
              <a:gd name="adj1" fmla="val 50000"/>
              <a:gd name="adj2" fmla="val 3482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548375" y="4309912"/>
            <a:ext cx="82363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 dirty="0">
                <a:solidFill>
                  <a:srgbClr val="FFFF00"/>
                </a:solidFill>
              </a:rPr>
              <a:t>и пол-оборота против часовой (ломаем стружку),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104224" y="5432296"/>
            <a:ext cx="8027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 i="1" dirty="0">
                <a:solidFill>
                  <a:srgbClr val="0000FF"/>
                </a:solidFill>
              </a:rPr>
              <a:t>нарезаем резьбу на всем стержне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271" y="6121481"/>
            <a:ext cx="9031052" cy="67710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altLang="ru-RU" sz="1900" b="1" i="1" dirty="0" smtClean="0">
                <a:solidFill>
                  <a:srgbClr val="008000"/>
                </a:solidFill>
              </a:rPr>
              <a:t>При </a:t>
            </a:r>
            <a:r>
              <a:rPr lang="ru-RU" altLang="ru-RU" sz="1900" b="1" i="1" dirty="0">
                <a:solidFill>
                  <a:srgbClr val="008000"/>
                </a:solidFill>
              </a:rPr>
              <a:t>этом стружка ломается, выходит </a:t>
            </a:r>
            <a:r>
              <a:rPr lang="ru-RU" altLang="ru-RU" sz="1900" b="1" i="1" dirty="0" smtClean="0">
                <a:solidFill>
                  <a:srgbClr val="008000"/>
                </a:solidFill>
              </a:rPr>
              <a:t>через продольное </a:t>
            </a:r>
            <a:r>
              <a:rPr lang="ru-RU" altLang="ru-RU" sz="1900" b="1" i="1" dirty="0">
                <a:solidFill>
                  <a:srgbClr val="008000"/>
                </a:solidFill>
              </a:rPr>
              <a:t>отверстие. </a:t>
            </a:r>
            <a:endParaRPr lang="ru-RU" altLang="ru-RU" sz="1900" b="1" i="1" dirty="0" smtClean="0">
              <a:solidFill>
                <a:srgbClr val="008000"/>
              </a:solidFill>
            </a:endParaRPr>
          </a:p>
          <a:p>
            <a:r>
              <a:rPr lang="ru-RU" altLang="ru-RU" sz="1900" b="1" i="1" dirty="0" smtClean="0">
                <a:solidFill>
                  <a:srgbClr val="008000"/>
                </a:solidFill>
              </a:rPr>
              <a:t>Это </a:t>
            </a:r>
            <a:r>
              <a:rPr lang="ru-RU" altLang="ru-RU" sz="1900" b="1" i="1" dirty="0">
                <a:solidFill>
                  <a:srgbClr val="008000"/>
                </a:solidFill>
              </a:rPr>
              <a:t>облегчает нарезание резьбы и улучшает </a:t>
            </a:r>
            <a:r>
              <a:rPr lang="ru-RU" altLang="ru-RU" sz="1900" b="1" i="1" dirty="0" smtClean="0">
                <a:solidFill>
                  <a:srgbClr val="008000"/>
                </a:solidFill>
              </a:rPr>
              <a:t>её </a:t>
            </a:r>
            <a:r>
              <a:rPr lang="ru-RU" altLang="ru-RU" sz="1900" b="1" i="1" dirty="0">
                <a:solidFill>
                  <a:srgbClr val="008000"/>
                </a:solidFill>
              </a:rPr>
              <a:t>качество.</a:t>
            </a:r>
          </a:p>
        </p:txBody>
      </p:sp>
    </p:spTree>
    <p:extLst>
      <p:ext uri="{BB962C8B-B14F-4D97-AF65-F5344CB8AC3E}">
        <p14:creationId xmlns:p14="http://schemas.microsoft.com/office/powerpoint/2010/main" val="72592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4.45087E-6 C -0.02517 -0.03491 -0.05017 -0.06959 -0.05711 -0.11399 C -0.06406 -0.15838 -0.07812 -0.22543 -0.04131 -0.26636 C -0.00451 -0.30728 0.07778 -0.3378 0.16337 -0.3593 C 0.24931 -0.38081 0.38282 -0.41595 0.47292 -0.39514 C 0.56303 -0.37433 0.67275 -0.30589 0.70469 -0.23468 C 0.73664 -0.16347 0.70817 -0.03537 0.66511 0.03168 C 0.62206 0.09873 0.52466 0.13827 0.44584 0.16717 C 0.36719 0.19607 0.26546 0.22867 0.19358 0.20509 C 0.12171 0.1815 0.05851 0.09295 0.01424 0.02544 C -0.03003 -0.04208 -0.08784 -0.13965 -0.07152 -0.20069 C -0.0552 -0.26173 0.054 -0.31006 0.11268 -0.34035 C 0.17136 -0.37063 0.25296 -0.37572 0.28091 -0.38266 " pathEditMode="relative" ptsTypes="aaaaaaaaaaaaA">
                                      <p:cBhvr>
                                        <p:cTn id="19" dur="2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1.15607E-6 C -0.00381 0.0437 -0.00746 0.0874 -0.07464 0.13318 C -0.14183 0.17896 -0.31388 0.27723 -0.40329 0.27468 C -0.4927 0.27214 -0.56596 0.16093 -0.6111 0.11838 C -0.65624 0.07584 -0.65451 0.06197 -0.67464 0.01896 C -0.69478 -0.02404 -0.73801 -0.09202 -0.73176 -0.13965 C -0.72551 -0.18728 -0.70676 -0.23144 -0.63662 -0.26636 C -0.56648 -0.30127 -0.41023 -0.34636 -0.3111 -0.3489 C -0.21197 -0.35144 -0.09773 -0.32555 -0.04131 -0.28115 C 0.01511 -0.23676 0.02449 -0.14243 0.02692 -0.08254 C 0.02935 -0.02266 0.01667 0.02705 -0.02708 0.07815 C -0.07083 0.12925 -0.15294 0.17665 -0.23506 0.22405 " pathEditMode="relative" ptsTypes="aaaaaaaaaaaA">
                                      <p:cBhvr>
                                        <p:cTn id="21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8.49711E-6 C 0.01666 -0.02844 0.03367 -0.05688 0.0302 -0.11631 C 0.02655 -0.17527 0.03072 -0.30197 -0.0224 -0.35515 C -0.07518 -0.40833 -0.19775 -0.42521 -0.28751 -0.43538 C -0.37709 -0.44555 -0.47917 -0.43446 -0.56025 -0.41642 C -0.6415 -0.39839 -0.72501 -0.37157 -0.77466 -0.32764 C -0.82431 -0.2837 -0.84654 -0.20879 -0.85869 -0.15238 C -0.87084 -0.0955 -0.86025 -0.02775 -0.84758 0.01271 C -0.8349 0.05317 -0.80869 0.07213 -0.78247 0.09109 " pathEditMode="relative" ptsTypes="aaaaaaaaA">
                                      <p:cBhvr>
                                        <p:cTn id="46" dur="2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3.06358E-6 C 0.03959 0.06705 0.07918 0.13434 0.11754 0.17133 C 0.15591 0.20832 0.19619 0.21272 0.23022 0.22197 C 0.26424 0.23121 0.28751 0.23052 0.32223 0.22636 C 0.35695 0.2222 0.39289 0.21619 0.4382 0.19676 C 0.48352 0.17734 0.53942 0.14682 0.59376 0.11006 C 0.64793 0.0733 0.73213 0.00994 0.76355 -0.02312 C 0.79497 -0.05618 0.78872 -0.0726 0.78265 -0.08879 " pathEditMode="relative" ptsTypes="aaaaaaaA">
                                      <p:cBhvr>
                                        <p:cTn id="48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63493" grpId="0" animBg="1"/>
      <p:bldP spid="63493" grpId="1" animBg="1"/>
      <p:bldP spid="63493" grpId="2" animBg="1"/>
      <p:bldP spid="63494" grpId="0" animBg="1"/>
      <p:bldP spid="63494" grpId="1" animBg="1"/>
      <p:bldP spid="63494" grpId="2" animBg="1"/>
      <p:bldP spid="63495" grpId="0" animBg="1"/>
      <p:bldP spid="63495" grpId="1" animBg="1"/>
      <p:bldP spid="63495" grpId="2" animBg="1"/>
      <p:bldP spid="63496" grpId="0" animBg="1"/>
      <p:bldP spid="63496" grpId="1" animBg="1"/>
      <p:bldP spid="63496" grpId="2" animBg="1"/>
      <p:bldP spid="63497" grpId="0"/>
      <p:bldP spid="63498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10304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15" y="0"/>
            <a:ext cx="46765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0165" y="116632"/>
            <a:ext cx="4437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i="1" dirty="0" smtClean="0">
                <a:solidFill>
                  <a:srgbClr val="FF0000"/>
                </a:solidFill>
              </a:rPr>
              <a:t>7) </a:t>
            </a:r>
            <a:r>
              <a:rPr lang="ru-RU" altLang="ru-RU" sz="2400" b="1" i="1" dirty="0" smtClean="0">
                <a:solidFill>
                  <a:srgbClr val="0000FF"/>
                </a:solidFill>
              </a:rPr>
              <a:t>Проверяем </a:t>
            </a:r>
            <a:r>
              <a:rPr lang="ru-RU" altLang="ru-RU" sz="2400" b="1" i="1" dirty="0">
                <a:solidFill>
                  <a:srgbClr val="FF0000"/>
                </a:solidFill>
              </a:rPr>
              <a:t>качество нарезанной резьбы </a:t>
            </a:r>
            <a:r>
              <a:rPr lang="ru-RU" altLang="ru-RU" sz="2400" b="1" i="1" dirty="0">
                <a:solidFill>
                  <a:srgbClr val="0000FF"/>
                </a:solidFill>
              </a:rPr>
              <a:t>гайкой соответствующего размера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8230" y="1843950"/>
            <a:ext cx="41677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i="1" dirty="0">
                <a:solidFill>
                  <a:srgbClr val="006600"/>
                </a:solidFill>
              </a:rPr>
              <a:t>Качество нарезанной резьбы в условиях производства </a:t>
            </a:r>
            <a:r>
              <a:rPr lang="ru-RU" altLang="ru-RU" sz="2000" b="1" i="1" dirty="0"/>
              <a:t>проверяют </a:t>
            </a:r>
            <a:r>
              <a:rPr lang="ru-RU" altLang="ru-RU" sz="2000" b="1" i="1" dirty="0">
                <a:solidFill>
                  <a:srgbClr val="FF0000"/>
                </a:solidFill>
              </a:rPr>
              <a:t>резьбовыми микрометрами, резьбовыми калибрами-кольцами и резьбовыми пробками. </a:t>
            </a:r>
            <a:endParaRPr lang="ru-RU" altLang="ru-RU" sz="2000" b="1" i="1" dirty="0" smtClean="0">
              <a:solidFill>
                <a:srgbClr val="FF0000"/>
              </a:solidFill>
            </a:endParaRPr>
          </a:p>
          <a:p>
            <a:r>
              <a:rPr lang="ru-RU" altLang="ru-RU" sz="2000" b="1" i="1" dirty="0" smtClean="0">
                <a:solidFill>
                  <a:srgbClr val="006600"/>
                </a:solidFill>
              </a:rPr>
              <a:t>В </a:t>
            </a:r>
            <a:r>
              <a:rPr lang="ru-RU" altLang="ru-RU" sz="2000" b="1" i="1" dirty="0">
                <a:solidFill>
                  <a:srgbClr val="006600"/>
                </a:solidFill>
              </a:rPr>
              <a:t>учебных условиях </a:t>
            </a:r>
            <a:r>
              <a:rPr lang="ru-RU" altLang="ru-RU" sz="2000" b="1" i="1" dirty="0"/>
              <a:t>допускается проверка резьбы </a:t>
            </a:r>
            <a:r>
              <a:rPr lang="ru-RU" altLang="ru-RU" sz="2000" b="1" i="1" dirty="0">
                <a:solidFill>
                  <a:srgbClr val="FF0000"/>
                </a:solidFill>
              </a:rPr>
              <a:t>гайками.</a:t>
            </a:r>
          </a:p>
          <a:p>
            <a:r>
              <a:rPr lang="ru-RU" altLang="ru-RU" sz="2000" b="1" i="1" dirty="0"/>
              <a:t>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8230" y="5898087"/>
            <a:ext cx="87762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i="1" dirty="0"/>
              <a:t>После окончания работы плашку вынимают из плашкодержателя, тщательно очищают щёткой от стружки, протирают ветошью и смазывают маслом.</a:t>
            </a:r>
          </a:p>
        </p:txBody>
      </p:sp>
    </p:spTree>
    <p:extLst>
      <p:ext uri="{BB962C8B-B14F-4D97-AF65-F5344CB8AC3E}">
        <p14:creationId xmlns:p14="http://schemas.microsoft.com/office/powerpoint/2010/main" val="1963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7742" y="1340768"/>
            <a:ext cx="83087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 smtClean="0">
                <a:solidFill>
                  <a:srgbClr val="FF0000"/>
                </a:solidFill>
              </a:rPr>
              <a:t>8)</a:t>
            </a:r>
            <a:r>
              <a:rPr lang="ru-RU" altLang="ru-RU" sz="2400" b="1" i="1" dirty="0" smtClean="0"/>
              <a:t> </a:t>
            </a:r>
            <a:r>
              <a:rPr lang="ru-RU" altLang="ru-RU" sz="2400" b="1" i="1" u="sng" dirty="0" smtClean="0">
                <a:solidFill>
                  <a:srgbClr val="0000FF"/>
                </a:solidFill>
              </a:rPr>
              <a:t>После </a:t>
            </a:r>
            <a:r>
              <a:rPr lang="ru-RU" altLang="ru-RU" sz="2400" b="1" i="1" u="sng" dirty="0">
                <a:solidFill>
                  <a:srgbClr val="0000FF"/>
                </a:solidFill>
              </a:rPr>
              <a:t>окончания работы</a:t>
            </a:r>
            <a:r>
              <a:rPr lang="ru-RU" altLang="ru-RU" sz="2400" b="1" i="1" dirty="0">
                <a:solidFill>
                  <a:srgbClr val="0000FF"/>
                </a:solidFill>
              </a:rPr>
              <a:t> плашку вынимают из плашкодержателя, тщательно очищают щёткой от стружки, протирают ветошью и смазывают маслом.</a:t>
            </a:r>
          </a:p>
        </p:txBody>
      </p:sp>
    </p:spTree>
    <p:extLst>
      <p:ext uri="{BB962C8B-B14F-4D97-AF65-F5344CB8AC3E}">
        <p14:creationId xmlns:p14="http://schemas.microsoft.com/office/powerpoint/2010/main" val="393357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00" y="2600325"/>
            <a:ext cx="6400800" cy="22860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6628" name="Рисунок 3" descr="http://teacher.3xy.com.cn/sxyAdminData/images/resource/jpg/200805/20080528150033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 w="76200">
            <a:solidFill>
              <a:srgbClr val="FF0000"/>
            </a:solidFill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3438239" y="1332488"/>
            <a:ext cx="4680520" cy="3026450"/>
          </a:xfrm>
          <a:prstGeom prst="doubleWave">
            <a:avLst>
              <a:gd name="adj1" fmla="val 6250"/>
              <a:gd name="adj2" fmla="val -188"/>
            </a:avLst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Контроль размеров</a:t>
            </a: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резьбы</a:t>
            </a:r>
            <a:endParaRPr lang="ru-RU" sz="1000" b="1" dirty="0">
              <a:solidFill>
                <a:srgbClr val="0000FF"/>
              </a:solidFill>
            </a:endParaRPr>
          </a:p>
        </p:txBody>
      </p:sp>
      <p:pic>
        <p:nvPicPr>
          <p:cNvPr id="6" name="Рисунок 10" descr="i[19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56" y="4568706"/>
            <a:ext cx="2833687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8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948" y="332656"/>
            <a:ext cx="7467600" cy="79695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Резьбовые соединения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konspekta.net/studopediaorg/baza1/90800370994.files/image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0" y="1354528"/>
            <a:ext cx="9036496" cy="5467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03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63" y="115888"/>
            <a:ext cx="7467600" cy="13843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00FF"/>
                </a:solidFill>
              </a:rPr>
              <a:t>Контроль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u="sng" dirty="0" smtClean="0">
                <a:solidFill>
                  <a:srgbClr val="FF0000"/>
                </a:solidFill>
              </a:rPr>
              <a:t>внутренней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rgbClr val="0000FF"/>
                </a:solidFill>
              </a:rPr>
              <a:t>резьбы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rgbClr val="0000FF"/>
                </a:solidFill>
              </a:rPr>
              <a:t>осуществляется –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i="1" u="sng" dirty="0" smtClean="0">
                <a:solidFill>
                  <a:srgbClr val="FF0000"/>
                </a:solidFill>
              </a:rPr>
              <a:t>резьбовыми калибрами </a:t>
            </a:r>
            <a:endParaRPr lang="ru-RU" sz="2800" b="1" i="1" u="sng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428625" y="1964531"/>
            <a:ext cx="3657600" cy="4572000"/>
          </a:xfrm>
        </p:spPr>
        <p:txBody>
          <a:bodyPr/>
          <a:lstStyle/>
          <a:p>
            <a:pPr eaLnBrk="1" hangingPunct="1"/>
            <a:r>
              <a:rPr lang="ru-RU" altLang="ru-RU" b="1" dirty="0" smtClean="0"/>
              <a:t>Резьбовые калибры пробки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2"/>
          </p:nvPr>
        </p:nvSpPr>
        <p:spPr>
          <a:xfrm>
            <a:off x="4519613" y="2016574"/>
            <a:ext cx="3657600" cy="4572000"/>
          </a:xfrm>
        </p:spPr>
        <p:txBody>
          <a:bodyPr/>
          <a:lstStyle/>
          <a:p>
            <a:pPr eaLnBrk="1" hangingPunct="1"/>
            <a:r>
              <a:rPr lang="ru-RU" altLang="ru-RU" b="1" i="1" dirty="0" smtClean="0"/>
              <a:t>Односторонние резьбовые пробки</a:t>
            </a:r>
          </a:p>
        </p:txBody>
      </p:sp>
      <p:pic>
        <p:nvPicPr>
          <p:cNvPr id="8" name="Рисунок 7" descr="CA83X7A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143250"/>
            <a:ext cx="33210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AMZSJ9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143250"/>
            <a:ext cx="34099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10" descr="i[24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362950">
            <a:off x="8124032" y="-26194"/>
            <a:ext cx="5715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94810"/>
            <a:ext cx="7467600" cy="7397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00FF"/>
                </a:solidFill>
              </a:rPr>
              <a:t>Контроль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i="1" u="sng" dirty="0" smtClean="0">
                <a:solidFill>
                  <a:srgbClr val="FF0000"/>
                </a:solidFill>
              </a:rPr>
              <a:t>наружной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rgbClr val="0000FF"/>
                </a:solidFill>
              </a:rPr>
              <a:t>резьбы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398963" cy="2836863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ru-RU" altLang="ru-RU" b="1" dirty="0" smtClean="0"/>
              <a:t>Наружная резьба проверяется </a:t>
            </a:r>
            <a:r>
              <a:rPr lang="ru-RU" altLang="ru-RU" b="1" u="sng" dirty="0" smtClean="0">
                <a:solidFill>
                  <a:srgbClr val="FF0000"/>
                </a:solidFill>
              </a:rPr>
              <a:t>калибрами</a:t>
            </a:r>
            <a:r>
              <a:rPr lang="ru-RU" altLang="ru-RU" b="1" dirty="0" smtClean="0"/>
              <a:t>:</a:t>
            </a:r>
          </a:p>
          <a:p>
            <a:pPr marL="457200" indent="-457200" eaLnBrk="1" hangingPunct="1">
              <a:buSzPct val="100000"/>
              <a:buFont typeface="+mj-lt"/>
              <a:buAutoNum type="arabicPeriod"/>
              <a:defRPr/>
            </a:pPr>
            <a:r>
              <a:rPr lang="ru-RU" altLang="ru-RU" b="1" u="sng" dirty="0" smtClean="0"/>
              <a:t>Резьбовые кольца</a:t>
            </a:r>
          </a:p>
          <a:p>
            <a:pPr marL="457200" indent="-457200" eaLnBrk="1" hangingPunct="1">
              <a:buSzPct val="100000"/>
              <a:buFont typeface="+mj-lt"/>
              <a:buAutoNum type="arabicPeriod"/>
              <a:defRPr/>
            </a:pPr>
            <a:r>
              <a:rPr lang="ru-RU" altLang="ru-RU" b="1" u="sng" dirty="0" smtClean="0"/>
              <a:t>Резьбовые скобы</a:t>
            </a:r>
          </a:p>
          <a:p>
            <a:pPr marL="457200" indent="-457200" eaLnBrk="1" hangingPunct="1">
              <a:buSzPct val="100000"/>
              <a:buFont typeface="+mj-lt"/>
              <a:buAutoNum type="arabicPeriod"/>
              <a:defRPr/>
            </a:pPr>
            <a:r>
              <a:rPr lang="ru-RU" altLang="ru-RU" b="1" u="sng" dirty="0" smtClean="0"/>
              <a:t>Резьбомеры</a:t>
            </a:r>
          </a:p>
        </p:txBody>
      </p:sp>
      <p:sp>
        <p:nvSpPr>
          <p:cNvPr id="40964" name="Содержимое 5"/>
          <p:cNvSpPr>
            <a:spLocks noGrp="1"/>
          </p:cNvSpPr>
          <p:nvPr>
            <p:ph sz="quarter" idx="2"/>
          </p:nvPr>
        </p:nvSpPr>
        <p:spPr>
          <a:xfrm>
            <a:off x="4643438" y="1644650"/>
            <a:ext cx="3657600" cy="4572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mtClean="0"/>
              <a:t> </a:t>
            </a:r>
          </a:p>
        </p:txBody>
      </p:sp>
      <p:pic>
        <p:nvPicPr>
          <p:cNvPr id="7" name="Рисунок 6" descr="CAYZO9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3951288"/>
            <a:ext cx="321310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Рисунок 7" descr="i[24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9314">
            <a:off x="7700169" y="372269"/>
            <a:ext cx="738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CAC5YJ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3960813"/>
            <a:ext cx="188595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i[12]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817688"/>
            <a:ext cx="33274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Рисунок 10" descr="i[19]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960813"/>
            <a:ext cx="2833687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69056"/>
            <a:ext cx="8229600" cy="106838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Инструменты для определения параметров резьбы</a:t>
            </a:r>
          </a:p>
        </p:txBody>
      </p:sp>
      <p:pic>
        <p:nvPicPr>
          <p:cNvPr id="14339" name="Picture 3" descr="pl_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376772"/>
            <a:ext cx="8957472" cy="511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95288" y="5265738"/>
            <a:ext cx="14763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b="1">
                <a:solidFill>
                  <a:srgbClr val="CC6600"/>
                </a:solidFill>
              </a:rPr>
              <a:t>кронциркуль</a:t>
            </a:r>
          </a:p>
        </p:txBody>
      </p:sp>
    </p:spTree>
    <p:extLst>
      <p:ext uri="{BB962C8B-B14F-4D97-AF65-F5344CB8AC3E}">
        <p14:creationId xmlns:p14="http://schemas.microsoft.com/office/powerpoint/2010/main" val="370324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649288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Сборка резьбовых соединений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649288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 сборки любого резьбового соединения включает в себя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следующие операции</a:t>
            </a:r>
            <a:r>
              <a:rPr lang="ru-RU" sz="2400" b="1" dirty="0" smtClean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722313" indent="-38258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установка деталей, </a:t>
            </a:r>
          </a:p>
          <a:p>
            <a:pPr marL="722313" indent="-38258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наживление</a:t>
            </a: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722313" indent="-38258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завинчивание, </a:t>
            </a:r>
          </a:p>
          <a:p>
            <a:pPr marL="722313" indent="-38258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затяжка, </a:t>
            </a:r>
          </a:p>
          <a:p>
            <a:pPr marL="722313" indent="-38258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иногда </a:t>
            </a:r>
            <a:r>
              <a:rPr lang="ru-RU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дотяжка</a:t>
            </a: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722313" indent="-38258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необходимости установка стопорных деталей и приспособлений, предохраняющих от </a:t>
            </a:r>
            <a:r>
              <a:rPr lang="ru-RU" sz="24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самоотвинчивания</a:t>
            </a:r>
            <a:r>
              <a:rPr lang="ru-RU" sz="24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1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7396"/>
            <a:ext cx="8229600" cy="64928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effectLst/>
              </a:rPr>
              <a:t>Схема возможной последовательности затяжки (</a:t>
            </a:r>
            <a:r>
              <a:rPr lang="ru-RU" sz="2400" b="1" dirty="0" err="1">
                <a:solidFill>
                  <a:srgbClr val="C00000"/>
                </a:solidFill>
                <a:effectLst/>
              </a:rPr>
              <a:t>дотяжки</a:t>
            </a:r>
            <a:r>
              <a:rPr lang="ru-RU" sz="2400" b="1" dirty="0">
                <a:solidFill>
                  <a:srgbClr val="C00000"/>
                </a:solidFill>
                <a:effectLst/>
              </a:rPr>
              <a:t>) болтов (винтов, гаек)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Рисунок 3" descr="https://www.wikireading.ru/img/177265_27_i_05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378" y="920566"/>
            <a:ext cx="5760640" cy="47881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8704" y="1188330"/>
            <a:ext cx="32796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Дотяжку</a:t>
            </a:r>
            <a:r>
              <a:rPr lang="ru-RU" sz="20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производят в том случае, когда деталь крепится несколькими болтами (винтами). Например, при креплении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головки блока цилиндров (в двигателе автомобиля), </a:t>
            </a:r>
            <a:r>
              <a:rPr lang="ru-RU" sz="20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болты ввинчиваются без предварительной затяжки, а после того как они установлены все, производят </a:t>
            </a:r>
            <a:r>
              <a:rPr lang="ru-RU" sz="2000" b="1" dirty="0" err="1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дотяжку</a:t>
            </a:r>
            <a:r>
              <a:rPr lang="ru-RU" sz="20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b="1" dirty="0" smtClean="0">
              <a:solidFill>
                <a:srgbClr val="0000D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</a:t>
            </a:r>
            <a:r>
              <a:rPr lang="ru-RU" sz="2000" b="1" dirty="0">
                <a:solidFill>
                  <a:srgbClr val="0000D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осуществляется в определенном порядке – по так называемому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методу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спирали.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5363" name="Rectangle 3" descr="2_12"/>
          <p:cNvSpPr>
            <a:spLocks noGrp="1" noChangeAspect="1" noChangeArrowheads="1"/>
          </p:cNvSpPr>
          <p:nvPr isPhoto="1"/>
        </p:nvSpPr>
        <p:spPr bwMode="auto">
          <a:xfrm>
            <a:off x="0" y="193675"/>
            <a:ext cx="9144000" cy="6469063"/>
          </a:xfrm>
          <a:prstGeom prst="rect">
            <a:avLst/>
          </a:prstGeom>
          <a:blipFill dpi="0" rotWithShape="1">
            <a:blip r:embed="rId2">
              <a:grayscl/>
            </a:blip>
            <a:srcRect/>
            <a:stretch>
              <a:fillRect b="-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5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68" y="68362"/>
            <a:ext cx="8686800" cy="4325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Стопорение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68" y="533282"/>
            <a:ext cx="8786428" cy="6244090"/>
          </a:xfrm>
        </p:spPr>
        <p:txBody>
          <a:bodyPr lIns="0" tIns="0" rIns="0" bIns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Известны следующие </a:t>
            </a:r>
            <a:r>
              <a:rPr lang="ru-RU" sz="1600" b="1" u="sng" dirty="0" smtClean="0">
                <a:solidFill>
                  <a:srgbClr val="0070C0"/>
                </a:solidFill>
              </a:rPr>
              <a:t>виды </a:t>
            </a:r>
            <a:r>
              <a:rPr lang="ru-RU" sz="1600" b="1" u="sng" dirty="0" err="1" smtClean="0">
                <a:solidFill>
                  <a:srgbClr val="0070C0"/>
                </a:solidFill>
              </a:rPr>
              <a:t>стопорения</a:t>
            </a:r>
            <a:r>
              <a:rPr lang="ru-RU" sz="16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 </a:t>
            </a:r>
            <a:r>
              <a:rPr lang="ru-RU" sz="1600" b="1" dirty="0" err="1" smtClean="0">
                <a:solidFill>
                  <a:srgbClr val="FF0000"/>
                </a:solidFill>
              </a:rPr>
              <a:t>Стопорение</a:t>
            </a:r>
            <a:r>
              <a:rPr lang="ru-RU" sz="1600" b="1" dirty="0" smtClean="0">
                <a:solidFill>
                  <a:srgbClr val="FF0000"/>
                </a:solidFill>
              </a:rPr>
              <a:t> дополнительным трением</a:t>
            </a:r>
            <a:r>
              <a:rPr lang="ru-RU" sz="1600" dirty="0" smtClean="0"/>
              <a:t>, </a:t>
            </a:r>
            <a:r>
              <a:rPr lang="ru-RU" sz="1600" dirty="0" smtClean="0">
                <a:solidFill>
                  <a:schemeClr val="tx1"/>
                </a:solidFill>
              </a:rPr>
              <a:t>за счёт создания дополнительных сил трения, сохраняющихся при снятии с винта внешней  нагрузки.</a:t>
            </a:r>
          </a:p>
          <a:p>
            <a:pPr marL="900113" indent="-217488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   </a:t>
            </a:r>
            <a:r>
              <a:rPr lang="ru-RU" sz="1600" b="1" dirty="0" smtClean="0">
                <a:solidFill>
                  <a:srgbClr val="FF0000"/>
                </a:solidFill>
              </a:rPr>
              <a:t>Контргайка</a:t>
            </a:r>
            <a:r>
              <a:rPr lang="ru-RU" sz="1600" dirty="0" smtClean="0">
                <a:solidFill>
                  <a:schemeClr val="tx1"/>
                </a:solidFill>
              </a:rPr>
              <a:t> воспринимает основную осевую нагрузку, а сила трения и затяжки в резьбе основной гайки ослабляется. Необходима взаимная затяжка гаек.</a:t>
            </a:r>
          </a:p>
          <a:p>
            <a:pPr marL="2698750" indent="0">
              <a:spcBef>
                <a:spcPts val="0"/>
              </a:spcBef>
              <a:buNone/>
            </a:pPr>
            <a:r>
              <a:rPr lang="ru-RU" sz="1600" b="1" dirty="0" err="1" smtClean="0">
                <a:solidFill>
                  <a:srgbClr val="FF0000"/>
                </a:solidFill>
              </a:rPr>
              <a:t>Самоконтрящиеся</a:t>
            </a:r>
            <a:r>
              <a:rPr lang="ru-RU" sz="1600" b="1" dirty="0" smtClean="0">
                <a:solidFill>
                  <a:srgbClr val="FF0000"/>
                </a:solidFill>
              </a:rPr>
              <a:t> гайки с радиальным натягом резьбы </a:t>
            </a:r>
            <a:r>
              <a:rPr lang="ru-RU" sz="1600" dirty="0" smtClean="0"/>
              <a:t>после </a:t>
            </a:r>
            <a:r>
              <a:rPr lang="ru-RU" sz="1600" dirty="0" smtClean="0">
                <a:solidFill>
                  <a:schemeClr val="tx1"/>
                </a:solidFill>
              </a:rPr>
              <a:t>нарезания резьбы и пластического обжатия специальной шейки гайки на  эллипс. Иногда </a:t>
            </a:r>
            <a:r>
              <a:rPr lang="ru-RU" sz="1600" dirty="0" err="1" smtClean="0">
                <a:solidFill>
                  <a:schemeClr val="tx1"/>
                </a:solidFill>
              </a:rPr>
              <a:t>самоконтрящиеся</a:t>
            </a:r>
            <a:r>
              <a:rPr lang="ru-RU" sz="1600" dirty="0" smtClean="0">
                <a:solidFill>
                  <a:schemeClr val="tx1"/>
                </a:solidFill>
              </a:rPr>
              <a:t> гайки выполняются с несколькими радиальными прорезями</a:t>
            </a:r>
            <a:r>
              <a:rPr lang="ru-RU" sz="1600" dirty="0" smtClean="0"/>
              <a:t>.</a:t>
            </a:r>
          </a:p>
          <a:p>
            <a:pPr marL="170815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 Гайки с полиамидными кольцами без резьбы</a:t>
            </a:r>
            <a:r>
              <a:rPr lang="ru-RU" sz="1600" dirty="0" smtClean="0"/>
              <a:t>, </a:t>
            </a:r>
            <a:r>
              <a:rPr lang="ru-RU" sz="1600" dirty="0" smtClean="0">
                <a:solidFill>
                  <a:schemeClr val="tx1"/>
                </a:solidFill>
              </a:rPr>
              <a:t>которая нарезается винтом при завинчивании, обеспечивают большие силы трения. Применяют полиамидную пробку в винте.</a:t>
            </a:r>
          </a:p>
          <a:p>
            <a:pPr marL="1798638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Контргайка цангового типа</a:t>
            </a:r>
            <a:r>
              <a:rPr lang="ru-RU" sz="1600" dirty="0" smtClean="0">
                <a:solidFill>
                  <a:schemeClr val="tx1"/>
                </a:solidFill>
              </a:rPr>
              <a:t> (слева) при навинчивании обжимается на конической поверхности.</a:t>
            </a:r>
          </a:p>
          <a:p>
            <a:pPr marL="1798638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Контргайка арочного типа </a:t>
            </a:r>
            <a:r>
              <a:rPr lang="ru-RU" sz="1600" dirty="0" smtClean="0">
                <a:solidFill>
                  <a:schemeClr val="tx1"/>
                </a:solidFill>
              </a:rPr>
              <a:t>(справа) при навинчивании разгибается и расклинивает резьбу.</a:t>
            </a:r>
          </a:p>
          <a:p>
            <a:pPr marL="2698750" indent="0" defTabSz="239713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Пружинные шайбы </a:t>
            </a:r>
            <a:r>
              <a:rPr lang="ru-RU" sz="1600" dirty="0" smtClean="0">
                <a:solidFill>
                  <a:schemeClr val="tx1"/>
                </a:solidFill>
              </a:rPr>
              <a:t>обеспечивают трение в резьбе. Повышают сцепление врезанием своих острых срезов. Изготавливаются для правой и левой резьбы. Создают некоторое смещение нагрузки.</a:t>
            </a:r>
          </a:p>
          <a:p>
            <a:pPr marL="0" indent="1169988" defTabSz="239713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                 У пружинных шайб с несколькими отогнутыми усиками сила   </a:t>
            </a:r>
          </a:p>
          <a:p>
            <a:pPr marL="0" indent="1169988" defTabSz="239713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                        упругости направлена строго по оси болта. </a:t>
            </a:r>
          </a:p>
          <a:p>
            <a:pPr marL="1079500" indent="0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При  спокойных нагрузках </a:t>
            </a:r>
            <a:r>
              <a:rPr lang="ru-RU" sz="1600" dirty="0" smtClean="0">
                <a:solidFill>
                  <a:schemeClr val="tx1"/>
                </a:solidFill>
              </a:rPr>
              <a:t>резьбы стопорят </a:t>
            </a:r>
            <a:r>
              <a:rPr lang="ru-RU" sz="1600" b="1" dirty="0" smtClean="0">
                <a:solidFill>
                  <a:schemeClr val="tx1"/>
                </a:solidFill>
              </a:rPr>
              <a:t>специальными винтами </a:t>
            </a:r>
            <a:r>
              <a:rPr lang="ru-RU" sz="1600" dirty="0" smtClean="0">
                <a:solidFill>
                  <a:schemeClr val="tx1"/>
                </a:solidFill>
              </a:rPr>
              <a:t>через медную или свинцовую прокладку или деформированием гайки с прорезями, перпендикулярными оси.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2050" name="Picture 2" descr="контргай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00" y="1319691"/>
            <a:ext cx="770050" cy="76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Гайка эллип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238" y="2179187"/>
            <a:ext cx="13716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гайка с рад прорезям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6978" y="1868965"/>
            <a:ext cx="128111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полиамидные кольц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754" y="2994162"/>
            <a:ext cx="750833" cy="68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полиамидные пробк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3004" y="3023556"/>
            <a:ext cx="673499" cy="6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цанговая контргайк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754" y="3701473"/>
            <a:ext cx="82232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арочна контргайк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1639" y="3767862"/>
            <a:ext cx="82391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разрезная шайб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4928" y="4739994"/>
            <a:ext cx="10064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шайбы с усиками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44747" y="4761358"/>
            <a:ext cx="1554162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стопорение винтом или прорезями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5734" y="5859344"/>
            <a:ext cx="1096962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25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5516" y="0"/>
            <a:ext cx="8928484" cy="675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err="1" smtClean="0">
                <a:solidFill>
                  <a:srgbClr val="FF0000"/>
                </a:solidFill>
              </a:rPr>
              <a:t>Стопорение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специальными запирающими элементами, полностью исключающими самопроизвольный </a:t>
            </a:r>
            <a:r>
              <a:rPr lang="ru-RU" dirty="0" err="1" smtClean="0"/>
              <a:t>проворот</a:t>
            </a:r>
            <a:r>
              <a:rPr lang="ru-RU" dirty="0" smtClean="0"/>
              <a:t> гайки.</a:t>
            </a:r>
          </a:p>
          <a:p>
            <a:pPr marL="1889125"/>
            <a:r>
              <a:rPr lang="ru-RU" b="1" dirty="0" smtClean="0">
                <a:solidFill>
                  <a:srgbClr val="0070C0"/>
                </a:solidFill>
              </a:rPr>
              <a:t>Шплинты</a:t>
            </a:r>
            <a:r>
              <a:rPr lang="ru-RU" dirty="0" smtClean="0"/>
              <a:t>  </a:t>
            </a:r>
            <a:r>
              <a:rPr lang="ru-RU" b="1" dirty="0" smtClean="0"/>
              <a:t>ГОСТ 397-79 </a:t>
            </a:r>
            <a:r>
              <a:rPr lang="ru-RU" dirty="0" smtClean="0"/>
              <a:t>сгибают из проволоки полукруглого сечения плоскими сторонами внутрь. Выпадению шплинта препятствуют его петля и разогнутые концы.</a:t>
            </a:r>
          </a:p>
          <a:p>
            <a:pPr marL="1889125"/>
            <a:r>
              <a:rPr lang="ru-RU" b="1" dirty="0" smtClean="0">
                <a:solidFill>
                  <a:srgbClr val="0070C0"/>
                </a:solidFill>
              </a:rPr>
              <a:t>Шайбы с лапками </a:t>
            </a:r>
            <a:r>
              <a:rPr lang="ru-RU" b="1" dirty="0" smtClean="0"/>
              <a:t>ГОСТ 11872-80  </a:t>
            </a:r>
            <a:r>
              <a:rPr lang="ru-RU" dirty="0" smtClean="0"/>
              <a:t>стопорят гайки со шлицами при регулировке подшипников качения на валу. Внутренний носик отгибается в канавку винта, а наружные лапки – в шлицы гайки.</a:t>
            </a:r>
          </a:p>
          <a:p>
            <a:pPr marL="1889125"/>
            <a:r>
              <a:rPr lang="ru-RU" dirty="0" smtClean="0"/>
              <a:t>У </a:t>
            </a:r>
            <a:r>
              <a:rPr lang="ru-RU" b="1" dirty="0" smtClean="0">
                <a:solidFill>
                  <a:srgbClr val="0070C0"/>
                </a:solidFill>
              </a:rPr>
              <a:t>шайб с лапками </a:t>
            </a:r>
            <a:r>
              <a:rPr lang="ru-RU" b="1" dirty="0" smtClean="0"/>
              <a:t>ГОСТ 3693/95-52 </a:t>
            </a:r>
            <a:r>
              <a:rPr lang="ru-RU" dirty="0" smtClean="0"/>
              <a:t>одна отгибается по грани гайки, а другая по грани детали. </a:t>
            </a:r>
            <a:r>
              <a:rPr lang="ru-RU" dirty="0" err="1" smtClean="0"/>
              <a:t>Стопорение</a:t>
            </a:r>
            <a:r>
              <a:rPr lang="ru-RU" dirty="0" smtClean="0"/>
              <a:t> такими шайбами, как и шплинтами, весьма надёжно и широко распространено.</a:t>
            </a:r>
          </a:p>
          <a:p>
            <a:pPr marL="1889125"/>
            <a:r>
              <a:rPr lang="ru-RU" b="1" dirty="0" smtClean="0">
                <a:solidFill>
                  <a:srgbClr val="0070C0"/>
                </a:solidFill>
              </a:rPr>
              <a:t>В групповых соединениях </a:t>
            </a:r>
            <a:r>
              <a:rPr lang="ru-RU" dirty="0" smtClean="0"/>
              <a:t>головки болтов  обвязывают </a:t>
            </a:r>
            <a:r>
              <a:rPr lang="ru-RU" b="1" dirty="0" smtClean="0">
                <a:solidFill>
                  <a:srgbClr val="0070C0"/>
                </a:solidFill>
              </a:rPr>
              <a:t>проволокой </a:t>
            </a:r>
            <a:r>
              <a:rPr lang="ru-RU" dirty="0" smtClean="0"/>
              <a:t>через отверстия с натяжением проволоки в сторону затяжки резьбы.</a:t>
            </a:r>
          </a:p>
          <a:p>
            <a:r>
              <a:rPr lang="ru-RU" dirty="0" smtClean="0"/>
              <a:t> </a:t>
            </a:r>
            <a:r>
              <a:rPr lang="ru-RU" dirty="0" err="1" smtClean="0"/>
              <a:t>Стопорение</a:t>
            </a:r>
            <a:r>
              <a:rPr lang="ru-RU" dirty="0" smtClean="0"/>
              <a:t> может выполняться также </a:t>
            </a:r>
            <a:r>
              <a:rPr lang="ru-RU" b="1" dirty="0" smtClean="0"/>
              <a:t>пластическим деформированием</a:t>
            </a:r>
            <a:r>
              <a:rPr lang="ru-RU" dirty="0" smtClean="0"/>
              <a:t> или </a:t>
            </a:r>
            <a:r>
              <a:rPr lang="ru-RU" b="1" dirty="0" smtClean="0"/>
              <a:t>приваркой</a:t>
            </a:r>
            <a:r>
              <a:rPr lang="ru-RU" dirty="0" smtClean="0"/>
              <a:t> после затяжки.</a:t>
            </a:r>
          </a:p>
          <a:p>
            <a:pPr algn="ctr"/>
            <a:r>
              <a:rPr lang="ru-RU" dirty="0" smtClean="0"/>
              <a:t>	</a:t>
            </a:r>
            <a:r>
              <a:rPr lang="ru-RU" sz="2400" b="1" dirty="0" smtClean="0">
                <a:solidFill>
                  <a:srgbClr val="FF0000"/>
                </a:solidFill>
              </a:rPr>
              <a:t>Материалы</a:t>
            </a:r>
          </a:p>
          <a:p>
            <a:r>
              <a:rPr lang="ru-RU" sz="1700" dirty="0" smtClean="0"/>
              <a:t>Винты и гайки обычно выполняются из стали марок: </a:t>
            </a:r>
            <a:r>
              <a:rPr lang="ru-RU" sz="1700" b="1" dirty="0" smtClean="0">
                <a:solidFill>
                  <a:srgbClr val="FF0000"/>
                </a:solidFill>
              </a:rPr>
              <a:t>Ст3, Ст4, Ст5, 35, 45</a:t>
            </a:r>
            <a:r>
              <a:rPr lang="ru-RU" sz="1700" dirty="0" smtClean="0"/>
              <a:t>.  Наиболее напряжённые соединения из стали марок: </a:t>
            </a:r>
            <a:r>
              <a:rPr lang="ru-RU" sz="1700" b="1" dirty="0" smtClean="0">
                <a:solidFill>
                  <a:srgbClr val="FF0000"/>
                </a:solidFill>
              </a:rPr>
              <a:t>40, 40ХН</a:t>
            </a:r>
            <a:r>
              <a:rPr lang="ru-RU" sz="1700" dirty="0" smtClean="0"/>
              <a:t>. </a:t>
            </a:r>
          </a:p>
          <a:p>
            <a:r>
              <a:rPr lang="ru-RU" sz="1700" dirty="0" smtClean="0"/>
              <a:t>Декоративные винты и гайки выполняются из </a:t>
            </a:r>
            <a:r>
              <a:rPr lang="ru-RU" sz="1700" b="1" dirty="0" smtClean="0">
                <a:solidFill>
                  <a:srgbClr val="FF0000"/>
                </a:solidFill>
              </a:rPr>
              <a:t>цветных металлов </a:t>
            </a:r>
            <a:r>
              <a:rPr lang="ru-RU" sz="1700" dirty="0" smtClean="0"/>
              <a:t>и </a:t>
            </a:r>
            <a:r>
              <a:rPr lang="ru-RU" sz="1700" b="1" dirty="0" smtClean="0">
                <a:solidFill>
                  <a:srgbClr val="FF0000"/>
                </a:solidFill>
              </a:rPr>
              <a:t>пластмасс</a:t>
            </a:r>
            <a:r>
              <a:rPr lang="ru-RU" sz="1700" dirty="0" smtClean="0"/>
              <a:t>.</a:t>
            </a:r>
          </a:p>
          <a:p>
            <a:r>
              <a:rPr lang="ru-RU" sz="1700" dirty="0" smtClean="0"/>
              <a:t>Выбор материалов, как и всех параметров резьбовых соединений,  определяется </a:t>
            </a:r>
            <a:r>
              <a:rPr lang="ru-RU" sz="1700" b="1" dirty="0" smtClean="0">
                <a:solidFill>
                  <a:srgbClr val="0070C0"/>
                </a:solidFill>
              </a:rPr>
              <a:t>расчётом на прочность</a:t>
            </a:r>
            <a:r>
              <a:rPr lang="ru-RU" sz="1700" dirty="0" smtClean="0"/>
              <a:t>.</a:t>
            </a:r>
            <a:endParaRPr lang="ru-RU" dirty="0"/>
          </a:p>
        </p:txBody>
      </p:sp>
      <p:pic>
        <p:nvPicPr>
          <p:cNvPr id="3074" name="Picture 2" descr="шпли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764704"/>
            <a:ext cx="1646237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шайбы с лапк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516" y="1683464"/>
            <a:ext cx="1554162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стопорные шайб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542" y="2566062"/>
            <a:ext cx="19208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запирание проволоко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589" y="3594022"/>
            <a:ext cx="19208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22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87924" y="80628"/>
            <a:ext cx="51485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Способы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стопорения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резьбовых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соединений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https://www.wikireading.ru/img/177265_27_i_05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24" y="1052736"/>
            <a:ext cx="5148572" cy="56446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3765" y="404664"/>
            <a:ext cx="3816424" cy="636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solidFill>
                  <a:srgbClr val="0000D0"/>
                </a:solidFill>
              </a:rPr>
              <a:t>Резьбовые соединения в механизмах, подвергающихся в процессе эксплуатации действию пульсирующей нагрузки (вибрации), зачастую </a:t>
            </a:r>
            <a:r>
              <a:rPr lang="ru-RU" sz="2000" b="1" dirty="0">
                <a:solidFill>
                  <a:srgbClr val="006600"/>
                </a:solidFill>
              </a:rPr>
              <a:t>сами отвинчиваются</a:t>
            </a:r>
            <a:r>
              <a:rPr lang="ru-RU" sz="2000" b="1" dirty="0">
                <a:solidFill>
                  <a:srgbClr val="0000D0"/>
                </a:solidFill>
              </a:rPr>
              <a:t>, что может явиться причиной аварии. Поэтому при сборке таких механизмов прибегают к </a:t>
            </a:r>
            <a:r>
              <a:rPr lang="ru-RU" sz="2000" b="1" dirty="0" err="1">
                <a:solidFill>
                  <a:srgbClr val="FF0000"/>
                </a:solidFill>
              </a:rPr>
              <a:t>стопорению</a:t>
            </a:r>
            <a:r>
              <a:rPr lang="ru-RU" sz="2000" b="1" dirty="0">
                <a:solidFill>
                  <a:srgbClr val="FF0000"/>
                </a:solidFill>
              </a:rPr>
              <a:t> резьбовых соединений.</a:t>
            </a:r>
          </a:p>
          <a:p>
            <a:pPr marL="539750">
              <a:spcBef>
                <a:spcPts val="300"/>
              </a:spcBef>
              <a:spcAft>
                <a:spcPts val="300"/>
              </a:spcAft>
            </a:pP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>
              <a:spcBef>
                <a:spcPts val="300"/>
              </a:spcBef>
              <a:spcAft>
                <a:spcPts val="3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стопорной шайбой; </a:t>
            </a:r>
            <a:endParaRPr lang="ru-RU" sz="2000" b="1" dirty="0" smtClean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>
              <a:spcBef>
                <a:spcPts val="300"/>
              </a:spcBef>
              <a:spcAft>
                <a:spcPts val="3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пробкой; </a:t>
            </a:r>
            <a:endParaRPr lang="ru-RU" sz="2000" b="1" dirty="0" smtClean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>
              <a:spcBef>
                <a:spcPts val="300"/>
              </a:spcBef>
              <a:spcAft>
                <a:spcPts val="3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проволокой; </a:t>
            </a:r>
            <a:endParaRPr lang="ru-RU" sz="2000" b="1" dirty="0" smtClean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>
              <a:spcBef>
                <a:spcPts val="300"/>
              </a:spcBef>
              <a:spcAft>
                <a:spcPts val="30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сваркой или </a:t>
            </a:r>
            <a:r>
              <a:rPr lang="ru-RU" sz="20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накерниванием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5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bstudy.net/htm/img/18/10307/10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48680"/>
            <a:ext cx="5112568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835696" y="5877272"/>
            <a:ext cx="579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</a:t>
            </a:r>
            <a:r>
              <a:rPr lang="ru-RU" b="1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Стопорные </a:t>
            </a:r>
            <a:r>
              <a:rPr lang="ru-RU" b="1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устройства резьбовых соединений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28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5662"/>
            <a:ext cx="6552729" cy="56886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Резьбовые соединения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04522"/>
            <a:ext cx="8928992" cy="6141864"/>
          </a:xfrm>
          <a:solidFill>
            <a:schemeClr val="bg1"/>
          </a:solidFill>
        </p:spPr>
        <p:txBody>
          <a:bodyPr lIns="0" tIns="0" rIns="36000" bIns="0"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                                                   ОБЩИЕ СВЕДЕНИЯ</a:t>
            </a:r>
          </a:p>
          <a:p>
            <a:pPr marL="3676650" indent="0" algn="just">
              <a:buNone/>
            </a:pPr>
            <a:r>
              <a:rPr lang="ru-RU" sz="1650" b="1" dirty="0" smtClean="0">
                <a:solidFill>
                  <a:srgbClr val="0000FF"/>
                </a:solidFill>
              </a:rPr>
              <a:t>Резьбовые соединения </a:t>
            </a:r>
            <a:r>
              <a:rPr lang="ru-RU" sz="1650" dirty="0" smtClean="0">
                <a:solidFill>
                  <a:srgbClr val="0000FF"/>
                </a:solidFill>
              </a:rPr>
              <a:t>относятся к </a:t>
            </a:r>
            <a:r>
              <a:rPr lang="ru-RU" sz="1650" b="1" dirty="0" smtClean="0">
                <a:solidFill>
                  <a:srgbClr val="0000FF"/>
                </a:solidFill>
              </a:rPr>
              <a:t>разъёмным</a:t>
            </a:r>
            <a:r>
              <a:rPr lang="ru-RU" sz="1650" dirty="0" smtClean="0">
                <a:solidFill>
                  <a:srgbClr val="0000FF"/>
                </a:solidFill>
              </a:rPr>
              <a:t> </a:t>
            </a:r>
            <a:r>
              <a:rPr lang="ru-RU" sz="1650" dirty="0" smtClean="0"/>
              <a:t>и выполняются посредством сверления отверстий в соединяемых деталях, в которые вставляются резьбовые крепежные детали: </a:t>
            </a:r>
            <a:r>
              <a:rPr lang="ru-RU" sz="1650" b="1" dirty="0" smtClean="0">
                <a:solidFill>
                  <a:srgbClr val="FF0000"/>
                </a:solidFill>
              </a:rPr>
              <a:t>болты, винты </a:t>
            </a:r>
            <a:r>
              <a:rPr lang="ru-RU" sz="1650" dirty="0" smtClean="0"/>
              <a:t>или</a:t>
            </a:r>
            <a:r>
              <a:rPr lang="ru-RU" sz="1650" b="1" dirty="0" smtClean="0">
                <a:solidFill>
                  <a:srgbClr val="FF0000"/>
                </a:solidFill>
              </a:rPr>
              <a:t> шпильки. </a:t>
            </a:r>
          </a:p>
          <a:p>
            <a:pPr marL="3676650" indent="0" algn="just">
              <a:buNone/>
            </a:pPr>
            <a:r>
              <a:rPr lang="ru-RU" sz="1650" dirty="0" smtClean="0"/>
              <a:t>На выступающие концы болтов и шпилек навинчиваются гайки, затяжка которых обеспечивает соединение. При использовании винтов или шпилек в отверстиях одной из  соединяемых деталей нарезается резьба.</a:t>
            </a:r>
          </a:p>
          <a:p>
            <a:pPr marL="3676650" indent="0" algn="just">
              <a:buNone/>
            </a:pPr>
            <a:r>
              <a:rPr lang="ru-RU" sz="1650" dirty="0" smtClean="0"/>
              <a:t>Крепёжные резьбовые детали стандартизованы.</a:t>
            </a:r>
          </a:p>
          <a:p>
            <a:pPr marL="3676650" indent="0" algn="just">
              <a:buNone/>
            </a:pPr>
            <a:r>
              <a:rPr lang="ru-RU" sz="1650" dirty="0" smtClean="0"/>
              <a:t>Вид крепёжных изделий зависит от толщины, формы и материала соединяемых деталей. </a:t>
            </a:r>
          </a:p>
          <a:p>
            <a:pPr marL="3676650" indent="0" algn="just">
              <a:buNone/>
            </a:pPr>
            <a:r>
              <a:rPr lang="ru-RU" sz="1650" b="1" dirty="0" smtClean="0">
                <a:solidFill>
                  <a:srgbClr val="FF0000"/>
                </a:solidFill>
              </a:rPr>
              <a:t>Болты</a:t>
            </a:r>
            <a:r>
              <a:rPr lang="ru-RU" sz="1650" dirty="0" smtClean="0"/>
              <a:t> применяют, когда в соединяемых деталях можно сделать сквозные отверстия; </a:t>
            </a:r>
            <a:r>
              <a:rPr lang="ru-RU" sz="1650" b="1" dirty="0" smtClean="0">
                <a:solidFill>
                  <a:srgbClr val="FF0000"/>
                </a:solidFill>
              </a:rPr>
              <a:t>винты</a:t>
            </a:r>
            <a:r>
              <a:rPr lang="ru-RU" sz="1650" dirty="0" smtClean="0"/>
              <a:t> или </a:t>
            </a:r>
            <a:r>
              <a:rPr lang="ru-RU" sz="1650" b="1" dirty="0" smtClean="0">
                <a:solidFill>
                  <a:srgbClr val="FF0000"/>
                </a:solidFill>
              </a:rPr>
              <a:t>шпильки</a:t>
            </a:r>
            <a:r>
              <a:rPr lang="ru-RU" sz="1650" dirty="0" smtClean="0"/>
              <a:t> – в случае невозможности сделать сквозные отверстия в одной из деталей.</a:t>
            </a:r>
          </a:p>
          <a:p>
            <a:pPr marL="3676650" indent="0" algn="just">
              <a:buNone/>
            </a:pPr>
            <a:r>
              <a:rPr lang="ru-RU" sz="1650" dirty="0" smtClean="0"/>
              <a:t>Основным элементом резьбового соединения является </a:t>
            </a:r>
            <a:r>
              <a:rPr lang="ru-RU" sz="1650" b="1" dirty="0" smtClean="0">
                <a:solidFill>
                  <a:srgbClr val="FF0000"/>
                </a:solidFill>
              </a:rPr>
              <a:t>резьба</a:t>
            </a:r>
            <a:r>
              <a:rPr lang="ru-RU" sz="1650" dirty="0" smtClean="0"/>
              <a:t>, которая получается путём прорезания канавок на поверхности деталей по винтовой линии.</a:t>
            </a:r>
            <a:endParaRPr lang="ru-RU" sz="1650" dirty="0"/>
          </a:p>
        </p:txBody>
      </p:sp>
      <p:pic>
        <p:nvPicPr>
          <p:cNvPr id="4" name="Рисунок 3" descr="детрезбов соедин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32756"/>
            <a:ext cx="3604211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" name="Рисунок 3" descr="https://findout.su/findoutsu/baza3/182426124261.files/image33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8820980" cy="464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8002" y="80628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Способы </a:t>
            </a:r>
            <a:r>
              <a:rPr lang="ru-RU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стопорения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резьбовых 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соединений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8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00" y="2600325"/>
            <a:ext cx="6400800" cy="22860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6628" name="Рисунок 3" descr="http://teacher.3xy.com.cn/sxyAdminData/images/resource/jpg/200805/20080528150033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 w="76200">
            <a:solidFill>
              <a:srgbClr val="FF0000"/>
            </a:solidFill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3203848" y="1019260"/>
            <a:ext cx="5400600" cy="3926205"/>
          </a:xfrm>
          <a:prstGeom prst="doubleWave">
            <a:avLst>
              <a:gd name="adj1" fmla="val 6250"/>
              <a:gd name="adj2" fmla="val -188"/>
            </a:avLst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Правила техники безопасности при нарезании </a:t>
            </a: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резьбы</a:t>
            </a:r>
            <a:endParaRPr lang="ru-RU" sz="1000" b="1" dirty="0">
              <a:solidFill>
                <a:srgbClr val="0000FF"/>
              </a:solidFill>
            </a:endParaRPr>
          </a:p>
        </p:txBody>
      </p:sp>
      <p:pic>
        <p:nvPicPr>
          <p:cNvPr id="7" name="Picture 5" descr="P10008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14893"/>
            <a:ext cx="1969606" cy="176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P10008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705" y="5031688"/>
            <a:ext cx="1506767" cy="173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3936066" y="5031687"/>
            <a:ext cx="4308342" cy="1718828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851920" y="5048678"/>
            <a:ext cx="4392488" cy="1701838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37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492"/>
            <a:ext cx="7910512" cy="681037"/>
          </a:xfrm>
          <a:solidFill>
            <a:srgbClr val="FFFF00"/>
          </a:solidFill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</a:rPr>
              <a:t>ПРАВИЛА БЕЗОПАСНОСТИ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6712"/>
            <a:ext cx="86409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200" dirty="0"/>
              <a:t>При нарезании резьбы существует опасность ранения рук острой кромкой детали или инструмента.</a:t>
            </a:r>
          </a:p>
          <a:p>
            <a:pPr eaLnBrk="1" hangingPunct="1">
              <a:defRPr/>
            </a:pPr>
            <a:r>
              <a:rPr lang="ru-RU" sz="2200" b="1" dirty="0" smtClean="0">
                <a:solidFill>
                  <a:srgbClr val="0000FF"/>
                </a:solidFill>
              </a:rPr>
              <a:t>При нарезании резьбы необходимо соблюдать определённые </a:t>
            </a:r>
            <a:r>
              <a:rPr lang="ru-RU" sz="2200" b="1" i="1" dirty="0" smtClean="0">
                <a:solidFill>
                  <a:srgbClr val="FF0000"/>
                </a:solidFill>
              </a:rPr>
              <a:t>правила </a:t>
            </a:r>
            <a:r>
              <a:rPr lang="ru-RU" sz="2200" b="1" i="1" dirty="0">
                <a:solidFill>
                  <a:srgbClr val="FF0000"/>
                </a:solidFill>
              </a:rPr>
              <a:t>безопасности:</a:t>
            </a:r>
            <a:r>
              <a:rPr lang="ru-RU" sz="2200" dirty="0"/>
              <a:t> </a:t>
            </a:r>
          </a:p>
          <a:p>
            <a:pPr marL="354013" indent="-354013" eaLnBrk="1" hangingPunct="1">
              <a:buClr>
                <a:srgbClr val="FF0000"/>
              </a:buClr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8000"/>
                </a:solidFill>
              </a:rPr>
              <a:t>Очищая инструмент от стружки, следует пользоваться </a:t>
            </a:r>
            <a:r>
              <a:rPr lang="ru-RU" sz="2200" b="1" dirty="0" smtClean="0">
                <a:solidFill>
                  <a:srgbClr val="008000"/>
                </a:solidFill>
              </a:rPr>
              <a:t>щёткой</a:t>
            </a:r>
            <a:r>
              <a:rPr lang="ru-RU" sz="2200" b="1" dirty="0">
                <a:solidFill>
                  <a:srgbClr val="008000"/>
                </a:solidFill>
              </a:rPr>
              <a:t>, а не </a:t>
            </a:r>
            <a:r>
              <a:rPr lang="ru-RU" sz="2200" b="1" dirty="0" smtClean="0">
                <a:solidFill>
                  <a:srgbClr val="008000"/>
                </a:solidFill>
              </a:rPr>
              <a:t>сдувать </a:t>
            </a:r>
            <a:r>
              <a:rPr lang="ru-RU" sz="2200" b="1" dirty="0">
                <a:solidFill>
                  <a:srgbClr val="008000"/>
                </a:solidFill>
              </a:rPr>
              <a:t>её </a:t>
            </a:r>
            <a:r>
              <a:rPr lang="ru-RU" sz="2200" b="1" dirty="0" smtClean="0">
                <a:solidFill>
                  <a:srgbClr val="008000"/>
                </a:solidFill>
              </a:rPr>
              <a:t>и не </a:t>
            </a:r>
            <a:r>
              <a:rPr lang="ru-RU" sz="2200" b="1" dirty="0">
                <a:solidFill>
                  <a:srgbClr val="008000"/>
                </a:solidFill>
              </a:rPr>
              <a:t>смахивать </a:t>
            </a:r>
            <a:r>
              <a:rPr lang="ru-RU" sz="2200" b="1" dirty="0" smtClean="0">
                <a:solidFill>
                  <a:srgbClr val="008000"/>
                </a:solidFill>
              </a:rPr>
              <a:t>руками, </a:t>
            </a:r>
            <a:r>
              <a:rPr lang="ru-RU" sz="2200" b="1" dirty="0">
                <a:solidFill>
                  <a:srgbClr val="008000"/>
                </a:solidFill>
              </a:rPr>
              <a:t>так как можно поранить руки о режущие кромки метчика или плашки.</a:t>
            </a:r>
          </a:p>
          <a:p>
            <a:pPr marL="354013" indent="-354013" eaLnBrk="1" hangingPunct="1">
              <a:buClr>
                <a:srgbClr val="FF0000"/>
              </a:buClr>
              <a:buFont typeface="+mj-lt"/>
              <a:buAutoNum type="arabicPeriod"/>
              <a:defRPr/>
            </a:pPr>
            <a:r>
              <a:rPr lang="ru-RU" sz="2200" b="1" dirty="0">
                <a:solidFill>
                  <a:srgbClr val="008000"/>
                </a:solidFill>
              </a:rPr>
              <a:t>Нельзя трогать нарезанную резьбу пальцами; проверяя </a:t>
            </a:r>
            <a:r>
              <a:rPr lang="ru-RU" sz="2200" b="1" dirty="0" smtClean="0">
                <a:solidFill>
                  <a:srgbClr val="008000"/>
                </a:solidFill>
              </a:rPr>
              <a:t>её </a:t>
            </a:r>
            <a:r>
              <a:rPr lang="ru-RU" sz="2200" b="1" dirty="0">
                <a:solidFill>
                  <a:srgbClr val="008000"/>
                </a:solidFill>
              </a:rPr>
              <a:t>качество, во избежание ранения рук о заусенцы и рваные края резьбы</a:t>
            </a:r>
            <a:r>
              <a:rPr lang="ru-RU" sz="2200" b="1" dirty="0" smtClean="0">
                <a:solidFill>
                  <a:srgbClr val="008000"/>
                </a:solidFill>
              </a:rPr>
              <a:t>.</a:t>
            </a:r>
          </a:p>
          <a:p>
            <a:pPr marL="354013" indent="-354013" eaLnBrk="1" hangingPunct="1">
              <a:buClr>
                <a:srgbClr val="FF0000"/>
              </a:buClr>
              <a:buFont typeface="+mj-lt"/>
              <a:buAutoNum type="arabicPeriod"/>
              <a:defRPr/>
            </a:pPr>
            <a:r>
              <a:rPr lang="ru-RU" altLang="ru-RU" sz="2200" b="1" dirty="0">
                <a:solidFill>
                  <a:srgbClr val="008000"/>
                </a:solidFill>
              </a:rPr>
              <a:t>При нарезании резьбы </a:t>
            </a:r>
            <a:r>
              <a:rPr lang="ru-RU" altLang="ru-RU" sz="2200" b="1" dirty="0" smtClean="0">
                <a:solidFill>
                  <a:srgbClr val="008000"/>
                </a:solidFill>
              </a:rPr>
              <a:t>плашкой </a:t>
            </a:r>
            <a:r>
              <a:rPr lang="ru-RU" altLang="ru-RU" sz="2200" b="1" dirty="0">
                <a:solidFill>
                  <a:srgbClr val="008000"/>
                </a:solidFill>
              </a:rPr>
              <a:t>следует </a:t>
            </a:r>
            <a:r>
              <a:rPr lang="ru-RU" altLang="ru-RU" sz="2200" b="1" dirty="0" smtClean="0">
                <a:solidFill>
                  <a:srgbClr val="008000"/>
                </a:solidFill>
              </a:rPr>
              <a:t>её надёжно </a:t>
            </a:r>
            <a:r>
              <a:rPr lang="ru-RU" altLang="ru-RU" sz="2200" b="1" dirty="0">
                <a:solidFill>
                  <a:srgbClr val="008000"/>
                </a:solidFill>
              </a:rPr>
              <a:t>закреплять в </a:t>
            </a:r>
            <a:r>
              <a:rPr lang="ru-RU" altLang="ru-RU" sz="2200" b="1" dirty="0" smtClean="0">
                <a:solidFill>
                  <a:srgbClr val="008000"/>
                </a:solidFill>
              </a:rPr>
              <a:t>плашкодержателе.</a:t>
            </a:r>
          </a:p>
          <a:p>
            <a:pPr marL="354013" indent="-354013" eaLnBrk="1" hangingPunct="1">
              <a:buClr>
                <a:srgbClr val="FF0000"/>
              </a:buClr>
              <a:buFont typeface="+mj-lt"/>
              <a:buAutoNum type="arabicPeriod"/>
              <a:defRPr/>
            </a:pPr>
            <a:r>
              <a:rPr lang="ru-RU" altLang="ru-RU" sz="2200" b="1" dirty="0">
                <a:solidFill>
                  <a:srgbClr val="008000"/>
                </a:solidFill>
              </a:rPr>
              <a:t>Для смазки </a:t>
            </a:r>
            <a:r>
              <a:rPr lang="ru-RU" altLang="ru-RU" sz="2200" b="1" dirty="0" smtClean="0">
                <a:solidFill>
                  <a:srgbClr val="008000"/>
                </a:solidFill>
              </a:rPr>
              <a:t>необходимо пользоваться </a:t>
            </a:r>
            <a:r>
              <a:rPr lang="ru-RU" altLang="ru-RU" sz="2200" b="1" dirty="0">
                <a:solidFill>
                  <a:srgbClr val="008000"/>
                </a:solidFill>
              </a:rPr>
              <a:t>кисточкой или </a:t>
            </a:r>
            <a:r>
              <a:rPr lang="ru-RU" altLang="ru-RU" sz="2200" b="1" dirty="0" smtClean="0">
                <a:solidFill>
                  <a:srgbClr val="008000"/>
                </a:solidFill>
              </a:rPr>
              <a:t>маслёнкой.</a:t>
            </a:r>
          </a:p>
          <a:p>
            <a:pPr marL="354013" indent="-354013" eaLnBrk="1" hangingPunct="1">
              <a:buClr>
                <a:srgbClr val="FF0000"/>
              </a:buClr>
              <a:buFont typeface="+mj-lt"/>
              <a:buAutoNum type="arabicPeriod"/>
              <a:defRPr/>
            </a:pPr>
            <a:r>
              <a:rPr lang="ru-RU" altLang="ru-RU" sz="2200" b="1" dirty="0" smtClean="0">
                <a:solidFill>
                  <a:srgbClr val="008000"/>
                </a:solidFill>
              </a:rPr>
              <a:t>Не допускать </a:t>
            </a:r>
            <a:r>
              <a:rPr lang="ru-RU" altLang="ru-RU" sz="2200" b="1" dirty="0">
                <a:solidFill>
                  <a:srgbClr val="008000"/>
                </a:solidFill>
              </a:rPr>
              <a:t>попадания масла на одежду, </a:t>
            </a:r>
            <a:r>
              <a:rPr lang="ru-RU" altLang="ru-RU" sz="2200" b="1" dirty="0" smtClean="0">
                <a:solidFill>
                  <a:srgbClr val="008000"/>
                </a:solidFill>
              </a:rPr>
              <a:t>руки.</a:t>
            </a:r>
            <a:endParaRPr lang="ru-RU" sz="2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P10008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4251325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468313" y="260350"/>
            <a:ext cx="8207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Опасность – режущие кромки</a:t>
            </a:r>
            <a:br>
              <a:rPr lang="ru-RU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</a:br>
            <a:r>
              <a:rPr lang="ru-RU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плашки, стружка</a:t>
            </a:r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 rot="2169906">
            <a:off x="3160713" y="2354263"/>
            <a:ext cx="431800" cy="1223962"/>
          </a:xfrm>
          <a:prstGeom prst="downArrow">
            <a:avLst>
              <a:gd name="adj1" fmla="val 50000"/>
              <a:gd name="adj2" fmla="val 708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74757" name="Picture 5" descr="P10008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42481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Line 8"/>
          <p:cNvSpPr>
            <a:spLocks noChangeShapeType="1"/>
          </p:cNvSpPr>
          <p:nvPr/>
        </p:nvSpPr>
        <p:spPr bwMode="auto">
          <a:xfrm>
            <a:off x="468313" y="2133600"/>
            <a:ext cx="4248150" cy="381635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V="1">
            <a:off x="468313" y="2133600"/>
            <a:ext cx="4248150" cy="381635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971550" y="5949950"/>
            <a:ext cx="30241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/>
              <a:t>Так нельзя !</a:t>
            </a:r>
          </a:p>
        </p:txBody>
      </p:sp>
      <p:pic>
        <p:nvPicPr>
          <p:cNvPr id="74760" name="Picture 8" descr="P10008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05038"/>
            <a:ext cx="36322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5219700" y="5949950"/>
            <a:ext cx="3527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 i="1"/>
              <a:t>Так можно</a:t>
            </a:r>
          </a:p>
        </p:txBody>
      </p:sp>
    </p:spTree>
    <p:extLst>
      <p:ext uri="{BB962C8B-B14F-4D97-AF65-F5344CB8AC3E}">
        <p14:creationId xmlns:p14="http://schemas.microsoft.com/office/powerpoint/2010/main" val="36848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C -0.00052 -0.01759 -0.0007 -0.05949 -0.00087 -0.0507 C -0.00104 -0.0419 -0.00018 0.03079 -0.00087 0.05301 C -0.00156 0.07523 -0.00243 0.07384 -0.00556 0.08264 C -0.00868 0.09143 -0.01198 0.1037 -0.01945 0.10625 C -0.02691 0.10879 -0.04879 0.09491 -0.05087 0.09745 C -0.05295 0.1 -0.0408 0.12037 -0.03229 0.12106 C -0.02379 0.12176 -0.00573 0.11227 2.77778E-6 0.10116 C 0.00573 0.09004 0.00156 0.07153 0.00191 0.0544 C 0.00226 0.03727 0.00052 0.01759 2.77778E-6 -1.11111E-6 Z " pathEditMode="relative" ptsTypes="aaaaaaaaaa">
                                      <p:cBhvr>
                                        <p:cTn id="14" dur="2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 animBg="1"/>
      <p:bldP spid="54278" grpId="1" animBg="1"/>
      <p:bldP spid="54280" grpId="0" animBg="1"/>
      <p:bldP spid="54281" grpId="0" animBg="1"/>
      <p:bldP spid="54282" grpId="0"/>
      <p:bldP spid="54284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P10008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38163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684213" y="260350"/>
            <a:ext cx="74882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Опасность - острые гребешки</a:t>
            </a:r>
            <a:br>
              <a:rPr lang="ru-RU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</a:br>
            <a:r>
              <a:rPr lang="ru-RU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резьбы</a:t>
            </a:r>
          </a:p>
        </p:txBody>
      </p:sp>
      <p:sp>
        <p:nvSpPr>
          <p:cNvPr id="55302" name="AutoShape 6"/>
          <p:cNvSpPr>
            <a:spLocks noChangeArrowheads="1"/>
          </p:cNvSpPr>
          <p:nvPr/>
        </p:nvSpPr>
        <p:spPr bwMode="auto">
          <a:xfrm rot="2527505">
            <a:off x="2771775" y="2276475"/>
            <a:ext cx="485775" cy="1624013"/>
          </a:xfrm>
          <a:prstGeom prst="down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75782" name="Picture 6" descr="P10008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38163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Line 8"/>
          <p:cNvSpPr>
            <a:spLocks noChangeShapeType="1"/>
          </p:cNvSpPr>
          <p:nvPr/>
        </p:nvSpPr>
        <p:spPr bwMode="auto">
          <a:xfrm flipV="1">
            <a:off x="323850" y="1844675"/>
            <a:ext cx="3816350" cy="4392613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323850" y="1844675"/>
            <a:ext cx="3816350" cy="4392613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250825" y="6092825"/>
            <a:ext cx="4033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2800" b="1" i="1"/>
              <a:t>Не проверяй рукой</a:t>
            </a:r>
          </a:p>
        </p:txBody>
      </p:sp>
      <p:pic>
        <p:nvPicPr>
          <p:cNvPr id="75781" name="Picture 5" descr="P10008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73238"/>
            <a:ext cx="36750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4787900" y="6092825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3200" b="1" i="1"/>
              <a:t>Проверяй гайкой</a:t>
            </a:r>
          </a:p>
        </p:txBody>
      </p:sp>
    </p:spTree>
    <p:extLst>
      <p:ext uri="{BB962C8B-B14F-4D97-AF65-F5344CB8AC3E}">
        <p14:creationId xmlns:p14="http://schemas.microsoft.com/office/powerpoint/2010/main" val="73941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-2.96296E-6 C -0.00435 0.12963 -0.00869 0.25926 -0.00834 0.23588 C -0.00799 0.2125 0.00121 -0.10254 0.0019 -0.14074 C 0.0026 -0.17893 -0.0033 -0.01851 -0.00365 0.00625 " pathEditMode="relative" ptsTypes="aaaA">
                                      <p:cBhvr>
                                        <p:cTn id="14" dur="2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/>
      <p:bldP spid="55302" grpId="0" animBg="1"/>
      <p:bldP spid="55302" grpId="1" animBg="1"/>
      <p:bldP spid="55304" grpId="0" animBg="1"/>
      <p:bldP spid="55305" grpId="0" animBg="1"/>
      <p:bldP spid="55306" grpId="0"/>
      <p:bldP spid="55308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381000"/>
            <a:ext cx="8352928" cy="6370975"/>
          </a:xfrm>
          <a:prstGeom prst="rect">
            <a:avLst/>
          </a:prstGeom>
          <a:solidFill>
            <a:srgbClr val="FFFF00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endParaRPr lang="ru-RU" sz="7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ПРОВЕРЬ СВОИ ЗНАНИЯ</a:t>
            </a:r>
          </a:p>
          <a:p>
            <a:pPr algn="ctr"/>
            <a:endParaRPr lang="ru-RU"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86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23528" y="685428"/>
            <a:ext cx="410445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резьба?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09600"/>
          </a:xfrm>
        </p:spPr>
        <p:txBody>
          <a:bodyPr wrap="square" numCol="1" anchorCtr="1" compatLnSpc="1">
            <a:prstTxWarp prst="textNoShape">
              <a:avLst/>
            </a:prstTxWarp>
            <a:normAutofit fontScale="90000"/>
          </a:bodyPr>
          <a:lstStyle/>
          <a:p>
            <a:pPr marL="0" indent="0" algn="ctr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238125" y="1402493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выступы на заготовке</a:t>
            </a: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238125" y="2030349"/>
            <a:ext cx="8675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выступы на поверхности винтов, болтов,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шпилек</a:t>
            </a:r>
            <a:r>
              <a:rPr lang="en-US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гаек</a:t>
            </a: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238125" y="2661393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выступы на поверхности напильника</a:t>
            </a:r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5562600" y="2943225"/>
            <a:ext cx="2916238" cy="863600"/>
          </a:xfrm>
          <a:prstGeom prst="wedgeEllipseCallout">
            <a:avLst>
              <a:gd name="adj1" fmla="val -121597"/>
              <a:gd name="adj2" fmla="val -198669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sp>
        <p:nvSpPr>
          <p:cNvPr id="70664" name="AutoShape 8"/>
          <p:cNvSpPr>
            <a:spLocks noChangeArrowheads="1"/>
          </p:cNvSpPr>
          <p:nvPr/>
        </p:nvSpPr>
        <p:spPr bwMode="auto">
          <a:xfrm>
            <a:off x="4716463" y="4292600"/>
            <a:ext cx="2819400" cy="804863"/>
          </a:xfrm>
          <a:prstGeom prst="wedgeEllipseCallout">
            <a:avLst>
              <a:gd name="adj1" fmla="val -154857"/>
              <a:gd name="adj2" fmla="val -297469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Правильно</a:t>
            </a:r>
          </a:p>
        </p:txBody>
      </p:sp>
      <p:sp>
        <p:nvSpPr>
          <p:cNvPr id="70665" name="AutoShape 9"/>
          <p:cNvSpPr>
            <a:spLocks noChangeArrowheads="1"/>
          </p:cNvSpPr>
          <p:nvPr/>
        </p:nvSpPr>
        <p:spPr bwMode="auto">
          <a:xfrm>
            <a:off x="1138238" y="3789363"/>
            <a:ext cx="2819400" cy="792162"/>
          </a:xfrm>
          <a:prstGeom prst="wedgeEllipseCallout">
            <a:avLst>
              <a:gd name="adj1" fmla="val -62552"/>
              <a:gd name="adj2" fmla="val -15526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pic>
        <p:nvPicPr>
          <p:cNvPr id="20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869160"/>
            <a:ext cx="41814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9210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0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0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xit" presetSubtype="4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2"/>
                  </p:tgtEl>
                </p:cond>
              </p:nextCondLst>
            </p:seq>
          </p:childTnLst>
        </p:cTn>
      </p:par>
    </p:tnLst>
    <p:bldLst>
      <p:bldP spid="70660" grpId="0"/>
      <p:bldP spid="70660" grpId="1"/>
      <p:bldP spid="70660" grpId="2"/>
      <p:bldP spid="70661" grpId="0"/>
      <p:bldP spid="70662" grpId="0"/>
      <p:bldP spid="70662" grpId="1"/>
      <p:bldP spid="70662" grpId="2"/>
      <p:bldP spid="70663" grpId="0" animBg="1"/>
      <p:bldP spid="70663" grpId="1" animBg="1"/>
      <p:bldP spid="70664" grpId="0" animBg="1"/>
      <p:bldP spid="70665" grpId="0" animBg="1"/>
      <p:bldP spid="70665" grpId="1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800600" y="3048000"/>
            <a:ext cx="3124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705600" y="5486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79512" y="978181"/>
            <a:ext cx="60376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этот инструмент?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85800"/>
          </a:xfrm>
        </p:spPr>
        <p:txBody>
          <a:bodyPr wrap="square" numCol="1" anchorCtr="1" compatLnSpc="1">
            <a:prstTxWarp prst="textNoShape">
              <a:avLst/>
            </a:prstTxWarp>
          </a:bodyPr>
          <a:lstStyle/>
          <a:p>
            <a:pPr marL="0" indent="0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1116013" y="3573463"/>
            <a:ext cx="2590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вороток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1866900" y="4256088"/>
            <a:ext cx="4495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оправка</a:t>
            </a: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561975" y="4946650"/>
            <a:ext cx="3848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плашкодержатель</a:t>
            </a:r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>
            <a:off x="1246188" y="6021388"/>
            <a:ext cx="2898775" cy="609600"/>
          </a:xfrm>
          <a:prstGeom prst="wedgeEllipseCallout">
            <a:avLst>
              <a:gd name="adj1" fmla="val -51937"/>
              <a:gd name="adj2" fmla="val -157374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4410075" y="5278438"/>
            <a:ext cx="2916238" cy="609600"/>
          </a:xfrm>
          <a:prstGeom prst="wedgeEllipseCallout">
            <a:avLst>
              <a:gd name="adj1" fmla="val -57157"/>
              <a:gd name="adj2" fmla="val -159708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Подумай!!!</a:t>
            </a:r>
          </a:p>
        </p:txBody>
      </p:sp>
      <p:sp>
        <p:nvSpPr>
          <p:cNvPr id="73739" name="AutoShape 11"/>
          <p:cNvSpPr>
            <a:spLocks noChangeArrowheads="1"/>
          </p:cNvSpPr>
          <p:nvPr/>
        </p:nvSpPr>
        <p:spPr bwMode="auto">
          <a:xfrm>
            <a:off x="5764213" y="3878263"/>
            <a:ext cx="3124200" cy="609600"/>
          </a:xfrm>
          <a:prstGeom prst="wedgeEllipseCallout">
            <a:avLst>
              <a:gd name="adj1" fmla="val -130675"/>
              <a:gd name="adj2" fmla="val -43654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Подумай!!!</a:t>
            </a:r>
          </a:p>
        </p:txBody>
      </p:sp>
      <p:pic>
        <p:nvPicPr>
          <p:cNvPr id="21516" name="Picture 5" descr="http://im0-tub-ru.yandex.net/i?id=343626726-26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7" y="1686207"/>
            <a:ext cx="539432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4429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7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7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7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xit" presetSubtype="4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6"/>
                  </p:tgtEl>
                </p:cond>
              </p:nextCondLst>
            </p:seq>
          </p:childTnLst>
        </p:cTn>
      </p:par>
    </p:tnLst>
    <p:bldLst>
      <p:bldP spid="73734" grpId="0"/>
      <p:bldP spid="73734" grpId="1"/>
      <p:bldP spid="73734" grpId="2"/>
      <p:bldP spid="73735" grpId="0"/>
      <p:bldP spid="73735" grpId="1"/>
      <p:bldP spid="73735" grpId="2"/>
      <p:bldP spid="73736" grpId="0"/>
      <p:bldP spid="73737" grpId="0" animBg="1"/>
      <p:bldP spid="73738" grpId="0" animBg="1"/>
      <p:bldP spid="73738" grpId="1" animBg="1"/>
      <p:bldP spid="73739" grpId="0" animBg="1"/>
      <p:bldP spid="73739" grpId="1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5087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28599" y="809625"/>
            <a:ext cx="62876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нужен метчик и вороток: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28600" y="1371600"/>
            <a:ext cx="6359624" cy="46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для нарезания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внутренней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резьбы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47650" y="1916113"/>
            <a:ext cx="42195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для рубки металла</a:t>
            </a:r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5724128" y="1846481"/>
            <a:ext cx="2895600" cy="796925"/>
          </a:xfrm>
          <a:prstGeom prst="wedgeEllipseCallout">
            <a:avLst>
              <a:gd name="adj1" fmla="val -113313"/>
              <a:gd name="adj2" fmla="val -76235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Правильно</a:t>
            </a:r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>
            <a:off x="5033963" y="3001963"/>
            <a:ext cx="2819400" cy="857250"/>
          </a:xfrm>
          <a:prstGeom prst="wedgeEllipseCallout">
            <a:avLst>
              <a:gd name="adj1" fmla="val -119317"/>
              <a:gd name="adj2" fmla="val -145382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sp>
        <p:nvSpPr>
          <p:cNvPr id="62473" name="AutoShape 9"/>
          <p:cNvSpPr>
            <a:spLocks noChangeArrowheads="1"/>
          </p:cNvSpPr>
          <p:nvPr/>
        </p:nvSpPr>
        <p:spPr bwMode="auto">
          <a:xfrm>
            <a:off x="1600200" y="3282950"/>
            <a:ext cx="2819400" cy="825500"/>
          </a:xfrm>
          <a:prstGeom prst="wedgeEllipseCallout">
            <a:avLst>
              <a:gd name="adj1" fmla="val -63723"/>
              <a:gd name="adj2" fmla="val -111583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pic>
        <p:nvPicPr>
          <p:cNvPr id="22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5" y="4225152"/>
            <a:ext cx="3782391" cy="258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92" y="4163220"/>
            <a:ext cx="3507271" cy="263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80194" y="2543969"/>
            <a:ext cx="5759450" cy="533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для нарезания наружной резьбы </a:t>
            </a: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2564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2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7"/>
                  </p:tgtEl>
                </p:cond>
              </p:nextCondLst>
            </p:seq>
          </p:childTnLst>
        </p:cTn>
      </p:par>
    </p:tnLst>
    <p:bldLst>
      <p:bldP spid="62469" grpId="0"/>
      <p:bldP spid="62470" grpId="0"/>
      <p:bldP spid="62470" grpId="1"/>
      <p:bldP spid="62470" grpId="2"/>
      <p:bldP spid="62471" grpId="0" animBg="1"/>
      <p:bldP spid="62472" grpId="0" animBg="1"/>
      <p:bldP spid="62472" grpId="1" animBg="1"/>
      <p:bldP spid="62473" grpId="0" animBg="1"/>
      <p:bldP spid="62473" grpId="1" animBg="1"/>
      <p:bldP spid="62467" grpId="0" build="p"/>
      <p:bldP spid="62467" grpId="1" build="p"/>
      <p:bldP spid="62467" grpId="2" build="p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762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47650" y="2549320"/>
            <a:ext cx="5759450" cy="533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кернер, чертилка, сверло</a:t>
            </a: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90500" y="817563"/>
            <a:ext cx="724187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детали имеют внутреннюю резьбу?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190500" y="1371600"/>
            <a:ext cx="4021138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гайка</a:t>
            </a: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47650" y="1916113"/>
            <a:ext cx="6099175" cy="43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болт, винт, шпилька</a:t>
            </a: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5580113" y="1925920"/>
            <a:ext cx="2808312" cy="796925"/>
          </a:xfrm>
          <a:prstGeom prst="wedgeEllipseCallout">
            <a:avLst>
              <a:gd name="adj1" fmla="val -188929"/>
              <a:gd name="adj2" fmla="val -9574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Правильно</a:t>
            </a:r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>
            <a:off x="6007100" y="3296394"/>
            <a:ext cx="2819400" cy="857250"/>
          </a:xfrm>
          <a:prstGeom prst="wedgeEllipseCallout">
            <a:avLst>
              <a:gd name="adj1" fmla="val -142281"/>
              <a:gd name="adj2" fmla="val -176332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sp>
        <p:nvSpPr>
          <p:cNvPr id="62473" name="AutoShape 9"/>
          <p:cNvSpPr>
            <a:spLocks noChangeArrowheads="1"/>
          </p:cNvSpPr>
          <p:nvPr/>
        </p:nvSpPr>
        <p:spPr bwMode="auto">
          <a:xfrm>
            <a:off x="1600200" y="3282950"/>
            <a:ext cx="2819400" cy="825500"/>
          </a:xfrm>
          <a:prstGeom prst="wedgeEllipseCallout">
            <a:avLst>
              <a:gd name="adj1" fmla="val -63374"/>
              <a:gd name="adj2" fmla="val -9729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pic>
        <p:nvPicPr>
          <p:cNvPr id="235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83391"/>
            <a:ext cx="3384054" cy="253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298623"/>
            <a:ext cx="3262380" cy="241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52372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2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7"/>
                  </p:tgtEl>
                </p:cond>
              </p:nextCondLst>
            </p:seq>
          </p:childTnLst>
        </p:cTn>
      </p:par>
    </p:tnLst>
    <p:bldLst>
      <p:bldP spid="62467" grpId="0" build="p"/>
      <p:bldP spid="62467" grpId="1" build="p"/>
      <p:bldP spid="62467" grpId="2" build="p"/>
      <p:bldP spid="62469" grpId="0"/>
      <p:bldP spid="62470" grpId="0"/>
      <p:bldP spid="62470" grpId="1"/>
      <p:bldP spid="62470" grpId="2"/>
      <p:bldP spid="62471" grpId="0" animBg="1"/>
      <p:bldP spid="62472" grpId="0" animBg="1"/>
      <p:bldP spid="62472" grpId="1" animBg="1"/>
      <p:bldP spid="62473" grpId="0" animBg="1"/>
      <p:bldP spid="6247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115300" cy="6540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Виды резьбовых соединений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t="15678" r="65115"/>
          <a:stretch>
            <a:fillRect/>
          </a:stretch>
        </p:blipFill>
        <p:spPr bwMode="auto">
          <a:xfrm>
            <a:off x="323850" y="1196975"/>
            <a:ext cx="2447925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850" y="5643578"/>
            <a:ext cx="2375942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00FF"/>
                </a:solidFill>
              </a:rPr>
              <a:t>Соединение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болтом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4888" y="5643578"/>
            <a:ext cx="235426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00FF"/>
                </a:solidFill>
              </a:rPr>
              <a:t>Соединение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шпилькой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2449" y="5643578"/>
            <a:ext cx="270351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00FF"/>
                </a:solidFill>
              </a:rPr>
              <a:t>Соединение </a:t>
            </a:r>
            <a:r>
              <a:rPr lang="ru-RU" sz="2400" b="1" dirty="0">
                <a:solidFill>
                  <a:srgbClr val="FF0000"/>
                </a:solidFill>
              </a:rPr>
              <a:t>винтом</a:t>
            </a:r>
          </a:p>
        </p:txBody>
      </p:sp>
      <p:pic>
        <p:nvPicPr>
          <p:cNvPr id="163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4" t="17189" r="32797" b="9312"/>
          <a:stretch>
            <a:fillRect/>
          </a:stretch>
        </p:blipFill>
        <p:spPr bwMode="auto">
          <a:xfrm>
            <a:off x="3092450" y="1196975"/>
            <a:ext cx="2703513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t="15678"/>
          <a:stretch>
            <a:fillRect/>
          </a:stretch>
        </p:blipFill>
        <p:spPr bwMode="auto">
          <a:xfrm>
            <a:off x="6084888" y="1195388"/>
            <a:ext cx="2354262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6877" y="74613"/>
            <a:ext cx="8229600" cy="6858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60652" y="1092200"/>
            <a:ext cx="8782050" cy="650875"/>
          </a:xfrm>
          <a:prstGeom prst="rect">
            <a:avLst/>
          </a:prstGeom>
        </p:spPr>
        <p:txBody>
          <a:bodyPr/>
          <a:lstStyle/>
          <a:p>
            <a:pPr marL="609600" indent="-609600" algn="ctr">
              <a:buFont typeface="Wingdings" panose="05000000000000000000" pitchFamily="2" charset="2"/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Выбери детали для резьбового соединения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53532" y="3884521"/>
            <a:ext cx="97978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Болт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09141" y="5921375"/>
            <a:ext cx="168252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Шпильки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508034" y="5994425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Ручные тиски</a:t>
            </a:r>
          </a:p>
        </p:txBody>
      </p:sp>
      <p:pic>
        <p:nvPicPr>
          <p:cNvPr id="34840" name="Picture 24" descr="ручные тис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471" y="4495204"/>
            <a:ext cx="193357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1624013" y="3898666"/>
            <a:ext cx="121979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Отвёртка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3559186" y="3889017"/>
            <a:ext cx="1587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Струбцина</a:t>
            </a:r>
          </a:p>
        </p:txBody>
      </p:sp>
      <p:sp>
        <p:nvSpPr>
          <p:cNvPr id="34845" name="Text Box 29"/>
          <p:cNvSpPr txBox="1">
            <a:spLocks noChangeArrowheads="1"/>
          </p:cNvSpPr>
          <p:nvPr/>
        </p:nvSpPr>
        <p:spPr bwMode="auto">
          <a:xfrm>
            <a:off x="5622914" y="3897078"/>
            <a:ext cx="1346211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Винт</a:t>
            </a:r>
          </a:p>
        </p:txBody>
      </p:sp>
      <p:sp>
        <p:nvSpPr>
          <p:cNvPr id="34847" name="Text Box 31"/>
          <p:cNvSpPr txBox="1">
            <a:spLocks noChangeArrowheads="1"/>
          </p:cNvSpPr>
          <p:nvPr/>
        </p:nvSpPr>
        <p:spPr bwMode="auto">
          <a:xfrm>
            <a:off x="6400800" y="6019800"/>
            <a:ext cx="169959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Гайка</a:t>
            </a:r>
          </a:p>
        </p:txBody>
      </p:sp>
      <p:pic>
        <p:nvPicPr>
          <p:cNvPr id="24588" name="Picture 3" descr="C:\Documents and Settings\User\Мои документы\Интернат\инструмент\бол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30" y="2030027"/>
            <a:ext cx="1004887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4" descr="C:\Documents and Settings\User\Мои документы\Интернат\инструмент\винт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73" y="1802751"/>
            <a:ext cx="13335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5" descr="C:\Documents and Settings\User\Мои документы\Интернат\инструмент\гай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52" y="4514056"/>
            <a:ext cx="2047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6" descr="C:\Documents and Settings\User\Мои документы\Интернат\инструмент\шпиль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572000"/>
            <a:ext cx="1900238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C:\Documents and Settings\User\Мои документы\Интернат\инструмент\струбцин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21" y="2304664"/>
            <a:ext cx="2143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C:\Documents and Settings\User\Мои документы\Интернат\инструмент\отвёртк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19" y="2523739"/>
            <a:ext cx="14192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466013" y="3929063"/>
            <a:ext cx="10652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rgbClr val="0000FF"/>
                </a:solidFill>
                <a:latin typeface="Times New Roman" panose="02020603050405020304" pitchFamily="18" charset="0"/>
              </a:rPr>
              <a:t>Метчик</a:t>
            </a:r>
          </a:p>
        </p:txBody>
      </p:sp>
      <p:pic>
        <p:nvPicPr>
          <p:cNvPr id="9226" name="Picture 10" descr="C:\Documents and Settings\User\Мои документы\Интернат\инструмент\метчик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2292351"/>
            <a:ext cx="2058987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0501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8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10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4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48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1000"/>
                                        <p:tgtEl>
                                          <p:spTgt spid="34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8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0" fill="hold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8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8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0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8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1000" fill="hold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4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4823" grpId="0"/>
      <p:bldP spid="34823" grpId="1"/>
      <p:bldP spid="34824" grpId="0"/>
      <p:bldP spid="34824" grpId="1"/>
      <p:bldP spid="34825" grpId="0"/>
      <p:bldP spid="34825" grpId="1"/>
      <p:bldP spid="34842" grpId="0"/>
      <p:bldP spid="34842" grpId="1"/>
      <p:bldP spid="34843" grpId="0"/>
      <p:bldP spid="34843" grpId="1"/>
      <p:bldP spid="34845" grpId="0"/>
      <p:bldP spid="34845" grpId="1"/>
      <p:bldP spid="34847" grpId="0"/>
      <p:bldP spid="34847" grpId="1"/>
      <p:bldP spid="2" grpId="0"/>
      <p:bldP spid="2" grpId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800600" y="3048000"/>
            <a:ext cx="3124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705600" y="5486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51520" y="683274"/>
            <a:ext cx="59995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этот инструмент?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85800"/>
          </a:xfrm>
        </p:spPr>
        <p:txBody>
          <a:bodyPr wrap="square" numCol="1" anchorCtr="1" compatLnSpc="1">
            <a:prstTxWarp prst="textNoShape">
              <a:avLst/>
            </a:prstTxWarp>
          </a:bodyPr>
          <a:lstStyle/>
          <a:p>
            <a:pPr marL="0" indent="0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492125" y="3721100"/>
            <a:ext cx="44053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кернер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492125" y="4294187"/>
            <a:ext cx="4495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зубило</a:t>
            </a: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530685" y="4964906"/>
            <a:ext cx="3848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метчик</a:t>
            </a:r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>
            <a:off x="1246188" y="6021388"/>
            <a:ext cx="2898775" cy="609600"/>
          </a:xfrm>
          <a:prstGeom prst="wedgeEllipseCallout">
            <a:avLst>
              <a:gd name="adj1" fmla="val -51937"/>
              <a:gd name="adj2" fmla="val -157374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4572000" y="5776913"/>
            <a:ext cx="2916237" cy="609600"/>
          </a:xfrm>
          <a:prstGeom prst="wedgeEllipseCallout">
            <a:avLst>
              <a:gd name="adj1" fmla="val -136080"/>
              <a:gd name="adj2" fmla="val -240514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Подумай!!!</a:t>
            </a:r>
          </a:p>
        </p:txBody>
      </p:sp>
      <p:sp>
        <p:nvSpPr>
          <p:cNvPr id="73739" name="AutoShape 11"/>
          <p:cNvSpPr>
            <a:spLocks noChangeArrowheads="1"/>
          </p:cNvSpPr>
          <p:nvPr/>
        </p:nvSpPr>
        <p:spPr bwMode="auto">
          <a:xfrm>
            <a:off x="3923928" y="4402139"/>
            <a:ext cx="3125787" cy="609600"/>
          </a:xfrm>
          <a:prstGeom prst="wedgeEllipseCallout">
            <a:avLst>
              <a:gd name="adj1" fmla="val -106925"/>
              <a:gd name="adj2" fmla="val -11196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Подумай!!!</a:t>
            </a:r>
          </a:p>
        </p:txBody>
      </p:sp>
      <p:pic>
        <p:nvPicPr>
          <p:cNvPr id="25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40884"/>
            <a:ext cx="3545458" cy="242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9678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7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7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7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xit" presetSubtype="4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6"/>
                  </p:tgtEl>
                </p:cond>
              </p:nextCondLst>
            </p:seq>
          </p:childTnLst>
        </p:cTn>
      </p:par>
    </p:tnLst>
    <p:bldLst>
      <p:bldP spid="73734" grpId="0"/>
      <p:bldP spid="73734" grpId="1"/>
      <p:bldP spid="73734" grpId="2"/>
      <p:bldP spid="73735" grpId="0"/>
      <p:bldP spid="73735" grpId="1"/>
      <p:bldP spid="73735" grpId="2"/>
      <p:bldP spid="73736" grpId="0"/>
      <p:bldP spid="73737" grpId="0" animBg="1"/>
      <p:bldP spid="73738" grpId="0" animBg="1"/>
      <p:bldP spid="73738" grpId="1" animBg="1"/>
      <p:bldP spid="73739" grpId="0" animBg="1"/>
      <p:bldP spid="73739" grpId="1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38125" y="803274"/>
            <a:ext cx="606206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Резьбовое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соединение</a:t>
            </a:r>
            <a:r>
              <a:rPr lang="en-US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это…</a:t>
            </a:r>
            <a:endParaRPr lang="ru-RU" alt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09600"/>
          </a:xfrm>
        </p:spPr>
        <p:txBody>
          <a:bodyPr wrap="square" numCol="1" anchorCtr="1" compatLnSpc="1">
            <a:prstTxWarp prst="textNoShape">
              <a:avLst/>
            </a:prstTxWarp>
            <a:normAutofit fontScale="90000"/>
          </a:bodyPr>
          <a:lstStyle/>
          <a:p>
            <a:pPr marL="0" indent="0" algn="ctr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255486" y="1389856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соединение на гвоздях</a:t>
            </a: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255486" y="1850679"/>
            <a:ext cx="8431314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скрепление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деталей между собой при помощи  болтов,</a:t>
            </a:r>
          </a:p>
          <a:p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винтов, гаек и шпилек</a:t>
            </a: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255486" y="2721858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для опиливания металла </a:t>
            </a:r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5802424" y="2563466"/>
            <a:ext cx="2916238" cy="863600"/>
          </a:xfrm>
          <a:prstGeom prst="wedgeEllipseCallout">
            <a:avLst>
              <a:gd name="adj1" fmla="val -113321"/>
              <a:gd name="adj2" fmla="val -15434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sp>
        <p:nvSpPr>
          <p:cNvPr id="70664" name="AutoShape 8"/>
          <p:cNvSpPr>
            <a:spLocks noChangeArrowheads="1"/>
          </p:cNvSpPr>
          <p:nvPr/>
        </p:nvSpPr>
        <p:spPr bwMode="auto">
          <a:xfrm>
            <a:off x="3989286" y="3352801"/>
            <a:ext cx="2819400" cy="803275"/>
          </a:xfrm>
          <a:prstGeom prst="wedgeEllipseCallout">
            <a:avLst>
              <a:gd name="adj1" fmla="val -50900"/>
              <a:gd name="adj2" fmla="val -177833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Правильно</a:t>
            </a:r>
          </a:p>
        </p:txBody>
      </p:sp>
      <p:sp>
        <p:nvSpPr>
          <p:cNvPr id="70665" name="AutoShape 9"/>
          <p:cNvSpPr>
            <a:spLocks noChangeArrowheads="1"/>
          </p:cNvSpPr>
          <p:nvPr/>
        </p:nvSpPr>
        <p:spPr bwMode="auto">
          <a:xfrm>
            <a:off x="1138238" y="3789363"/>
            <a:ext cx="2819400" cy="792162"/>
          </a:xfrm>
          <a:prstGeom prst="wedgeEllipseCallout">
            <a:avLst>
              <a:gd name="adj1" fmla="val -54183"/>
              <a:gd name="adj2" fmla="val -137888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pic>
        <p:nvPicPr>
          <p:cNvPr id="26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868863"/>
            <a:ext cx="41814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5" name="Picture 10" descr="http://im2-tub-ru.yandex.net/i?id=434074797-45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890" y="4264078"/>
            <a:ext cx="3376613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280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0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0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xit" presetSubtype="4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2"/>
                  </p:tgtEl>
                </p:cond>
              </p:nextCondLst>
            </p:seq>
          </p:childTnLst>
        </p:cTn>
      </p:par>
    </p:tnLst>
    <p:bldLst>
      <p:bldP spid="70660" grpId="0"/>
      <p:bldP spid="70660" grpId="1"/>
      <p:bldP spid="70660" grpId="2"/>
      <p:bldP spid="70661" grpId="0"/>
      <p:bldP spid="70662" grpId="0"/>
      <p:bldP spid="70662" grpId="1"/>
      <p:bldP spid="70662" grpId="2"/>
      <p:bldP spid="70663" grpId="0" animBg="1"/>
      <p:bldP spid="70663" grpId="1" animBg="1"/>
      <p:bldP spid="70664" grpId="0" animBg="1"/>
      <p:bldP spid="70665" grpId="0" animBg="1"/>
      <p:bldP spid="70665" grpId="1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58209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90500" y="2504258"/>
            <a:ext cx="7337425" cy="533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для нарезания наружной резьбы</a:t>
            </a: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-46191" y="845534"/>
            <a:ext cx="57115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применяют метчик?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190500" y="1371600"/>
            <a:ext cx="8763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нарезания внутренней резьбы</a:t>
            </a: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90500" y="1908176"/>
            <a:ext cx="754221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сверления отверстий</a:t>
            </a: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6346825" y="2205038"/>
            <a:ext cx="2895600" cy="796925"/>
          </a:xfrm>
          <a:prstGeom prst="wedgeEllipseCallout">
            <a:avLst>
              <a:gd name="adj1" fmla="val -141282"/>
              <a:gd name="adj2" fmla="val -130293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Правильно</a:t>
            </a:r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>
            <a:off x="5673725" y="3282950"/>
            <a:ext cx="2819400" cy="857250"/>
          </a:xfrm>
          <a:prstGeom prst="wedgeEllipseCallout">
            <a:avLst>
              <a:gd name="adj1" fmla="val -145420"/>
              <a:gd name="adj2" fmla="val -17862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sp>
        <p:nvSpPr>
          <p:cNvPr id="62473" name="AutoShape 9"/>
          <p:cNvSpPr>
            <a:spLocks noChangeArrowheads="1"/>
          </p:cNvSpPr>
          <p:nvPr/>
        </p:nvSpPr>
        <p:spPr bwMode="auto">
          <a:xfrm>
            <a:off x="1600200" y="3282950"/>
            <a:ext cx="2819400" cy="825500"/>
          </a:xfrm>
          <a:prstGeom prst="wedgeEllipseCallout">
            <a:avLst>
              <a:gd name="adj1" fmla="val -68605"/>
              <a:gd name="adj2" fmla="val -11277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pic>
        <p:nvPicPr>
          <p:cNvPr id="27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72845"/>
            <a:ext cx="3492500" cy="238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0"/>
          <a:stretch>
            <a:fillRect/>
          </a:stretch>
        </p:blipFill>
        <p:spPr bwMode="auto">
          <a:xfrm>
            <a:off x="6084168" y="4307509"/>
            <a:ext cx="2530624" cy="231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3297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2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7"/>
                  </p:tgtEl>
                </p:cond>
              </p:nextCondLst>
            </p:seq>
          </p:childTnLst>
        </p:cTn>
      </p:par>
    </p:tnLst>
    <p:bldLst>
      <p:bldP spid="62467" grpId="0" build="p"/>
      <p:bldP spid="62467" grpId="1" build="p"/>
      <p:bldP spid="62467" grpId="2" build="p"/>
      <p:bldP spid="62469" grpId="0"/>
      <p:bldP spid="62470" grpId="0"/>
      <p:bldP spid="62470" grpId="1"/>
      <p:bldP spid="62470" grpId="2"/>
      <p:bldP spid="62471" grpId="0" animBg="1"/>
      <p:bldP spid="62472" grpId="0" animBg="1"/>
      <p:bldP spid="62472" grpId="1" animBg="1"/>
      <p:bldP spid="62473" grpId="0" animBg="1"/>
      <p:bldP spid="62473" grpId="1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08012"/>
          </a:xfrm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marL="0" indent="0" algn="ctr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80194" y="2504282"/>
            <a:ext cx="3604419" cy="533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молоток и зубило</a:t>
            </a: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28600" y="838200"/>
            <a:ext cx="79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нарезания наружной резьбы применяют: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79107" y="1413354"/>
            <a:ext cx="8763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плашку с плашкодержателем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47650" y="1916113"/>
            <a:ext cx="42195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метчик и вороток</a:t>
            </a:r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5940152" y="1972137"/>
            <a:ext cx="2895600" cy="796925"/>
          </a:xfrm>
          <a:prstGeom prst="wedgeEllipseCallout">
            <a:avLst>
              <a:gd name="adj1" fmla="val -126148"/>
              <a:gd name="adj2" fmla="val -8703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Правильно</a:t>
            </a:r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>
            <a:off x="5033963" y="3001963"/>
            <a:ext cx="2819400" cy="857250"/>
          </a:xfrm>
          <a:prstGeom prst="wedgeEllipseCallout">
            <a:avLst>
              <a:gd name="adj1" fmla="val -109901"/>
              <a:gd name="adj2" fmla="val -147675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sp>
        <p:nvSpPr>
          <p:cNvPr id="62473" name="AutoShape 9"/>
          <p:cNvSpPr>
            <a:spLocks noChangeArrowheads="1"/>
          </p:cNvSpPr>
          <p:nvPr/>
        </p:nvSpPr>
        <p:spPr bwMode="auto">
          <a:xfrm>
            <a:off x="1600200" y="3282950"/>
            <a:ext cx="2819400" cy="825500"/>
          </a:xfrm>
          <a:prstGeom prst="wedgeEllipseCallout">
            <a:avLst>
              <a:gd name="adj1" fmla="val -68256"/>
              <a:gd name="adj2" fmla="val -110392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pic>
        <p:nvPicPr>
          <p:cNvPr id="28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67200"/>
            <a:ext cx="3489325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025900"/>
            <a:ext cx="3368675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16545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2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7"/>
                  </p:tgtEl>
                </p:cond>
              </p:nextCondLst>
            </p:seq>
          </p:childTnLst>
        </p:cTn>
      </p:par>
    </p:tnLst>
    <p:bldLst>
      <p:bldP spid="62467" grpId="0" build="p"/>
      <p:bldP spid="62467" grpId="1" build="p"/>
      <p:bldP spid="62467" grpId="2" build="p"/>
      <p:bldP spid="62469" grpId="0"/>
      <p:bldP spid="62470" grpId="0"/>
      <p:bldP spid="62470" grpId="1"/>
      <p:bldP spid="62470" grpId="2"/>
      <p:bldP spid="62471" grpId="0" animBg="1"/>
      <p:bldP spid="62472" grpId="0" animBg="1"/>
      <p:bldP spid="62472" grpId="1" animBg="1"/>
      <p:bldP spid="62473" grpId="0" animBg="1"/>
      <p:bldP spid="62473" grpId="1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800600" y="3048000"/>
            <a:ext cx="3124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705600" y="5486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28600" y="762000"/>
            <a:ext cx="621560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этот инструмент?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22300"/>
          </a:xfrm>
        </p:spPr>
        <p:txBody>
          <a:bodyPr wrap="square" numCol="1" anchorCtr="1" compatLnSpc="1">
            <a:prstTxWarp prst="textNoShape">
              <a:avLst/>
            </a:prstTxWarp>
            <a:normAutofit fontScale="90000"/>
          </a:bodyPr>
          <a:lstStyle/>
          <a:p>
            <a:pPr marL="0" indent="0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1116013" y="3573463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шаблон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1371600" y="4292600"/>
            <a:ext cx="449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гайка</a:t>
            </a: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26988" y="4878388"/>
            <a:ext cx="38465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плашка</a:t>
            </a:r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>
            <a:off x="1246188" y="6021388"/>
            <a:ext cx="2898775" cy="609600"/>
          </a:xfrm>
          <a:prstGeom prst="wedgeEllipseCallout">
            <a:avLst>
              <a:gd name="adj1" fmla="val -39320"/>
              <a:gd name="adj2" fmla="val -169874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4410075" y="5278438"/>
            <a:ext cx="2916238" cy="609600"/>
          </a:xfrm>
          <a:prstGeom prst="wedgeEllipseCallout">
            <a:avLst>
              <a:gd name="adj1" fmla="val -54123"/>
              <a:gd name="adj2" fmla="val -145192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Подумай!!!</a:t>
            </a:r>
          </a:p>
        </p:txBody>
      </p:sp>
      <p:sp>
        <p:nvSpPr>
          <p:cNvPr id="73739" name="AutoShape 11"/>
          <p:cNvSpPr>
            <a:spLocks noChangeArrowheads="1"/>
          </p:cNvSpPr>
          <p:nvPr/>
        </p:nvSpPr>
        <p:spPr bwMode="auto">
          <a:xfrm>
            <a:off x="5764213" y="3878263"/>
            <a:ext cx="3124200" cy="609600"/>
          </a:xfrm>
          <a:prstGeom prst="wedgeEllipseCallout">
            <a:avLst>
              <a:gd name="adj1" fmla="val -130675"/>
              <a:gd name="adj2" fmla="val -43654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Подумай!!!</a:t>
            </a:r>
          </a:p>
        </p:txBody>
      </p:sp>
      <p:pic>
        <p:nvPicPr>
          <p:cNvPr id="297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0"/>
          <a:stretch>
            <a:fillRect/>
          </a:stretch>
        </p:blipFill>
        <p:spPr bwMode="auto">
          <a:xfrm>
            <a:off x="1950244" y="1247976"/>
            <a:ext cx="2347913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9677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7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7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7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xit" presetSubtype="4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6"/>
                  </p:tgtEl>
                </p:cond>
              </p:nextCondLst>
            </p:seq>
          </p:childTnLst>
        </p:cTn>
      </p:par>
    </p:tnLst>
    <p:bldLst>
      <p:bldP spid="73734" grpId="0"/>
      <p:bldP spid="73734" grpId="1"/>
      <p:bldP spid="73734" grpId="2"/>
      <p:bldP spid="73735" grpId="0"/>
      <p:bldP spid="73735" grpId="1"/>
      <p:bldP spid="73735" grpId="2"/>
      <p:bldP spid="73736" grpId="0"/>
      <p:bldP spid="73737" grpId="0" animBg="1"/>
      <p:bldP spid="73738" grpId="0" animBg="1"/>
      <p:bldP spid="73738" grpId="1" animBg="1"/>
      <p:bldP spid="73739" grpId="0" animBg="1"/>
      <p:bldP spid="73739" grpId="1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46113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25374" y="2569900"/>
            <a:ext cx="5759450" cy="533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молоток и зубило</a:t>
            </a: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28600" y="838200"/>
            <a:ext cx="707970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детали имеют наружную резьбу?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190500" y="1379274"/>
            <a:ext cx="8763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олт, винт, шпилька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00206" y="1953156"/>
            <a:ext cx="60991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гайка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чертилка, угольник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6346825" y="2205038"/>
            <a:ext cx="2895600" cy="796925"/>
          </a:xfrm>
          <a:prstGeom prst="wedgeEllipseCallout">
            <a:avLst>
              <a:gd name="adj1" fmla="val -142641"/>
              <a:gd name="adj2" fmla="val -13152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Правильно</a:t>
            </a:r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>
            <a:off x="5673725" y="3282950"/>
            <a:ext cx="2819400" cy="857250"/>
          </a:xfrm>
          <a:prstGeom prst="wedgeEllipseCallout">
            <a:avLst>
              <a:gd name="adj1" fmla="val -133563"/>
              <a:gd name="adj2" fmla="val -169451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sp>
        <p:nvSpPr>
          <p:cNvPr id="62473" name="AutoShape 9"/>
          <p:cNvSpPr>
            <a:spLocks noChangeArrowheads="1"/>
          </p:cNvSpPr>
          <p:nvPr/>
        </p:nvSpPr>
        <p:spPr bwMode="auto">
          <a:xfrm>
            <a:off x="1600200" y="3282950"/>
            <a:ext cx="2819400" cy="825500"/>
          </a:xfrm>
          <a:prstGeom prst="wedgeEllipseCallout">
            <a:avLst>
              <a:gd name="adj1" fmla="val -63374"/>
              <a:gd name="adj2" fmla="val -97290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pic>
        <p:nvPicPr>
          <p:cNvPr id="307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2933380" cy="21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27" y="4402451"/>
            <a:ext cx="3023088" cy="223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9876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2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7"/>
                  </p:tgtEl>
                </p:cond>
              </p:nextCondLst>
            </p:seq>
          </p:childTnLst>
        </p:cTn>
      </p:par>
    </p:tnLst>
    <p:bldLst>
      <p:bldP spid="62467" grpId="0" build="p"/>
      <p:bldP spid="62467" grpId="1" build="p"/>
      <p:bldP spid="62467" grpId="2" build="p"/>
      <p:bldP spid="62469" grpId="0"/>
      <p:bldP spid="62470" grpId="0"/>
      <p:bldP spid="62470" grpId="1"/>
      <p:bldP spid="62470" grpId="2"/>
      <p:bldP spid="62471" grpId="0" animBg="1"/>
      <p:bldP spid="62472" grpId="0" animBg="1"/>
      <p:bldP spid="62472" grpId="1" animBg="1"/>
      <p:bldP spid="62473" grpId="0" animBg="1"/>
      <p:bldP spid="62473" grpId="1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5087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28600" y="2581275"/>
            <a:ext cx="7337425" cy="533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  <a:buNone/>
            </a:pP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для нарезания внутренней резьбы</a:t>
            </a: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SzPct val="65000"/>
            </a:pPr>
            <a:endParaRPr lang="ru-RU" alt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28600" y="838200"/>
            <a:ext cx="544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применяют плашку?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190500" y="1371600"/>
            <a:ext cx="8763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нарезания наружной резьбы</a:t>
            </a: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75978" y="1916524"/>
            <a:ext cx="754221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сверления отверстий</a:t>
            </a: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CCFF"/>
              </a:buClr>
              <a:buSzPct val="65000"/>
            </a:pP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1" name="AutoShape 7"/>
          <p:cNvSpPr>
            <a:spLocks noChangeArrowheads="1"/>
          </p:cNvSpPr>
          <p:nvPr/>
        </p:nvSpPr>
        <p:spPr bwMode="auto">
          <a:xfrm>
            <a:off x="6118225" y="1963765"/>
            <a:ext cx="2895600" cy="796925"/>
          </a:xfrm>
          <a:prstGeom prst="wedgeEllipseCallout">
            <a:avLst>
              <a:gd name="adj1" fmla="val -136189"/>
              <a:gd name="adj2" fmla="val -9204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Правильно</a:t>
            </a:r>
          </a:p>
        </p:txBody>
      </p:sp>
      <p:sp>
        <p:nvSpPr>
          <p:cNvPr id="62472" name="AutoShape 8"/>
          <p:cNvSpPr>
            <a:spLocks noChangeArrowheads="1"/>
          </p:cNvSpPr>
          <p:nvPr/>
        </p:nvSpPr>
        <p:spPr bwMode="auto">
          <a:xfrm>
            <a:off x="5673725" y="3282950"/>
            <a:ext cx="2819400" cy="857250"/>
          </a:xfrm>
          <a:prstGeom prst="wedgeEllipseCallout">
            <a:avLst>
              <a:gd name="adj1" fmla="val -125193"/>
              <a:gd name="adj2" fmla="val -17862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sp>
        <p:nvSpPr>
          <p:cNvPr id="62473" name="AutoShape 9"/>
          <p:cNvSpPr>
            <a:spLocks noChangeArrowheads="1"/>
          </p:cNvSpPr>
          <p:nvPr/>
        </p:nvSpPr>
        <p:spPr bwMode="auto">
          <a:xfrm>
            <a:off x="1403648" y="3470275"/>
            <a:ext cx="2819400" cy="825500"/>
          </a:xfrm>
          <a:prstGeom prst="wedgeEllipseCallout">
            <a:avLst>
              <a:gd name="adj1" fmla="val -66164"/>
              <a:gd name="adj2" fmla="val -11634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7112"/>
            <a:ext cx="3295948" cy="225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0"/>
          <a:stretch>
            <a:fillRect/>
          </a:stretch>
        </p:blipFill>
        <p:spPr bwMode="auto">
          <a:xfrm>
            <a:off x="5796136" y="4327251"/>
            <a:ext cx="2563937" cy="234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272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2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7"/>
                  </p:tgtEl>
                </p:cond>
              </p:nextCondLst>
            </p:seq>
          </p:childTnLst>
        </p:cTn>
      </p:par>
    </p:tnLst>
    <p:bldLst>
      <p:bldP spid="62467" grpId="0" build="p"/>
      <p:bldP spid="62467" grpId="1" build="p"/>
      <p:bldP spid="62467" grpId="2" build="p"/>
      <p:bldP spid="62469" grpId="0"/>
      <p:bldP spid="62470" grpId="0"/>
      <p:bldP spid="62470" grpId="1"/>
      <p:bldP spid="62470" grpId="2"/>
      <p:bldP spid="62471" grpId="0" animBg="1"/>
      <p:bldP spid="62472" grpId="0" animBg="1"/>
      <p:bldP spid="62472" grpId="1" animBg="1"/>
      <p:bldP spid="62473" grpId="0" animBg="1"/>
      <p:bldP spid="62473" grpId="1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800600" y="3048000"/>
            <a:ext cx="3124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00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705600" y="5486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79512" y="988761"/>
            <a:ext cx="607159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этот инструмент?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85800"/>
          </a:xfrm>
        </p:spPr>
        <p:txBody>
          <a:bodyPr wrap="square" numCol="1" anchorCtr="1" compatLnSpc="1">
            <a:prstTxWarp prst="textNoShape">
              <a:avLst/>
            </a:prstTxWarp>
          </a:bodyPr>
          <a:lstStyle/>
          <a:p>
            <a:pPr marL="0" indent="0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1046287" y="3044237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зубило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1475656" y="3913475"/>
            <a:ext cx="4495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2400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плашкодержатель</a:t>
            </a: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561975" y="4946650"/>
            <a:ext cx="3848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вороток</a:t>
            </a:r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>
            <a:off x="1255713" y="6021388"/>
            <a:ext cx="2898775" cy="609600"/>
          </a:xfrm>
          <a:prstGeom prst="wedgeEllipseCallout">
            <a:avLst>
              <a:gd name="adj1" fmla="val -51937"/>
              <a:gd name="adj2" fmla="val -157374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4410075" y="5278438"/>
            <a:ext cx="2916238" cy="609600"/>
          </a:xfrm>
          <a:prstGeom prst="wedgeEllipseCallout">
            <a:avLst>
              <a:gd name="adj1" fmla="val -74689"/>
              <a:gd name="adj2" fmla="val -219385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Подумай!!!</a:t>
            </a:r>
          </a:p>
        </p:txBody>
      </p:sp>
      <p:sp>
        <p:nvSpPr>
          <p:cNvPr id="73739" name="AutoShape 11"/>
          <p:cNvSpPr>
            <a:spLocks noChangeArrowheads="1"/>
          </p:cNvSpPr>
          <p:nvPr/>
        </p:nvSpPr>
        <p:spPr bwMode="auto">
          <a:xfrm>
            <a:off x="5764213" y="3878263"/>
            <a:ext cx="3124200" cy="609600"/>
          </a:xfrm>
          <a:prstGeom prst="wedgeEllipseCallout">
            <a:avLst>
              <a:gd name="adj1" fmla="val -132878"/>
              <a:gd name="adj2" fmla="val -14688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Подумай!!!</a:t>
            </a:r>
          </a:p>
        </p:txBody>
      </p:sp>
      <p:pic>
        <p:nvPicPr>
          <p:cNvPr id="32780" name="Picture 2" descr="D:\интернат\инструмент\ворот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5219"/>
            <a:ext cx="69151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19394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7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7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37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xit" presetSubtype="4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6"/>
                  </p:tgtEl>
                </p:cond>
              </p:nextCondLst>
            </p:seq>
          </p:childTnLst>
        </p:cTn>
      </p:par>
    </p:tnLst>
    <p:bldLst>
      <p:bldP spid="73734" grpId="0"/>
      <p:bldP spid="73734" grpId="1"/>
      <p:bldP spid="73734" grpId="2"/>
      <p:bldP spid="73735" grpId="0"/>
      <p:bldP spid="73735" grpId="1"/>
      <p:bldP spid="73735" grpId="2"/>
      <p:bldP spid="73736" grpId="0"/>
      <p:bldP spid="73737" grpId="0" animBg="1"/>
      <p:bldP spid="73738" grpId="0" animBg="1"/>
      <p:bldP spid="73738" grpId="1" animBg="1"/>
      <p:bldP spid="73739" grpId="0" animBg="1"/>
      <p:bldP spid="73739" grpId="1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19060" y="727957"/>
            <a:ext cx="89058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0" indent="0">
              <a:buNone/>
            </a:pPr>
            <a:r>
              <a:rPr lang="ru-RU" alt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каком из приведенных чертежей правильно проведены выносные линии для обозначения резьбы?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09600"/>
          </a:xfrm>
        </p:spPr>
        <p:txBody>
          <a:bodyPr wrap="square" numCol="1" anchorCtr="1" compatLnSpc="1">
            <a:prstTxWarp prst="textNoShape">
              <a:avLst/>
            </a:prstTxWarp>
            <a:normAutofit fontScale="90000"/>
          </a:bodyPr>
          <a:lstStyle/>
          <a:p>
            <a:pPr marL="0" indent="0" algn="ctr">
              <a:buFont typeface="Georgia" panose="02040502050405020303" pitchFamily="18" charset="0"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свои знания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1043608" y="4292781"/>
            <a:ext cx="10761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4427984" y="4292781"/>
            <a:ext cx="10761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7452320" y="4258646"/>
            <a:ext cx="93610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3" name="AutoShape 7"/>
          <p:cNvSpPr>
            <a:spLocks noChangeArrowheads="1"/>
          </p:cNvSpPr>
          <p:nvPr/>
        </p:nvSpPr>
        <p:spPr bwMode="auto">
          <a:xfrm>
            <a:off x="301603" y="5820281"/>
            <a:ext cx="2916238" cy="863600"/>
          </a:xfrm>
          <a:prstGeom prst="wedgeEllipseCallout">
            <a:avLst>
              <a:gd name="adj1" fmla="val -6105"/>
              <a:gd name="adj2" fmla="val -175978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sp>
        <p:nvSpPr>
          <p:cNvPr id="70664" name="AutoShape 8"/>
          <p:cNvSpPr>
            <a:spLocks noChangeArrowheads="1"/>
          </p:cNvSpPr>
          <p:nvPr/>
        </p:nvSpPr>
        <p:spPr bwMode="auto">
          <a:xfrm>
            <a:off x="3264768" y="5850443"/>
            <a:ext cx="2819400" cy="803275"/>
          </a:xfrm>
          <a:prstGeom prst="wedgeEllipseCallout">
            <a:avLst>
              <a:gd name="adj1" fmla="val 10478"/>
              <a:gd name="adj2" fmla="val -186401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Правильно</a:t>
            </a:r>
          </a:p>
        </p:txBody>
      </p:sp>
      <p:sp>
        <p:nvSpPr>
          <p:cNvPr id="70665" name="AutoShape 9"/>
          <p:cNvSpPr>
            <a:spLocks noChangeArrowheads="1"/>
          </p:cNvSpPr>
          <p:nvPr/>
        </p:nvSpPr>
        <p:spPr bwMode="auto">
          <a:xfrm>
            <a:off x="6131095" y="5815122"/>
            <a:ext cx="2819400" cy="792162"/>
          </a:xfrm>
          <a:prstGeom prst="wedgeEllipseCallout">
            <a:avLst>
              <a:gd name="adj1" fmla="val 9636"/>
              <a:gd name="adj2" fmla="val -196224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Подумай!!!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30" y="1674956"/>
            <a:ext cx="9024937" cy="23988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143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0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xit" presetSubtype="4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0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2"/>
                  </p:tgtEl>
                </p:cond>
              </p:nextCondLst>
            </p:seq>
          </p:childTnLst>
        </p:cTn>
      </p:par>
    </p:tnLst>
    <p:bldLst>
      <p:bldP spid="70660" grpId="0"/>
      <p:bldP spid="70660" grpId="1"/>
      <p:bldP spid="70660" grpId="2"/>
      <p:bldP spid="70661" grpId="0"/>
      <p:bldP spid="70662" grpId="0"/>
      <p:bldP spid="70662" grpId="1"/>
      <p:bldP spid="70662" grpId="2"/>
      <p:bldP spid="70663" grpId="0" animBg="1"/>
      <p:bldP spid="70663" grpId="1" animBg="1"/>
      <p:bldP spid="70664" grpId="0" animBg="1"/>
      <p:bldP spid="70665" grpId="0" animBg="1"/>
      <p:bldP spid="7066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8499" y="2955575"/>
            <a:ext cx="8676622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00FF"/>
              </a:solidFill>
              <a:latin typeface="+mn-lt"/>
            </a:endParaRPr>
          </a:p>
          <a:p>
            <a:endParaRPr lang="ru-RU" sz="2400" b="1" dirty="0">
              <a:solidFill>
                <a:srgbClr val="0000FF"/>
              </a:solidFill>
              <a:latin typeface="+mn-lt"/>
            </a:endParaRPr>
          </a:p>
          <a:p>
            <a:endParaRPr lang="ru-RU" sz="2400" b="1" dirty="0" smtClean="0">
              <a:solidFill>
                <a:srgbClr val="0000FF"/>
              </a:solidFill>
              <a:latin typeface="+mn-lt"/>
            </a:endParaRPr>
          </a:p>
          <a:p>
            <a:endParaRPr lang="ru-RU" sz="2400" b="1" dirty="0">
              <a:solidFill>
                <a:srgbClr val="0000FF"/>
              </a:solidFill>
              <a:latin typeface="+mn-lt"/>
            </a:endParaRPr>
          </a:p>
          <a:p>
            <a:endParaRPr lang="ru-RU" sz="2400" b="1" dirty="0" smtClean="0">
              <a:solidFill>
                <a:srgbClr val="0000FF"/>
              </a:solidFill>
              <a:latin typeface="+mn-lt"/>
            </a:endParaRPr>
          </a:p>
          <a:p>
            <a:endParaRPr lang="ru-RU" sz="2400" b="1" dirty="0">
              <a:solidFill>
                <a:srgbClr val="0000FF"/>
              </a:solidFill>
              <a:latin typeface="+mn-lt"/>
            </a:endParaRPr>
          </a:p>
          <a:p>
            <a:endParaRPr lang="ru-RU" sz="2400" b="1" dirty="0" smtClean="0">
              <a:solidFill>
                <a:srgbClr val="0000FF"/>
              </a:solidFill>
              <a:latin typeface="+mn-lt"/>
            </a:endParaRPr>
          </a:p>
          <a:p>
            <a:endParaRPr lang="ru-RU" sz="24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3079" name="Рисунок 10" descr="2болтаB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87" y="3005536"/>
            <a:ext cx="2221670" cy="287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8" descr="2 винт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23789"/>
            <a:ext cx="2104404" cy="285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7" descr="шпильк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995704"/>
            <a:ext cx="1296953" cy="287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три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499" y="3467314"/>
            <a:ext cx="1223963" cy="216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три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3471512"/>
            <a:ext cx="1214438" cy="224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3" descr="три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6040" y="3457772"/>
            <a:ext cx="1214438" cy="238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2340" y="5872037"/>
            <a:ext cx="8682781" cy="83099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L="88900"/>
            <a:r>
              <a:rPr lang="ru-RU" sz="2400" b="1" i="1" u="sng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Гайка</a:t>
            </a:r>
            <a:r>
              <a:rPr lang="ru-RU" sz="2400" b="1" dirty="0" smtClean="0">
                <a:solidFill>
                  <a:srgbClr val="383838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</a:rPr>
              <a:t>– многогранная металлическая </a:t>
            </a:r>
            <a:r>
              <a:rPr lang="ru-RU" sz="2400" b="1" dirty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</a:rPr>
              <a:t>пластинка с отверстием, имеющим винтовую нарезку </a:t>
            </a:r>
            <a:r>
              <a:rPr lang="ru-RU" sz="2400" b="1" dirty="0" smtClean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</a:rPr>
              <a:t>внутри.</a:t>
            </a:r>
            <a:endParaRPr lang="ru-RU" sz="2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40" y="114663"/>
            <a:ext cx="8682782" cy="2952328"/>
          </a:xfrm>
          <a:solidFill>
            <a:srgbClr val="FFFFCC"/>
          </a:solidFill>
        </p:spPr>
        <p:txBody>
          <a:bodyPr/>
          <a:lstStyle/>
          <a:p>
            <a:pPr marL="88900" indent="0">
              <a:lnSpc>
                <a:spcPct val="80000"/>
              </a:lnSpc>
              <a:buFontTx/>
              <a:buNone/>
              <a:defRPr/>
            </a:pPr>
            <a:r>
              <a:rPr lang="ru-RU" b="1" i="1" u="sng" dirty="0" smtClean="0">
                <a:solidFill>
                  <a:srgbClr val="FF0000"/>
                </a:solidFill>
              </a:rPr>
              <a:t>Болт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0000FF"/>
                </a:solidFill>
              </a:rPr>
              <a:t>– цилиндрический </a:t>
            </a:r>
            <a:r>
              <a:rPr lang="ru-RU" b="1" dirty="0">
                <a:solidFill>
                  <a:srgbClr val="0000FF"/>
                </a:solidFill>
              </a:rPr>
              <a:t>стержень с головкой на одном </a:t>
            </a:r>
            <a:r>
              <a:rPr lang="ru-RU" b="1" dirty="0" smtClean="0">
                <a:solidFill>
                  <a:srgbClr val="0000FF"/>
                </a:solidFill>
              </a:rPr>
              <a:t>конце и с резьбой на другом для навинчивания </a:t>
            </a:r>
            <a:r>
              <a:rPr lang="ru-RU" b="1" dirty="0" smtClean="0">
                <a:solidFill>
                  <a:srgbClr val="FF0000"/>
                </a:solidFill>
              </a:rPr>
              <a:t>гайки</a:t>
            </a:r>
            <a:r>
              <a:rPr lang="ru-RU" b="1" dirty="0" smtClean="0">
                <a:solidFill>
                  <a:srgbClr val="0000FF"/>
                </a:solidFill>
              </a:rPr>
              <a:t>.</a:t>
            </a:r>
          </a:p>
          <a:p>
            <a:pPr marL="88900" indent="0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800" b="1" dirty="0">
              <a:solidFill>
                <a:srgbClr val="FF0000"/>
              </a:solidFill>
            </a:endParaRPr>
          </a:p>
          <a:p>
            <a:pPr marL="88900" indent="0">
              <a:lnSpc>
                <a:spcPct val="80000"/>
              </a:lnSpc>
              <a:buFontTx/>
              <a:buNone/>
              <a:defRPr/>
            </a:pPr>
            <a:r>
              <a:rPr lang="ru-RU" b="1" i="1" u="sng" dirty="0" smtClean="0">
                <a:solidFill>
                  <a:srgbClr val="FF0000"/>
                </a:solidFill>
              </a:rPr>
              <a:t>Винт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006600"/>
                </a:solidFill>
              </a:rPr>
              <a:t>– </a:t>
            </a:r>
            <a:r>
              <a:rPr lang="ru-RU" b="1" dirty="0">
                <a:solidFill>
                  <a:srgbClr val="006600"/>
                </a:solidFill>
              </a:rPr>
              <a:t>цилиндрический стержень с резьбой для </a:t>
            </a:r>
            <a:r>
              <a:rPr lang="ru-RU" b="1" dirty="0" smtClean="0">
                <a:solidFill>
                  <a:srgbClr val="006600"/>
                </a:solidFill>
              </a:rPr>
              <a:t>ввинчивания в </a:t>
            </a:r>
            <a:r>
              <a:rPr lang="ru-RU" b="1" dirty="0">
                <a:solidFill>
                  <a:srgbClr val="006600"/>
                </a:solidFill>
              </a:rPr>
              <a:t>одну из соединяемых деталей и головкой различных форм.</a:t>
            </a:r>
          </a:p>
          <a:p>
            <a:pPr marL="88900" indent="0">
              <a:lnSpc>
                <a:spcPct val="80000"/>
              </a:lnSpc>
              <a:buFontTx/>
              <a:buNone/>
              <a:defRPr/>
            </a:pPr>
            <a:endParaRPr lang="ru-RU" sz="800" b="1" dirty="0">
              <a:solidFill>
                <a:srgbClr val="FF0000"/>
              </a:solidFill>
            </a:endParaRPr>
          </a:p>
          <a:p>
            <a:pPr marL="88900" indent="0">
              <a:lnSpc>
                <a:spcPct val="80000"/>
              </a:lnSpc>
              <a:buFontTx/>
              <a:buNone/>
              <a:defRPr/>
            </a:pPr>
            <a:r>
              <a:rPr lang="ru-RU" b="1" i="1" u="sng" dirty="0" smtClean="0">
                <a:solidFill>
                  <a:srgbClr val="FF0000"/>
                </a:solidFill>
              </a:rPr>
              <a:t>Шпилька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0000FF"/>
                </a:solidFill>
              </a:rPr>
              <a:t>– цилиндрический </a:t>
            </a:r>
            <a:r>
              <a:rPr lang="ru-RU" b="1" dirty="0">
                <a:solidFill>
                  <a:srgbClr val="0000FF"/>
                </a:solidFill>
              </a:rPr>
              <a:t>стержень с резьбой на обоих концах.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ru-RU" sz="20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ru-RU" sz="8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ru-RU" sz="800" dirty="0"/>
          </a:p>
          <a:p>
            <a:pPr>
              <a:lnSpc>
                <a:spcPct val="80000"/>
              </a:lnSpc>
              <a:defRPr/>
            </a:pPr>
            <a:endParaRPr lang="ru-RU" sz="600" dirty="0"/>
          </a:p>
          <a:p>
            <a:pPr>
              <a:lnSpc>
                <a:spcPct val="80000"/>
              </a:lnSpc>
              <a:defRPr/>
            </a:pPr>
            <a:endParaRPr lang="ru-RU" sz="600" dirty="0"/>
          </a:p>
          <a:p>
            <a:pPr>
              <a:lnSpc>
                <a:spcPct val="80000"/>
              </a:lnSpc>
              <a:defRPr/>
            </a:pPr>
            <a:endParaRPr lang="ru-RU" sz="600" dirty="0"/>
          </a:p>
          <a:p>
            <a:pPr>
              <a:lnSpc>
                <a:spcPct val="80000"/>
              </a:lnSpc>
              <a:defRPr/>
            </a:pPr>
            <a:endParaRPr lang="ru-RU" sz="600" dirty="0"/>
          </a:p>
          <a:p>
            <a:pPr>
              <a:lnSpc>
                <a:spcPct val="80000"/>
              </a:lnSpc>
              <a:buFontTx/>
              <a:buNone/>
              <a:defRPr/>
            </a:pPr>
            <a:endParaRPr lang="ru-RU" sz="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492375"/>
            <a:ext cx="4608513" cy="2555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4724400"/>
            <a:ext cx="4932362" cy="2068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8263" cy="2487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5292080" y="-29693"/>
            <a:ext cx="3384177" cy="243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r"/>
            <a:r>
              <a:rPr lang="ru-RU" altLang="ru-RU" sz="3000" b="1" i="1" dirty="0">
                <a:solidFill>
                  <a:srgbClr val="0000FF"/>
                </a:solidFill>
                <a:effectLst/>
              </a:rPr>
              <a:t>Какими буквами</a:t>
            </a:r>
            <a:br>
              <a:rPr lang="ru-RU" altLang="ru-RU" sz="3000" b="1" i="1" dirty="0">
                <a:solidFill>
                  <a:srgbClr val="0000FF"/>
                </a:solidFill>
                <a:effectLst/>
              </a:rPr>
            </a:br>
            <a:r>
              <a:rPr lang="ru-RU" altLang="ru-RU" sz="3000" b="1" i="1" dirty="0">
                <a:solidFill>
                  <a:srgbClr val="0000FF"/>
                </a:solidFill>
                <a:effectLst/>
              </a:rPr>
              <a:t>обозначены</a:t>
            </a:r>
            <a:br>
              <a:rPr lang="ru-RU" altLang="ru-RU" sz="3000" b="1" i="1" dirty="0">
                <a:solidFill>
                  <a:srgbClr val="0000FF"/>
                </a:solidFill>
                <a:effectLst/>
              </a:rPr>
            </a:br>
            <a:r>
              <a:rPr lang="ru-RU" altLang="ru-RU" sz="3000" b="1" i="1" dirty="0">
                <a:solidFill>
                  <a:srgbClr val="0000FF"/>
                </a:solidFill>
                <a:effectLst/>
              </a:rPr>
              <a:t>резьбовые </a:t>
            </a:r>
            <a:br>
              <a:rPr lang="ru-RU" altLang="ru-RU" sz="3000" b="1" i="1" dirty="0">
                <a:solidFill>
                  <a:srgbClr val="0000FF"/>
                </a:solidFill>
                <a:effectLst/>
              </a:rPr>
            </a:br>
            <a:r>
              <a:rPr lang="ru-RU" altLang="ru-RU" sz="3000" b="1" i="1" dirty="0">
                <a:solidFill>
                  <a:srgbClr val="0000FF"/>
                </a:solidFill>
                <a:effectLst/>
              </a:rPr>
              <a:t>соединения?</a:t>
            </a:r>
          </a:p>
        </p:txBody>
      </p:sp>
    </p:spTree>
    <p:extLst>
      <p:ext uri="{BB962C8B-B14F-4D97-AF65-F5344CB8AC3E}">
        <p14:creationId xmlns:p14="http://schemas.microsoft.com/office/powerpoint/2010/main" val="29773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99855" y="133350"/>
            <a:ext cx="843528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C00000"/>
                </a:solidFill>
              </a:rPr>
              <a:t>Определите последовательность нарезания резьбы</a:t>
            </a:r>
          </a:p>
        </p:txBody>
      </p:sp>
      <p:pic>
        <p:nvPicPr>
          <p:cNvPr id="77832" name="Picture 8" descr="P100087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469" y="1397206"/>
            <a:ext cx="3160713" cy="2520950"/>
          </a:xfrm>
        </p:spPr>
      </p:pic>
      <p:pic>
        <p:nvPicPr>
          <p:cNvPr id="77830" name="Picture 6" descr="P100087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1098" y="1363665"/>
            <a:ext cx="2580394" cy="2553747"/>
          </a:xfrm>
        </p:spPr>
      </p:pic>
      <p:pic>
        <p:nvPicPr>
          <p:cNvPr id="77829" name="Picture 5" descr="P100086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469" y="4039012"/>
            <a:ext cx="3168650" cy="2716594"/>
          </a:xfrm>
        </p:spPr>
      </p:pic>
      <p:pic>
        <p:nvPicPr>
          <p:cNvPr id="77831" name="Picture 7" descr="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6792" y="4039012"/>
            <a:ext cx="2564699" cy="2728008"/>
          </a:xfrm>
        </p:spPr>
      </p:pic>
      <p:sp>
        <p:nvSpPr>
          <p:cNvPr id="41991" name="Text Box 3"/>
          <p:cNvSpPr txBox="1">
            <a:spLocks noChangeArrowheads="1"/>
          </p:cNvSpPr>
          <p:nvPr/>
        </p:nvSpPr>
        <p:spPr bwMode="auto">
          <a:xfrm>
            <a:off x="1384300" y="3443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1992" name="Text Box 4"/>
          <p:cNvSpPr txBox="1">
            <a:spLocks noChangeArrowheads="1"/>
          </p:cNvSpPr>
          <p:nvPr/>
        </p:nvSpPr>
        <p:spPr bwMode="auto">
          <a:xfrm>
            <a:off x="5056188" y="4860925"/>
            <a:ext cx="18415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 sz="5400"/>
          </a:p>
          <a:p>
            <a:pPr eaLnBrk="1" hangingPunct="1"/>
            <a:endParaRPr lang="ru-RU" altLang="ru-RU" sz="5400"/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955168" y="3908272"/>
            <a:ext cx="8651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6600" dirty="0">
                <a:solidFill>
                  <a:srgbClr val="FFFF00"/>
                </a:solidFill>
              </a:rPr>
              <a:t>А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5218245" y="3859712"/>
            <a:ext cx="863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6600" dirty="0">
                <a:solidFill>
                  <a:srgbClr val="FFFF00"/>
                </a:solidFill>
              </a:rPr>
              <a:t>Б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936625" y="1374622"/>
            <a:ext cx="1079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6000" dirty="0">
                <a:solidFill>
                  <a:srgbClr val="FFFF00"/>
                </a:solidFill>
              </a:rPr>
              <a:t>В</a:t>
            </a:r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5240338" y="1282547"/>
            <a:ext cx="936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6600" dirty="0">
                <a:solidFill>
                  <a:srgbClr val="FFFF00"/>
                </a:solidFill>
              </a:rPr>
              <a:t>Г</a:t>
            </a:r>
          </a:p>
        </p:txBody>
      </p:sp>
    </p:spTree>
    <p:extLst>
      <p:ext uri="{BB962C8B-B14F-4D97-AF65-F5344CB8AC3E}">
        <p14:creationId xmlns:p14="http://schemas.microsoft.com/office/powerpoint/2010/main" val="105994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33333E-6 L 0.00798 -0.39908 " pathEditMode="relative" ptsTypes="AA">
                                      <p:cBhvr>
                                        <p:cTn id="38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42014 " pathEditMode="relative" ptsTypes="AA">
                                      <p:cBhvr>
                                        <p:cTn id="40" dur="2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1.73472E-18 L 6.38889E-6 -0.39907 " pathEditMode="relative" ptsTypes="AA">
                                      <p:cBhvr>
                                        <p:cTn id="42" dur="20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81 -0.38843 " pathEditMode="relative" ptsTypes="AA">
                                      <p:cBhvr>
                                        <p:cTn id="44" dur="2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00781 0.39907 " pathEditMode="relative" ptsTypes="AA">
                                      <p:cBhvr>
                                        <p:cTn id="46" dur="2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40949 " pathEditMode="relative" ptsTypes="AA">
                                      <p:cBhvr>
                                        <p:cTn id="48" dur="2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-0.00782 0.40949 " pathEditMode="relative" ptsTypes="AA">
                                      <p:cBhvr>
                                        <p:cTn id="50" dur="2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99 0.38843 " pathEditMode="relative" ptsTypes="AA">
                                      <p:cBhvr>
                                        <p:cTn id="52" dur="2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3" grpId="0"/>
      <p:bldP spid="77833" grpId="1"/>
      <p:bldP spid="77834" grpId="0"/>
      <p:bldP spid="77834" grpId="1"/>
      <p:bldP spid="77835" grpId="0"/>
      <p:bldP spid="77835" grpId="1"/>
      <p:bldP spid="77836" grpId="0"/>
      <p:bldP spid="77836" grpId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17882"/>
            <a:ext cx="8255260" cy="41088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ПОВТОРЕНИЕ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8012" y="366048"/>
            <a:ext cx="9036496" cy="6491952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теме </a:t>
            </a:r>
            <a:r>
              <a:rPr lang="ru-RU" sz="8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«Винтовые поверхности и изделия с резьбой».</a:t>
            </a:r>
          </a:p>
          <a:p>
            <a:pPr marL="269875" indent="-269875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72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Какими линиями надо изображать наружный и внутренние диаметры резьбы на стержне? </a:t>
            </a:r>
            <a:r>
              <a:rPr lang="ru-RU" sz="7200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i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</a:p>
          <a:p>
            <a:pPr marL="0" indent="0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72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Профиль резьбы бывает:</a:t>
            </a:r>
          </a:p>
          <a:p>
            <a:pPr marL="3556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плоский; </a:t>
            </a:r>
          </a:p>
          <a:p>
            <a:pPr marL="3556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б)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линейный; </a:t>
            </a:r>
          </a:p>
          <a:p>
            <a:pPr marL="3556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в)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прямоугольный; </a:t>
            </a:r>
          </a:p>
          <a:p>
            <a:pPr marL="3556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г)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треугольный; </a:t>
            </a:r>
          </a:p>
          <a:p>
            <a:pPr marL="3556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д)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круглый; </a:t>
            </a:r>
            <a:br>
              <a:rPr lang="ru-RU" sz="7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е)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трапецеидальный; </a:t>
            </a:r>
          </a:p>
          <a:p>
            <a:pPr marL="3556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г)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упорный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72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72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Метрическая резьба с наружным диаметром </a:t>
            </a:r>
            <a:r>
              <a:rPr lang="ru-RU" sz="7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мм </a:t>
            </a:r>
            <a:r>
              <a:rPr lang="ru-RU" sz="72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крупным шагом </a:t>
            </a:r>
            <a:r>
              <a:rPr lang="ru-RU" sz="7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мм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2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обозначается так:</a:t>
            </a:r>
          </a:p>
          <a:p>
            <a:pPr marL="452438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а)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16×2; </a:t>
            </a:r>
          </a:p>
          <a:p>
            <a:pPr marL="452438" indent="0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б)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М16 </a:t>
            </a:r>
          </a:p>
          <a:p>
            <a:pPr marL="452438" indent="0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в)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М16×2</a:t>
            </a: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 </a:t>
            </a:r>
            <a:r>
              <a:rPr lang="ru-RU" sz="72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Расшифруйте обозначение: </a:t>
            </a:r>
            <a:r>
              <a:rPr lang="ru-RU" sz="7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Болт М16х1,5х70</a:t>
            </a:r>
          </a:p>
          <a:p>
            <a:pPr marL="0" indent="0">
              <a:buNone/>
            </a:pP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indent="-355600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 </a:t>
            </a:r>
            <a:r>
              <a:rPr lang="ru-RU" sz="72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Какое из этих двух изображений является проекцией гайки, какое болта и почему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9662" y="5625244"/>
            <a:ext cx="1969976" cy="110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60774" y="640385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5161" y="636234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Picture 10" descr="J02545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12" y="588609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811" y="40041"/>
            <a:ext cx="8229600" cy="80135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резьбы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64823"/>
            <a:ext cx="8820980" cy="566853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               </a:t>
            </a:r>
          </a:p>
          <a:p>
            <a:pPr>
              <a:buNone/>
            </a:pPr>
            <a:r>
              <a:rPr lang="ru-RU" dirty="0" smtClean="0"/>
              <a:t>                         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   </a:t>
            </a:r>
          </a:p>
          <a:p>
            <a:endParaRPr lang="ru-RU" dirty="0"/>
          </a:p>
        </p:txBody>
      </p:sp>
      <p:pic>
        <p:nvPicPr>
          <p:cNvPr id="4" name="Рисунок 3" descr="Рисунок5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85" r="13593"/>
          <a:stretch>
            <a:fillRect/>
          </a:stretch>
        </p:blipFill>
        <p:spPr bwMode="auto">
          <a:xfrm>
            <a:off x="928662" y="1116792"/>
            <a:ext cx="3067274" cy="802918"/>
          </a:xfrm>
          <a:prstGeom prst="rect">
            <a:avLst/>
          </a:prstGeom>
          <a:noFill/>
        </p:spPr>
      </p:pic>
      <p:pic>
        <p:nvPicPr>
          <p:cNvPr id="5" name="Рисунок 4" descr="Безымянный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86" t="24945" r="10951" b="46248"/>
          <a:stretch>
            <a:fillRect/>
          </a:stretch>
        </p:blipFill>
        <p:spPr bwMode="auto">
          <a:xfrm>
            <a:off x="866751" y="2116923"/>
            <a:ext cx="3133510" cy="879538"/>
          </a:xfrm>
          <a:prstGeom prst="rect">
            <a:avLst/>
          </a:prstGeom>
          <a:noFill/>
        </p:spPr>
      </p:pic>
      <p:pic>
        <p:nvPicPr>
          <p:cNvPr id="6" name="Рисунок 5" descr="Рисунок6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24" t="22667" r="13287" b="21889"/>
          <a:stretch>
            <a:fillRect/>
          </a:stretch>
        </p:blipFill>
        <p:spPr bwMode="auto">
          <a:xfrm>
            <a:off x="928662" y="3071810"/>
            <a:ext cx="2923258" cy="724734"/>
          </a:xfrm>
          <a:prstGeom prst="rect">
            <a:avLst/>
          </a:prstGeom>
          <a:noFill/>
        </p:spPr>
      </p:pic>
      <p:pic>
        <p:nvPicPr>
          <p:cNvPr id="7" name="Рисунок 6" descr="Рисунок7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5357826"/>
            <a:ext cx="3533046" cy="10001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74341" y="1023548"/>
            <a:ext cx="1189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-?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6314" y="2005604"/>
            <a:ext cx="973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-?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324" y="2928934"/>
            <a:ext cx="1009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-?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0167" y="5349329"/>
            <a:ext cx="1044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-?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школа\изо черчение\черчение\открыт урок черчение\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4071942"/>
            <a:ext cx="3133510" cy="90523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843593" y="4143380"/>
            <a:ext cx="108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-?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14" name="Picture 10" descr="J025450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2275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70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145953"/>
            <a:ext cx="8229600" cy="51033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резьбы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11017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               </a:t>
            </a:r>
          </a:p>
          <a:p>
            <a:pPr>
              <a:buNone/>
            </a:pPr>
            <a:r>
              <a:rPr lang="ru-RU" dirty="0" smtClean="0"/>
              <a:t>                         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      </a:t>
            </a:r>
          </a:p>
          <a:p>
            <a:endParaRPr lang="ru-RU" dirty="0"/>
          </a:p>
        </p:txBody>
      </p:sp>
      <p:pic>
        <p:nvPicPr>
          <p:cNvPr id="4" name="Рисунок 3" descr="Рисунок5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85" r="13593"/>
          <a:stretch>
            <a:fillRect/>
          </a:stretch>
        </p:blipFill>
        <p:spPr bwMode="auto">
          <a:xfrm>
            <a:off x="1000100" y="1357298"/>
            <a:ext cx="2857520" cy="928694"/>
          </a:xfrm>
          <a:prstGeom prst="rect">
            <a:avLst/>
          </a:prstGeom>
          <a:noFill/>
        </p:spPr>
      </p:pic>
      <p:pic>
        <p:nvPicPr>
          <p:cNvPr id="5" name="Рисунок 4" descr="Безымянный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86" t="24945" r="10951" b="46248"/>
          <a:stretch>
            <a:fillRect/>
          </a:stretch>
        </p:blipFill>
        <p:spPr bwMode="auto">
          <a:xfrm>
            <a:off x="857224" y="2357430"/>
            <a:ext cx="3214710" cy="933011"/>
          </a:xfrm>
          <a:prstGeom prst="rect">
            <a:avLst/>
          </a:prstGeom>
          <a:noFill/>
        </p:spPr>
      </p:pic>
      <p:pic>
        <p:nvPicPr>
          <p:cNvPr id="6" name="Рисунок 5" descr="Рисунок6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24" t="22667" r="13287" b="21889"/>
          <a:stretch>
            <a:fillRect/>
          </a:stretch>
        </p:blipFill>
        <p:spPr bwMode="auto">
          <a:xfrm>
            <a:off x="642910" y="3500438"/>
            <a:ext cx="3500462" cy="875196"/>
          </a:xfrm>
          <a:prstGeom prst="rect">
            <a:avLst/>
          </a:prstGeom>
          <a:noFill/>
        </p:spPr>
      </p:pic>
      <p:pic>
        <p:nvPicPr>
          <p:cNvPr id="7" name="Рисунок 6" descr="Рисунок7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5643578"/>
            <a:ext cx="2857520" cy="8572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86314" y="1288542"/>
            <a:ext cx="111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-?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6314" y="2357430"/>
            <a:ext cx="951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-?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6314" y="3500438"/>
            <a:ext cx="951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-?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6314" y="4643446"/>
            <a:ext cx="111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-?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3438" y="1374002"/>
            <a:ext cx="3500462" cy="6429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Прямоугольная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43438" y="2471096"/>
            <a:ext cx="3500462" cy="6429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Треугольная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43438" y="3571961"/>
            <a:ext cx="3500462" cy="6429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Круглая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3438" y="4712202"/>
            <a:ext cx="3500462" cy="6429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Трапецеидальная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7" name="Picture 2" descr="C:\Users\Ольга\Pictures\2010-01-18\IMAGE0104.JPG"/>
          <p:cNvPicPr>
            <a:picLocks noChangeAspect="1" noChangeArrowheads="1"/>
          </p:cNvPicPr>
          <p:nvPr/>
        </p:nvPicPr>
        <p:blipFill>
          <a:blip r:embed="rId6"/>
          <a:srcRect t="3849" b="74982"/>
          <a:stretch>
            <a:fillRect/>
          </a:stretch>
        </p:blipFill>
        <p:spPr bwMode="auto">
          <a:xfrm>
            <a:off x="868627" y="2290064"/>
            <a:ext cx="321471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Ольга\Pictures\2010-01-18\IMAGE0104.JPG"/>
          <p:cNvPicPr>
            <a:picLocks noChangeAspect="1" noChangeArrowheads="1"/>
          </p:cNvPicPr>
          <p:nvPr/>
        </p:nvPicPr>
        <p:blipFill>
          <a:blip r:embed="rId6"/>
          <a:srcRect t="78373" b="677"/>
          <a:stretch>
            <a:fillRect/>
          </a:stretch>
        </p:blipFill>
        <p:spPr bwMode="auto">
          <a:xfrm>
            <a:off x="928662" y="1265871"/>
            <a:ext cx="292895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C:\Users\Ольга\Pictures\2010-01-18\IMAGE0104.JPG"/>
          <p:cNvPicPr>
            <a:picLocks noChangeAspect="1" noChangeArrowheads="1"/>
          </p:cNvPicPr>
          <p:nvPr/>
        </p:nvPicPr>
        <p:blipFill>
          <a:blip r:embed="rId6"/>
          <a:srcRect t="52661" b="26245"/>
          <a:stretch>
            <a:fillRect/>
          </a:stretch>
        </p:blipFill>
        <p:spPr bwMode="auto">
          <a:xfrm>
            <a:off x="857224" y="3429000"/>
            <a:ext cx="3216873" cy="10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D:\школа\изо черчение\черчение\открыт урок черчение\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2976" y="4643446"/>
            <a:ext cx="2571768" cy="74295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786314" y="5643578"/>
            <a:ext cx="951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-?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43438" y="5765019"/>
            <a:ext cx="3500462" cy="64294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Упорная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0" name="Picture 2" descr="C:\Users\Ольга\Pictures\2010-01-18\IMAGE0104.JPG"/>
          <p:cNvPicPr>
            <a:picLocks noChangeAspect="1" noChangeArrowheads="1"/>
          </p:cNvPicPr>
          <p:nvPr/>
        </p:nvPicPr>
        <p:blipFill>
          <a:blip r:embed="rId6"/>
          <a:srcRect t="28958" r="13408" b="51247"/>
          <a:stretch>
            <a:fillRect/>
          </a:stretch>
        </p:blipFill>
        <p:spPr bwMode="auto">
          <a:xfrm>
            <a:off x="928662" y="4500570"/>
            <a:ext cx="2928958" cy="117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J025450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2275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84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1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76672"/>
            <a:ext cx="828092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ru-RU" sz="4000" b="1" dirty="0">
                <a:solidFill>
                  <a:srgbClr val="38383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 smtClean="0">
              <a:solidFill>
                <a:srgbClr val="38383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Длина </a:t>
            </a:r>
            <a:r>
              <a:rPr lang="ru-RU" sz="4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витков метрической резьбы М12 составляет 20 мм. </a:t>
            </a:r>
            <a:endParaRPr lang="ru-RU" sz="4000" b="1" i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Определите </a:t>
            </a:r>
            <a:r>
              <a:rPr lang="ru-RU" sz="40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шаг резьбы?</a:t>
            </a:r>
            <a:endParaRPr lang="ru-RU" sz="4000" b="1" dirty="0">
              <a:solidFill>
                <a:srgbClr val="008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0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31640" y="526218"/>
            <a:ext cx="7654925" cy="14319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работа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«Нарезание наружной резьбы вручную»</a:t>
            </a:r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611560" y="2492896"/>
            <a:ext cx="7910512" cy="3638897"/>
          </a:xfrm>
          <a:solidFill>
            <a:srgbClr val="FFFFCC"/>
          </a:solidFill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SzPct val="100000"/>
              <a:buFont typeface="+mj-lt"/>
              <a:buAutoNum type="arabicParenR"/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закрепите заготовку в тисках;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SzPct val="100000"/>
              <a:buFont typeface="+mj-lt"/>
              <a:buAutoNum type="arabicParenR"/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опилите напильником фаски 2 х 45° с обоих концов шпильки;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SzPct val="100000"/>
              <a:buFont typeface="+mj-lt"/>
              <a:buAutoNum type="arabicParenR"/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смажьте стержень машинным маслом;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SzPct val="100000"/>
              <a:buFont typeface="+mj-lt"/>
              <a:buAutoNum type="arabicParenR"/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нарежьте резьбу на длину 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мм с одного конца шпильки;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SzPct val="100000"/>
              <a:buFont typeface="+mj-lt"/>
              <a:buAutoNum type="arabicParenR"/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проверьте качество резьбы с помощью гайки;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FF0000"/>
              </a:buClr>
              <a:buSzPct val="100000"/>
              <a:buFont typeface="+mj-lt"/>
              <a:buAutoNum type="arabicParenR"/>
              <a:defRPr/>
            </a:pPr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проконтролируйте качество изготовленного изделия.</a:t>
            </a:r>
          </a:p>
        </p:txBody>
      </p:sp>
      <p:pic>
        <p:nvPicPr>
          <p:cNvPr id="43012" name="Picture 4" descr="vinni59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951" y="247613"/>
            <a:ext cx="1611313" cy="1989137"/>
          </a:xfrm>
          <a:noFill/>
        </p:spPr>
      </p:pic>
    </p:spTree>
    <p:extLst>
      <p:ext uri="{BB962C8B-B14F-4D97-AF65-F5344CB8AC3E}">
        <p14:creationId xmlns:p14="http://schemas.microsoft.com/office/powerpoint/2010/main" val="4114602525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260648"/>
            <a:ext cx="9378695" cy="6287640"/>
          </a:xfrm>
          <a:prstGeom prst="rect">
            <a:avLst/>
          </a:prstGeom>
          <a:gradFill>
            <a:gsLst>
              <a:gs pos="32000">
                <a:schemeClr val="tx2">
                  <a:lumMod val="40000"/>
                  <a:lumOff val="60000"/>
                </a:schemeClr>
              </a:gs>
              <a:gs pos="9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  <a:ln>
            <a:noFill/>
          </a:ln>
          <a:effectLst>
            <a:softEdge rad="112500"/>
          </a:effectLst>
        </p:spPr>
      </p:pic>
      <p:sp>
        <p:nvSpPr>
          <p:cNvPr id="55" name="Заголовок 54"/>
          <p:cNvSpPr>
            <a:spLocks noGrp="1"/>
          </p:cNvSpPr>
          <p:nvPr>
            <p:ph type="title"/>
          </p:nvPr>
        </p:nvSpPr>
        <p:spPr>
          <a:xfrm>
            <a:off x="3419872" y="-1983505"/>
            <a:ext cx="9001000" cy="4608512"/>
          </a:xfrm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>
            <a:no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Спасибо за </a:t>
            </a:r>
            <a:b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внимание !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61386" y="5013176"/>
            <a:ext cx="3822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Преподаватель: Тогидний И.И.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131840" y="3720849"/>
            <a:ext cx="5843724" cy="1569660"/>
          </a:xfrm>
          <a:prstGeom prst="rect">
            <a:avLst/>
          </a:prstGeom>
          <a:solidFill>
            <a:srgbClr val="FFFFCC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endParaRPr lang="ru-RU" sz="2400" b="1" i="1" spc="540" dirty="0">
              <a:solidFill>
                <a:srgbClr val="0066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300" b="1" i="1" spc="54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УСПЕХА ВАМ В ОСВОЕНИИ УЧЕБНОГО МАТЕРИАЛА!</a:t>
            </a:r>
          </a:p>
          <a:p>
            <a:pPr algn="ctr"/>
            <a:endParaRPr lang="ru-RU" sz="2400" spc="540" dirty="0">
              <a:solidFill>
                <a:srgbClr val="00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361780"/>
            <a:ext cx="9144000" cy="476672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10800000">
            <a:off x="0" y="1"/>
            <a:ext cx="9144000" cy="476672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http://www.hmcolleg.ru/images/stories/ikon/vY-Ka10c9JU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843">
            <a:off x="827556" y="2753866"/>
            <a:ext cx="288032" cy="275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46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6" grpId="0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несколько документов 1"/>
          <p:cNvSpPr/>
          <p:nvPr/>
        </p:nvSpPr>
        <p:spPr>
          <a:xfrm>
            <a:off x="432112" y="332656"/>
            <a:ext cx="8280920" cy="6120680"/>
          </a:xfrm>
          <a:prstGeom prst="flowChartMultidocument">
            <a:avLst/>
          </a:prstGeom>
          <a:solidFill>
            <a:srgbClr val="0000FF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Тема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1.3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Размерная слесарная обработка: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066925" indent="-1884363"/>
            <a:r>
              <a:rPr lang="ru-RU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3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1.3.1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Опиливание металла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155825" indent="-1973263"/>
            <a:r>
              <a:rPr lang="ru-RU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3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1.3.2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Слесарная обработка отверстий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82563"/>
            <a:r>
              <a:rPr lang="ru-RU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32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1.3.3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Нарезание резьбы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n>
                <a:solidFill>
                  <a:srgbClr val="FF33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" b="1" dirty="0">
              <a:ln>
                <a:solidFill>
                  <a:srgbClr val="FF33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35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763" y="252413"/>
            <a:ext cx="8107362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Детали резьбовых соединений</a:t>
            </a: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363983" y="1124744"/>
            <a:ext cx="2551833" cy="3118689"/>
            <a:chOff x="314750" y="3183455"/>
            <a:chExt cx="2189608" cy="3174935"/>
          </a:xfrm>
        </p:grpSpPr>
        <p:pic>
          <p:nvPicPr>
            <p:cNvPr id="18445" name="Picture 2" descr="C:\Documents and Settings\User\Мои документы\Интернат\инструмент\винт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77914" y="3676119"/>
              <a:ext cx="3174935" cy="218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6" name="TextBox 6"/>
            <p:cNvSpPr txBox="1">
              <a:spLocks noChangeArrowheads="1"/>
            </p:cNvSpPr>
            <p:nvPr/>
          </p:nvSpPr>
          <p:spPr bwMode="auto">
            <a:xfrm>
              <a:off x="477031" y="5834881"/>
              <a:ext cx="932522" cy="47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r>
                <a:rPr lang="ru-RU" alt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винт</a:t>
              </a:r>
            </a:p>
          </p:txBody>
        </p:sp>
      </p:grp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6516216" y="1450422"/>
            <a:ext cx="2056062" cy="2343158"/>
            <a:chOff x="4988414" y="4307905"/>
            <a:chExt cx="2299009" cy="2457076"/>
          </a:xfrm>
        </p:grpSpPr>
        <p:pic>
          <p:nvPicPr>
            <p:cNvPr id="18443" name="Picture 3" descr="C:\Documents and Settings\User\Мои документы\Интернат\инструмент\гайка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8416" y="4307905"/>
              <a:ext cx="2299007" cy="1988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TextBox 14"/>
            <p:cNvSpPr txBox="1">
              <a:spLocks noChangeArrowheads="1"/>
            </p:cNvSpPr>
            <p:nvPr/>
          </p:nvSpPr>
          <p:spPr bwMode="auto">
            <a:xfrm>
              <a:off x="4988414" y="6280871"/>
              <a:ext cx="2299009" cy="484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/>
              <a:r>
                <a:rPr lang="ru-RU" alt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гайка</a:t>
              </a:r>
            </a:p>
          </p:txBody>
        </p:sp>
      </p:grpSp>
      <p:grpSp>
        <p:nvGrpSpPr>
          <p:cNvPr id="6" name="Группа 5"/>
          <p:cNvGrpSpPr>
            <a:grpSpLocks/>
          </p:cNvGrpSpPr>
          <p:nvPr/>
        </p:nvGrpSpPr>
        <p:grpSpPr bwMode="auto">
          <a:xfrm rot="5400000">
            <a:off x="2059554" y="3704565"/>
            <a:ext cx="2132856" cy="3760641"/>
            <a:chOff x="4568419" y="3543584"/>
            <a:chExt cx="1701143" cy="2883294"/>
          </a:xfrm>
        </p:grpSpPr>
        <p:pic>
          <p:nvPicPr>
            <p:cNvPr id="18441" name="Picture 2" descr="C:\Documents and Settings\User\Мои документы\Интернат\инструмент\болт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977344" y="4134660"/>
              <a:ext cx="2883293" cy="170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TextBox 4"/>
            <p:cNvSpPr txBox="1">
              <a:spLocks noChangeArrowheads="1"/>
            </p:cNvSpPr>
            <p:nvPr/>
          </p:nvSpPr>
          <p:spPr bwMode="auto">
            <a:xfrm rot="16200000">
              <a:off x="5369046" y="4001918"/>
              <a:ext cx="1352929" cy="4362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/>
              <a:r>
                <a:rPr lang="ru-RU" alt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болт</a:t>
              </a:r>
            </a:p>
          </p:txBody>
        </p:sp>
      </p:grp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3126658" y="1167256"/>
            <a:ext cx="3056928" cy="3068352"/>
            <a:chOff x="6588892" y="3478802"/>
            <a:chExt cx="2403314" cy="2906877"/>
          </a:xfrm>
        </p:grpSpPr>
        <p:pic>
          <p:nvPicPr>
            <p:cNvPr id="18439" name="Picture 9" descr="http://im2-tub-ru.yandex.net/i?id=102809278-33-72&amp;n=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893" y="3478802"/>
              <a:ext cx="2403313" cy="275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TextBox 10"/>
            <p:cNvSpPr txBox="1">
              <a:spLocks noChangeArrowheads="1"/>
            </p:cNvSpPr>
            <p:nvPr/>
          </p:nvSpPr>
          <p:spPr bwMode="auto">
            <a:xfrm>
              <a:off x="6588892" y="5924014"/>
              <a:ext cx="2403313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/>
              <a:r>
                <a:rPr lang="ru-RU" alt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шпилька</a:t>
              </a:r>
            </a:p>
          </p:txBody>
        </p:sp>
      </p:grpSp>
      <p:pic>
        <p:nvPicPr>
          <p:cNvPr id="63490" name="Picture 2" descr="https://st32.stpulscen.ru/images/product/336/511/319_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80" y="4518458"/>
            <a:ext cx="2579871" cy="162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6161177" y="6137738"/>
            <a:ext cx="2580940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шайба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5151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60648"/>
            <a:ext cx="8229600" cy="5476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Крепёжные детали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50000"/>
          <a:stretch>
            <a:fillRect/>
          </a:stretch>
        </p:blipFill>
        <p:spPr bwMode="auto">
          <a:xfrm>
            <a:off x="154174" y="980728"/>
            <a:ext cx="8568952" cy="5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506530" y="33141"/>
            <a:ext cx="8019114" cy="628650"/>
          </a:xfrm>
        </p:spPr>
        <p:txBody>
          <a:bodyPr anchorCtr="1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Bahnschrift SemiCondensed" panose="020B0502040204020203" pitchFamily="34" charset="0"/>
              </a:rPr>
              <a:t>СТАНДАРТНЫЕ РЕЗЬБОВЫЕ ДЕТАЛИ</a:t>
            </a:r>
            <a:endParaRPr lang="ru-RU" sz="3200" b="1" dirty="0">
              <a:solidFill>
                <a:srgbClr val="C00000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20483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1" y="1347788"/>
            <a:ext cx="2520578" cy="2449512"/>
          </a:xfrm>
        </p:spPr>
      </p:pic>
      <p:pic>
        <p:nvPicPr>
          <p:cNvPr id="20484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371600"/>
            <a:ext cx="2711450" cy="2347913"/>
          </a:xfrm>
        </p:spPr>
      </p:pic>
      <p:pic>
        <p:nvPicPr>
          <p:cNvPr id="20485" name="Picture 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725" y="4243388"/>
            <a:ext cx="2047875" cy="1420812"/>
          </a:xfrm>
        </p:spPr>
      </p:pic>
      <p:pic>
        <p:nvPicPr>
          <p:cNvPr id="20486" name="Picture 1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5" b="37511"/>
          <a:stretch>
            <a:fillRect/>
          </a:stretch>
        </p:blipFill>
        <p:spPr bwMode="auto">
          <a:xfrm>
            <a:off x="1371600" y="4876800"/>
            <a:ext cx="249872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9"/>
          <a:stretch>
            <a:fillRect/>
          </a:stretch>
        </p:blipFill>
        <p:spPr bwMode="auto">
          <a:xfrm>
            <a:off x="2209800" y="5257800"/>
            <a:ext cx="24987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0" b="61108"/>
          <a:stretch>
            <a:fillRect/>
          </a:stretch>
        </p:blipFill>
        <p:spPr bwMode="auto">
          <a:xfrm>
            <a:off x="6553200" y="1981200"/>
            <a:ext cx="173831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06" y="4435464"/>
            <a:ext cx="37925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 Box 22"/>
          <p:cNvSpPr txBox="1">
            <a:spLocks noChangeArrowheads="1"/>
          </p:cNvSpPr>
          <p:nvPr/>
        </p:nvSpPr>
        <p:spPr bwMode="auto">
          <a:xfrm>
            <a:off x="737870" y="1104566"/>
            <a:ext cx="228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Болт </a:t>
            </a:r>
            <a:r>
              <a:rPr lang="ru-RU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М12</a:t>
            </a:r>
            <a:r>
              <a:rPr lang="en-US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×</a:t>
            </a:r>
            <a:r>
              <a:rPr lang="ru-RU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60</a:t>
            </a:r>
            <a:endParaRPr lang="en-US" sz="2400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03800" name="Text Box 24"/>
          <p:cNvSpPr txBox="1">
            <a:spLocks noChangeArrowheads="1"/>
          </p:cNvSpPr>
          <p:nvPr/>
        </p:nvSpPr>
        <p:spPr bwMode="auto">
          <a:xfrm>
            <a:off x="3731441" y="1091381"/>
            <a:ext cx="1860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Гайка </a:t>
            </a:r>
            <a:r>
              <a:rPr lang="ru-RU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М12</a:t>
            </a:r>
          </a:p>
        </p:txBody>
      </p:sp>
      <p:sp>
        <p:nvSpPr>
          <p:cNvPr id="203801" name="Text Box 25"/>
          <p:cNvSpPr txBox="1">
            <a:spLocks noChangeArrowheads="1"/>
          </p:cNvSpPr>
          <p:nvPr/>
        </p:nvSpPr>
        <p:spPr bwMode="auto">
          <a:xfrm>
            <a:off x="6296134" y="1090514"/>
            <a:ext cx="2038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Шайба </a:t>
            </a:r>
            <a:r>
              <a:rPr lang="ru-RU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М12</a:t>
            </a:r>
          </a:p>
        </p:txBody>
      </p:sp>
      <p:sp>
        <p:nvSpPr>
          <p:cNvPr id="203802" name="Text Box 26"/>
          <p:cNvSpPr txBox="1">
            <a:spLocks noChangeArrowheads="1"/>
          </p:cNvSpPr>
          <p:nvPr/>
        </p:nvSpPr>
        <p:spPr bwMode="auto">
          <a:xfrm>
            <a:off x="735013" y="3860800"/>
            <a:ext cx="2555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Винты </a:t>
            </a:r>
            <a:r>
              <a:rPr lang="ru-RU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М12</a:t>
            </a:r>
            <a:r>
              <a:rPr lang="en-US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×</a:t>
            </a:r>
            <a:r>
              <a:rPr lang="ru-RU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50</a:t>
            </a:r>
            <a:endParaRPr lang="en-US" sz="2400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03807" name="Text Box 31"/>
          <p:cNvSpPr txBox="1">
            <a:spLocks noChangeArrowheads="1"/>
          </p:cNvSpPr>
          <p:nvPr/>
        </p:nvSpPr>
        <p:spPr bwMode="auto">
          <a:xfrm>
            <a:off x="4733106" y="3891745"/>
            <a:ext cx="3355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0000FF"/>
                </a:solidFill>
                <a:cs typeface="Arial" panose="020B0604020202020204" pitchFamily="34" charset="0"/>
              </a:rPr>
              <a:t>Шпилька </a:t>
            </a:r>
            <a:r>
              <a:rPr lang="ru-RU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М16</a:t>
            </a:r>
            <a:r>
              <a:rPr lang="en-US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×</a:t>
            </a:r>
            <a:r>
              <a:rPr lang="ru-RU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120</a:t>
            </a:r>
            <a:endParaRPr lang="en-US" sz="2400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772816"/>
            <a:ext cx="7344816" cy="2916324"/>
          </a:xfrm>
          <a:solidFill>
            <a:srgbClr val="FFFF00"/>
          </a:solidFill>
          <a:ln w="76200"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7200" b="1" dirty="0" smtClean="0">
                <a:solidFill>
                  <a:srgbClr val="0000D0"/>
                </a:solidFill>
              </a:rPr>
              <a:t>Болтовое соединение</a:t>
            </a:r>
            <a:br>
              <a:rPr lang="ru-RU" altLang="ru-RU" sz="7200" b="1" dirty="0" smtClean="0">
                <a:solidFill>
                  <a:srgbClr val="0000D0"/>
                </a:solidFill>
              </a:rPr>
            </a:br>
            <a:endParaRPr lang="ru-RU" altLang="ru-RU" sz="1800" b="1" dirty="0" smtClean="0">
              <a:solidFill>
                <a:srgbClr val="000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67341" y="703140"/>
            <a:ext cx="8856983" cy="925570"/>
          </a:xfrm>
          <a:solidFill>
            <a:srgbClr val="CCFFCC"/>
          </a:solidFill>
        </p:spPr>
        <p:txBody>
          <a:bodyPr/>
          <a:lstStyle/>
          <a:p>
            <a:pPr marL="88900" indent="0" eaLnBrk="1" hangingPunct="1">
              <a:buClr>
                <a:schemeClr val="accent2"/>
              </a:buClr>
              <a:buNone/>
            </a:pPr>
            <a:r>
              <a:rPr lang="ru-RU" altLang="ru-RU" b="1" i="1" dirty="0" smtClean="0">
                <a:solidFill>
                  <a:srgbClr val="FF0000"/>
                </a:solidFill>
              </a:rPr>
              <a:t>Болтовое соединение</a:t>
            </a:r>
            <a:r>
              <a:rPr lang="ru-RU" altLang="ru-RU" b="1" dirty="0" smtClean="0">
                <a:solidFill>
                  <a:srgbClr val="FF0000"/>
                </a:solidFill>
              </a:rPr>
              <a:t> </a:t>
            </a:r>
            <a:r>
              <a:rPr lang="ru-RU" altLang="ru-RU" b="1" dirty="0" smtClean="0">
                <a:solidFill>
                  <a:srgbClr val="0000D0"/>
                </a:solidFill>
              </a:rPr>
              <a:t>– это соединение </a:t>
            </a:r>
            <a:r>
              <a:rPr lang="ru-RU" altLang="ru-RU" b="1" i="1" dirty="0" smtClean="0">
                <a:solidFill>
                  <a:srgbClr val="0000D0"/>
                </a:solidFill>
              </a:rPr>
              <a:t>деталей, осуществляемое с помощью болта, гайки и шайбы.</a:t>
            </a:r>
          </a:p>
        </p:txBody>
      </p:sp>
      <p:pic>
        <p:nvPicPr>
          <p:cNvPr id="4105" name="Picture 9" descr="болтовое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6360" y="1988840"/>
            <a:ext cx="4002731" cy="3734544"/>
          </a:xfrm>
          <a:noFill/>
        </p:spPr>
      </p:pic>
      <p:pic>
        <p:nvPicPr>
          <p:cNvPr id="4114" name="Picture 18" descr="болт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532" y="1819925"/>
            <a:ext cx="4464496" cy="4938171"/>
          </a:xfrm>
          <a:noFill/>
        </p:spPr>
      </p:pic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2499217" y="5047424"/>
            <a:ext cx="21272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1</a:t>
            </a:r>
            <a:r>
              <a:rPr lang="ru-RU" altLang="ru-RU" b="1" i="1" dirty="0">
                <a:solidFill>
                  <a:srgbClr val="0000D0"/>
                </a:solidFill>
              </a:rPr>
              <a:t> – Основание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2</a:t>
            </a:r>
            <a:r>
              <a:rPr lang="ru-RU" altLang="ru-RU" b="1" i="1" dirty="0">
                <a:solidFill>
                  <a:srgbClr val="0000D0"/>
                </a:solidFill>
              </a:rPr>
              <a:t> – Крышка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3</a:t>
            </a:r>
            <a:r>
              <a:rPr lang="ru-RU" altLang="ru-RU" b="1" i="1" dirty="0">
                <a:solidFill>
                  <a:srgbClr val="0000D0"/>
                </a:solidFill>
              </a:rPr>
              <a:t> – Болт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4</a:t>
            </a:r>
            <a:r>
              <a:rPr lang="ru-RU" altLang="ru-RU" b="1" i="1" dirty="0">
                <a:solidFill>
                  <a:srgbClr val="0000D0"/>
                </a:solidFill>
              </a:rPr>
              <a:t> – Гайка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5</a:t>
            </a:r>
            <a:r>
              <a:rPr lang="ru-RU" altLang="ru-RU" b="1" i="1" dirty="0">
                <a:solidFill>
                  <a:srgbClr val="0000D0"/>
                </a:solidFill>
              </a:rPr>
              <a:t> </a:t>
            </a:r>
            <a:r>
              <a:rPr lang="ru-RU" altLang="ru-RU" b="1" i="1" dirty="0" smtClean="0">
                <a:solidFill>
                  <a:srgbClr val="0000D0"/>
                </a:solidFill>
              </a:rPr>
              <a:t>– Шайба </a:t>
            </a:r>
            <a:endParaRPr lang="ru-RU" altLang="ru-RU" b="1" i="1" dirty="0">
              <a:solidFill>
                <a:srgbClr val="0000D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81033" y="100492"/>
            <a:ext cx="8229600" cy="63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ru-RU" altLang="ru-RU" sz="3200" b="1" i="1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БОЛТОВОЕ СОЕДИНЕНИЕ</a:t>
            </a:r>
            <a:endParaRPr lang="ru-RU" altLang="ru-RU" sz="3200" b="1" i="1" dirty="0"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43548" y="1808820"/>
            <a:ext cx="4176464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ru-RU" altLang="ru-RU" sz="1800" b="1" i="1" dirty="0">
                <a:solidFill>
                  <a:srgbClr val="C00000"/>
                </a:solidFill>
                <a:effectLst/>
              </a:rPr>
              <a:t>Чертёж болтового </a:t>
            </a:r>
            <a:r>
              <a:rPr lang="ru-RU" altLang="ru-RU" sz="1800" b="1" i="1" dirty="0" smtClean="0">
                <a:solidFill>
                  <a:srgbClr val="C00000"/>
                </a:solidFill>
                <a:effectLst/>
              </a:rPr>
              <a:t>соединения</a:t>
            </a:r>
            <a:endParaRPr lang="ru-RU" altLang="ru-RU" sz="1800" b="1" i="1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7047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07504" y="791016"/>
            <a:ext cx="8928992" cy="590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1033" y="100492"/>
            <a:ext cx="8229600" cy="63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ru-RU" altLang="ru-RU" sz="3200" b="1" i="1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</a:rPr>
              <a:t>БОЛТОВОЕ СОЕДИНЕНИЕ</a:t>
            </a:r>
            <a:endParaRPr lang="ru-RU" altLang="ru-RU" sz="3200" b="1" i="1" dirty="0">
              <a:solidFill>
                <a:srgbClr val="C000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5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882"/>
            <a:ext cx="9144000" cy="55483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800" b="1" dirty="0" smtClean="0">
                <a:solidFill>
                  <a:srgbClr val="C00000"/>
                </a:solidFill>
              </a:rPr>
              <a:t>Детали болтового соединения</a:t>
            </a:r>
          </a:p>
        </p:txBody>
      </p:sp>
      <p:pic>
        <p:nvPicPr>
          <p:cNvPr id="15364" name="Picture 4" descr="болт_наг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782997"/>
            <a:ext cx="33147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гай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45" y="3649601"/>
            <a:ext cx="10541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шайб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54" y="4869160"/>
            <a:ext cx="15367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2230201" y="2251608"/>
            <a:ext cx="1031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b="1" i="1" dirty="0">
                <a:solidFill>
                  <a:srgbClr val="0000D0"/>
                </a:solidFill>
              </a:rPr>
              <a:t>Болт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681587" y="3273184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b="1" i="1" dirty="0">
                <a:solidFill>
                  <a:srgbClr val="0000D0"/>
                </a:solidFill>
              </a:rPr>
              <a:t>Гайка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1019573" y="5936369"/>
            <a:ext cx="1160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b="1" i="1" dirty="0">
                <a:solidFill>
                  <a:srgbClr val="0000D0"/>
                </a:solidFill>
              </a:rPr>
              <a:t>Шайба</a:t>
            </a:r>
          </a:p>
        </p:txBody>
      </p:sp>
      <p:pic>
        <p:nvPicPr>
          <p:cNvPr id="15388" name="Picture 28" descr="cборка_болт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6" y="2438326"/>
            <a:ext cx="4705350" cy="3875087"/>
          </a:xfrm>
          <a:noFill/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11954" y="2434400"/>
            <a:ext cx="3156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b="1" i="1" dirty="0" smtClean="0">
                <a:solidFill>
                  <a:srgbClr val="006600"/>
                </a:solidFill>
              </a:rPr>
              <a:t>Болтовое соединение</a:t>
            </a:r>
            <a:endParaRPr lang="ru-RU" altLang="ru-RU" sz="2000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80" grpId="0"/>
      <p:bldP spid="15381" grpId="0"/>
      <p:bldP spid="15382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1931033" y="3099225"/>
            <a:ext cx="6309322" cy="64807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rgbClr val="C00000"/>
                </a:solidFill>
              </a:rPr>
              <a:t>КОНСТРУКЦИЯ ГАЕК</a:t>
            </a:r>
          </a:p>
        </p:txBody>
      </p:sp>
      <p:pic>
        <p:nvPicPr>
          <p:cNvPr id="4" name="Рисунок 3" descr="https://findout.su/findoutsu/baza3/182426124261.files/image32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5691"/>
            <a:ext cx="6228692" cy="6675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17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0186" y="332656"/>
            <a:ext cx="8229600" cy="61206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b="1" dirty="0" smtClean="0">
                <a:solidFill>
                  <a:srgbClr val="C00000"/>
                </a:solidFill>
              </a:rPr>
              <a:t>КОНСТРУКЦИЯ БОЛТОВ</a:t>
            </a:r>
          </a:p>
        </p:txBody>
      </p:sp>
      <p:pic>
        <p:nvPicPr>
          <p:cNvPr id="10" name="Рисунок 9" descr="https://findout.su/findoutsu/baza3/182426124261.files/image32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36" y="1340767"/>
            <a:ext cx="8615300" cy="4909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84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772816"/>
            <a:ext cx="6984776" cy="2916324"/>
          </a:xfrm>
          <a:solidFill>
            <a:srgbClr val="FFFF00"/>
          </a:solidFill>
          <a:ln w="76200"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7200" b="1" dirty="0" smtClean="0">
                <a:solidFill>
                  <a:srgbClr val="0000D0"/>
                </a:solidFill>
              </a:rPr>
              <a:t>Шпилечное соединение</a:t>
            </a:r>
            <a:br>
              <a:rPr lang="ru-RU" altLang="ru-RU" sz="7200" b="1" dirty="0" smtClean="0">
                <a:solidFill>
                  <a:srgbClr val="0000D0"/>
                </a:solidFill>
              </a:rPr>
            </a:br>
            <a:endParaRPr lang="ru-RU" altLang="ru-RU" sz="1800" b="1" dirty="0" smtClean="0">
              <a:solidFill>
                <a:srgbClr val="000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документ 2"/>
          <p:cNvSpPr/>
          <p:nvPr/>
        </p:nvSpPr>
        <p:spPr>
          <a:xfrm>
            <a:off x="251520" y="188640"/>
            <a:ext cx="8640960" cy="6480720"/>
          </a:xfrm>
          <a:prstGeom prst="flowChartDocument">
            <a:avLst/>
          </a:prstGeom>
          <a:solidFill>
            <a:srgbClr val="0066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Тема 1.3</a:t>
            </a:r>
          </a:p>
          <a:p>
            <a:pPr algn="ctr"/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Размерная слесарная обработка: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5400" b="1" u="sng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1.3.3</a:t>
            </a:r>
            <a:r>
              <a:rPr lang="ru-RU" sz="5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5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Нарезание резьбы</a:t>
            </a:r>
          </a:p>
          <a:p>
            <a:pPr algn="ctr"/>
            <a:endParaRPr lang="ru-RU" sz="1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07504" y="0"/>
            <a:ext cx="8229600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ru-RU" altLang="ru-RU" sz="4000" b="1" i="1" dirty="0" smtClean="0">
                <a:solidFill>
                  <a:srgbClr val="C00000"/>
                </a:solidFill>
                <a:effectLst/>
              </a:rPr>
              <a:t>ШПИЛЕЧНОЕ СОЕДИНЕНИЕ</a:t>
            </a:r>
            <a:endParaRPr lang="ru-RU" altLang="ru-RU" sz="40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2355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983" y="856376"/>
            <a:ext cx="5045521" cy="58052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6573078" y="4972233"/>
            <a:ext cx="2127250" cy="16795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1</a:t>
            </a:r>
            <a:r>
              <a:rPr lang="ru-RU" altLang="ru-RU" b="1" i="1" dirty="0">
                <a:solidFill>
                  <a:srgbClr val="0000D0"/>
                </a:solidFill>
              </a:rPr>
              <a:t> – Основание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2</a:t>
            </a:r>
            <a:r>
              <a:rPr lang="ru-RU" altLang="ru-RU" b="1" i="1" dirty="0">
                <a:solidFill>
                  <a:srgbClr val="0000D0"/>
                </a:solidFill>
              </a:rPr>
              <a:t> – Крышка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3</a:t>
            </a:r>
            <a:r>
              <a:rPr lang="ru-RU" altLang="ru-RU" b="1" i="1" dirty="0">
                <a:solidFill>
                  <a:srgbClr val="0000D0"/>
                </a:solidFill>
              </a:rPr>
              <a:t> – </a:t>
            </a:r>
            <a:r>
              <a:rPr lang="ru-RU" altLang="ru-RU" b="1" i="1" dirty="0" smtClean="0">
                <a:solidFill>
                  <a:srgbClr val="0000D0"/>
                </a:solidFill>
              </a:rPr>
              <a:t>Шайба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 smtClean="0">
                <a:solidFill>
                  <a:srgbClr val="FF0000"/>
                </a:solidFill>
              </a:rPr>
              <a:t>4</a:t>
            </a:r>
            <a:r>
              <a:rPr lang="ru-RU" altLang="ru-RU" b="1" i="1" dirty="0" smtClean="0">
                <a:solidFill>
                  <a:srgbClr val="0000D0"/>
                </a:solidFill>
              </a:rPr>
              <a:t> </a:t>
            </a:r>
            <a:r>
              <a:rPr lang="ru-RU" altLang="ru-RU" b="1" i="1" dirty="0">
                <a:solidFill>
                  <a:srgbClr val="0000D0"/>
                </a:solidFill>
              </a:rPr>
              <a:t>– Гайка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ru-RU" altLang="ru-RU" b="1" i="1" dirty="0">
                <a:solidFill>
                  <a:srgbClr val="FF0000"/>
                </a:solidFill>
              </a:rPr>
              <a:t>5</a:t>
            </a:r>
            <a:r>
              <a:rPr lang="ru-RU" altLang="ru-RU" b="1" i="1" dirty="0">
                <a:solidFill>
                  <a:srgbClr val="0000D0"/>
                </a:solidFill>
              </a:rPr>
              <a:t> </a:t>
            </a:r>
            <a:r>
              <a:rPr lang="ru-RU" altLang="ru-RU" b="1" i="1" dirty="0" smtClean="0">
                <a:solidFill>
                  <a:srgbClr val="0000D0"/>
                </a:solidFill>
              </a:rPr>
              <a:t>– Шпилька</a:t>
            </a:r>
            <a:endParaRPr lang="ru-RU" altLang="ru-RU" b="1" i="1" dirty="0">
              <a:solidFill>
                <a:srgbClr val="0000D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ru-RU" altLang="ru-RU" b="1" i="1" dirty="0">
              <a:solidFill>
                <a:srgbClr val="000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07504" y="116632"/>
            <a:ext cx="8902700" cy="56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ru-RU" altLang="ru-RU" sz="4000" b="1" i="1" dirty="0">
                <a:solidFill>
                  <a:srgbClr val="C00000"/>
                </a:solidFill>
                <a:effectLst/>
              </a:rPr>
              <a:t>Чертёж шпилечного соединения</a:t>
            </a:r>
          </a:p>
        </p:txBody>
      </p:sp>
      <p:pic>
        <p:nvPicPr>
          <p:cNvPr id="2560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693997"/>
            <a:ext cx="4486076" cy="59996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6573078" y="4972233"/>
            <a:ext cx="2127250" cy="16795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1</a:t>
            </a:r>
            <a:r>
              <a:rPr lang="ru-RU" altLang="ru-RU" b="1" i="1" dirty="0">
                <a:solidFill>
                  <a:srgbClr val="0000D0"/>
                </a:solidFill>
              </a:rPr>
              <a:t> – Основание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2</a:t>
            </a:r>
            <a:r>
              <a:rPr lang="ru-RU" altLang="ru-RU" b="1" i="1" dirty="0">
                <a:solidFill>
                  <a:srgbClr val="0000D0"/>
                </a:solidFill>
              </a:rPr>
              <a:t> – Крышка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>
                <a:solidFill>
                  <a:srgbClr val="FF0000"/>
                </a:solidFill>
              </a:rPr>
              <a:t>3</a:t>
            </a:r>
            <a:r>
              <a:rPr lang="ru-RU" altLang="ru-RU" b="1" i="1" dirty="0">
                <a:solidFill>
                  <a:srgbClr val="0000D0"/>
                </a:solidFill>
              </a:rPr>
              <a:t> – </a:t>
            </a:r>
            <a:r>
              <a:rPr lang="ru-RU" altLang="ru-RU" b="1" i="1" dirty="0" smtClean="0">
                <a:solidFill>
                  <a:srgbClr val="0000D0"/>
                </a:solidFill>
              </a:rPr>
              <a:t>Шайба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ru-RU" altLang="ru-RU" b="1" i="1" dirty="0" smtClean="0">
                <a:solidFill>
                  <a:srgbClr val="FF0000"/>
                </a:solidFill>
              </a:rPr>
              <a:t>4</a:t>
            </a:r>
            <a:r>
              <a:rPr lang="ru-RU" altLang="ru-RU" b="1" i="1" dirty="0" smtClean="0">
                <a:solidFill>
                  <a:srgbClr val="0000D0"/>
                </a:solidFill>
              </a:rPr>
              <a:t> </a:t>
            </a:r>
            <a:r>
              <a:rPr lang="ru-RU" altLang="ru-RU" b="1" i="1" dirty="0">
                <a:solidFill>
                  <a:srgbClr val="0000D0"/>
                </a:solidFill>
              </a:rPr>
              <a:t>– Гайка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ru-RU" altLang="ru-RU" b="1" i="1" dirty="0">
                <a:solidFill>
                  <a:srgbClr val="FF0000"/>
                </a:solidFill>
              </a:rPr>
              <a:t>5</a:t>
            </a:r>
            <a:r>
              <a:rPr lang="ru-RU" altLang="ru-RU" b="1" i="1" dirty="0">
                <a:solidFill>
                  <a:srgbClr val="0000D0"/>
                </a:solidFill>
              </a:rPr>
              <a:t> </a:t>
            </a:r>
            <a:r>
              <a:rPr lang="ru-RU" altLang="ru-RU" b="1" i="1" dirty="0" smtClean="0">
                <a:solidFill>
                  <a:srgbClr val="0000D0"/>
                </a:solidFill>
              </a:rPr>
              <a:t>– Шпилька</a:t>
            </a:r>
            <a:endParaRPr lang="ru-RU" altLang="ru-RU" b="1" i="1" dirty="0">
              <a:solidFill>
                <a:srgbClr val="0000D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ru-RU" altLang="ru-RU" b="1" i="1" dirty="0">
              <a:solidFill>
                <a:srgbClr val="000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9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1331"/>
            <a:ext cx="9144000" cy="81664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>
                <a:solidFill>
                  <a:srgbClr val="C00000"/>
                </a:solidFill>
              </a:rPr>
              <a:t>Детали шпилечного соединения</a:t>
            </a:r>
          </a:p>
        </p:txBody>
      </p:sp>
      <p:pic>
        <p:nvPicPr>
          <p:cNvPr id="10251" name="Picture 11" descr="шайб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121" y="3457699"/>
            <a:ext cx="146526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гай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12" y="1245630"/>
            <a:ext cx="1004887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73068" y="4629714"/>
            <a:ext cx="1525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 dirty="0">
                <a:solidFill>
                  <a:srgbClr val="0000D0"/>
                </a:solidFill>
              </a:rPr>
              <a:t>Шпилька</a:t>
            </a: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126430" y="2269095"/>
            <a:ext cx="1017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 dirty="0">
                <a:solidFill>
                  <a:srgbClr val="0000D0"/>
                </a:solidFill>
              </a:rPr>
              <a:t>Гайка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2126430" y="4203588"/>
            <a:ext cx="1089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 dirty="0">
                <a:solidFill>
                  <a:srgbClr val="0000D0"/>
                </a:solidFill>
              </a:rPr>
              <a:t>Шайба</a:t>
            </a:r>
          </a:p>
        </p:txBody>
      </p:sp>
      <p:pic>
        <p:nvPicPr>
          <p:cNvPr id="10258" name="Picture 18" descr="штифт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41" y="2312876"/>
            <a:ext cx="110013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3" name="Picture 33" descr="СБОРКА-шТИФТ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1060910"/>
            <a:ext cx="4610287" cy="560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623679" y="1060910"/>
            <a:ext cx="38524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 dirty="0" smtClean="0">
                <a:solidFill>
                  <a:srgbClr val="006600"/>
                </a:solidFill>
              </a:rPr>
              <a:t>Шпилечное соединение</a:t>
            </a:r>
            <a:endParaRPr lang="ru-RU" altLang="ru-RU" sz="2000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0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55" grpId="0"/>
      <p:bldP spid="10256" grpId="0"/>
      <p:bldP spid="10257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060848"/>
            <a:ext cx="6408712" cy="2520280"/>
          </a:xfrm>
          <a:solidFill>
            <a:srgbClr val="FFFF00"/>
          </a:solidFill>
          <a:ln w="76200">
            <a:solidFill>
              <a:srgbClr val="0000FF"/>
            </a:solidFill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7200" b="1" dirty="0" smtClean="0">
                <a:solidFill>
                  <a:srgbClr val="0000D0"/>
                </a:solidFill>
              </a:rPr>
              <a:t>Винтовое соединение</a:t>
            </a:r>
            <a:br>
              <a:rPr lang="ru-RU" altLang="ru-RU" sz="7200" b="1" dirty="0" smtClean="0">
                <a:solidFill>
                  <a:srgbClr val="0000D0"/>
                </a:solidFill>
              </a:rPr>
            </a:br>
            <a:endParaRPr lang="ru-RU" altLang="ru-RU" sz="1800" b="1" dirty="0" smtClean="0">
              <a:solidFill>
                <a:srgbClr val="0000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2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34210"/>
            <a:ext cx="8229600" cy="50169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b="1" dirty="0" smtClean="0">
                <a:solidFill>
                  <a:srgbClr val="C00000"/>
                </a:solidFill>
              </a:rPr>
              <a:t>ВИНТОВОЕ СОЕДИНЕНИЕ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29382" y="653587"/>
            <a:ext cx="8568531" cy="1617265"/>
          </a:xfrm>
          <a:solidFill>
            <a:srgbClr val="FFFFCC"/>
          </a:solidFill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ru-RU" altLang="ru-RU" sz="2500" b="1" i="1" u="sng" dirty="0" smtClean="0">
                <a:solidFill>
                  <a:srgbClr val="FF0000"/>
                </a:solidFill>
              </a:rPr>
              <a:t>Винтовое соединение</a:t>
            </a:r>
            <a:r>
              <a:rPr lang="ru-RU" altLang="ru-RU" sz="2500" dirty="0" smtClean="0">
                <a:solidFill>
                  <a:srgbClr val="FF0000"/>
                </a:solidFill>
              </a:rPr>
              <a:t> </a:t>
            </a:r>
            <a:r>
              <a:rPr lang="ru-RU" altLang="ru-RU" sz="2500" b="1" dirty="0" smtClean="0">
                <a:solidFill>
                  <a:srgbClr val="0000D0"/>
                </a:solidFill>
              </a:rPr>
              <a:t>– </a:t>
            </a:r>
            <a:r>
              <a:rPr lang="ru-RU" altLang="ru-RU" sz="2500" b="1" i="1" dirty="0" smtClean="0">
                <a:solidFill>
                  <a:srgbClr val="0000D0"/>
                </a:solidFill>
              </a:rPr>
              <a:t>это соединение деталей, осуществляемое с помощью </a:t>
            </a:r>
            <a:r>
              <a:rPr lang="ru-RU" altLang="ru-RU" sz="2500" b="1" i="1" dirty="0" smtClean="0">
                <a:solidFill>
                  <a:srgbClr val="FF00FF"/>
                </a:solidFill>
              </a:rPr>
              <a:t>винта</a:t>
            </a:r>
            <a:r>
              <a:rPr lang="ru-RU" altLang="ru-RU" sz="2500" b="1" i="1" dirty="0" smtClean="0">
                <a:solidFill>
                  <a:srgbClr val="0000D0"/>
                </a:solidFill>
              </a:rPr>
              <a:t>, ввинчиваемого в одну из соединяемых деталей, либо </a:t>
            </a:r>
            <a:r>
              <a:rPr lang="ru-RU" altLang="ru-RU" sz="2500" b="1" i="1" dirty="0" smtClean="0">
                <a:solidFill>
                  <a:srgbClr val="FF00FF"/>
                </a:solidFill>
              </a:rPr>
              <a:t>винта, шайбы и гайки</a:t>
            </a:r>
            <a:r>
              <a:rPr lang="ru-RU" altLang="ru-RU" sz="2500" b="1" i="1" dirty="0" smtClean="0">
                <a:solidFill>
                  <a:srgbClr val="0000D0"/>
                </a:solidFill>
              </a:rPr>
              <a:t>.</a:t>
            </a:r>
          </a:p>
        </p:txBody>
      </p:sp>
      <p:pic>
        <p:nvPicPr>
          <p:cNvPr id="7174" name="Picture 6" descr="ч_винт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4424" y="1925842"/>
            <a:ext cx="3359513" cy="4838318"/>
          </a:xfrm>
          <a:noFill/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267744" y="3861048"/>
            <a:ext cx="2808312" cy="1569660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i="1" dirty="0">
                <a:solidFill>
                  <a:srgbClr val="FF0000"/>
                </a:solidFill>
              </a:rPr>
              <a:t>1</a:t>
            </a:r>
            <a:r>
              <a:rPr lang="ru-RU" altLang="ru-RU" sz="2400" b="1" i="1" dirty="0"/>
              <a:t> </a:t>
            </a:r>
            <a:r>
              <a:rPr lang="ru-RU" altLang="ru-RU" sz="2400" b="1" i="1" dirty="0">
                <a:solidFill>
                  <a:srgbClr val="0000FF"/>
                </a:solidFill>
              </a:rPr>
              <a:t>– Основание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b="1" i="1" dirty="0">
                <a:solidFill>
                  <a:srgbClr val="FF0000"/>
                </a:solidFill>
              </a:rPr>
              <a:t>2</a:t>
            </a:r>
            <a:r>
              <a:rPr lang="ru-RU" altLang="ru-RU" sz="2400" b="1" i="1" dirty="0"/>
              <a:t> </a:t>
            </a:r>
            <a:r>
              <a:rPr lang="ru-RU" altLang="ru-RU" sz="2400" b="1" i="1" dirty="0">
                <a:solidFill>
                  <a:srgbClr val="0000FF"/>
                </a:solidFill>
              </a:rPr>
              <a:t>– Крышка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400" b="1" i="1" dirty="0">
                <a:solidFill>
                  <a:srgbClr val="FF0000"/>
                </a:solidFill>
              </a:rPr>
              <a:t>3</a:t>
            </a:r>
            <a:r>
              <a:rPr lang="ru-RU" altLang="ru-RU" sz="2400" b="1" i="1" dirty="0"/>
              <a:t> </a:t>
            </a:r>
            <a:r>
              <a:rPr lang="ru-RU" altLang="ru-RU" sz="2400" b="1" i="1" dirty="0" smtClean="0">
                <a:solidFill>
                  <a:srgbClr val="0000FF"/>
                </a:solidFill>
              </a:rPr>
              <a:t>– Винт </a:t>
            </a:r>
            <a:endParaRPr lang="ru-RU" altLang="ru-RU" sz="24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animBg="1"/>
      <p:bldP spid="71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6347"/>
            <a:ext cx="8856984" cy="82036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800" b="1" dirty="0" smtClean="0">
                <a:solidFill>
                  <a:srgbClr val="C00000"/>
                </a:solidFill>
              </a:rPr>
              <a:t>Детали винтового соединения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839" y="2109215"/>
            <a:ext cx="2637234" cy="1063625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i="1" dirty="0" smtClean="0">
                <a:solidFill>
                  <a:srgbClr val="FF0000"/>
                </a:solidFill>
              </a:rPr>
              <a:t>1</a:t>
            </a:r>
            <a:r>
              <a:rPr lang="ru-RU" altLang="ru-RU" sz="2400" b="1" i="1" dirty="0" smtClean="0"/>
              <a:t> </a:t>
            </a:r>
            <a:r>
              <a:rPr lang="ru-RU" altLang="ru-RU" sz="2400" b="1" i="1" dirty="0" smtClean="0">
                <a:solidFill>
                  <a:srgbClr val="0000FF"/>
                </a:solidFill>
              </a:rPr>
              <a:t>– Основание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i="1" dirty="0" smtClean="0">
                <a:solidFill>
                  <a:srgbClr val="FF0000"/>
                </a:solidFill>
              </a:rPr>
              <a:t>2</a:t>
            </a:r>
            <a:r>
              <a:rPr lang="ru-RU" altLang="ru-RU" sz="2400" b="1" i="1" dirty="0" smtClean="0"/>
              <a:t> </a:t>
            </a:r>
            <a:r>
              <a:rPr lang="ru-RU" altLang="ru-RU" sz="2400" b="1" i="1" dirty="0" smtClean="0">
                <a:solidFill>
                  <a:srgbClr val="0000FF"/>
                </a:solidFill>
              </a:rPr>
              <a:t>– Крышка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i="1" dirty="0" smtClean="0">
                <a:solidFill>
                  <a:srgbClr val="FF0000"/>
                </a:solidFill>
              </a:rPr>
              <a:t>3 </a:t>
            </a:r>
            <a:r>
              <a:rPr lang="ru-RU" altLang="ru-RU" sz="2400" b="1" i="1" dirty="0" smtClean="0">
                <a:solidFill>
                  <a:srgbClr val="0000FF"/>
                </a:solidFill>
              </a:rPr>
              <a:t>– Винт </a:t>
            </a:r>
          </a:p>
        </p:txBody>
      </p:sp>
      <p:pic>
        <p:nvPicPr>
          <p:cNvPr id="9222" name="Picture 6" descr="винт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037" y="1212899"/>
            <a:ext cx="233997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винт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3483767"/>
            <a:ext cx="2941637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винт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3548062"/>
            <a:ext cx="265112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винт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842" y="3965104"/>
            <a:ext cx="25304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35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340768"/>
            <a:ext cx="6696744" cy="3960440"/>
          </a:xfrm>
          <a:solidFill>
            <a:srgbClr val="FFFFCC"/>
          </a:solidFill>
          <a:ln w="762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ИЗОБРАЖЕНИЕ </a:t>
            </a:r>
            <a:r>
              <a:rPr lang="ru-RU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РЕЗЬБЫ НА </a:t>
            </a: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ЧЕРТЕЖАХ</a:t>
            </a:r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endParaRPr lang="ru-RU" altLang="ru-RU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3568" y="80628"/>
            <a:ext cx="7491412" cy="4680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ИЗОБРАЖЕНИЕ РЕЗЬБЫ НА ЧЕРТЕЖАХ</a:t>
            </a:r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4590" y="519184"/>
            <a:ext cx="9036496" cy="6309320"/>
          </a:xfrm>
          <a:solidFill>
            <a:srgbClr val="CCFFCC"/>
          </a:solidFill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 smtClean="0"/>
              <a:t>Независимо от профиля и размеров </a:t>
            </a:r>
            <a:r>
              <a:rPr lang="ru-RU" sz="2400" b="1" dirty="0" smtClean="0">
                <a:solidFill>
                  <a:srgbClr val="FF0000"/>
                </a:solidFill>
              </a:rPr>
              <a:t>все резьбы изображаются одинаково: 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u="sng" dirty="0" smtClean="0">
                <a:solidFill>
                  <a:srgbClr val="0000CC"/>
                </a:solidFill>
              </a:rPr>
              <a:t>На стержне</a:t>
            </a:r>
            <a:r>
              <a:rPr lang="ru-RU" b="1" i="1" dirty="0" smtClean="0">
                <a:solidFill>
                  <a:srgbClr val="0000CC"/>
                </a:solidFill>
              </a:rPr>
              <a:t>: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marL="541338" indent="-276225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rgbClr val="0000CC"/>
                </a:solidFill>
              </a:rPr>
              <a:t>по наружному </a:t>
            </a:r>
            <a:r>
              <a:rPr lang="ru-RU" b="1" dirty="0" smtClean="0">
                <a:solidFill>
                  <a:srgbClr val="0000CC"/>
                </a:solidFill>
              </a:rPr>
              <a:t>диаметру </a:t>
            </a:r>
            <a:r>
              <a:rPr lang="ru-RU" sz="2400" b="1" dirty="0" smtClean="0">
                <a:solidFill>
                  <a:srgbClr val="FF00FF"/>
                </a:solidFill>
              </a:rPr>
              <a:t>– сплошными основными линиями;</a:t>
            </a:r>
            <a:r>
              <a:rPr lang="ru-RU" sz="2400" b="1" dirty="0" smtClean="0"/>
              <a:t> </a:t>
            </a:r>
          </a:p>
          <a:p>
            <a:pPr marL="541338" indent="-276225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srgbClr val="0000D0"/>
                </a:solidFill>
              </a:rPr>
              <a:t>по внутреннему </a:t>
            </a:r>
            <a:r>
              <a:rPr lang="ru-RU" b="1" dirty="0" smtClean="0">
                <a:solidFill>
                  <a:srgbClr val="0000D0"/>
                </a:solidFill>
              </a:rPr>
              <a:t>диаметру </a:t>
            </a:r>
            <a:r>
              <a:rPr lang="ru-RU" b="1" dirty="0" smtClean="0">
                <a:solidFill>
                  <a:srgbClr val="FF00FF"/>
                </a:solidFill>
              </a:rPr>
              <a:t>– сплошными тонкими;</a:t>
            </a:r>
          </a:p>
          <a:p>
            <a:pPr marL="541338" indent="-276225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rgbClr val="0000D0"/>
                </a:solidFill>
              </a:rPr>
              <a:t>на </a:t>
            </a:r>
            <a:r>
              <a:rPr lang="ru-RU" b="1" dirty="0">
                <a:solidFill>
                  <a:srgbClr val="0000D0"/>
                </a:solidFill>
              </a:rPr>
              <a:t>видах, перпендикулярных оси стержня, </a:t>
            </a:r>
            <a:r>
              <a:rPr lang="ru-RU" b="1" dirty="0" smtClean="0">
                <a:solidFill>
                  <a:srgbClr val="0000D0"/>
                </a:solidFill>
              </a:rPr>
              <a:t>                         </a:t>
            </a:r>
            <a:r>
              <a:rPr lang="ru-RU" dirty="0" smtClean="0"/>
              <a:t>по </a:t>
            </a:r>
            <a:r>
              <a:rPr lang="ru-RU" dirty="0"/>
              <a:t>внутреннему диаметру резьбы проводят </a:t>
            </a:r>
            <a:r>
              <a:rPr lang="ru-RU" b="1" dirty="0">
                <a:solidFill>
                  <a:srgbClr val="006600"/>
                </a:solidFill>
              </a:rPr>
              <a:t>дугу на три четверти окружности</a:t>
            </a:r>
            <a:r>
              <a:rPr lang="ru-RU" dirty="0">
                <a:solidFill>
                  <a:srgbClr val="006600"/>
                </a:solidFill>
              </a:rPr>
              <a:t> </a:t>
            </a:r>
            <a:r>
              <a:rPr lang="ru-RU" b="1" dirty="0">
                <a:solidFill>
                  <a:srgbClr val="FF00FF"/>
                </a:solidFill>
              </a:rPr>
              <a:t>сплошной тонкой </a:t>
            </a:r>
            <a:r>
              <a:rPr lang="ru-RU" b="1" dirty="0" smtClean="0">
                <a:solidFill>
                  <a:srgbClr val="FF00FF"/>
                </a:solidFill>
              </a:rPr>
              <a:t>линией</a:t>
            </a:r>
            <a:r>
              <a:rPr lang="ru-RU" dirty="0" smtClean="0"/>
              <a:t>.</a:t>
            </a:r>
            <a:endParaRPr lang="ru-RU" sz="2400" b="1" dirty="0" smtClean="0">
              <a:solidFill>
                <a:srgbClr val="FF00F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u="sng" dirty="0" smtClean="0">
                <a:solidFill>
                  <a:srgbClr val="0000D0"/>
                </a:solidFill>
              </a:rPr>
              <a:t>В отверстии</a:t>
            </a:r>
            <a:r>
              <a:rPr lang="ru-RU" sz="2400" b="1" i="1" dirty="0" smtClean="0">
                <a:solidFill>
                  <a:srgbClr val="0000D0"/>
                </a:solidFill>
              </a:rPr>
              <a:t>:</a:t>
            </a:r>
          </a:p>
          <a:p>
            <a:pPr marL="541338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dirty="0" smtClean="0">
                <a:solidFill>
                  <a:srgbClr val="006600"/>
                </a:solidFill>
              </a:rPr>
              <a:t>по внутреннему диаметру </a:t>
            </a:r>
            <a:r>
              <a:rPr lang="ru-RU" sz="2400" b="1" dirty="0" smtClean="0">
                <a:solidFill>
                  <a:srgbClr val="FF00FF"/>
                </a:solidFill>
              </a:rPr>
              <a:t>основной линией</a:t>
            </a:r>
            <a:r>
              <a:rPr lang="ru-RU" sz="2400" dirty="0" smtClean="0"/>
              <a:t>; </a:t>
            </a:r>
          </a:p>
          <a:p>
            <a:pPr marL="541338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2400" b="1" dirty="0" smtClean="0">
                <a:solidFill>
                  <a:srgbClr val="006600"/>
                </a:solidFill>
              </a:rPr>
              <a:t>по наружному диаметру </a:t>
            </a:r>
            <a:r>
              <a:rPr lang="ru-RU" sz="2400" b="1" dirty="0" smtClean="0">
                <a:solidFill>
                  <a:srgbClr val="FF00FF"/>
                </a:solidFill>
              </a:rPr>
              <a:t>тонкой линией</a:t>
            </a:r>
            <a:r>
              <a:rPr lang="ru-RU" sz="2400" dirty="0" smtClean="0"/>
              <a:t>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400" b="1" dirty="0" smtClean="0">
                <a:solidFill>
                  <a:srgbClr val="0000D0"/>
                </a:solidFill>
              </a:rPr>
              <a:t>Границу резьбы </a:t>
            </a:r>
            <a:r>
              <a:rPr lang="ru-RU" sz="2400" dirty="0" smtClean="0"/>
              <a:t>на видах и разрезах изображают </a:t>
            </a:r>
            <a:r>
              <a:rPr lang="ru-RU" sz="2400" b="1" dirty="0" smtClean="0">
                <a:solidFill>
                  <a:srgbClr val="FF00FF"/>
                </a:solidFill>
              </a:rPr>
              <a:t>сплошной основной линией</a:t>
            </a:r>
            <a:r>
              <a:rPr lang="ru-RU" sz="2400" dirty="0" smtClean="0"/>
              <a:t>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400" b="1" dirty="0" smtClean="0">
                <a:solidFill>
                  <a:srgbClr val="0000D0"/>
                </a:solidFill>
              </a:rPr>
              <a:t>В обозначение резьбы </a:t>
            </a:r>
            <a:r>
              <a:rPr lang="ru-RU" sz="2400" dirty="0" smtClean="0"/>
              <a:t>включают условный знак профиля резьбы, </a:t>
            </a:r>
            <a:r>
              <a:rPr lang="ru-RU" sz="2400" b="1" dirty="0" smtClean="0">
                <a:solidFill>
                  <a:srgbClr val="FF00FF"/>
                </a:solidFill>
              </a:rPr>
              <a:t>наружный диаметр </a:t>
            </a:r>
            <a:r>
              <a:rPr lang="ru-RU" sz="2400" dirty="0" smtClean="0"/>
              <a:t>и </a:t>
            </a:r>
            <a:r>
              <a:rPr lang="ru-RU" sz="2400" b="1" dirty="0" smtClean="0">
                <a:solidFill>
                  <a:srgbClr val="FF00FF"/>
                </a:solidFill>
              </a:rPr>
              <a:t>шаг резьбы </a:t>
            </a:r>
            <a:r>
              <a:rPr lang="ru-RU" sz="2400" b="1" dirty="0" smtClean="0">
                <a:solidFill>
                  <a:srgbClr val="FF0000"/>
                </a:solidFill>
              </a:rPr>
              <a:t>(М20х1, </a:t>
            </a:r>
            <a:r>
              <a:rPr lang="en-US" sz="2400" b="1" dirty="0" smtClean="0">
                <a:solidFill>
                  <a:srgbClr val="FF0000"/>
                </a:solidFill>
              </a:rPr>
              <a:t>G</a:t>
            </a:r>
            <a:r>
              <a:rPr lang="ru-RU" sz="2400" b="1" dirty="0" smtClean="0">
                <a:solidFill>
                  <a:srgbClr val="FF0000"/>
                </a:solidFill>
              </a:rPr>
              <a:t> ½ ).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400" b="1" dirty="0" smtClean="0">
                <a:solidFill>
                  <a:srgbClr val="0000D0"/>
                </a:solidFill>
              </a:rPr>
              <a:t>На разрезах резьбового соединения в отверстии </a:t>
            </a:r>
            <a:r>
              <a:rPr lang="ru-RU" sz="2400" dirty="0" smtClean="0"/>
              <a:t>показывают только ту часть резьбы, которая не закрыта резьбой стержня. </a:t>
            </a:r>
          </a:p>
        </p:txBody>
      </p:sp>
    </p:spTree>
    <p:extLst>
      <p:ext uri="{BB962C8B-B14F-4D97-AF65-F5344CB8AC3E}">
        <p14:creationId xmlns:p14="http://schemas.microsoft.com/office/powerpoint/2010/main" val="125481106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1" t="19724" r="29417" b="59593"/>
          <a:stretch>
            <a:fillRect/>
          </a:stretch>
        </p:blipFill>
        <p:spPr>
          <a:xfrm>
            <a:off x="148810" y="1389178"/>
            <a:ext cx="5678487" cy="1800225"/>
          </a:xfr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6" t="57959" r="28181" b="16000"/>
          <a:stretch>
            <a:fillRect/>
          </a:stretch>
        </p:blipFill>
        <p:spPr bwMode="auto">
          <a:xfrm>
            <a:off x="188102" y="4364756"/>
            <a:ext cx="56165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0467" y="960578"/>
            <a:ext cx="5729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6600"/>
                </a:solidFill>
              </a:rPr>
              <a:t>Цилиндрический </a:t>
            </a:r>
            <a:r>
              <a:rPr lang="ru-RU" altLang="ru-RU" b="1" dirty="0" smtClean="0">
                <a:solidFill>
                  <a:srgbClr val="006600"/>
                </a:solidFill>
              </a:rPr>
              <a:t>стержень (</a:t>
            </a:r>
            <a:r>
              <a:rPr lang="ru-RU" altLang="ru-RU" b="1" dirty="0">
                <a:solidFill>
                  <a:srgbClr val="006600"/>
                </a:solidFill>
              </a:rPr>
              <a:t>без резьбы)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9412" y="3645024"/>
            <a:ext cx="561657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6600"/>
                </a:solidFill>
              </a:rPr>
              <a:t>Цилиндрический стержень </a:t>
            </a:r>
            <a:r>
              <a:rPr lang="ru-RU" altLang="ru-RU" b="1" dirty="0" smtClean="0">
                <a:solidFill>
                  <a:srgbClr val="006600"/>
                </a:solidFill>
              </a:rPr>
              <a:t>с </a:t>
            </a:r>
            <a:r>
              <a:rPr lang="ru-RU" altLang="ru-RU" b="1" dirty="0">
                <a:solidFill>
                  <a:srgbClr val="006600"/>
                </a:solidFill>
              </a:rPr>
              <a:t>резьбой при длине нарезанной части </a:t>
            </a:r>
            <a:r>
              <a:rPr lang="en-US" altLang="ru-RU" b="1" i="1" dirty="0">
                <a:solidFill>
                  <a:srgbClr val="FF0000"/>
                </a:solidFill>
              </a:rPr>
              <a:t>l</a:t>
            </a:r>
            <a:endParaRPr lang="ru-RU" altLang="ru-RU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71600" y="137372"/>
            <a:ext cx="7016093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Изображение наружной резьбы</a:t>
            </a:r>
          </a:p>
        </p:txBody>
      </p:sp>
      <p:sp>
        <p:nvSpPr>
          <p:cNvPr id="12296" name="Прямоугольник 7"/>
          <p:cNvSpPr>
            <a:spLocks noChangeArrowheads="1"/>
          </p:cNvSpPr>
          <p:nvPr/>
        </p:nvSpPr>
        <p:spPr bwMode="auto">
          <a:xfrm>
            <a:off x="5940151" y="908673"/>
            <a:ext cx="3096343" cy="286232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u="sng" dirty="0" smtClean="0">
                <a:solidFill>
                  <a:schemeClr val="accent3">
                    <a:lumMod val="75000"/>
                  </a:schemeClr>
                </a:solidFill>
              </a:rPr>
              <a:t>ЭТО РЕЗЬБА НА ПОВЕРХНОСТИ</a:t>
            </a:r>
            <a:r>
              <a:rPr lang="ru-RU" altLang="ru-RU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alt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/>
            <a:r>
              <a:rPr lang="ru-RU" altLang="ru-RU" b="1" dirty="0" smtClean="0">
                <a:solidFill>
                  <a:srgbClr val="FF0000"/>
                </a:solidFill>
              </a:rPr>
              <a:t>На стержне изображают:</a:t>
            </a:r>
          </a:p>
          <a:p>
            <a:pPr marL="176213" indent="-176213" eaLnBrk="1" hangingPunct="1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FF00FF"/>
                </a:solidFill>
              </a:rPr>
              <a:t>сплошными </a:t>
            </a:r>
            <a:r>
              <a:rPr lang="ru-RU" altLang="ru-RU" b="1" dirty="0">
                <a:solidFill>
                  <a:srgbClr val="FF00FF"/>
                </a:solidFill>
              </a:rPr>
              <a:t>основными линиями </a:t>
            </a:r>
            <a:r>
              <a:rPr lang="ru-RU" altLang="ru-RU" b="1" u="sng" dirty="0">
                <a:solidFill>
                  <a:srgbClr val="0000FF"/>
                </a:solidFill>
              </a:rPr>
              <a:t>по наружному </a:t>
            </a:r>
            <a:r>
              <a:rPr lang="ru-RU" altLang="ru-RU" b="1" u="sng" dirty="0" smtClean="0">
                <a:solidFill>
                  <a:srgbClr val="0000FF"/>
                </a:solidFill>
              </a:rPr>
              <a:t>диаметру</a:t>
            </a:r>
            <a:r>
              <a:rPr lang="ru-RU" altLang="ru-RU" b="1" dirty="0" smtClean="0">
                <a:solidFill>
                  <a:srgbClr val="0000FF"/>
                </a:solidFill>
              </a:rPr>
              <a:t>; </a:t>
            </a:r>
          </a:p>
          <a:p>
            <a:pPr marL="176213" indent="-176213" eaLnBrk="1" hangingPunct="1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FF00FF"/>
                </a:solidFill>
              </a:rPr>
              <a:t>сплошными </a:t>
            </a:r>
            <a:r>
              <a:rPr lang="ru-RU" altLang="ru-RU" b="1" dirty="0">
                <a:solidFill>
                  <a:srgbClr val="FF00FF"/>
                </a:solidFill>
              </a:rPr>
              <a:t>тонкими </a:t>
            </a:r>
            <a:r>
              <a:rPr lang="ru-RU" altLang="ru-RU" b="1" u="sng" dirty="0">
                <a:solidFill>
                  <a:srgbClr val="0000FF"/>
                </a:solidFill>
              </a:rPr>
              <a:t>по внутреннему диаметру</a:t>
            </a:r>
            <a:r>
              <a:rPr lang="ru-RU" altLang="ru-RU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40152" y="4188108"/>
            <a:ext cx="3096343" cy="258532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На видах</a:t>
            </a:r>
            <a:r>
              <a:rPr lang="ru-RU" b="1" dirty="0">
                <a:solidFill>
                  <a:srgbClr val="FF0000"/>
                </a:solidFill>
              </a:rPr>
              <a:t>, перпендикулярных оси </a:t>
            </a:r>
            <a:r>
              <a:rPr lang="ru-RU" b="1" dirty="0" smtClean="0">
                <a:solidFill>
                  <a:srgbClr val="FF0000"/>
                </a:solidFill>
              </a:rPr>
              <a:t>стержня: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b="1" u="sng" dirty="0" smtClean="0">
                <a:solidFill>
                  <a:srgbClr val="0000FF"/>
                </a:solidFill>
              </a:rPr>
              <a:t>по </a:t>
            </a:r>
            <a:r>
              <a:rPr lang="ru-RU" b="1" u="sng" dirty="0">
                <a:solidFill>
                  <a:srgbClr val="0000FF"/>
                </a:solidFill>
              </a:rPr>
              <a:t>внутреннему диаметру резьбы</a:t>
            </a:r>
            <a:r>
              <a:rPr lang="ru-RU" b="1" dirty="0"/>
              <a:t> </a:t>
            </a:r>
            <a:r>
              <a:rPr lang="ru-RU" b="1" dirty="0">
                <a:solidFill>
                  <a:srgbClr val="006600"/>
                </a:solidFill>
              </a:rPr>
              <a:t>проводят</a:t>
            </a:r>
            <a:r>
              <a:rPr lang="ru-RU" b="1" dirty="0"/>
              <a:t> </a:t>
            </a:r>
            <a:r>
              <a:rPr lang="ru-RU" b="1" dirty="0">
                <a:solidFill>
                  <a:srgbClr val="FF00FF"/>
                </a:solidFill>
              </a:rPr>
              <a:t>дугу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ru-RU" b="1" u="sng" dirty="0">
                <a:solidFill>
                  <a:srgbClr val="006600"/>
                </a:solidFill>
              </a:rPr>
              <a:t>на три четверти окружности</a:t>
            </a:r>
            <a:r>
              <a:rPr lang="ru-RU" u="sng" dirty="0">
                <a:solidFill>
                  <a:srgbClr val="006600"/>
                </a:solidFill>
              </a:rPr>
              <a:t> </a:t>
            </a:r>
            <a:r>
              <a:rPr lang="ru-RU" b="1" dirty="0">
                <a:solidFill>
                  <a:srgbClr val="FF00FF"/>
                </a:solidFill>
              </a:rPr>
              <a:t>сплошной тонкой </a:t>
            </a:r>
            <a:r>
              <a:rPr lang="ru-RU" b="1" dirty="0" smtClean="0">
                <a:solidFill>
                  <a:srgbClr val="FF00FF"/>
                </a:solidFill>
              </a:rPr>
              <a:t>линией.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65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752" y="116631"/>
            <a:ext cx="7817296" cy="56758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Изображение внутренней резьбы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1" t="19724" r="36575" b="51637"/>
          <a:stretch>
            <a:fillRect/>
          </a:stretch>
        </p:blipFill>
        <p:spPr>
          <a:xfrm>
            <a:off x="79422" y="1306746"/>
            <a:ext cx="4357688" cy="2728912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23518" y="928009"/>
            <a:ext cx="27817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6600"/>
                </a:solidFill>
              </a:rPr>
              <a:t>Отверстие без резьбы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9512" y="5437408"/>
            <a:ext cx="3929063" cy="120032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spcAft>
                <a:spcPts val="600"/>
              </a:spcAft>
              <a:buClr>
                <a:srgbClr val="FF00FF"/>
              </a:buClr>
              <a:buFont typeface="Wingdings" panose="05000000000000000000" pitchFamily="2" charset="2"/>
              <a:buChar char="§"/>
            </a:pPr>
            <a:r>
              <a:rPr lang="ru-RU" altLang="ru-RU" b="1" dirty="0" smtClean="0">
                <a:solidFill>
                  <a:srgbClr val="006600"/>
                </a:solidFill>
              </a:rPr>
              <a:t>Фаска </a:t>
            </a:r>
            <a:r>
              <a:rPr lang="ru-RU" altLang="ru-RU" b="1" dirty="0">
                <a:solidFill>
                  <a:srgbClr val="006600"/>
                </a:solidFill>
              </a:rPr>
              <a:t>на виде слева не </a:t>
            </a:r>
            <a:r>
              <a:rPr lang="ru-RU" altLang="ru-RU" b="1" dirty="0" smtClean="0">
                <a:solidFill>
                  <a:srgbClr val="006600"/>
                </a:solidFill>
              </a:rPr>
              <a:t>изображается (</a:t>
            </a:r>
            <a:r>
              <a:rPr lang="ru-RU" b="1" dirty="0">
                <a:solidFill>
                  <a:srgbClr val="006600"/>
                </a:solidFill>
              </a:rPr>
              <a:t>проводят</a:t>
            </a:r>
            <a:r>
              <a:rPr lang="ru-RU" b="1" dirty="0"/>
              <a:t> </a:t>
            </a:r>
            <a:r>
              <a:rPr lang="ru-RU" b="1" dirty="0">
                <a:solidFill>
                  <a:srgbClr val="FF00FF"/>
                </a:solidFill>
              </a:rPr>
              <a:t>дугу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ru-RU" b="1" u="sng" dirty="0">
                <a:solidFill>
                  <a:srgbClr val="006600"/>
                </a:solidFill>
              </a:rPr>
              <a:t>на три четверти окружности</a:t>
            </a:r>
            <a:r>
              <a:rPr lang="ru-RU" u="sng" dirty="0">
                <a:solidFill>
                  <a:srgbClr val="006600"/>
                </a:solidFill>
              </a:rPr>
              <a:t> </a:t>
            </a:r>
            <a:r>
              <a:rPr lang="ru-RU" b="1" dirty="0">
                <a:solidFill>
                  <a:srgbClr val="FF00FF"/>
                </a:solidFill>
              </a:rPr>
              <a:t>сплошной тонкой </a:t>
            </a:r>
            <a:r>
              <a:rPr lang="ru-RU" b="1" dirty="0" smtClean="0">
                <a:solidFill>
                  <a:srgbClr val="FF00FF"/>
                </a:solidFill>
              </a:rPr>
              <a:t>линией</a:t>
            </a:r>
            <a:r>
              <a:rPr lang="ru-RU" altLang="ru-RU" b="1" dirty="0" smtClean="0">
                <a:solidFill>
                  <a:srgbClr val="006600"/>
                </a:solidFill>
              </a:rPr>
              <a:t>)</a:t>
            </a:r>
            <a:endParaRPr lang="ru-RU" altLang="ru-RU" b="1" dirty="0">
              <a:solidFill>
                <a:srgbClr val="006600"/>
              </a:solidFill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7" t="57959" r="38103" b="14320"/>
          <a:stretch>
            <a:fillRect/>
          </a:stretch>
        </p:blipFill>
        <p:spPr bwMode="auto">
          <a:xfrm>
            <a:off x="4355159" y="3717032"/>
            <a:ext cx="467360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Прямоугольник 6"/>
          <p:cNvSpPr>
            <a:spLocks noChangeArrowheads="1"/>
          </p:cNvSpPr>
          <p:nvPr/>
        </p:nvSpPr>
        <p:spPr bwMode="auto">
          <a:xfrm>
            <a:off x="4572000" y="871101"/>
            <a:ext cx="4248472" cy="1892826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ru-RU" b="1" u="sng" dirty="0" smtClean="0">
                <a:solidFill>
                  <a:schemeClr val="accent1">
                    <a:lumMod val="50000"/>
                  </a:schemeClr>
                </a:solidFill>
              </a:rPr>
              <a:t>ЭТО РЕЗЬБА В ОТВЕРСТИИ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r>
              <a:rPr lang="ru-RU" altLang="ru-RU" b="1" dirty="0" smtClean="0">
                <a:solidFill>
                  <a:srgbClr val="FF0000"/>
                </a:solidFill>
              </a:rPr>
              <a:t>Изображают:</a:t>
            </a:r>
          </a:p>
          <a:p>
            <a:pPr marL="176213" indent="-176213" eaLnBrk="1" hangingPunct="1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FF00FF"/>
                </a:solidFill>
              </a:rPr>
              <a:t>сплошными </a:t>
            </a:r>
            <a:r>
              <a:rPr lang="ru-RU" altLang="ru-RU" b="1" dirty="0">
                <a:solidFill>
                  <a:srgbClr val="FF00FF"/>
                </a:solidFill>
              </a:rPr>
              <a:t>основными линиями </a:t>
            </a:r>
            <a:r>
              <a:rPr lang="ru-RU" altLang="ru-RU" b="1" u="sng" dirty="0">
                <a:solidFill>
                  <a:srgbClr val="0000FF"/>
                </a:solidFill>
              </a:rPr>
              <a:t>по внутреннему </a:t>
            </a:r>
            <a:r>
              <a:rPr lang="ru-RU" altLang="ru-RU" b="1" u="sng" dirty="0" smtClean="0">
                <a:solidFill>
                  <a:srgbClr val="0000FF"/>
                </a:solidFill>
              </a:rPr>
              <a:t>диаметру</a:t>
            </a:r>
            <a:r>
              <a:rPr lang="ru-RU" altLang="ru-RU" b="1" dirty="0" smtClean="0">
                <a:solidFill>
                  <a:srgbClr val="0000FF"/>
                </a:solidFill>
              </a:rPr>
              <a:t>;</a:t>
            </a:r>
          </a:p>
          <a:p>
            <a:pPr marL="176213" indent="-176213" eaLnBrk="1" hangingPunct="1">
              <a:buFont typeface="Arial" panose="020B0604020202020204" pitchFamily="34" charset="0"/>
              <a:buChar char="•"/>
            </a:pPr>
            <a:r>
              <a:rPr lang="ru-RU" altLang="ru-RU" b="1" dirty="0" smtClean="0">
                <a:solidFill>
                  <a:srgbClr val="FF00FF"/>
                </a:solidFill>
              </a:rPr>
              <a:t>сплошными </a:t>
            </a:r>
            <a:r>
              <a:rPr lang="ru-RU" altLang="ru-RU" b="1" dirty="0">
                <a:solidFill>
                  <a:srgbClr val="FF00FF"/>
                </a:solidFill>
              </a:rPr>
              <a:t>тонкими </a:t>
            </a:r>
            <a:r>
              <a:rPr lang="ru-RU" altLang="ru-RU" b="1" dirty="0" smtClean="0">
                <a:solidFill>
                  <a:srgbClr val="FF00FF"/>
                </a:solidFill>
              </a:rPr>
              <a:t>                                             </a:t>
            </a:r>
            <a:r>
              <a:rPr lang="ru-RU" altLang="ru-RU" b="1" u="sng" dirty="0" smtClean="0">
                <a:solidFill>
                  <a:srgbClr val="0000FF"/>
                </a:solidFill>
              </a:rPr>
              <a:t>по </a:t>
            </a:r>
            <a:r>
              <a:rPr lang="ru-RU" altLang="ru-RU" b="1" u="sng" dirty="0">
                <a:solidFill>
                  <a:srgbClr val="0000FF"/>
                </a:solidFill>
              </a:rPr>
              <a:t>наружному диаметру</a:t>
            </a:r>
            <a:r>
              <a:rPr lang="ru-RU" altLang="ru-RU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38789" y="3070701"/>
            <a:ext cx="4087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  <a:buClr>
                <a:srgbClr val="FF00FF"/>
              </a:buClr>
            </a:pPr>
            <a:r>
              <a:rPr lang="ru-RU" altLang="ru-RU" b="1" dirty="0">
                <a:solidFill>
                  <a:srgbClr val="006600"/>
                </a:solidFill>
              </a:rPr>
              <a:t>Отверстие с резьбой при длине нарезанной части </a:t>
            </a:r>
            <a:r>
              <a:rPr lang="en-US" altLang="ru-RU" b="1" i="1" dirty="0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10743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101"/>
            <a:ext cx="9144000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98" y="39560"/>
            <a:ext cx="8959405" cy="555723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glow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69850" prstMaterial="dkEdge">
            <a:bevelB w="139700" prst="cross"/>
          </a:sp3d>
        </p:spPr>
        <p:txBody>
          <a:bodyPr>
            <a:noAutofit/>
          </a:bodyPr>
          <a:lstStyle/>
          <a:p>
            <a:pPr lvl="0" algn="ctr"/>
            <a:r>
              <a:rPr lang="ru-RU" sz="3200" b="1" spc="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ИЗУЧАЕМЫЕ ВОПРОСЫ:</a:t>
            </a:r>
            <a:endParaRPr lang="ru-RU" sz="3200" spc="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8953" y="908720"/>
            <a:ext cx="5619580" cy="468052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361950" indent="-3619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150" b="1" dirty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Сущность и назначение резьбовых соединений. </a:t>
            </a:r>
          </a:p>
          <a:p>
            <a:pPr marL="361950" indent="-3619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150" b="1" dirty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Резьба и её элементы. </a:t>
            </a:r>
          </a:p>
          <a:p>
            <a:pPr marL="361950" indent="-3619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150" b="1" dirty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Нарезание внутренней резьбы вручную. </a:t>
            </a:r>
          </a:p>
          <a:p>
            <a:pPr marL="361950" indent="-3619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150" b="1" dirty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Нарезание наружной резьбы вручную. </a:t>
            </a:r>
          </a:p>
          <a:p>
            <a:pPr marL="361950" indent="-3619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150" b="1" dirty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Контроль размеров резьбы.</a:t>
            </a:r>
          </a:p>
          <a:p>
            <a:pPr marL="361950" indent="-3619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150" b="1" dirty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Правила техники безопасности при нарезании    резьбы. </a:t>
            </a:r>
          </a:p>
          <a:p>
            <a:pPr marL="361950" indent="-3619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150" b="1" dirty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Проверка </a:t>
            </a:r>
            <a:r>
              <a:rPr lang="ru-RU" sz="2150" b="1" dirty="0" smtClean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знаний.</a:t>
            </a:r>
            <a:endParaRPr lang="ru-RU" sz="2150" b="1" dirty="0"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269986" y="6531104"/>
            <a:ext cx="762000" cy="36576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BDA1E3-D6F9-4897-83E9-21D731DE460A}" type="slidenum">
              <a:rPr lang="ru-RU" sz="1800">
                <a:solidFill>
                  <a:schemeClr val="bg1"/>
                </a:solidFill>
              </a:rPr>
              <a:t>4</a:t>
            </a:fld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6200" y="6381330"/>
            <a:ext cx="8955786" cy="452740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2400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Т</a:t>
            </a:r>
            <a:r>
              <a:rPr lang="ru-RU" altLang="ru-RU" sz="1600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ЕМА</a:t>
            </a:r>
            <a:r>
              <a:rPr lang="ru-RU" altLang="ru-RU" sz="2400" b="1" dirty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ru-RU" sz="2400" b="1" dirty="0" smtClean="0">
                <a:ln w="3175" cmpd="sng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1.3.3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НАРЕЗАНИЕ РЕЗЬБЫ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 descr="http://www.hmcolleg.ru/images/stories/ikon/vY-Ka10c9JU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843">
            <a:off x="848822" y="2951243"/>
            <a:ext cx="288032" cy="275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71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l_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1" y="941491"/>
            <a:ext cx="7631639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719572" y="-12616"/>
            <a:ext cx="76316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Изображение резьбы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цилиндрической поверхности</a:t>
            </a:r>
          </a:p>
        </p:txBody>
      </p:sp>
    </p:spTree>
    <p:extLst>
      <p:ext uri="{BB962C8B-B14F-4D97-AF65-F5344CB8AC3E}">
        <p14:creationId xmlns:p14="http://schemas.microsoft.com/office/powerpoint/2010/main" val="14319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3" name="Picture 3" descr="виды резъб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985" y="1012519"/>
            <a:ext cx="4932709" cy="57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19572" y="-12616"/>
            <a:ext cx="76316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Изображение резьбы </a:t>
            </a:r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конической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поверхности</a:t>
            </a:r>
          </a:p>
        </p:txBody>
      </p:sp>
    </p:spTree>
    <p:extLst>
      <p:ext uri="{BB962C8B-B14F-4D97-AF65-F5344CB8AC3E}">
        <p14:creationId xmlns:p14="http://schemas.microsoft.com/office/powerpoint/2010/main" val="413802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615" y="28142"/>
            <a:ext cx="7905750" cy="67961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Виды резьбового соединения</a:t>
            </a:r>
          </a:p>
        </p:txBody>
      </p:sp>
      <p:pic>
        <p:nvPicPr>
          <p:cNvPr id="261124" name="Picture 4" descr="бол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" y="1340768"/>
            <a:ext cx="9070970" cy="547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741067" y="764704"/>
            <a:ext cx="7798846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 dirty="0">
                <a:solidFill>
                  <a:srgbClr val="0000FF"/>
                </a:solidFill>
                <a:latin typeface="Arial" panose="020B0604020202020204" pitchFamily="34" charset="0"/>
              </a:rPr>
              <a:t>Болтовое и шпилечное соединения</a:t>
            </a:r>
          </a:p>
        </p:txBody>
      </p:sp>
    </p:spTree>
    <p:extLst>
      <p:ext uri="{BB962C8B-B14F-4D97-AF65-F5344CB8AC3E}">
        <p14:creationId xmlns:p14="http://schemas.microsoft.com/office/powerpoint/2010/main" val="30105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6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9769" y="116632"/>
            <a:ext cx="7967662" cy="64807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Болт, гайка, шпилька</a:t>
            </a:r>
          </a:p>
        </p:txBody>
      </p:sp>
      <p:pic>
        <p:nvPicPr>
          <p:cNvPr id="326659" name="Picture 3" descr="крепежные д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772192" cy="581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73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26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18309"/>
            <a:ext cx="8820980" cy="503237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ИЗОБРАЖЕНИЯ БОЛТОВОГО СОЕДИНЕНИЯ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521546"/>
            <a:ext cx="8928992" cy="3011170"/>
          </a:xfrm>
          <a:solidFill>
            <a:srgbClr val="FFFFCC"/>
          </a:solidFill>
        </p:spPr>
        <p:txBody>
          <a:bodyPr/>
          <a:lstStyle/>
          <a:p>
            <a:pPr eaLnBrk="1" hangingPunct="1"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ru-RU" sz="1800" dirty="0" smtClean="0"/>
              <a:t>состоит из болта, гайки, шайбы и </a:t>
            </a:r>
            <a:r>
              <a:rPr lang="ru-RU" sz="1800" b="1" i="1" dirty="0" smtClean="0">
                <a:solidFill>
                  <a:srgbClr val="FF0000"/>
                </a:solidFill>
              </a:rPr>
              <a:t>предназначается для неподвижного разъёмного соединения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/>
              <a:t>деталей. При корончатых и прорезных гайках используется еще шплинт.</a:t>
            </a:r>
          </a:p>
          <a:p>
            <a:pPr eaLnBrk="1" hangingPunct="1"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ru-RU" sz="1800" b="1" i="1" dirty="0" smtClean="0">
                <a:solidFill>
                  <a:srgbClr val="FF0000"/>
                </a:solidFill>
              </a:rPr>
              <a:t>можно вычерчивать:</a:t>
            </a:r>
          </a:p>
          <a:p>
            <a:pPr marL="265113" indent="0" eaLnBrk="1" hangingPunct="1">
              <a:buClr>
                <a:srgbClr val="0000FF"/>
              </a:buClr>
              <a:buNone/>
              <a:defRPr/>
            </a:pPr>
            <a:r>
              <a:rPr lang="ru-RU" sz="1800" b="1" i="1" dirty="0" smtClean="0">
                <a:solidFill>
                  <a:srgbClr val="0000FF"/>
                </a:solidFill>
              </a:rPr>
              <a:t>а)</a:t>
            </a:r>
            <a:r>
              <a:rPr lang="ru-RU" sz="1800" b="1" i="1" dirty="0" smtClean="0">
                <a:solidFill>
                  <a:srgbClr val="FF0000"/>
                </a:solidFill>
              </a:rPr>
              <a:t> по действительным размерам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/>
              <a:t>болта, гайки, шайбы, взятым из стандартов, </a:t>
            </a:r>
          </a:p>
          <a:p>
            <a:pPr marL="265113" indent="0" eaLnBrk="1" hangingPunct="1">
              <a:buClr>
                <a:srgbClr val="0000FF"/>
              </a:buClr>
              <a:buNone/>
              <a:defRPr/>
            </a:pPr>
            <a:r>
              <a:rPr lang="ru-RU" sz="1800" b="1" i="1" dirty="0" smtClean="0">
                <a:solidFill>
                  <a:srgbClr val="0000FF"/>
                </a:solidFill>
              </a:rPr>
              <a:t>б) </a:t>
            </a:r>
            <a:r>
              <a:rPr lang="ru-RU" sz="1800" b="1" i="1" dirty="0" smtClean="0">
                <a:solidFill>
                  <a:srgbClr val="FF0000"/>
                </a:solidFill>
              </a:rPr>
              <a:t>по условным соотношениям</a:t>
            </a:r>
            <a:r>
              <a:rPr lang="ru-RU" sz="1800" dirty="0" smtClean="0"/>
              <a:t> в зависимости от номинального размера диаметра резьбы </a:t>
            </a:r>
            <a:r>
              <a:rPr lang="en-US" sz="1800" dirty="0" smtClean="0"/>
              <a:t>d</a:t>
            </a:r>
            <a:r>
              <a:rPr lang="ru-RU" sz="1800" i="1" dirty="0" smtClean="0"/>
              <a:t>;</a:t>
            </a:r>
          </a:p>
          <a:p>
            <a:pPr marL="265113" indent="0" eaLnBrk="1" hangingPunct="1">
              <a:buClr>
                <a:srgbClr val="0000FF"/>
              </a:buClr>
              <a:buNone/>
              <a:defRPr/>
            </a:pPr>
            <a:r>
              <a:rPr lang="ru-RU" sz="1800" b="1" i="1" dirty="0" smtClean="0">
                <a:solidFill>
                  <a:srgbClr val="0000FF"/>
                </a:solidFill>
              </a:rPr>
              <a:t>в) </a:t>
            </a:r>
            <a:r>
              <a:rPr lang="ru-RU" sz="1800" b="1" i="1" dirty="0" smtClean="0">
                <a:solidFill>
                  <a:srgbClr val="FF0000"/>
                </a:solidFill>
              </a:rPr>
              <a:t>упрощенно и условно</a:t>
            </a:r>
            <a:r>
              <a:rPr lang="ru-RU" sz="1800" dirty="0" smtClean="0"/>
              <a:t>, когда толщина стержня на чертеже меньше 2 мм.</a:t>
            </a:r>
          </a:p>
        </p:txBody>
      </p:sp>
      <p:graphicFrame>
        <p:nvGraphicFramePr>
          <p:cNvPr id="17412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9542713"/>
              </p:ext>
            </p:extLst>
          </p:nvPr>
        </p:nvGraphicFramePr>
        <p:xfrm>
          <a:off x="1259632" y="3391538"/>
          <a:ext cx="6336704" cy="349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49" name="Image" r:id="rId3" imgW="5079365" imgH="3111111" progId="Photoshop.Image.8">
                  <p:embed/>
                </p:oleObj>
              </mc:Choice>
              <mc:Fallback>
                <p:oleObj name="Image" r:id="rId3" imgW="5079365" imgH="3111111" progId="Photoshop.Image.8">
                  <p:embed/>
                  <p:pic>
                    <p:nvPicPr>
                      <p:cNvPr id="17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391538"/>
                        <a:ext cx="6336704" cy="349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646121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5556" y="208756"/>
            <a:ext cx="8229600" cy="3476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Упрощенное изображение болтового соединения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64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048579"/>
              </p:ext>
            </p:extLst>
          </p:nvPr>
        </p:nvGraphicFramePr>
        <p:xfrm>
          <a:off x="-108520" y="666750"/>
          <a:ext cx="6345402" cy="6073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72" name="AutoCAD Drawing" r:id="rId3" imgW="5762625" imgH="3448050" progId="AutoCAD.Drawing.16">
                  <p:embed/>
                </p:oleObj>
              </mc:Choice>
              <mc:Fallback>
                <p:oleObj name="AutoCAD Drawing" r:id="rId3" imgW="5762625" imgH="3448050" progId="AutoCAD.Drawing.16">
                  <p:embed/>
                  <p:pic>
                    <p:nvPicPr>
                      <p:cNvPr id="264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742" r="18742"/>
                      <a:stretch>
                        <a:fillRect/>
                      </a:stretch>
                    </p:blipFill>
                    <p:spPr bwMode="auto">
                      <a:xfrm>
                        <a:off x="-108520" y="666750"/>
                        <a:ext cx="6345402" cy="6073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6084168" y="1484784"/>
            <a:ext cx="2592387" cy="49069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r>
              <a:rPr lang="ru-RU" altLang="ru-RU" dirty="0">
                <a:latin typeface="Arial" panose="020B0604020202020204" pitchFamily="34" charset="0"/>
              </a:rPr>
              <a:t> </a:t>
            </a:r>
            <a:r>
              <a:rPr lang="en-US" altLang="ru-RU" dirty="0" smtClean="0">
                <a:latin typeface="Arial" panose="020B0604020202020204" pitchFamily="34" charset="0"/>
              </a:rPr>
              <a:t>– </a:t>
            </a:r>
            <a:r>
              <a:rPr lang="ru-RU" altLang="ru-RU" dirty="0" smtClean="0">
                <a:latin typeface="Arial" panose="020B0604020202020204" pitchFamily="34" charset="0"/>
              </a:rPr>
              <a:t>диаметр резьбы</a:t>
            </a:r>
            <a:endParaRPr lang="en-US" altLang="ru-RU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r>
              <a:rPr lang="ru-RU" altLang="ru-RU" sz="1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отв</a:t>
            </a: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</a:rPr>
              <a:t>= </a:t>
            </a:r>
            <a:r>
              <a:rPr lang="en-US" altLang="ru-RU" dirty="0">
                <a:latin typeface="Arial" panose="020B0604020202020204" pitchFamily="34" charset="0"/>
              </a:rPr>
              <a:t> </a:t>
            </a:r>
            <a:r>
              <a:rPr lang="ru-RU" altLang="ru-RU" dirty="0" smtClean="0">
                <a:latin typeface="Arial" panose="020B0604020202020204" pitchFamily="34" charset="0"/>
              </a:rPr>
              <a:t>1,1</a:t>
            </a:r>
            <a:r>
              <a:rPr lang="en-US" altLang="ru-RU" dirty="0">
                <a:latin typeface="Arial" panose="020B0604020202020204" pitchFamily="34" charset="0"/>
              </a:rPr>
              <a:t>d</a:t>
            </a:r>
            <a:endParaRPr lang="ru-RU" altLang="ru-RU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r>
              <a:rPr lang="ru-RU" altLang="ru-RU" dirty="0">
                <a:latin typeface="Arial" panose="020B0604020202020204" pitchFamily="34" charset="0"/>
              </a:rPr>
              <a:t> </a:t>
            </a:r>
            <a:r>
              <a:rPr lang="en-US" altLang="ru-RU" dirty="0">
                <a:latin typeface="Arial" panose="020B0604020202020204" pitchFamily="34" charset="0"/>
              </a:rPr>
              <a:t>    </a:t>
            </a:r>
            <a:r>
              <a:rPr lang="ru-RU" altLang="ru-RU" dirty="0">
                <a:latin typeface="Arial" panose="020B0604020202020204" pitchFamily="34" charset="0"/>
              </a:rPr>
              <a:t>= </a:t>
            </a:r>
            <a:r>
              <a:rPr lang="en-US" altLang="ru-RU" dirty="0">
                <a:latin typeface="Arial" panose="020B0604020202020204" pitchFamily="34" charset="0"/>
              </a:rPr>
              <a:t> </a:t>
            </a:r>
            <a:r>
              <a:rPr lang="ru-RU" altLang="ru-RU" dirty="0" smtClean="0">
                <a:latin typeface="Arial" panose="020B0604020202020204" pitchFamily="34" charset="0"/>
              </a:rPr>
              <a:t>2</a:t>
            </a:r>
            <a:r>
              <a:rPr lang="en-US" altLang="ru-RU" dirty="0">
                <a:latin typeface="Arial" panose="020B0604020202020204" pitchFamily="34" charset="0"/>
              </a:rPr>
              <a:t>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ru-RU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r>
              <a:rPr lang="ru-RU" altLang="ru-RU" sz="1400" dirty="0">
                <a:solidFill>
                  <a:srgbClr val="FF0000"/>
                </a:solidFill>
                <a:latin typeface="Arial" panose="020B0604020202020204" pitchFamily="34" charset="0"/>
              </a:rPr>
              <a:t>ш</a:t>
            </a:r>
            <a:r>
              <a:rPr lang="en-US" altLang="ru-RU" dirty="0">
                <a:latin typeface="Arial" panose="020B0604020202020204" pitchFamily="34" charset="0"/>
              </a:rPr>
              <a:t>   = </a:t>
            </a:r>
            <a:r>
              <a:rPr lang="en-US" altLang="ru-RU" dirty="0" smtClean="0">
                <a:latin typeface="Arial" panose="020B0604020202020204" pitchFamily="34" charset="0"/>
              </a:rPr>
              <a:t> 2,2d </a:t>
            </a:r>
            <a:endParaRPr lang="en-US" altLang="ru-RU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ru-RU" alt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ш</a:t>
            </a: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     </a:t>
            </a:r>
            <a:r>
              <a:rPr lang="en-US" altLang="ru-RU" dirty="0">
                <a:latin typeface="Arial" panose="020B0604020202020204" pitchFamily="34" charset="0"/>
              </a:rPr>
              <a:t>= </a:t>
            </a:r>
            <a:r>
              <a:rPr lang="en-US" altLang="ru-RU" dirty="0" smtClean="0">
                <a:latin typeface="Arial" panose="020B0604020202020204" pitchFamily="34" charset="0"/>
              </a:rPr>
              <a:t> </a:t>
            </a:r>
            <a:r>
              <a:rPr lang="en-US" altLang="ru-RU" dirty="0">
                <a:latin typeface="Arial" panose="020B0604020202020204" pitchFamily="34" charset="0"/>
              </a:rPr>
              <a:t>0,15d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ru-RU" dirty="0">
                <a:latin typeface="Arial" panose="020B0604020202020204" pitchFamily="34" charset="0"/>
              </a:rPr>
              <a:t>      =  </a:t>
            </a:r>
            <a:r>
              <a:rPr lang="en-US" altLang="ru-RU" dirty="0" smtClean="0">
                <a:latin typeface="Arial" panose="020B0604020202020204" pitchFamily="34" charset="0"/>
              </a:rPr>
              <a:t>0,8d</a:t>
            </a:r>
            <a:endParaRPr lang="en-US" altLang="ru-RU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en-US" altLang="ru-RU" dirty="0">
                <a:latin typeface="Arial" panose="020B0604020202020204" pitchFamily="34" charset="0"/>
              </a:rPr>
              <a:t>       =  </a:t>
            </a:r>
            <a:r>
              <a:rPr lang="en-US" altLang="ru-RU" dirty="0" smtClean="0">
                <a:latin typeface="Arial" panose="020B0604020202020204" pitchFamily="34" charset="0"/>
              </a:rPr>
              <a:t>0,7d</a:t>
            </a:r>
            <a:endParaRPr lang="en-US" altLang="ru-RU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K </a:t>
            </a:r>
            <a:r>
              <a:rPr lang="en-US" altLang="ru-RU" dirty="0">
                <a:latin typeface="Arial" panose="020B0604020202020204" pitchFamily="34" charset="0"/>
              </a:rPr>
              <a:t>     = 0,25 </a:t>
            </a:r>
            <a:r>
              <a:rPr lang="en-US" altLang="ru-RU" dirty="0">
                <a:latin typeface="Arial" panose="020B0604020202020204" pitchFamily="34" charset="0"/>
                <a:sym typeface="Symbol" panose="05050102010706020507" pitchFamily="18" charset="2"/>
              </a:rPr>
              <a:t>0,5d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altLang="ru-RU" dirty="0">
                <a:latin typeface="Arial" panose="020B0604020202020204" pitchFamily="34" charset="0"/>
                <a:sym typeface="Symbol" panose="05050102010706020507" pitchFamily="18" charset="2"/>
              </a:rPr>
              <a:t>      = 0,9  0,95D</a:t>
            </a:r>
            <a:endParaRPr lang="ru-RU" altLang="ru-RU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</a:pPr>
            <a:endParaRPr lang="en-US" altLang="ru-RU" dirty="0"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Длина болта:</a:t>
            </a:r>
            <a:endParaRPr lang="en-US" altLang="ru-RU" b="1" dirty="0">
              <a:solidFill>
                <a:srgbClr val="000066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ru-RU" b="1" i="1" dirty="0" smtClean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l</a:t>
            </a:r>
            <a:r>
              <a:rPr lang="en-US" altLang="ru-RU" b="1" dirty="0" smtClean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ru-RU" dirty="0">
                <a:latin typeface="Arial" panose="020B0604020202020204" pitchFamily="34" charset="0"/>
                <a:sym typeface="Symbol" panose="05050102010706020507" pitchFamily="18" charset="2"/>
              </a:rPr>
              <a:t>= A + </a:t>
            </a:r>
            <a:r>
              <a:rPr lang="ru-RU" altLang="ru-RU" dirty="0">
                <a:latin typeface="Arial" panose="020B0604020202020204" pitchFamily="34" charset="0"/>
                <a:sym typeface="Symbol" panose="05050102010706020507" pitchFamily="18" charset="2"/>
              </a:rPr>
              <a:t>Б +</a:t>
            </a:r>
            <a:r>
              <a:rPr lang="en-US" altLang="ru-RU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ru-RU" dirty="0">
                <a:latin typeface="Arial" panose="020B0604020202020204" pitchFamily="34" charset="0"/>
              </a:rPr>
              <a:t>t</a:t>
            </a:r>
            <a:r>
              <a:rPr lang="ru-RU" altLang="ru-RU" sz="1400" dirty="0">
                <a:latin typeface="Arial" panose="020B0604020202020204" pitchFamily="34" charset="0"/>
              </a:rPr>
              <a:t>ш</a:t>
            </a:r>
            <a:r>
              <a:rPr lang="en-US" altLang="ru-RU" dirty="0">
                <a:latin typeface="Arial" panose="020B0604020202020204" pitchFamily="34" charset="0"/>
              </a:rPr>
              <a:t> + H + K</a:t>
            </a:r>
            <a:endParaRPr lang="ru-RU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4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6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6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4" grpId="0"/>
      <p:bldP spid="26419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2730" y="85780"/>
            <a:ext cx="9036496" cy="51417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ИЗОБРАЖЕНИЯ СОЕДИНЕНИЯ ШПИЛЬКОЙ 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30" y="595716"/>
            <a:ext cx="9036496" cy="1897180"/>
          </a:xfrm>
          <a:solidFill>
            <a:srgbClr val="CCFFCC"/>
          </a:solidFill>
        </p:spPr>
        <p:txBody>
          <a:bodyPr/>
          <a:lstStyle/>
          <a:p>
            <a:pPr eaLnBrk="1" hangingPunct="1"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ru-RU" sz="1700" dirty="0" smtClean="0"/>
              <a:t>состоит из </a:t>
            </a:r>
            <a:r>
              <a:rPr lang="ru-RU" sz="1700" b="1" dirty="0" smtClean="0">
                <a:solidFill>
                  <a:srgbClr val="FF0000"/>
                </a:solidFill>
              </a:rPr>
              <a:t>шпильки, гайки и шайбы</a:t>
            </a:r>
            <a:r>
              <a:rPr lang="ru-RU" sz="1700" dirty="0" smtClean="0"/>
              <a:t>; при корончатых гайках – ещё и </a:t>
            </a:r>
            <a:r>
              <a:rPr lang="ru-RU" sz="1700" b="1" dirty="0" smtClean="0">
                <a:solidFill>
                  <a:srgbClr val="FF0000"/>
                </a:solidFill>
              </a:rPr>
              <a:t>шплинт</a:t>
            </a:r>
            <a:r>
              <a:rPr lang="ru-RU" sz="1700" dirty="0" smtClean="0"/>
              <a:t>. </a:t>
            </a:r>
            <a:endParaRPr lang="en-US" sz="1700" dirty="0" smtClean="0"/>
          </a:p>
          <a:p>
            <a:pPr eaLnBrk="1" hangingPunct="1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ru-RU" sz="1700" b="1" dirty="0" smtClean="0">
                <a:solidFill>
                  <a:srgbClr val="FF0000"/>
                </a:solidFill>
              </a:rPr>
              <a:t>глубина сверления гнезда </a:t>
            </a:r>
            <a:r>
              <a:rPr lang="ru-RU" sz="1700" dirty="0" smtClean="0"/>
              <a:t>принимается равной </a:t>
            </a:r>
            <a:r>
              <a:rPr lang="en-US" sz="1700" b="1" i="1" dirty="0" smtClean="0">
                <a:solidFill>
                  <a:srgbClr val="FF0000"/>
                </a:solidFill>
              </a:rPr>
              <a:t>l</a:t>
            </a:r>
            <a:r>
              <a:rPr lang="ru-RU" sz="1700" b="1" i="1" baseline="-25000" dirty="0" smtClean="0">
                <a:solidFill>
                  <a:srgbClr val="FF0000"/>
                </a:solidFill>
              </a:rPr>
              <a:t>1</a:t>
            </a:r>
            <a:r>
              <a:rPr lang="ru-RU" sz="1700" b="1" i="1" dirty="0" smtClean="0">
                <a:solidFill>
                  <a:srgbClr val="FF0000"/>
                </a:solidFill>
              </a:rPr>
              <a:t>+6Р</a:t>
            </a:r>
            <a:r>
              <a:rPr lang="ru-RU" sz="1700" dirty="0" smtClean="0"/>
              <a:t>, а </a:t>
            </a:r>
            <a:r>
              <a:rPr lang="ru-RU" sz="1700" b="1" dirty="0" smtClean="0">
                <a:solidFill>
                  <a:srgbClr val="FF0000"/>
                </a:solidFill>
              </a:rPr>
              <a:t>длина нарезной части гнезда</a:t>
            </a:r>
            <a:r>
              <a:rPr lang="ru-RU" sz="1700" b="1" i="1" dirty="0" smtClean="0">
                <a:solidFill>
                  <a:srgbClr val="FF0000"/>
                </a:solidFill>
              </a:rPr>
              <a:t> –</a:t>
            </a:r>
            <a:r>
              <a:rPr lang="en-US" sz="1700" b="1" i="1" dirty="0" smtClean="0">
                <a:solidFill>
                  <a:srgbClr val="FF0000"/>
                </a:solidFill>
              </a:rPr>
              <a:t> l</a:t>
            </a:r>
            <a:r>
              <a:rPr lang="ru-RU" sz="1700" b="1" i="1" baseline="-25000" dirty="0" smtClean="0">
                <a:solidFill>
                  <a:srgbClr val="FF0000"/>
                </a:solidFill>
              </a:rPr>
              <a:t>1</a:t>
            </a:r>
            <a:r>
              <a:rPr lang="ru-RU" sz="1700" b="1" i="1" dirty="0" smtClean="0">
                <a:solidFill>
                  <a:srgbClr val="FF0000"/>
                </a:solidFill>
              </a:rPr>
              <a:t>+2Р</a:t>
            </a:r>
            <a:r>
              <a:rPr lang="ru-RU" sz="1700" dirty="0" smtClean="0"/>
              <a:t>; где </a:t>
            </a:r>
            <a:r>
              <a:rPr lang="ru-RU" sz="1700" b="1" i="1" dirty="0" smtClean="0">
                <a:solidFill>
                  <a:srgbClr val="FF0000"/>
                </a:solidFill>
              </a:rPr>
              <a:t>Р</a:t>
            </a:r>
            <a:r>
              <a:rPr lang="ru-RU" sz="1700" dirty="0" smtClean="0"/>
              <a:t> – шаг резьбы; </a:t>
            </a:r>
            <a:r>
              <a:rPr lang="en-US" sz="1700" b="1" i="1" dirty="0" smtClean="0">
                <a:solidFill>
                  <a:srgbClr val="FF0000"/>
                </a:solidFill>
              </a:rPr>
              <a:t>l</a:t>
            </a:r>
            <a:r>
              <a:rPr lang="ru-RU" sz="1700" b="1" i="1" baseline="-25000" dirty="0" smtClean="0">
                <a:solidFill>
                  <a:srgbClr val="FF0000"/>
                </a:solidFill>
              </a:rPr>
              <a:t>1</a:t>
            </a:r>
            <a:r>
              <a:rPr lang="en-US" sz="1700" dirty="0" smtClean="0"/>
              <a:t> – </a:t>
            </a:r>
            <a:r>
              <a:rPr lang="ru-RU" sz="1700" dirty="0" smtClean="0"/>
              <a:t>длина ввинчиваемого конца шпильки, зависит от материала детали: </a:t>
            </a:r>
            <a:endParaRPr lang="en-US" sz="1700" dirty="0" smtClean="0"/>
          </a:p>
          <a:p>
            <a:pPr marL="806450" eaLnBrk="1" hangingPunct="1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ru-RU" sz="1700" dirty="0" smtClean="0"/>
              <a:t>для стали и бронзы – </a:t>
            </a:r>
            <a:r>
              <a:rPr lang="en-US" sz="1700" b="1" i="1" dirty="0" smtClean="0">
                <a:solidFill>
                  <a:srgbClr val="FF0000"/>
                </a:solidFill>
              </a:rPr>
              <a:t>d</a:t>
            </a:r>
            <a:r>
              <a:rPr lang="ru-RU" sz="1700" i="1" dirty="0" smtClean="0"/>
              <a:t>, </a:t>
            </a:r>
            <a:endParaRPr lang="en-US" sz="1700" i="1" dirty="0" smtClean="0"/>
          </a:p>
          <a:p>
            <a:pPr marL="806450" eaLnBrk="1" hangingPunct="1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ru-RU" sz="1700" dirty="0" smtClean="0"/>
              <a:t>для чугуна – </a:t>
            </a:r>
            <a:r>
              <a:rPr lang="ru-RU" sz="1700" b="1" i="1" dirty="0" smtClean="0">
                <a:solidFill>
                  <a:srgbClr val="FF0000"/>
                </a:solidFill>
              </a:rPr>
              <a:t>(1,25; 1,6)</a:t>
            </a:r>
            <a:r>
              <a:rPr lang="en-US" sz="1700" b="1" i="1" dirty="0" smtClean="0">
                <a:solidFill>
                  <a:srgbClr val="FF0000"/>
                </a:solidFill>
              </a:rPr>
              <a:t>d</a:t>
            </a:r>
            <a:r>
              <a:rPr lang="ru-RU" sz="1700" dirty="0" smtClean="0"/>
              <a:t>, </a:t>
            </a:r>
            <a:endParaRPr lang="en-US" sz="1700" dirty="0" smtClean="0"/>
          </a:p>
          <a:p>
            <a:pPr marL="806450" eaLnBrk="1" hangingPunct="1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ru-RU" sz="1700" dirty="0" smtClean="0"/>
              <a:t>для алюминия – </a:t>
            </a:r>
            <a:r>
              <a:rPr lang="ru-RU" sz="1700" b="1" i="1" dirty="0" smtClean="0">
                <a:solidFill>
                  <a:srgbClr val="FF0000"/>
                </a:solidFill>
              </a:rPr>
              <a:t>(2-</a:t>
            </a:r>
            <a:r>
              <a:rPr lang="en-US" sz="1700" b="1" i="1" dirty="0" smtClean="0">
                <a:solidFill>
                  <a:srgbClr val="FF0000"/>
                </a:solidFill>
              </a:rPr>
              <a:t>2</a:t>
            </a:r>
            <a:r>
              <a:rPr lang="ru-RU" sz="1700" b="1" i="1" dirty="0" smtClean="0">
                <a:solidFill>
                  <a:srgbClr val="FF0000"/>
                </a:solidFill>
              </a:rPr>
              <a:t>,5)</a:t>
            </a:r>
            <a:r>
              <a:rPr lang="en-US" sz="1700" b="1" i="1" dirty="0" smtClean="0">
                <a:solidFill>
                  <a:srgbClr val="FF0000"/>
                </a:solidFill>
              </a:rPr>
              <a:t>d</a:t>
            </a:r>
            <a:r>
              <a:rPr lang="ru-RU" sz="1700" dirty="0" smtClean="0"/>
              <a:t>. </a:t>
            </a:r>
            <a:endParaRPr lang="en-US" sz="1700" dirty="0" smtClean="0"/>
          </a:p>
        </p:txBody>
      </p:sp>
      <p:graphicFrame>
        <p:nvGraphicFramePr>
          <p:cNvPr id="19460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47302001"/>
              </p:ext>
            </p:extLst>
          </p:nvPr>
        </p:nvGraphicFramePr>
        <p:xfrm>
          <a:off x="52730" y="2473560"/>
          <a:ext cx="9036496" cy="438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97" name="Image" r:id="rId3" imgW="5079365" imgH="2463492" progId="Photoshop.Image.8">
                  <p:embed/>
                </p:oleObj>
              </mc:Choice>
              <mc:Fallback>
                <p:oleObj name="Image" r:id="rId3" imgW="5079365" imgH="2463492" progId="Photoshop.Image.8">
                  <p:embed/>
                  <p:pic>
                    <p:nvPicPr>
                      <p:cNvPr id="194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0" y="2473560"/>
                        <a:ext cx="9036496" cy="4384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55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93237"/>
            <a:ext cx="8928991" cy="9595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Упрощенное изображение 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шпилечного соединения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704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65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340671"/>
              </p:ext>
            </p:extLst>
          </p:nvPr>
        </p:nvGraphicFramePr>
        <p:xfrm>
          <a:off x="467544" y="938634"/>
          <a:ext cx="7970090" cy="4768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9" name="AutoCAD Drawing" r:id="rId3" imgW="5762625" imgH="3448050" progId="AutoCAD.Drawing.16">
                  <p:embed/>
                </p:oleObj>
              </mc:Choice>
              <mc:Fallback>
                <p:oleObj name="AutoCAD Drawing" r:id="rId3" imgW="5762625" imgH="3448050" progId="AutoCAD.Drawing.16">
                  <p:embed/>
                  <p:pic>
                    <p:nvPicPr>
                      <p:cNvPr id="265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938634"/>
                        <a:ext cx="7970090" cy="4768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136144" y="5805264"/>
            <a:ext cx="8568952" cy="40011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Длиной шпильки </a:t>
            </a:r>
            <a:r>
              <a:rPr lang="ru-RU" altLang="ru-RU" sz="2000" b="1" dirty="0">
                <a:solidFill>
                  <a:srgbClr val="0000FF"/>
                </a:solidFill>
                <a:latin typeface="Arial" panose="020B0604020202020204" pitchFamily="34" charset="0"/>
              </a:rPr>
              <a:t>считается её длина без ввинчиваемого конца</a:t>
            </a:r>
          </a:p>
        </p:txBody>
      </p:sp>
    </p:spTree>
    <p:extLst>
      <p:ext uri="{BB962C8B-B14F-4D97-AF65-F5344CB8AC3E}">
        <p14:creationId xmlns:p14="http://schemas.microsoft.com/office/powerpoint/2010/main" val="96948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6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8" grpId="0"/>
      <p:bldP spid="2652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8558"/>
            <a:ext cx="8856984" cy="563562"/>
          </a:xfrm>
          <a:solidFill>
            <a:srgbClr val="00B0F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СОЕДИНЕНИЕ ВИНТОМ 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563562"/>
            <a:ext cx="8856984" cy="1353270"/>
          </a:xfrm>
          <a:solidFill>
            <a:srgbClr val="CCFFCC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1900" b="1" dirty="0" smtClean="0">
                <a:solidFill>
                  <a:srgbClr val="0000D0"/>
                </a:solidFill>
              </a:rPr>
              <a:t>В соединении деталь с гладким отверстием притягивается путём ввертывания </a:t>
            </a:r>
            <a:r>
              <a:rPr lang="ru-RU" sz="1900" b="1" dirty="0" smtClean="0">
                <a:solidFill>
                  <a:srgbClr val="FF0000"/>
                </a:solidFill>
              </a:rPr>
              <a:t>винта</a:t>
            </a:r>
            <a:r>
              <a:rPr lang="ru-RU" sz="1900" b="1" dirty="0" smtClean="0">
                <a:solidFill>
                  <a:srgbClr val="0000D0"/>
                </a:solidFill>
              </a:rPr>
              <a:t> в отверстие с резьбой другой детали. </a:t>
            </a:r>
          </a:p>
          <a:p>
            <a:pPr eaLnBrk="1" hangingPunct="1">
              <a:defRPr/>
            </a:pPr>
            <a:r>
              <a:rPr lang="ru-RU" sz="1900" b="1" dirty="0" smtClean="0">
                <a:solidFill>
                  <a:srgbClr val="0000D0"/>
                </a:solidFill>
              </a:rPr>
              <a:t>Нарезанное отверстие выполняется так же, как гнездо для шпильки.</a:t>
            </a:r>
          </a:p>
        </p:txBody>
      </p:sp>
      <p:graphicFrame>
        <p:nvGraphicFramePr>
          <p:cNvPr id="2150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10949256"/>
              </p:ext>
            </p:extLst>
          </p:nvPr>
        </p:nvGraphicFramePr>
        <p:xfrm>
          <a:off x="1824626" y="1700808"/>
          <a:ext cx="7139862" cy="515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44" name="Image" r:id="rId3" imgW="5079365" imgH="3669841" progId="Photoshop.Image.8">
                  <p:embed/>
                </p:oleObj>
              </mc:Choice>
              <mc:Fallback>
                <p:oleObj name="Image" r:id="rId3" imgW="5079365" imgH="3669841" progId="Photoshop.Image.8">
                  <p:embed/>
                  <p:pic>
                    <p:nvPicPr>
                      <p:cNvPr id="215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626" y="1700808"/>
                        <a:ext cx="7139862" cy="5157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0394748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49" y="404664"/>
            <a:ext cx="8229600" cy="64928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Винты</a:t>
            </a:r>
          </a:p>
        </p:txBody>
      </p:sp>
      <p:pic>
        <p:nvPicPr>
          <p:cNvPr id="252931" name="Picture 3" descr="с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5" y="1268760"/>
            <a:ext cx="8679309" cy="501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86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0"/>
                                        <p:tgtEl>
                                          <p:spTgt spid="25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59928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НАРЕЗАНИЕ РЕЗЬБЫ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62871" y="1460067"/>
            <a:ext cx="8568952" cy="511256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Сущность и назначение резьбовых соединений.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Резьба и её элементы. </a:t>
            </a:r>
          </a:p>
          <a:p>
            <a:pPr marL="514350" indent="-5143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Нарезание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внутренней резьбы 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вручную</a:t>
            </a:r>
            <a:r>
              <a:rPr lang="ru-RU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514350" indent="-5143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Нарезание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наружной 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резьбы вручную. </a:t>
            </a:r>
            <a:endParaRPr lang="ru-RU" sz="2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размеров резьбы.</a:t>
            </a:r>
          </a:p>
          <a:p>
            <a:pPr marL="514350" indent="-5143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техники безопасности при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нарезании    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резьбы</a:t>
            </a:r>
            <a:r>
              <a:rPr lang="ru-RU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514350" indent="-514350"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ru-RU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Проверка знаний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888520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</a:rPr>
              <a:t>Учебные вопросы: </a:t>
            </a:r>
            <a:endParaRPr lang="ru-RU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6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4" y="31773"/>
            <a:ext cx="9080895" cy="512188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C00000"/>
                </a:solidFill>
              </a:rPr>
              <a:t>Конструктивные формы резьбовых соединений</a:t>
            </a:r>
            <a:endParaRPr lang="ru-RU" sz="2600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болты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4402" y="2818299"/>
            <a:ext cx="3161310" cy="2285396"/>
          </a:xfrm>
        </p:spPr>
      </p:pic>
      <p:pic>
        <p:nvPicPr>
          <p:cNvPr id="5" name="Рисунок 4" descr="винты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555" y="5101340"/>
            <a:ext cx="2985726" cy="1722134"/>
          </a:xfrm>
          <a:prstGeom prst="rect">
            <a:avLst/>
          </a:prstGeom>
        </p:spPr>
      </p:pic>
      <p:pic>
        <p:nvPicPr>
          <p:cNvPr id="6" name="Рисунок 5" descr="шпильки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402" y="582945"/>
            <a:ext cx="3847373" cy="2196370"/>
          </a:xfrm>
          <a:prstGeom prst="rect">
            <a:avLst/>
          </a:prstGeom>
        </p:spPr>
      </p:pic>
      <p:pic>
        <p:nvPicPr>
          <p:cNvPr id="7" name="Рисунок 6" descr="рымболт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543961"/>
            <a:ext cx="3719681" cy="3124827"/>
          </a:xfrm>
          <a:prstGeom prst="rect">
            <a:avLst/>
          </a:prstGeom>
        </p:spPr>
      </p:pic>
      <p:pic>
        <p:nvPicPr>
          <p:cNvPr id="8" name="Рисунок 7" descr="гайки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3986039"/>
            <a:ext cx="4609492" cy="269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340768"/>
            <a:ext cx="6696744" cy="3960440"/>
          </a:xfrm>
          <a:solidFill>
            <a:srgbClr val="FFFFCC"/>
          </a:solidFill>
          <a:ln w="762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ПРИМЕНЕНИЕ РЕЗЬБОВЫХ СОЕДИНЕНИЙ</a:t>
            </a:r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endParaRPr lang="ru-RU" altLang="ru-RU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6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Ð ÐÐÐ¬ÐÐ  Ð² ÑÐ·Ð»Ð°Ñ Ð¸  Ð½Ð° Ð´ÐµÑÐ°Ð»ÑÑ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4" y="0"/>
            <a:ext cx="9172354" cy="6870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1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4" name="Picture 12" descr="https://pubimg.4mycar.ru/images/full/064de9a1f77aa9e614e78a542e553efbb71423000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85" y="-17355"/>
            <a:ext cx="3920089" cy="294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https://i.ebayimg.com/00/s/NjM5WDk2MA==/z/vhkAAOSwJ5Bd74n9/$_57.JPG?set_id=8800005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" y="3241625"/>
            <a:ext cx="2617883" cy="174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https://alterv.ru/upload/iblock/fe7/k0978_vstavki_rezbovy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" y="5052504"/>
            <a:ext cx="259066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https://images.satu.kz/154869976_w200_h200_metiznaya-produktsiya-bolt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17" y="9660"/>
            <a:ext cx="3284798" cy="328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2" name="Picture 10" descr="https://st26.stpulscen.ru/images/product/234/304/352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51" y="2922712"/>
            <a:ext cx="6558813" cy="39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 descr="https://mtoil.com.ua/uploads/shop/products/additional/a23bd5e85d11797fcd74ef8d81dfba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34395" cy="31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MN\Desktop\РезьбСоед\z_bol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784976" cy="596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3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KMN\Desktop\РезьбСоед\3851559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9" y="687986"/>
            <a:ext cx="4248472" cy="31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C:\Users\KMN\Desktop\РезьбСоед\VAZ2106-190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2941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C:\Users\KMN\Desktop\РезьбСоед\news11342955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97" y="673105"/>
            <a:ext cx="208756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91428" y="-50800"/>
            <a:ext cx="7720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dirty="0">
                <a:solidFill>
                  <a:srgbClr val="C00000"/>
                </a:solidFill>
              </a:rPr>
              <a:t>Применение винтовых соединений</a:t>
            </a:r>
          </a:p>
        </p:txBody>
      </p:sp>
    </p:spTree>
    <p:extLst>
      <p:ext uri="{BB962C8B-B14F-4D97-AF65-F5344CB8AC3E}">
        <p14:creationId xmlns:p14="http://schemas.microsoft.com/office/powerpoint/2010/main" val="27052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KMN\Desktop\РезьбСоед\354715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529013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C:\Users\KMN\Desktop\РезьбСоед\image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2"/>
            <a:ext cx="3825875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571500" y="214313"/>
            <a:ext cx="813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dirty="0">
                <a:solidFill>
                  <a:srgbClr val="C00000"/>
                </a:solidFill>
              </a:rPr>
              <a:t>Применение шпилечных соединений</a:t>
            </a:r>
          </a:p>
        </p:txBody>
      </p:sp>
    </p:spTree>
    <p:extLst>
      <p:ext uri="{BB962C8B-B14F-4D97-AF65-F5344CB8AC3E}">
        <p14:creationId xmlns:p14="http://schemas.microsoft.com/office/powerpoint/2010/main" val="7773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autopeople.ru/images/gallery/27/71827/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3742"/>
            <a:ext cx="7433159" cy="68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0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70" name="Picture 14" descr="http://www.autoprospect.ru/audi/a6/images/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1430" y="-865246"/>
            <a:ext cx="6070408" cy="83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6331057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DD0000"/>
                </a:solidFill>
                <a:latin typeface="Helvetica" panose="020B0604020202020204" pitchFamily="34" charset="0"/>
                <a:hlinkClick r:id="rId3"/>
              </a:rPr>
              <a:t>Ауди А6. Головка блока цилиндров. </a:t>
            </a:r>
            <a:r>
              <a:rPr lang="ru-RU" dirty="0" err="1">
                <a:solidFill>
                  <a:srgbClr val="DD0000"/>
                </a:solidFill>
                <a:latin typeface="Helvetica" panose="020B0604020202020204" pitchFamily="34" charset="0"/>
                <a:hlinkClick r:id="rId3"/>
              </a:rPr>
              <a:t>Audi</a:t>
            </a:r>
            <a:r>
              <a:rPr lang="ru-RU" dirty="0">
                <a:solidFill>
                  <a:srgbClr val="DD0000"/>
                </a:solidFill>
                <a:latin typeface="Helvetica" panose="020B0604020202020204" pitchFamily="34" charset="0"/>
                <a:hlinkClick r:id="rId3"/>
              </a:rPr>
              <a:t> A6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2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ravta.ru/upload/iblock/1fa/1fa57ba6363b553c442026be616899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03730"/>
            <a:ext cx="5550763" cy="41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https://kantora-vl.ru/image/catalog/categories/2ca05da9fbee0843854887a12348c47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3251"/>
            <a:ext cx="4090938" cy="262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https://images.ru.prom.st/198665704_w640_h640_prostavki-kolesnye-20m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2" y="0"/>
            <a:ext cx="2773315" cy="277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orldkrep.ru/data/Strubcyni_i_tiski/Tiski_slesarnyie_povorotny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 r="13673" b="7292"/>
          <a:stretch>
            <a:fillRect/>
          </a:stretch>
        </p:blipFill>
        <p:spPr bwMode="auto">
          <a:xfrm>
            <a:off x="0" y="4363799"/>
            <a:ext cx="3491880" cy="249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тиски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r="8591"/>
          <a:stretch>
            <a:fillRect/>
          </a:stretch>
        </p:blipFill>
        <p:spPr bwMode="auto">
          <a:xfrm>
            <a:off x="440413" y="2775515"/>
            <a:ext cx="2803784" cy="158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90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00" y="2600325"/>
            <a:ext cx="6400800" cy="22860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6628" name="Рисунок 3" descr="http://teacher.3xy.com.cn/sxyAdminData/images/resource/jpg/200805/20080528150033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 w="76200">
            <a:solidFill>
              <a:srgbClr val="FF0000"/>
            </a:solidFill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3347864" y="1340768"/>
            <a:ext cx="5112568" cy="4376083"/>
          </a:xfrm>
          <a:prstGeom prst="doubleWave">
            <a:avLst>
              <a:gd name="adj1" fmla="val 6250"/>
              <a:gd name="adj2" fmla="val -188"/>
            </a:avLst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Сущность и назначение резьбовых соединений</a:t>
            </a:r>
            <a:endParaRPr lang="en-US" sz="4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6" name="Picture 10" descr="http://ae01.alicdn.com/kf/HTB1ewNdeVHM8KJjSZFwq6AibXX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6525344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a.d-cd.net/898bbdu-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" y="4858599"/>
            <a:ext cx="2703063" cy="20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2" name="Picture 2" descr="https://images.squarespace-cdn.com/content/v1/5578a634e4b062c07882646f/1433984473461-W68V67AAR7BXLLTBFX0U/front-ax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" y="-20176"/>
            <a:ext cx="4010222" cy="251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https://www.nexia-club.ru/attachments/23611d1386564774-shpilki-vmesto-kolesnyh-boltov-img_20131208_19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" y="2528900"/>
            <a:ext cx="2651787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https://automorum.ru/wp-content/uploads/2020/10/10bfe88s-9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079" y="-1847"/>
            <a:ext cx="2496952" cy="199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2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ds04.infourok.ru/uploads/ex/1226/00025c15-7a4c644c/640/img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19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00" y="2600325"/>
            <a:ext cx="6400800" cy="22860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26628" name="Рисунок 3" descr="http://teacher.3xy.com.cn/sxyAdminData/images/resource/jpg/200805/200805281500333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 w="76200">
            <a:solidFill>
              <a:srgbClr val="FF0000"/>
            </a:solidFill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3491880" y="1700808"/>
            <a:ext cx="4752528" cy="2576572"/>
          </a:xfrm>
          <a:prstGeom prst="doubleWave">
            <a:avLst>
              <a:gd name="adj1" fmla="val 6250"/>
              <a:gd name="adj2" fmla="val -188"/>
            </a:avLst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Резьба и её элементы</a:t>
            </a:r>
            <a:endParaRPr lang="en-US" sz="4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fiks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t="11166" r="9865" b="37668"/>
          <a:stretch>
            <a:fillRect/>
          </a:stretch>
        </p:blipFill>
        <p:spPr bwMode="auto">
          <a:xfrm>
            <a:off x="4355976" y="4993853"/>
            <a:ext cx="3184318" cy="158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96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11560" y="109745"/>
            <a:ext cx="7416502" cy="620688"/>
          </a:xfrm>
        </p:spPr>
        <p:txBody>
          <a:bodyPr/>
          <a:lstStyle/>
          <a:p>
            <a:pPr marL="628650" indent="-628650" algn="ctr" eaLnBrk="1" hangingPunct="1"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altLang="ru-RU" sz="28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Что такое резьба и где она применяется?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ru-RU" altLang="ru-RU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ru-RU" altLang="ru-RU" sz="2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4100" name="Picture 6" descr="http://www.pirojok.net/uploads/posts/2012-11/1353772007_partprojectlewistardy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t="9554" r="9183" b="5426"/>
          <a:stretch>
            <a:fillRect/>
          </a:stretch>
        </p:blipFill>
        <p:spPr bwMode="auto">
          <a:xfrm>
            <a:off x="5481335" y="3429000"/>
            <a:ext cx="3246279" cy="329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https://i.ytimg.com/vi/Mcm4hLwVZ-Q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 t="30161" r="3403" b="12695"/>
          <a:stretch>
            <a:fillRect/>
          </a:stretch>
        </p:blipFill>
        <p:spPr bwMode="auto">
          <a:xfrm>
            <a:off x="5068030" y="730433"/>
            <a:ext cx="3659584" cy="197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 descr="https://www.kolesa.ru/uploads/bnnews/2016/03/29/ec705573af994c07cc41df7c6602e4e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53" y="3356993"/>
            <a:ext cx="4486767" cy="336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8" descr="http://www.detkitoys.ru/upload/articles/articles11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4407" r="3067" b="7735"/>
          <a:stretch>
            <a:fillRect/>
          </a:stretch>
        </p:blipFill>
        <p:spPr bwMode="auto">
          <a:xfrm>
            <a:off x="3051358" y="1933135"/>
            <a:ext cx="2448272" cy="227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fiksa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0" t="11166" r="9865" b="37668"/>
          <a:stretch>
            <a:fillRect/>
          </a:stretch>
        </p:blipFill>
        <p:spPr bwMode="auto">
          <a:xfrm>
            <a:off x="251520" y="730433"/>
            <a:ext cx="3473536" cy="172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Резьб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84483"/>
            <a:ext cx="2600700" cy="12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2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187227" y="0"/>
            <a:ext cx="6913562" cy="65246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3200" b="1" dirty="0" smtClean="0">
                <a:solidFill>
                  <a:srgbClr val="C00000"/>
                </a:solidFill>
              </a:rPr>
              <a:t>Что такое резьба?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251520" y="544464"/>
            <a:ext cx="8352928" cy="863600"/>
          </a:xfrm>
          <a:solidFill>
            <a:srgbClr val="FFFFCC"/>
          </a:solidFill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b="1" i="1" u="sng" dirty="0" smtClean="0">
                <a:solidFill>
                  <a:srgbClr val="FF0000"/>
                </a:solidFill>
              </a:rPr>
              <a:t>Резьба</a:t>
            </a:r>
            <a:r>
              <a:rPr lang="ru-RU" altLang="ru-RU" b="1" dirty="0" smtClean="0">
                <a:solidFill>
                  <a:srgbClr val="FF0000"/>
                </a:solidFill>
              </a:rPr>
              <a:t> </a:t>
            </a:r>
            <a:r>
              <a:rPr lang="ru-RU" altLang="ru-RU" b="1" dirty="0" smtClean="0">
                <a:solidFill>
                  <a:srgbClr val="0000FF"/>
                </a:solidFill>
              </a:rPr>
              <a:t>– винтовые канавки и гребешки (витки), образованные на стержне или в отверстии.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51520" y="1408064"/>
            <a:ext cx="8352928" cy="83099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Резьба</a:t>
            </a:r>
            <a:r>
              <a:rPr lang="ru-RU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+mj-lt"/>
              </a:rPr>
              <a:t>– </a:t>
            </a:r>
            <a:r>
              <a:rPr lang="ru-RU" sz="2400" b="1" dirty="0">
                <a:solidFill>
                  <a:srgbClr val="008000"/>
                </a:solidFill>
                <a:latin typeface="+mj-lt"/>
                <a:cs typeface="Times New Roman" pitchFamily="18" charset="0"/>
              </a:rPr>
              <a:t>это выступы на поверхности винтов и гаек, расположенные по винтовой линии.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1740" y="2342538"/>
            <a:ext cx="8712968" cy="28161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114300">
              <a:spcBef>
                <a:spcPts val="300"/>
              </a:spcBef>
              <a:spcAft>
                <a:spcPts val="300"/>
              </a:spcAft>
            </a:pPr>
            <a:r>
              <a:rPr lang="ru-RU" sz="21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Резьбовые соединения имеют ряд существенных </a:t>
            </a:r>
            <a:r>
              <a:rPr lang="ru-RU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достоинств</a:t>
            </a:r>
            <a:r>
              <a:rPr lang="ru-RU" sz="21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100" b="1" dirty="0" smtClean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1075" marR="114300" indent="-441325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0066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высокая надёжность; </a:t>
            </a:r>
          </a:p>
          <a:p>
            <a:pPr marL="981075" marR="114300" indent="-441325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0066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удобство сборки-разборки; </a:t>
            </a:r>
          </a:p>
          <a:p>
            <a:pPr marL="981075" marR="114300" indent="-441325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0066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простота конструкции; </a:t>
            </a:r>
          </a:p>
          <a:p>
            <a:pPr marL="981075" marR="114300" indent="-441325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0066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дешевизна </a:t>
            </a:r>
            <a:r>
              <a:rPr lang="ru-RU" sz="2100" b="1" dirty="0">
                <a:solidFill>
                  <a:srgbClr val="0066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(вследствие стандартизации</a:t>
            </a:r>
            <a:r>
              <a:rPr lang="ru-RU" sz="2100" b="1" dirty="0" smtClean="0">
                <a:solidFill>
                  <a:srgbClr val="0066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981075" marR="114300" indent="-441325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0066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технологичность; </a:t>
            </a:r>
          </a:p>
          <a:p>
            <a:pPr marL="981075" marR="114300" indent="-441325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0066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2100" b="1" dirty="0">
                <a:solidFill>
                  <a:srgbClr val="0066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регулировки силы сжатия.</a:t>
            </a:r>
            <a:endParaRPr lang="ru-RU" sz="2100" b="1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0848" y="5179554"/>
            <a:ext cx="8712968" cy="1663276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marR="114300">
              <a:lnSpc>
                <a:spcPct val="107000"/>
              </a:lnSpc>
              <a:spcAft>
                <a:spcPts val="800"/>
              </a:spcAft>
            </a:pPr>
            <a:r>
              <a:rPr lang="ru-RU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r>
              <a:rPr lang="ru-RU" sz="2100" b="1" u="sng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резьбовых соединений</a:t>
            </a:r>
            <a:r>
              <a:rPr lang="ru-RU" sz="21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100" b="1" dirty="0" smtClean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1075" marR="114300" indent="-441325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0000D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концентрация </a:t>
            </a:r>
            <a:r>
              <a:rPr lang="ru-RU" sz="2100" b="1" dirty="0">
                <a:solidFill>
                  <a:srgbClr val="0000D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напряжений во впадинах </a:t>
            </a:r>
            <a:r>
              <a:rPr lang="ru-RU" sz="2100" b="1" dirty="0" smtClean="0">
                <a:solidFill>
                  <a:srgbClr val="0000D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резьбы; </a:t>
            </a:r>
          </a:p>
          <a:p>
            <a:pPr marL="981075" marR="114300" indent="-441325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0000D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низкая </a:t>
            </a:r>
            <a:r>
              <a:rPr lang="ru-RU" sz="2100" b="1" dirty="0">
                <a:solidFill>
                  <a:srgbClr val="0000D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вибрационная стойкость (</a:t>
            </a:r>
            <a:r>
              <a:rPr lang="ru-RU" sz="2100" b="1" dirty="0" err="1">
                <a:solidFill>
                  <a:srgbClr val="0000D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самоотвинчивание</a:t>
            </a:r>
            <a:r>
              <a:rPr lang="ru-RU" sz="2100" b="1" dirty="0">
                <a:solidFill>
                  <a:srgbClr val="0000D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при вибрации).</a:t>
            </a:r>
            <a:endParaRPr lang="ru-RU" sz="2100" b="1" dirty="0">
              <a:solidFill>
                <a:srgbClr val="0000D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Rectangle 4"/>
          <p:cNvSpPr>
            <a:spLocks noChangeArrowheads="1"/>
          </p:cNvSpPr>
          <p:nvPr/>
        </p:nvSpPr>
        <p:spPr bwMode="auto">
          <a:xfrm>
            <a:off x="0" y="-1452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433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443400" name="Rectangle 8"/>
          <p:cNvSpPr>
            <a:spLocks noChangeArrowheads="1"/>
          </p:cNvSpPr>
          <p:nvPr/>
        </p:nvSpPr>
        <p:spPr bwMode="auto">
          <a:xfrm>
            <a:off x="9053" y="254307"/>
            <a:ext cx="9124336" cy="661168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90000" tIns="46800" rIns="90000" bIns="46800" anchor="ctr">
            <a:spAutoFit/>
          </a:bodyPr>
          <a:lstStyle/>
          <a:p>
            <a:endParaRPr kumimoji="1" lang="ru-RU" altLang="ru-RU" sz="500" b="1" dirty="0" smtClean="0">
              <a:solidFill>
                <a:srgbClr val="0000D0"/>
              </a:solidFill>
            </a:endParaRPr>
          </a:p>
          <a:p>
            <a:r>
              <a:rPr kumimoji="1" lang="ru-RU" altLang="ru-RU" sz="1350" b="1" dirty="0" smtClean="0">
                <a:solidFill>
                  <a:srgbClr val="0000D0"/>
                </a:solidFill>
              </a:rPr>
              <a:t>1)</a:t>
            </a:r>
            <a:r>
              <a:rPr kumimoji="1" lang="ru-RU" altLang="ru-RU" sz="1350" b="1" dirty="0" smtClean="0"/>
              <a:t> </a:t>
            </a:r>
            <a:r>
              <a:rPr kumimoji="1" lang="ru-RU" altLang="ru-RU" sz="1350" b="1" dirty="0" smtClean="0">
                <a:solidFill>
                  <a:srgbClr val="FF0000"/>
                </a:solidFill>
              </a:rPr>
              <a:t>В </a:t>
            </a:r>
            <a:r>
              <a:rPr kumimoji="1" lang="ru-RU" altLang="ru-RU" sz="1350" b="1" dirty="0">
                <a:solidFill>
                  <a:srgbClr val="FF0000"/>
                </a:solidFill>
              </a:rPr>
              <a:t>зависимости от формы резьбовой поверхности</a:t>
            </a:r>
            <a:r>
              <a:rPr kumimoji="1" lang="ru-RU" altLang="ru-RU" sz="1350" b="1" i="0" dirty="0">
                <a:solidFill>
                  <a:srgbClr val="FF0000"/>
                </a:solidFill>
              </a:rPr>
              <a:t>: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цилиндрические;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конические.</a:t>
            </a:r>
            <a:endParaRPr kumimoji="1" lang="ru-RU" altLang="ru-RU" sz="1350" b="1" i="0" dirty="0">
              <a:solidFill>
                <a:srgbClr val="006600"/>
              </a:solidFill>
            </a:endParaRPr>
          </a:p>
          <a:p>
            <a:r>
              <a:rPr kumimoji="1" lang="ru-RU" altLang="ru-RU" sz="1350" b="1" dirty="0" smtClean="0">
                <a:solidFill>
                  <a:srgbClr val="0000D0"/>
                </a:solidFill>
              </a:rPr>
              <a:t>2)</a:t>
            </a:r>
            <a:r>
              <a:rPr kumimoji="1" lang="ru-RU" altLang="ru-RU" sz="1350" b="1" dirty="0" smtClean="0">
                <a:solidFill>
                  <a:srgbClr val="FF0000"/>
                </a:solidFill>
              </a:rPr>
              <a:t> В </a:t>
            </a:r>
            <a:r>
              <a:rPr kumimoji="1" lang="ru-RU" altLang="ru-RU" sz="1350" b="1" dirty="0">
                <a:solidFill>
                  <a:srgbClr val="FF0000"/>
                </a:solidFill>
              </a:rPr>
              <a:t>зависимости от формы профиля резьбы</a:t>
            </a:r>
            <a:r>
              <a:rPr kumimoji="1" lang="ru-RU" altLang="ru-RU" sz="1350" b="1" i="0" dirty="0">
                <a:solidFill>
                  <a:srgbClr val="FF0000"/>
                </a:solidFill>
              </a:rPr>
              <a:t>: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треугольные </a:t>
            </a:r>
            <a:r>
              <a:rPr kumimoji="1" lang="ru-RU" altLang="ru-RU" sz="1350" b="1" i="1" dirty="0" smtClean="0">
                <a:solidFill>
                  <a:srgbClr val="0000FF"/>
                </a:solidFill>
              </a:rPr>
              <a:t>(</a:t>
            </a:r>
            <a:r>
              <a:rPr lang="ru-RU" sz="1350" b="1" i="1" dirty="0" smtClean="0">
                <a:solidFill>
                  <a:srgbClr val="0000FF"/>
                </a:solidFill>
              </a:rPr>
              <a:t>метрическая, трубная, дюймовая</a:t>
            </a:r>
            <a:r>
              <a:rPr kumimoji="1" lang="ru-RU" altLang="ru-RU" sz="1350" b="1" i="1" dirty="0" smtClean="0">
                <a:solidFill>
                  <a:srgbClr val="0000FF"/>
                </a:solidFill>
              </a:rPr>
              <a:t>)</a:t>
            </a:r>
            <a:r>
              <a:rPr kumimoji="1" lang="ru-RU" altLang="ru-RU" sz="1350" b="1" i="0" dirty="0" smtClean="0">
                <a:solidFill>
                  <a:srgbClr val="006600"/>
                </a:solidFill>
              </a:rPr>
              <a:t>;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трапецеидальные;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50" b="1" dirty="0" smtClean="0">
                <a:solidFill>
                  <a:srgbClr val="006600"/>
                </a:solidFill>
              </a:rPr>
              <a:t>упорная;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прямоугольные (квадратные);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круглые</a:t>
            </a:r>
            <a:r>
              <a:rPr kumimoji="1" lang="ru-RU" altLang="ru-RU" sz="1350" b="1" i="0" dirty="0">
                <a:solidFill>
                  <a:srgbClr val="006600"/>
                </a:solidFill>
              </a:rPr>
              <a:t>.</a:t>
            </a:r>
          </a:p>
          <a:p>
            <a:r>
              <a:rPr kumimoji="1" lang="ru-RU" altLang="ru-RU" sz="1350" b="1" dirty="0" smtClean="0">
                <a:solidFill>
                  <a:srgbClr val="0000D0"/>
                </a:solidFill>
              </a:rPr>
              <a:t>3)</a:t>
            </a:r>
            <a:r>
              <a:rPr kumimoji="1" lang="ru-RU" altLang="ru-RU" sz="1350" b="1" dirty="0" smtClean="0">
                <a:solidFill>
                  <a:srgbClr val="FF0000"/>
                </a:solidFill>
              </a:rPr>
              <a:t> В </a:t>
            </a:r>
            <a:r>
              <a:rPr kumimoji="1" lang="ru-RU" altLang="ru-RU" sz="1350" b="1" dirty="0">
                <a:solidFill>
                  <a:srgbClr val="FF0000"/>
                </a:solidFill>
              </a:rPr>
              <a:t>зависимости от направления винтовой линии резьбы</a:t>
            </a:r>
            <a:r>
              <a:rPr kumimoji="1" lang="ru-RU" altLang="ru-RU" sz="1350" b="1" i="0" dirty="0">
                <a:solidFill>
                  <a:srgbClr val="FF0000"/>
                </a:solidFill>
              </a:rPr>
              <a:t>: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правые;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левые.</a:t>
            </a:r>
            <a:endParaRPr kumimoji="1" lang="ru-RU" altLang="ru-RU" sz="1350" b="1" i="0" dirty="0">
              <a:solidFill>
                <a:srgbClr val="006600"/>
              </a:solidFill>
            </a:endParaRPr>
          </a:p>
          <a:p>
            <a:r>
              <a:rPr kumimoji="1" lang="ru-RU" altLang="ru-RU" sz="1350" b="1" dirty="0" smtClean="0">
                <a:solidFill>
                  <a:srgbClr val="0000D0"/>
                </a:solidFill>
              </a:rPr>
              <a:t>4)</a:t>
            </a:r>
            <a:r>
              <a:rPr kumimoji="1" lang="ru-RU" altLang="ru-RU" sz="1350" b="1" dirty="0" smtClean="0">
                <a:solidFill>
                  <a:srgbClr val="FF0000"/>
                </a:solidFill>
              </a:rPr>
              <a:t> По расположению резьбы на поверхности деталей: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dirty="0" smtClean="0">
                <a:solidFill>
                  <a:srgbClr val="006600"/>
                </a:solidFill>
              </a:rPr>
              <a:t>наружные;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dirty="0" smtClean="0">
                <a:solidFill>
                  <a:srgbClr val="006600"/>
                </a:solidFill>
              </a:rPr>
              <a:t>внутренние.</a:t>
            </a:r>
          </a:p>
          <a:p>
            <a:r>
              <a:rPr kumimoji="1" lang="ru-RU" altLang="ru-RU" sz="1350" b="1" dirty="0" smtClean="0">
                <a:solidFill>
                  <a:srgbClr val="0000D0"/>
                </a:solidFill>
              </a:rPr>
              <a:t>5)</a:t>
            </a:r>
            <a:r>
              <a:rPr kumimoji="1" lang="ru-RU" altLang="ru-RU" sz="1350" b="1" dirty="0" smtClean="0">
                <a:solidFill>
                  <a:srgbClr val="FF0000"/>
                </a:solidFill>
              </a:rPr>
              <a:t> В </a:t>
            </a:r>
            <a:r>
              <a:rPr kumimoji="1" lang="ru-RU" altLang="ru-RU" sz="1350" b="1" dirty="0">
                <a:solidFill>
                  <a:srgbClr val="FF0000"/>
                </a:solidFill>
              </a:rPr>
              <a:t>зависимости от числа заходов резьбы</a:t>
            </a:r>
            <a:r>
              <a:rPr kumimoji="1" lang="ru-RU" altLang="ru-RU" sz="1350" b="1" i="0" dirty="0">
                <a:solidFill>
                  <a:srgbClr val="FF0000"/>
                </a:solidFill>
              </a:rPr>
              <a:t>: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однозаходные;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многозаходные</a:t>
            </a:r>
            <a:r>
              <a:rPr kumimoji="1" lang="ru-RU" altLang="ru-RU" sz="1350" b="1" i="0" dirty="0">
                <a:solidFill>
                  <a:srgbClr val="006600"/>
                </a:solidFill>
              </a:rPr>
              <a:t>.</a:t>
            </a:r>
          </a:p>
          <a:p>
            <a:r>
              <a:rPr kumimoji="1" lang="ru-RU" altLang="ru-RU" sz="1350" b="1" dirty="0" smtClean="0">
                <a:solidFill>
                  <a:srgbClr val="0000D0"/>
                </a:solidFill>
              </a:rPr>
              <a:t>6)</a:t>
            </a:r>
            <a:r>
              <a:rPr kumimoji="1" lang="ru-RU" altLang="ru-RU" sz="1350" b="1" dirty="0" smtClean="0">
                <a:solidFill>
                  <a:srgbClr val="FF0000"/>
                </a:solidFill>
              </a:rPr>
              <a:t> В </a:t>
            </a:r>
            <a:r>
              <a:rPr kumimoji="1" lang="ru-RU" altLang="ru-RU" sz="1350" b="1" dirty="0">
                <a:solidFill>
                  <a:srgbClr val="FF0000"/>
                </a:solidFill>
              </a:rPr>
              <a:t>зависимости от назначения резьбы</a:t>
            </a:r>
            <a:r>
              <a:rPr kumimoji="1" lang="ru-RU" altLang="ru-RU" sz="1350" b="1" i="0" dirty="0">
                <a:solidFill>
                  <a:srgbClr val="FF0000"/>
                </a:solidFill>
              </a:rPr>
              <a:t>: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крепёжные </a:t>
            </a:r>
            <a:r>
              <a:rPr lang="ru-RU" altLang="ru-RU" sz="1350" b="1" i="1" dirty="0">
                <a:solidFill>
                  <a:srgbClr val="0000D0"/>
                </a:solidFill>
              </a:rPr>
              <a:t>(для соединения деталей</a:t>
            </a:r>
            <a:r>
              <a:rPr lang="ru-RU" altLang="ru-RU" sz="1350" b="1" i="1" dirty="0" smtClean="0">
                <a:solidFill>
                  <a:srgbClr val="0000D0"/>
                </a:solidFill>
              </a:rPr>
              <a:t>)</a:t>
            </a:r>
            <a:r>
              <a:rPr kumimoji="1" lang="ru-RU" altLang="ru-RU" sz="1350" b="1" i="1" dirty="0" smtClean="0">
                <a:solidFill>
                  <a:srgbClr val="006600"/>
                </a:solidFill>
              </a:rPr>
              <a:t>;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крепёжно-уплотнительные </a:t>
            </a:r>
            <a:r>
              <a:rPr lang="ru-RU" altLang="ru-RU" sz="1350" b="1" i="1" dirty="0">
                <a:solidFill>
                  <a:srgbClr val="0000D0"/>
                </a:solidFill>
              </a:rPr>
              <a:t>(для соединений труб с помощью специальных деталей – муфт</a:t>
            </a:r>
            <a:r>
              <a:rPr lang="ru-RU" altLang="ru-RU" sz="1350" b="1" i="1" dirty="0" smtClean="0">
                <a:solidFill>
                  <a:srgbClr val="0000D0"/>
                </a:solidFill>
              </a:rPr>
              <a:t>)</a:t>
            </a:r>
            <a:r>
              <a:rPr kumimoji="1" lang="ru-RU" altLang="ru-RU" sz="1350" b="1" i="1" dirty="0" smtClean="0">
                <a:solidFill>
                  <a:srgbClr val="006600"/>
                </a:solidFill>
              </a:rPr>
              <a:t>;</a:t>
            </a:r>
            <a:r>
              <a:rPr kumimoji="1" lang="ru-RU" altLang="ru-RU" sz="1350" b="1" i="0" dirty="0" smtClean="0">
                <a:solidFill>
                  <a:srgbClr val="006600"/>
                </a:solidFill>
              </a:rPr>
              <a:t> 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ходовые (кинематические) </a:t>
            </a:r>
            <a:r>
              <a:rPr kumimoji="1" lang="ru-RU" altLang="ru-RU" sz="1350" b="1" i="1" dirty="0" smtClean="0">
                <a:solidFill>
                  <a:srgbClr val="0000D0"/>
                </a:solidFill>
              </a:rPr>
              <a:t>(для </a:t>
            </a:r>
            <a:r>
              <a:rPr kumimoji="1" lang="ru-RU" altLang="ru-RU" sz="1350" b="1" i="1" dirty="0">
                <a:solidFill>
                  <a:srgbClr val="0000D0"/>
                </a:solidFill>
              </a:rPr>
              <a:t>передачи </a:t>
            </a:r>
            <a:r>
              <a:rPr kumimoji="1" lang="ru-RU" altLang="ru-RU" sz="1350" b="1" i="1" dirty="0" smtClean="0">
                <a:solidFill>
                  <a:srgbClr val="0000D0"/>
                </a:solidFill>
              </a:rPr>
              <a:t>движения:</a:t>
            </a:r>
            <a:r>
              <a:rPr lang="ru-RU" altLang="ru-RU" sz="1350" b="1" i="1" dirty="0" smtClean="0">
                <a:solidFill>
                  <a:srgbClr val="0000D0"/>
                </a:solidFill>
              </a:rPr>
              <a:t> преобразования </a:t>
            </a:r>
            <a:r>
              <a:rPr lang="ru-RU" altLang="ru-RU" sz="1350" b="1" i="1" dirty="0">
                <a:solidFill>
                  <a:srgbClr val="0000D0"/>
                </a:solidFill>
              </a:rPr>
              <a:t>вращательного движения в поступательное и наоборот</a:t>
            </a:r>
            <a:r>
              <a:rPr kumimoji="1" lang="ru-RU" altLang="ru-RU" sz="1350" b="1" i="1" dirty="0" smtClean="0">
                <a:solidFill>
                  <a:srgbClr val="0000D0"/>
                </a:solidFill>
              </a:rPr>
              <a:t>)</a:t>
            </a:r>
            <a:r>
              <a:rPr kumimoji="1" lang="ru-RU" altLang="ru-RU" sz="1350" b="1" i="1" dirty="0" smtClean="0">
                <a:solidFill>
                  <a:srgbClr val="006600"/>
                </a:solidFill>
              </a:rPr>
              <a:t>;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dirty="0" smtClean="0">
                <a:solidFill>
                  <a:srgbClr val="006600"/>
                </a:solidFill>
              </a:rPr>
              <a:t>специальные </a:t>
            </a:r>
            <a:r>
              <a:rPr kumimoji="1" lang="ru-RU" altLang="ru-RU" sz="1350" b="1" i="1" dirty="0">
                <a:solidFill>
                  <a:srgbClr val="0000D0"/>
                </a:solidFill>
              </a:rPr>
              <a:t>(для </a:t>
            </a:r>
            <a:r>
              <a:rPr kumimoji="1" lang="ru-RU" altLang="ru-RU" sz="1350" b="1" i="1" dirty="0" smtClean="0">
                <a:solidFill>
                  <a:srgbClr val="0000D0"/>
                </a:solidFill>
              </a:rPr>
              <a:t>специального назначения)</a:t>
            </a:r>
            <a:r>
              <a:rPr kumimoji="1" lang="ru-RU" altLang="ru-RU" sz="1350" b="1" dirty="0" smtClean="0">
                <a:solidFill>
                  <a:srgbClr val="006600"/>
                </a:solidFill>
              </a:rPr>
              <a:t>.</a:t>
            </a:r>
            <a:r>
              <a:rPr kumimoji="1" lang="ru-RU" altLang="ru-RU" sz="1350" b="1" i="0" dirty="0" smtClean="0">
                <a:solidFill>
                  <a:srgbClr val="006600"/>
                </a:solidFill>
              </a:rPr>
              <a:t> </a:t>
            </a:r>
          </a:p>
          <a:p>
            <a:r>
              <a:rPr kumimoji="1" lang="ru-RU" altLang="ru-RU" sz="1350" b="1" dirty="0" smtClean="0">
                <a:solidFill>
                  <a:srgbClr val="0000D0"/>
                </a:solidFill>
              </a:rPr>
              <a:t>7)</a:t>
            </a:r>
            <a:r>
              <a:rPr kumimoji="1" lang="ru-RU" altLang="ru-RU" sz="1350" b="1" dirty="0" smtClean="0">
                <a:solidFill>
                  <a:srgbClr val="FF0000"/>
                </a:solidFill>
              </a:rPr>
              <a:t> </a:t>
            </a:r>
            <a:r>
              <a:rPr kumimoji="1" lang="ru-RU" altLang="ru-RU" sz="1350" b="1" dirty="0">
                <a:solidFill>
                  <a:srgbClr val="FF0000"/>
                </a:solidFill>
              </a:rPr>
              <a:t>В </a:t>
            </a:r>
            <a:r>
              <a:rPr kumimoji="1" lang="ru-RU" altLang="ru-RU" sz="1350" b="1" dirty="0" smtClean="0">
                <a:solidFill>
                  <a:srgbClr val="FF0000"/>
                </a:solidFill>
              </a:rPr>
              <a:t>степени стандартизации резьб: </a:t>
            </a:r>
            <a:endParaRPr kumimoji="1" lang="ru-RU" altLang="ru-RU" sz="1350" b="1" dirty="0">
              <a:solidFill>
                <a:srgbClr val="FF0000"/>
              </a:solidFill>
            </a:endParaRP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dirty="0" smtClean="0">
                <a:solidFill>
                  <a:srgbClr val="006600"/>
                </a:solidFill>
              </a:rPr>
              <a:t>стандартные </a:t>
            </a:r>
            <a:r>
              <a:rPr kumimoji="1" lang="ru-RU" altLang="ru-RU" sz="1350" b="1" i="1" dirty="0" smtClean="0">
                <a:solidFill>
                  <a:srgbClr val="0000FF"/>
                </a:solidFill>
              </a:rPr>
              <a:t>(</a:t>
            </a:r>
            <a:r>
              <a:rPr lang="ru-RU" sz="1350" b="1" i="1" dirty="0">
                <a:solidFill>
                  <a:srgbClr val="0000FF"/>
                </a:solidFill>
              </a:rPr>
              <a:t>все </a:t>
            </a:r>
            <a:r>
              <a:rPr lang="ru-RU" sz="1350" b="1" i="1" dirty="0" smtClean="0">
                <a:solidFill>
                  <a:srgbClr val="0000FF"/>
                </a:solidFill>
              </a:rPr>
              <a:t>параметры резьб определяются ГОСТами)</a:t>
            </a:r>
            <a:r>
              <a:rPr kumimoji="1" lang="ru-RU" altLang="ru-RU" sz="1350" b="1" dirty="0" smtClean="0">
                <a:solidFill>
                  <a:srgbClr val="006600"/>
                </a:solidFill>
              </a:rPr>
              <a:t>; </a:t>
            </a:r>
            <a:endParaRPr kumimoji="1" lang="ru-RU" altLang="ru-RU" sz="1350" b="1" dirty="0">
              <a:solidFill>
                <a:srgbClr val="006600"/>
              </a:solidFill>
            </a:endParaRP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dirty="0" smtClean="0">
                <a:solidFill>
                  <a:srgbClr val="006600"/>
                </a:solidFill>
              </a:rPr>
              <a:t>нестандартные </a:t>
            </a:r>
            <a:r>
              <a:rPr kumimoji="1" lang="ru-RU" altLang="ru-RU" sz="1350" b="1" i="1" dirty="0" smtClean="0">
                <a:solidFill>
                  <a:srgbClr val="0000FF"/>
                </a:solidFill>
              </a:rPr>
              <a:t>(</a:t>
            </a:r>
            <a:r>
              <a:rPr lang="ru-RU" sz="1350" b="1" i="1" dirty="0">
                <a:solidFill>
                  <a:srgbClr val="0000FF"/>
                </a:solidFill>
              </a:rPr>
              <a:t>квадратная и прямоугольная </a:t>
            </a:r>
            <a:r>
              <a:rPr lang="ru-RU" sz="1350" b="1" i="1" dirty="0" smtClean="0">
                <a:solidFill>
                  <a:srgbClr val="0000FF"/>
                </a:solidFill>
              </a:rPr>
              <a:t>– изготовляются по </a:t>
            </a:r>
            <a:r>
              <a:rPr lang="ru-RU" sz="1350" b="1" i="1" dirty="0">
                <a:solidFill>
                  <a:srgbClr val="0000FF"/>
                </a:solidFill>
              </a:rPr>
              <a:t>индивидуальным чертежам, на которых заданы все параметры </a:t>
            </a:r>
            <a:r>
              <a:rPr lang="ru-RU" sz="1350" b="1" i="1" dirty="0" smtClean="0">
                <a:solidFill>
                  <a:srgbClr val="0000FF"/>
                </a:solidFill>
              </a:rPr>
              <a:t>резьбы)</a:t>
            </a:r>
            <a:r>
              <a:rPr kumimoji="1" lang="ru-RU" altLang="ru-RU" sz="1350" b="1" dirty="0" smtClean="0">
                <a:solidFill>
                  <a:srgbClr val="006600"/>
                </a:solidFill>
              </a:rPr>
              <a:t>. </a:t>
            </a:r>
          </a:p>
          <a:p>
            <a:r>
              <a:rPr kumimoji="1" lang="ru-RU" altLang="ru-RU" sz="1350" b="1" i="0" dirty="0" smtClean="0">
                <a:solidFill>
                  <a:srgbClr val="0000FF"/>
                </a:solidFill>
              </a:rPr>
              <a:t>8)</a:t>
            </a:r>
            <a:r>
              <a:rPr kumimoji="1" lang="ru-RU" altLang="ru-RU" sz="1350" b="1" i="0" dirty="0" smtClean="0">
                <a:solidFill>
                  <a:srgbClr val="006600"/>
                </a:solidFill>
              </a:rPr>
              <a:t> </a:t>
            </a:r>
            <a:r>
              <a:rPr kumimoji="1" lang="ru-RU" altLang="ru-RU" sz="1350" b="1" i="0" dirty="0" smtClean="0">
                <a:solidFill>
                  <a:srgbClr val="FF0000"/>
                </a:solidFill>
              </a:rPr>
              <a:t>По величине шага: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i="0" dirty="0" smtClean="0">
                <a:solidFill>
                  <a:srgbClr val="006600"/>
                </a:solidFill>
              </a:rPr>
              <a:t>крупная;</a:t>
            </a:r>
          </a:p>
          <a:p>
            <a:pPr marL="452438" indent="-1873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1350" b="1" dirty="0" smtClean="0">
                <a:solidFill>
                  <a:srgbClr val="006600"/>
                </a:solidFill>
              </a:rPr>
              <a:t>мелкая.</a:t>
            </a:r>
            <a:endParaRPr kumimoji="1" lang="ru-RU" altLang="ru-RU" sz="1350" b="1" i="0" dirty="0">
              <a:solidFill>
                <a:srgbClr val="006600"/>
              </a:solidFill>
            </a:endParaRPr>
          </a:p>
        </p:txBody>
      </p:sp>
      <p:sp>
        <p:nvSpPr>
          <p:cNvPr id="443399" name="Rectangle 7"/>
          <p:cNvSpPr>
            <a:spLocks noChangeArrowheads="1"/>
          </p:cNvSpPr>
          <p:nvPr/>
        </p:nvSpPr>
        <p:spPr bwMode="auto">
          <a:xfrm>
            <a:off x="1331640" y="-10117"/>
            <a:ext cx="5616624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kumimoji="1" lang="ru-RU" altLang="ru-RU" sz="2200" b="1" i="0" spc="500" dirty="0" smtClean="0">
                <a:solidFill>
                  <a:srgbClr val="C00000"/>
                </a:solidFill>
              </a:rPr>
              <a:t>КЛАССИФИКАЦИЯ РЕЗЬБ </a:t>
            </a:r>
            <a:endParaRPr kumimoji="1" lang="ru-RU" altLang="ru-RU" sz="2200" b="1" i="0" spc="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611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Rectangle 4"/>
          <p:cNvSpPr>
            <a:spLocks noChangeArrowheads="1"/>
          </p:cNvSpPr>
          <p:nvPr/>
        </p:nvSpPr>
        <p:spPr bwMode="auto">
          <a:xfrm>
            <a:off x="0" y="-1452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4339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443399" name="Rectangle 7"/>
          <p:cNvSpPr>
            <a:spLocks noChangeArrowheads="1"/>
          </p:cNvSpPr>
          <p:nvPr/>
        </p:nvSpPr>
        <p:spPr bwMode="auto">
          <a:xfrm>
            <a:off x="123162" y="-63388"/>
            <a:ext cx="889767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kumimoji="1" lang="ru-RU" altLang="ru-RU" sz="2400" b="1" i="0" spc="500" dirty="0" smtClean="0">
                <a:solidFill>
                  <a:srgbClr val="C00000"/>
                </a:solidFill>
              </a:rPr>
              <a:t>КЛАССИФИКАЦИЯ РЕЗЬБ </a:t>
            </a:r>
            <a:endParaRPr kumimoji="1" lang="ru-RU" altLang="ru-RU" sz="2400" b="1" i="0" spc="500" dirty="0">
              <a:solidFill>
                <a:srgbClr val="C00000"/>
              </a:solidFill>
            </a:endParaRPr>
          </a:p>
        </p:txBody>
      </p:sp>
      <p:pic>
        <p:nvPicPr>
          <p:cNvPr id="63490" name="Picture 2" descr="Классификация резь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5852"/>
            <a:ext cx="6480720" cy="639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72908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340768"/>
            <a:ext cx="6696744" cy="3960440"/>
          </a:xfrm>
          <a:solidFill>
            <a:srgbClr val="FFFFCC"/>
          </a:solidFill>
          <a:ln w="762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ФОРМА ПОВЕРХНОСТИ ОБРАЗОВАНИЯ РЕЗЬБЫ</a:t>
            </a:r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endParaRPr lang="ru-RU" altLang="ru-RU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8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513"/>
            <a:ext cx="9144000" cy="533950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Классификация резьбы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217" y="456730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+mj-lt"/>
                <a:ea typeface="Times New Roman"/>
                <a:cs typeface="ANBNLH+TimesNewRoman,Bold"/>
              </a:rPr>
              <a:t>1)</a:t>
            </a:r>
            <a:r>
              <a:rPr lang="ru-RU" sz="2400" b="1" dirty="0" smtClean="0">
                <a:latin typeface="+mj-lt"/>
                <a:ea typeface="Times New Roman"/>
                <a:cs typeface="ANBNLH+TimesNewRoman,Bold"/>
              </a:rPr>
              <a:t> </a:t>
            </a:r>
            <a:r>
              <a:rPr lang="ru-RU" sz="2000" b="1" u="sng" dirty="0" smtClean="0">
                <a:solidFill>
                  <a:srgbClr val="0000FF"/>
                </a:solidFill>
                <a:latin typeface="+mj-lt"/>
                <a:ea typeface="Times New Roman"/>
              </a:rPr>
              <a:t>В зависи</a:t>
            </a:r>
            <a:r>
              <a:rPr lang="ru-RU" sz="2000" b="1" u="sng" dirty="0" smtClean="0">
                <a:solidFill>
                  <a:srgbClr val="0000FF"/>
                </a:solidFill>
                <a:latin typeface="+mj-lt"/>
                <a:ea typeface="Times New Roman"/>
                <a:cs typeface="ANBNDD+TimesNewRoman"/>
              </a:rPr>
              <a:t>­</a:t>
            </a:r>
            <a:r>
              <a:rPr lang="ru-RU" sz="2000" b="1" u="sng" dirty="0" smtClean="0">
                <a:solidFill>
                  <a:srgbClr val="0000FF"/>
                </a:solidFill>
                <a:latin typeface="+mj-lt"/>
                <a:ea typeface="Times New Roman"/>
              </a:rPr>
              <a:t>мости от формы поверхности</a:t>
            </a:r>
            <a:r>
              <a:rPr lang="ru-RU" sz="2000" dirty="0" smtClean="0">
                <a:latin typeface="+mj-lt"/>
                <a:ea typeface="Times New Roman"/>
                <a:cs typeface="ANBNDD+TimesNewRoman"/>
              </a:rPr>
              <a:t>, </a:t>
            </a:r>
            <a:r>
              <a:rPr lang="ru-RU" sz="2000" dirty="0" smtClean="0">
                <a:latin typeface="+mj-lt"/>
                <a:ea typeface="Times New Roman"/>
              </a:rPr>
              <a:t>на которой образуется резьба</a:t>
            </a:r>
            <a:r>
              <a:rPr lang="ru-RU" sz="2000" dirty="0" smtClean="0">
                <a:latin typeface="+mj-lt"/>
                <a:ea typeface="Times New Roman"/>
                <a:cs typeface="ANBNDD+TimesNewRoman"/>
              </a:rPr>
              <a:t>, </a:t>
            </a:r>
            <a:r>
              <a:rPr lang="ru-RU" sz="2000" dirty="0" smtClean="0">
                <a:latin typeface="+mj-lt"/>
                <a:ea typeface="Times New Roman"/>
              </a:rPr>
              <a:t>различают:</a:t>
            </a:r>
          </a:p>
          <a:p>
            <a:pPr marL="715963" indent="-342900"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FF0000"/>
                </a:solidFill>
                <a:latin typeface="+mj-lt"/>
                <a:ea typeface="Times New Roman"/>
              </a:rPr>
              <a:t>цилиндрические</a:t>
            </a:r>
            <a:r>
              <a:rPr lang="ru-RU" sz="2000" b="1" dirty="0" smtClean="0">
                <a:latin typeface="+mj-lt"/>
                <a:ea typeface="Times New Roman"/>
              </a:rPr>
              <a:t> </a:t>
            </a:r>
            <a:r>
              <a:rPr lang="ru-RU" sz="2000" dirty="0" smtClean="0">
                <a:latin typeface="+mj-lt"/>
                <a:ea typeface="Times New Roman"/>
              </a:rPr>
              <a:t>и</a:t>
            </a:r>
            <a:r>
              <a:rPr lang="ru-RU" sz="2000" b="1" dirty="0" smtClean="0">
                <a:latin typeface="+mj-lt"/>
                <a:ea typeface="Times New Roman"/>
              </a:rPr>
              <a:t> </a:t>
            </a:r>
          </a:p>
          <a:p>
            <a:pPr marL="715963" indent="-342900"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FF0000"/>
                </a:solidFill>
                <a:latin typeface="+mj-lt"/>
                <a:ea typeface="Times New Roman"/>
              </a:rPr>
              <a:t>конические</a:t>
            </a:r>
            <a:endParaRPr lang="ru-RU" sz="2000" dirty="0">
              <a:solidFill>
                <a:srgbClr val="FF0000"/>
              </a:solidFill>
              <a:latin typeface="+mj-lt"/>
              <a:ea typeface="Times New Roman"/>
            </a:endParaRPr>
          </a:p>
        </p:txBody>
      </p:sp>
      <p:pic>
        <p:nvPicPr>
          <p:cNvPr id="20" name="Содержимое 3" descr="образование винтлинии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4736194"/>
            <a:ext cx="3000104" cy="2000631"/>
          </a:xfrm>
        </p:spPr>
      </p:pic>
      <p:pic>
        <p:nvPicPr>
          <p:cNvPr id="22" name="Рисунок 21" descr="циликонрезба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628800"/>
            <a:ext cx="4464496" cy="2740136"/>
          </a:xfrm>
          <a:prstGeom prst="rect">
            <a:avLst/>
          </a:prstGeom>
        </p:spPr>
      </p:pic>
      <p:pic>
        <p:nvPicPr>
          <p:cNvPr id="24" name="Рисунок 23" descr="образоврезьбы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4724401"/>
            <a:ext cx="2406167" cy="200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3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340768"/>
            <a:ext cx="6696744" cy="3960440"/>
          </a:xfrm>
          <a:solidFill>
            <a:srgbClr val="FFFFCC"/>
          </a:solidFill>
          <a:ln w="762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ПРОФИЛИ И ПАРАМЕТРЫ РЕЗЬБЫ</a:t>
            </a:r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endParaRPr lang="ru-RU" altLang="ru-RU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3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6175" y="908720"/>
            <a:ext cx="8133066" cy="5554663"/>
          </a:xfrm>
          <a:solidFill>
            <a:srgbClr val="CCFFCC"/>
          </a:solidFill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u="sng" dirty="0" smtClean="0">
              <a:solidFill>
                <a:srgbClr val="FF0000"/>
              </a:solidFill>
              <a:latin typeface="Georgia" pitchFamily="18" charset="0"/>
            </a:endParaRPr>
          </a:p>
          <a:p>
            <a:pPr marL="982663" indent="-539750" eaLnBrk="1" fontAlgn="auto" hangingPunct="1">
              <a:spcAft>
                <a:spcPts val="0"/>
              </a:spcAft>
              <a:buClr>
                <a:srgbClr val="0000F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  <a:hlinkClick r:id="rId2" action="ppaction://hlinksldjump"/>
              </a:rPr>
              <a:t>Резьбовое соединение</a:t>
            </a:r>
            <a:endParaRPr lang="ru-RU" sz="32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marL="982663" indent="-539750" eaLnBrk="1" fontAlgn="auto" hangingPunct="1">
              <a:spcAft>
                <a:spcPts val="0"/>
              </a:spcAft>
              <a:buClr>
                <a:srgbClr val="0000F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  <a:hlinkClick r:id="rId3" action="ppaction://hlinksldjump"/>
              </a:rPr>
              <a:t>Болт</a:t>
            </a:r>
            <a:endParaRPr lang="ru-RU" sz="32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marL="982663" indent="-539750" eaLnBrk="1" fontAlgn="auto" hangingPunct="1">
              <a:spcAft>
                <a:spcPts val="0"/>
              </a:spcAft>
              <a:buClr>
                <a:srgbClr val="0000F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  <a:hlinkClick r:id="rId3" action="ppaction://hlinksldjump"/>
              </a:rPr>
              <a:t>Гайка</a:t>
            </a:r>
            <a:endParaRPr lang="ru-RU" sz="32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marL="982663" indent="-539750" eaLnBrk="1" fontAlgn="auto" hangingPunct="1">
              <a:spcAft>
                <a:spcPts val="0"/>
              </a:spcAft>
              <a:buClr>
                <a:srgbClr val="0000F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  <a:hlinkClick r:id="rId3" action="ppaction://hlinksldjump"/>
              </a:rPr>
              <a:t>Шпилька</a:t>
            </a:r>
            <a:endParaRPr lang="ru-RU" sz="32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marL="982663" indent="-539750" eaLnBrk="1" fontAlgn="auto" hangingPunct="1">
              <a:spcAft>
                <a:spcPts val="0"/>
              </a:spcAft>
              <a:buClr>
                <a:srgbClr val="0000F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  <a:hlinkClick r:id="rId3" action="ppaction://hlinksldjump"/>
              </a:rPr>
              <a:t>Винт</a:t>
            </a:r>
            <a:endParaRPr lang="ru-RU" sz="32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marL="982663" indent="-539750" eaLnBrk="1" fontAlgn="auto" hangingPunct="1">
              <a:spcAft>
                <a:spcPts val="0"/>
              </a:spcAft>
              <a:buClr>
                <a:srgbClr val="0000F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  <a:hlinkClick r:id="rId4" action="ppaction://hlinksldjump"/>
              </a:rPr>
              <a:t>Резьба</a:t>
            </a: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</a:rPr>
              <a:t> – </a:t>
            </a: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  <a:hlinkClick r:id="rId5" action="ppaction://hlinksldjump"/>
              </a:rPr>
              <a:t>наружная и внутренняя</a:t>
            </a:r>
            <a:endParaRPr lang="ru-RU" sz="32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marL="982663" indent="-539750" eaLnBrk="1" fontAlgn="auto" hangingPunct="1">
              <a:spcAft>
                <a:spcPts val="0"/>
              </a:spcAft>
              <a:buClr>
                <a:srgbClr val="0000F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  <a:hlinkClick r:id="rId6" action="ppaction://hlinksldjump"/>
              </a:rPr>
              <a:t>Плашка</a:t>
            </a:r>
            <a:endParaRPr lang="ru-RU" sz="32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marL="982663" indent="-539750" eaLnBrk="1" fontAlgn="auto" hangingPunct="1">
              <a:spcAft>
                <a:spcPts val="0"/>
              </a:spcAft>
              <a:buClr>
                <a:srgbClr val="0000F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  <a:hlinkClick r:id="rId7" action="ppaction://hlinksldjump"/>
              </a:rPr>
              <a:t>Плашкодержатель</a:t>
            </a:r>
            <a:endParaRPr lang="ru-RU" sz="32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marL="982663" indent="-539750" eaLnBrk="1" fontAlgn="auto" hangingPunct="1">
              <a:spcAft>
                <a:spcPts val="0"/>
              </a:spcAft>
              <a:buClr>
                <a:srgbClr val="0000F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  <a:hlinkClick r:id="rId8" action="ppaction://hlinksldjump"/>
              </a:rPr>
              <a:t>Метчик</a:t>
            </a:r>
            <a:endParaRPr lang="ru-RU" sz="32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marL="982663" indent="-539750" eaLnBrk="1" fontAlgn="auto" hangingPunct="1">
              <a:spcAft>
                <a:spcPts val="0"/>
              </a:spcAft>
              <a:buClr>
                <a:srgbClr val="0000FF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  <a:hlinkClick r:id="rId9" action="ppaction://hlinksldjump"/>
              </a:rPr>
              <a:t>Вороток</a:t>
            </a:r>
            <a:endParaRPr lang="ru-RU" sz="32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marL="982663" indent="-5397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50500C-7A50-4422-BC0B-6FD2D793D367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11659"/>
            <a:ext cx="4261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u="sng" dirty="0">
                <a:solidFill>
                  <a:srgbClr val="C00000"/>
                </a:solidFill>
                <a:latin typeface="Georgia" pitchFamily="18" charset="0"/>
              </a:rPr>
              <a:t>Новые термины</a:t>
            </a:r>
          </a:p>
        </p:txBody>
      </p:sp>
    </p:spTree>
    <p:extLst>
      <p:ext uri="{BB962C8B-B14F-4D97-AF65-F5344CB8AC3E}">
        <p14:creationId xmlns:p14="http://schemas.microsoft.com/office/powerpoint/2010/main" val="3420369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589" y="442160"/>
            <a:ext cx="5256584" cy="473462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1" lang="ru-RU" altLang="ru-RU" sz="2400" b="1" dirty="0">
                <a:solidFill>
                  <a:srgbClr val="0000D0"/>
                </a:solidFill>
              </a:rPr>
              <a:t>2)</a:t>
            </a:r>
            <a:r>
              <a:rPr kumimoji="1" lang="ru-RU" altLang="ru-RU" sz="2400" b="1" dirty="0">
                <a:solidFill>
                  <a:srgbClr val="FF0000"/>
                </a:solidFill>
              </a:rPr>
              <a:t> В зависимости от формы профиля резьбы: </a:t>
            </a:r>
          </a:p>
          <a:p>
            <a:pPr marL="628650" indent="-3635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2400" b="1" dirty="0" smtClean="0">
                <a:solidFill>
                  <a:srgbClr val="006600"/>
                </a:solidFill>
              </a:rPr>
              <a:t>треугольные </a:t>
            </a:r>
            <a:r>
              <a:rPr kumimoji="1" lang="ru-RU" altLang="ru-RU" sz="2400" b="1" i="1" dirty="0" smtClean="0">
                <a:solidFill>
                  <a:srgbClr val="FF0000"/>
                </a:solidFill>
              </a:rPr>
              <a:t>(а)</a:t>
            </a:r>
            <a:r>
              <a:rPr kumimoji="1" lang="ru-RU" altLang="ru-RU" sz="2400" b="1" dirty="0" smtClean="0">
                <a:solidFill>
                  <a:srgbClr val="006600"/>
                </a:solidFill>
              </a:rPr>
              <a:t>:</a:t>
            </a:r>
          </a:p>
          <a:p>
            <a:pPr marL="1071563" indent="-3635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rgbClr val="0000FF"/>
                </a:solidFill>
              </a:rPr>
              <a:t>метрическая; </a:t>
            </a:r>
          </a:p>
          <a:p>
            <a:pPr marL="1071563" indent="-3635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i="1" dirty="0">
                <a:solidFill>
                  <a:srgbClr val="0000FF"/>
                </a:solidFill>
              </a:rPr>
              <a:t>дюймовая</a:t>
            </a:r>
            <a:r>
              <a:rPr kumimoji="1" lang="ru-RU" altLang="ru-RU" sz="2400" b="1" i="1" dirty="0">
                <a:solidFill>
                  <a:srgbClr val="0000FF"/>
                </a:solidFill>
              </a:rPr>
              <a:t>;</a:t>
            </a:r>
            <a:r>
              <a:rPr kumimoji="1" lang="ru-RU" altLang="ru-RU" sz="2400" b="1" dirty="0">
                <a:solidFill>
                  <a:srgbClr val="006600"/>
                </a:solidFill>
              </a:rPr>
              <a:t> </a:t>
            </a:r>
          </a:p>
          <a:p>
            <a:pPr marL="1071563" indent="-363538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b="1" i="1" dirty="0" smtClean="0">
                <a:solidFill>
                  <a:srgbClr val="0000FF"/>
                </a:solidFill>
              </a:rPr>
              <a:t>трубная</a:t>
            </a:r>
            <a:r>
              <a:rPr kumimoji="1" lang="ru-RU" altLang="ru-RU" sz="2400" b="1" dirty="0" smtClean="0">
                <a:solidFill>
                  <a:srgbClr val="006600"/>
                </a:solidFill>
              </a:rPr>
              <a:t>;</a:t>
            </a:r>
            <a:r>
              <a:rPr lang="ru-RU" sz="2400" b="1" i="1" dirty="0" smtClean="0">
                <a:solidFill>
                  <a:srgbClr val="0000FF"/>
                </a:solidFill>
              </a:rPr>
              <a:t> </a:t>
            </a:r>
          </a:p>
          <a:p>
            <a:pPr marL="628650" indent="-363538">
              <a:spcBef>
                <a:spcPts val="800"/>
              </a:spcBef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2400" b="1" dirty="0" smtClean="0">
                <a:solidFill>
                  <a:srgbClr val="006600"/>
                </a:solidFill>
              </a:rPr>
              <a:t>трапецеидальные </a:t>
            </a:r>
            <a:r>
              <a:rPr kumimoji="1" lang="ru-RU" altLang="ru-RU" sz="2400" b="1" i="1" dirty="0" smtClean="0">
                <a:solidFill>
                  <a:srgbClr val="FF0000"/>
                </a:solidFill>
              </a:rPr>
              <a:t>(б)</a:t>
            </a:r>
            <a:r>
              <a:rPr kumimoji="1" lang="ru-RU" altLang="ru-RU" sz="2400" b="1" dirty="0" smtClean="0">
                <a:solidFill>
                  <a:srgbClr val="006600"/>
                </a:solidFill>
              </a:rPr>
              <a:t>; </a:t>
            </a:r>
            <a:endParaRPr kumimoji="1" lang="ru-RU" altLang="ru-RU" sz="2400" b="1" dirty="0">
              <a:solidFill>
                <a:srgbClr val="006600"/>
              </a:solidFill>
            </a:endParaRPr>
          </a:p>
          <a:p>
            <a:pPr marL="628650" indent="-363538">
              <a:spcBef>
                <a:spcPts val="800"/>
              </a:spcBef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2400" b="1" dirty="0">
                <a:solidFill>
                  <a:srgbClr val="006600"/>
                </a:solidFill>
              </a:rPr>
              <a:t>прямоугольные </a:t>
            </a:r>
            <a:r>
              <a:rPr kumimoji="1" lang="ru-RU" altLang="ru-RU" sz="2400" b="1" i="1" dirty="0" smtClean="0">
                <a:solidFill>
                  <a:srgbClr val="FF0000"/>
                </a:solidFill>
              </a:rPr>
              <a:t>(в)</a:t>
            </a:r>
            <a:r>
              <a:rPr kumimoji="1" lang="ru-RU" altLang="ru-RU" sz="2400" b="1" dirty="0" smtClean="0">
                <a:solidFill>
                  <a:srgbClr val="006600"/>
                </a:solidFill>
              </a:rPr>
              <a:t>; </a:t>
            </a:r>
            <a:endParaRPr kumimoji="1" lang="ru-RU" altLang="ru-RU" sz="2400" b="1" dirty="0">
              <a:solidFill>
                <a:srgbClr val="006600"/>
              </a:solidFill>
            </a:endParaRPr>
          </a:p>
          <a:p>
            <a:pPr marL="628650" indent="-363538">
              <a:spcBef>
                <a:spcPts val="800"/>
              </a:spcBef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6600"/>
                </a:solidFill>
              </a:rPr>
              <a:t>упорная </a:t>
            </a:r>
            <a:r>
              <a:rPr lang="ru-RU" sz="2400" b="1" i="1" dirty="0" smtClean="0">
                <a:solidFill>
                  <a:srgbClr val="FF0000"/>
                </a:solidFill>
              </a:rPr>
              <a:t>(г)</a:t>
            </a:r>
            <a:r>
              <a:rPr lang="ru-RU" sz="2400" b="1" dirty="0" smtClean="0">
                <a:solidFill>
                  <a:srgbClr val="006600"/>
                </a:solidFill>
              </a:rPr>
              <a:t>;</a:t>
            </a:r>
            <a:endParaRPr kumimoji="1" lang="ru-RU" altLang="ru-RU" sz="2400" b="1" dirty="0" smtClean="0">
              <a:solidFill>
                <a:srgbClr val="006600"/>
              </a:solidFill>
            </a:endParaRPr>
          </a:p>
          <a:p>
            <a:pPr marL="628650" indent="-363538">
              <a:spcBef>
                <a:spcPts val="800"/>
              </a:spcBef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sz="2400" b="1" dirty="0" smtClean="0">
                <a:solidFill>
                  <a:srgbClr val="006600"/>
                </a:solidFill>
              </a:rPr>
              <a:t>круглые </a:t>
            </a:r>
            <a:r>
              <a:rPr kumimoji="1" lang="ru-RU" altLang="ru-RU" sz="2400" b="1" i="1" dirty="0" smtClean="0">
                <a:solidFill>
                  <a:srgbClr val="FF0000"/>
                </a:solidFill>
              </a:rPr>
              <a:t>(д)</a:t>
            </a:r>
            <a:r>
              <a:rPr kumimoji="1" lang="ru-RU" altLang="ru-RU" sz="2400" b="1" dirty="0" smtClean="0">
                <a:solidFill>
                  <a:srgbClr val="006600"/>
                </a:solidFill>
              </a:rPr>
              <a:t>.</a:t>
            </a:r>
            <a:endParaRPr kumimoji="1" lang="ru-RU" altLang="ru-RU" sz="2400" b="1" dirty="0">
              <a:solidFill>
                <a:srgbClr val="006600"/>
              </a:solidFill>
            </a:endParaRPr>
          </a:p>
        </p:txBody>
      </p:sp>
      <p:pic>
        <p:nvPicPr>
          <p:cNvPr id="5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6" y="-4536"/>
            <a:ext cx="2583928" cy="6777890"/>
          </a:xfrm>
        </p:spPr>
      </p:pic>
      <p:sp>
        <p:nvSpPr>
          <p:cNvPr id="4" name="Прямоугольник 3"/>
          <p:cNvSpPr/>
          <p:nvPr/>
        </p:nvSpPr>
        <p:spPr>
          <a:xfrm>
            <a:off x="7424190" y="1196752"/>
            <a:ext cx="341760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ru-RU" altLang="ru-RU" sz="22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а</a:t>
            </a:r>
            <a:endParaRPr lang="ru-RU" sz="2200" i="1" dirty="0"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40387" y="2532224"/>
            <a:ext cx="356188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ru-RU" altLang="ru-RU" sz="22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б</a:t>
            </a:r>
            <a:endParaRPr lang="ru-RU" sz="2200" i="1" dirty="0"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52320" y="3885775"/>
            <a:ext cx="356188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ru-RU" altLang="ru-RU" sz="22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в</a:t>
            </a:r>
            <a:endParaRPr lang="ru-RU" sz="2200" i="1" dirty="0"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24328" y="5181919"/>
            <a:ext cx="335348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ru-RU" altLang="ru-RU" sz="22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г</a:t>
            </a:r>
            <a:endParaRPr lang="ru-RU" sz="2200" i="1" dirty="0"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6480740"/>
            <a:ext cx="2583928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ru-RU" altLang="ru-RU" sz="22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     д</a:t>
            </a:r>
            <a:endParaRPr lang="ru-RU" sz="2200" i="1" dirty="0"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596" y="5544783"/>
            <a:ext cx="3283382" cy="1015663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</a:rPr>
              <a:t>Наибольшее распространение имеет </a:t>
            </a:r>
            <a:r>
              <a:rPr lang="ru-RU" altLang="ru-RU" sz="2000" b="1" dirty="0">
                <a:solidFill>
                  <a:srgbClr val="FF0000"/>
                </a:solidFill>
              </a:rPr>
              <a:t>треугольная резьба</a:t>
            </a:r>
            <a:r>
              <a:rPr lang="ru-RU" altLang="ru-RU" sz="2000" b="1" i="1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1" name="Рисунок 12" descr="шаг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0" r="38960" b="19223"/>
          <a:stretch>
            <a:fillRect/>
          </a:stretch>
        </p:blipFill>
        <p:spPr bwMode="auto">
          <a:xfrm>
            <a:off x="3446163" y="5386919"/>
            <a:ext cx="2457012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156176" cy="404664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Классификация резьбы </a:t>
            </a:r>
            <a:r>
              <a:rPr lang="ru-RU" sz="2000" b="1" dirty="0" smtClean="0">
                <a:solidFill>
                  <a:schemeClr val="bg1"/>
                </a:solidFill>
              </a:rPr>
              <a:t>(продолжение)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7792" y="39445"/>
            <a:ext cx="629640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Roboto"/>
              </a:rPr>
              <a:t>КРЕПЁЖНЫЕ (ТРЕУГОЛЬНЫЕ) РЕЗЬБЫ</a:t>
            </a:r>
            <a:endParaRPr lang="ru-RU" sz="2400" b="1" i="0" dirty="0">
              <a:solidFill>
                <a:srgbClr val="C00000"/>
              </a:solidFill>
              <a:effectLst/>
              <a:latin typeface="Roboto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000" y="632721"/>
            <a:ext cx="8568952" cy="132343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61950" indent="-361950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ru-RU" sz="2000" b="1" i="1" u="sng" dirty="0" smtClean="0">
                <a:solidFill>
                  <a:srgbClr val="FF0000"/>
                </a:solidFill>
                <a:latin typeface="Roboto"/>
              </a:rPr>
              <a:t>МЕТРИЧЕСКАЯ РЕЗЬБА</a:t>
            </a:r>
            <a:r>
              <a:rPr lang="ru-RU" sz="2000" dirty="0">
                <a:solidFill>
                  <a:srgbClr val="363F4D"/>
                </a:solidFill>
                <a:latin typeface="Roboto"/>
              </a:rPr>
              <a:t> </a:t>
            </a:r>
            <a:r>
              <a:rPr lang="ru-RU" sz="2000" b="1" dirty="0">
                <a:latin typeface="Roboto"/>
              </a:rPr>
              <a:t>имеет профиль в виде </a:t>
            </a:r>
            <a:r>
              <a:rPr lang="ru-RU" sz="2000" b="1" dirty="0">
                <a:solidFill>
                  <a:srgbClr val="006600"/>
                </a:solidFill>
                <a:latin typeface="Roboto"/>
              </a:rPr>
              <a:t>равностороннего треугольника </a:t>
            </a:r>
            <a:r>
              <a:rPr lang="ru-RU" sz="2000" b="1" dirty="0">
                <a:latin typeface="Roboto"/>
              </a:rPr>
              <a:t>с углом при вершине </a:t>
            </a:r>
            <a:r>
              <a:rPr lang="ru-RU" sz="2000" b="1" dirty="0">
                <a:solidFill>
                  <a:srgbClr val="FF0000"/>
                </a:solidFill>
                <a:latin typeface="Roboto"/>
              </a:rPr>
              <a:t>60°</a:t>
            </a:r>
            <a:r>
              <a:rPr lang="ru-RU" sz="2000" b="1" dirty="0">
                <a:latin typeface="Roboto"/>
              </a:rPr>
              <a:t>.</a:t>
            </a:r>
            <a:r>
              <a:rPr lang="ru-RU" sz="2000" b="1" dirty="0">
                <a:solidFill>
                  <a:srgbClr val="363F4D"/>
                </a:solidFill>
                <a:latin typeface="Roboto"/>
              </a:rPr>
              <a:t> </a:t>
            </a:r>
            <a:r>
              <a:rPr lang="ru-RU" sz="2000" b="1" dirty="0">
                <a:latin typeface="Roboto"/>
              </a:rPr>
              <a:t>Выступы и впадины резьбы притуплены (ГОСТ 9150-2002).</a:t>
            </a:r>
          </a:p>
          <a:p>
            <a:pPr marL="361950" algn="just"/>
            <a:r>
              <a:rPr lang="ru-RU" sz="2000" b="1" dirty="0">
                <a:latin typeface="Roboto"/>
              </a:rPr>
              <a:t>Метрическая резьба бывает </a:t>
            </a:r>
            <a:r>
              <a:rPr lang="ru-RU" sz="2000" b="1" dirty="0">
                <a:solidFill>
                  <a:srgbClr val="006600"/>
                </a:solidFill>
                <a:latin typeface="Roboto"/>
              </a:rPr>
              <a:t>цилиндрической и конической</a:t>
            </a:r>
            <a:r>
              <a:rPr lang="ru-RU" sz="2000" dirty="0">
                <a:solidFill>
                  <a:srgbClr val="363F4D"/>
                </a:solidFill>
                <a:latin typeface="Roboto"/>
              </a:rPr>
              <a:t>.</a:t>
            </a:r>
            <a:endParaRPr lang="ru-RU" sz="2000" b="0" i="0" dirty="0">
              <a:solidFill>
                <a:srgbClr val="363F4D"/>
              </a:solidFill>
              <a:effectLst/>
              <a:latin typeface="Roboto"/>
            </a:endParaRPr>
          </a:p>
        </p:txBody>
      </p:sp>
      <p:pic>
        <p:nvPicPr>
          <p:cNvPr id="65538" name="Picture 2" descr="Резьба метрическая (треугольная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4221088"/>
            <a:ext cx="8568952" cy="202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91822" y="6317710"/>
            <a:ext cx="4488345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Roboto"/>
              </a:rPr>
              <a:t>Резьба </a:t>
            </a:r>
            <a:r>
              <a:rPr lang="ru-RU" b="1" dirty="0" smtClean="0">
                <a:solidFill>
                  <a:srgbClr val="0000FF"/>
                </a:solidFill>
                <a:latin typeface="Roboto"/>
              </a:rPr>
              <a:t>метрическая цилиндрическая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000" y="2087771"/>
            <a:ext cx="8568952" cy="155427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1900" b="1" dirty="0" smtClean="0">
                <a:cs typeface="Arial" panose="020B0604020202020204" pitchFamily="34" charset="0"/>
              </a:rPr>
              <a:t>Радиальный </a:t>
            </a:r>
            <a:r>
              <a:rPr lang="ru-RU" sz="1900" b="1" dirty="0">
                <a:cs typeface="Arial" panose="020B0604020202020204" pitchFamily="34" charset="0"/>
              </a:rPr>
              <a:t>зазор делает </a:t>
            </a:r>
            <a:r>
              <a:rPr lang="ru-RU" sz="1900" b="1" dirty="0" smtClean="0">
                <a:cs typeface="Arial" panose="020B0604020202020204" pitchFamily="34" charset="0"/>
              </a:rPr>
              <a:t>её </a:t>
            </a:r>
            <a:r>
              <a:rPr lang="ru-RU" sz="1900" b="1" dirty="0">
                <a:solidFill>
                  <a:srgbClr val="0000FF"/>
                </a:solidFill>
                <a:cs typeface="Arial" panose="020B0604020202020204" pitchFamily="34" charset="0"/>
              </a:rPr>
              <a:t>негерметичной</a:t>
            </a:r>
            <a:r>
              <a:rPr lang="ru-RU" sz="1900" b="1" dirty="0">
                <a:cs typeface="Arial" panose="020B0604020202020204" pitchFamily="34" charset="0"/>
              </a:rPr>
              <a:t>. </a:t>
            </a:r>
            <a:endParaRPr lang="ru-RU" sz="1900" b="1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900" b="1" dirty="0" smtClean="0">
                <a:cs typeface="Arial" panose="020B0604020202020204" pitchFamily="34" charset="0"/>
              </a:rPr>
              <a:t>Метрические </a:t>
            </a:r>
            <a:r>
              <a:rPr lang="ru-RU" sz="1900" b="1" dirty="0">
                <a:cs typeface="Arial" panose="020B0604020202020204" pitchFamily="34" charset="0"/>
              </a:rPr>
              <a:t>резьбы делятся на резьбы с </a:t>
            </a:r>
            <a:r>
              <a:rPr lang="ru-RU" sz="1900" b="1" i="1" dirty="0">
                <a:solidFill>
                  <a:srgbClr val="FF0000"/>
                </a:solidFill>
                <a:cs typeface="Arial" panose="020B0604020202020204" pitchFamily="34" charset="0"/>
              </a:rPr>
              <a:t>крупным</a:t>
            </a:r>
            <a:r>
              <a:rPr lang="ru-RU" sz="1900" b="1" dirty="0">
                <a:solidFill>
                  <a:srgbClr val="FF0000"/>
                </a:solidFill>
                <a:cs typeface="Arial" panose="020B0604020202020204" pitchFamily="34" charset="0"/>
              </a:rPr>
              <a:t> и </a:t>
            </a:r>
            <a:r>
              <a:rPr lang="ru-RU" sz="1900" b="1" i="1" dirty="0">
                <a:solidFill>
                  <a:srgbClr val="FF0000"/>
                </a:solidFill>
                <a:cs typeface="Arial" panose="020B0604020202020204" pitchFamily="34" charset="0"/>
              </a:rPr>
              <a:t>мелким шагом</a:t>
            </a:r>
            <a:r>
              <a:rPr lang="ru-RU" sz="1900" b="1" i="1" dirty="0">
                <a:cs typeface="Arial" panose="020B0604020202020204" pitchFamily="34" charset="0"/>
              </a:rPr>
              <a:t>. </a:t>
            </a:r>
            <a:endParaRPr lang="ru-RU" sz="1900" b="1" i="1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900" b="1" u="sng" dirty="0" smtClean="0">
                <a:solidFill>
                  <a:srgbClr val="0000FF"/>
                </a:solidFill>
                <a:cs typeface="Arial" panose="020B0604020202020204" pitchFamily="34" charset="0"/>
              </a:rPr>
              <a:t>Резьбу с крупным шагом</a:t>
            </a:r>
            <a:r>
              <a:rPr lang="ru-RU" sz="19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ru-RU" sz="1900" b="1" dirty="0" smtClean="0">
                <a:cs typeface="Arial" panose="020B0604020202020204" pitchFamily="34" charset="0"/>
              </a:rPr>
              <a:t>применяют в </a:t>
            </a:r>
            <a:r>
              <a:rPr lang="ru-RU" sz="1900" b="1" dirty="0">
                <a:cs typeface="Arial" panose="020B0604020202020204" pitchFamily="34" charset="0"/>
              </a:rPr>
              <a:t>качестве </a:t>
            </a:r>
            <a:r>
              <a:rPr lang="ru-RU" sz="19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крепёжной</a:t>
            </a:r>
            <a:r>
              <a:rPr lang="ru-RU" sz="1900" b="1" dirty="0" smtClean="0">
                <a:cs typeface="Arial" panose="020B0604020202020204" pitchFamily="34" charset="0"/>
              </a:rPr>
              <a:t>, </a:t>
            </a:r>
            <a:r>
              <a:rPr lang="ru-RU" sz="1900" b="1" dirty="0">
                <a:cs typeface="Arial" panose="020B0604020202020204" pitchFamily="34" charset="0"/>
              </a:rPr>
              <a:t>так как она менее чувствительна к износу и неточностям  изготовления. </a:t>
            </a:r>
            <a:endParaRPr lang="ru-RU" sz="1900" b="1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900" b="1" u="sng" dirty="0" smtClean="0">
                <a:solidFill>
                  <a:srgbClr val="0000FF"/>
                </a:solidFill>
                <a:cs typeface="Arial" panose="020B0604020202020204" pitchFamily="34" charset="0"/>
              </a:rPr>
              <a:t>Резьбы </a:t>
            </a:r>
            <a:r>
              <a:rPr lang="ru-RU" sz="1900" b="1" u="sng" dirty="0">
                <a:solidFill>
                  <a:srgbClr val="0000FF"/>
                </a:solidFill>
                <a:cs typeface="Arial" panose="020B0604020202020204" pitchFamily="34" charset="0"/>
              </a:rPr>
              <a:t>с мелким шагом</a:t>
            </a:r>
            <a:r>
              <a:rPr lang="ru-RU" sz="19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ru-RU" sz="1900" b="1" dirty="0">
                <a:cs typeface="Arial" panose="020B0604020202020204" pitchFamily="34" charset="0"/>
              </a:rPr>
              <a:t>меньше ослабляют </a:t>
            </a:r>
            <a:r>
              <a:rPr lang="ru-RU" sz="1900" b="1" dirty="0" smtClean="0">
                <a:cs typeface="Arial" panose="020B0604020202020204" pitchFamily="34" charset="0"/>
              </a:rPr>
              <a:t>деталь.</a:t>
            </a:r>
            <a:endParaRPr lang="ru-RU" sz="1900" b="1" i="0" dirty="0">
              <a:solidFill>
                <a:srgbClr val="363F4D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011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95736" y="260648"/>
            <a:ext cx="5195181" cy="862767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600" b="1" i="1" dirty="0" smtClean="0">
                <a:solidFill>
                  <a:srgbClr val="0000FF"/>
                </a:solidFill>
              </a:rPr>
              <a:t>Метрическая резьба</a:t>
            </a:r>
            <a:endParaRPr lang="ru-RU" sz="3600" b="1" i="1" dirty="0">
              <a:solidFill>
                <a:srgbClr val="0000FF"/>
              </a:solidFill>
            </a:endParaRPr>
          </a:p>
        </p:txBody>
      </p:sp>
      <p:pic>
        <p:nvPicPr>
          <p:cNvPr id="6146" name="Picture 2" descr="http://www.hydravia.com/upload/medialibrary/adf/adf92e607b1604f97fc70b716b8f9f2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1268760"/>
            <a:ext cx="6293582" cy="2298357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664" y="3567117"/>
            <a:ext cx="6293582" cy="284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044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357" y="548680"/>
            <a:ext cx="7390917" cy="57606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3600" b="1" i="1" dirty="0" smtClean="0">
                <a:solidFill>
                  <a:srgbClr val="0000FF"/>
                </a:solidFill>
              </a:rPr>
              <a:t>Параметры метрической резьбы</a:t>
            </a:r>
            <a:endParaRPr lang="ru-RU" sz="3600" b="1" i="1" dirty="0">
              <a:solidFill>
                <a:srgbClr val="0000FF"/>
              </a:solidFill>
            </a:endParaRPr>
          </a:p>
        </p:txBody>
      </p:sp>
      <p:pic>
        <p:nvPicPr>
          <p:cNvPr id="7" name="Рисунок 6" descr="метрическа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556792"/>
            <a:ext cx="8910624" cy="366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4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0807" y="571169"/>
            <a:ext cx="8712968" cy="100027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ru-RU" sz="2000" b="1" i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ДЮЙМОВАЯ РЕЗЬБА</a:t>
            </a:r>
            <a:r>
              <a:rPr lang="ru-RU" sz="2000" dirty="0">
                <a:solidFill>
                  <a:srgbClr val="363F4D"/>
                </a:solidFill>
                <a:cs typeface="Arial" panose="020B0604020202020204" pitchFamily="34" charset="0"/>
              </a:rPr>
              <a:t> </a:t>
            </a:r>
            <a:r>
              <a:rPr lang="ru-RU" sz="2000" b="1" dirty="0">
                <a:cs typeface="Arial" panose="020B0604020202020204" pitchFamily="34" charset="0"/>
              </a:rPr>
              <a:t>имеет профиль в виде </a:t>
            </a:r>
            <a:r>
              <a:rPr lang="ru-RU" sz="2000" b="1" dirty="0">
                <a:solidFill>
                  <a:srgbClr val="006600"/>
                </a:solidFill>
                <a:cs typeface="Arial" panose="020B0604020202020204" pitchFamily="34" charset="0"/>
              </a:rPr>
              <a:t>равностороннего </a:t>
            </a:r>
            <a:r>
              <a:rPr lang="ru-RU" sz="20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треугольника </a:t>
            </a:r>
            <a:r>
              <a:rPr lang="ru-RU" sz="2000" b="1" dirty="0">
                <a:cs typeface="Arial" panose="020B0604020202020204" pitchFamily="34" charset="0"/>
              </a:rPr>
              <a:t>с углом при вершине </a:t>
            </a:r>
            <a:r>
              <a:rPr lang="ru-RU" sz="2000" b="1" dirty="0">
                <a:solidFill>
                  <a:srgbClr val="FF0000"/>
                </a:solidFill>
                <a:cs typeface="Arial" panose="020B0604020202020204" pitchFamily="34" charset="0"/>
              </a:rPr>
              <a:t>55</a:t>
            </a:r>
            <a:r>
              <a:rPr lang="ru-RU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° </a:t>
            </a:r>
            <a:r>
              <a:rPr lang="ru-RU" sz="2000" b="1" dirty="0" smtClean="0">
                <a:cs typeface="Arial" panose="020B0604020202020204" pitchFamily="34" charset="0"/>
              </a:rPr>
              <a:t>или</a:t>
            </a:r>
            <a:r>
              <a:rPr lang="ru-RU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cs typeface="Arial" panose="020B0604020202020204" pitchFamily="34" charset="0"/>
              </a:rPr>
              <a:t>60</a:t>
            </a:r>
            <a:r>
              <a:rPr lang="ru-RU" sz="2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°</a:t>
            </a:r>
            <a:r>
              <a:rPr lang="ru-RU" sz="2000" b="1" dirty="0" smtClean="0">
                <a:solidFill>
                  <a:srgbClr val="363F4D"/>
                </a:solidFill>
                <a:cs typeface="Arial" panose="020B0604020202020204" pitchFamily="34" charset="0"/>
              </a:rPr>
              <a:t>. </a:t>
            </a:r>
          </a:p>
          <a:p>
            <a:pPr marL="354013">
              <a:buClr>
                <a:srgbClr val="0000FF"/>
              </a:buClr>
            </a:pPr>
            <a:r>
              <a:rPr lang="ru-RU" sz="1900" b="1" dirty="0" smtClean="0">
                <a:cs typeface="Arial" panose="020B0604020202020204" pitchFamily="34" charset="0"/>
              </a:rPr>
              <a:t>Дюймовая </a:t>
            </a:r>
            <a:r>
              <a:rPr lang="ru-RU" sz="1900" b="1" dirty="0">
                <a:cs typeface="Arial" panose="020B0604020202020204" pitchFamily="34" charset="0"/>
              </a:rPr>
              <a:t>резьба бывает </a:t>
            </a:r>
            <a:r>
              <a:rPr lang="ru-RU" sz="1900" b="1" dirty="0">
                <a:solidFill>
                  <a:srgbClr val="006600"/>
                </a:solidFill>
                <a:cs typeface="Arial" panose="020B0604020202020204" pitchFamily="34" charset="0"/>
              </a:rPr>
              <a:t>цилиндрической </a:t>
            </a:r>
            <a:r>
              <a:rPr lang="ru-RU" sz="19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(</a:t>
            </a:r>
            <a:r>
              <a:rPr lang="ru-RU" sz="19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55°</a:t>
            </a:r>
            <a:r>
              <a:rPr lang="ru-RU" sz="19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)</a:t>
            </a:r>
            <a:r>
              <a:rPr lang="ru-RU" sz="19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ru-RU" sz="19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и конической (</a:t>
            </a:r>
            <a:r>
              <a:rPr lang="ru-RU" sz="19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60°</a:t>
            </a:r>
            <a:r>
              <a:rPr lang="ru-RU" sz="19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).</a:t>
            </a:r>
            <a:endParaRPr lang="ru-RU" sz="1900" b="1" dirty="0" smtClean="0">
              <a:solidFill>
                <a:srgbClr val="363F4D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2" descr="Резьба коническая дюймов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7" y="1651907"/>
            <a:ext cx="8712968" cy="216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23928" y="3284984"/>
            <a:ext cx="3618106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Roboto"/>
              </a:rPr>
              <a:t>Резьба дюймовая коническая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520" y="4509120"/>
            <a:ext cx="8447936" cy="67710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1900" b="1" dirty="0">
                <a:cs typeface="Arial" panose="020B0604020202020204" pitchFamily="34" charset="0"/>
              </a:rPr>
              <a:t>Дюймовая резьба </a:t>
            </a:r>
            <a:r>
              <a:rPr lang="ru-RU" sz="1900" b="1" dirty="0" smtClean="0">
                <a:cs typeface="Arial" panose="020B0604020202020204" pitchFamily="34" charset="0"/>
              </a:rPr>
              <a:t>п</a:t>
            </a:r>
            <a:r>
              <a:rPr lang="ru-RU" sz="1900" b="1" dirty="0" smtClean="0"/>
              <a:t>рименяется при </a:t>
            </a:r>
            <a:r>
              <a:rPr lang="ru-RU" sz="1900" b="1" dirty="0"/>
              <a:t>ремонте деталей импортных </a:t>
            </a:r>
            <a:r>
              <a:rPr lang="ru-RU" sz="1900" b="1" dirty="0" smtClean="0"/>
              <a:t>автомобилей.</a:t>
            </a:r>
            <a:endParaRPr lang="ru-RU" sz="19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87792" y="39445"/>
            <a:ext cx="629640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Roboto"/>
              </a:rPr>
              <a:t>КРЕПЁЖНЫЕ (ТРЕУГОЛЬНЫЕ) РЕЗЬБЫ</a:t>
            </a:r>
            <a:endParaRPr lang="ru-RU" sz="2400" b="1" i="0" dirty="0">
              <a:solidFill>
                <a:srgbClr val="C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33323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357" y="548680"/>
            <a:ext cx="7390917" cy="5760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b="1" i="1" dirty="0" smtClean="0">
                <a:solidFill>
                  <a:srgbClr val="0000FF"/>
                </a:solidFill>
              </a:rPr>
              <a:t>Параметры дюймовой резьбы</a:t>
            </a:r>
            <a:endParaRPr lang="ru-RU" sz="3600" b="1" i="1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дюймова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269" y="1340768"/>
            <a:ext cx="8817092" cy="4550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95736" y="6107365"/>
            <a:ext cx="4225452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Roboto"/>
              </a:rPr>
              <a:t>Резьба дюймовая </a:t>
            </a:r>
            <a:r>
              <a:rPr lang="ru-RU" b="1" dirty="0" smtClean="0">
                <a:solidFill>
                  <a:srgbClr val="0000FF"/>
                </a:solidFill>
                <a:latin typeface="Roboto"/>
              </a:rPr>
              <a:t>цилиндрическая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613137"/>
            <a:ext cx="8584212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ru-RU" sz="2000" b="1" i="1" u="sng" dirty="0" smtClean="0">
                <a:solidFill>
                  <a:srgbClr val="FF0000"/>
                </a:solidFill>
                <a:latin typeface="Roboto"/>
              </a:rPr>
              <a:t>ТРУБНАЯ РЕЗЬБА</a:t>
            </a:r>
            <a:r>
              <a:rPr lang="ru-RU" sz="2000" b="1" dirty="0">
                <a:solidFill>
                  <a:srgbClr val="363F4D"/>
                </a:solidFill>
                <a:latin typeface="Roboto"/>
              </a:rPr>
              <a:t> </a:t>
            </a:r>
            <a:r>
              <a:rPr lang="ru-RU" sz="2000" b="1" dirty="0">
                <a:latin typeface="Roboto"/>
              </a:rPr>
              <a:t>имеет профиль в виде </a:t>
            </a:r>
            <a:r>
              <a:rPr lang="ru-RU" sz="2000" b="1" dirty="0">
                <a:solidFill>
                  <a:srgbClr val="006600"/>
                </a:solidFill>
                <a:latin typeface="Roboto"/>
              </a:rPr>
              <a:t>равнобедренного треугольника </a:t>
            </a:r>
            <a:r>
              <a:rPr lang="ru-RU" sz="2000" b="1" dirty="0">
                <a:latin typeface="Roboto"/>
              </a:rPr>
              <a:t>с углом при вершине </a:t>
            </a:r>
            <a:r>
              <a:rPr lang="ru-RU" sz="2000" b="1" dirty="0">
                <a:solidFill>
                  <a:srgbClr val="FF0000"/>
                </a:solidFill>
                <a:latin typeface="Roboto"/>
              </a:rPr>
              <a:t>55°</a:t>
            </a:r>
            <a:r>
              <a:rPr lang="ru-RU" sz="2000" b="1" dirty="0">
                <a:solidFill>
                  <a:srgbClr val="363F4D"/>
                </a:solidFill>
                <a:latin typeface="Roboto"/>
              </a:rPr>
              <a:t>. </a:t>
            </a:r>
            <a:endParaRPr lang="ru-RU" sz="2000" b="1" dirty="0" smtClean="0">
              <a:solidFill>
                <a:srgbClr val="363F4D"/>
              </a:solidFill>
              <a:latin typeface="Roboto"/>
            </a:endParaRPr>
          </a:p>
          <a:p>
            <a:pPr marL="354013">
              <a:buClr>
                <a:srgbClr val="0000FF"/>
              </a:buClr>
            </a:pPr>
            <a:r>
              <a:rPr lang="ru-RU" sz="2000" b="1" dirty="0" smtClean="0">
                <a:latin typeface="Roboto"/>
              </a:rPr>
              <a:t>Трубная </a:t>
            </a:r>
            <a:r>
              <a:rPr lang="ru-RU" sz="2000" b="1" dirty="0">
                <a:latin typeface="Roboto"/>
              </a:rPr>
              <a:t>резьба </a:t>
            </a:r>
            <a:r>
              <a:rPr lang="ru-RU" sz="2000" b="1" dirty="0" smtClean="0">
                <a:latin typeface="Roboto"/>
              </a:rPr>
              <a:t>может </a:t>
            </a:r>
            <a:r>
              <a:rPr lang="ru-RU" sz="2000" b="1" dirty="0">
                <a:latin typeface="Roboto"/>
              </a:rPr>
              <a:t>быть </a:t>
            </a:r>
            <a:r>
              <a:rPr lang="ru-RU" sz="2000" b="1" dirty="0">
                <a:solidFill>
                  <a:srgbClr val="006600"/>
                </a:solidFill>
                <a:latin typeface="Roboto"/>
              </a:rPr>
              <a:t>цилиндрической и конической</a:t>
            </a:r>
            <a:r>
              <a:rPr lang="ru-RU" sz="2000" b="1" dirty="0">
                <a:solidFill>
                  <a:srgbClr val="363F4D"/>
                </a:solidFill>
                <a:latin typeface="Roboto"/>
              </a:rPr>
              <a:t>.</a:t>
            </a:r>
            <a:endParaRPr lang="ru-RU" sz="2000" b="1" dirty="0"/>
          </a:p>
        </p:txBody>
      </p:sp>
      <p:pic>
        <p:nvPicPr>
          <p:cNvPr id="65540" name="Picture 4" descr="Резьба трубная цилиндрическ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0" y="1716455"/>
            <a:ext cx="6643173" cy="156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55776" y="1691516"/>
            <a:ext cx="395274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Roboto"/>
              </a:rPr>
              <a:t>Резьба трубная цилиндрическая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65542" name="Picture 6" descr="Резьба трубная коническа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97" y="3395678"/>
            <a:ext cx="6639996" cy="164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31081" y="4679132"/>
            <a:ext cx="334540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Roboto"/>
              </a:rPr>
              <a:t>Резьба трубная коническая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8135" y="5136741"/>
            <a:ext cx="8584212" cy="155427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92075">
              <a:spcBef>
                <a:spcPts val="0"/>
              </a:spcBef>
              <a:buNone/>
            </a:pPr>
            <a:r>
              <a:rPr lang="ru-RU" sz="1900" b="1" dirty="0" smtClean="0"/>
              <a:t>Трубная </a:t>
            </a:r>
            <a:r>
              <a:rPr lang="ru-RU" sz="1900" b="1" dirty="0"/>
              <a:t>цилиндрическая резьба </a:t>
            </a:r>
            <a:r>
              <a:rPr lang="ru-RU" sz="1900" b="1" dirty="0" smtClean="0"/>
              <a:t>схожа с дюймовой </a:t>
            </a:r>
            <a:r>
              <a:rPr lang="ru-RU" sz="1900" b="1" dirty="0"/>
              <a:t>резьбой, но с </a:t>
            </a:r>
            <a:r>
              <a:rPr lang="ru-RU" sz="1900" b="1" dirty="0" smtClean="0"/>
              <a:t>закруглёнными </a:t>
            </a:r>
            <a:r>
              <a:rPr lang="ru-RU" sz="1900" b="1" dirty="0"/>
              <a:t>выступами и впадинами. Отсутствие радиальных зазоров делает резьбовое соединение </a:t>
            </a:r>
            <a:r>
              <a:rPr lang="ru-RU" sz="1900" b="1" dirty="0">
                <a:solidFill>
                  <a:srgbClr val="0000FF"/>
                </a:solidFill>
              </a:rPr>
              <a:t>герметичным</a:t>
            </a:r>
            <a:r>
              <a:rPr lang="ru-RU" sz="1900" b="1" dirty="0"/>
              <a:t>. </a:t>
            </a:r>
            <a:endParaRPr lang="ru-RU" sz="1900" b="1" dirty="0" smtClean="0"/>
          </a:p>
          <a:p>
            <a:pPr marL="92075">
              <a:spcBef>
                <a:spcPts val="0"/>
              </a:spcBef>
              <a:buNone/>
            </a:pPr>
            <a:r>
              <a:rPr lang="ru-RU" sz="1900" b="1" dirty="0" smtClean="0"/>
              <a:t>Применяется </a:t>
            </a:r>
            <a:r>
              <a:rPr lang="ru-RU" sz="1900" b="1" dirty="0"/>
              <a:t>для соединения труб. </a:t>
            </a:r>
            <a:endParaRPr lang="ru-RU" sz="1900" b="1" dirty="0" smtClean="0"/>
          </a:p>
          <a:p>
            <a:pPr marL="92075">
              <a:spcBef>
                <a:spcPts val="0"/>
              </a:spcBef>
              <a:buNone/>
            </a:pPr>
            <a:r>
              <a:rPr lang="ru-RU" sz="1900" b="1" dirty="0" smtClean="0"/>
              <a:t>Высокую </a:t>
            </a:r>
            <a:r>
              <a:rPr lang="ru-RU" sz="1900" b="1" dirty="0"/>
              <a:t>прочность соединения </a:t>
            </a:r>
            <a:r>
              <a:rPr lang="ru-RU" sz="1900" b="1" dirty="0" smtClean="0"/>
              <a:t>даёт </a:t>
            </a:r>
            <a:r>
              <a:rPr lang="ru-RU" sz="1900" b="1" dirty="0">
                <a:solidFill>
                  <a:srgbClr val="0000FF"/>
                </a:solidFill>
              </a:rPr>
              <a:t>трубная коническая резьба</a:t>
            </a:r>
            <a:r>
              <a:rPr lang="ru-RU" sz="1900" b="1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87792" y="39445"/>
            <a:ext cx="629640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Roboto"/>
              </a:rPr>
              <a:t>КРЕПЁЖНЫЕ (ТРЕУГОЛЬНЫЕ) РЕЗЬБЫ</a:t>
            </a:r>
            <a:endParaRPr lang="ru-RU" sz="2400" b="1" i="0" dirty="0">
              <a:solidFill>
                <a:srgbClr val="C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12831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357" y="548680"/>
            <a:ext cx="7390917" cy="5760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b="1" i="1" dirty="0" smtClean="0">
                <a:solidFill>
                  <a:srgbClr val="0000FF"/>
                </a:solidFill>
              </a:rPr>
              <a:t>Параметры трубной резьбы</a:t>
            </a:r>
            <a:endParaRPr lang="ru-RU" sz="3600" b="1" i="1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трубна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538" y="1340768"/>
            <a:ext cx="8930554" cy="449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611942"/>
            <a:ext cx="8584212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kumimoji="1" lang="ru-RU" altLang="ru-RU" sz="2000" b="1" i="1" u="sng" dirty="0" smtClean="0">
                <a:solidFill>
                  <a:srgbClr val="FF0000"/>
                </a:solidFill>
              </a:rPr>
              <a:t>ТРАПЕЦЕИДАЛЬНАЯ</a:t>
            </a:r>
            <a:r>
              <a:rPr lang="ru-RU" sz="2000" b="1" i="1" u="sng" dirty="0" smtClean="0">
                <a:solidFill>
                  <a:srgbClr val="FF0000"/>
                </a:solidFill>
                <a:latin typeface="Roboto"/>
              </a:rPr>
              <a:t> РЕЗЬБА</a:t>
            </a:r>
            <a:r>
              <a:rPr lang="ru-RU" sz="2000" b="1" dirty="0">
                <a:solidFill>
                  <a:srgbClr val="363F4D"/>
                </a:solidFill>
                <a:latin typeface="Roboto"/>
              </a:rPr>
              <a:t> </a:t>
            </a:r>
            <a:r>
              <a:rPr lang="ru-RU" altLang="ru-RU" sz="2000" dirty="0">
                <a:solidFill>
                  <a:srgbClr val="363F4D"/>
                </a:solidFill>
                <a:latin typeface="Roboto"/>
              </a:rPr>
              <a:t> </a:t>
            </a:r>
            <a:r>
              <a:rPr lang="ru-RU" altLang="ru-RU" sz="2000" b="1" dirty="0">
                <a:latin typeface="Roboto"/>
              </a:rPr>
              <a:t>имеет профиль в виде </a:t>
            </a:r>
            <a:r>
              <a:rPr lang="ru-RU" altLang="ru-RU" sz="2000" b="1" dirty="0">
                <a:solidFill>
                  <a:srgbClr val="006600"/>
                </a:solidFill>
                <a:latin typeface="Roboto"/>
              </a:rPr>
              <a:t>равнобочной </a:t>
            </a:r>
            <a:r>
              <a:rPr lang="ru-RU" altLang="ru-RU" sz="2000" b="1" dirty="0" smtClean="0">
                <a:solidFill>
                  <a:srgbClr val="006600"/>
                </a:solidFill>
                <a:latin typeface="Roboto"/>
              </a:rPr>
              <a:t>(равнобедренной) трапеции </a:t>
            </a:r>
            <a:r>
              <a:rPr lang="ru-RU" altLang="ru-RU" sz="2000" b="1" dirty="0">
                <a:latin typeface="Roboto"/>
              </a:rPr>
              <a:t>с углом </a:t>
            </a:r>
            <a:r>
              <a:rPr lang="ru-RU" altLang="ru-RU" sz="2000" b="1" dirty="0">
                <a:solidFill>
                  <a:srgbClr val="FF0000"/>
                </a:solidFill>
                <a:latin typeface="Roboto"/>
              </a:rPr>
              <a:t>30°</a:t>
            </a:r>
            <a:r>
              <a:rPr lang="ru-RU" altLang="ru-RU" sz="2000" b="1" dirty="0">
                <a:latin typeface="Roboto"/>
              </a:rPr>
              <a:t> между боковыми сторонами</a:t>
            </a:r>
            <a:r>
              <a:rPr lang="ru-RU" sz="2000" b="1" dirty="0" smtClean="0">
                <a:solidFill>
                  <a:srgbClr val="363F4D"/>
                </a:solidFill>
                <a:latin typeface="Roboto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8135" y="5136741"/>
            <a:ext cx="8584212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92075">
              <a:spcBef>
                <a:spcPts val="0"/>
              </a:spcBef>
              <a:buNone/>
            </a:pPr>
            <a:r>
              <a:rPr lang="ru-RU" sz="2000" b="1" dirty="0"/>
              <a:t>Это основная резьба в </a:t>
            </a:r>
            <a:r>
              <a:rPr lang="ru-RU" sz="2000" b="1" dirty="0">
                <a:solidFill>
                  <a:srgbClr val="0000FF"/>
                </a:solidFill>
              </a:rPr>
              <a:t>передаче винт – гайка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marL="92075">
              <a:spcBef>
                <a:spcPts val="0"/>
              </a:spcBef>
              <a:buNone/>
            </a:pPr>
            <a:r>
              <a:rPr lang="ru-RU" sz="2000" b="1" dirty="0" smtClean="0"/>
              <a:t>Характеризуется </a:t>
            </a:r>
            <a:r>
              <a:rPr lang="ru-RU" sz="2000" b="1" dirty="0"/>
              <a:t>небольшими потерями на трение с треугольным </a:t>
            </a:r>
            <a:r>
              <a:rPr lang="ru-RU" sz="2000" b="1" dirty="0" smtClean="0"/>
              <a:t>профилем.</a:t>
            </a:r>
            <a:endParaRPr lang="ru-RU" sz="1900" b="1" dirty="0"/>
          </a:p>
        </p:txBody>
      </p:sp>
      <p:pic>
        <p:nvPicPr>
          <p:cNvPr id="9" name="Picture 6" descr="Резьба трапецеидаль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5601"/>
            <a:ext cx="8584213" cy="181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01411" y="3758433"/>
            <a:ext cx="4097660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0000FF"/>
                </a:solidFill>
                <a:latin typeface="Roboto"/>
              </a:rPr>
              <a:t>Резьба </a:t>
            </a:r>
            <a:r>
              <a:rPr lang="ru-RU" altLang="ru-RU" b="1" dirty="0" smtClean="0">
                <a:solidFill>
                  <a:srgbClr val="0000FF"/>
                </a:solidFill>
                <a:latin typeface="Roboto"/>
              </a:rPr>
              <a:t>трапецеидальная ходовая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49972"/>
            <a:ext cx="323601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Roboto"/>
              </a:rPr>
              <a:t>ХОДОВЫЕ РЕЗЬБЫ</a:t>
            </a:r>
            <a:endParaRPr lang="ru-RU" sz="2400" b="1" i="0" dirty="0">
              <a:solidFill>
                <a:srgbClr val="C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66316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9124" y="208133"/>
            <a:ext cx="6624736" cy="64807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</a:rPr>
              <a:t>Трапецеидальная резьба</a:t>
            </a:r>
            <a:endParaRPr lang="ru-RU" sz="2800" b="1" i="1" dirty="0">
              <a:solidFill>
                <a:srgbClr val="0000FF"/>
              </a:solidFill>
            </a:endParaRPr>
          </a:p>
        </p:txBody>
      </p:sp>
      <p:pic>
        <p:nvPicPr>
          <p:cNvPr id="5122" name="Picture 2" descr="http://www.studfiles.ru/html/2706/58/html_aFoyz2TTsH.0sh_/htmlconvd-yj6Fps105x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132302"/>
            <a:ext cx="6472220" cy="1899851"/>
          </a:xfrm>
          <a:prstGeom prst="rect">
            <a:avLst/>
          </a:prstGeom>
          <a:noFill/>
        </p:spPr>
      </p:pic>
      <p:pic>
        <p:nvPicPr>
          <p:cNvPr id="5124" name="Picture 4" descr="http://purelogic.ru/files/photo/peredachi_vint-gaka_trapeceidal_nye_vinty_or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712" y="3338000"/>
            <a:ext cx="5436973" cy="3234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670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img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12" y="2648787"/>
            <a:ext cx="4392488" cy="264551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6387" name="Picture 6" descr="img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4007" y="2636912"/>
            <a:ext cx="4351127" cy="263408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388" name="Прямоугольник 7"/>
          <p:cNvSpPr>
            <a:spLocks noChangeArrowheads="1"/>
          </p:cNvSpPr>
          <p:nvPr/>
        </p:nvSpPr>
        <p:spPr bwMode="auto">
          <a:xfrm>
            <a:off x="5009351" y="1806321"/>
            <a:ext cx="3500437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 dirty="0">
                <a:latin typeface="Calibri" pitchFamily="34" charset="0"/>
              </a:rPr>
              <a:t>       </a:t>
            </a:r>
            <a:r>
              <a:rPr lang="ru-RU" sz="2800" b="1" i="1" dirty="0" smtClean="0">
                <a:solidFill>
                  <a:srgbClr val="0000FF"/>
                </a:solidFill>
                <a:latin typeface="Calibri" pitchFamily="34" charset="0"/>
              </a:rPr>
              <a:t>Неразъёмные</a:t>
            </a:r>
            <a:endParaRPr lang="ru-RU" sz="28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6389" name="Прямоугольник 9"/>
          <p:cNvSpPr>
            <a:spLocks noChangeArrowheads="1"/>
          </p:cNvSpPr>
          <p:nvPr/>
        </p:nvSpPr>
        <p:spPr bwMode="auto">
          <a:xfrm>
            <a:off x="1151310" y="1738341"/>
            <a:ext cx="285750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 dirty="0">
                <a:latin typeface="Calibri" pitchFamily="34" charset="0"/>
              </a:rPr>
              <a:t>    </a:t>
            </a:r>
            <a:r>
              <a:rPr lang="ru-RU" sz="2800" b="1" i="1" dirty="0" smtClean="0">
                <a:solidFill>
                  <a:srgbClr val="0000FF"/>
                </a:solidFill>
                <a:latin typeface="Calibri" pitchFamily="34" charset="0"/>
              </a:rPr>
              <a:t>Разъёмные</a:t>
            </a:r>
            <a:endParaRPr lang="ru-RU" sz="28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6390" name="Прямоугольник 11"/>
          <p:cNvSpPr>
            <a:spLocks noChangeArrowheads="1"/>
          </p:cNvSpPr>
          <p:nvPr/>
        </p:nvSpPr>
        <p:spPr bwMode="auto">
          <a:xfrm>
            <a:off x="1172036" y="130857"/>
            <a:ext cx="67604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libri" pitchFamily="34" charset="0"/>
              </a:rPr>
              <a:t>ВИДЫ СОЕДИНЕНИЙ ДЕТАЛЕЙ</a:t>
            </a:r>
            <a:endParaRPr lang="ru-RU" sz="32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 rot="2549241">
            <a:off x="3217270" y="721101"/>
            <a:ext cx="309304" cy="101287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8939445">
            <a:off x="5694034" y="786598"/>
            <a:ext cx="273419" cy="99837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598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48680"/>
            <a:ext cx="8064895" cy="57606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600" b="1" i="1" dirty="0">
                <a:solidFill>
                  <a:srgbClr val="0000FF"/>
                </a:solidFill>
              </a:rPr>
              <a:t>Параметры </a:t>
            </a:r>
            <a:r>
              <a:rPr lang="ru-RU" sz="3600" b="1" i="1" dirty="0" smtClean="0">
                <a:solidFill>
                  <a:srgbClr val="0000FF"/>
                </a:solidFill>
              </a:rPr>
              <a:t>трапецеидальной резьбы</a:t>
            </a:r>
            <a:endParaRPr lang="ru-RU" sz="3600" b="1" i="1" dirty="0">
              <a:solidFill>
                <a:srgbClr val="0000FF"/>
              </a:solidFill>
            </a:endParaRPr>
          </a:p>
        </p:txBody>
      </p:sp>
      <p:pic>
        <p:nvPicPr>
          <p:cNvPr id="6" name="Рисунок 5" descr="трапециидальна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8895019" cy="43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762" y="692367"/>
            <a:ext cx="8584212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kumimoji="1" lang="ru-RU" altLang="ru-RU" sz="2000" b="1" i="1" u="sng" dirty="0" smtClean="0">
                <a:solidFill>
                  <a:srgbClr val="FF0000"/>
                </a:solidFill>
              </a:rPr>
              <a:t>ПРЯМОУГОЛЬНАЯ</a:t>
            </a:r>
            <a:r>
              <a:rPr lang="ru-RU" sz="2000" b="1" i="1" u="sng" dirty="0" smtClean="0">
                <a:solidFill>
                  <a:srgbClr val="FF0000"/>
                </a:solidFill>
                <a:latin typeface="Roboto"/>
              </a:rPr>
              <a:t> (КВАДРАТНАЯ) РЕЗЬБА</a:t>
            </a:r>
            <a:r>
              <a:rPr lang="ru-RU" sz="2000" b="1" dirty="0">
                <a:solidFill>
                  <a:srgbClr val="363F4D"/>
                </a:solidFill>
                <a:latin typeface="Roboto"/>
              </a:rPr>
              <a:t> </a:t>
            </a:r>
            <a:r>
              <a:rPr lang="ru-RU" altLang="ru-RU" sz="2000" dirty="0">
                <a:solidFill>
                  <a:srgbClr val="363F4D"/>
                </a:solidFill>
                <a:latin typeface="Roboto"/>
              </a:rPr>
              <a:t> </a:t>
            </a:r>
            <a:r>
              <a:rPr lang="ru-RU" sz="2000" b="1" dirty="0">
                <a:latin typeface="Roboto"/>
              </a:rPr>
              <a:t>имеет профиль в виде </a:t>
            </a:r>
            <a:r>
              <a:rPr lang="ru-RU" sz="2000" b="1" dirty="0" smtClean="0">
                <a:solidFill>
                  <a:srgbClr val="006600"/>
                </a:solidFill>
                <a:latin typeface="Roboto"/>
              </a:rPr>
              <a:t>прямоугольника (квадрата)</a:t>
            </a:r>
            <a:r>
              <a:rPr lang="ru-RU" sz="2000" b="1" dirty="0" smtClean="0">
                <a:latin typeface="Roboto"/>
              </a:rPr>
              <a:t>. </a:t>
            </a:r>
            <a:r>
              <a:rPr lang="ru-RU" sz="2000" b="1" dirty="0">
                <a:latin typeface="Roboto"/>
              </a:rPr>
              <a:t>Резьба </a:t>
            </a:r>
            <a:r>
              <a:rPr lang="ru-RU" sz="2000" b="1" dirty="0">
                <a:solidFill>
                  <a:srgbClr val="0000FF"/>
                </a:solidFill>
                <a:latin typeface="Roboto"/>
              </a:rPr>
              <a:t>не стандартизована</a:t>
            </a:r>
            <a:r>
              <a:rPr lang="ru-RU" sz="2000" b="1" dirty="0" smtClean="0">
                <a:latin typeface="Roboto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8135" y="5136741"/>
            <a:ext cx="8518321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92075">
              <a:spcBef>
                <a:spcPts val="0"/>
              </a:spcBef>
              <a:buNone/>
            </a:pPr>
            <a:r>
              <a:rPr lang="ru-RU" sz="2000" b="1" dirty="0" smtClean="0"/>
              <a:t>У прямоугольной резьбы </a:t>
            </a:r>
            <a:r>
              <a:rPr lang="ru-RU" sz="2000" b="1" dirty="0"/>
              <a:t>самый </a:t>
            </a:r>
            <a:r>
              <a:rPr lang="ru-RU" sz="2000" b="1" dirty="0">
                <a:solidFill>
                  <a:srgbClr val="0000FF"/>
                </a:solidFill>
              </a:rPr>
              <a:t>высокий КПД </a:t>
            </a:r>
            <a:r>
              <a:rPr lang="ru-RU" sz="2000" b="1" dirty="0"/>
              <a:t>из всех резьб.  </a:t>
            </a:r>
            <a:endParaRPr lang="ru-RU" sz="2000" b="1" dirty="0" smtClean="0"/>
          </a:p>
          <a:p>
            <a:pPr marL="92075">
              <a:spcBef>
                <a:spcPts val="0"/>
              </a:spcBef>
              <a:buNone/>
            </a:pPr>
            <a:r>
              <a:rPr lang="ru-RU" sz="2000" b="1" dirty="0" smtClean="0"/>
              <a:t>Обладает </a:t>
            </a:r>
            <a:r>
              <a:rPr lang="ru-RU" sz="2000" b="1" dirty="0"/>
              <a:t>пониженной прочностью. </a:t>
            </a:r>
            <a:endParaRPr lang="ru-RU" sz="2000" b="1" dirty="0" smtClean="0"/>
          </a:p>
          <a:p>
            <a:pPr marL="92075">
              <a:spcBef>
                <a:spcPts val="0"/>
              </a:spcBef>
              <a:buNone/>
            </a:pPr>
            <a:r>
              <a:rPr lang="ru-RU" sz="2000" b="1" dirty="0" smtClean="0"/>
              <a:t>Применяется </a:t>
            </a:r>
            <a:r>
              <a:rPr lang="ru-RU" sz="2000" b="1" dirty="0"/>
              <a:t>в малонагруженных </a:t>
            </a:r>
            <a:r>
              <a:rPr lang="ru-RU" sz="2000" b="1" dirty="0">
                <a:solidFill>
                  <a:srgbClr val="0000FF"/>
                </a:solidFill>
              </a:rPr>
              <a:t>передачах винт – </a:t>
            </a:r>
            <a:r>
              <a:rPr lang="ru-RU" sz="2000" b="1" dirty="0" smtClean="0">
                <a:solidFill>
                  <a:srgbClr val="0000FF"/>
                </a:solidFill>
              </a:rPr>
              <a:t>гайка</a:t>
            </a:r>
            <a:r>
              <a:rPr lang="ru-RU" sz="2000" b="1" dirty="0" smtClean="0"/>
              <a:t>.</a:t>
            </a:r>
            <a:endParaRPr lang="ru-RU" sz="1900" b="1" dirty="0"/>
          </a:p>
        </p:txBody>
      </p:sp>
      <p:pic>
        <p:nvPicPr>
          <p:cNvPr id="6" name="Picture 4" descr="Резьба прямоуголь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2" y="1519090"/>
            <a:ext cx="8663961" cy="20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54064" y="3645024"/>
            <a:ext cx="5755358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Roboto"/>
              </a:rPr>
              <a:t>Резьба прямоугольная </a:t>
            </a:r>
            <a:r>
              <a:rPr lang="ru-RU" b="1" dirty="0" smtClean="0">
                <a:solidFill>
                  <a:srgbClr val="0000FF"/>
                </a:solidFill>
                <a:latin typeface="Roboto"/>
              </a:rPr>
              <a:t>нестандартная (ходовая)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55776" y="111865"/>
            <a:ext cx="323601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Roboto"/>
              </a:rPr>
              <a:t>ХОДОВЫЕ РЕЗЬБЫ</a:t>
            </a:r>
            <a:endParaRPr lang="ru-RU" sz="2400" b="1" i="0" dirty="0">
              <a:solidFill>
                <a:srgbClr val="C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86423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9692" y="626940"/>
            <a:ext cx="5004556" cy="713485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300" b="1" i="1" dirty="0" smtClean="0">
                <a:solidFill>
                  <a:srgbClr val="0000FF"/>
                </a:solidFill>
              </a:rPr>
              <a:t>Прямоугольная резьба</a:t>
            </a:r>
            <a:endParaRPr lang="ru-RU" sz="3300" b="1" i="1" dirty="0">
              <a:solidFill>
                <a:srgbClr val="0000FF"/>
              </a:solidFill>
            </a:endParaRPr>
          </a:p>
        </p:txBody>
      </p:sp>
      <p:pic>
        <p:nvPicPr>
          <p:cNvPr id="3074" name="Picture 2" descr="http://www.studfiles.ru/html/2706/58/html_aFoyz2TTsH.0sh_/htmlconvd-yj6Fps107x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6095" y="1353552"/>
            <a:ext cx="5622324" cy="1901428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53897" y="3465004"/>
            <a:ext cx="5594522" cy="326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236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48680"/>
            <a:ext cx="8064895" cy="57606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3600" b="1" i="1" dirty="0">
                <a:solidFill>
                  <a:srgbClr val="0000FF"/>
                </a:solidFill>
              </a:rPr>
              <a:t>Параметры </a:t>
            </a:r>
            <a:r>
              <a:rPr lang="ru-RU" sz="3600" b="1" i="1" dirty="0" smtClean="0">
                <a:solidFill>
                  <a:srgbClr val="0000FF"/>
                </a:solidFill>
              </a:rPr>
              <a:t>прямоугольной резьбы</a:t>
            </a:r>
            <a:endParaRPr lang="ru-RU" sz="3600" b="1" i="1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прямоугольна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8888580" cy="49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2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50" y="714638"/>
            <a:ext cx="8584212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kumimoji="1" lang="ru-RU" altLang="ru-RU" sz="2000" b="1" i="1" u="sng" dirty="0" smtClean="0">
                <a:solidFill>
                  <a:srgbClr val="FF0000"/>
                </a:solidFill>
              </a:rPr>
              <a:t>УПОРНАЯ</a:t>
            </a:r>
            <a:r>
              <a:rPr lang="ru-RU" sz="2000" b="1" i="1" u="sng" dirty="0" smtClean="0">
                <a:solidFill>
                  <a:srgbClr val="FF0000"/>
                </a:solidFill>
                <a:latin typeface="Roboto"/>
              </a:rPr>
              <a:t> РЕЗЬБА</a:t>
            </a:r>
            <a:r>
              <a:rPr lang="ru-RU" sz="2000" b="1" dirty="0">
                <a:solidFill>
                  <a:srgbClr val="363F4D"/>
                </a:solidFill>
                <a:latin typeface="Roboto"/>
              </a:rPr>
              <a:t> </a:t>
            </a:r>
            <a:r>
              <a:rPr lang="ru-RU" altLang="ru-RU" sz="2000" dirty="0">
                <a:solidFill>
                  <a:srgbClr val="363F4D"/>
                </a:solidFill>
                <a:latin typeface="Roboto"/>
              </a:rPr>
              <a:t> </a:t>
            </a:r>
            <a:r>
              <a:rPr lang="ru-RU" sz="2000" b="1" dirty="0">
                <a:latin typeface="Roboto"/>
              </a:rPr>
              <a:t>имеет профиль </a:t>
            </a:r>
            <a:r>
              <a:rPr lang="ru-RU" sz="2000" b="1" dirty="0">
                <a:solidFill>
                  <a:srgbClr val="006600"/>
                </a:solidFill>
                <a:latin typeface="Roboto"/>
              </a:rPr>
              <a:t>не равнобочной трапеции </a:t>
            </a:r>
            <a:r>
              <a:rPr lang="ru-RU" sz="2000" b="1" dirty="0">
                <a:latin typeface="Roboto"/>
              </a:rPr>
              <a:t>с углом </a:t>
            </a:r>
            <a:r>
              <a:rPr lang="ru-RU" sz="2000" b="1" dirty="0">
                <a:solidFill>
                  <a:srgbClr val="FF0000"/>
                </a:solidFill>
                <a:sym typeface="Symbol"/>
              </a:rPr>
              <a:t>27</a:t>
            </a:r>
            <a:r>
              <a:rPr lang="ru-RU" sz="2000" b="1" dirty="0">
                <a:sym typeface="Symbol"/>
              </a:rPr>
              <a:t> </a:t>
            </a:r>
            <a:r>
              <a:rPr lang="ru-RU" sz="2000" b="1" dirty="0" smtClean="0">
                <a:sym typeface="Symbol"/>
              </a:rPr>
              <a:t>(угол </a:t>
            </a:r>
            <a:r>
              <a:rPr lang="ru-RU" sz="2000" b="1" dirty="0" smtClean="0">
                <a:latin typeface="Roboto"/>
              </a:rPr>
              <a:t>наклона </a:t>
            </a:r>
            <a:r>
              <a:rPr lang="ru-RU" sz="2000" b="1" dirty="0">
                <a:latin typeface="Roboto"/>
              </a:rPr>
              <a:t>рабочей стороны </a:t>
            </a:r>
            <a:r>
              <a:rPr lang="ru-RU" sz="2000" b="1" dirty="0">
                <a:solidFill>
                  <a:srgbClr val="FF0000"/>
                </a:solidFill>
                <a:latin typeface="Roboto"/>
              </a:rPr>
              <a:t>3°</a:t>
            </a:r>
            <a:r>
              <a:rPr lang="ru-RU" sz="2000" b="1" dirty="0">
                <a:latin typeface="Roboto"/>
              </a:rPr>
              <a:t> и нерабочей </a:t>
            </a:r>
            <a:r>
              <a:rPr lang="ru-RU" sz="2000" b="1" dirty="0" smtClean="0">
                <a:latin typeface="Roboto"/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latin typeface="Roboto"/>
              </a:rPr>
              <a:t>30</a:t>
            </a:r>
            <a:r>
              <a:rPr lang="ru-RU" sz="2000" b="1" dirty="0" smtClean="0">
                <a:latin typeface="Roboto"/>
              </a:rPr>
              <a:t>°).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8135" y="4725144"/>
            <a:ext cx="8518321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90488">
              <a:spcBef>
                <a:spcPts val="0"/>
              </a:spcBef>
              <a:buNone/>
            </a:pPr>
            <a:r>
              <a:rPr lang="ru-RU" sz="2000" b="1" dirty="0" smtClean="0"/>
              <a:t>Для </a:t>
            </a:r>
            <a:r>
              <a:rPr lang="ru-RU" sz="2000" b="1" dirty="0"/>
              <a:t>упорной резьбы КПД выше, чем </a:t>
            </a:r>
            <a:r>
              <a:rPr lang="ru-RU" sz="2000" b="1" dirty="0" smtClean="0"/>
              <a:t>у трапецеидальной. Применяется </a:t>
            </a:r>
            <a:r>
              <a:rPr lang="ru-RU" sz="2000" b="1" dirty="0"/>
              <a:t>в </a:t>
            </a:r>
            <a:r>
              <a:rPr lang="ru-RU" sz="2000" b="1" dirty="0">
                <a:solidFill>
                  <a:srgbClr val="0000FF"/>
                </a:solidFill>
              </a:rPr>
              <a:t>передаче винт – гайка </a:t>
            </a:r>
            <a:r>
              <a:rPr lang="ru-RU" sz="2000" b="1" dirty="0"/>
              <a:t>при больших односторонних осевых </a:t>
            </a:r>
            <a:r>
              <a:rPr lang="ru-RU" sz="2000" b="1" dirty="0" smtClean="0"/>
              <a:t>нагрузках.</a:t>
            </a:r>
            <a:endParaRPr lang="ru-RU" sz="1900" b="1" dirty="0"/>
          </a:p>
        </p:txBody>
      </p:sp>
      <p:pic>
        <p:nvPicPr>
          <p:cNvPr id="9" name="Picture 2" descr="Резьба упор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0" y="1805190"/>
            <a:ext cx="8568952" cy="19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15816" y="3861048"/>
            <a:ext cx="3020442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Roboto"/>
              </a:rPr>
              <a:t>Резьба </a:t>
            </a:r>
            <a:r>
              <a:rPr lang="ru-RU" b="1" dirty="0" smtClean="0">
                <a:solidFill>
                  <a:srgbClr val="0000FF"/>
                </a:solidFill>
                <a:latin typeface="Roboto"/>
              </a:rPr>
              <a:t>упорная ходовая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85090"/>
            <a:ext cx="323601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Roboto"/>
              </a:rPr>
              <a:t>ХОДОВЫЕ РЕЗЬБЫ</a:t>
            </a:r>
            <a:endParaRPr lang="ru-RU" sz="2400" b="1" i="0" dirty="0">
              <a:solidFill>
                <a:srgbClr val="C00000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49869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98690" y="288543"/>
            <a:ext cx="4173314" cy="64836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4500" b="1" i="1" dirty="0" smtClean="0">
                <a:solidFill>
                  <a:srgbClr val="0000FF"/>
                </a:solidFill>
              </a:rPr>
              <a:t>Упорная резьба</a:t>
            </a:r>
            <a:endParaRPr lang="ru-RU" sz="4500" b="1" i="1" dirty="0">
              <a:solidFill>
                <a:srgbClr val="0000FF"/>
              </a:solidFill>
            </a:endParaRPr>
          </a:p>
        </p:txBody>
      </p:sp>
      <p:pic>
        <p:nvPicPr>
          <p:cNvPr id="4100" name="Picture 4" descr="http://ok-t.ru/studopediaru/baza14/1007756505753.files/image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677509" y="2531403"/>
            <a:ext cx="3172967" cy="5256193"/>
          </a:xfrm>
          <a:prstGeom prst="rect">
            <a:avLst/>
          </a:prstGeom>
          <a:noFill/>
        </p:spPr>
      </p:pic>
      <p:pic>
        <p:nvPicPr>
          <p:cNvPr id="4102" name="Picture 6" descr="http://hahn-kolb.ru/cache/images/thumbs/20000/23000/layouts/23690_9-500x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2898046"/>
            <a:ext cx="3899925" cy="1723768"/>
          </a:xfrm>
          <a:prstGeom prst="rect">
            <a:avLst/>
          </a:prstGeom>
          <a:noFill/>
        </p:spPr>
      </p:pic>
      <p:pic>
        <p:nvPicPr>
          <p:cNvPr id="4098" name="Picture 2" descr="http://www.studfiles.ru/html/2706/58/html_aFoyz2TTsH.0sh_/htmlconvd-yj6Fps106x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872" y="886984"/>
            <a:ext cx="5279424" cy="2011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27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48680"/>
            <a:ext cx="8064895" cy="5760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b="1" i="1" dirty="0">
                <a:solidFill>
                  <a:srgbClr val="0000FF"/>
                </a:solidFill>
              </a:rPr>
              <a:t>Параметры </a:t>
            </a:r>
            <a:r>
              <a:rPr lang="ru-RU" sz="3600" b="1" i="1" dirty="0" smtClean="0">
                <a:solidFill>
                  <a:srgbClr val="0000FF"/>
                </a:solidFill>
              </a:rPr>
              <a:t>упорной резьбы</a:t>
            </a:r>
            <a:endParaRPr lang="ru-RU" sz="3600" b="1" i="1" dirty="0">
              <a:solidFill>
                <a:srgbClr val="0000FF"/>
              </a:solidFill>
            </a:endParaRPr>
          </a:p>
        </p:txBody>
      </p:sp>
      <p:pic>
        <p:nvPicPr>
          <p:cNvPr id="6" name="Рисунок 5" descr="упорна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8836271" cy="38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1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18652"/>
            <a:ext cx="8584212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kumimoji="1" lang="ru-RU" altLang="ru-RU" sz="2000" b="1" i="1" u="sng" dirty="0" smtClean="0">
                <a:solidFill>
                  <a:srgbClr val="FF0000"/>
                </a:solidFill>
              </a:rPr>
              <a:t>КРУГЛАЯ</a:t>
            </a:r>
            <a:r>
              <a:rPr lang="ru-RU" sz="2000" b="1" i="1" u="sng" dirty="0" smtClean="0">
                <a:solidFill>
                  <a:srgbClr val="FF0000"/>
                </a:solidFill>
                <a:latin typeface="Roboto"/>
              </a:rPr>
              <a:t> РЕЗЬБА</a:t>
            </a:r>
            <a:r>
              <a:rPr lang="ru-RU" sz="2000" b="1" dirty="0">
                <a:solidFill>
                  <a:srgbClr val="363F4D"/>
                </a:solidFill>
                <a:latin typeface="Roboto"/>
              </a:rPr>
              <a:t> </a:t>
            </a:r>
            <a:r>
              <a:rPr lang="ru-RU" altLang="ru-RU" sz="2000" dirty="0">
                <a:solidFill>
                  <a:srgbClr val="363F4D"/>
                </a:solidFill>
                <a:latin typeface="Roboto"/>
              </a:rPr>
              <a:t> </a:t>
            </a:r>
            <a:r>
              <a:rPr lang="ru-RU" sz="2000" b="1" dirty="0">
                <a:latin typeface="Roboto"/>
              </a:rPr>
              <a:t>имеет профиль в виде </a:t>
            </a:r>
            <a:r>
              <a:rPr lang="ru-RU" sz="2000" b="1" dirty="0" smtClean="0">
                <a:solidFill>
                  <a:srgbClr val="006600"/>
                </a:solidFill>
                <a:latin typeface="Roboto"/>
              </a:rPr>
              <a:t>полуокружности </a:t>
            </a:r>
            <a:r>
              <a:rPr lang="ru-RU" sz="2000" b="1" dirty="0" smtClean="0">
                <a:latin typeface="Roboto"/>
              </a:rPr>
              <a:t>с</a:t>
            </a:r>
            <a:r>
              <a:rPr lang="ru-RU" sz="2000" b="1" dirty="0" smtClean="0">
                <a:solidFill>
                  <a:srgbClr val="006600"/>
                </a:solidFill>
                <a:latin typeface="Roboto"/>
              </a:rPr>
              <a:t> </a:t>
            </a:r>
            <a:r>
              <a:rPr lang="ru-RU" sz="2000" b="1" dirty="0" smtClean="0"/>
              <a:t>углом </a:t>
            </a:r>
            <a:r>
              <a:rPr lang="ru-RU" sz="2000" b="1" dirty="0" smtClean="0">
                <a:solidFill>
                  <a:srgbClr val="FF0000"/>
                </a:solidFill>
                <a:sym typeface="Symbol"/>
              </a:rPr>
              <a:t> = 30</a:t>
            </a:r>
            <a:r>
              <a:rPr lang="ru-RU" sz="2000" b="1" dirty="0" smtClean="0">
                <a:latin typeface="Roboto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8135" y="4725144"/>
            <a:ext cx="8518321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90488">
              <a:spcBef>
                <a:spcPts val="0"/>
              </a:spcBef>
              <a:buNone/>
            </a:pPr>
            <a:r>
              <a:rPr lang="ru-RU" sz="2000" b="1" dirty="0" smtClean="0"/>
              <a:t>Круглая резьба характеризуется </a:t>
            </a:r>
            <a:r>
              <a:rPr lang="ru-RU" sz="2000" b="1" dirty="0"/>
              <a:t>высокой </a:t>
            </a:r>
            <a:r>
              <a:rPr lang="ru-RU" sz="2000" b="1" dirty="0">
                <a:solidFill>
                  <a:srgbClr val="0000FF"/>
                </a:solidFill>
              </a:rPr>
              <a:t>динамической </a:t>
            </a:r>
            <a:r>
              <a:rPr lang="ru-RU" sz="2000" b="1" dirty="0" smtClean="0">
                <a:solidFill>
                  <a:srgbClr val="0000FF"/>
                </a:solidFill>
              </a:rPr>
              <a:t>прочностью</a:t>
            </a:r>
            <a:r>
              <a:rPr lang="ru-RU" sz="2000" b="1" dirty="0" smtClean="0"/>
              <a:t>.</a:t>
            </a:r>
          </a:p>
          <a:p>
            <a:pPr marL="90488">
              <a:spcBef>
                <a:spcPts val="0"/>
              </a:spcBef>
              <a:buNone/>
            </a:pPr>
            <a:r>
              <a:rPr lang="ru-RU" sz="2000" b="1" dirty="0" smtClean="0"/>
              <a:t>Применяется для сантехнической аппаратуры и цоколей ламп.</a:t>
            </a:r>
            <a:endParaRPr lang="ru-RU" sz="1900" b="1" dirty="0"/>
          </a:p>
        </p:txBody>
      </p:sp>
      <p:pic>
        <p:nvPicPr>
          <p:cNvPr id="6" name="Picture 4" descr="Резьба кругл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7" y="1240621"/>
            <a:ext cx="8621597" cy="200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3968" y="2872435"/>
            <a:ext cx="1935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Roboto"/>
              </a:rPr>
              <a:t>Резьба круглая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18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700" y="110667"/>
            <a:ext cx="5401593" cy="4916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Профили видов резьбы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03848" y="596279"/>
            <a:ext cx="2949178" cy="742867"/>
          </a:xfrm>
        </p:spPr>
        <p:txBody>
          <a:bodyPr>
            <a:normAutofit/>
          </a:bodyPr>
          <a:lstStyle/>
          <a:p>
            <a:pPr algn="ctr"/>
            <a:r>
              <a:rPr lang="ru-RU" sz="3000" b="1" i="1" dirty="0">
                <a:solidFill>
                  <a:srgbClr val="0000FF"/>
                </a:solidFill>
              </a:rPr>
              <a:t>Круглая</a:t>
            </a:r>
          </a:p>
        </p:txBody>
      </p:sp>
      <p:pic>
        <p:nvPicPr>
          <p:cNvPr id="2052" name="Picture 4" descr="http://i2.wp.com/cadinstructor.org/wp-content/uploads/ris_5_1_eb_lec.png?resize=180%2C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250630"/>
            <a:ext cx="4454343" cy="2326160"/>
          </a:xfrm>
          <a:prstGeom prst="rect">
            <a:avLst/>
          </a:prstGeom>
          <a:noFill/>
        </p:spPr>
      </p:pic>
      <p:pic>
        <p:nvPicPr>
          <p:cNvPr id="2054" name="Picture 6" descr="http://konspekta.net/allrefs/baza1/22403846608.files/image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1244774"/>
            <a:ext cx="3285206" cy="2332016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9194" y="3841052"/>
            <a:ext cx="5084806" cy="283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75" y="3841052"/>
            <a:ext cx="4284507" cy="283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7878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48680"/>
            <a:ext cx="8064895" cy="5760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b="1" i="1" dirty="0">
                <a:solidFill>
                  <a:srgbClr val="0000FF"/>
                </a:solidFill>
              </a:rPr>
              <a:t>Параметры </a:t>
            </a:r>
            <a:r>
              <a:rPr lang="ru-RU" sz="3600" b="1" i="1" dirty="0" smtClean="0">
                <a:solidFill>
                  <a:srgbClr val="0000FF"/>
                </a:solidFill>
              </a:rPr>
              <a:t>круглой резьбы</a:t>
            </a:r>
            <a:endParaRPr lang="ru-RU" sz="3600" b="1" i="1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кругла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8784976" cy="52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1038">
              <a:srgbClr val="00B050"/>
            </a:gs>
            <a:gs pos="0">
              <a:srgbClr val="006600"/>
            </a:gs>
            <a:gs pos="52000">
              <a:srgbClr val="85C2FF"/>
            </a:gs>
            <a:gs pos="20228">
              <a:srgbClr val="006600"/>
            </a:gs>
            <a:gs pos="90000">
              <a:srgbClr val="006600"/>
            </a:gs>
            <a:gs pos="100000">
              <a:srgbClr val="FFEBF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1" y="133472"/>
            <a:ext cx="5760639" cy="1372620"/>
          </a:xfr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Разъёмные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соединения</a:t>
            </a:r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endParaRPr lang="ru-RU" sz="11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1" y="1557324"/>
            <a:ext cx="5760640" cy="683580"/>
          </a:xfrm>
          <a:solidFill>
            <a:srgbClr val="FFFFCC"/>
          </a:solidFill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Соединения, которые можно неоднократно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</a:rPr>
              <a:t>разбирать и вновь собирать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1708647">
            <a:off x="1573496" y="2329780"/>
            <a:ext cx="356846" cy="1383479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478094">
            <a:off x="2530313" y="2276870"/>
            <a:ext cx="321453" cy="2261687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3648933" y="2308650"/>
            <a:ext cx="288032" cy="873736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3810" y="3771828"/>
            <a:ext cx="188705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резьбовые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2282" y="4647547"/>
            <a:ext cx="23567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фрикционные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3824" y="3283361"/>
            <a:ext cx="172412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клиновые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9605521">
            <a:off x="7363513" y="2206673"/>
            <a:ext cx="317608" cy="134047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806235" y="2357952"/>
            <a:ext cx="255240" cy="2344727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20704595">
            <a:off x="6428159" y="2251973"/>
            <a:ext cx="270656" cy="2025469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902488" y="2289194"/>
            <a:ext cx="299783" cy="1713466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646259" y="4075006"/>
            <a:ext cx="200401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штифтовые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3296" y="3540995"/>
            <a:ext cx="197874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шпоночные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6346" y="4360120"/>
            <a:ext cx="181011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шлицевые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36965" y="4757704"/>
            <a:ext cx="250850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0000FF"/>
                </a:solidFill>
              </a:rPr>
              <a:t>бесшпоночные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2261" y="5375654"/>
            <a:ext cx="8819782" cy="369332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распространёнными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соединениями деталей машин являются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резьбовые.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1048" y="5901271"/>
            <a:ext cx="8830995" cy="73866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altLang="ru-RU" sz="21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Резьбовое соединение</a:t>
            </a:r>
            <a:r>
              <a:rPr lang="ru-RU" altLang="ru-RU" sz="2100" dirty="0"/>
              <a:t> </a:t>
            </a:r>
            <a:r>
              <a:rPr lang="ru-RU" altLang="ru-RU" sz="2100" b="1" dirty="0"/>
              <a:t>– </a:t>
            </a:r>
            <a:r>
              <a:rPr lang="ru-RU" altLang="ru-RU" sz="2100" b="1" i="1" dirty="0">
                <a:solidFill>
                  <a:srgbClr val="FF0000"/>
                </a:solidFill>
              </a:rPr>
              <a:t>разъёмное соединение </a:t>
            </a:r>
            <a:r>
              <a:rPr lang="ru-RU" altLang="ru-RU" sz="2100" b="1" dirty="0">
                <a:solidFill>
                  <a:srgbClr val="008000"/>
                </a:solidFill>
              </a:rPr>
              <a:t>деталей машин при помощи винтовой или спиральной поверхности (</a:t>
            </a:r>
            <a:r>
              <a:rPr lang="ru-RU" altLang="ru-RU" sz="2100" b="1" i="1" dirty="0">
                <a:solidFill>
                  <a:srgbClr val="FF0000"/>
                </a:solidFill>
              </a:rPr>
              <a:t>резьбы</a:t>
            </a:r>
            <a:r>
              <a:rPr lang="ru-RU" altLang="ru-RU" sz="2100" b="1" dirty="0" smtClean="0">
                <a:solidFill>
                  <a:srgbClr val="008000"/>
                </a:solidFill>
              </a:rPr>
              <a:t>).</a:t>
            </a:r>
            <a:endParaRPr lang="ru-RU" sz="21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4295"/>
            <a:ext cx="8229600" cy="5397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Профиль резьбы</a:t>
            </a:r>
          </a:p>
        </p:txBody>
      </p:sp>
      <p:pic>
        <p:nvPicPr>
          <p:cNvPr id="9219" name="Picture 3" descr="pl_7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516" y="544045"/>
            <a:ext cx="8792570" cy="62804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148263" y="3249613"/>
            <a:ext cx="1079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400" b="1" i="1">
                <a:solidFill>
                  <a:srgbClr val="000066"/>
                </a:solidFill>
                <a:latin typeface="Times New Roman" panose="02020603050405020304" pitchFamily="18" charset="0"/>
              </a:rPr>
              <a:t>Упорная резьба</a:t>
            </a:r>
          </a:p>
        </p:txBody>
      </p:sp>
    </p:spTree>
    <p:extLst>
      <p:ext uri="{BB962C8B-B14F-4D97-AF65-F5344CB8AC3E}">
        <p14:creationId xmlns:p14="http://schemas.microsoft.com/office/powerpoint/2010/main" val="336945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467600" cy="6699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Профили резьбы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3" t="68098" r="1755"/>
          <a:stretch>
            <a:fillRect/>
          </a:stretch>
        </p:blipFill>
        <p:spPr bwMode="auto">
          <a:xfrm>
            <a:off x="179388" y="4729163"/>
            <a:ext cx="38576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14438"/>
            <a:ext cx="35909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4300" y="1257300"/>
            <a:ext cx="4968875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i="1" u="sng" dirty="0">
                <a:solidFill>
                  <a:schemeClr val="accent3">
                    <a:lumMod val="75000"/>
                  </a:schemeClr>
                </a:solidFill>
              </a:rPr>
              <a:t>Трапецеидальная однозаходная </a:t>
            </a:r>
            <a:r>
              <a:rPr lang="ru-RU" sz="2000" b="1" i="1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2000" b="1" i="1" dirty="0" err="1">
                <a:solidFill>
                  <a:srgbClr val="FF0000"/>
                </a:solidFill>
              </a:rPr>
              <a:t>Tr</a:t>
            </a:r>
            <a:r>
              <a:rPr lang="en-US" sz="2000" b="1" i="1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ru-RU" sz="2000" b="1" i="1" dirty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Обозначение </a:t>
            </a:r>
            <a:r>
              <a:rPr lang="ru-RU" b="1" u="sng" dirty="0">
                <a:solidFill>
                  <a:srgbClr val="0070C0"/>
                </a:solidFill>
              </a:rPr>
              <a:t>правой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резьбы: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b="1" u="sng" dirty="0">
                <a:solidFill>
                  <a:srgbClr val="0070C0"/>
                </a:solidFill>
              </a:rPr>
              <a:t>наружной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   </a:t>
            </a:r>
            <a:r>
              <a:rPr lang="en-US" b="1" dirty="0" err="1">
                <a:solidFill>
                  <a:srgbClr val="FF0000"/>
                </a:solidFill>
              </a:rPr>
              <a:t>Tr</a:t>
            </a:r>
            <a:r>
              <a:rPr lang="ru-RU" b="1" dirty="0">
                <a:solidFill>
                  <a:srgbClr val="FF0000"/>
                </a:solidFill>
              </a:rPr>
              <a:t>40х6-7е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b="1" u="sng" dirty="0">
                <a:solidFill>
                  <a:srgbClr val="0070C0"/>
                </a:solidFill>
              </a:rPr>
              <a:t>внутренней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</a:t>
            </a:r>
            <a:r>
              <a:rPr lang="ru-RU" b="1" dirty="0">
                <a:solidFill>
                  <a:srgbClr val="FF0000"/>
                </a:solidFill>
              </a:rPr>
              <a:t>40х6-7Н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Обозначение </a:t>
            </a:r>
            <a:r>
              <a:rPr lang="ru-RU" b="1" u="sng" dirty="0">
                <a:solidFill>
                  <a:srgbClr val="0070C0"/>
                </a:solidFill>
              </a:rPr>
              <a:t>левой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резьбы: </a:t>
            </a:r>
            <a:r>
              <a:rPr lang="en-US" b="1" dirty="0" err="1">
                <a:solidFill>
                  <a:srgbClr val="FF0000"/>
                </a:solidFill>
              </a:rPr>
              <a:t>Tr</a:t>
            </a:r>
            <a:r>
              <a:rPr lang="ru-RU" b="1" dirty="0">
                <a:solidFill>
                  <a:srgbClr val="FF0000"/>
                </a:solidFill>
              </a:rPr>
              <a:t>40х6</a:t>
            </a:r>
            <a:r>
              <a:rPr lang="en-US" b="1" dirty="0">
                <a:solidFill>
                  <a:srgbClr val="FF0000"/>
                </a:solidFill>
              </a:rPr>
              <a:t>LH-7</a:t>
            </a:r>
            <a:r>
              <a:rPr lang="ru-RU" b="1" dirty="0">
                <a:solidFill>
                  <a:srgbClr val="FF0000"/>
                </a:solidFill>
              </a:rPr>
              <a:t>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5" y="3005138"/>
            <a:ext cx="4357688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i="1" u="sng" dirty="0">
                <a:solidFill>
                  <a:schemeClr val="accent3">
                    <a:lumMod val="75000"/>
                  </a:schemeClr>
                </a:solidFill>
              </a:rPr>
              <a:t>Упорная резьба </a:t>
            </a:r>
            <a:r>
              <a:rPr lang="ru-RU" sz="2000" b="1" i="1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2000" b="1" i="1" dirty="0">
                <a:solidFill>
                  <a:srgbClr val="FF0000"/>
                </a:solidFill>
              </a:rPr>
              <a:t>S</a:t>
            </a:r>
            <a:r>
              <a:rPr lang="en-US" sz="2000" b="1" i="1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Обозначение резьбы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S80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х</a:t>
            </a:r>
            <a:r>
              <a:rPr lang="ru-RU" b="1" dirty="0">
                <a:solidFill>
                  <a:srgbClr val="FF0000"/>
                </a:solidFill>
              </a:rPr>
              <a:t> 1</a:t>
            </a:r>
            <a:r>
              <a:rPr lang="en-US" b="1" dirty="0">
                <a:solidFill>
                  <a:srgbClr val="FF0000"/>
                </a:solidFill>
              </a:rPr>
              <a:t>0 – 7h</a:t>
            </a: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                                   </a:t>
            </a:r>
            <a:r>
              <a:rPr lang="en-US" b="1" dirty="0">
                <a:solidFill>
                  <a:srgbClr val="FF0000"/>
                </a:solidFill>
              </a:rPr>
              <a:t>S80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х</a:t>
            </a:r>
            <a:r>
              <a:rPr lang="ru-RU" b="1" dirty="0">
                <a:solidFill>
                  <a:srgbClr val="FF0000"/>
                </a:solidFill>
              </a:rPr>
              <a:t> 1</a:t>
            </a:r>
            <a:r>
              <a:rPr lang="en-US" b="1" dirty="0">
                <a:solidFill>
                  <a:srgbClr val="FF0000"/>
                </a:solidFill>
              </a:rPr>
              <a:t>0LH – 7h 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	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79725"/>
            <a:ext cx="39719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11638" y="4813300"/>
            <a:ext cx="45481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000" b="1" i="1" u="sng" dirty="0">
                <a:solidFill>
                  <a:schemeClr val="accent3">
                    <a:lumMod val="75000"/>
                  </a:schemeClr>
                </a:solidFill>
              </a:rPr>
              <a:t>Резьба круглая цоколей и патрона электрических ламп (</a:t>
            </a:r>
            <a:r>
              <a:rPr lang="ru-RU" sz="2000" b="1" i="1" u="sng" dirty="0">
                <a:solidFill>
                  <a:srgbClr val="FF0000"/>
                </a:solidFill>
              </a:rPr>
              <a:t>Е</a:t>
            </a:r>
            <a:r>
              <a:rPr lang="ru-RU" sz="2000" b="1" i="1" u="sng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Номинальный диаметр резьбы 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( </a:t>
            </a:r>
            <a:r>
              <a:rPr lang="ru-RU" b="1" dirty="0">
                <a:solidFill>
                  <a:srgbClr val="FF0000"/>
                </a:solidFill>
              </a:rPr>
              <a:t>5, 10, 14, 27, 40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 eaLnBrk="1" hangingPunct="1">
              <a:defRPr/>
            </a:pP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Обозначение резьбы </a:t>
            </a:r>
            <a:r>
              <a:rPr lang="ru-RU" b="1" dirty="0">
                <a:solidFill>
                  <a:srgbClr val="FF0000"/>
                </a:solidFill>
              </a:rPr>
              <a:t>Е 14</a:t>
            </a:r>
          </a:p>
          <a:p>
            <a:pPr eaLnBrk="1" hangingPunct="1">
              <a:defRPr/>
            </a:pP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699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88640"/>
            <a:ext cx="8229600" cy="563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Профили резьбы</a:t>
            </a:r>
          </a:p>
        </p:txBody>
      </p:sp>
      <p:graphicFrame>
        <p:nvGraphicFramePr>
          <p:cNvPr id="10243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1256" y="1160748"/>
          <a:ext cx="9041487" cy="5189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8" name="Image" r:id="rId3" imgW="7149206" imgH="4101587" progId="Photoshop.Image.8">
                  <p:embed/>
                </p:oleObj>
              </mc:Choice>
              <mc:Fallback>
                <p:oleObj name="Image" r:id="rId3" imgW="7149206" imgH="4101587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56" y="1160748"/>
                        <a:ext cx="9041487" cy="5189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970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4624"/>
            <a:ext cx="8229600" cy="52705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Профили резьбы</a:t>
            </a:r>
          </a:p>
        </p:txBody>
      </p:sp>
      <p:graphicFrame>
        <p:nvGraphicFramePr>
          <p:cNvPr id="11267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39328" y="569320"/>
          <a:ext cx="9053903" cy="6205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2" name="Image" r:id="rId3" imgW="6895238" imgH="4723810" progId="Photoshop.Image.8">
                  <p:embed/>
                </p:oleObj>
              </mc:Choice>
              <mc:Fallback>
                <p:oleObj name="Image" r:id="rId3" imgW="6895238" imgH="4723810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8" y="569320"/>
                        <a:ext cx="9053903" cy="6205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71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70781" y="0"/>
            <a:ext cx="8229600" cy="431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Тип резьбы</a:t>
            </a:r>
          </a:p>
        </p:txBody>
      </p:sp>
      <p:pic>
        <p:nvPicPr>
          <p:cNvPr id="8195" name="Picture 3" descr="pl_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8" y="431801"/>
            <a:ext cx="7910485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9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Классификация резьбы </a:t>
            </a:r>
            <a:r>
              <a:rPr lang="ru-RU" sz="2800" b="1" dirty="0" smtClean="0">
                <a:solidFill>
                  <a:schemeClr val="bg1"/>
                </a:solidFill>
              </a:rPr>
              <a:t>(продолжение)</a:t>
            </a:r>
            <a:endParaRPr lang="ru-RU" sz="2800" b="1" dirty="0">
              <a:solidFill>
                <a:srgbClr val="FFFF00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424237" y="3263900"/>
          <a:ext cx="2295525" cy="165100"/>
        </p:xfrm>
        <a:graphic>
          <a:graphicData uri="http://schemas.openxmlformats.org/drawingml/2006/table">
            <a:tbl>
              <a:tblPr/>
              <a:tblGrid>
                <a:gridCol w="2295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33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31309" y="863018"/>
            <a:ext cx="5795500" cy="258532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3) </a:t>
            </a:r>
            <a:r>
              <a:rPr lang="ru-RU" b="1" u="sng" dirty="0" smtClean="0">
                <a:solidFill>
                  <a:srgbClr val="0000FF"/>
                </a:solidFill>
              </a:rPr>
              <a:t>В зависимости от направления винтовой линии резьбы</a:t>
            </a:r>
            <a:r>
              <a:rPr lang="ru-RU" b="1" dirty="0" smtClean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правые </a:t>
            </a:r>
            <a:r>
              <a:rPr lang="ru-RU" altLang="ru-RU" b="1" dirty="0" smtClean="0">
                <a:solidFill>
                  <a:srgbClr val="008000"/>
                </a:solidFill>
              </a:rPr>
              <a:t>(</a:t>
            </a:r>
            <a:r>
              <a:rPr lang="ru-RU" altLang="ru-RU" b="1" dirty="0">
                <a:solidFill>
                  <a:srgbClr val="008000"/>
                </a:solidFill>
              </a:rPr>
              <a:t>А)</a:t>
            </a:r>
            <a:r>
              <a:rPr lang="ru-RU" altLang="ru-RU" b="1" dirty="0"/>
              <a:t>, завинчивают </a:t>
            </a:r>
            <a:r>
              <a:rPr lang="ru-RU" altLang="ru-RU" b="1" u="sng" dirty="0">
                <a:solidFill>
                  <a:srgbClr val="FF00FF"/>
                </a:solidFill>
              </a:rPr>
              <a:t>по ходу часовой </a:t>
            </a:r>
            <a:r>
              <a:rPr lang="ru-RU" altLang="ru-RU" b="1" u="sng" dirty="0" smtClean="0">
                <a:solidFill>
                  <a:srgbClr val="FF00FF"/>
                </a:solidFill>
              </a:rPr>
              <a:t>стрелки</a:t>
            </a:r>
            <a:r>
              <a:rPr lang="ru-RU" altLang="ru-RU" b="1" dirty="0" smtClean="0">
                <a:solidFill>
                  <a:srgbClr val="FF00FF"/>
                </a:solidFill>
              </a:rPr>
              <a:t> </a:t>
            </a:r>
            <a:r>
              <a:rPr lang="ru-RU" altLang="ru-RU" dirty="0" smtClean="0"/>
              <a:t>(</a:t>
            </a:r>
            <a:r>
              <a:rPr lang="ru-RU" dirty="0" smtClean="0"/>
              <a:t>винтовая </a:t>
            </a:r>
            <a:r>
              <a:rPr lang="ru-RU" dirty="0"/>
              <a:t>линия поднимается слева </a:t>
            </a:r>
            <a:r>
              <a:rPr lang="ru-RU" dirty="0" smtClean="0"/>
              <a:t>направо)</a:t>
            </a:r>
            <a:r>
              <a:rPr lang="ru-RU" altLang="ru-RU" b="1" dirty="0" smtClean="0"/>
              <a:t>;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левые </a:t>
            </a:r>
            <a:r>
              <a:rPr lang="ru-RU" altLang="ru-RU" b="1" dirty="0">
                <a:solidFill>
                  <a:srgbClr val="008000"/>
                </a:solidFill>
              </a:rPr>
              <a:t>(Б)</a:t>
            </a:r>
            <a:r>
              <a:rPr lang="ru-RU" altLang="ru-RU" b="1" dirty="0"/>
              <a:t>, завинчивают </a:t>
            </a:r>
            <a:r>
              <a:rPr lang="ru-RU" altLang="ru-RU" b="1" u="sng" dirty="0">
                <a:solidFill>
                  <a:srgbClr val="FF00FF"/>
                </a:solidFill>
              </a:rPr>
              <a:t>против хода часовой </a:t>
            </a:r>
            <a:r>
              <a:rPr lang="ru-RU" altLang="ru-RU" b="1" u="sng" dirty="0" smtClean="0">
                <a:solidFill>
                  <a:srgbClr val="FF00FF"/>
                </a:solidFill>
              </a:rPr>
              <a:t>стрелки</a:t>
            </a:r>
            <a:r>
              <a:rPr lang="ru-RU" altLang="ru-RU" dirty="0" smtClean="0"/>
              <a:t> (</a:t>
            </a:r>
            <a:r>
              <a:rPr lang="ru-RU" dirty="0"/>
              <a:t>винтовая линия поднимается справа </a:t>
            </a:r>
            <a:r>
              <a:rPr lang="ru-RU" dirty="0" smtClean="0"/>
              <a:t>налево)</a:t>
            </a:r>
            <a:r>
              <a:rPr lang="ru-RU" b="1" dirty="0" smtClean="0"/>
              <a:t>. </a:t>
            </a:r>
          </a:p>
          <a:p>
            <a:r>
              <a:rPr lang="ru-RU" b="1" dirty="0" smtClean="0">
                <a:solidFill>
                  <a:srgbClr val="006600"/>
                </a:solidFill>
              </a:rPr>
              <a:t>Ле­вая резьба </a:t>
            </a:r>
            <a:r>
              <a:rPr lang="ru-RU" dirty="0" smtClean="0"/>
              <a:t>имеет ограниченное применение.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4752" y="4262658"/>
            <a:ext cx="5491620" cy="230832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4) </a:t>
            </a:r>
            <a:r>
              <a:rPr lang="ru-RU" b="1" u="sng" dirty="0" smtClean="0">
                <a:solidFill>
                  <a:srgbClr val="0000FF"/>
                </a:solidFill>
              </a:rPr>
              <a:t>В зависимости от числа заходов резьбы</a:t>
            </a:r>
            <a:r>
              <a:rPr lang="ru-RU" b="1" dirty="0" smtClean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одноза­ходные;</a:t>
            </a: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многозаходные</a:t>
            </a:r>
            <a:r>
              <a:rPr lang="ru-RU" dirty="0" smtClean="0"/>
              <a:t>. </a:t>
            </a:r>
          </a:p>
          <a:p>
            <a:r>
              <a:rPr lang="ru-RU" b="1" dirty="0" smtClean="0">
                <a:solidFill>
                  <a:srgbClr val="006600"/>
                </a:solidFill>
              </a:rPr>
              <a:t>Многозаходные резьбы </a:t>
            </a:r>
            <a:r>
              <a:rPr lang="ru-RU" dirty="0" smtClean="0"/>
              <a:t>получа­ют при перемещении профилей по нескольким винтовым линиям. </a:t>
            </a:r>
          </a:p>
          <a:p>
            <a:r>
              <a:rPr lang="ru-RU" b="1" dirty="0" err="1" smtClean="0">
                <a:solidFill>
                  <a:srgbClr val="006600"/>
                </a:solidFill>
              </a:rPr>
              <a:t>Заходность</a:t>
            </a:r>
            <a:r>
              <a:rPr lang="ru-RU" b="1" dirty="0" smtClean="0">
                <a:solidFill>
                  <a:srgbClr val="006600"/>
                </a:solidFill>
              </a:rPr>
              <a:t> резьбы </a:t>
            </a:r>
            <a:r>
              <a:rPr lang="ru-RU" dirty="0" smtClean="0"/>
              <a:t>можно определить с торца вин­та по числу сбегающих витков.</a:t>
            </a:r>
            <a:endParaRPr lang="ru-RU" dirty="0"/>
          </a:p>
        </p:txBody>
      </p:sp>
      <p:pic>
        <p:nvPicPr>
          <p:cNvPr id="18" name="Рисунок 17" descr="праваяилевая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2714" y="3960775"/>
            <a:ext cx="3631286" cy="2909707"/>
          </a:xfrm>
          <a:prstGeom prst="rect">
            <a:avLst/>
          </a:prstGeom>
        </p:spPr>
      </p:pic>
      <p:pic>
        <p:nvPicPr>
          <p:cNvPr id="10" name="Рисунок 4" descr="лево право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23" y="544237"/>
            <a:ext cx="320516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00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6632"/>
            <a:ext cx="9011420" cy="310854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5) </a:t>
            </a:r>
            <a:r>
              <a:rPr lang="ru-RU" b="1" u="sng" dirty="0" smtClean="0">
                <a:solidFill>
                  <a:srgbClr val="0000FF"/>
                </a:solidFill>
              </a:rPr>
              <a:t>В зависимости от назначения резьбы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dirty="0" smtClean="0"/>
              <a:t>делят на </a:t>
            </a:r>
            <a:r>
              <a:rPr lang="ru-RU" b="1" dirty="0" smtClean="0">
                <a:solidFill>
                  <a:srgbClr val="FF0000"/>
                </a:solidFill>
              </a:rPr>
              <a:t>крепежные</a:t>
            </a:r>
            <a:r>
              <a:rPr lang="ru-RU" dirty="0" smtClean="0"/>
              <a:t>,</a:t>
            </a:r>
            <a:r>
              <a:rPr lang="ru-RU" b="1" dirty="0" smtClean="0">
                <a:solidFill>
                  <a:srgbClr val="FF0000"/>
                </a:solidFill>
              </a:rPr>
              <a:t> крепежно-уплотняющие </a:t>
            </a:r>
            <a:r>
              <a:rPr lang="ru-RU" dirty="0" smtClean="0"/>
              <a:t>и</a:t>
            </a:r>
            <a:r>
              <a:rPr lang="ru-RU" b="1" dirty="0" smtClean="0">
                <a:solidFill>
                  <a:srgbClr val="FF0000"/>
                </a:solidFill>
              </a:rPr>
              <a:t> для преобразования движения</a:t>
            </a:r>
            <a:r>
              <a:rPr lang="ru-RU" b="1" dirty="0" smtClean="0"/>
              <a:t>.</a:t>
            </a: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FF00FF"/>
                </a:solidFill>
              </a:rPr>
              <a:t>Крепежные резьбы </a:t>
            </a:r>
            <a:r>
              <a:rPr lang="ru-RU" sz="1600" dirty="0" smtClean="0"/>
              <a:t>применяют в соединениях для скрепления деталей. Они имеют треугольный профиль, отличающийся повышенным моментом сопротивления отвинчиванию и высокой прочностью.</a:t>
            </a: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FF00FF"/>
                </a:solidFill>
              </a:rPr>
              <a:t>Крепежно-уплотняющие резьбы </a:t>
            </a:r>
            <a:r>
              <a:rPr lang="ru-RU" sz="1600" dirty="0" smtClean="0"/>
              <a:t>применяют для скрепления деталей в соединениях, требующих герметичности. Их также выполняют треугольного профиля, но без зазоров . Крепежные резьбовые детали имеют однозаходную резьбу.</a:t>
            </a: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FF00FF"/>
                </a:solidFill>
              </a:rPr>
              <a:t>Резьбы для преобразования движения </a:t>
            </a:r>
            <a:r>
              <a:rPr lang="ru-RU" sz="1600" dirty="0"/>
              <a:t>(вращательного в поступательное или наоборот) </a:t>
            </a:r>
            <a:r>
              <a:rPr lang="ru-RU" sz="1600" b="1" dirty="0" smtClean="0">
                <a:solidFill>
                  <a:srgbClr val="FF00FF"/>
                </a:solidFill>
              </a:rPr>
              <a:t>(ходовые – кинематические) </a:t>
            </a:r>
            <a:r>
              <a:rPr lang="ru-RU" sz="1600" dirty="0" smtClean="0"/>
              <a:t>применяют в винтовых механизмах. Они имеют трапецеидальный (реже прямоугольный) профиль, который характеризуется малым моментом сопротивления вращению.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9874" y="3369066"/>
            <a:ext cx="4612186" cy="120032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kumimoji="1" lang="ru-RU" altLang="ru-RU" b="1" dirty="0" smtClean="0">
                <a:solidFill>
                  <a:srgbClr val="FF0000"/>
                </a:solidFill>
              </a:rPr>
              <a:t>6) </a:t>
            </a:r>
            <a:r>
              <a:rPr kumimoji="1" lang="ru-RU" altLang="ru-RU" b="1" u="sng" dirty="0" smtClean="0">
                <a:solidFill>
                  <a:srgbClr val="0000FF"/>
                </a:solidFill>
              </a:rPr>
              <a:t>По </a:t>
            </a:r>
            <a:r>
              <a:rPr kumimoji="1" lang="ru-RU" altLang="ru-RU" b="1" u="sng" dirty="0">
                <a:solidFill>
                  <a:srgbClr val="0000FF"/>
                </a:solidFill>
              </a:rPr>
              <a:t>расположению резьбы на поверхности деталей</a:t>
            </a:r>
            <a:r>
              <a:rPr kumimoji="1" lang="ru-RU" altLang="ru-RU" b="1" dirty="0">
                <a:solidFill>
                  <a:srgbClr val="0000FF"/>
                </a:solidFill>
              </a:rPr>
              <a:t>:</a:t>
            </a:r>
          </a:p>
          <a:p>
            <a:pPr marL="541338" indent="-2762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b="1" dirty="0" smtClean="0">
                <a:solidFill>
                  <a:srgbClr val="006600"/>
                </a:solidFill>
                <a:cs typeface="Arial" panose="020B0604020202020204" pitchFamily="34" charset="0"/>
              </a:rPr>
              <a:t>наружные </a:t>
            </a:r>
            <a:r>
              <a:rPr kumimoji="1" lang="ru-RU" altLang="ru-RU" b="1" dirty="0" smtClean="0">
                <a:solidFill>
                  <a:srgbClr val="0000FF"/>
                </a:solidFill>
                <a:cs typeface="Arial" panose="020B0604020202020204" pitchFamily="34" charset="0"/>
              </a:rPr>
              <a:t>(</a:t>
            </a:r>
            <a:r>
              <a:rPr lang="ru-RU" b="1" dirty="0" smtClean="0">
                <a:solidFill>
                  <a:srgbClr val="0000FF"/>
                </a:solidFill>
                <a:cs typeface="Arial" panose="020B0604020202020204" pitchFamily="34" charset="0"/>
              </a:rPr>
              <a:t>резьба </a:t>
            </a:r>
            <a:r>
              <a:rPr lang="ru-RU" b="1" dirty="0">
                <a:solidFill>
                  <a:srgbClr val="0000FF"/>
                </a:solidFill>
                <a:cs typeface="Arial" panose="020B0604020202020204" pitchFamily="34" charset="0"/>
              </a:rPr>
              <a:t>на </a:t>
            </a:r>
            <a:r>
              <a:rPr lang="ru-RU" b="1" dirty="0" smtClean="0">
                <a:solidFill>
                  <a:srgbClr val="0000FF"/>
                </a:solidFill>
                <a:cs typeface="Arial" panose="020B0604020202020204" pitchFamily="34" charset="0"/>
              </a:rPr>
              <a:t>стержне)</a:t>
            </a:r>
            <a:r>
              <a:rPr kumimoji="1" lang="ru-RU" altLang="ru-RU" b="1" dirty="0" smtClean="0">
                <a:solidFill>
                  <a:srgbClr val="006600"/>
                </a:solidFill>
                <a:cs typeface="Arial" panose="020B0604020202020204" pitchFamily="34" charset="0"/>
              </a:rPr>
              <a:t>;</a:t>
            </a:r>
            <a:endParaRPr kumimoji="1" lang="ru-RU" altLang="ru-RU" b="1" dirty="0">
              <a:solidFill>
                <a:srgbClr val="006600"/>
              </a:solidFill>
              <a:cs typeface="Arial" panose="020B0604020202020204" pitchFamily="34" charset="0"/>
            </a:endParaRPr>
          </a:p>
          <a:p>
            <a:pPr marL="541338" indent="-276225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kumimoji="1" lang="ru-RU" altLang="ru-RU" b="1" dirty="0" smtClean="0">
                <a:solidFill>
                  <a:srgbClr val="006600"/>
                </a:solidFill>
                <a:cs typeface="Arial" panose="020B0604020202020204" pitchFamily="34" charset="0"/>
              </a:rPr>
              <a:t>внутренние </a:t>
            </a:r>
            <a:r>
              <a:rPr kumimoji="1" lang="ru-RU" altLang="ru-RU" b="1" dirty="0" smtClean="0">
                <a:solidFill>
                  <a:srgbClr val="0000FF"/>
                </a:solidFill>
                <a:cs typeface="Arial" panose="020B0604020202020204" pitchFamily="34" charset="0"/>
              </a:rPr>
              <a:t>(резьба </a:t>
            </a:r>
            <a:r>
              <a:rPr lang="ru-RU" b="1" dirty="0" smtClean="0">
                <a:solidFill>
                  <a:srgbClr val="0000FF"/>
                </a:solidFill>
                <a:cs typeface="Arial" panose="020B0604020202020204" pitchFamily="34" charset="0"/>
              </a:rPr>
              <a:t>в отверстии)</a:t>
            </a:r>
            <a:r>
              <a:rPr kumimoji="1" lang="ru-RU" altLang="ru-RU" b="1" dirty="0" smtClean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  <a:endParaRPr kumimoji="1" lang="ru-RU" altLang="ru-RU" b="1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5092785" y="3369066"/>
            <a:ext cx="2060423" cy="3488934"/>
            <a:chOff x="657983" y="2167695"/>
            <a:chExt cx="2006146" cy="3620876"/>
          </a:xfrm>
        </p:grpSpPr>
        <p:grpSp>
          <p:nvGrpSpPr>
            <p:cNvPr id="10" name="Группа 7"/>
            <p:cNvGrpSpPr>
              <a:grpSpLocks/>
            </p:cNvGrpSpPr>
            <p:nvPr/>
          </p:nvGrpSpPr>
          <p:grpSpPr bwMode="auto">
            <a:xfrm>
              <a:off x="657983" y="2167695"/>
              <a:ext cx="1719653" cy="1018408"/>
              <a:chOff x="548580" y="2207863"/>
              <a:chExt cx="1719653" cy="1018408"/>
            </a:xfrm>
          </p:grpSpPr>
          <p:pic>
            <p:nvPicPr>
              <p:cNvPr id="17" name="Picture 2" descr="C:\Documents and Settings\User\Мои документы\Интернат\инструмент\болт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580" y="2207863"/>
                <a:ext cx="1603681" cy="946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6893" y="2812702"/>
                <a:ext cx="1001340" cy="4135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" name="Группа 8"/>
            <p:cNvGrpSpPr>
              <a:grpSpLocks/>
            </p:cNvGrpSpPr>
            <p:nvPr/>
          </p:nvGrpSpPr>
          <p:grpSpPr bwMode="auto">
            <a:xfrm>
              <a:off x="682134" y="3226709"/>
              <a:ext cx="1981995" cy="1147880"/>
              <a:chOff x="645789" y="3573016"/>
              <a:chExt cx="1981995" cy="1147880"/>
            </a:xfrm>
          </p:grpSpPr>
          <p:pic>
            <p:nvPicPr>
              <p:cNvPr id="15" name="Picture 4" descr="C:\Documents and Settings\User\Мои документы\Интернат\инструмент\винтt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789" y="3573016"/>
                <a:ext cx="1612838" cy="1112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7360" y="4296174"/>
                <a:ext cx="1510424" cy="4247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2" name="Группа 9"/>
            <p:cNvGrpSpPr>
              <a:grpSpLocks/>
            </p:cNvGrpSpPr>
            <p:nvPr/>
          </p:nvGrpSpPr>
          <p:grpSpPr bwMode="auto">
            <a:xfrm>
              <a:off x="682134" y="4374589"/>
              <a:ext cx="1981995" cy="1413982"/>
              <a:chOff x="682134" y="4374589"/>
              <a:chExt cx="2350911" cy="141398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134" y="4374589"/>
                <a:ext cx="1895475" cy="1311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1845" y="5301208"/>
                <a:ext cx="1981200" cy="487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9" name="Группа 18"/>
          <p:cNvGrpSpPr>
            <a:grpSpLocks/>
          </p:cNvGrpSpPr>
          <p:nvPr/>
        </p:nvGrpSpPr>
        <p:grpSpPr bwMode="auto">
          <a:xfrm>
            <a:off x="1343763" y="4713286"/>
            <a:ext cx="2870608" cy="1884977"/>
            <a:chOff x="5868144" y="1930438"/>
            <a:chExt cx="2420615" cy="1427110"/>
          </a:xfrm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930438"/>
              <a:ext cx="1874139" cy="1310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870185"/>
              <a:ext cx="2060575" cy="487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6780715" y="4361773"/>
            <a:ext cx="20785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наружная резьба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1162" y="6273225"/>
            <a:ext cx="452596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внутренняя резьба</a:t>
            </a:r>
          </a:p>
        </p:txBody>
      </p:sp>
    </p:spTree>
    <p:extLst>
      <p:ext uri="{BB962C8B-B14F-4D97-AF65-F5344CB8AC3E}">
        <p14:creationId xmlns:p14="http://schemas.microsoft.com/office/powerpoint/2010/main" val="42667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  <p:bldP spid="2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412776"/>
            <a:ext cx="6984776" cy="4104456"/>
          </a:xfrm>
          <a:solidFill>
            <a:srgbClr val="FFFFCC"/>
          </a:solidFill>
          <a:ln w="762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ГЕОМЕТРИЧЕСКИЕ ПАРАМЕТРЫ (ЭЛЕМЕНТЫ) </a:t>
            </a:r>
            <a:b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РЕЗЬБЫ</a:t>
            </a:r>
            <a:b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2800" b="1" dirty="0" smtClean="0">
                <a:solidFill>
                  <a:srgbClr val="C00000"/>
                </a:solidFill>
              </a:rPr>
              <a:t/>
            </a:r>
            <a:br>
              <a:rPr lang="ru-RU" altLang="ru-RU" sz="2800" b="1" dirty="0" smtClean="0">
                <a:solidFill>
                  <a:srgbClr val="C00000"/>
                </a:solidFill>
              </a:rPr>
            </a:br>
            <a:endParaRPr lang="ru-RU" altLang="ru-RU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179512" y="1196752"/>
            <a:ext cx="8640960" cy="407803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/>
            <a:r>
              <a:rPr lang="ru-RU" sz="3200" b="1" dirty="0">
                <a:solidFill>
                  <a:srgbClr val="FF0000"/>
                </a:solidFill>
                <a:latin typeface="Georgia" pitchFamily="18" charset="0"/>
              </a:rPr>
              <a:t>Резьба имеет множество элементов. </a:t>
            </a:r>
            <a:endParaRPr lang="ru-RU" sz="32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marL="176213"/>
            <a:r>
              <a:rPr lang="ru-RU" sz="3200" b="1" dirty="0" smtClean="0">
                <a:solidFill>
                  <a:srgbClr val="0000FF"/>
                </a:solidFill>
                <a:latin typeface="Georgia" pitchFamily="18" charset="0"/>
              </a:rPr>
              <a:t>Наиболее </a:t>
            </a:r>
            <a:r>
              <a:rPr lang="ru-RU" sz="3200" b="1" dirty="0">
                <a:solidFill>
                  <a:srgbClr val="0000FF"/>
                </a:solidFill>
                <a:latin typeface="Georgia" pitchFamily="18" charset="0"/>
              </a:rPr>
              <a:t>важные из них: </a:t>
            </a:r>
            <a:endParaRPr lang="ru-RU" sz="32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marL="806450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b="1" i="1" dirty="0" smtClean="0">
                <a:solidFill>
                  <a:srgbClr val="008000"/>
                </a:solidFill>
                <a:latin typeface="Georgia" pitchFamily="18" charset="0"/>
              </a:rPr>
              <a:t>профиль </a:t>
            </a:r>
            <a:r>
              <a:rPr lang="ru-RU" sz="3200" b="1" i="1" dirty="0">
                <a:solidFill>
                  <a:srgbClr val="008000"/>
                </a:solidFill>
                <a:latin typeface="Georgia" pitchFamily="18" charset="0"/>
              </a:rPr>
              <a:t>резьбы, </a:t>
            </a:r>
            <a:endParaRPr lang="ru-RU" sz="3200" b="1" i="1" dirty="0" smtClean="0">
              <a:solidFill>
                <a:srgbClr val="008000"/>
              </a:solidFill>
              <a:latin typeface="Georgia" pitchFamily="18" charset="0"/>
            </a:endParaRPr>
          </a:p>
          <a:p>
            <a:pPr marL="806450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b="1" i="1" dirty="0" smtClean="0">
                <a:solidFill>
                  <a:srgbClr val="008000"/>
                </a:solidFill>
                <a:latin typeface="Georgia" pitchFamily="18" charset="0"/>
              </a:rPr>
              <a:t>шаг </a:t>
            </a:r>
            <a:r>
              <a:rPr lang="ru-RU" sz="3200" b="1" i="1" dirty="0">
                <a:solidFill>
                  <a:srgbClr val="008000"/>
                </a:solidFill>
                <a:latin typeface="Georgia" pitchFamily="18" charset="0"/>
              </a:rPr>
              <a:t>резьбы, </a:t>
            </a:r>
            <a:endParaRPr lang="ru-RU" sz="3200" b="1" i="1" dirty="0" smtClean="0">
              <a:solidFill>
                <a:srgbClr val="008000"/>
              </a:solidFill>
              <a:latin typeface="Georgia" pitchFamily="18" charset="0"/>
            </a:endParaRPr>
          </a:p>
          <a:p>
            <a:pPr marL="806450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b="1" i="1" dirty="0" smtClean="0">
                <a:solidFill>
                  <a:srgbClr val="008000"/>
                </a:solidFill>
                <a:latin typeface="Georgia" pitchFamily="18" charset="0"/>
              </a:rPr>
              <a:t>угол </a:t>
            </a:r>
            <a:r>
              <a:rPr lang="ru-RU" sz="3200" b="1" i="1" dirty="0">
                <a:solidFill>
                  <a:srgbClr val="008000"/>
                </a:solidFill>
                <a:latin typeface="Georgia" pitchFamily="18" charset="0"/>
              </a:rPr>
              <a:t>профиля, </a:t>
            </a:r>
            <a:endParaRPr lang="ru-RU" sz="3200" b="1" i="1" dirty="0" smtClean="0">
              <a:solidFill>
                <a:srgbClr val="008000"/>
              </a:solidFill>
              <a:latin typeface="Georgia" pitchFamily="18" charset="0"/>
            </a:endParaRPr>
          </a:p>
          <a:p>
            <a:pPr marL="806450" indent="-4524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b="1" i="1" dirty="0" smtClean="0">
                <a:solidFill>
                  <a:srgbClr val="008000"/>
                </a:solidFill>
                <a:latin typeface="Georgia" pitchFamily="18" charset="0"/>
              </a:rPr>
              <a:t>наружный </a:t>
            </a:r>
            <a:r>
              <a:rPr lang="ru-RU" sz="3200" b="1" i="1" dirty="0">
                <a:solidFill>
                  <a:srgbClr val="008000"/>
                </a:solidFill>
                <a:latin typeface="Georgia" pitchFamily="18" charset="0"/>
              </a:rPr>
              <a:t>и внутренний диаметры</a:t>
            </a:r>
            <a:r>
              <a:rPr lang="ru-RU" sz="3200" dirty="0">
                <a:solidFill>
                  <a:srgbClr val="008000"/>
                </a:solidFill>
                <a:latin typeface="Georg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852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55576" y="181297"/>
            <a:ext cx="7467600" cy="890587"/>
          </a:xfrm>
          <a:solidFill>
            <a:srgbClr val="CCFFCC"/>
          </a:solidFill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Резьба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винтовые канавки и гребни, образованные на стержне или в отверстии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9459" name="Rectangle 19"/>
          <p:cNvSpPr>
            <a:spLocks noChangeArrowheads="1"/>
          </p:cNvSpPr>
          <p:nvPr/>
        </p:nvSpPr>
        <p:spPr bwMode="auto">
          <a:xfrm>
            <a:off x="5687443" y="1781497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Угол подъема</a:t>
            </a:r>
            <a:endParaRPr lang="ru-RU" altLang="ru-RU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460" name="Rectangle 20"/>
          <p:cNvSpPr>
            <a:spLocks noChangeArrowheads="1"/>
          </p:cNvSpPr>
          <p:nvPr/>
        </p:nvSpPr>
        <p:spPr bwMode="auto">
          <a:xfrm>
            <a:off x="3172843" y="1248097"/>
            <a:ext cx="304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Шаг резьбы</a:t>
            </a:r>
            <a:endParaRPr lang="ru-RU" altLang="ru-RU" sz="32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endParaRPr lang="ru-RU" altLang="ru-RU" sz="4400" dirty="0">
              <a:latin typeface="Arial" panose="020B0604020202020204" pitchFamily="34" charset="0"/>
            </a:endParaRPr>
          </a:p>
        </p:txBody>
      </p:sp>
      <p:sp>
        <p:nvSpPr>
          <p:cNvPr id="19461" name="Rectangle 21"/>
          <p:cNvSpPr>
            <a:spLocks noChangeArrowheads="1"/>
          </p:cNvSpPr>
          <p:nvPr/>
        </p:nvSpPr>
        <p:spPr bwMode="auto">
          <a:xfrm>
            <a:off x="4315843" y="2543497"/>
            <a:ext cx="350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Угол профиля</a:t>
            </a:r>
            <a:endParaRPr lang="ru-RU" altLang="ru-RU" sz="32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endParaRPr lang="ru-RU" altLang="ru-RU" sz="4400" dirty="0">
              <a:latin typeface="Arial" panose="020B0604020202020204" pitchFamily="34" charset="0"/>
            </a:endParaRPr>
          </a:p>
        </p:txBody>
      </p:sp>
      <p:pic>
        <p:nvPicPr>
          <p:cNvPr id="19462" name="Picture 22" descr="Болт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3068960"/>
            <a:ext cx="800100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Line 24"/>
          <p:cNvSpPr>
            <a:spLocks noChangeShapeType="1"/>
          </p:cNvSpPr>
          <p:nvPr/>
        </p:nvSpPr>
        <p:spPr bwMode="auto">
          <a:xfrm flipV="1">
            <a:off x="7973443" y="2238697"/>
            <a:ext cx="0" cy="17526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9464" name="Line 25"/>
          <p:cNvSpPr>
            <a:spLocks noChangeShapeType="1"/>
          </p:cNvSpPr>
          <p:nvPr/>
        </p:nvSpPr>
        <p:spPr bwMode="auto">
          <a:xfrm flipV="1">
            <a:off x="7821043" y="2238697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9465" name="Line 27"/>
          <p:cNvSpPr>
            <a:spLocks noChangeShapeType="1"/>
          </p:cNvSpPr>
          <p:nvPr/>
        </p:nvSpPr>
        <p:spPr bwMode="auto">
          <a:xfrm flipV="1">
            <a:off x="4696843" y="1781497"/>
            <a:ext cx="0" cy="19812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9466" name="Line 28"/>
          <p:cNvSpPr>
            <a:spLocks noChangeShapeType="1"/>
          </p:cNvSpPr>
          <p:nvPr/>
        </p:nvSpPr>
        <p:spPr bwMode="auto">
          <a:xfrm flipV="1">
            <a:off x="4392043" y="1781497"/>
            <a:ext cx="0" cy="19812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9467" name="Line 30"/>
          <p:cNvSpPr>
            <a:spLocks noChangeShapeType="1"/>
          </p:cNvSpPr>
          <p:nvPr/>
        </p:nvSpPr>
        <p:spPr bwMode="auto">
          <a:xfrm flipV="1">
            <a:off x="6068443" y="3000697"/>
            <a:ext cx="685800" cy="9144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9468" name="Line 31"/>
          <p:cNvSpPr>
            <a:spLocks noChangeShapeType="1"/>
          </p:cNvSpPr>
          <p:nvPr/>
        </p:nvSpPr>
        <p:spPr bwMode="auto">
          <a:xfrm flipH="1" flipV="1">
            <a:off x="5458843" y="3000697"/>
            <a:ext cx="609600" cy="9144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2906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1925</TotalTime>
  <Words>6092</Words>
  <Application>Microsoft Office PowerPoint</Application>
  <PresentationFormat>Экран (4:3)</PresentationFormat>
  <Paragraphs>978</Paragraphs>
  <Slides>197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197</vt:i4>
      </vt:variant>
    </vt:vector>
  </HeadingPairs>
  <TitlesOfParts>
    <vt:vector size="224" baseType="lpstr">
      <vt:lpstr>Arial Unicode MS</vt:lpstr>
      <vt:lpstr>ANBNDD+TimesNewRoman</vt:lpstr>
      <vt:lpstr>ANBNLH+TimesNewRoman,Bold</vt:lpstr>
      <vt:lpstr>Arial</vt:lpstr>
      <vt:lpstr>Arial Black</vt:lpstr>
      <vt:lpstr>Arial Narrow</vt:lpstr>
      <vt:lpstr>Bahnschrift SemiCondensed</vt:lpstr>
      <vt:lpstr>Calibri</vt:lpstr>
      <vt:lpstr>Century Schoolbook</vt:lpstr>
      <vt:lpstr>fregatregular</vt:lpstr>
      <vt:lpstr>Georgia</vt:lpstr>
      <vt:lpstr>Helvetica</vt:lpstr>
      <vt:lpstr>Monotype Corsiva</vt:lpstr>
      <vt:lpstr>Montserrat</vt:lpstr>
      <vt:lpstr>Palatino Linotype</vt:lpstr>
      <vt:lpstr>Roboto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Эркер</vt:lpstr>
      <vt:lpstr>Image</vt:lpstr>
      <vt:lpstr>AutoCAD Drawing</vt:lpstr>
      <vt:lpstr>Презентация</vt:lpstr>
      <vt:lpstr> МДК 03.01  СЛЕСАРНОЕ ДЕЛО И  ТЕХНИЧЕСКИЕ ИЗМЕРЕНИЯ   РАЗДЕЛ 1 СЛЕСАРНОЕ ДЕЛО </vt:lpstr>
      <vt:lpstr>Презентация PowerPoint</vt:lpstr>
      <vt:lpstr>Презентация PowerPoint</vt:lpstr>
      <vt:lpstr>ИЗУЧАЕМЫЕ ВОПРОСЫ:</vt:lpstr>
      <vt:lpstr>Тема: НАРЕЗАНИЕ РЕЗЬБЫ</vt:lpstr>
      <vt:lpstr>Презентация PowerPoint</vt:lpstr>
      <vt:lpstr>Презентация PowerPoint</vt:lpstr>
      <vt:lpstr>Презентация PowerPoint</vt:lpstr>
      <vt:lpstr>Разъёмные  соединения </vt:lpstr>
      <vt:lpstr>Резьбовые соединения</vt:lpstr>
      <vt:lpstr>Презентация PowerPoint</vt:lpstr>
      <vt:lpstr>НЕДОСТАТКИ РЕЗЬБОВЫХ СОЕДИНЕНИЙ</vt:lpstr>
      <vt:lpstr>Презентация PowerPoint</vt:lpstr>
      <vt:lpstr>Презентация PowerPoint</vt:lpstr>
      <vt:lpstr>РЕЗЬБОВЫЕ СОЕДИНЕНИЯ</vt:lpstr>
      <vt:lpstr>Резьбовые соединения</vt:lpstr>
      <vt:lpstr>Резьбовые соединения</vt:lpstr>
      <vt:lpstr>Виды резьбовых соединений</vt:lpstr>
      <vt:lpstr>Презентация PowerPoint</vt:lpstr>
      <vt:lpstr>Презентация PowerPoint</vt:lpstr>
      <vt:lpstr>Крепёжные детали</vt:lpstr>
      <vt:lpstr>СТАНДАРТНЫЕ РЕЗЬБОВЫЕ ДЕТАЛИ</vt:lpstr>
      <vt:lpstr>Болтовое соединение </vt:lpstr>
      <vt:lpstr>Презентация PowerPoint</vt:lpstr>
      <vt:lpstr>Презентация PowerPoint</vt:lpstr>
      <vt:lpstr>Детали болтового соединения</vt:lpstr>
      <vt:lpstr>КОНСТРУКЦИЯ ГАЕК</vt:lpstr>
      <vt:lpstr>КОНСТРУКЦИЯ БОЛТОВ</vt:lpstr>
      <vt:lpstr>Шпилечное соединение </vt:lpstr>
      <vt:lpstr>Презентация PowerPoint</vt:lpstr>
      <vt:lpstr>Презентация PowerPoint</vt:lpstr>
      <vt:lpstr>Детали шпилечного соединения</vt:lpstr>
      <vt:lpstr>Винтовое соединение </vt:lpstr>
      <vt:lpstr>ВИНТОВОЕ СОЕДИНЕНИЕ</vt:lpstr>
      <vt:lpstr>Детали винтового соединения</vt:lpstr>
      <vt:lpstr> ИЗОБРАЖЕНИЕ РЕЗЬБЫ НА ЧЕРТЕЖАХ  </vt:lpstr>
      <vt:lpstr>ИЗОБРАЖЕНИЕ РЕЗЬБЫ НА ЧЕРТЕЖАХ</vt:lpstr>
      <vt:lpstr>Презентация PowerPoint</vt:lpstr>
      <vt:lpstr>Изображение внутренней резьбы</vt:lpstr>
      <vt:lpstr>Презентация PowerPoint</vt:lpstr>
      <vt:lpstr>Презентация PowerPoint</vt:lpstr>
      <vt:lpstr>Виды резьбового соединения</vt:lpstr>
      <vt:lpstr>Болт, гайка, шпилька</vt:lpstr>
      <vt:lpstr>ИЗОБРАЖЕНИЯ БОЛТОВОГО СОЕДИНЕНИЯ</vt:lpstr>
      <vt:lpstr>Упрощенное изображение болтового соединения</vt:lpstr>
      <vt:lpstr>ИЗОБРАЖЕНИЯ СОЕДИНЕНИЯ ШПИЛЬКОЙ </vt:lpstr>
      <vt:lpstr>Упрощенное изображение  шпилечного соединения</vt:lpstr>
      <vt:lpstr>СОЕДИНЕНИЕ ВИНТОМ </vt:lpstr>
      <vt:lpstr>Винты</vt:lpstr>
      <vt:lpstr>Конструктивные формы резьбовых соединений</vt:lpstr>
      <vt:lpstr> ПРИМЕНЕНИЕ РЕЗЬБОВЫХ СОЕДИНЕНИЙ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ФОРМА ПОВЕРХНОСТИ ОБРАЗОВАНИЯ РЕЗЬБЫ  </vt:lpstr>
      <vt:lpstr>Презентация PowerPoint</vt:lpstr>
      <vt:lpstr> ПРОФИЛИ И ПАРАМЕТРЫ РЕЗЬБЫ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Профили видов резьбы</vt:lpstr>
      <vt:lpstr>Презентация PowerPoint</vt:lpstr>
      <vt:lpstr>Профиль резьбы</vt:lpstr>
      <vt:lpstr>Профили резьбы</vt:lpstr>
      <vt:lpstr>Профили резьбы</vt:lpstr>
      <vt:lpstr>Профили резьбы</vt:lpstr>
      <vt:lpstr>Тип резьбы</vt:lpstr>
      <vt:lpstr>Презентация PowerPoint</vt:lpstr>
      <vt:lpstr>Презентация PowerPoint</vt:lpstr>
      <vt:lpstr> ГЕОМЕТРИЧЕСКИЕ ПАРАМЕТРЫ (ЭЛЕМЕНТЫ)  РЕЗЬБЫ  </vt:lpstr>
      <vt:lpstr>Презентация PowerPoint</vt:lpstr>
      <vt:lpstr>Презентация PowerPoint</vt:lpstr>
      <vt:lpstr>Презентация PowerPoint</vt:lpstr>
      <vt:lpstr>Элементы резьбы</vt:lpstr>
      <vt:lpstr>Геометрические параметры резьбы</vt:lpstr>
      <vt:lpstr>Параметры резьбы</vt:lpstr>
      <vt:lpstr>Элементы резьбы</vt:lpstr>
      <vt:lpstr>Профили резьбы</vt:lpstr>
      <vt:lpstr>Измерение и вычисление шага резьбы</vt:lpstr>
      <vt:lpstr>Измерение и вычисление шага резьбы</vt:lpstr>
      <vt:lpstr>Параметры метрической резьбы</vt:lpstr>
      <vt:lpstr>Изображение резьбы  на стержне и в отверстии</vt:lpstr>
      <vt:lpstr>Изображение резьбы</vt:lpstr>
      <vt:lpstr>Изображение резьбы</vt:lpstr>
      <vt:lpstr>Обозначение резьбы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НАРЕЗАНИЕ ВНУТРЕННЕЙ РЕЗЬБЫ</vt:lpstr>
      <vt:lpstr>Инструменты, применяемые  для  нарезания  резьбы</vt:lpstr>
      <vt:lpstr>Метчик ручной</vt:lpstr>
      <vt:lpstr>Комплект метчиков</vt:lpstr>
      <vt:lpstr>Нарезание внутренней резьбы</vt:lpstr>
      <vt:lpstr>Ручные метчики закрепляются в приспособление – вороток </vt:lpstr>
      <vt:lpstr>Нарезание внутренней резьбы</vt:lpstr>
      <vt:lpstr>Презентация PowerPoint</vt:lpstr>
      <vt:lpstr>Презентация PowerPoint</vt:lpstr>
      <vt:lpstr> ПОРЯДОК  НАРЕЗАНИЯ ВНУТРЕННЕЙ РЕЗЬБЫ  </vt:lpstr>
      <vt:lpstr>Порядок нарезания внутренней резьбы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Нарезание наружной резьбы</vt:lpstr>
      <vt:lpstr>Инструменты, для нарезания наружной резьбы – плашки</vt:lpstr>
      <vt:lpstr>плашки</vt:lpstr>
      <vt:lpstr>Раздвижные призматические плашки</vt:lpstr>
      <vt:lpstr>Презентация PowerPoint</vt:lpstr>
      <vt:lpstr>Презентация PowerPoint</vt:lpstr>
      <vt:lpstr>Приспособление для закрепления плашки</vt:lpstr>
      <vt:lpstr>Нарезание резьбы плашкой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3) Снять фаску напильником</vt:lpstr>
      <vt:lpstr>Презентация PowerPoint</vt:lpstr>
      <vt:lpstr>Держать правильно инструмент!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внутренней резьбы осуществляется – резьбовыми калибрами </vt:lpstr>
      <vt:lpstr>Контроль наружной резьбы</vt:lpstr>
      <vt:lpstr>Инструменты для определения параметров резьбы</vt:lpstr>
      <vt:lpstr>Сборка резьбовых соединений</vt:lpstr>
      <vt:lpstr>Схема возможной последовательности затяжки (дотяжки) болтов (винтов, гаек)</vt:lpstr>
      <vt:lpstr>Презентация PowerPoint</vt:lpstr>
      <vt:lpstr>Стопорение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БЕЗОПАСНОСТИ</vt:lpstr>
      <vt:lpstr>Презентация PowerPoint</vt:lpstr>
      <vt:lpstr>Презентация PowerPoint</vt:lpstr>
      <vt:lpstr>Презентация PowerPoint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Проверь свои знания</vt:lpstr>
      <vt:lpstr>Презентация PowerPoint</vt:lpstr>
      <vt:lpstr>Определите последовательность нарезания резьбы</vt:lpstr>
      <vt:lpstr>ПОВТОРЕНИЕ</vt:lpstr>
      <vt:lpstr>Виды резьбы</vt:lpstr>
      <vt:lpstr>Виды резьбы</vt:lpstr>
      <vt:lpstr>Презентация PowerPoint</vt:lpstr>
      <vt:lpstr>Практическая работа  «Нарезание наружной резьбы вручную»</vt:lpstr>
      <vt:lpstr>Спасибо за  внимание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Toshiba</dc:creator>
  <cp:lastModifiedBy>user</cp:lastModifiedBy>
  <cp:revision>345</cp:revision>
  <dcterms:created xsi:type="dcterms:W3CDTF">2008-10-27T17:24:35Z</dcterms:created>
  <dcterms:modified xsi:type="dcterms:W3CDTF">2022-01-16T16:12:25Z</dcterms:modified>
</cp:coreProperties>
</file>